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8.xml" ContentType="application/vnd.openxmlformats-officedocument.presentationml.notesSlide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71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2" r:id="rId17"/>
    <p:sldId id="270" r:id="rId18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66" d="100"/>
          <a:sy n="66" d="100"/>
        </p:scale>
        <p:origin x="268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ustomXml" Target="../customXml/item3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10/22/2026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Uživatelský podklad: Prezentace_Hradecké dny 2026_ final.pptx, slide 1 a 20.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Případová studie_hradecké dny sociální práce.docx, vymezení tématu, ř. 3–5.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B71323-B41B-B460-165A-3362C7CB7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E707B4-DF08-0E5A-6A12-72978140A79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849E963-5D67-A428-2273-CA5CB0AC4E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Případová studie_hradecké dny sociální práce.docx, vymezení tématu, ř. 3–5.
[/Sources]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3ADBE2-A5F2-A3A7-DFA7-AECF8555646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60712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Prezentace_Hradecké dny 2026_ final.pptx, slide 3.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Prezentace_Hradecké dny 2026_ final.pptx, slide 4 a 19.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Prezentace_Hradecké dny 2026_ final.pptx, slide 6.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Případová studie_hradecké dny sociální práce.docx, ř. 5 a 10–12.
Prezentace_Hradecké dny 2026_ final.pptx, slide 7.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Případová studie_hradecké dny sociální práce.docx, ř. 8–13.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Případová studie_hradecké dny sociální práce.docx, obrázek 1 a ř. 16–17.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Případová studie_hradecké dny sociální práce.docx, obrázek 2 a ř. 18–19.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Případová studie_hradecké dny sociální práce.docx, obrázek 3 a ř. 21–23.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Případová studie_hradecké dny sociální práce.docx, obrázek 4 a ř. 25–28.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Případová studie_hradecké dny sociální práce.docx, ř. 3–5, 27–28.
Druhá část snímku představuje interpretační doporučení vycházející z výsledků studie.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Prezentace_Hradecké dny 2026_ final.pptx, slide 13.
Případová studie_hradecké dny sociální práce.docx, ř. 28.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Případová studie_hradecké dny sociální práce.docx, ř. 29–33.
Prezentace_Hradecké dny 2026_ final.pptx, slide 14.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C66CF9-E801-158F-AE40-C183595B30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384F2BC-A018-4512-D2C6-B3E3DB12C3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E50C89E-C7C4-A25A-80B7-D70E53AA63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Prezentace_Hradecké dny 2026_ final.pptx, slide 20.
Souhrn výsledků: Případová studie_hradecké dny sociální práce.docx.
[/Sources]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912D7A-94A8-9AAF-3084-8A3D5012EFE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063791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Prezentace_Hradecké dny 2026_ final.pptx, slide 20.
Souhrn výsledků: Případová studie_hradecké dny sociální práce.docx.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7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forms.cloud.microsoft/Pages/ResponsePage.aspx?id=wNm92s26JEOkJCKpuprId-hHpeCRUodKmEVkTvxX1KhUOVAxTDM3MzIzWVVBN1JDS0NEMERIWEVHNS4u" TargetMode="External"/><Relationship Id="rId5" Type="http://schemas.openxmlformats.org/officeDocument/2006/relationships/hyperlink" Target="https://teams.microsoft.com/meet/3490769890245726?p=a8xBtXViBetSM1BTZg" TargetMode="External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81A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3" name="Text 0"/>
          <p:cNvSpPr/>
          <p:nvPr/>
        </p:nvSpPr>
        <p:spPr>
          <a:xfrm>
            <a:off x="685800" y="1572768"/>
            <a:ext cx="8869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900" b="1" dirty="0">
                <a:solidFill>
                  <a:srgbClr val="FFFFFF"/>
                </a:solidFill>
              </a:rPr>
              <a:t>Kdo pečuje, když péče zůstává doma?</a:t>
            </a:r>
            <a:endParaRPr lang="en-US" sz="2900" dirty="0"/>
          </a:p>
        </p:txBody>
      </p:sp>
      <p:sp>
        <p:nvSpPr>
          <p:cNvPr id="4" name="Text 1"/>
          <p:cNvSpPr/>
          <p:nvPr/>
        </p:nvSpPr>
        <p:spPr>
          <a:xfrm>
            <a:off x="685800" y="2487168"/>
            <a:ext cx="8595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A9CFEB"/>
                </a:solidFill>
              </a:rPr>
              <a:t>Datový pohled na neformálně pečující osoby</a:t>
            </a:r>
            <a:endParaRPr lang="en-US" sz="2000" dirty="0"/>
          </a:p>
        </p:txBody>
      </p:sp>
      <p:sp>
        <p:nvSpPr>
          <p:cNvPr id="5" name="Shape 2"/>
          <p:cNvSpPr/>
          <p:nvPr/>
        </p:nvSpPr>
        <p:spPr>
          <a:xfrm>
            <a:off x="685800" y="3218688"/>
            <a:ext cx="1828800" cy="9144"/>
          </a:xfrm>
          <a:prstGeom prst="line">
            <a:avLst/>
          </a:prstGeom>
          <a:noFill/>
          <a:ln w="50800">
            <a:solidFill>
              <a:srgbClr val="E3202D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6" name="Text 3"/>
          <p:cNvSpPr/>
          <p:nvPr/>
        </p:nvSpPr>
        <p:spPr>
          <a:xfrm>
            <a:off x="685800" y="3520440"/>
            <a:ext cx="8046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</a:rPr>
              <a:t>Mgr. Ing. Milena Bošková  |  Ing. Tereza Frömmelová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</a:rPr>
              <a:t>Projekt SZ DATA, Ministerstvo práce a sociálních věcí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685800" y="4754880"/>
            <a:ext cx="6400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</a:rPr>
              <a:t>Seminář „Podpora rodinných pečujících“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685800" y="5998945"/>
            <a:ext cx="10972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cs-CZ" sz="1400" dirty="0">
                <a:solidFill>
                  <a:schemeClr val="bg1"/>
                </a:solidFill>
              </a:rPr>
              <a:t>Projekt Zpracování sociálních a zdravotních dat pro využití v praxi - SZ DATA, registrační číslo CZ.03.02.02/00/22_004/0004598 je spolufinancován z Operačního programu Zaměstnanost plus a státního rozpočtu České republiky.</a:t>
            </a:r>
          </a:p>
          <a:p>
            <a:pPr marL="0" indent="0">
              <a:buNone/>
            </a:pPr>
            <a:endParaRPr lang="en-US" sz="680" dirty="0"/>
          </a:p>
        </p:txBody>
      </p:sp>
      <p:sp>
        <p:nvSpPr>
          <p:cNvPr id="9" name="Shape 6"/>
          <p:cNvSpPr/>
          <p:nvPr/>
        </p:nvSpPr>
        <p:spPr>
          <a:xfrm>
            <a:off x="11594592" y="0"/>
            <a:ext cx="292608" cy="822960"/>
          </a:xfrm>
          <a:prstGeom prst="rect">
            <a:avLst/>
          </a:prstGeom>
          <a:solidFill>
            <a:srgbClr val="E3202D"/>
          </a:solidFill>
          <a:ln w="12700">
            <a:solidFill>
              <a:srgbClr val="E3202D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0" name="Text 7"/>
          <p:cNvSpPr/>
          <p:nvPr/>
        </p:nvSpPr>
        <p:spPr>
          <a:xfrm>
            <a:off x="11603736" y="73152"/>
            <a:ext cx="2743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50" b="1" dirty="0">
                <a:solidFill>
                  <a:srgbClr val="FFFFFF"/>
                </a:solidFill>
              </a:rPr>
              <a:t>MPSV</a:t>
            </a:r>
            <a:endParaRPr lang="en-US" sz="550" dirty="0"/>
          </a:p>
        </p:txBody>
      </p:sp>
      <p:pic>
        <p:nvPicPr>
          <p:cNvPr id="12" name="Obrázek 11">
            <a:extLst>
              <a:ext uri="{FF2B5EF4-FFF2-40B4-BE49-F238E27FC236}">
                <a16:creationId xmlns:a16="http://schemas.microsoft.com/office/drawing/2014/main" id="{FC5818C4-2826-F61E-48F0-B1BB291354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428147"/>
            <a:ext cx="8448189" cy="61426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/>
          <p:cNvSpPr/>
          <p:nvPr/>
        </p:nvSpPr>
        <p:spPr>
          <a:xfrm>
            <a:off x="11594592" y="0"/>
            <a:ext cx="292608" cy="822960"/>
          </a:xfrm>
          <a:prstGeom prst="rect">
            <a:avLst/>
          </a:prstGeom>
          <a:solidFill>
            <a:srgbClr val="E3202D"/>
          </a:solidFill>
          <a:ln w="12700">
            <a:solidFill>
              <a:srgbClr val="E3202D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11603736" y="73152"/>
            <a:ext cx="2743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50" b="1" dirty="0">
                <a:solidFill>
                  <a:srgbClr val="FFFFFF"/>
                </a:solidFill>
              </a:rPr>
              <a:t>MPSV</a:t>
            </a:r>
            <a:endParaRPr lang="en-US" sz="550" dirty="0"/>
          </a:p>
        </p:txBody>
      </p:sp>
      <p:sp>
        <p:nvSpPr>
          <p:cNvPr id="4" name="Text 2"/>
          <p:cNvSpPr/>
          <p:nvPr/>
        </p:nvSpPr>
        <p:spPr>
          <a:xfrm>
            <a:off x="502920" y="320040"/>
            <a:ext cx="105613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05A9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Neformální péče: téma, které propojuje rodinu, práci a služby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320040" y="6528816"/>
            <a:ext cx="43891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8A92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Ministerstvo práce a sociálních věcí</a:t>
            </a:r>
            <a:endParaRPr lang="en-US" sz="700" dirty="0"/>
          </a:p>
        </p:txBody>
      </p:sp>
      <p:sp>
        <p:nvSpPr>
          <p:cNvPr id="6" name="Text 4"/>
          <p:cNvSpPr/>
          <p:nvPr/>
        </p:nvSpPr>
        <p:spPr>
          <a:xfrm>
            <a:off x="11430000" y="6510528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7B838C"/>
                </a:solidFill>
              </a:rPr>
              <a:t>2</a:t>
            </a:r>
            <a:endParaRPr lang="en-US" sz="700" dirty="0"/>
          </a:p>
        </p:txBody>
      </p:sp>
      <p:sp>
        <p:nvSpPr>
          <p:cNvPr id="7" name="Shape 5"/>
          <p:cNvSpPr/>
          <p:nvPr/>
        </p:nvSpPr>
        <p:spPr>
          <a:xfrm>
            <a:off x="640080" y="1234440"/>
            <a:ext cx="3429000" cy="3520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EE5"/>
            </a:solidFill>
            <a:prstDash val="solid"/>
          </a:ln>
          <a:effectLst>
            <a:outerShdw blurRad="19050" dist="12700" dir="27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sp>
        <p:nvSpPr>
          <p:cNvPr id="8" name="Shape 6"/>
          <p:cNvSpPr/>
          <p:nvPr/>
        </p:nvSpPr>
        <p:spPr>
          <a:xfrm>
            <a:off x="640080" y="1234440"/>
            <a:ext cx="109728" cy="3520440"/>
          </a:xfrm>
          <a:prstGeom prst="rect">
            <a:avLst/>
          </a:prstGeom>
          <a:solidFill>
            <a:srgbClr val="990033"/>
          </a:solidFill>
          <a:ln w="12700">
            <a:solidFill>
              <a:srgbClr val="990033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9" name="Text 7"/>
          <p:cNvSpPr/>
          <p:nvPr/>
        </p:nvSpPr>
        <p:spPr>
          <a:xfrm>
            <a:off x="868680" y="1399032"/>
            <a:ext cx="304495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990033"/>
                </a:solidFill>
              </a:rPr>
              <a:t>Rodina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68680" y="1810512"/>
            <a:ext cx="3044952" cy="2807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26313A"/>
                </a:solidFill>
              </a:rPr>
              <a:t>Pravidelnou pomoc zajišťují především rodinní příslušníci a další blízcí. Péče zahrnuje osobní pomoc, dohled, domácnost, doprovázení i organizační podporu.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4389120" y="1234440"/>
            <a:ext cx="3429000" cy="3520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EE5"/>
            </a:solidFill>
            <a:prstDash val="solid"/>
          </a:ln>
          <a:effectLst>
            <a:outerShdw blurRad="19050" dist="12700" dir="27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sp>
        <p:nvSpPr>
          <p:cNvPr id="12" name="Shape 10"/>
          <p:cNvSpPr/>
          <p:nvPr/>
        </p:nvSpPr>
        <p:spPr>
          <a:xfrm>
            <a:off x="4389120" y="1234440"/>
            <a:ext cx="109728" cy="3520440"/>
          </a:xfrm>
          <a:prstGeom prst="rect">
            <a:avLst/>
          </a:prstGeom>
          <a:solidFill>
            <a:srgbClr val="005A91"/>
          </a:solidFill>
          <a:ln w="12700">
            <a:solidFill>
              <a:srgbClr val="005A91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3" name="Text 11"/>
          <p:cNvSpPr/>
          <p:nvPr/>
        </p:nvSpPr>
        <p:spPr>
          <a:xfrm>
            <a:off x="4617720" y="1399032"/>
            <a:ext cx="304495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5A91"/>
                </a:solidFill>
              </a:rPr>
              <a:t>Práce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4617720" y="1810512"/>
            <a:ext cx="3044952" cy="2807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26313A"/>
                </a:solidFill>
              </a:rPr>
              <a:t>Dlouhodobá a intenzivní péče zasahuje do zaměstnání, příjmů, volného času i zdravotní situace pečující osoby.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8138160" y="1234440"/>
            <a:ext cx="3429000" cy="3520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EE5"/>
            </a:solidFill>
            <a:prstDash val="solid"/>
          </a:ln>
          <a:effectLst>
            <a:outerShdw blurRad="19050" dist="12700" dir="27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sp>
        <p:nvSpPr>
          <p:cNvPr id="16" name="Shape 14"/>
          <p:cNvSpPr/>
          <p:nvPr/>
        </p:nvSpPr>
        <p:spPr>
          <a:xfrm>
            <a:off x="8138160" y="1234440"/>
            <a:ext cx="109728" cy="3520440"/>
          </a:xfrm>
          <a:prstGeom prst="rect">
            <a:avLst/>
          </a:prstGeom>
          <a:solidFill>
            <a:srgbClr val="E3202D"/>
          </a:solidFill>
          <a:ln w="12700">
            <a:solidFill>
              <a:srgbClr val="E3202D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7" name="Text 15"/>
          <p:cNvSpPr/>
          <p:nvPr/>
        </p:nvSpPr>
        <p:spPr>
          <a:xfrm>
            <a:off x="8366760" y="1399032"/>
            <a:ext cx="304495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E3202D"/>
                </a:solidFill>
              </a:rPr>
              <a:t>Služby a systém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8366760" y="1810512"/>
            <a:ext cx="3044952" cy="2807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26313A"/>
                </a:solidFill>
              </a:rPr>
              <a:t>Pro cílenou podporu je třeba rozumět nejen potřebám příjemce, ale také organizaci péče a situaci celé pečující domácnosti.</a:t>
            </a:r>
            <a:endParaRPr lang="en-US" sz="1250" dirty="0"/>
          </a:p>
        </p:txBody>
      </p:sp>
      <p:sp>
        <p:nvSpPr>
          <p:cNvPr id="19" name="Shape 17"/>
          <p:cNvSpPr/>
          <p:nvPr/>
        </p:nvSpPr>
        <p:spPr>
          <a:xfrm>
            <a:off x="603504" y="5193792"/>
            <a:ext cx="10972800" cy="548640"/>
          </a:xfrm>
          <a:prstGeom prst="rect">
            <a:avLst/>
          </a:prstGeom>
          <a:solidFill>
            <a:srgbClr val="081A3A"/>
          </a:solidFill>
          <a:ln w="12700">
            <a:solidFill>
              <a:srgbClr val="081A3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0" name="Text 18"/>
          <p:cNvSpPr/>
          <p:nvPr/>
        </p:nvSpPr>
        <p:spPr>
          <a:xfrm>
            <a:off x="777240" y="5285232"/>
            <a:ext cx="10561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Datový pohled doplňuje program semináře o informace využitelné pro cílení podpory rodinných pečujících.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B06215-8955-7556-2B33-13ABBE9905F5}"/>
            </a:ext>
          </a:extLst>
        </p:cNvPr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0F408C13-BFE5-A396-4305-8B638826E752}"/>
              </a:ext>
            </a:extLst>
          </p:cNvPr>
          <p:cNvSpPr/>
          <p:nvPr/>
        </p:nvSpPr>
        <p:spPr>
          <a:xfrm>
            <a:off x="11594592" y="0"/>
            <a:ext cx="292608" cy="822960"/>
          </a:xfrm>
          <a:prstGeom prst="rect">
            <a:avLst/>
          </a:prstGeom>
          <a:solidFill>
            <a:srgbClr val="E3202D"/>
          </a:solidFill>
          <a:ln w="12700">
            <a:solidFill>
              <a:srgbClr val="E3202D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196ACAC5-16DA-0CF6-7BC6-02220EF85B33}"/>
              </a:ext>
            </a:extLst>
          </p:cNvPr>
          <p:cNvSpPr/>
          <p:nvPr/>
        </p:nvSpPr>
        <p:spPr>
          <a:xfrm>
            <a:off x="11603736" y="73152"/>
            <a:ext cx="2743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50" b="1" dirty="0">
                <a:solidFill>
                  <a:srgbClr val="FFFFFF"/>
                </a:solidFill>
              </a:rPr>
              <a:t>MPSV</a:t>
            </a:r>
            <a:endParaRPr lang="en-US" sz="55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EEE028F1-E49A-31A5-64AF-4DC5B0BF3814}"/>
              </a:ext>
            </a:extLst>
          </p:cNvPr>
          <p:cNvSpPr/>
          <p:nvPr/>
        </p:nvSpPr>
        <p:spPr>
          <a:xfrm>
            <a:off x="502920" y="320040"/>
            <a:ext cx="105613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05A9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Neformální péče: téma, které propojuje rodinu, práci a služby</a:t>
            </a:r>
            <a:endParaRPr lang="en-US" sz="240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758320AA-46F7-DB02-2D47-D5505AF64EA7}"/>
              </a:ext>
            </a:extLst>
          </p:cNvPr>
          <p:cNvSpPr/>
          <p:nvPr/>
        </p:nvSpPr>
        <p:spPr>
          <a:xfrm>
            <a:off x="320040" y="6528816"/>
            <a:ext cx="43891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8A92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Ministerstvo práce a sociálních věcí</a:t>
            </a:r>
            <a:endParaRPr lang="en-US" sz="700" dirty="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C33C7B34-DFBB-89A2-859B-DB06214DC2C9}"/>
              </a:ext>
            </a:extLst>
          </p:cNvPr>
          <p:cNvSpPr/>
          <p:nvPr/>
        </p:nvSpPr>
        <p:spPr>
          <a:xfrm>
            <a:off x="11430000" y="6510528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7B838C"/>
                </a:solidFill>
              </a:rPr>
              <a:t>2</a:t>
            </a:r>
            <a:endParaRPr lang="en-US" sz="700" dirty="0"/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48B8F3E1-FBDC-0469-DE9C-543A217DA025}"/>
              </a:ext>
            </a:extLst>
          </p:cNvPr>
          <p:cNvSpPr/>
          <p:nvPr/>
        </p:nvSpPr>
        <p:spPr>
          <a:xfrm>
            <a:off x="640080" y="1234440"/>
            <a:ext cx="3429000" cy="3520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EE5"/>
            </a:solidFill>
            <a:prstDash val="solid"/>
          </a:ln>
          <a:effectLst>
            <a:outerShdw blurRad="19050" dist="12700" dir="27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0D5BF7A7-B129-8CD9-40C1-2EA3A63F4D29}"/>
              </a:ext>
            </a:extLst>
          </p:cNvPr>
          <p:cNvSpPr/>
          <p:nvPr/>
        </p:nvSpPr>
        <p:spPr>
          <a:xfrm>
            <a:off x="640080" y="1234440"/>
            <a:ext cx="109728" cy="3520440"/>
          </a:xfrm>
          <a:prstGeom prst="rect">
            <a:avLst/>
          </a:prstGeom>
          <a:solidFill>
            <a:srgbClr val="990033"/>
          </a:solidFill>
          <a:ln w="12700">
            <a:solidFill>
              <a:srgbClr val="990033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A6415BBB-0507-8A3C-6D8A-E4136896B64D}"/>
              </a:ext>
            </a:extLst>
          </p:cNvPr>
          <p:cNvSpPr/>
          <p:nvPr/>
        </p:nvSpPr>
        <p:spPr>
          <a:xfrm>
            <a:off x="868680" y="1399032"/>
            <a:ext cx="304495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cs-CZ" sz="1600" b="1" dirty="0">
                <a:solidFill>
                  <a:srgbClr val="990033"/>
                </a:solidFill>
              </a:rPr>
              <a:t>Co představuje SZ DATA?</a:t>
            </a:r>
            <a:endParaRPr lang="en-US" sz="1600" dirty="0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595C417F-D180-3E25-759E-9D2BB45F1115}"/>
              </a:ext>
            </a:extLst>
          </p:cNvPr>
          <p:cNvSpPr/>
          <p:nvPr/>
        </p:nvSpPr>
        <p:spPr>
          <a:xfrm>
            <a:off x="868680" y="1810512"/>
            <a:ext cx="3044952" cy="2807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cs-CZ" sz="1400" dirty="0"/>
              <a:t>Úvodní otázky    </a:t>
            </a:r>
          </a:p>
          <a:p>
            <a:r>
              <a:rPr lang="cs-CZ" sz="1400" b="1" dirty="0"/>
              <a:t>Co jsou data? </a:t>
            </a:r>
          </a:p>
          <a:p>
            <a:r>
              <a:rPr lang="cs-CZ" sz="1400" b="1" dirty="0"/>
              <a:t>                            </a:t>
            </a:r>
          </a:p>
          <a:p>
            <a:r>
              <a:rPr lang="cs-CZ" sz="1400" b="1" dirty="0"/>
              <a:t>Co si pod pojmem data představujete? </a:t>
            </a:r>
          </a:p>
          <a:p>
            <a:r>
              <a:rPr lang="cs-CZ" sz="1400" b="1" dirty="0"/>
              <a:t>                            </a:t>
            </a:r>
          </a:p>
          <a:p>
            <a:r>
              <a:rPr lang="cs-CZ" sz="1400" b="1" dirty="0"/>
              <a:t>Znáte pojem data-</a:t>
            </a:r>
            <a:r>
              <a:rPr lang="cs-CZ" sz="1400" b="1" dirty="0" err="1"/>
              <a:t>driven</a:t>
            </a:r>
            <a:r>
              <a:rPr lang="cs-CZ" sz="1400" b="1" dirty="0"/>
              <a:t> </a:t>
            </a:r>
            <a:r>
              <a:rPr lang="cs-CZ" sz="1400" b="1" dirty="0" err="1"/>
              <a:t>policy</a:t>
            </a:r>
            <a:r>
              <a:rPr lang="cs-CZ" sz="1400" b="1" dirty="0"/>
              <a:t>? </a:t>
            </a:r>
          </a:p>
          <a:p>
            <a:endParaRPr lang="cs-CZ" sz="1400" b="1" dirty="0"/>
          </a:p>
          <a:p>
            <a:r>
              <a:rPr lang="cs-CZ" sz="1400" dirty="0"/>
              <a:t>Unikátní projekt propojení zdravotnických a sociálních dat, který v ČR dosud nebyl realizován </a:t>
            </a:r>
          </a:p>
          <a:p>
            <a:pPr marL="0" indent="0">
              <a:buNone/>
            </a:pPr>
            <a:endParaRPr lang="en-US" sz="1250" dirty="0"/>
          </a:p>
        </p:txBody>
      </p:sp>
      <p:sp>
        <p:nvSpPr>
          <p:cNvPr id="11" name="Shape 9">
            <a:extLst>
              <a:ext uri="{FF2B5EF4-FFF2-40B4-BE49-F238E27FC236}">
                <a16:creationId xmlns:a16="http://schemas.microsoft.com/office/drawing/2014/main" id="{BB345B7A-E58A-2CFF-B64B-5FA28A418252}"/>
              </a:ext>
            </a:extLst>
          </p:cNvPr>
          <p:cNvSpPr/>
          <p:nvPr/>
        </p:nvSpPr>
        <p:spPr>
          <a:xfrm>
            <a:off x="4389120" y="1234440"/>
            <a:ext cx="3429000" cy="3520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EE5"/>
            </a:solidFill>
            <a:prstDash val="solid"/>
          </a:ln>
          <a:effectLst>
            <a:outerShdw blurRad="19050" dist="12700" dir="27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sp>
        <p:nvSpPr>
          <p:cNvPr id="12" name="Shape 10">
            <a:extLst>
              <a:ext uri="{FF2B5EF4-FFF2-40B4-BE49-F238E27FC236}">
                <a16:creationId xmlns:a16="http://schemas.microsoft.com/office/drawing/2014/main" id="{75C02C58-50BE-92FB-6A7B-EF01801C9AC6}"/>
              </a:ext>
            </a:extLst>
          </p:cNvPr>
          <p:cNvSpPr/>
          <p:nvPr/>
        </p:nvSpPr>
        <p:spPr>
          <a:xfrm>
            <a:off x="4389120" y="1234440"/>
            <a:ext cx="109728" cy="3520440"/>
          </a:xfrm>
          <a:prstGeom prst="rect">
            <a:avLst/>
          </a:prstGeom>
          <a:solidFill>
            <a:srgbClr val="005A91"/>
          </a:solidFill>
          <a:ln w="12700">
            <a:solidFill>
              <a:srgbClr val="005A91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41AF99E4-3297-8BF0-9683-6E86E4CA9935}"/>
              </a:ext>
            </a:extLst>
          </p:cNvPr>
          <p:cNvSpPr/>
          <p:nvPr/>
        </p:nvSpPr>
        <p:spPr>
          <a:xfrm>
            <a:off x="4617720" y="1399032"/>
            <a:ext cx="304495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cs-CZ" sz="1600" b="1" dirty="0">
                <a:solidFill>
                  <a:srgbClr val="005A91"/>
                </a:solidFill>
              </a:rPr>
              <a:t>Kontext a výzvy </a:t>
            </a:r>
            <a:endParaRPr lang="en-US" sz="1600" dirty="0"/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6FFA1FE8-628B-6006-DC8E-C29BCB2490AF}"/>
              </a:ext>
            </a:extLst>
          </p:cNvPr>
          <p:cNvSpPr/>
          <p:nvPr/>
        </p:nvSpPr>
        <p:spPr>
          <a:xfrm>
            <a:off x="4617720" y="1810512"/>
            <a:ext cx="3044952" cy="2807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cs-CZ" sz="1400" dirty="0"/>
              <a:t>Česká republika čelí demografickým změnám: </a:t>
            </a:r>
            <a:r>
              <a:rPr lang="cs-CZ" sz="1400" b="1" dirty="0"/>
              <a:t>stárnutí populace</a:t>
            </a:r>
            <a:r>
              <a:rPr lang="cs-CZ" sz="1400" dirty="0"/>
              <a:t>, proměna domácností, rostoucí nároky na péči.</a:t>
            </a:r>
          </a:p>
          <a:p>
            <a:r>
              <a:rPr lang="cs-CZ" sz="1400" dirty="0"/>
              <a:t>Sociální a zdravotní služby jsou </a:t>
            </a:r>
            <a:r>
              <a:rPr lang="cs-CZ" sz="1400" b="1" dirty="0"/>
              <a:t>úzce propojené</a:t>
            </a:r>
            <a:r>
              <a:rPr lang="cs-CZ" sz="1400" dirty="0"/>
              <a:t>, ale dosud fungují odděleně.</a:t>
            </a:r>
          </a:p>
          <a:p>
            <a:r>
              <a:rPr lang="cs-CZ" sz="1400" dirty="0"/>
              <a:t>Chybí </a:t>
            </a:r>
            <a:r>
              <a:rPr lang="cs-CZ" sz="1400" b="1" dirty="0"/>
              <a:t>integrovaný přístup</a:t>
            </a:r>
            <a:r>
              <a:rPr lang="cs-CZ" sz="1400" dirty="0"/>
              <a:t>, koordinace a sdílení dat mezi resorty.</a:t>
            </a:r>
          </a:p>
          <a:p>
            <a:pPr marL="0" indent="0">
              <a:buNone/>
            </a:pPr>
            <a:endParaRPr lang="en-US" sz="1250" dirty="0"/>
          </a:p>
        </p:txBody>
      </p:sp>
      <p:sp>
        <p:nvSpPr>
          <p:cNvPr id="15" name="Shape 13">
            <a:extLst>
              <a:ext uri="{FF2B5EF4-FFF2-40B4-BE49-F238E27FC236}">
                <a16:creationId xmlns:a16="http://schemas.microsoft.com/office/drawing/2014/main" id="{FB41DDBE-E7FD-EE13-A18A-2FE205A1711F}"/>
              </a:ext>
            </a:extLst>
          </p:cNvPr>
          <p:cNvSpPr/>
          <p:nvPr/>
        </p:nvSpPr>
        <p:spPr>
          <a:xfrm>
            <a:off x="8138160" y="1234440"/>
            <a:ext cx="3429000" cy="3520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EE5"/>
            </a:solidFill>
            <a:prstDash val="solid"/>
          </a:ln>
          <a:effectLst>
            <a:outerShdw blurRad="19050" dist="12700" dir="27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sp>
        <p:nvSpPr>
          <p:cNvPr id="16" name="Shape 14">
            <a:extLst>
              <a:ext uri="{FF2B5EF4-FFF2-40B4-BE49-F238E27FC236}">
                <a16:creationId xmlns:a16="http://schemas.microsoft.com/office/drawing/2014/main" id="{15F23679-8C07-D00D-AC7C-CF0D693D7A4B}"/>
              </a:ext>
            </a:extLst>
          </p:cNvPr>
          <p:cNvSpPr/>
          <p:nvPr/>
        </p:nvSpPr>
        <p:spPr>
          <a:xfrm>
            <a:off x="8138160" y="1234440"/>
            <a:ext cx="109728" cy="3520440"/>
          </a:xfrm>
          <a:prstGeom prst="rect">
            <a:avLst/>
          </a:prstGeom>
          <a:solidFill>
            <a:srgbClr val="E3202D"/>
          </a:solidFill>
          <a:ln w="12700">
            <a:solidFill>
              <a:srgbClr val="E3202D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7" name="Text 15">
            <a:extLst>
              <a:ext uri="{FF2B5EF4-FFF2-40B4-BE49-F238E27FC236}">
                <a16:creationId xmlns:a16="http://schemas.microsoft.com/office/drawing/2014/main" id="{7B4E7B8A-528A-6342-5045-D3DF6B35BD64}"/>
              </a:ext>
            </a:extLst>
          </p:cNvPr>
          <p:cNvSpPr/>
          <p:nvPr/>
        </p:nvSpPr>
        <p:spPr>
          <a:xfrm>
            <a:off x="8366760" y="1399032"/>
            <a:ext cx="304495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cs-CZ" sz="1600" b="1" dirty="0">
                <a:solidFill>
                  <a:srgbClr val="E3202D"/>
                </a:solidFill>
              </a:rPr>
              <a:t>Cíl projektu</a:t>
            </a:r>
            <a:endParaRPr lang="en-US" sz="1600" dirty="0"/>
          </a:p>
        </p:txBody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78FBB11F-9CCE-22FD-44EE-B0B8458150E7}"/>
              </a:ext>
            </a:extLst>
          </p:cNvPr>
          <p:cNvSpPr/>
          <p:nvPr/>
        </p:nvSpPr>
        <p:spPr>
          <a:xfrm>
            <a:off x="8366760" y="1810512"/>
            <a:ext cx="3044952" cy="2807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cs-CZ" sz="1400" dirty="0"/>
              <a:t>Vytvořit </a:t>
            </a:r>
            <a:r>
              <a:rPr lang="cs-CZ" sz="1400" b="1" dirty="0"/>
              <a:t>moderní systém pro sledování a vyhodnocování dat</a:t>
            </a:r>
            <a:r>
              <a:rPr lang="cs-CZ" sz="1400" dirty="0"/>
              <a:t> ze sociální a zdravotní oblasti.</a:t>
            </a:r>
          </a:p>
          <a:p>
            <a:endParaRPr lang="cs-CZ" sz="1400" dirty="0"/>
          </a:p>
          <a:p>
            <a:r>
              <a:rPr lang="cs-CZ" sz="1400" dirty="0"/>
              <a:t>Podpořit </a:t>
            </a:r>
            <a:r>
              <a:rPr lang="cs-CZ" sz="1400" b="1" dirty="0"/>
              <a:t>strategické plánování</a:t>
            </a:r>
            <a:r>
              <a:rPr lang="cs-CZ" sz="1400" dirty="0"/>
              <a:t>, </a:t>
            </a:r>
            <a:r>
              <a:rPr lang="cs-CZ" sz="1400" b="1" dirty="0"/>
              <a:t>meziresortní spolupráci</a:t>
            </a:r>
            <a:r>
              <a:rPr lang="cs-CZ" sz="1400" dirty="0"/>
              <a:t> a </a:t>
            </a:r>
            <a:r>
              <a:rPr lang="cs-CZ" sz="1400" b="1" dirty="0"/>
              <a:t>efektivní rozhodování</a:t>
            </a:r>
            <a:r>
              <a:rPr lang="cs-CZ" sz="1400" dirty="0"/>
              <a:t> na základě dat.</a:t>
            </a:r>
          </a:p>
          <a:p>
            <a:pPr marL="0" indent="0">
              <a:buNone/>
            </a:pPr>
            <a:endParaRPr lang="en-US" sz="1250" dirty="0"/>
          </a:p>
        </p:txBody>
      </p:sp>
      <p:sp>
        <p:nvSpPr>
          <p:cNvPr id="19" name="Shape 17">
            <a:extLst>
              <a:ext uri="{FF2B5EF4-FFF2-40B4-BE49-F238E27FC236}">
                <a16:creationId xmlns:a16="http://schemas.microsoft.com/office/drawing/2014/main" id="{4D2F4CF4-27AC-2E33-ADA0-22F18FE4D696}"/>
              </a:ext>
            </a:extLst>
          </p:cNvPr>
          <p:cNvSpPr/>
          <p:nvPr/>
        </p:nvSpPr>
        <p:spPr>
          <a:xfrm>
            <a:off x="603504" y="5193792"/>
            <a:ext cx="10972800" cy="548640"/>
          </a:xfrm>
          <a:prstGeom prst="rect">
            <a:avLst/>
          </a:prstGeom>
          <a:solidFill>
            <a:srgbClr val="081A3A"/>
          </a:solidFill>
          <a:ln w="12700">
            <a:solidFill>
              <a:srgbClr val="081A3A"/>
            </a:solidFill>
            <a:prstDash val="solid"/>
          </a:ln>
        </p:spPr>
        <p:txBody>
          <a:bodyPr/>
          <a:lstStyle/>
          <a:p>
            <a:pPr algn="ctr"/>
            <a:r>
              <a:rPr lang="cs-CZ" sz="1400" b="1" dirty="0">
                <a:solidFill>
                  <a:schemeClr val="bg1"/>
                </a:solidFill>
              </a:rPr>
              <a:t>Data jsou všude kolem nás. Všechno je propojené, jenom musíme hledat souvislosti, což je klíčem k pochopení. </a:t>
            </a:r>
          </a:p>
        </p:txBody>
      </p:sp>
      <p:sp>
        <p:nvSpPr>
          <p:cNvPr id="20" name="Text 18">
            <a:extLst>
              <a:ext uri="{FF2B5EF4-FFF2-40B4-BE49-F238E27FC236}">
                <a16:creationId xmlns:a16="http://schemas.microsoft.com/office/drawing/2014/main" id="{2F1B2F31-4C07-DD3B-DF7C-F84F1C088366}"/>
              </a:ext>
            </a:extLst>
          </p:cNvPr>
          <p:cNvSpPr/>
          <p:nvPr/>
        </p:nvSpPr>
        <p:spPr>
          <a:xfrm>
            <a:off x="777240" y="5285232"/>
            <a:ext cx="10561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0035842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/>
          <p:cNvSpPr/>
          <p:nvPr/>
        </p:nvSpPr>
        <p:spPr>
          <a:xfrm>
            <a:off x="11594592" y="0"/>
            <a:ext cx="292608" cy="822960"/>
          </a:xfrm>
          <a:prstGeom prst="rect">
            <a:avLst/>
          </a:prstGeom>
          <a:solidFill>
            <a:srgbClr val="E3202D"/>
          </a:solidFill>
          <a:ln w="12700">
            <a:solidFill>
              <a:srgbClr val="E3202D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11603736" y="73152"/>
            <a:ext cx="2743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50" b="1" dirty="0">
                <a:solidFill>
                  <a:srgbClr val="FFFFFF"/>
                </a:solidFill>
              </a:rPr>
              <a:t>MPSV</a:t>
            </a:r>
            <a:endParaRPr lang="en-US" sz="550" dirty="0"/>
          </a:p>
        </p:txBody>
      </p:sp>
      <p:sp>
        <p:nvSpPr>
          <p:cNvPr id="4" name="Text 2"/>
          <p:cNvSpPr/>
          <p:nvPr/>
        </p:nvSpPr>
        <p:spPr>
          <a:xfrm>
            <a:off x="502920" y="320040"/>
            <a:ext cx="105613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05A9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Projekt SZ DATA: od oddělených evidencí k propojenému pohledu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320040" y="6528816"/>
            <a:ext cx="43891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8A92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Ministerstvo práce a sociálních věcí</a:t>
            </a:r>
            <a:endParaRPr lang="en-US" sz="700" dirty="0"/>
          </a:p>
        </p:txBody>
      </p:sp>
      <p:sp>
        <p:nvSpPr>
          <p:cNvPr id="6" name="Text 4"/>
          <p:cNvSpPr/>
          <p:nvPr/>
        </p:nvSpPr>
        <p:spPr>
          <a:xfrm>
            <a:off x="11430000" y="6510528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7B838C"/>
                </a:solidFill>
              </a:rPr>
              <a:t>3</a:t>
            </a:r>
            <a:endParaRPr lang="en-US" sz="700" dirty="0"/>
          </a:p>
        </p:txBody>
      </p:sp>
      <p:sp>
        <p:nvSpPr>
          <p:cNvPr id="7" name="Text 5"/>
          <p:cNvSpPr/>
          <p:nvPr/>
        </p:nvSpPr>
        <p:spPr>
          <a:xfrm>
            <a:off x="685800" y="1170432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990033"/>
                </a:solidFill>
              </a:rPr>
              <a:t>Proč projekt vznikl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685800" y="1600200"/>
            <a:ext cx="384048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26313A"/>
                </a:solidFill>
              </a:rPr>
              <a:t>Sociální a zdravotní potřeby se v životě člověka prolínají, ale relevantní údaje jsou vedeny v </a:t>
            </a:r>
            <a:r>
              <a:rPr lang="en-US" sz="1500" dirty="0" err="1">
                <a:solidFill>
                  <a:srgbClr val="26313A"/>
                </a:solidFill>
              </a:rPr>
              <a:t>různých</a:t>
            </a:r>
            <a:r>
              <a:rPr lang="en-US" sz="1500" dirty="0">
                <a:solidFill>
                  <a:srgbClr val="26313A"/>
                </a:solidFill>
              </a:rPr>
              <a:t> </a:t>
            </a:r>
            <a:r>
              <a:rPr lang="en-US" sz="1500" dirty="0" err="1">
                <a:solidFill>
                  <a:srgbClr val="26313A"/>
                </a:solidFill>
              </a:rPr>
              <a:t>systémech</a:t>
            </a:r>
            <a:r>
              <a:rPr lang="cs-CZ" sz="1500" dirty="0">
                <a:solidFill>
                  <a:srgbClr val="26313A"/>
                </a:solidFill>
              </a:rPr>
              <a:t> administrativních dat</a:t>
            </a:r>
            <a:r>
              <a:rPr lang="en-US" sz="1500" dirty="0">
                <a:solidFill>
                  <a:srgbClr val="26313A"/>
                </a:solidFill>
              </a:rPr>
              <a:t>. Projekt vytváří datovou základnu pro společné vyhodnocování potřeb a plánování podpory.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4892040" y="1508760"/>
            <a:ext cx="1508760" cy="1508760"/>
          </a:xfrm>
          <a:prstGeom prst="ellipse">
            <a:avLst/>
          </a:prstGeom>
          <a:solidFill>
            <a:srgbClr val="005A91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0" name="Text 8"/>
          <p:cNvSpPr/>
          <p:nvPr/>
        </p:nvSpPr>
        <p:spPr>
          <a:xfrm>
            <a:off x="4892040" y="1874520"/>
            <a:ext cx="1508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</a:rPr>
              <a:t>1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4663440" y="3236976"/>
            <a:ext cx="1965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005A91"/>
                </a:solidFill>
              </a:rPr>
              <a:t>Propojit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4572000" y="3675888"/>
            <a:ext cx="2148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50" dirty="0">
                <a:solidFill>
                  <a:srgbClr val="3B4650"/>
                </a:solidFill>
              </a:rPr>
              <a:t>administrativní data ze sociální a zdravotní oblasti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6556248" y="1874520"/>
            <a:ext cx="457200" cy="777240"/>
          </a:xfrm>
          <a:prstGeom prst="chevron">
            <a:avLst/>
          </a:prstGeom>
          <a:solidFill>
            <a:srgbClr val="A9CFEB"/>
          </a:solidFill>
          <a:ln w="12700">
            <a:solidFill>
              <a:srgbClr val="A9CFE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4" name="Shape 12"/>
          <p:cNvSpPr/>
          <p:nvPr/>
        </p:nvSpPr>
        <p:spPr>
          <a:xfrm>
            <a:off x="7114032" y="1508760"/>
            <a:ext cx="1508760" cy="1508760"/>
          </a:xfrm>
          <a:prstGeom prst="ellipse">
            <a:avLst/>
          </a:prstGeom>
          <a:solidFill>
            <a:srgbClr val="99003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5" name="Text 13"/>
          <p:cNvSpPr/>
          <p:nvPr/>
        </p:nvSpPr>
        <p:spPr>
          <a:xfrm>
            <a:off x="7114032" y="1874520"/>
            <a:ext cx="1508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</a:rPr>
              <a:t>2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6885432" y="3236976"/>
            <a:ext cx="1965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990033"/>
                </a:solidFill>
              </a:rPr>
              <a:t>Porozumět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793992" y="3675888"/>
            <a:ext cx="2148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50" dirty="0">
                <a:solidFill>
                  <a:srgbClr val="3B4650"/>
                </a:solidFill>
              </a:rPr>
              <a:t>souvislostem mezi potřebami, službami a životní situací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8778240" y="1874520"/>
            <a:ext cx="457200" cy="777240"/>
          </a:xfrm>
          <a:prstGeom prst="chevron">
            <a:avLst/>
          </a:prstGeom>
          <a:solidFill>
            <a:srgbClr val="A9CFEB"/>
          </a:solidFill>
          <a:ln w="12700">
            <a:solidFill>
              <a:srgbClr val="A9CFE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9" name="Shape 17"/>
          <p:cNvSpPr/>
          <p:nvPr/>
        </p:nvSpPr>
        <p:spPr>
          <a:xfrm>
            <a:off x="9336024" y="1508760"/>
            <a:ext cx="1508760" cy="1508760"/>
          </a:xfrm>
          <a:prstGeom prst="ellipse">
            <a:avLst/>
          </a:prstGeom>
          <a:solidFill>
            <a:srgbClr val="005A91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0" name="Text 18"/>
          <p:cNvSpPr/>
          <p:nvPr/>
        </p:nvSpPr>
        <p:spPr>
          <a:xfrm>
            <a:off x="9336024" y="1874520"/>
            <a:ext cx="1508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</a:rPr>
              <a:t>3</a:t>
            </a:r>
            <a:endParaRPr lang="en-US" sz="2400" dirty="0"/>
          </a:p>
        </p:txBody>
      </p:sp>
      <p:sp>
        <p:nvSpPr>
          <p:cNvPr id="21" name="Text 19"/>
          <p:cNvSpPr/>
          <p:nvPr/>
        </p:nvSpPr>
        <p:spPr>
          <a:xfrm>
            <a:off x="9107424" y="3236976"/>
            <a:ext cx="1965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005A91"/>
                </a:solidFill>
              </a:rPr>
              <a:t>Rozhodovat</a:t>
            </a:r>
            <a:endParaRPr lang="en-US" sz="1700" dirty="0"/>
          </a:p>
        </p:txBody>
      </p:sp>
      <p:sp>
        <p:nvSpPr>
          <p:cNvPr id="22" name="Text 20"/>
          <p:cNvSpPr/>
          <p:nvPr/>
        </p:nvSpPr>
        <p:spPr>
          <a:xfrm>
            <a:off x="9015984" y="3675888"/>
            <a:ext cx="2148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50" dirty="0">
                <a:solidFill>
                  <a:srgbClr val="3B4650"/>
                </a:solidFill>
              </a:rPr>
              <a:t>na základě analýz, vizualizací a regionálních srovnání</a:t>
            </a:r>
            <a:endParaRPr lang="en-US" sz="1250" dirty="0"/>
          </a:p>
        </p:txBody>
      </p:sp>
      <p:sp>
        <p:nvSpPr>
          <p:cNvPr id="23" name="Shape 21"/>
          <p:cNvSpPr/>
          <p:nvPr/>
        </p:nvSpPr>
        <p:spPr>
          <a:xfrm>
            <a:off x="603504" y="5257800"/>
            <a:ext cx="10972800" cy="548640"/>
          </a:xfrm>
          <a:prstGeom prst="rect">
            <a:avLst/>
          </a:prstGeom>
          <a:solidFill>
            <a:srgbClr val="081A3A"/>
          </a:solidFill>
          <a:ln w="12700">
            <a:solidFill>
              <a:srgbClr val="081A3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4" name="Text 22"/>
          <p:cNvSpPr/>
          <p:nvPr/>
        </p:nvSpPr>
        <p:spPr>
          <a:xfrm>
            <a:off x="777240" y="5349240"/>
            <a:ext cx="10561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SZ DATA podporuje data-driven policy: lepší koordinaci, strategické plánování a cílení opatření.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/>
          <p:cNvSpPr/>
          <p:nvPr/>
        </p:nvSpPr>
        <p:spPr>
          <a:xfrm>
            <a:off x="11594592" y="0"/>
            <a:ext cx="292608" cy="822960"/>
          </a:xfrm>
          <a:prstGeom prst="rect">
            <a:avLst/>
          </a:prstGeom>
          <a:solidFill>
            <a:srgbClr val="E3202D"/>
          </a:solidFill>
          <a:ln w="12700">
            <a:solidFill>
              <a:srgbClr val="E3202D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11603736" y="73152"/>
            <a:ext cx="2743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50" b="1" dirty="0">
                <a:solidFill>
                  <a:srgbClr val="FFFFFF"/>
                </a:solidFill>
              </a:rPr>
              <a:t>MPSV</a:t>
            </a:r>
            <a:endParaRPr lang="en-US" sz="550" dirty="0"/>
          </a:p>
        </p:txBody>
      </p:sp>
      <p:sp>
        <p:nvSpPr>
          <p:cNvPr id="4" name="Text 2"/>
          <p:cNvSpPr/>
          <p:nvPr/>
        </p:nvSpPr>
        <p:spPr>
          <a:xfrm>
            <a:off x="502920" y="320040"/>
            <a:ext cx="105613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05A9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Výstupy projektu SZ DATA využitelné pro podporu pečujících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320040" y="6528816"/>
            <a:ext cx="43891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8A92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Ministerstvo práce a sociálních věcí</a:t>
            </a:r>
            <a:endParaRPr lang="en-US" sz="700" dirty="0"/>
          </a:p>
        </p:txBody>
      </p:sp>
      <p:sp>
        <p:nvSpPr>
          <p:cNvPr id="6" name="Text 4"/>
          <p:cNvSpPr/>
          <p:nvPr/>
        </p:nvSpPr>
        <p:spPr>
          <a:xfrm>
            <a:off x="11430000" y="6510528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7B838C"/>
                </a:solidFill>
              </a:rPr>
              <a:t>4</a:t>
            </a:r>
            <a:endParaRPr lang="en-US" sz="700" dirty="0"/>
          </a:p>
        </p:txBody>
      </p:sp>
      <p:sp>
        <p:nvSpPr>
          <p:cNvPr id="7" name="Shape 5"/>
          <p:cNvSpPr/>
          <p:nvPr/>
        </p:nvSpPr>
        <p:spPr>
          <a:xfrm>
            <a:off x="640080" y="1143000"/>
            <a:ext cx="2606040" cy="1828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EE5"/>
            </a:solidFill>
            <a:prstDash val="solid"/>
          </a:ln>
          <a:effectLst>
            <a:outerShdw blurRad="19050" dist="12700" dir="27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sp>
        <p:nvSpPr>
          <p:cNvPr id="8" name="Shape 6"/>
          <p:cNvSpPr/>
          <p:nvPr/>
        </p:nvSpPr>
        <p:spPr>
          <a:xfrm>
            <a:off x="640080" y="1143000"/>
            <a:ext cx="109728" cy="1828800"/>
          </a:xfrm>
          <a:prstGeom prst="rect">
            <a:avLst/>
          </a:prstGeom>
          <a:solidFill>
            <a:srgbClr val="005A91"/>
          </a:solidFill>
          <a:ln w="12700">
            <a:solidFill>
              <a:srgbClr val="005A91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9" name="Text 7"/>
          <p:cNvSpPr/>
          <p:nvPr/>
        </p:nvSpPr>
        <p:spPr>
          <a:xfrm>
            <a:off x="868680" y="1307592"/>
            <a:ext cx="22219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5A91"/>
                </a:solidFill>
              </a:rPr>
              <a:t>Propojené datové sady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68680" y="1719072"/>
            <a:ext cx="2221992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26313A"/>
                </a:solidFill>
              </a:rPr>
              <a:t>Anonymizovaná data umožňující společně sledovat sociální a zdravotní souvislosti.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3474720" y="1143000"/>
            <a:ext cx="2606040" cy="1828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EE5"/>
            </a:solidFill>
            <a:prstDash val="solid"/>
          </a:ln>
          <a:effectLst>
            <a:outerShdw blurRad="19050" dist="12700" dir="27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sp>
        <p:nvSpPr>
          <p:cNvPr id="12" name="Shape 10"/>
          <p:cNvSpPr/>
          <p:nvPr/>
        </p:nvSpPr>
        <p:spPr>
          <a:xfrm>
            <a:off x="3474720" y="1143000"/>
            <a:ext cx="109728" cy="1828800"/>
          </a:xfrm>
          <a:prstGeom prst="rect">
            <a:avLst/>
          </a:prstGeom>
          <a:solidFill>
            <a:srgbClr val="990033"/>
          </a:solidFill>
          <a:ln w="12700">
            <a:solidFill>
              <a:srgbClr val="990033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3" name="Text 11"/>
          <p:cNvSpPr/>
          <p:nvPr/>
        </p:nvSpPr>
        <p:spPr>
          <a:xfrm>
            <a:off x="3703320" y="1307592"/>
            <a:ext cx="22219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990033"/>
                </a:solidFill>
              </a:rPr>
              <a:t>Analytické zprávy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3703320" y="1719072"/>
            <a:ext cx="2221992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26313A"/>
                </a:solidFill>
              </a:rPr>
              <a:t>Tematické analýzy, datové modely a doporučení pro praxi a veřejnou správu.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6309360" y="1143000"/>
            <a:ext cx="2606040" cy="1828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EE5"/>
            </a:solidFill>
            <a:prstDash val="solid"/>
          </a:ln>
          <a:effectLst>
            <a:outerShdw blurRad="19050" dist="12700" dir="27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sp>
        <p:nvSpPr>
          <p:cNvPr id="16" name="Shape 14"/>
          <p:cNvSpPr/>
          <p:nvPr/>
        </p:nvSpPr>
        <p:spPr>
          <a:xfrm>
            <a:off x="6309360" y="1143000"/>
            <a:ext cx="109728" cy="1828800"/>
          </a:xfrm>
          <a:prstGeom prst="rect">
            <a:avLst/>
          </a:prstGeom>
          <a:solidFill>
            <a:srgbClr val="E3202D"/>
          </a:solidFill>
          <a:ln w="12700">
            <a:solidFill>
              <a:srgbClr val="E3202D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7" name="Text 15"/>
          <p:cNvSpPr/>
          <p:nvPr/>
        </p:nvSpPr>
        <p:spPr>
          <a:xfrm>
            <a:off x="6537960" y="1307592"/>
            <a:ext cx="22219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E3202D"/>
                </a:solidFill>
              </a:rPr>
              <a:t>Vizualizace a Power BI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6537960" y="1719072"/>
            <a:ext cx="2221992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26313A"/>
                </a:solidFill>
              </a:rPr>
              <a:t>Grafy, mapy a dashboardy pro rychlé porovnání skupin, území a vývoje.</a:t>
            </a:r>
            <a:endParaRPr lang="en-US" sz="1250" dirty="0"/>
          </a:p>
        </p:txBody>
      </p:sp>
      <p:sp>
        <p:nvSpPr>
          <p:cNvPr id="19" name="Shape 17"/>
          <p:cNvSpPr/>
          <p:nvPr/>
        </p:nvSpPr>
        <p:spPr>
          <a:xfrm>
            <a:off x="9144000" y="1143000"/>
            <a:ext cx="2423160" cy="1828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EE5"/>
            </a:solidFill>
            <a:prstDash val="solid"/>
          </a:ln>
          <a:effectLst>
            <a:outerShdw blurRad="19050" dist="12700" dir="27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sp>
        <p:nvSpPr>
          <p:cNvPr id="20" name="Shape 18"/>
          <p:cNvSpPr/>
          <p:nvPr/>
        </p:nvSpPr>
        <p:spPr>
          <a:xfrm>
            <a:off x="9144000" y="1143000"/>
            <a:ext cx="109728" cy="1828800"/>
          </a:xfrm>
          <a:prstGeom prst="rect">
            <a:avLst/>
          </a:prstGeom>
          <a:solidFill>
            <a:srgbClr val="005A91"/>
          </a:solidFill>
          <a:ln w="12700">
            <a:solidFill>
              <a:srgbClr val="005A91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1" name="Text 19"/>
          <p:cNvSpPr/>
          <p:nvPr/>
        </p:nvSpPr>
        <p:spPr>
          <a:xfrm>
            <a:off x="9372600" y="1307592"/>
            <a:ext cx="203911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5A91"/>
                </a:solidFill>
              </a:rPr>
              <a:t>Metodiky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9372600" y="1719072"/>
            <a:ext cx="2039112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26313A"/>
                </a:solidFill>
              </a:rPr>
              <a:t>Postupy pro zpracování, interpretaci, bezpečné sdílení a vizualizaci dat.</a:t>
            </a:r>
            <a:endParaRPr lang="en-US" sz="1250" dirty="0"/>
          </a:p>
        </p:txBody>
      </p:sp>
      <p:sp>
        <p:nvSpPr>
          <p:cNvPr id="23" name="Text 21"/>
          <p:cNvSpPr/>
          <p:nvPr/>
        </p:nvSpPr>
        <p:spPr>
          <a:xfrm>
            <a:off x="731520" y="3429000"/>
            <a:ext cx="4206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05A91"/>
                </a:solidFill>
              </a:rPr>
              <a:t>Co to znamená pro neformální péči?</a:t>
            </a:r>
            <a:endParaRPr lang="en-US" sz="2000" dirty="0"/>
          </a:p>
        </p:txBody>
      </p:sp>
      <p:sp>
        <p:nvSpPr>
          <p:cNvPr id="24" name="Text 22"/>
          <p:cNvSpPr/>
          <p:nvPr/>
        </p:nvSpPr>
        <p:spPr>
          <a:xfrm>
            <a:off x="822960" y="3977640"/>
            <a:ext cx="10241280" cy="1508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r>
              <a:rPr lang="en-US" sz="1500" dirty="0">
                <a:solidFill>
                  <a:srgbClr val="26313A"/>
                </a:solidFill>
              </a:rPr>
              <a:t>• lepší identifikace zranitelných skupin pečujících</a:t>
            </a:r>
            <a:endParaRPr lang="en-US" sz="1500" dirty="0"/>
          </a:p>
          <a:p>
            <a:r>
              <a:rPr lang="en-US" sz="1500" dirty="0">
                <a:solidFill>
                  <a:srgbClr val="26313A"/>
                </a:solidFill>
              </a:rPr>
              <a:t>• podklady pro plánování odlehčovacích, terénních a poradenských služeb</a:t>
            </a:r>
            <a:endParaRPr lang="en-US" sz="1500" dirty="0"/>
          </a:p>
          <a:p>
            <a:r>
              <a:rPr lang="en-US" sz="1500" dirty="0">
                <a:solidFill>
                  <a:srgbClr val="26313A"/>
                </a:solidFill>
              </a:rPr>
              <a:t>• regionální porovnání potřeb a dostupnosti podpory</a:t>
            </a:r>
            <a:endParaRPr lang="en-US" sz="1500" dirty="0"/>
          </a:p>
          <a:p>
            <a:r>
              <a:rPr lang="en-US" sz="1500" dirty="0">
                <a:solidFill>
                  <a:srgbClr val="26313A"/>
                </a:solidFill>
              </a:rPr>
              <a:t>• podklady pro slaďování péče, práce a rodinného života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A9CF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/>
          <p:cNvSpPr/>
          <p:nvPr/>
        </p:nvSpPr>
        <p:spPr>
          <a:xfrm>
            <a:off x="11594592" y="0"/>
            <a:ext cx="292608" cy="822960"/>
          </a:xfrm>
          <a:prstGeom prst="rect">
            <a:avLst/>
          </a:prstGeom>
          <a:solidFill>
            <a:srgbClr val="E3202D"/>
          </a:solidFill>
          <a:ln w="12700">
            <a:solidFill>
              <a:srgbClr val="E3202D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11603736" y="73152"/>
            <a:ext cx="2743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50" b="1" dirty="0">
                <a:solidFill>
                  <a:srgbClr val="FFFFFF"/>
                </a:solidFill>
              </a:rPr>
              <a:t>MPSV</a:t>
            </a:r>
            <a:endParaRPr lang="en-US" sz="550" dirty="0"/>
          </a:p>
        </p:txBody>
      </p:sp>
      <p:sp>
        <p:nvSpPr>
          <p:cNvPr id="4" name="Text 2"/>
          <p:cNvSpPr/>
          <p:nvPr/>
        </p:nvSpPr>
        <p:spPr>
          <a:xfrm>
            <a:off x="594360" y="2148840"/>
            <a:ext cx="102412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100" b="1" dirty="0">
                <a:solidFill>
                  <a:srgbClr val="081A3A"/>
                </a:solidFill>
              </a:rPr>
              <a:t>Neformálně pečující o příjemce příspěvku na péči</a:t>
            </a:r>
            <a:endParaRPr lang="en-US" sz="3100" dirty="0"/>
          </a:p>
        </p:txBody>
      </p:sp>
      <p:sp>
        <p:nvSpPr>
          <p:cNvPr id="5" name="Text 3"/>
          <p:cNvSpPr/>
          <p:nvPr/>
        </p:nvSpPr>
        <p:spPr>
          <a:xfrm>
            <a:off x="612648" y="3977640"/>
            <a:ext cx="8961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606873"/>
                </a:solidFill>
              </a:rPr>
              <a:t>Jak souvisí náročnost péče s její organizací a postavením pečujících na trhu práce?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320040" y="6528816"/>
            <a:ext cx="43891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8A92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Ministerstvo práce a sociálních věcí</a:t>
            </a:r>
            <a:endParaRPr lang="en-US" sz="700" dirty="0"/>
          </a:p>
        </p:txBody>
      </p:sp>
      <p:sp>
        <p:nvSpPr>
          <p:cNvPr id="7" name="Text 5"/>
          <p:cNvSpPr/>
          <p:nvPr/>
        </p:nvSpPr>
        <p:spPr>
          <a:xfrm>
            <a:off x="11430000" y="6510528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7B838C"/>
                </a:solidFill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/>
          <p:cNvSpPr/>
          <p:nvPr/>
        </p:nvSpPr>
        <p:spPr>
          <a:xfrm>
            <a:off x="11594592" y="0"/>
            <a:ext cx="292608" cy="822960"/>
          </a:xfrm>
          <a:prstGeom prst="rect">
            <a:avLst/>
          </a:prstGeom>
          <a:solidFill>
            <a:srgbClr val="E3202D"/>
          </a:solidFill>
          <a:ln w="12700">
            <a:solidFill>
              <a:srgbClr val="E3202D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11603736" y="73152"/>
            <a:ext cx="2743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50" b="1" dirty="0">
                <a:solidFill>
                  <a:srgbClr val="FFFFFF"/>
                </a:solidFill>
              </a:rPr>
              <a:t>MPSV</a:t>
            </a:r>
            <a:endParaRPr lang="en-US" sz="550" dirty="0"/>
          </a:p>
        </p:txBody>
      </p:sp>
      <p:sp>
        <p:nvSpPr>
          <p:cNvPr id="4" name="Text 2"/>
          <p:cNvSpPr/>
          <p:nvPr/>
        </p:nvSpPr>
        <p:spPr>
          <a:xfrm>
            <a:off x="502920" y="320040"/>
            <a:ext cx="105613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05A9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Jak vzniká datový pohled na domácí péči?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320040" y="6528816"/>
            <a:ext cx="43891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8A92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Ministerstvo práce a sociálních věcí</a:t>
            </a:r>
            <a:endParaRPr lang="en-US" sz="700" dirty="0"/>
          </a:p>
        </p:txBody>
      </p:sp>
      <p:sp>
        <p:nvSpPr>
          <p:cNvPr id="6" name="Text 4"/>
          <p:cNvSpPr/>
          <p:nvPr/>
        </p:nvSpPr>
        <p:spPr>
          <a:xfrm>
            <a:off x="11430000" y="6510528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7B838C"/>
                </a:solidFill>
              </a:rPr>
              <a:t>6</a:t>
            </a:r>
            <a:endParaRPr lang="en-US" sz="700" dirty="0"/>
          </a:p>
        </p:txBody>
      </p:sp>
      <p:sp>
        <p:nvSpPr>
          <p:cNvPr id="7" name="Text 5"/>
          <p:cNvSpPr/>
          <p:nvPr/>
        </p:nvSpPr>
        <p:spPr>
          <a:xfrm>
            <a:off x="685800" y="1051560"/>
            <a:ext cx="2194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990033"/>
                </a:solidFill>
              </a:rPr>
              <a:t>Výzkumná otázka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685800" y="1463040"/>
            <a:ext cx="10789920" cy="621792"/>
          </a:xfrm>
          <a:prstGeom prst="roundRect">
            <a:avLst/>
          </a:prstGeom>
          <a:solidFill>
            <a:srgbClr val="005A91"/>
          </a:solidFill>
          <a:ln w="12700">
            <a:solidFill>
              <a:srgbClr val="005A91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9" name="Text 7"/>
          <p:cNvSpPr/>
          <p:nvPr/>
        </p:nvSpPr>
        <p:spPr>
          <a:xfrm>
            <a:off x="960120" y="1627632"/>
            <a:ext cx="10241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</a:rPr>
              <a:t>Jak souvisí stupeň závislosti se způsobem zajištění péče a se situací osob, které pomoc poskytují?</a:t>
            </a:r>
            <a:endParaRPr lang="en-US" sz="1700" dirty="0"/>
          </a:p>
        </p:txBody>
      </p:sp>
      <p:sp>
        <p:nvSpPr>
          <p:cNvPr id="10" name="Shape 8"/>
          <p:cNvSpPr/>
          <p:nvPr/>
        </p:nvSpPr>
        <p:spPr>
          <a:xfrm>
            <a:off x="749808" y="2743200"/>
            <a:ext cx="3337560" cy="14173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EE5"/>
            </a:solidFill>
            <a:prstDash val="solid"/>
          </a:ln>
          <a:effectLst>
            <a:outerShdw blurRad="19050" dist="12700" dir="27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sp>
        <p:nvSpPr>
          <p:cNvPr id="11" name="Shape 9"/>
          <p:cNvSpPr/>
          <p:nvPr/>
        </p:nvSpPr>
        <p:spPr>
          <a:xfrm>
            <a:off x="749808" y="2743200"/>
            <a:ext cx="109728" cy="1417320"/>
          </a:xfrm>
          <a:prstGeom prst="rect">
            <a:avLst/>
          </a:prstGeom>
          <a:solidFill>
            <a:srgbClr val="005A91"/>
          </a:solidFill>
          <a:ln w="12700">
            <a:solidFill>
              <a:srgbClr val="005A91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2" name="Text 10"/>
          <p:cNvSpPr/>
          <p:nvPr/>
        </p:nvSpPr>
        <p:spPr>
          <a:xfrm>
            <a:off x="978408" y="2907792"/>
            <a:ext cx="295351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5A91"/>
                </a:solidFill>
              </a:rPr>
              <a:t>Příspěvek na péči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978408" y="3319272"/>
            <a:ext cx="2953512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26313A"/>
                </a:solidFill>
              </a:rPr>
              <a:t>příjemce, stupeň závislosti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4453128" y="2743200"/>
            <a:ext cx="3337560" cy="14173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EE5"/>
            </a:solidFill>
            <a:prstDash val="solid"/>
          </a:ln>
          <a:effectLst>
            <a:outerShdw blurRad="19050" dist="12700" dir="27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sp>
        <p:nvSpPr>
          <p:cNvPr id="15" name="Shape 13"/>
          <p:cNvSpPr/>
          <p:nvPr/>
        </p:nvSpPr>
        <p:spPr>
          <a:xfrm>
            <a:off x="4453128" y="2743200"/>
            <a:ext cx="109728" cy="1417320"/>
          </a:xfrm>
          <a:prstGeom prst="rect">
            <a:avLst/>
          </a:prstGeom>
          <a:solidFill>
            <a:srgbClr val="990033"/>
          </a:solidFill>
          <a:ln w="12700">
            <a:solidFill>
              <a:srgbClr val="990033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6" name="Text 14"/>
          <p:cNvSpPr/>
          <p:nvPr/>
        </p:nvSpPr>
        <p:spPr>
          <a:xfrm>
            <a:off x="4681728" y="2907792"/>
            <a:ext cx="295351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990033"/>
                </a:solidFill>
              </a:rPr>
              <a:t>Evidovaná pečující osoba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4681728" y="3319272"/>
            <a:ext cx="2953512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26313A"/>
                </a:solidFill>
              </a:rPr>
              <a:t>vztah k příjemci, organizace péče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8156448" y="2743200"/>
            <a:ext cx="3337560" cy="14173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EE5"/>
            </a:solidFill>
            <a:prstDash val="solid"/>
          </a:ln>
          <a:effectLst>
            <a:outerShdw blurRad="19050" dist="12700" dir="27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sp>
        <p:nvSpPr>
          <p:cNvPr id="19" name="Shape 17"/>
          <p:cNvSpPr/>
          <p:nvPr/>
        </p:nvSpPr>
        <p:spPr>
          <a:xfrm>
            <a:off x="8156448" y="2743200"/>
            <a:ext cx="109728" cy="1417320"/>
          </a:xfrm>
          <a:prstGeom prst="rect">
            <a:avLst/>
          </a:prstGeom>
          <a:solidFill>
            <a:srgbClr val="005A91"/>
          </a:solidFill>
          <a:ln w="12700">
            <a:solidFill>
              <a:srgbClr val="005A91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0" name="Text 18"/>
          <p:cNvSpPr/>
          <p:nvPr/>
        </p:nvSpPr>
        <p:spPr>
          <a:xfrm>
            <a:off x="8385048" y="2907792"/>
            <a:ext cx="295351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5A91"/>
                </a:solidFill>
              </a:rPr>
              <a:t>Úřad práce ČR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8385048" y="3319272"/>
            <a:ext cx="2953512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26313A"/>
                </a:solidFill>
              </a:rPr>
              <a:t>vybrané charakteristiky postavení na trhu práce</a:t>
            </a:r>
            <a:endParaRPr lang="en-US" sz="1250" dirty="0"/>
          </a:p>
        </p:txBody>
      </p:sp>
      <p:sp>
        <p:nvSpPr>
          <p:cNvPr id="22" name="Shape 20"/>
          <p:cNvSpPr/>
          <p:nvPr/>
        </p:nvSpPr>
        <p:spPr>
          <a:xfrm>
            <a:off x="5532120" y="4343400"/>
            <a:ext cx="1005840" cy="640080"/>
          </a:xfrm>
          <a:prstGeom prst="downArrow">
            <a:avLst/>
          </a:prstGeom>
          <a:solidFill>
            <a:srgbClr val="A9CFEB"/>
          </a:solidFill>
          <a:ln w="12700">
            <a:solidFill>
              <a:srgbClr val="A9CFE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3" name="Shape 21"/>
          <p:cNvSpPr/>
          <p:nvPr/>
        </p:nvSpPr>
        <p:spPr>
          <a:xfrm>
            <a:off x="603504" y="5120640"/>
            <a:ext cx="10972800" cy="548640"/>
          </a:xfrm>
          <a:prstGeom prst="rect">
            <a:avLst/>
          </a:prstGeom>
          <a:solidFill>
            <a:srgbClr val="081A3A"/>
          </a:solidFill>
          <a:ln w="12700">
            <a:solidFill>
              <a:srgbClr val="081A3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4" name="Text 22"/>
          <p:cNvSpPr/>
          <p:nvPr/>
        </p:nvSpPr>
        <p:spPr>
          <a:xfrm>
            <a:off x="777240" y="5212080"/>
            <a:ext cx="10561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Teprve propojení zdrojů ukazuje příjemce, způsob zajištění péče a situaci pečující osoby současně.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/>
          <p:cNvSpPr/>
          <p:nvPr/>
        </p:nvSpPr>
        <p:spPr>
          <a:xfrm>
            <a:off x="11594592" y="0"/>
            <a:ext cx="292608" cy="822960"/>
          </a:xfrm>
          <a:prstGeom prst="rect">
            <a:avLst/>
          </a:prstGeom>
          <a:solidFill>
            <a:srgbClr val="E3202D"/>
          </a:solidFill>
          <a:ln w="12700">
            <a:solidFill>
              <a:srgbClr val="E3202D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11603736" y="73152"/>
            <a:ext cx="2743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50" b="1" dirty="0">
                <a:solidFill>
                  <a:srgbClr val="FFFFFF"/>
                </a:solidFill>
              </a:rPr>
              <a:t>MPSV</a:t>
            </a:r>
            <a:endParaRPr lang="en-US" sz="550" dirty="0"/>
          </a:p>
        </p:txBody>
      </p:sp>
      <p:sp>
        <p:nvSpPr>
          <p:cNvPr id="4" name="Text 2"/>
          <p:cNvSpPr/>
          <p:nvPr/>
        </p:nvSpPr>
        <p:spPr>
          <a:xfrm>
            <a:off x="502920" y="320040"/>
            <a:ext cx="105613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05A9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Koho analýza zachycuje?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320040" y="6528816"/>
            <a:ext cx="43891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8A92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Ministerstvo práce a sociálních věcí</a:t>
            </a:r>
            <a:endParaRPr lang="en-US" sz="700" dirty="0"/>
          </a:p>
        </p:txBody>
      </p:sp>
      <p:sp>
        <p:nvSpPr>
          <p:cNvPr id="6" name="Text 4"/>
          <p:cNvSpPr/>
          <p:nvPr/>
        </p:nvSpPr>
        <p:spPr>
          <a:xfrm>
            <a:off x="11430000" y="6510528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7B838C"/>
                </a:solidFill>
              </a:rPr>
              <a:t>7</a:t>
            </a:r>
            <a:endParaRPr lang="en-US" sz="700" dirty="0"/>
          </a:p>
        </p:txBody>
      </p:sp>
      <p:sp>
        <p:nvSpPr>
          <p:cNvPr id="7" name="Shape 5"/>
          <p:cNvSpPr/>
          <p:nvPr/>
        </p:nvSpPr>
        <p:spPr>
          <a:xfrm>
            <a:off x="685800" y="1188720"/>
            <a:ext cx="3383280" cy="1645920"/>
          </a:xfrm>
          <a:prstGeom prst="roundRect">
            <a:avLst/>
          </a:prstGeom>
          <a:solidFill>
            <a:srgbClr val="005A91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8" name="Text 6"/>
          <p:cNvSpPr/>
          <p:nvPr/>
        </p:nvSpPr>
        <p:spPr>
          <a:xfrm>
            <a:off x="822960" y="1508760"/>
            <a:ext cx="3108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</a:rPr>
              <a:t>31. 12. 2025</a:t>
            </a:r>
            <a:endParaRPr lang="en-US" sz="2800" dirty="0"/>
          </a:p>
        </p:txBody>
      </p:sp>
      <p:sp>
        <p:nvSpPr>
          <p:cNvPr id="9" name="Text 7"/>
          <p:cNvSpPr/>
          <p:nvPr/>
        </p:nvSpPr>
        <p:spPr>
          <a:xfrm>
            <a:off x="960120" y="2139696"/>
            <a:ext cx="2834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FFFFFF"/>
                </a:solidFill>
              </a:rPr>
              <a:t>stav administrativních evidencí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480560" y="1188720"/>
            <a:ext cx="3383280" cy="1645920"/>
          </a:xfrm>
          <a:prstGeom prst="roundRect">
            <a:avLst/>
          </a:prstGeom>
          <a:solidFill>
            <a:srgbClr val="99003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1" name="Text 9"/>
          <p:cNvSpPr/>
          <p:nvPr/>
        </p:nvSpPr>
        <p:spPr>
          <a:xfrm>
            <a:off x="4617720" y="1508760"/>
            <a:ext cx="3108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</a:rPr>
              <a:t>≈ 291 tis.</a:t>
            </a:r>
            <a:endParaRPr lang="en-US" sz="2800" dirty="0"/>
          </a:p>
        </p:txBody>
      </p:sp>
      <p:sp>
        <p:nvSpPr>
          <p:cNvPr id="12" name="Text 10"/>
          <p:cNvSpPr/>
          <p:nvPr/>
        </p:nvSpPr>
        <p:spPr>
          <a:xfrm>
            <a:off x="4754880" y="2139696"/>
            <a:ext cx="2834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FFFFFF"/>
                </a:solidFill>
              </a:rPr>
              <a:t>příjemců PnP s evidovanou pečující osobou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8275320" y="1188720"/>
            <a:ext cx="3383280" cy="1645920"/>
          </a:xfrm>
          <a:prstGeom prst="roundRect">
            <a:avLst/>
          </a:prstGeom>
          <a:solidFill>
            <a:srgbClr val="005A91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4" name="Text 12"/>
          <p:cNvSpPr/>
          <p:nvPr/>
        </p:nvSpPr>
        <p:spPr>
          <a:xfrm>
            <a:off x="8412480" y="1508760"/>
            <a:ext cx="3108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</a:rPr>
              <a:t>≈ 92 %</a:t>
            </a:r>
            <a:endParaRPr lang="en-US" sz="2800" dirty="0"/>
          </a:p>
        </p:txBody>
      </p:sp>
      <p:sp>
        <p:nvSpPr>
          <p:cNvPr id="15" name="Text 13"/>
          <p:cNvSpPr/>
          <p:nvPr/>
        </p:nvSpPr>
        <p:spPr>
          <a:xfrm>
            <a:off x="8549640" y="2139696"/>
            <a:ext cx="2834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cs-CZ" sz="1200" dirty="0">
                <a:solidFill>
                  <a:srgbClr val="FFFFFF"/>
                </a:solidFill>
              </a:rPr>
              <a:t>Všech</a:t>
            </a:r>
            <a:r>
              <a:rPr lang="en-US" sz="1200" dirty="0">
                <a:solidFill>
                  <a:srgbClr val="FFFFFF"/>
                </a:solidFill>
              </a:rPr>
              <a:t> </a:t>
            </a:r>
            <a:r>
              <a:rPr lang="en-US" sz="1200" dirty="0" err="1">
                <a:solidFill>
                  <a:srgbClr val="FFFFFF"/>
                </a:solidFill>
              </a:rPr>
              <a:t>příjemců</a:t>
            </a:r>
            <a:r>
              <a:rPr lang="en-US" sz="1200" dirty="0">
                <a:solidFill>
                  <a:srgbClr val="FFFFFF"/>
                </a:solidFill>
              </a:rPr>
              <a:t> PnP v </a:t>
            </a:r>
            <a:r>
              <a:rPr lang="en-US" sz="1200" dirty="0" err="1">
                <a:solidFill>
                  <a:srgbClr val="FFFFFF"/>
                </a:solidFill>
              </a:rPr>
              <a:t>domácím</a:t>
            </a:r>
            <a:r>
              <a:rPr lang="en-US" sz="1200" dirty="0">
                <a:solidFill>
                  <a:srgbClr val="FFFFFF"/>
                </a:solidFill>
              </a:rPr>
              <a:t> </a:t>
            </a:r>
            <a:r>
              <a:rPr lang="en-US" sz="1200" dirty="0" err="1">
                <a:solidFill>
                  <a:srgbClr val="FFFFFF"/>
                </a:solidFill>
              </a:rPr>
              <a:t>prostředí</a:t>
            </a:r>
            <a:endParaRPr lang="en-US" sz="1200" dirty="0"/>
          </a:p>
          <a:p>
            <a:pPr marL="0" indent="0" algn="ctr">
              <a:buNone/>
            </a:pP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868680" y="3401568"/>
            <a:ext cx="102412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dirty="0">
                <a:solidFill>
                  <a:srgbClr val="26313A"/>
                </a:solidFill>
              </a:rPr>
              <a:t>Analýza se zaměřuje na příjemce, kteří nejsou klienty pobytových sociálních služeb a u nichž je evidován vztah k pečující osobě. Výsledky proto popisují administrativně zachycenou péči v domácím prostředí, nikoli celý systém dlouhodobé péče.</a:t>
            </a:r>
            <a:endParaRPr lang="en-US" sz="1700" dirty="0"/>
          </a:p>
        </p:txBody>
      </p:sp>
      <p:sp>
        <p:nvSpPr>
          <p:cNvPr id="17" name="Shape 15"/>
          <p:cNvSpPr/>
          <p:nvPr/>
        </p:nvSpPr>
        <p:spPr>
          <a:xfrm>
            <a:off x="603504" y="5074920"/>
            <a:ext cx="10972800" cy="548640"/>
          </a:xfrm>
          <a:prstGeom prst="rect">
            <a:avLst/>
          </a:prstGeom>
          <a:solidFill>
            <a:srgbClr val="081A3A"/>
          </a:solidFill>
          <a:ln w="12700">
            <a:solidFill>
              <a:srgbClr val="081A3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8" name="Text 16"/>
          <p:cNvSpPr/>
          <p:nvPr/>
        </p:nvSpPr>
        <p:spPr>
          <a:xfrm>
            <a:off x="777240" y="5166360"/>
            <a:ext cx="10561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endParaRPr lang="cs-CZ" sz="1400" b="1" dirty="0">
              <a:solidFill>
                <a:srgbClr val="FFFFFF"/>
              </a:solidFill>
            </a:endParaRPr>
          </a:p>
          <a:p>
            <a:pPr algn="ctr"/>
            <a:r>
              <a:rPr lang="en-US" sz="1400" b="1" dirty="0" err="1">
                <a:solidFill>
                  <a:srgbClr val="FFFFFF"/>
                </a:solidFill>
              </a:rPr>
              <a:t>Datový</a:t>
            </a:r>
            <a:r>
              <a:rPr lang="en-US" sz="1400" b="1" dirty="0">
                <a:solidFill>
                  <a:srgbClr val="FFFFFF"/>
                </a:solidFill>
              </a:rPr>
              <a:t> </a:t>
            </a:r>
            <a:r>
              <a:rPr lang="en-US" sz="1400" b="1" dirty="0" err="1">
                <a:solidFill>
                  <a:srgbClr val="FFFFFF"/>
                </a:solidFill>
              </a:rPr>
              <a:t>soubor</a:t>
            </a:r>
            <a:r>
              <a:rPr lang="en-US" sz="1400" b="1" dirty="0">
                <a:solidFill>
                  <a:srgbClr val="FFFFFF"/>
                </a:solidFill>
              </a:rPr>
              <a:t> </a:t>
            </a:r>
            <a:r>
              <a:rPr lang="en-US" sz="1400" b="1" dirty="0" err="1">
                <a:solidFill>
                  <a:srgbClr val="FFFFFF"/>
                </a:solidFill>
              </a:rPr>
              <a:t>umožňuje</a:t>
            </a:r>
            <a:r>
              <a:rPr lang="en-US" sz="1400" b="1" dirty="0">
                <a:solidFill>
                  <a:srgbClr val="FFFFFF"/>
                </a:solidFill>
              </a:rPr>
              <a:t> </a:t>
            </a:r>
            <a:r>
              <a:rPr lang="en-US" sz="1400" b="1" dirty="0" err="1">
                <a:solidFill>
                  <a:srgbClr val="FFFFFF"/>
                </a:solidFill>
              </a:rPr>
              <a:t>ukázat</a:t>
            </a:r>
            <a:r>
              <a:rPr lang="en-US" sz="1400" b="1" dirty="0">
                <a:solidFill>
                  <a:srgbClr val="FFFFFF"/>
                </a:solidFill>
              </a:rPr>
              <a:t>, </a:t>
            </a:r>
            <a:r>
              <a:rPr lang="en-US" sz="1400" b="1" dirty="0" err="1">
                <a:solidFill>
                  <a:srgbClr val="FFFFFF"/>
                </a:solidFill>
              </a:rPr>
              <a:t>kdo</a:t>
            </a:r>
            <a:r>
              <a:rPr lang="en-US" sz="1400" b="1" dirty="0">
                <a:solidFill>
                  <a:srgbClr val="FFFFFF"/>
                </a:solidFill>
              </a:rPr>
              <a:t> </a:t>
            </a:r>
            <a:r>
              <a:rPr lang="cs-CZ" sz="1400" b="1" dirty="0">
                <a:solidFill>
                  <a:srgbClr val="FFFFFF"/>
                </a:solidFill>
              </a:rPr>
              <a:t>je administrativně vedený jako pečující </a:t>
            </a:r>
            <a:r>
              <a:rPr lang="en-US" sz="1400" b="1" dirty="0">
                <a:solidFill>
                  <a:srgbClr val="FFFFFF"/>
                </a:solidFill>
              </a:rPr>
              <a:t>a </a:t>
            </a:r>
            <a:r>
              <a:rPr lang="en-US" sz="1400" b="1" dirty="0" err="1">
                <a:solidFill>
                  <a:srgbClr val="FFFFFF"/>
                </a:solidFill>
              </a:rPr>
              <a:t>jaké</a:t>
            </a:r>
            <a:r>
              <a:rPr lang="en-US" sz="1400" b="1" dirty="0">
                <a:solidFill>
                  <a:srgbClr val="FFFFFF"/>
                </a:solidFill>
              </a:rPr>
              <a:t> </a:t>
            </a:r>
            <a:r>
              <a:rPr lang="en-US" sz="1400" b="1" dirty="0" err="1">
                <a:solidFill>
                  <a:srgbClr val="FFFFFF"/>
                </a:solidFill>
              </a:rPr>
              <a:t>další</a:t>
            </a:r>
            <a:r>
              <a:rPr lang="en-US" sz="1400" b="1" dirty="0">
                <a:solidFill>
                  <a:srgbClr val="FFFFFF"/>
                </a:solidFill>
              </a:rPr>
              <a:t> </a:t>
            </a:r>
            <a:r>
              <a:rPr lang="en-US" sz="1400" b="1" dirty="0" err="1">
                <a:solidFill>
                  <a:srgbClr val="FFFFFF"/>
                </a:solidFill>
              </a:rPr>
              <a:t>zátěže</a:t>
            </a:r>
            <a:r>
              <a:rPr lang="en-US" sz="1400" b="1" dirty="0">
                <a:solidFill>
                  <a:srgbClr val="FFFFFF"/>
                </a:solidFill>
              </a:rPr>
              <a:t> se u </a:t>
            </a:r>
            <a:r>
              <a:rPr lang="en-US" sz="1400" b="1" dirty="0" err="1">
                <a:solidFill>
                  <a:srgbClr val="FFFFFF"/>
                </a:solidFill>
              </a:rPr>
              <a:t>pečujících</a:t>
            </a:r>
            <a:r>
              <a:rPr lang="en-US" sz="1400" b="1" dirty="0">
                <a:solidFill>
                  <a:srgbClr val="FFFFFF"/>
                </a:solidFill>
              </a:rPr>
              <a:t> </a:t>
            </a:r>
            <a:r>
              <a:rPr lang="en-US" sz="1400" b="1" dirty="0" err="1">
                <a:solidFill>
                  <a:srgbClr val="FFFFFF"/>
                </a:solidFill>
              </a:rPr>
              <a:t>kumulují</a:t>
            </a:r>
            <a:r>
              <a:rPr lang="en-US" sz="1400" b="1" dirty="0">
                <a:solidFill>
                  <a:srgbClr val="FFFFFF"/>
                </a:solidFill>
              </a:rPr>
              <a:t>.</a:t>
            </a:r>
            <a:endParaRPr lang="en-US" sz="1400" dirty="0"/>
          </a:p>
          <a:p>
            <a:pPr marL="0" indent="0" algn="ctr">
              <a:buNone/>
            </a:pP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/>
          <p:cNvSpPr/>
          <p:nvPr/>
        </p:nvSpPr>
        <p:spPr>
          <a:xfrm>
            <a:off x="11594592" y="0"/>
            <a:ext cx="292608" cy="822960"/>
          </a:xfrm>
          <a:prstGeom prst="rect">
            <a:avLst/>
          </a:prstGeom>
          <a:solidFill>
            <a:srgbClr val="E3202D"/>
          </a:solidFill>
          <a:ln w="12700">
            <a:solidFill>
              <a:srgbClr val="E3202D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11603736" y="73152"/>
            <a:ext cx="2743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50" b="1" dirty="0">
                <a:solidFill>
                  <a:srgbClr val="FFFFFF"/>
                </a:solidFill>
              </a:rPr>
              <a:t>MPSV</a:t>
            </a:r>
            <a:endParaRPr lang="en-US" sz="550" dirty="0"/>
          </a:p>
        </p:txBody>
      </p:sp>
      <p:sp>
        <p:nvSpPr>
          <p:cNvPr id="4" name="Text 2"/>
          <p:cNvSpPr/>
          <p:nvPr/>
        </p:nvSpPr>
        <p:spPr>
          <a:xfrm>
            <a:off x="502920" y="320040"/>
            <a:ext cx="105613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05A9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Kdo zajišťuje péči v domácím prostředí?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320040" y="6528816"/>
            <a:ext cx="43891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8A92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Ministerstvo práce a sociálních věcí</a:t>
            </a:r>
            <a:endParaRPr lang="en-US" sz="700" dirty="0"/>
          </a:p>
        </p:txBody>
      </p:sp>
      <p:sp>
        <p:nvSpPr>
          <p:cNvPr id="6" name="Text 4"/>
          <p:cNvSpPr/>
          <p:nvPr/>
        </p:nvSpPr>
        <p:spPr>
          <a:xfrm>
            <a:off x="11430000" y="6510528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7B838C"/>
                </a:solidFill>
              </a:rPr>
              <a:t>8</a:t>
            </a:r>
            <a:endParaRPr lang="en-US" sz="700" dirty="0"/>
          </a:p>
        </p:txBody>
      </p:sp>
      <p:pic>
        <p:nvPicPr>
          <p:cNvPr id="7" name="Image 0" descr="/mnt/data/work_szdata/docx_src/word/media/image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0" y="1058209"/>
            <a:ext cx="7452360" cy="4512983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8229600" y="1234440"/>
            <a:ext cx="3337560" cy="4114800"/>
          </a:xfrm>
          <a:prstGeom prst="roundRect">
            <a:avLst/>
          </a:prstGeom>
          <a:solidFill>
            <a:srgbClr val="EAF3F9"/>
          </a:solidFill>
          <a:ln w="12700">
            <a:solidFill>
              <a:srgbClr val="D7DEE5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9" name="Text 6"/>
          <p:cNvSpPr/>
          <p:nvPr/>
        </p:nvSpPr>
        <p:spPr>
          <a:xfrm>
            <a:off x="8485632" y="1572768"/>
            <a:ext cx="2788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05A91"/>
                </a:solidFill>
              </a:rPr>
              <a:t>Co z dat vyplývá</a:t>
            </a:r>
            <a:endParaRPr lang="en-US" sz="1700" dirty="0"/>
          </a:p>
        </p:txBody>
      </p:sp>
      <p:sp>
        <p:nvSpPr>
          <p:cNvPr id="10" name="Text 7"/>
          <p:cNvSpPr/>
          <p:nvPr/>
        </p:nvSpPr>
        <p:spPr>
          <a:xfrm>
            <a:off x="8458200" y="2103120"/>
            <a:ext cx="2788920" cy="265176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r>
              <a:rPr lang="en-US" sz="1370" dirty="0">
                <a:solidFill>
                  <a:srgbClr val="26313A"/>
                </a:solidFill>
              </a:rPr>
              <a:t>Rodinní příslušníci zajišťují přibližně 89–92 % evidované domácí péče.</a:t>
            </a:r>
            <a:endParaRPr lang="en-US" sz="1370" dirty="0"/>
          </a:p>
          <a:p>
            <a:endParaRPr lang="en-US" sz="1370" dirty="0"/>
          </a:p>
          <a:p>
            <a:r>
              <a:rPr lang="en-US" sz="1370" dirty="0">
                <a:solidFill>
                  <a:srgbClr val="26313A"/>
                </a:solidFill>
              </a:rPr>
              <a:t>Jejich podíl s rostoucím stupněm závislosti mírně roste.</a:t>
            </a:r>
            <a:endParaRPr lang="en-US" sz="1370" dirty="0"/>
          </a:p>
          <a:p>
            <a:endParaRPr lang="en-US" sz="1370" dirty="0"/>
          </a:p>
          <a:p>
            <a:r>
              <a:rPr lang="en-US" sz="1370" dirty="0">
                <a:solidFill>
                  <a:srgbClr val="26313A"/>
                </a:solidFill>
              </a:rPr>
              <a:t>Asistenti sociální péče představují přibližně 2 %.</a:t>
            </a:r>
            <a:endParaRPr lang="en-US" sz="137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/>
          <p:cNvSpPr/>
          <p:nvPr/>
        </p:nvSpPr>
        <p:spPr>
          <a:xfrm>
            <a:off x="11594592" y="0"/>
            <a:ext cx="292608" cy="822960"/>
          </a:xfrm>
          <a:prstGeom prst="rect">
            <a:avLst/>
          </a:prstGeom>
          <a:solidFill>
            <a:srgbClr val="E3202D"/>
          </a:solidFill>
          <a:ln w="12700">
            <a:solidFill>
              <a:srgbClr val="E3202D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11603736" y="73152"/>
            <a:ext cx="2743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50" b="1" dirty="0">
                <a:solidFill>
                  <a:srgbClr val="FFFFFF"/>
                </a:solidFill>
              </a:rPr>
              <a:t>MPSV</a:t>
            </a:r>
            <a:endParaRPr lang="en-US" sz="550" dirty="0"/>
          </a:p>
        </p:txBody>
      </p:sp>
      <p:sp>
        <p:nvSpPr>
          <p:cNvPr id="4" name="Text 2"/>
          <p:cNvSpPr/>
          <p:nvPr/>
        </p:nvSpPr>
        <p:spPr>
          <a:xfrm>
            <a:off x="502920" y="320040"/>
            <a:ext cx="105613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05A9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Kteří rodinní příslušníci nejčastěji pečují?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320040" y="6528816"/>
            <a:ext cx="43891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8A92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Ministerstvo práce a sociálních věcí</a:t>
            </a:r>
            <a:endParaRPr lang="en-US" sz="700" dirty="0"/>
          </a:p>
        </p:txBody>
      </p:sp>
      <p:sp>
        <p:nvSpPr>
          <p:cNvPr id="6" name="Text 4"/>
          <p:cNvSpPr/>
          <p:nvPr/>
        </p:nvSpPr>
        <p:spPr>
          <a:xfrm>
            <a:off x="11430000" y="6510528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7B838C"/>
                </a:solidFill>
              </a:rPr>
              <a:t>9</a:t>
            </a:r>
            <a:endParaRPr lang="en-US" sz="700" dirty="0"/>
          </a:p>
        </p:txBody>
      </p:sp>
      <p:pic>
        <p:nvPicPr>
          <p:cNvPr id="7" name="Image 0" descr="/mnt/data/work_szdata/docx_src/word/media/image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0" y="1053260"/>
            <a:ext cx="7452360" cy="452288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8229600" y="1234440"/>
            <a:ext cx="3337560" cy="4114800"/>
          </a:xfrm>
          <a:prstGeom prst="roundRect">
            <a:avLst/>
          </a:prstGeom>
          <a:solidFill>
            <a:srgbClr val="EAF3F9"/>
          </a:solidFill>
          <a:ln w="12700">
            <a:solidFill>
              <a:srgbClr val="D7DEE5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9" name="Text 6"/>
          <p:cNvSpPr/>
          <p:nvPr/>
        </p:nvSpPr>
        <p:spPr>
          <a:xfrm>
            <a:off x="8485632" y="1572768"/>
            <a:ext cx="2788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05A91"/>
                </a:solidFill>
              </a:rPr>
              <a:t>Co z dat vyplývá</a:t>
            </a:r>
            <a:endParaRPr lang="en-US" sz="1700" dirty="0"/>
          </a:p>
        </p:txBody>
      </p:sp>
      <p:sp>
        <p:nvSpPr>
          <p:cNvPr id="10" name="Text 7"/>
          <p:cNvSpPr/>
          <p:nvPr/>
        </p:nvSpPr>
        <p:spPr>
          <a:xfrm>
            <a:off x="8458200" y="2103120"/>
            <a:ext cx="2788920" cy="265176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r>
              <a:rPr lang="en-US" sz="1370" dirty="0">
                <a:solidFill>
                  <a:srgbClr val="26313A"/>
                </a:solidFill>
              </a:rPr>
              <a:t>Nejpočetnější skupinu tvoří děti pečující o své rodiče.</a:t>
            </a:r>
            <a:endParaRPr lang="en-US" sz="1370" dirty="0"/>
          </a:p>
          <a:p>
            <a:endParaRPr lang="en-US" sz="1370" dirty="0"/>
          </a:p>
          <a:p>
            <a:r>
              <a:rPr lang="en-US" sz="1370" dirty="0">
                <a:solidFill>
                  <a:srgbClr val="26313A"/>
                </a:solidFill>
              </a:rPr>
              <a:t>Ve IV. stupni roste zastoupení rodičů pečujících o své děti.</a:t>
            </a:r>
            <a:endParaRPr lang="en-US" sz="1370" dirty="0"/>
          </a:p>
          <a:p>
            <a:endParaRPr lang="en-US" sz="1370" dirty="0"/>
          </a:p>
          <a:p>
            <a:r>
              <a:rPr lang="en-US" sz="1370" dirty="0">
                <a:solidFill>
                  <a:srgbClr val="26313A"/>
                </a:solidFill>
              </a:rPr>
              <a:t>Potřeby podpory se liší podle vztahu, životní etapy a délky péče.</a:t>
            </a:r>
            <a:endParaRPr lang="en-US" sz="137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/>
          <p:cNvSpPr/>
          <p:nvPr/>
        </p:nvSpPr>
        <p:spPr>
          <a:xfrm>
            <a:off x="11594592" y="0"/>
            <a:ext cx="292608" cy="822960"/>
          </a:xfrm>
          <a:prstGeom prst="rect">
            <a:avLst/>
          </a:prstGeom>
          <a:solidFill>
            <a:srgbClr val="E3202D"/>
          </a:solidFill>
          <a:ln w="12700">
            <a:solidFill>
              <a:srgbClr val="E3202D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11603736" y="73152"/>
            <a:ext cx="2743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50" b="1" dirty="0">
                <a:solidFill>
                  <a:srgbClr val="FFFFFF"/>
                </a:solidFill>
              </a:rPr>
              <a:t>MPSV</a:t>
            </a:r>
            <a:endParaRPr lang="en-US" sz="550" dirty="0"/>
          </a:p>
        </p:txBody>
      </p:sp>
      <p:sp>
        <p:nvSpPr>
          <p:cNvPr id="4" name="Text 2"/>
          <p:cNvSpPr/>
          <p:nvPr/>
        </p:nvSpPr>
        <p:spPr>
          <a:xfrm>
            <a:off x="502920" y="320040"/>
            <a:ext cx="105613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05A9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Sdílí se náročnější péče mezi více lidmi?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320040" y="6528816"/>
            <a:ext cx="43891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8A92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Ministerstvo práce a sociálních věcí</a:t>
            </a:r>
            <a:endParaRPr lang="en-US" sz="700" dirty="0"/>
          </a:p>
        </p:txBody>
      </p:sp>
      <p:sp>
        <p:nvSpPr>
          <p:cNvPr id="6" name="Text 4"/>
          <p:cNvSpPr/>
          <p:nvPr/>
        </p:nvSpPr>
        <p:spPr>
          <a:xfrm>
            <a:off x="11430000" y="6510528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7B838C"/>
                </a:solidFill>
              </a:rPr>
              <a:t>10</a:t>
            </a:r>
            <a:endParaRPr lang="en-US" sz="700" dirty="0"/>
          </a:p>
        </p:txBody>
      </p:sp>
      <p:pic>
        <p:nvPicPr>
          <p:cNvPr id="7" name="Image 0" descr="/mnt/data/work_szdata/docx_src/word/media/image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0" y="1092848"/>
            <a:ext cx="7452360" cy="4443705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8229600" y="1234440"/>
            <a:ext cx="3337560" cy="4114800"/>
          </a:xfrm>
          <a:prstGeom prst="roundRect">
            <a:avLst/>
          </a:prstGeom>
          <a:solidFill>
            <a:srgbClr val="EAF3F9"/>
          </a:solidFill>
          <a:ln w="12700">
            <a:solidFill>
              <a:srgbClr val="D7DEE5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9" name="Text 6"/>
          <p:cNvSpPr/>
          <p:nvPr/>
        </p:nvSpPr>
        <p:spPr>
          <a:xfrm>
            <a:off x="8485632" y="1572768"/>
            <a:ext cx="2788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05A91"/>
                </a:solidFill>
              </a:rPr>
              <a:t>Co z dat vyplývá</a:t>
            </a:r>
            <a:endParaRPr lang="en-US" sz="1700" dirty="0"/>
          </a:p>
        </p:txBody>
      </p:sp>
      <p:sp>
        <p:nvSpPr>
          <p:cNvPr id="10" name="Text 7"/>
          <p:cNvSpPr/>
          <p:nvPr/>
        </p:nvSpPr>
        <p:spPr>
          <a:xfrm>
            <a:off x="8458200" y="2103120"/>
            <a:ext cx="2788920" cy="265176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r>
              <a:rPr lang="en-US" sz="1200" dirty="0" err="1">
                <a:solidFill>
                  <a:srgbClr val="26313A"/>
                </a:solidFill>
              </a:rPr>
              <a:t>Průměrný</a:t>
            </a:r>
            <a:r>
              <a:rPr lang="en-US" sz="1200" dirty="0">
                <a:solidFill>
                  <a:srgbClr val="26313A"/>
                </a:solidFill>
              </a:rPr>
              <a:t> </a:t>
            </a:r>
            <a:r>
              <a:rPr lang="en-US" sz="1200" dirty="0" err="1">
                <a:solidFill>
                  <a:srgbClr val="26313A"/>
                </a:solidFill>
              </a:rPr>
              <a:t>počet</a:t>
            </a:r>
            <a:r>
              <a:rPr lang="en-US" sz="1200" dirty="0">
                <a:solidFill>
                  <a:srgbClr val="26313A"/>
                </a:solidFill>
              </a:rPr>
              <a:t> </a:t>
            </a:r>
            <a:r>
              <a:rPr lang="en-US" sz="1200" dirty="0" err="1">
                <a:solidFill>
                  <a:srgbClr val="26313A"/>
                </a:solidFill>
              </a:rPr>
              <a:t>evidovaných</a:t>
            </a:r>
            <a:r>
              <a:rPr lang="en-US" sz="1200" dirty="0">
                <a:solidFill>
                  <a:srgbClr val="26313A"/>
                </a:solidFill>
              </a:rPr>
              <a:t> </a:t>
            </a:r>
            <a:r>
              <a:rPr lang="en-US" sz="1200" dirty="0" err="1">
                <a:solidFill>
                  <a:srgbClr val="26313A"/>
                </a:solidFill>
              </a:rPr>
              <a:t>pečujících</a:t>
            </a:r>
            <a:r>
              <a:rPr lang="en-US" sz="1200" dirty="0">
                <a:solidFill>
                  <a:srgbClr val="26313A"/>
                </a:solidFill>
              </a:rPr>
              <a:t> </a:t>
            </a:r>
            <a:r>
              <a:rPr lang="en-US" sz="1200" dirty="0" err="1">
                <a:solidFill>
                  <a:srgbClr val="26313A"/>
                </a:solidFill>
              </a:rPr>
              <a:t>roste</a:t>
            </a:r>
            <a:r>
              <a:rPr lang="en-US" sz="1200" dirty="0">
                <a:solidFill>
                  <a:srgbClr val="26313A"/>
                </a:solidFill>
              </a:rPr>
              <a:t> z 1,23 </a:t>
            </a:r>
            <a:r>
              <a:rPr lang="en-US" sz="1200" dirty="0" err="1">
                <a:solidFill>
                  <a:srgbClr val="26313A"/>
                </a:solidFill>
              </a:rPr>
              <a:t>na</a:t>
            </a:r>
            <a:r>
              <a:rPr lang="en-US" sz="1200" dirty="0">
                <a:solidFill>
                  <a:srgbClr val="26313A"/>
                </a:solidFill>
              </a:rPr>
              <a:t> 1,39.</a:t>
            </a:r>
            <a:endParaRPr lang="en-US" sz="1200" dirty="0"/>
          </a:p>
          <a:p>
            <a:endParaRPr lang="en-US" sz="1200" dirty="0"/>
          </a:p>
          <a:p>
            <a:r>
              <a:rPr lang="en-US" sz="1200" dirty="0" err="1">
                <a:solidFill>
                  <a:srgbClr val="26313A"/>
                </a:solidFill>
              </a:rPr>
              <a:t>Podíl</a:t>
            </a:r>
            <a:r>
              <a:rPr lang="en-US" sz="1200" dirty="0">
                <a:solidFill>
                  <a:srgbClr val="26313A"/>
                </a:solidFill>
              </a:rPr>
              <a:t> </a:t>
            </a:r>
            <a:r>
              <a:rPr lang="en-US" sz="1200" dirty="0" err="1">
                <a:solidFill>
                  <a:srgbClr val="26313A"/>
                </a:solidFill>
              </a:rPr>
              <a:t>příjemců</a:t>
            </a:r>
            <a:r>
              <a:rPr lang="en-US" sz="1200" dirty="0">
                <a:solidFill>
                  <a:srgbClr val="26313A"/>
                </a:solidFill>
              </a:rPr>
              <a:t> s </a:t>
            </a:r>
            <a:r>
              <a:rPr lang="en-US" sz="1200" dirty="0" err="1">
                <a:solidFill>
                  <a:srgbClr val="26313A"/>
                </a:solidFill>
              </a:rPr>
              <a:t>více</a:t>
            </a:r>
            <a:r>
              <a:rPr lang="en-US" sz="1200" dirty="0">
                <a:solidFill>
                  <a:srgbClr val="26313A"/>
                </a:solidFill>
              </a:rPr>
              <a:t> </a:t>
            </a:r>
            <a:r>
              <a:rPr lang="en-US" sz="1200" dirty="0" err="1">
                <a:solidFill>
                  <a:srgbClr val="26313A"/>
                </a:solidFill>
              </a:rPr>
              <a:t>než</a:t>
            </a:r>
            <a:r>
              <a:rPr lang="en-US" sz="1200" dirty="0">
                <a:solidFill>
                  <a:srgbClr val="26313A"/>
                </a:solidFill>
              </a:rPr>
              <a:t> </a:t>
            </a:r>
            <a:r>
              <a:rPr lang="en-US" sz="1200" dirty="0" err="1">
                <a:solidFill>
                  <a:srgbClr val="26313A"/>
                </a:solidFill>
              </a:rPr>
              <a:t>jedním</a:t>
            </a:r>
            <a:r>
              <a:rPr lang="en-US" sz="1200" dirty="0">
                <a:solidFill>
                  <a:srgbClr val="26313A"/>
                </a:solidFill>
              </a:rPr>
              <a:t> </a:t>
            </a:r>
            <a:r>
              <a:rPr lang="en-US" sz="1200" dirty="0" err="1">
                <a:solidFill>
                  <a:srgbClr val="26313A"/>
                </a:solidFill>
              </a:rPr>
              <a:t>pečujícím</a:t>
            </a:r>
            <a:r>
              <a:rPr lang="en-US" sz="1200" dirty="0">
                <a:solidFill>
                  <a:srgbClr val="26313A"/>
                </a:solidFill>
              </a:rPr>
              <a:t> </a:t>
            </a:r>
            <a:r>
              <a:rPr lang="en-US" sz="1200" dirty="0" err="1">
                <a:solidFill>
                  <a:srgbClr val="26313A"/>
                </a:solidFill>
              </a:rPr>
              <a:t>zůstává</a:t>
            </a:r>
            <a:r>
              <a:rPr lang="en-US" sz="1200" dirty="0">
                <a:solidFill>
                  <a:srgbClr val="26313A"/>
                </a:solidFill>
              </a:rPr>
              <a:t> </a:t>
            </a:r>
            <a:r>
              <a:rPr lang="en-US" sz="1200" dirty="0" err="1">
                <a:solidFill>
                  <a:srgbClr val="26313A"/>
                </a:solidFill>
              </a:rPr>
              <a:t>okolo</a:t>
            </a:r>
            <a:r>
              <a:rPr lang="en-US" sz="1200" dirty="0">
                <a:solidFill>
                  <a:srgbClr val="26313A"/>
                </a:solidFill>
              </a:rPr>
              <a:t> 10 %.</a:t>
            </a:r>
            <a:endParaRPr lang="cs-CZ" sz="1200" dirty="0">
              <a:solidFill>
                <a:srgbClr val="26313A"/>
              </a:solidFill>
            </a:endParaRPr>
          </a:p>
          <a:p>
            <a:endParaRPr lang="cs-CZ" sz="1200" dirty="0">
              <a:solidFill>
                <a:srgbClr val="26313A"/>
              </a:solidFill>
            </a:endParaRPr>
          </a:p>
          <a:p>
            <a:r>
              <a:rPr lang="cs-CZ" sz="1200" b="1" dirty="0"/>
              <a:t>Pouze počet evidovaných pečujících k 31.12.2025. V průběhu pobírání </a:t>
            </a:r>
            <a:r>
              <a:rPr lang="cs-CZ" sz="1200" b="1" dirty="0" err="1"/>
              <a:t>PnP</a:t>
            </a:r>
            <a:r>
              <a:rPr lang="cs-CZ" sz="1200" b="1" dirty="0"/>
              <a:t>, se ti pečující mohli samozřejmě střídat. Taky to nijak nevylučuje zapojení dalších osob (ať z rodiny, nebo mimo), kteří ale nejsou formálně uvedeni. </a:t>
            </a:r>
            <a:endParaRPr lang="en-US" sz="1200" b="1" dirty="0"/>
          </a:p>
          <a:p>
            <a:endParaRPr lang="en-US" sz="137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/>
          <p:cNvSpPr/>
          <p:nvPr/>
        </p:nvSpPr>
        <p:spPr>
          <a:xfrm>
            <a:off x="11594592" y="0"/>
            <a:ext cx="292608" cy="822960"/>
          </a:xfrm>
          <a:prstGeom prst="rect">
            <a:avLst/>
          </a:prstGeom>
          <a:solidFill>
            <a:srgbClr val="E3202D"/>
          </a:solidFill>
          <a:ln w="12700">
            <a:solidFill>
              <a:srgbClr val="E3202D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11603736" y="73152"/>
            <a:ext cx="2743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50" b="1" dirty="0">
                <a:solidFill>
                  <a:srgbClr val="FFFFFF"/>
                </a:solidFill>
              </a:rPr>
              <a:t>MPSV</a:t>
            </a:r>
            <a:endParaRPr lang="en-US" sz="550" dirty="0"/>
          </a:p>
        </p:txBody>
      </p:sp>
      <p:sp>
        <p:nvSpPr>
          <p:cNvPr id="4" name="Text 2"/>
          <p:cNvSpPr/>
          <p:nvPr/>
        </p:nvSpPr>
        <p:spPr>
          <a:xfrm>
            <a:off x="502920" y="320040"/>
            <a:ext cx="105613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05A9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Pečující mohou sami potřebovat podporu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320040" y="6528816"/>
            <a:ext cx="43891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8A92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Ministerstvo práce a sociálních věcí</a:t>
            </a:r>
            <a:endParaRPr lang="en-US" sz="700" dirty="0"/>
          </a:p>
        </p:txBody>
      </p:sp>
      <p:sp>
        <p:nvSpPr>
          <p:cNvPr id="6" name="Text 4"/>
          <p:cNvSpPr/>
          <p:nvPr/>
        </p:nvSpPr>
        <p:spPr>
          <a:xfrm>
            <a:off x="11430000" y="6510528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7B838C"/>
                </a:solidFill>
              </a:rPr>
              <a:t>11</a:t>
            </a:r>
            <a:endParaRPr lang="en-US" sz="700" dirty="0"/>
          </a:p>
        </p:txBody>
      </p:sp>
      <p:pic>
        <p:nvPicPr>
          <p:cNvPr id="7" name="Image 0" descr="/mnt/data/work_szdata/docx_src/word/media/image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0" y="1555442"/>
            <a:ext cx="7452360" cy="3518517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8229600" y="1234440"/>
            <a:ext cx="3337560" cy="4114800"/>
          </a:xfrm>
          <a:prstGeom prst="roundRect">
            <a:avLst/>
          </a:prstGeom>
          <a:solidFill>
            <a:srgbClr val="EAF3F9"/>
          </a:solidFill>
          <a:ln w="12700">
            <a:solidFill>
              <a:srgbClr val="D7DEE5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9" name="Text 6"/>
          <p:cNvSpPr/>
          <p:nvPr/>
        </p:nvSpPr>
        <p:spPr>
          <a:xfrm>
            <a:off x="8485632" y="1572768"/>
            <a:ext cx="2788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05A91"/>
                </a:solidFill>
              </a:rPr>
              <a:t>Co z dat vyplývá</a:t>
            </a:r>
            <a:endParaRPr lang="en-US" sz="1700" dirty="0"/>
          </a:p>
        </p:txBody>
      </p:sp>
      <p:sp>
        <p:nvSpPr>
          <p:cNvPr id="10" name="Text 7"/>
          <p:cNvSpPr/>
          <p:nvPr/>
        </p:nvSpPr>
        <p:spPr>
          <a:xfrm>
            <a:off x="8458200" y="2103120"/>
            <a:ext cx="2788920" cy="265176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r>
              <a:rPr lang="en-US" sz="1370" dirty="0">
                <a:solidFill>
                  <a:srgbClr val="26313A"/>
                </a:solidFill>
              </a:rPr>
              <a:t>Ženy tvoří přibližně dvě třetiny pečujících.</a:t>
            </a:r>
            <a:endParaRPr lang="en-US" sz="1370" dirty="0"/>
          </a:p>
          <a:p>
            <a:endParaRPr lang="en-US" sz="1370" dirty="0"/>
          </a:p>
          <a:p>
            <a:r>
              <a:rPr lang="en-US" sz="1370" dirty="0">
                <a:solidFill>
                  <a:srgbClr val="26313A"/>
                </a:solidFill>
              </a:rPr>
              <a:t>Část pečujících má vlastní zdravotní </a:t>
            </a:r>
            <a:r>
              <a:rPr lang="en-US" sz="1370" dirty="0" err="1">
                <a:solidFill>
                  <a:srgbClr val="26313A"/>
                </a:solidFill>
              </a:rPr>
              <a:t>omezení</a:t>
            </a:r>
            <a:r>
              <a:rPr lang="en-US" sz="1370" dirty="0">
                <a:solidFill>
                  <a:srgbClr val="26313A"/>
                </a:solidFill>
              </a:rPr>
              <a:t>.</a:t>
            </a:r>
            <a:endParaRPr lang="cs-CZ" sz="1370" dirty="0">
              <a:solidFill>
                <a:srgbClr val="26313A"/>
              </a:solidFill>
            </a:endParaRPr>
          </a:p>
          <a:p>
            <a:endParaRPr lang="en-US" sz="1370" dirty="0"/>
          </a:p>
          <a:p>
            <a:r>
              <a:rPr lang="en-US" sz="1370" dirty="0" err="1">
                <a:solidFill>
                  <a:srgbClr val="26313A"/>
                </a:solidFill>
              </a:rPr>
              <a:t>Přibližně</a:t>
            </a:r>
            <a:r>
              <a:rPr lang="en-US" sz="1370" dirty="0">
                <a:solidFill>
                  <a:srgbClr val="26313A"/>
                </a:solidFill>
              </a:rPr>
              <a:t> </a:t>
            </a:r>
            <a:r>
              <a:rPr lang="en-US" sz="1370" dirty="0" err="1">
                <a:solidFill>
                  <a:srgbClr val="26313A"/>
                </a:solidFill>
              </a:rPr>
              <a:t>každý</a:t>
            </a:r>
            <a:r>
              <a:rPr lang="en-US" sz="1370" dirty="0">
                <a:solidFill>
                  <a:srgbClr val="26313A"/>
                </a:solidFill>
              </a:rPr>
              <a:t> </a:t>
            </a:r>
            <a:r>
              <a:rPr lang="en-US" sz="1370" dirty="0" err="1">
                <a:solidFill>
                  <a:srgbClr val="26313A"/>
                </a:solidFill>
              </a:rPr>
              <a:t>desátý</a:t>
            </a:r>
            <a:r>
              <a:rPr lang="en-US" sz="1370" dirty="0">
                <a:solidFill>
                  <a:srgbClr val="26313A"/>
                </a:solidFill>
              </a:rPr>
              <a:t> </a:t>
            </a:r>
            <a:r>
              <a:rPr lang="en-US" sz="1370" dirty="0" err="1">
                <a:solidFill>
                  <a:srgbClr val="26313A"/>
                </a:solidFill>
              </a:rPr>
              <a:t>současně</a:t>
            </a:r>
            <a:r>
              <a:rPr lang="en-US" sz="1370" dirty="0">
                <a:solidFill>
                  <a:srgbClr val="26313A"/>
                </a:solidFill>
              </a:rPr>
              <a:t> </a:t>
            </a:r>
            <a:r>
              <a:rPr lang="en-US" sz="1370" dirty="0" err="1">
                <a:solidFill>
                  <a:srgbClr val="26313A"/>
                </a:solidFill>
              </a:rPr>
              <a:t>pečuje</a:t>
            </a:r>
            <a:r>
              <a:rPr lang="en-US" sz="1370" dirty="0">
                <a:solidFill>
                  <a:srgbClr val="26313A"/>
                </a:solidFill>
              </a:rPr>
              <a:t> o </a:t>
            </a:r>
            <a:r>
              <a:rPr lang="en-US" sz="1370" dirty="0" err="1">
                <a:solidFill>
                  <a:srgbClr val="26313A"/>
                </a:solidFill>
              </a:rPr>
              <a:t>dítě</a:t>
            </a:r>
            <a:r>
              <a:rPr lang="en-US" sz="1370" dirty="0">
                <a:solidFill>
                  <a:srgbClr val="26313A"/>
                </a:solidFill>
              </a:rPr>
              <a:t> </a:t>
            </a:r>
            <a:r>
              <a:rPr lang="en-US" sz="1370" dirty="0" err="1">
                <a:solidFill>
                  <a:srgbClr val="26313A"/>
                </a:solidFill>
              </a:rPr>
              <a:t>mladší</a:t>
            </a:r>
            <a:r>
              <a:rPr lang="en-US" sz="1370" dirty="0">
                <a:solidFill>
                  <a:srgbClr val="26313A"/>
                </a:solidFill>
              </a:rPr>
              <a:t> 15 let.</a:t>
            </a:r>
            <a:endParaRPr lang="en-US" sz="1370" dirty="0"/>
          </a:p>
          <a:p>
            <a:endParaRPr lang="en-US" sz="1370" dirty="0"/>
          </a:p>
          <a:p>
            <a:r>
              <a:rPr lang="en-US" sz="1370" dirty="0" err="1">
                <a:solidFill>
                  <a:srgbClr val="26313A"/>
                </a:solidFill>
              </a:rPr>
              <a:t>Výsledky</a:t>
            </a:r>
            <a:r>
              <a:rPr lang="en-US" sz="1370" dirty="0">
                <a:solidFill>
                  <a:srgbClr val="26313A"/>
                </a:solidFill>
              </a:rPr>
              <a:t> z ÚP ČR </a:t>
            </a:r>
            <a:r>
              <a:rPr lang="en-US" sz="1370" dirty="0" err="1">
                <a:solidFill>
                  <a:srgbClr val="26313A"/>
                </a:solidFill>
              </a:rPr>
              <a:t>mají</a:t>
            </a:r>
            <a:r>
              <a:rPr lang="en-US" sz="1370" dirty="0">
                <a:solidFill>
                  <a:srgbClr val="26313A"/>
                </a:solidFill>
              </a:rPr>
              <a:t> </a:t>
            </a:r>
            <a:r>
              <a:rPr lang="en-US" sz="1370" dirty="0" err="1">
                <a:solidFill>
                  <a:srgbClr val="26313A"/>
                </a:solidFill>
              </a:rPr>
              <a:t>orientační</a:t>
            </a:r>
            <a:r>
              <a:rPr lang="en-US" sz="1370" dirty="0">
                <a:solidFill>
                  <a:srgbClr val="26313A"/>
                </a:solidFill>
              </a:rPr>
              <a:t> </a:t>
            </a:r>
            <a:r>
              <a:rPr lang="en-US" sz="1370" dirty="0" err="1">
                <a:solidFill>
                  <a:srgbClr val="26313A"/>
                </a:solidFill>
              </a:rPr>
              <a:t>povahu</a:t>
            </a:r>
            <a:r>
              <a:rPr lang="cs-CZ" sz="1370" dirty="0">
                <a:solidFill>
                  <a:srgbClr val="26313A"/>
                </a:solidFill>
              </a:rPr>
              <a:t>, z důvodu relativně velkého množství chybějících dat. </a:t>
            </a:r>
            <a:endParaRPr lang="en-US" sz="1370" dirty="0"/>
          </a:p>
          <a:p>
            <a:endParaRPr lang="en-US" sz="137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/>
          <p:cNvSpPr/>
          <p:nvPr/>
        </p:nvSpPr>
        <p:spPr>
          <a:xfrm>
            <a:off x="11594592" y="0"/>
            <a:ext cx="292608" cy="822960"/>
          </a:xfrm>
          <a:prstGeom prst="rect">
            <a:avLst/>
          </a:prstGeom>
          <a:solidFill>
            <a:srgbClr val="E3202D"/>
          </a:solidFill>
          <a:ln w="12700">
            <a:solidFill>
              <a:srgbClr val="E3202D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11603736" y="73152"/>
            <a:ext cx="2743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50" b="1" dirty="0">
                <a:solidFill>
                  <a:srgbClr val="FFFFFF"/>
                </a:solidFill>
              </a:rPr>
              <a:t>MPSV</a:t>
            </a:r>
            <a:endParaRPr lang="en-US" sz="550" dirty="0"/>
          </a:p>
        </p:txBody>
      </p:sp>
      <p:sp>
        <p:nvSpPr>
          <p:cNvPr id="4" name="Text 2"/>
          <p:cNvSpPr/>
          <p:nvPr/>
        </p:nvSpPr>
        <p:spPr>
          <a:xfrm>
            <a:off x="502920" y="320040"/>
            <a:ext cx="105613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05A9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Péče a práce: kde se kumuluje zátěž?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320040" y="6528816"/>
            <a:ext cx="43891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8A92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Ministerstvo práce a sociálních věcí</a:t>
            </a:r>
            <a:endParaRPr lang="en-US" sz="700" dirty="0"/>
          </a:p>
        </p:txBody>
      </p:sp>
      <p:sp>
        <p:nvSpPr>
          <p:cNvPr id="6" name="Text 4"/>
          <p:cNvSpPr/>
          <p:nvPr/>
        </p:nvSpPr>
        <p:spPr>
          <a:xfrm>
            <a:off x="11430000" y="6510528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7B838C"/>
                </a:solidFill>
              </a:rPr>
              <a:t>12</a:t>
            </a:r>
            <a:endParaRPr lang="en-US" sz="700" dirty="0"/>
          </a:p>
        </p:txBody>
      </p:sp>
      <p:sp>
        <p:nvSpPr>
          <p:cNvPr id="7" name="Shape 5"/>
          <p:cNvSpPr/>
          <p:nvPr/>
        </p:nvSpPr>
        <p:spPr>
          <a:xfrm>
            <a:off x="685800" y="1188720"/>
            <a:ext cx="5212080" cy="3520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EE5"/>
            </a:solidFill>
            <a:prstDash val="solid"/>
          </a:ln>
          <a:effectLst>
            <a:outerShdw blurRad="19050" dist="12700" dir="27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sp>
        <p:nvSpPr>
          <p:cNvPr id="8" name="Shape 6"/>
          <p:cNvSpPr/>
          <p:nvPr/>
        </p:nvSpPr>
        <p:spPr>
          <a:xfrm>
            <a:off x="685800" y="1188720"/>
            <a:ext cx="109728" cy="3520440"/>
          </a:xfrm>
          <a:prstGeom prst="rect">
            <a:avLst/>
          </a:prstGeom>
          <a:solidFill>
            <a:srgbClr val="990033"/>
          </a:solidFill>
          <a:ln w="12700">
            <a:solidFill>
              <a:srgbClr val="990033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9" name="Text 7"/>
          <p:cNvSpPr/>
          <p:nvPr/>
        </p:nvSpPr>
        <p:spPr>
          <a:xfrm>
            <a:off x="914400" y="1353312"/>
            <a:ext cx="48280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990033"/>
                </a:solidFill>
              </a:rPr>
              <a:t>Rizika pro pečující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914400" y="1764792"/>
            <a:ext cx="4828032" cy="2807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200000"/>
              </a:lnSpc>
              <a:buNone/>
            </a:pPr>
            <a:r>
              <a:rPr lang="en-US" sz="1600" dirty="0">
                <a:solidFill>
                  <a:srgbClr val="26313A"/>
                </a:solidFill>
              </a:rPr>
              <a:t>• omezení pracovní doby nebo odchod z trhu práce</a:t>
            </a:r>
            <a:endParaRPr lang="en-US" sz="1600" dirty="0"/>
          </a:p>
          <a:p>
            <a:pPr marL="0" indent="0">
              <a:lnSpc>
                <a:spcPct val="200000"/>
              </a:lnSpc>
              <a:buNone/>
            </a:pPr>
            <a:r>
              <a:rPr lang="en-US" sz="1600" dirty="0">
                <a:solidFill>
                  <a:srgbClr val="26313A"/>
                </a:solidFill>
              </a:rPr>
              <a:t>• pokles příjmu a důchodových nároků</a:t>
            </a:r>
            <a:endParaRPr lang="en-US" sz="1600" dirty="0"/>
          </a:p>
          <a:p>
            <a:pPr marL="0" indent="0">
              <a:lnSpc>
                <a:spcPct val="200000"/>
              </a:lnSpc>
              <a:buNone/>
            </a:pPr>
            <a:r>
              <a:rPr lang="en-US" sz="1600" dirty="0">
                <a:solidFill>
                  <a:srgbClr val="26313A"/>
                </a:solidFill>
              </a:rPr>
              <a:t>• souběh péče o závislou osobu a dítě</a:t>
            </a:r>
            <a:endParaRPr lang="en-US" sz="1600" dirty="0"/>
          </a:p>
          <a:p>
            <a:pPr marL="0" indent="0">
              <a:lnSpc>
                <a:spcPct val="200000"/>
              </a:lnSpc>
              <a:buNone/>
            </a:pPr>
            <a:r>
              <a:rPr lang="en-US" sz="1600" dirty="0">
                <a:solidFill>
                  <a:srgbClr val="26313A"/>
                </a:solidFill>
              </a:rPr>
              <a:t>• vlastní zdravotní omezení</a:t>
            </a:r>
            <a:endParaRPr lang="en-US" sz="1600" dirty="0"/>
          </a:p>
          <a:p>
            <a:pPr marL="0" indent="0">
              <a:lnSpc>
                <a:spcPct val="200000"/>
              </a:lnSpc>
              <a:buNone/>
            </a:pPr>
            <a:r>
              <a:rPr lang="en-US" sz="1600" dirty="0">
                <a:solidFill>
                  <a:srgbClr val="26313A"/>
                </a:solidFill>
              </a:rPr>
              <a:t>• dlouhodobá psychická a organizační zátěž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6263640" y="1188720"/>
            <a:ext cx="5212080" cy="3520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EE5"/>
            </a:solidFill>
            <a:prstDash val="solid"/>
          </a:ln>
          <a:effectLst>
            <a:outerShdw blurRad="19050" dist="12700" dir="27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sp>
        <p:nvSpPr>
          <p:cNvPr id="12" name="Shape 10"/>
          <p:cNvSpPr/>
          <p:nvPr/>
        </p:nvSpPr>
        <p:spPr>
          <a:xfrm>
            <a:off x="6263640" y="1188720"/>
            <a:ext cx="109728" cy="3520440"/>
          </a:xfrm>
          <a:prstGeom prst="rect">
            <a:avLst/>
          </a:prstGeom>
          <a:solidFill>
            <a:srgbClr val="005A91"/>
          </a:solidFill>
          <a:ln w="12700">
            <a:solidFill>
              <a:srgbClr val="005A91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3" name="Text 11"/>
          <p:cNvSpPr/>
          <p:nvPr/>
        </p:nvSpPr>
        <p:spPr>
          <a:xfrm>
            <a:off x="6492240" y="1353312"/>
            <a:ext cx="48280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5A91"/>
                </a:solidFill>
              </a:rPr>
              <a:t>Datově podpořená opatření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492240" y="1764792"/>
            <a:ext cx="4828032" cy="2807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200000"/>
              </a:lnSpc>
              <a:buNone/>
            </a:pPr>
            <a:r>
              <a:rPr lang="en-US" sz="1600" dirty="0">
                <a:solidFill>
                  <a:srgbClr val="26313A"/>
                </a:solidFill>
              </a:rPr>
              <a:t>• flexibilní a stabilní pracovní podmínky</a:t>
            </a:r>
            <a:endParaRPr lang="en-US" sz="1600" dirty="0"/>
          </a:p>
          <a:p>
            <a:pPr marL="0" indent="0">
              <a:lnSpc>
                <a:spcPct val="200000"/>
              </a:lnSpc>
              <a:buNone/>
            </a:pPr>
            <a:r>
              <a:rPr lang="en-US" sz="1600" dirty="0">
                <a:solidFill>
                  <a:srgbClr val="26313A"/>
                </a:solidFill>
              </a:rPr>
              <a:t>• dostupné terénní a odlehčovací služby</a:t>
            </a:r>
            <a:endParaRPr lang="en-US" sz="1600" dirty="0"/>
          </a:p>
          <a:p>
            <a:pPr marL="0" indent="0">
              <a:lnSpc>
                <a:spcPct val="200000"/>
              </a:lnSpc>
              <a:buNone/>
            </a:pPr>
            <a:r>
              <a:rPr lang="en-US" sz="1600" dirty="0">
                <a:solidFill>
                  <a:srgbClr val="26313A"/>
                </a:solidFill>
              </a:rPr>
              <a:t>• poradenství a navigace systémem</a:t>
            </a:r>
            <a:endParaRPr lang="en-US" sz="1600" dirty="0"/>
          </a:p>
          <a:p>
            <a:pPr marL="0" indent="0">
              <a:lnSpc>
                <a:spcPct val="200000"/>
              </a:lnSpc>
              <a:buNone/>
            </a:pPr>
            <a:r>
              <a:rPr lang="en-US" sz="1600" dirty="0">
                <a:solidFill>
                  <a:srgbClr val="26313A"/>
                </a:solidFill>
              </a:rPr>
              <a:t>• cílená podpora podle životní situace</a:t>
            </a:r>
            <a:endParaRPr lang="en-US" sz="1600" dirty="0"/>
          </a:p>
          <a:p>
            <a:pPr marL="0" indent="0">
              <a:lnSpc>
                <a:spcPct val="200000"/>
              </a:lnSpc>
              <a:buNone/>
            </a:pPr>
            <a:r>
              <a:rPr lang="en-US" sz="1600" dirty="0">
                <a:solidFill>
                  <a:srgbClr val="26313A"/>
                </a:solidFill>
              </a:rPr>
              <a:t>• sledování dopadů opatření v čase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603504" y="5193792"/>
            <a:ext cx="10972800" cy="548640"/>
          </a:xfrm>
          <a:prstGeom prst="rect">
            <a:avLst/>
          </a:prstGeom>
          <a:solidFill>
            <a:srgbClr val="081A3A"/>
          </a:solidFill>
          <a:ln w="12700">
            <a:solidFill>
              <a:srgbClr val="081A3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6" name="Text 14"/>
          <p:cNvSpPr/>
          <p:nvPr/>
        </p:nvSpPr>
        <p:spPr>
          <a:xfrm>
            <a:off x="777240" y="5285232"/>
            <a:ext cx="10561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Podpora pečující osoby je současně podmínkou udržitelnosti péče poskytované doma.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/>
          <p:cNvSpPr/>
          <p:nvPr/>
        </p:nvSpPr>
        <p:spPr>
          <a:xfrm>
            <a:off x="11594592" y="0"/>
            <a:ext cx="292608" cy="822960"/>
          </a:xfrm>
          <a:prstGeom prst="rect">
            <a:avLst/>
          </a:prstGeom>
          <a:solidFill>
            <a:srgbClr val="E3202D"/>
          </a:solidFill>
          <a:ln w="12700">
            <a:solidFill>
              <a:srgbClr val="E3202D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11603736" y="73152"/>
            <a:ext cx="2743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50" b="1" dirty="0">
                <a:solidFill>
                  <a:srgbClr val="FFFFFF"/>
                </a:solidFill>
              </a:rPr>
              <a:t>MPSV</a:t>
            </a:r>
            <a:endParaRPr lang="en-US" sz="550" dirty="0"/>
          </a:p>
        </p:txBody>
      </p:sp>
      <p:sp>
        <p:nvSpPr>
          <p:cNvPr id="4" name="Text 2"/>
          <p:cNvSpPr/>
          <p:nvPr/>
        </p:nvSpPr>
        <p:spPr>
          <a:xfrm>
            <a:off x="502920" y="320040"/>
            <a:ext cx="105613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05A9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Jak lze výstupy SZ DATA využít v praxi?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320040" y="6528816"/>
            <a:ext cx="43891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8A92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Ministerstvo práce a sociálních věcí</a:t>
            </a:r>
            <a:endParaRPr lang="en-US" sz="700" dirty="0"/>
          </a:p>
        </p:txBody>
      </p:sp>
      <p:sp>
        <p:nvSpPr>
          <p:cNvPr id="6" name="Text 4"/>
          <p:cNvSpPr/>
          <p:nvPr/>
        </p:nvSpPr>
        <p:spPr>
          <a:xfrm>
            <a:off x="11430000" y="6510528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7B838C"/>
                </a:solidFill>
              </a:rPr>
              <a:t>13</a:t>
            </a:r>
            <a:endParaRPr lang="en-US" sz="700" dirty="0"/>
          </a:p>
        </p:txBody>
      </p:sp>
      <p:sp>
        <p:nvSpPr>
          <p:cNvPr id="7" name="Shape 5"/>
          <p:cNvSpPr/>
          <p:nvPr/>
        </p:nvSpPr>
        <p:spPr>
          <a:xfrm>
            <a:off x="685800" y="1143000"/>
            <a:ext cx="2468880" cy="685800"/>
          </a:xfrm>
          <a:prstGeom prst="roundRect">
            <a:avLst/>
          </a:prstGeom>
          <a:solidFill>
            <a:srgbClr val="005A91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8" name="Text 6"/>
          <p:cNvSpPr/>
          <p:nvPr/>
        </p:nvSpPr>
        <p:spPr>
          <a:xfrm>
            <a:off x="822960" y="132588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Plánování služeb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3291840" y="1252728"/>
            <a:ext cx="502920" cy="457200"/>
          </a:xfrm>
          <a:prstGeom prst="chevron">
            <a:avLst/>
          </a:prstGeom>
          <a:solidFill>
            <a:srgbClr val="A9CFEB"/>
          </a:solidFill>
          <a:ln w="12700">
            <a:solidFill>
              <a:srgbClr val="A9CFE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0" name="Text 8"/>
          <p:cNvSpPr/>
          <p:nvPr/>
        </p:nvSpPr>
        <p:spPr>
          <a:xfrm>
            <a:off x="3977640" y="1216152"/>
            <a:ext cx="73152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26313A"/>
                </a:solidFill>
              </a:rPr>
              <a:t>Kapacity terénních, ambulantních a odlehčovacích služeb podle struktury potřeb.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685800" y="2286000"/>
            <a:ext cx="2468880" cy="685800"/>
          </a:xfrm>
          <a:prstGeom prst="roundRect">
            <a:avLst/>
          </a:prstGeom>
          <a:solidFill>
            <a:srgbClr val="99003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2" name="Text 10"/>
          <p:cNvSpPr/>
          <p:nvPr/>
        </p:nvSpPr>
        <p:spPr>
          <a:xfrm>
            <a:off x="822960" y="246888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Cílení podpory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3291840" y="2395728"/>
            <a:ext cx="502920" cy="457200"/>
          </a:xfrm>
          <a:prstGeom prst="chevron">
            <a:avLst/>
          </a:prstGeom>
          <a:solidFill>
            <a:srgbClr val="A9CFEB"/>
          </a:solidFill>
          <a:ln w="12700">
            <a:solidFill>
              <a:srgbClr val="A9CFE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4" name="Text 12"/>
          <p:cNvSpPr/>
          <p:nvPr/>
        </p:nvSpPr>
        <p:spPr>
          <a:xfrm>
            <a:off x="3977640" y="2359152"/>
            <a:ext cx="73152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26313A"/>
                </a:solidFill>
              </a:rPr>
              <a:t>Rodiny s jediným hlavním pečujícím, pečující se zdravotním omezením a domácnosti se souběžnou péčí.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685800" y="3429000"/>
            <a:ext cx="2468880" cy="685800"/>
          </a:xfrm>
          <a:prstGeom prst="roundRect">
            <a:avLst/>
          </a:prstGeom>
          <a:solidFill>
            <a:srgbClr val="005A91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6" name="Text 14"/>
          <p:cNvSpPr/>
          <p:nvPr/>
        </p:nvSpPr>
        <p:spPr>
          <a:xfrm>
            <a:off x="822960" y="361188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Regionální pohled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3291840" y="3538728"/>
            <a:ext cx="502920" cy="457200"/>
          </a:xfrm>
          <a:prstGeom prst="chevron">
            <a:avLst/>
          </a:prstGeom>
          <a:solidFill>
            <a:srgbClr val="A9CFEB"/>
          </a:solidFill>
          <a:ln w="12700">
            <a:solidFill>
              <a:srgbClr val="A9CFE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8" name="Text 16"/>
          <p:cNvSpPr/>
          <p:nvPr/>
        </p:nvSpPr>
        <p:spPr>
          <a:xfrm>
            <a:off x="3977640" y="3502152"/>
            <a:ext cx="73152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26313A"/>
                </a:solidFill>
              </a:rPr>
              <a:t>Porovnání krajů, okresů a ORP s dostupností služeb a intenzitou domácí péče.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685800" y="4572000"/>
            <a:ext cx="2468880" cy="685800"/>
          </a:xfrm>
          <a:prstGeom prst="roundRect">
            <a:avLst/>
          </a:prstGeom>
          <a:solidFill>
            <a:srgbClr val="005A91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0" name="Text 18"/>
          <p:cNvSpPr/>
          <p:nvPr/>
        </p:nvSpPr>
        <p:spPr>
          <a:xfrm>
            <a:off x="822960" y="475488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Vyhodnocování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3291840" y="4681728"/>
            <a:ext cx="502920" cy="457200"/>
          </a:xfrm>
          <a:prstGeom prst="chevron">
            <a:avLst/>
          </a:prstGeom>
          <a:solidFill>
            <a:srgbClr val="A9CFEB"/>
          </a:solidFill>
          <a:ln w="12700">
            <a:solidFill>
              <a:srgbClr val="A9CFE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2" name="Text 20"/>
          <p:cNvSpPr/>
          <p:nvPr/>
        </p:nvSpPr>
        <p:spPr>
          <a:xfrm>
            <a:off x="3977640" y="4645152"/>
            <a:ext cx="73152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26313A"/>
                </a:solidFill>
              </a:rPr>
              <a:t>Sledování změn, dopadů opatření a datových mezer pro další rozhodování.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603504" y="5760720"/>
            <a:ext cx="10972800" cy="548640"/>
          </a:xfrm>
          <a:prstGeom prst="rect">
            <a:avLst/>
          </a:prstGeom>
          <a:solidFill>
            <a:srgbClr val="081A3A"/>
          </a:solidFill>
          <a:ln w="12700">
            <a:solidFill>
              <a:srgbClr val="081A3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4" name="Text 22"/>
          <p:cNvSpPr/>
          <p:nvPr/>
        </p:nvSpPr>
        <p:spPr>
          <a:xfrm>
            <a:off x="777240" y="5852160"/>
            <a:ext cx="10561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Propojená data pomáhají určit, kde má být podpora dostupná. Nenahrazují však individuální posouzení domácnosti.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/>
          <p:cNvSpPr/>
          <p:nvPr/>
        </p:nvSpPr>
        <p:spPr>
          <a:xfrm>
            <a:off x="11594592" y="0"/>
            <a:ext cx="292608" cy="822960"/>
          </a:xfrm>
          <a:prstGeom prst="rect">
            <a:avLst/>
          </a:prstGeom>
          <a:solidFill>
            <a:srgbClr val="E3202D"/>
          </a:solidFill>
          <a:ln w="12700">
            <a:solidFill>
              <a:srgbClr val="E3202D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11603736" y="73152"/>
            <a:ext cx="2743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50" b="1" dirty="0">
                <a:solidFill>
                  <a:srgbClr val="FFFFFF"/>
                </a:solidFill>
              </a:rPr>
              <a:t>MPSV</a:t>
            </a:r>
            <a:endParaRPr lang="en-US" sz="550" dirty="0"/>
          </a:p>
        </p:txBody>
      </p:sp>
      <p:sp>
        <p:nvSpPr>
          <p:cNvPr id="4" name="Text 2"/>
          <p:cNvSpPr/>
          <p:nvPr/>
        </p:nvSpPr>
        <p:spPr>
          <a:xfrm>
            <a:off x="502920" y="320040"/>
            <a:ext cx="105613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05A9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 data zatím neukazují a kam výstupy dále rozvíjet?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320040" y="6528816"/>
            <a:ext cx="43891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8A92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Ministerstvo práce a sociálních věcí</a:t>
            </a:r>
            <a:endParaRPr lang="en-US" sz="700" dirty="0"/>
          </a:p>
        </p:txBody>
      </p:sp>
      <p:sp>
        <p:nvSpPr>
          <p:cNvPr id="6" name="Text 4"/>
          <p:cNvSpPr/>
          <p:nvPr/>
        </p:nvSpPr>
        <p:spPr>
          <a:xfrm>
            <a:off x="11430000" y="6510528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7B838C"/>
                </a:solidFill>
              </a:rPr>
              <a:t>14</a:t>
            </a:r>
            <a:endParaRPr lang="en-US" sz="700" dirty="0"/>
          </a:p>
        </p:txBody>
      </p:sp>
      <p:sp>
        <p:nvSpPr>
          <p:cNvPr id="7" name="Shape 5"/>
          <p:cNvSpPr/>
          <p:nvPr/>
        </p:nvSpPr>
        <p:spPr>
          <a:xfrm>
            <a:off x="594360" y="1143000"/>
            <a:ext cx="3520440" cy="4389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EE5"/>
            </a:solidFill>
            <a:prstDash val="solid"/>
          </a:ln>
          <a:effectLst>
            <a:outerShdw blurRad="19050" dist="12700" dir="27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sp>
        <p:nvSpPr>
          <p:cNvPr id="8" name="Shape 6"/>
          <p:cNvSpPr/>
          <p:nvPr/>
        </p:nvSpPr>
        <p:spPr>
          <a:xfrm>
            <a:off x="594360" y="1143000"/>
            <a:ext cx="109728" cy="4389120"/>
          </a:xfrm>
          <a:prstGeom prst="rect">
            <a:avLst/>
          </a:prstGeom>
          <a:solidFill>
            <a:srgbClr val="990033"/>
          </a:solidFill>
          <a:ln w="12700">
            <a:solidFill>
              <a:srgbClr val="990033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9" name="Text 7"/>
          <p:cNvSpPr/>
          <p:nvPr/>
        </p:nvSpPr>
        <p:spPr>
          <a:xfrm>
            <a:off x="822960" y="1307592"/>
            <a:ext cx="31363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990033"/>
                </a:solidFill>
              </a:rPr>
              <a:t>Datové mezery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22960" y="1719072"/>
            <a:ext cx="3136392" cy="3675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200000"/>
              </a:lnSpc>
              <a:buNone/>
            </a:pPr>
            <a:r>
              <a:rPr lang="en-US" sz="1400" dirty="0">
                <a:solidFill>
                  <a:srgbClr val="26313A"/>
                </a:solidFill>
              </a:rPr>
              <a:t>• skutečný počet hodin péče</a:t>
            </a:r>
            <a:endParaRPr lang="en-US" sz="1400" dirty="0"/>
          </a:p>
          <a:p>
            <a:pPr marL="0" indent="0">
              <a:lnSpc>
                <a:spcPct val="200000"/>
              </a:lnSpc>
              <a:buNone/>
            </a:pPr>
            <a:r>
              <a:rPr lang="en-US" sz="1400" dirty="0">
                <a:solidFill>
                  <a:srgbClr val="26313A"/>
                </a:solidFill>
              </a:rPr>
              <a:t>• intenzitu a druh poskytované pomoci</a:t>
            </a:r>
            <a:endParaRPr lang="en-US" sz="1400" dirty="0"/>
          </a:p>
          <a:p>
            <a:pPr marL="0" indent="0">
              <a:lnSpc>
                <a:spcPct val="200000"/>
              </a:lnSpc>
              <a:buNone/>
            </a:pPr>
            <a:r>
              <a:rPr lang="en-US" sz="1400" dirty="0">
                <a:solidFill>
                  <a:srgbClr val="26313A"/>
                </a:solidFill>
              </a:rPr>
              <a:t>• dělbu péče mezi členy domácnosti</a:t>
            </a:r>
            <a:endParaRPr lang="en-US" sz="1400" dirty="0"/>
          </a:p>
          <a:p>
            <a:pPr marL="0" indent="0">
              <a:lnSpc>
                <a:spcPct val="200000"/>
              </a:lnSpc>
              <a:buNone/>
            </a:pPr>
            <a:r>
              <a:rPr lang="en-US" sz="1400" dirty="0">
                <a:solidFill>
                  <a:srgbClr val="26313A"/>
                </a:solidFill>
              </a:rPr>
              <a:t>• neformální pomoc osob neevidovaných v systému</a:t>
            </a:r>
            <a:endParaRPr lang="en-US" sz="1400" dirty="0"/>
          </a:p>
          <a:p>
            <a:pPr marL="0" indent="0">
              <a:lnSpc>
                <a:spcPct val="200000"/>
              </a:lnSpc>
              <a:buNone/>
            </a:pPr>
            <a:r>
              <a:rPr lang="en-US" sz="1400" dirty="0">
                <a:solidFill>
                  <a:srgbClr val="26313A"/>
                </a:solidFill>
              </a:rPr>
              <a:t>• skutečné potřeby a subjektivní zátěž pečujících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4343400" y="1143000"/>
            <a:ext cx="3520440" cy="4389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EE5"/>
            </a:solidFill>
            <a:prstDash val="solid"/>
          </a:ln>
          <a:effectLst>
            <a:outerShdw blurRad="19050" dist="12700" dir="27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sp>
        <p:nvSpPr>
          <p:cNvPr id="12" name="Shape 10"/>
          <p:cNvSpPr/>
          <p:nvPr/>
        </p:nvSpPr>
        <p:spPr>
          <a:xfrm>
            <a:off x="4343400" y="1143000"/>
            <a:ext cx="109728" cy="4389120"/>
          </a:xfrm>
          <a:prstGeom prst="rect">
            <a:avLst/>
          </a:prstGeom>
          <a:solidFill>
            <a:srgbClr val="005A91"/>
          </a:solidFill>
          <a:ln w="12700">
            <a:solidFill>
              <a:srgbClr val="005A91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3" name="Text 11"/>
          <p:cNvSpPr/>
          <p:nvPr/>
        </p:nvSpPr>
        <p:spPr>
          <a:xfrm>
            <a:off x="4572000" y="1307592"/>
            <a:ext cx="31363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5A91"/>
                </a:solidFill>
              </a:rPr>
              <a:t>Důsledky pro interpretaci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4572000" y="1719072"/>
            <a:ext cx="3136392" cy="3675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200000"/>
              </a:lnSpc>
              <a:buNone/>
            </a:pPr>
            <a:r>
              <a:rPr lang="en-US" sz="1400" dirty="0">
                <a:solidFill>
                  <a:srgbClr val="26313A"/>
                </a:solidFill>
              </a:rPr>
              <a:t>Administrativně uvedený pečující nemusí být jedinou ani hlavní osobou, která péči vykonává. Výsledky popisují evidované vazby, nikoli úplný obraz fungování domácnosti.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8092440" y="1143000"/>
            <a:ext cx="3520440" cy="4389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EE5"/>
            </a:solidFill>
            <a:prstDash val="solid"/>
          </a:ln>
          <a:effectLst>
            <a:outerShdw blurRad="19050" dist="12700" dir="27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sp>
        <p:nvSpPr>
          <p:cNvPr id="16" name="Shape 14"/>
          <p:cNvSpPr/>
          <p:nvPr/>
        </p:nvSpPr>
        <p:spPr>
          <a:xfrm>
            <a:off x="8092440" y="1143000"/>
            <a:ext cx="109728" cy="4389120"/>
          </a:xfrm>
          <a:prstGeom prst="rect">
            <a:avLst/>
          </a:prstGeom>
          <a:solidFill>
            <a:srgbClr val="E3202D"/>
          </a:solidFill>
          <a:ln w="12700">
            <a:solidFill>
              <a:srgbClr val="E3202D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7" name="Text 15"/>
          <p:cNvSpPr/>
          <p:nvPr/>
        </p:nvSpPr>
        <p:spPr>
          <a:xfrm>
            <a:off x="8321040" y="1307592"/>
            <a:ext cx="31363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E3202D"/>
                </a:solidFill>
              </a:rPr>
              <a:t>Další rozvoj SZ DATA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8321040" y="1719072"/>
            <a:ext cx="3136392" cy="3675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200000"/>
              </a:lnSpc>
              <a:buNone/>
            </a:pPr>
            <a:r>
              <a:rPr lang="en-US" sz="1400" dirty="0">
                <a:solidFill>
                  <a:srgbClr val="26313A"/>
                </a:solidFill>
              </a:rPr>
              <a:t>• doplnění údajů o pracovní aktivitě</a:t>
            </a:r>
            <a:endParaRPr lang="en-US" sz="1400" dirty="0"/>
          </a:p>
          <a:p>
            <a:pPr marL="0" indent="0">
              <a:lnSpc>
                <a:spcPct val="200000"/>
              </a:lnSpc>
              <a:buNone/>
            </a:pPr>
            <a:r>
              <a:rPr lang="en-US" sz="1400" dirty="0">
                <a:solidFill>
                  <a:srgbClr val="26313A"/>
                </a:solidFill>
              </a:rPr>
              <a:t>• širší využití údajů ČSSZ a zdravotních dat</a:t>
            </a:r>
            <a:endParaRPr lang="en-US" sz="1400" dirty="0"/>
          </a:p>
          <a:p>
            <a:pPr marL="0" indent="0">
              <a:lnSpc>
                <a:spcPct val="200000"/>
              </a:lnSpc>
              <a:buNone/>
            </a:pPr>
            <a:r>
              <a:rPr lang="en-US" sz="1400" dirty="0">
                <a:solidFill>
                  <a:srgbClr val="26313A"/>
                </a:solidFill>
              </a:rPr>
              <a:t>• regionální dashboardy</a:t>
            </a:r>
            <a:endParaRPr lang="en-US" sz="1400" dirty="0"/>
          </a:p>
          <a:p>
            <a:pPr marL="0" indent="0">
              <a:lnSpc>
                <a:spcPct val="200000"/>
              </a:lnSpc>
              <a:buNone/>
            </a:pPr>
            <a:r>
              <a:rPr lang="en-US" sz="1400" dirty="0">
                <a:solidFill>
                  <a:srgbClr val="26313A"/>
                </a:solidFill>
              </a:rPr>
              <a:t>• kombinace administrativních dat a šetření</a:t>
            </a:r>
            <a:endParaRPr lang="en-US" sz="1400" dirty="0"/>
          </a:p>
          <a:p>
            <a:pPr marL="0" indent="0">
              <a:lnSpc>
                <a:spcPct val="200000"/>
              </a:lnSpc>
              <a:buNone/>
            </a:pPr>
            <a:r>
              <a:rPr lang="en-US" sz="1400" dirty="0">
                <a:solidFill>
                  <a:srgbClr val="26313A"/>
                </a:solidFill>
              </a:rPr>
              <a:t>• pravidelná aktualizace analytických výstupů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1A3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690E6E2-BA0B-9D24-6009-0B0373B19426}"/>
            </a:ext>
          </a:extLst>
        </p:cNvPr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DD6E6142-5105-6948-EB93-23DEA125350F}"/>
              </a:ext>
            </a:extLst>
          </p:cNvPr>
          <p:cNvSpPr/>
          <p:nvPr/>
        </p:nvSpPr>
        <p:spPr>
          <a:xfrm>
            <a:off x="11594592" y="0"/>
            <a:ext cx="292608" cy="822960"/>
          </a:xfrm>
          <a:prstGeom prst="rect">
            <a:avLst/>
          </a:prstGeom>
          <a:solidFill>
            <a:srgbClr val="E3202D"/>
          </a:solidFill>
          <a:ln w="12700">
            <a:solidFill>
              <a:srgbClr val="E3202D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3552A9CA-2F1C-233F-9329-A8739AB2E6DB}"/>
              </a:ext>
            </a:extLst>
          </p:cNvPr>
          <p:cNvSpPr/>
          <p:nvPr/>
        </p:nvSpPr>
        <p:spPr>
          <a:xfrm>
            <a:off x="11603736" y="73152"/>
            <a:ext cx="2743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50" b="1" dirty="0">
                <a:solidFill>
                  <a:srgbClr val="FFFFFF"/>
                </a:solidFill>
              </a:rPr>
              <a:t>MPSV</a:t>
            </a:r>
            <a:endParaRPr lang="en-US" sz="550" dirty="0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22D69BD6-140B-7740-569D-6D4A0E04BC68}"/>
              </a:ext>
            </a:extLst>
          </p:cNvPr>
          <p:cNvSpPr/>
          <p:nvPr/>
        </p:nvSpPr>
        <p:spPr>
          <a:xfrm>
            <a:off x="502920" y="6355080"/>
            <a:ext cx="5056899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FFFFFF"/>
                </a:solidFill>
              </a:rPr>
              <a:t>Projekt </a:t>
            </a:r>
            <a:r>
              <a:rPr lang="en-US" sz="700" dirty="0" err="1">
                <a:solidFill>
                  <a:srgbClr val="FFFFFF"/>
                </a:solidFill>
              </a:rPr>
              <a:t>Zpracování</a:t>
            </a:r>
            <a:r>
              <a:rPr lang="en-US" sz="700" dirty="0">
                <a:solidFill>
                  <a:srgbClr val="FFFFFF"/>
                </a:solidFill>
              </a:rPr>
              <a:t> </a:t>
            </a:r>
            <a:r>
              <a:rPr lang="en-US" sz="700" dirty="0" err="1">
                <a:solidFill>
                  <a:srgbClr val="FFFFFF"/>
                </a:solidFill>
              </a:rPr>
              <a:t>sociálních</a:t>
            </a:r>
            <a:r>
              <a:rPr lang="en-US" sz="700" dirty="0">
                <a:solidFill>
                  <a:srgbClr val="FFFFFF"/>
                </a:solidFill>
              </a:rPr>
              <a:t> a </a:t>
            </a:r>
            <a:r>
              <a:rPr lang="en-US" sz="700" dirty="0" err="1">
                <a:solidFill>
                  <a:srgbClr val="FFFFFF"/>
                </a:solidFill>
              </a:rPr>
              <a:t>zdravotních</a:t>
            </a:r>
            <a:r>
              <a:rPr lang="en-US" sz="700" dirty="0">
                <a:solidFill>
                  <a:srgbClr val="FFFFFF"/>
                </a:solidFill>
              </a:rPr>
              <a:t> </a:t>
            </a:r>
            <a:r>
              <a:rPr lang="en-US" sz="700" dirty="0" err="1">
                <a:solidFill>
                  <a:srgbClr val="FFFFFF"/>
                </a:solidFill>
              </a:rPr>
              <a:t>dat</a:t>
            </a:r>
            <a:r>
              <a:rPr lang="en-US" sz="700" dirty="0">
                <a:solidFill>
                  <a:srgbClr val="FFFFFF"/>
                </a:solidFill>
              </a:rPr>
              <a:t> pro </a:t>
            </a:r>
            <a:r>
              <a:rPr lang="en-US" sz="700" dirty="0" err="1">
                <a:solidFill>
                  <a:srgbClr val="FFFFFF"/>
                </a:solidFill>
              </a:rPr>
              <a:t>využití</a:t>
            </a:r>
            <a:r>
              <a:rPr lang="en-US" sz="700" dirty="0">
                <a:solidFill>
                  <a:srgbClr val="FFFFFF"/>
                </a:solidFill>
              </a:rPr>
              <a:t> v </a:t>
            </a:r>
            <a:r>
              <a:rPr lang="en-US" sz="700" dirty="0" err="1">
                <a:solidFill>
                  <a:srgbClr val="FFFFFF"/>
                </a:solidFill>
              </a:rPr>
              <a:t>praxi</a:t>
            </a:r>
            <a:r>
              <a:rPr lang="en-US" sz="700" dirty="0">
                <a:solidFill>
                  <a:srgbClr val="FFFFFF"/>
                </a:solidFill>
              </a:rPr>
              <a:t> - SZ DATA, </a:t>
            </a:r>
            <a:r>
              <a:rPr lang="en-US" sz="700" dirty="0" err="1">
                <a:solidFill>
                  <a:srgbClr val="FFFFFF"/>
                </a:solidFill>
              </a:rPr>
              <a:t>registrační</a:t>
            </a:r>
            <a:r>
              <a:rPr lang="en-US" sz="700" dirty="0">
                <a:solidFill>
                  <a:srgbClr val="FFFFFF"/>
                </a:solidFill>
              </a:rPr>
              <a:t> </a:t>
            </a:r>
            <a:r>
              <a:rPr lang="en-US" sz="700" dirty="0" err="1">
                <a:solidFill>
                  <a:srgbClr val="FFFFFF"/>
                </a:solidFill>
              </a:rPr>
              <a:t>číslo</a:t>
            </a:r>
            <a:r>
              <a:rPr lang="en-US" sz="700" dirty="0">
                <a:solidFill>
                  <a:srgbClr val="FFFFFF"/>
                </a:solidFill>
              </a:rPr>
              <a:t> CZ.03.02.02/00/22_004/0004598 je </a:t>
            </a:r>
            <a:r>
              <a:rPr lang="en-US" sz="700" dirty="0" err="1">
                <a:solidFill>
                  <a:srgbClr val="FFFFFF"/>
                </a:solidFill>
              </a:rPr>
              <a:t>spolufinancován</a:t>
            </a:r>
            <a:r>
              <a:rPr lang="en-US" sz="700" dirty="0">
                <a:solidFill>
                  <a:srgbClr val="FFFFFF"/>
                </a:solidFill>
              </a:rPr>
              <a:t> z </a:t>
            </a:r>
            <a:r>
              <a:rPr lang="en-US" sz="700" dirty="0" err="1">
                <a:solidFill>
                  <a:srgbClr val="FFFFFF"/>
                </a:solidFill>
              </a:rPr>
              <a:t>Operačního</a:t>
            </a:r>
            <a:r>
              <a:rPr lang="en-US" sz="700" dirty="0">
                <a:solidFill>
                  <a:srgbClr val="FFFFFF"/>
                </a:solidFill>
              </a:rPr>
              <a:t> </a:t>
            </a:r>
            <a:r>
              <a:rPr lang="en-US" sz="700" dirty="0" err="1">
                <a:solidFill>
                  <a:srgbClr val="FFFFFF"/>
                </a:solidFill>
              </a:rPr>
              <a:t>programu</a:t>
            </a:r>
            <a:r>
              <a:rPr lang="en-US" sz="700" dirty="0">
                <a:solidFill>
                  <a:srgbClr val="FFFFFF"/>
                </a:solidFill>
              </a:rPr>
              <a:t> </a:t>
            </a:r>
            <a:r>
              <a:rPr lang="en-US" sz="700" dirty="0" err="1">
                <a:solidFill>
                  <a:srgbClr val="FFFFFF"/>
                </a:solidFill>
              </a:rPr>
              <a:t>Zaměstnanost</a:t>
            </a:r>
            <a:r>
              <a:rPr lang="en-US" sz="700" dirty="0">
                <a:solidFill>
                  <a:srgbClr val="FFFFFF"/>
                </a:solidFill>
              </a:rPr>
              <a:t> plus a </a:t>
            </a:r>
            <a:r>
              <a:rPr lang="en-US" sz="700" dirty="0" err="1">
                <a:solidFill>
                  <a:srgbClr val="FFFFFF"/>
                </a:solidFill>
              </a:rPr>
              <a:t>státního</a:t>
            </a:r>
            <a:r>
              <a:rPr lang="en-US" sz="700" dirty="0">
                <a:solidFill>
                  <a:srgbClr val="FFFFFF"/>
                </a:solidFill>
              </a:rPr>
              <a:t> </a:t>
            </a:r>
            <a:r>
              <a:rPr lang="en-US" sz="700" dirty="0" err="1">
                <a:solidFill>
                  <a:srgbClr val="FFFFFF"/>
                </a:solidFill>
              </a:rPr>
              <a:t>rozpočtu</a:t>
            </a:r>
            <a:r>
              <a:rPr lang="en-US" sz="700" dirty="0">
                <a:solidFill>
                  <a:srgbClr val="FFFFFF"/>
                </a:solidFill>
              </a:rPr>
              <a:t> </a:t>
            </a:r>
            <a:r>
              <a:rPr lang="en-US" sz="700" dirty="0" err="1">
                <a:solidFill>
                  <a:srgbClr val="FFFFFF"/>
                </a:solidFill>
              </a:rPr>
              <a:t>České</a:t>
            </a:r>
            <a:r>
              <a:rPr lang="en-US" sz="700" dirty="0">
                <a:solidFill>
                  <a:srgbClr val="FFFFFF"/>
                </a:solidFill>
              </a:rPr>
              <a:t> </a:t>
            </a:r>
            <a:r>
              <a:rPr lang="en-US" sz="700" dirty="0" err="1">
                <a:solidFill>
                  <a:srgbClr val="FFFFFF"/>
                </a:solidFill>
              </a:rPr>
              <a:t>republiky</a:t>
            </a:r>
            <a:r>
              <a:rPr lang="en-US" sz="700" dirty="0">
                <a:solidFill>
                  <a:srgbClr val="FFFFFF"/>
                </a:solidFill>
              </a:rPr>
              <a:t>.</a:t>
            </a:r>
            <a:endParaRPr lang="en-US" sz="700" dirty="0"/>
          </a:p>
        </p:txBody>
      </p:sp>
      <p:sp>
        <p:nvSpPr>
          <p:cNvPr id="11" name="Nadpis 1">
            <a:extLst>
              <a:ext uri="{FF2B5EF4-FFF2-40B4-BE49-F238E27FC236}">
                <a16:creationId xmlns:a16="http://schemas.microsoft.com/office/drawing/2014/main" id="{3C1BB736-AF28-FEF7-C3DF-E9566FD85C6E}"/>
              </a:ext>
            </a:extLst>
          </p:cNvPr>
          <p:cNvSpPr txBox="1">
            <a:spLocks/>
          </p:cNvSpPr>
          <p:nvPr/>
        </p:nvSpPr>
        <p:spPr>
          <a:xfrm>
            <a:off x="266700" y="1389323"/>
            <a:ext cx="5829300" cy="2039677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cs-CZ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Zdravotní stav příjemců příspěvku na péči: data a jejich využití</a:t>
            </a:r>
            <a:br>
              <a:rPr lang="cs-CZ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cs-CZ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1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Workshop projektu SZ DATA k výsledkům analýzy komorbidity a dalších ukazatelů zdravotního stavu příjemců příspěvku na péči v letech 2014–2024.</a:t>
            </a:r>
            <a:endParaRPr lang="cs-CZ" sz="14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Obrázek 12">
            <a:extLst>
              <a:ext uri="{FF2B5EF4-FFF2-40B4-BE49-F238E27FC236}">
                <a16:creationId xmlns:a16="http://schemas.microsoft.com/office/drawing/2014/main" id="{A48D67AA-4CAE-3361-1EFC-B111E2DCD8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024" y="10354898"/>
            <a:ext cx="6456556" cy="470790"/>
          </a:xfrm>
          <a:prstGeom prst="rect">
            <a:avLst/>
          </a:prstGeom>
        </p:spPr>
      </p:pic>
      <p:pic>
        <p:nvPicPr>
          <p:cNvPr id="15" name="Obrázek 14">
            <a:extLst>
              <a:ext uri="{FF2B5EF4-FFF2-40B4-BE49-F238E27FC236}">
                <a16:creationId xmlns:a16="http://schemas.microsoft.com/office/drawing/2014/main" id="{9F891D19-56FC-FD12-2794-C40616435F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799" y="353527"/>
            <a:ext cx="8448189" cy="614269"/>
          </a:xfrm>
          <a:prstGeom prst="rect">
            <a:avLst/>
          </a:prstGeom>
        </p:spPr>
      </p:pic>
      <p:sp>
        <p:nvSpPr>
          <p:cNvPr id="17" name="Obdélník: se zakulacenými rohy na opačné straně 16">
            <a:extLst>
              <a:ext uri="{FF2B5EF4-FFF2-40B4-BE49-F238E27FC236}">
                <a16:creationId xmlns:a16="http://schemas.microsoft.com/office/drawing/2014/main" id="{1FA9D04F-751D-DDAE-4C3A-6F4B202C050B}"/>
              </a:ext>
            </a:extLst>
          </p:cNvPr>
          <p:cNvSpPr/>
          <p:nvPr/>
        </p:nvSpPr>
        <p:spPr>
          <a:xfrm rot="16200000">
            <a:off x="6511283" y="1453048"/>
            <a:ext cx="4965758" cy="4838305"/>
          </a:xfrm>
          <a:prstGeom prst="round2Diag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9" name="TextovéPole 18">
            <a:extLst>
              <a:ext uri="{FF2B5EF4-FFF2-40B4-BE49-F238E27FC236}">
                <a16:creationId xmlns:a16="http://schemas.microsoft.com/office/drawing/2014/main" id="{08D57248-C3BC-DE02-C31D-7C34F2A355CE}"/>
              </a:ext>
            </a:extLst>
          </p:cNvPr>
          <p:cNvSpPr txBox="1"/>
          <p:nvPr/>
        </p:nvSpPr>
        <p:spPr>
          <a:xfrm>
            <a:off x="6721511" y="1963237"/>
            <a:ext cx="454530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cs-CZ" sz="1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Jaké poznatky</a:t>
            </a:r>
            <a:r>
              <a:rPr lang="cs-CZ" sz="1400" dirty="0">
                <a:latin typeface="Arial" panose="020B0604020202020204" pitchFamily="34" charset="0"/>
                <a:cs typeface="Arial" panose="020B0604020202020204" pitchFamily="34" charset="0"/>
              </a:rPr>
              <a:t> přináší propojení sociálních a zdravotních dat o příjemcích příspěvku na péči a jak lze tato data využívat v praxi?</a:t>
            </a:r>
          </a:p>
          <a:p>
            <a:pPr algn="just"/>
            <a:r>
              <a:rPr lang="cs-CZ" sz="1400" dirty="0">
                <a:latin typeface="Arial" panose="020B0604020202020204" pitchFamily="34" charset="0"/>
                <a:cs typeface="Arial" panose="020B0604020202020204" pitchFamily="34" charset="0"/>
              </a:rPr>
              <a:t>Workshop představí klíčová zjištění z analýzy komorbidity a dalších ukazatelů zdravotního stavu příjemců příspěvku na péči v letech 2014–2024, </a:t>
            </a:r>
            <a:r>
              <a:rPr lang="cs-CZ" sz="1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včetně pohledu na krajskou úroveň</a:t>
            </a:r>
            <a:r>
              <a:rPr lang="cs-CZ" sz="1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r>
              <a:rPr lang="cs-CZ" sz="1400" dirty="0">
                <a:latin typeface="Arial" panose="020B0604020202020204" pitchFamily="34" charset="0"/>
                <a:cs typeface="Arial" panose="020B0604020202020204" pitchFamily="34" charset="0"/>
              </a:rPr>
              <a:t>V navazující praktické části se účastníci seznámí s možnostmi </a:t>
            </a:r>
            <a:r>
              <a:rPr lang="cs-CZ" sz="1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práce s publikovanými datovými soubory</a:t>
            </a:r>
            <a:r>
              <a:rPr lang="cs-CZ" sz="1400" dirty="0">
                <a:latin typeface="Arial" panose="020B0604020202020204" pitchFamily="34" charset="0"/>
                <a:cs typeface="Arial" panose="020B0604020202020204" pitchFamily="34" charset="0"/>
              </a:rPr>
              <a:t> prostřednictvím portálu Otevřená data a s </a:t>
            </a:r>
            <a:r>
              <a:rPr lang="cs-CZ" sz="1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interaktivními vizualizacemi</a:t>
            </a:r>
            <a:r>
              <a:rPr lang="cs-CZ" sz="1400" dirty="0">
                <a:latin typeface="Arial" panose="020B0604020202020204" pitchFamily="34" charset="0"/>
                <a:cs typeface="Arial" panose="020B0604020202020204" pitchFamily="34" charset="0"/>
              </a:rPr>
              <a:t> v </a:t>
            </a:r>
            <a:r>
              <a:rPr lang="cs-CZ" sz="1400" dirty="0" err="1">
                <a:latin typeface="Arial" panose="020B0604020202020204" pitchFamily="34" charset="0"/>
                <a:cs typeface="Arial" panose="020B0604020202020204" pitchFamily="34" charset="0"/>
              </a:rPr>
              <a:t>Power</a:t>
            </a:r>
            <a:r>
              <a:rPr lang="cs-CZ" sz="1400" dirty="0">
                <a:latin typeface="Arial" panose="020B0604020202020204" pitchFamily="34" charset="0"/>
                <a:cs typeface="Arial" panose="020B0604020202020204" pitchFamily="34" charset="0"/>
              </a:rPr>
              <a:t> BI. </a:t>
            </a:r>
          </a:p>
          <a:p>
            <a:endParaRPr lang="cs-CZ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Kdy?</a:t>
            </a:r>
          </a:p>
          <a:p>
            <a:r>
              <a:rPr lang="cs-CZ" sz="1400" dirty="0">
                <a:latin typeface="Arial" panose="020B0604020202020204" pitchFamily="34" charset="0"/>
                <a:cs typeface="Arial" panose="020B0604020202020204" pitchFamily="34" charset="0"/>
              </a:rPr>
              <a:t>26. listopadu 2026, 10:00-12:00</a:t>
            </a:r>
          </a:p>
          <a:p>
            <a:r>
              <a:rPr lang="cs-CZ" sz="1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Kde?</a:t>
            </a:r>
          </a:p>
          <a:p>
            <a:r>
              <a:rPr lang="cs-CZ" sz="1400" dirty="0">
                <a:latin typeface="Arial" panose="020B0604020202020204" pitchFamily="34" charset="0"/>
                <a:cs typeface="Arial" panose="020B0604020202020204" pitchFamily="34" charset="0"/>
              </a:rPr>
              <a:t>Online na platformě MS Teams:</a:t>
            </a:r>
            <a:r>
              <a:rPr lang="cs-CZ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400" b="1" dirty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ZDE</a:t>
            </a:r>
            <a:r>
              <a:rPr lang="cs-CZ" sz="1400" b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endParaRPr lang="cs-CZ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Odkaz na registraci: </a:t>
            </a:r>
            <a:r>
              <a:rPr lang="cs-CZ" sz="1400" b="1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ZDE</a:t>
            </a:r>
            <a:endParaRPr lang="cs-CZ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74A431F4-46C7-37DE-F158-C858933DAB1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03182" y="3559541"/>
            <a:ext cx="2413810" cy="2413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7444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81A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/>
          <p:cNvSpPr/>
          <p:nvPr/>
        </p:nvSpPr>
        <p:spPr>
          <a:xfrm>
            <a:off x="11594592" y="0"/>
            <a:ext cx="292608" cy="822960"/>
          </a:xfrm>
          <a:prstGeom prst="rect">
            <a:avLst/>
          </a:prstGeom>
          <a:solidFill>
            <a:srgbClr val="E3202D"/>
          </a:solidFill>
          <a:ln w="12700">
            <a:solidFill>
              <a:srgbClr val="E3202D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11603736" y="73152"/>
            <a:ext cx="2743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50" b="1" dirty="0">
                <a:solidFill>
                  <a:srgbClr val="FFFFFF"/>
                </a:solidFill>
              </a:rPr>
              <a:t>MPSV</a:t>
            </a:r>
            <a:endParaRPr lang="en-US" sz="550" dirty="0"/>
          </a:p>
        </p:txBody>
      </p:sp>
      <p:sp>
        <p:nvSpPr>
          <p:cNvPr id="4" name="Text 2"/>
          <p:cNvSpPr/>
          <p:nvPr/>
        </p:nvSpPr>
        <p:spPr>
          <a:xfrm>
            <a:off x="690613" y="1367991"/>
            <a:ext cx="6400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</a:rPr>
              <a:t>Hlavní sdělení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685800" y="1903637"/>
            <a:ext cx="1828800" cy="9144"/>
          </a:xfrm>
          <a:prstGeom prst="line">
            <a:avLst/>
          </a:prstGeom>
          <a:noFill/>
          <a:ln w="50800">
            <a:solidFill>
              <a:srgbClr val="E3202D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6" name="Text 4"/>
          <p:cNvSpPr/>
          <p:nvPr/>
        </p:nvSpPr>
        <p:spPr>
          <a:xfrm>
            <a:off x="822960" y="2195764"/>
            <a:ext cx="10332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A9CFEB"/>
                </a:solidFill>
              </a:rPr>
              <a:t>Rodina je hlavním pilířem domácí péče.</a:t>
            </a:r>
            <a:endParaRPr lang="en-US" sz="2500" dirty="0"/>
          </a:p>
        </p:txBody>
      </p:sp>
      <p:sp>
        <p:nvSpPr>
          <p:cNvPr id="7" name="Text 5"/>
          <p:cNvSpPr/>
          <p:nvPr/>
        </p:nvSpPr>
        <p:spPr>
          <a:xfrm>
            <a:off x="1234440" y="2743200"/>
            <a:ext cx="95097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FFFFFF"/>
                </a:solidFill>
              </a:rPr>
              <a:t>Propojená data projektu SZ DATA umožňují lépe rozpoznat, kdo pečuje, kde se kumuluje zátěž a jak cílit služby i opatření pro sladění péče a práce.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4343400" y="4206240"/>
            <a:ext cx="5486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300" b="1" dirty="0">
                <a:solidFill>
                  <a:srgbClr val="FFFFFF"/>
                </a:solidFill>
              </a:rPr>
              <a:t>Děkujeme za </a:t>
            </a:r>
            <a:r>
              <a:rPr lang="en-US" sz="2300" b="1" dirty="0" err="1">
                <a:solidFill>
                  <a:srgbClr val="FFFFFF"/>
                </a:solidFill>
              </a:rPr>
              <a:t>pozornost</a:t>
            </a:r>
            <a:r>
              <a:rPr lang="cs-CZ" sz="2300" b="1" dirty="0">
                <a:solidFill>
                  <a:srgbClr val="FFFFFF"/>
                </a:solidFill>
              </a:rPr>
              <a:t>!</a:t>
            </a:r>
            <a:endParaRPr lang="en-US" sz="2300" dirty="0"/>
          </a:p>
        </p:txBody>
      </p:sp>
      <p:sp>
        <p:nvSpPr>
          <p:cNvPr id="9" name="Text 7"/>
          <p:cNvSpPr/>
          <p:nvPr/>
        </p:nvSpPr>
        <p:spPr>
          <a:xfrm>
            <a:off x="685800" y="539496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A9CFEB"/>
                </a:solidFill>
              </a:rPr>
              <a:t>Mgr. Ing. Milena Bošková  |  Ing. Tereza Frömmelová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A9CFEB"/>
                </a:solidFill>
              </a:rPr>
              <a:t>Ministerstvo práce a sociálních věcí, projekt SZ DATA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85800" y="6220085"/>
            <a:ext cx="10972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cs-CZ" sz="700" dirty="0">
              <a:solidFill>
                <a:srgbClr val="FFFFFF"/>
              </a:solidFill>
            </a:endParaRPr>
          </a:p>
          <a:p>
            <a:r>
              <a:rPr lang="cs-CZ" sz="1400" dirty="0">
                <a:solidFill>
                  <a:schemeClr val="bg1"/>
                </a:solidFill>
              </a:rPr>
              <a:t>Projekt Zpracování sociálních a zdravotních dat pro využití v praxi - SZ DATA, registrační číslo CZ.03.02.02/00/22_004/0004598 je spolufinancován z Operačního programu Zaměstnanost plus a státního rozpočtu České republiky.</a:t>
            </a:r>
          </a:p>
          <a:p>
            <a:pPr marL="0" indent="0">
              <a:buNone/>
            </a:pPr>
            <a:r>
              <a:rPr lang="en-US" sz="700" dirty="0">
                <a:solidFill>
                  <a:srgbClr val="FFFFFF"/>
                </a:solidFill>
              </a:rPr>
              <a:t>.</a:t>
            </a:r>
            <a:endParaRPr lang="en-US" sz="700" dirty="0"/>
          </a:p>
        </p:txBody>
      </p:sp>
      <p:pic>
        <p:nvPicPr>
          <p:cNvPr id="13" name="Obrázek 12">
            <a:extLst>
              <a:ext uri="{FF2B5EF4-FFF2-40B4-BE49-F238E27FC236}">
                <a16:creationId xmlns:a16="http://schemas.microsoft.com/office/drawing/2014/main" id="{7EB40F81-E7BC-9A91-B331-10FE12478C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515825"/>
            <a:ext cx="8448189" cy="61426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EBA6ECB8027ED14EA7F4217909B41244" ma:contentTypeVersion="14" ma:contentTypeDescription="Vytvoří nový dokument" ma:contentTypeScope="" ma:versionID="7bbb1325551f6061afc829b144b5d6cc">
  <xsd:schema xmlns:xsd="http://www.w3.org/2001/XMLSchema" xmlns:xs="http://www.w3.org/2001/XMLSchema" xmlns:p="http://schemas.microsoft.com/office/2006/metadata/properties" xmlns:ns2="84425d0c-addf-400a-87a6-afc0ee9dbf72" xmlns:ns3="00831464-12bf-4283-895c-cf34025d6448" targetNamespace="http://schemas.microsoft.com/office/2006/metadata/properties" ma:root="true" ma:fieldsID="66aeadf63f830a3d2893aee4d4639285" ns2:_="" ns3:_="">
    <xsd:import namespace="84425d0c-addf-400a-87a6-afc0ee9dbf72"/>
    <xsd:import namespace="00831464-12bf-4283-895c-cf34025d644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4425d0c-addf-400a-87a6-afc0ee9dbf7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Značky obrázků" ma:readOnly="false" ma:fieldId="{5cf76f15-5ced-4ddc-b409-7134ff3c332f}" ma:taxonomyMulti="true" ma:sspId="63d20a35-149b-4608-81b4-e7fcde63788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0831464-12bf-4283-895c-cf34025d6448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dílené s podrobnostm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80f8d96c-0145-4cae-9194-b341fa58c2ef}" ma:internalName="TaxCatchAll" ma:showField="CatchAllData" ma:web="00831464-12bf-4283-895c-cf34025d644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0831464-12bf-4283-895c-cf34025d6448" xsi:nil="true"/>
    <lcf76f155ced4ddcb4097134ff3c332f xmlns="84425d0c-addf-400a-87a6-afc0ee9dbf72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2F8EEE2B-5B4F-44F0-83F9-139E966F873E}"/>
</file>

<file path=customXml/itemProps2.xml><?xml version="1.0" encoding="utf-8"?>
<ds:datastoreItem xmlns:ds="http://schemas.openxmlformats.org/officeDocument/2006/customXml" ds:itemID="{4836EB30-8A41-4A87-9BB6-A9886F347E3E}"/>
</file>

<file path=customXml/itemProps3.xml><?xml version="1.0" encoding="utf-8"?>
<ds:datastoreItem xmlns:ds="http://schemas.openxmlformats.org/officeDocument/2006/customXml" ds:itemID="{D30E2FAE-A1AE-446C-A79B-37E01326B9CC}"/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2018</Words>
  <Application>Microsoft Office PowerPoint</Application>
  <PresentationFormat>Širokoúhlá obrazovka</PresentationFormat>
  <Paragraphs>251</Paragraphs>
  <Slides>17</Slides>
  <Notes>17</Notes>
  <HiddenSlides>0</HiddenSlides>
  <MMClips>0</MMClips>
  <ScaleCrop>false</ScaleCrop>
  <HeadingPairs>
    <vt:vector size="6" baseType="variant">
      <vt:variant>
        <vt:lpstr>Použitá písma</vt:lpstr>
      </vt:variant>
      <vt:variant>
        <vt:i4>1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17</vt:i4>
      </vt:variant>
    </vt:vector>
  </HeadingPairs>
  <TitlesOfParts>
    <vt:vector size="19" baseType="lpstr">
      <vt:lpstr>Arial</vt:lpstr>
      <vt:lpstr>Office Theme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>Ministerstvo práce a sociálních věcí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Kdo pečuje, když péče zůstává doma?</dc:title>
  <dc:subject>Neformální péče a výstupy projektu SZ DATA</dc:subject>
  <dc:creator>Bošková Milena Mgr. Ing. (MPSV)</dc:creator>
  <cp:lastModifiedBy>Bošková Milena Mgr. Ing. (MPSV)</cp:lastModifiedBy>
  <cp:revision>9</cp:revision>
  <dcterms:created xsi:type="dcterms:W3CDTF">2026-10-14T16:02:42Z</dcterms:created>
  <dcterms:modified xsi:type="dcterms:W3CDTF">2026-10-22T13:33:10Z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0x010100EBA6ECB8027ED14EA7F4217909B41244</vt:lpwstr>
  </property>
</Properties>
</file>