
<file path=[Content_Types].xml><?xml version="1.0" encoding="utf-8"?>
<Types xmlns="http://schemas.openxmlformats.org/package/2006/content-types">
  <Default Extension="fntdata" ContentType="application/x-fontdata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6858000" cx="12192000"/>
  <p:notesSz cx="6858000" cy="9144000"/>
  <p:embeddedFontLst>
    <p:embeddedFont>
      <p:font typeface="Century Gothic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8" roundtripDataSignature="AMtx7mhElFf4BAgRTzhVqLlCzZV0aY5Q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CenturyGothic-italic.fntdata"/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1" Type="http://schemas.openxmlformats.org/officeDocument/2006/relationships/slide" Target="slides/slide17.xml"/><Relationship Id="rId3" Type="http://schemas.openxmlformats.org/officeDocument/2006/relationships/slideMaster" Target="slideMasters/slideMaster1.xml"/><Relationship Id="rId25" Type="http://schemas.openxmlformats.org/officeDocument/2006/relationships/font" Target="fonts/CenturyGothic-bold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0" Type="http://schemas.openxmlformats.org/officeDocument/2006/relationships/slide" Target="slides/slide16.xml"/><Relationship Id="rId2" Type="http://schemas.openxmlformats.org/officeDocument/2006/relationships/presProps" Target="presProps.xml"/><Relationship Id="rId16" Type="http://schemas.openxmlformats.org/officeDocument/2006/relationships/slide" Target="slides/slide12.xml"/><Relationship Id="rId29" Type="http://schemas.openxmlformats.org/officeDocument/2006/relationships/customXml" Target="../customXml/item1.xml"/><Relationship Id="rId24" Type="http://schemas.openxmlformats.org/officeDocument/2006/relationships/font" Target="fonts/CenturyGothic-regular.fntdata"/><Relationship Id="rId1" Type="http://schemas.openxmlformats.org/officeDocument/2006/relationships/theme" Target="theme/theme2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3" Type="http://schemas.openxmlformats.org/officeDocument/2006/relationships/slide" Target="slides/slide19.xml"/><Relationship Id="rId28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ustomXml" Target="../customXml/item3.xml"/><Relationship Id="rId22" Type="http://schemas.openxmlformats.org/officeDocument/2006/relationships/slide" Target="slides/slide18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7" Type="http://schemas.openxmlformats.org/officeDocument/2006/relationships/font" Target="fonts/CenturyGothic-boldItalic.fntdata"/><Relationship Id="rId14" Type="http://schemas.openxmlformats.org/officeDocument/2006/relationships/slide" Target="slides/slide10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cs-C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h359e1e331bfe73bb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h359e1e331bfe73bb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h359e1e331bfe73bb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h359e1e331bfe73bb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h359e1e331bfe73bb_0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h359e1e331bfe73bb_0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h359e1e331bfe73bb_0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h359e1e331bfe73bb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h359e1e331bfe73bb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h359e1e331bfe73bb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h359e1e331bfe73bb_0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h359e1e331bfe73bb_0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h359e1e331bfe73bb_0_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h359e1e331bfe73bb_0_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h359e1e331bfe73bb_0_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" name="Google Shape;175;h359e1e331bfe73bb_0_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h359e1e331bfe73bb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h359e1e331bfe73bb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h359e1e331bfe73bb_0_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h359e1e331bfe73bb_0_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h359e1e331bfe73bb_0_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h359e1e331bfe73bb_0_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p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h359e1e331bfe73bb_0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h359e1e331bfe73bb_0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7" name="Google Shape;207;h359e1e331bfe73bb_0_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h359e1e331bfe73bb_0_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h359e1e331bfe73bb_0_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h359e1e331bfe73bb_0_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h359e1e331bfe73bb_0_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h359e1e331bfe73bb_0_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h359e1e331bfe73bb_0_7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h359e1e331bfe73bb_0_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h359e1e331bfe73bb_0_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h359e1e331bfe73bb_0_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h359e1e331bfe73bb_0_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h359e1e331bfe73bb_0_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9" name="Google Shape;239;h359e1e331bfe73bb_0_8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h359e1e331bfe73bb_0_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h359e1e331bfe73bb_0_9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h359e1e331bfe73bb_0_9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 showMasterSp="0" type="title">
  <p:cSld name="TITLE">
    <p:bg>
      <p:bgPr>
        <a:gradFill>
          <a:gsLst>
            <a:gs pos="0">
              <a:srgbClr val="E1DBC9"/>
            </a:gs>
            <a:gs pos="77000">
              <a:srgbClr val="C8C1B0"/>
            </a:gs>
            <a:gs pos="100000">
              <a:srgbClr val="C0BAAA"/>
            </a:gs>
          </a:gsLst>
          <a:lin ang="5400000" scaled="0"/>
        </a:gra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alphaModFix amt="45000"/>
            </a:blip>
            <a:tile algn="tl" flip="none" tx="-44450" sx="85000" ty="38100" sy="85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>
              <a:srgbClr val="000000">
                <a:alpha val="65882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" name="Google Shape;19;p7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" name="Google Shape;20;p7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1" name="Google Shape;21;p7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22" name="Google Shape;22;p7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"/>
              <a:headEnd len="sm" w="sm" type="none"/>
              <a:tailEnd len="sm" w="sm" type="none"/>
            </a:ln>
          </p:spPr>
        </p:cxnSp>
        <p:cxnSp>
          <p:nvCxnSpPr>
            <p:cNvPr id="23" name="Google Shape;23;p7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"/>
              <a:headEnd len="sm" w="sm" type="none"/>
              <a:tailEnd len="sm" w="sm" type="none"/>
            </a:ln>
          </p:spPr>
        </p:cxnSp>
        <p:cxnSp>
          <p:nvCxnSpPr>
            <p:cNvPr id="24" name="Google Shape;24;p7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"/>
              <a:headEnd len="sm" w="sm" type="none"/>
              <a:tailEnd len="sm" w="sm" type="none"/>
            </a:ln>
          </p:spPr>
        </p:cxnSp>
      </p:grpSp>
      <p:sp>
        <p:nvSpPr>
          <p:cNvPr id="25" name="Google Shape;25;p7"/>
          <p:cNvSpPr txBox="1"/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Century Gothic"/>
              <a:buNone/>
              <a:defRPr b="0" sz="7200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" type="subTitle"/>
          </p:nvPr>
        </p:nvSpPr>
        <p:spPr>
          <a:xfrm>
            <a:off x="1562100" y="4682062"/>
            <a:ext cx="9070848" cy="457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7" name="Google Shape;27;p7"/>
          <p:cNvSpPr txBox="1"/>
          <p:nvPr>
            <p:ph idx="10" type="dt"/>
          </p:nvPr>
        </p:nvSpPr>
        <p:spPr>
          <a:xfrm>
            <a:off x="5318760" y="1341255"/>
            <a:ext cx="1554480" cy="5272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1" type="ftr"/>
          </p:nvPr>
        </p:nvSpPr>
        <p:spPr>
          <a:xfrm>
            <a:off x="1453896" y="5211060"/>
            <a:ext cx="5905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F3F3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8606919" y="5212080"/>
            <a:ext cx="2111881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om nadpis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hlaví oddílu" showMasterSp="0" type="secHead">
  <p:cSld name="SECTION_HEADER">
    <p:bg>
      <p:bgPr>
        <a:gradFill>
          <a:gsLst>
            <a:gs pos="0">
              <a:srgbClr val="E1DBC9"/>
            </a:gs>
            <a:gs pos="77000">
              <a:srgbClr val="C8C1B0"/>
            </a:gs>
            <a:gs pos="100000">
              <a:srgbClr val="C0BAAA"/>
            </a:gs>
          </a:gsLst>
          <a:lin ang="5400000" scaled="0"/>
        </a:gra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alphaModFix amt="45000"/>
            </a:blip>
            <a:tile algn="tl" flip="none" tx="-44450" sx="85000" ty="38100" sy="85000"/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ctr">
              <a:srgbClr val="000000">
                <a:alpha val="6588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9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cap="sq" cmpd="sng" w="9525">
            <a:solidFill>
              <a:srgbClr val="3F3F3F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46;p9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47" name="Google Shape;47;p9"/>
            <p:cNvCxnSpPr/>
            <p:nvPr/>
          </p:nvCxnSpPr>
          <p:spPr>
            <a:xfrm>
              <a:off x="5318306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"/>
              <a:headEnd len="sm" w="sm" type="none"/>
              <a:tailEnd len="sm" w="sm" type="none"/>
            </a:ln>
          </p:spPr>
        </p:cxnSp>
        <p:cxnSp>
          <p:nvCxnSpPr>
            <p:cNvPr id="48" name="Google Shape;48;p9"/>
            <p:cNvCxnSpPr/>
            <p:nvPr/>
          </p:nvCxnSpPr>
          <p:spPr>
            <a:xfrm>
              <a:off x="6885637" y="1386268"/>
              <a:ext cx="0" cy="64008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"/>
              <a:headEnd len="sm" w="sm" type="none"/>
              <a:tailEnd len="sm" w="sm" type="none"/>
            </a:ln>
          </p:spPr>
        </p:cxnSp>
        <p:cxnSp>
          <p:nvCxnSpPr>
            <p:cNvPr id="49" name="Google Shape;49;p9"/>
            <p:cNvCxnSpPr/>
            <p:nvPr/>
          </p:nvCxnSpPr>
          <p:spPr>
            <a:xfrm>
              <a:off x="5318306" y="2031563"/>
              <a:ext cx="1567331" cy="0"/>
            </a:xfrm>
            <a:prstGeom prst="straightConnector1">
              <a:avLst/>
            </a:prstGeom>
            <a:solidFill>
              <a:srgbClr val="262626"/>
            </a:solidFill>
            <a:ln cap="flat" cmpd="sng" w="9525">
              <a:solidFill>
                <a:schemeClr val="dk1"/>
              </a:solidFill>
              <a:prstDash val="solid"/>
              <a:miter lim="80"/>
              <a:headEnd len="sm" w="sm" type="none"/>
              <a:tailEnd len="sm" w="sm" type="none"/>
            </a:ln>
          </p:spPr>
        </p:cxnSp>
      </p:grpSp>
      <p:sp>
        <p:nvSpPr>
          <p:cNvPr id="50" name="Google Shape;50;p9"/>
          <p:cNvSpPr txBox="1"/>
          <p:nvPr>
            <p:ph type="title"/>
          </p:nvPr>
        </p:nvSpPr>
        <p:spPr>
          <a:xfrm>
            <a:off x="1563623" y="2094309"/>
            <a:ext cx="9070848" cy="2587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Century Gothic"/>
              <a:buNone/>
              <a:defRPr sz="7200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" type="body"/>
          </p:nvPr>
        </p:nvSpPr>
        <p:spPr>
          <a:xfrm>
            <a:off x="1563624" y="4682062"/>
            <a:ext cx="907084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0" type="dt"/>
          </p:nvPr>
        </p:nvSpPr>
        <p:spPr>
          <a:xfrm>
            <a:off x="5321808" y="1344502"/>
            <a:ext cx="1554480" cy="5303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1" type="ftr"/>
          </p:nvPr>
        </p:nvSpPr>
        <p:spPr>
          <a:xfrm>
            <a:off x="1453553" y="5211060"/>
            <a:ext cx="59070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604504" y="5211060"/>
            <a:ext cx="2112264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" type="body"/>
          </p:nvPr>
        </p:nvSpPr>
        <p:spPr>
          <a:xfrm>
            <a:off x="106680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58" name="Google Shape;58;p10"/>
          <p:cNvSpPr txBox="1"/>
          <p:nvPr>
            <p:ph idx="2" type="body"/>
          </p:nvPr>
        </p:nvSpPr>
        <p:spPr>
          <a:xfrm>
            <a:off x="6370320" y="2103120"/>
            <a:ext cx="4754880" cy="3749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59" name="Google Shape;59;p10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069848" y="2074334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b="0" sz="19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5" name="Google Shape;65;p11"/>
          <p:cNvSpPr txBox="1"/>
          <p:nvPr>
            <p:ph idx="2" type="body"/>
          </p:nvPr>
        </p:nvSpPr>
        <p:spPr>
          <a:xfrm>
            <a:off x="1069848" y="2755898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66" name="Google Shape;66;p11"/>
          <p:cNvSpPr txBox="1"/>
          <p:nvPr>
            <p:ph idx="3" type="body"/>
          </p:nvPr>
        </p:nvSpPr>
        <p:spPr>
          <a:xfrm>
            <a:off x="6373368" y="2074334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b="0" sz="19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11"/>
          <p:cNvSpPr txBox="1"/>
          <p:nvPr>
            <p:ph idx="4" type="body"/>
          </p:nvPr>
        </p:nvSpPr>
        <p:spPr>
          <a:xfrm>
            <a:off x="6373368" y="2756581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68" name="Google Shape;68;p11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3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showMasterSp="0" type="objTx">
  <p:cSld name="OBJECT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 txBox="1"/>
          <p:nvPr>
            <p:ph type="title"/>
          </p:nvPr>
        </p:nvSpPr>
        <p:spPr>
          <a:xfrm>
            <a:off x="9296400" y="607392"/>
            <a:ext cx="243078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  <a:defRPr b="0" sz="2800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" type="body"/>
          </p:nvPr>
        </p:nvSpPr>
        <p:spPr>
          <a:xfrm>
            <a:off x="685800" y="609600"/>
            <a:ext cx="77724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◦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80" name="Google Shape;80;p14"/>
          <p:cNvSpPr txBox="1"/>
          <p:nvPr>
            <p:ph idx="2" type="body"/>
          </p:nvPr>
        </p:nvSpPr>
        <p:spPr>
          <a:xfrm>
            <a:off x="9296400" y="2286000"/>
            <a:ext cx="2430780" cy="35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1" name="Google Shape;81;p14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4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2" type="sldNum"/>
          </p:nvPr>
        </p:nvSpPr>
        <p:spPr>
          <a:xfrm>
            <a:off x="10393677" y="622300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cap="sq" cmpd="sng" w="9525">
            <a:solidFill>
              <a:srgbClr val="FFFFFF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showMasterSp="0" type="picTx">
  <p:cSld name="PICTURE_WITH_CAPTIO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5"/>
          <p:cNvSpPr txBox="1"/>
          <p:nvPr>
            <p:ph type="title"/>
          </p:nvPr>
        </p:nvSpPr>
        <p:spPr>
          <a:xfrm>
            <a:off x="9296400" y="603504"/>
            <a:ext cx="2432304" cy="1645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  <a:defRPr b="0" sz="2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/>
          <p:nvPr>
            <p:ph idx="2" type="pic"/>
          </p:nvPr>
        </p:nvSpPr>
        <p:spPr>
          <a:xfrm>
            <a:off x="228599" y="237744"/>
            <a:ext cx="8531352" cy="6382512"/>
          </a:xfrm>
          <a:prstGeom prst="rect">
            <a:avLst/>
          </a:prstGeom>
          <a:solidFill>
            <a:srgbClr val="75CEEF"/>
          </a:solidFill>
          <a:ln>
            <a:noFill/>
          </a:ln>
        </p:spPr>
      </p:sp>
      <p:sp>
        <p:nvSpPr>
          <p:cNvPr id="89" name="Google Shape;89;p15"/>
          <p:cNvSpPr txBox="1"/>
          <p:nvPr>
            <p:ph idx="1" type="body"/>
          </p:nvPr>
        </p:nvSpPr>
        <p:spPr>
          <a:xfrm>
            <a:off x="9296400" y="2286000"/>
            <a:ext cx="2432304" cy="3502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0" name="Google Shape;90;p15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2" type="sldNum"/>
          </p:nvPr>
        </p:nvSpPr>
        <p:spPr>
          <a:xfrm>
            <a:off x="10396728" y="6227064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93" name="Google Shape;93;p15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cap="sq" cmpd="sng" w="9525">
            <a:solidFill>
              <a:srgbClr val="FFFFFF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6"/>
          <p:cNvSpPr txBox="1"/>
          <p:nvPr>
            <p:ph idx="1" type="body"/>
          </p:nvPr>
        </p:nvSpPr>
        <p:spPr>
          <a:xfrm rot="5400000">
            <a:off x="4130040" y="-960120"/>
            <a:ext cx="393192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7" name="Google Shape;97;p16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6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6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type="title"/>
          </p:nvPr>
        </p:nvSpPr>
        <p:spPr>
          <a:xfrm rot="5400000">
            <a:off x="7543800" y="2209800"/>
            <a:ext cx="52578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7"/>
          <p:cNvSpPr txBox="1"/>
          <p:nvPr>
            <p:ph idx="1" type="body"/>
          </p:nvPr>
        </p:nvSpPr>
        <p:spPr>
          <a:xfrm rot="5400000">
            <a:off x="2247900" y="-647700"/>
            <a:ext cx="5257800" cy="80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3" name="Google Shape;103;p17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7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7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Google Shape;11;p6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i="0" sz="48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Garamond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Garamond"/>
              <a:buChar char="◦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0" type="dt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1" type="ftr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6"/>
          <p:cNvSpPr txBox="1"/>
          <p:nvPr>
            <p:ph idx="12" type="sldNum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"/>
          <p:cNvSpPr txBox="1"/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</a:pPr>
            <a:r>
              <a:rPr lang="cs-CZ" sz="2400"/>
              <a:t>„DOBRÁ PRAXE – DOPROVÁZENÍ, PALIATIVNÍ PÉČE A NÁVAZNOST PŘI PROVÁZENÍ KLIENTA I RODINY“</a:t>
            </a:r>
            <a:endParaRPr/>
          </a:p>
        </p:txBody>
      </p:sp>
      <p:sp>
        <p:nvSpPr>
          <p:cNvPr id="111" name="Google Shape;111;p1"/>
          <p:cNvSpPr txBox="1"/>
          <p:nvPr>
            <p:ph idx="1" type="subTitle"/>
          </p:nvPr>
        </p:nvSpPr>
        <p:spPr>
          <a:xfrm>
            <a:off x="1562100" y="4331109"/>
            <a:ext cx="90708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s-CZ"/>
              <a:t>MUDr. Dagmar Vencálková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s-CZ"/>
              <a:t>23.10.2026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112" name="Google Shape;1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9755" y="1407021"/>
            <a:ext cx="1612490" cy="428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b="1" lang="cs-CZ"/>
              <a:t>Proč dobrá praxe ? </a:t>
            </a:r>
            <a:endParaRPr/>
          </a:p>
        </p:txBody>
      </p:sp>
      <p:sp>
        <p:nvSpPr>
          <p:cNvPr id="118" name="Google Shape;118;p2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182880" lvl="0" marL="1828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◦"/>
            </a:pPr>
            <a:r>
              <a:rPr lang="cs-CZ" sz="2800"/>
              <a:t> Kraj Vysočina</a:t>
            </a:r>
            <a:endParaRPr/>
          </a:p>
          <a:p>
            <a:pPr indent="-5080" lvl="0" marL="18288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/>
          </a:p>
          <a:p>
            <a:pPr indent="-342900" lvl="0" marL="4572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nejlépe pokrytý region stran paliativní péče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dlouhodobý systematický rozvoj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podpora kraje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Paliatr Vysočina (MUDr. Kabelka)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každý okres má spádový domácí hospic (někde i 2)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krajská a každá okresní nemocnice má konziliární paliativní tým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Třebíč - od prvopočátku centrem rozvoje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snaha o maximálně komplexní propojení systému, včetně zdravotně-sociálního pomezí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h359e1e331bfe73bb_0_13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b="1" lang="cs-CZ"/>
              <a:t>Kdo jsme ? </a:t>
            </a:r>
            <a:endParaRPr/>
          </a:p>
        </p:txBody>
      </p:sp>
      <p:sp>
        <p:nvSpPr>
          <p:cNvPr id="124" name="Google Shape;124;h359e1e331bfe73bb_0_13"/>
          <p:cNvSpPr txBox="1"/>
          <p:nvPr>
            <p:ph idx="1" type="body"/>
          </p:nvPr>
        </p:nvSpPr>
        <p:spPr>
          <a:xfrm>
            <a:off x="1066800" y="2103120"/>
            <a:ext cx="10058400" cy="39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◦"/>
            </a:pPr>
            <a:r>
              <a:rPr lang="cs-CZ" sz="2800"/>
              <a:t>Domácí hospic sv. Zdislavy Třebíč</a:t>
            </a:r>
            <a:endParaRPr/>
          </a:p>
          <a:p>
            <a:pPr indent="-5080" lvl="0" marL="18288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/>
          </a:p>
          <a:p>
            <a:pPr indent="-182880" lvl="0" marL="18288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b="1" lang="cs-CZ"/>
              <a:t>Nabízíme pomoc rodinám, které v přirozeném domácím prostředí pečují o blízkého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cs-CZ"/>
              <a:t> v závěru jeho života – v terminálním stádiu nevyléčitelné nemoci nebo chronicky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cs-CZ"/>
              <a:t> geriatricky nemocného. O pacienta se primárně stará někdo z jeho blízkých, který je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cs-CZ"/>
              <a:t> v domácnosti přítomen. My mu v jejich péči pomáháme po odborné stránce. Fungujeme v režimu dostupnosti 24 hodin denně/ 7 dní v týdnu.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2800"/>
          </a:p>
        </p:txBody>
      </p:sp>
      <p:pic>
        <p:nvPicPr>
          <p:cNvPr id="125" name="Google Shape;125;h359e1e331bfe73bb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2877" y="5014227"/>
            <a:ext cx="3133265" cy="1475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h359e1e331bfe73bb_0_18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b="1" lang="cs-CZ"/>
              <a:t>Druhy péče ? </a:t>
            </a:r>
            <a:endParaRPr/>
          </a:p>
        </p:txBody>
      </p:sp>
      <p:sp>
        <p:nvSpPr>
          <p:cNvPr id="131" name="Google Shape;131;h359e1e331bfe73bb_0_18"/>
          <p:cNvSpPr txBox="1"/>
          <p:nvPr>
            <p:ph idx="1" type="body"/>
          </p:nvPr>
        </p:nvSpPr>
        <p:spPr>
          <a:xfrm>
            <a:off x="4653280" y="2204720"/>
            <a:ext cx="10058400" cy="39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cs-CZ"/>
              <a:t>režim 926</a:t>
            </a:r>
            <a:r>
              <a:rPr lang="cs-CZ"/>
              <a:t> - kompletně zajištěný pacient DHP, “vše až domů”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-CZ"/>
              <a:t>                 - nepovolen souběh s dalšími zdr. úkony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-CZ"/>
              <a:t>                 - 24/7, MDT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-CZ"/>
              <a:t>  -    </a:t>
            </a:r>
            <a:r>
              <a:rPr b="1" lang="cs-CZ"/>
              <a:t>režim 925 + 720</a:t>
            </a:r>
            <a:r>
              <a:rPr lang="cs-CZ"/>
              <a:t> - ambulantní péče zdr. sestry a lékaře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-CZ"/>
              <a:t>                                  - povolen souběh s dalšími zdr. úkony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-CZ"/>
              <a:t>                                  - spolupráce s dalšími specialisty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-CZ"/>
              <a:t>                                  - 24/7, MDT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-CZ"/>
              <a:t>  -    </a:t>
            </a:r>
            <a:r>
              <a:rPr b="1" lang="cs-CZ"/>
              <a:t>režim 720</a:t>
            </a:r>
            <a:r>
              <a:rPr lang="cs-CZ"/>
              <a:t> - pacient zůstává / předán do péče jiného lékaře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-CZ"/>
              <a:t>                         - spíše režim adekvátní konziliární službě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2800"/>
          </a:p>
        </p:txBody>
      </p:sp>
      <p:pic>
        <p:nvPicPr>
          <p:cNvPr id="132" name="Google Shape;132;h359e1e331bfe73bb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836" y="2428058"/>
            <a:ext cx="4324524" cy="2804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b="1" lang="cs-CZ"/>
              <a:t>Kdo tvoří náš tým? </a:t>
            </a:r>
            <a:endParaRPr/>
          </a:p>
        </p:txBody>
      </p:sp>
      <p:sp>
        <p:nvSpPr>
          <p:cNvPr id="138" name="Google Shape;138;p3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157163" lvl="0" marL="182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◦"/>
            </a:pPr>
            <a:r>
              <a:rPr lang="cs-CZ" u="sng"/>
              <a:t>Multidisciplinární tým:</a:t>
            </a:r>
            <a:endParaRPr/>
          </a:p>
          <a:p>
            <a:pPr indent="-685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-154305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Font typeface="Century Gothic"/>
              <a:buChar char="-"/>
            </a:pPr>
            <a:r>
              <a:rPr b="1" lang="cs-CZ" sz="2000"/>
              <a:t>lékaři</a:t>
            </a:r>
            <a:endParaRPr/>
          </a:p>
          <a:p>
            <a:pPr indent="-154305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Font typeface="Century Gothic"/>
              <a:buChar char="-"/>
            </a:pPr>
            <a:r>
              <a:rPr b="1" lang="cs-CZ" sz="2000"/>
              <a:t>zdravotních sestry (zdravotní část)</a:t>
            </a:r>
            <a:endParaRPr/>
          </a:p>
          <a:p>
            <a:pPr indent="-154305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Font typeface="Century Gothic"/>
              <a:buChar char="-"/>
            </a:pPr>
            <a:r>
              <a:rPr b="1" lang="cs-CZ" sz="2000"/>
              <a:t>pečovatelky (odlehčovací služba)</a:t>
            </a:r>
            <a:endParaRPr/>
          </a:p>
          <a:p>
            <a:pPr indent="-154305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Font typeface="Century Gothic"/>
              <a:buChar char="-"/>
            </a:pPr>
            <a:r>
              <a:rPr b="1" lang="cs-CZ" sz="2000"/>
              <a:t>sociální pracovníci</a:t>
            </a:r>
            <a:endParaRPr/>
          </a:p>
          <a:p>
            <a:pPr indent="-154305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Font typeface="Century Gothic"/>
              <a:buChar char="-"/>
            </a:pPr>
            <a:r>
              <a:rPr b="1" lang="cs-CZ" sz="2000"/>
              <a:t>psycholog, psychoterapeuti</a:t>
            </a:r>
            <a:endParaRPr b="1" sz="2000"/>
          </a:p>
          <a:p>
            <a:pPr indent="-154305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Font typeface="Century Gothic"/>
              <a:buChar char="-"/>
            </a:pPr>
            <a:r>
              <a:rPr b="1" lang="cs-CZ" sz="2000"/>
              <a:t>duchovní</a:t>
            </a:r>
            <a:endParaRPr b="1" sz="2000"/>
          </a:p>
          <a:p>
            <a:pPr indent="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5882"/>
              <a:buNone/>
            </a:pPr>
            <a:r>
              <a:t/>
            </a:r>
            <a:endParaRPr b="1" sz="2000"/>
          </a:p>
          <a:p>
            <a:pPr indent="-154305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Char char="-"/>
            </a:pPr>
            <a:r>
              <a:rPr b="1" lang="cs-CZ" sz="2000"/>
              <a:t>koordinátor služby</a:t>
            </a:r>
            <a:endParaRPr b="1" sz="2000"/>
          </a:p>
          <a:p>
            <a:pPr indent="-154305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Char char="-"/>
            </a:pPr>
            <a:r>
              <a:rPr b="1" lang="cs-CZ" sz="2000"/>
              <a:t>pracovníci zázemí</a:t>
            </a:r>
            <a:endParaRPr b="1" sz="2000"/>
          </a:p>
          <a:p>
            <a:pPr indent="-154305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Char char="-"/>
            </a:pPr>
            <a:r>
              <a:rPr b="1" lang="cs-CZ" sz="2000"/>
              <a:t>půjčovna kompenzačních pomůcek</a:t>
            </a:r>
            <a:endParaRPr b="1" sz="2000"/>
          </a:p>
          <a:p>
            <a:pPr indent="-685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139" name="Google Shape;13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62452" y="1434466"/>
            <a:ext cx="3062748" cy="4465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b="1" lang="cs-CZ"/>
              <a:t>Kdo jsou naši pacienti?</a:t>
            </a:r>
            <a:endParaRPr b="1"/>
          </a:p>
        </p:txBody>
      </p:sp>
      <p:sp>
        <p:nvSpPr>
          <p:cNvPr id="146" name="Google Shape;146;p4"/>
          <p:cNvSpPr txBox="1"/>
          <p:nvPr>
            <p:ph idx="1" type="body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b="1" lang="cs-CZ"/>
              <a:t>Pacienti v terminálním stádiu nevyléčitelné nemoci - paliativní pacient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b="1" lang="cs-CZ"/>
              <a:t>Pacienti s onkologickou diagnózou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b="1" lang="cs-CZ"/>
              <a:t>Geriatričtí pacienti - frailty syndrom (sy geriatrické křehkosti) 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b="1" lang="cs-CZ"/>
              <a:t>Chronicky nemocní pacienti vyžadující zvýšenou odbornou péči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685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47" name="Google Shape;14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78388" y="4069080"/>
            <a:ext cx="4435224" cy="2301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h359e1e331bfe73bb_0_23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</a:pPr>
            <a:r>
              <a:rPr b="1" lang="cs-CZ"/>
              <a:t>Kdo jsou naši pacienti?</a:t>
            </a:r>
            <a:endParaRPr b="1"/>
          </a:p>
        </p:txBody>
      </p:sp>
      <p:sp>
        <p:nvSpPr>
          <p:cNvPr id="154" name="Google Shape;154;h359e1e331bfe73bb_0_23"/>
          <p:cNvSpPr txBox="1"/>
          <p:nvPr>
            <p:ph idx="1" type="body"/>
          </p:nvPr>
        </p:nvSpPr>
        <p:spPr>
          <a:xfrm>
            <a:off x="4135122" y="2148710"/>
            <a:ext cx="7945120" cy="3789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b="1" lang="cs-CZ"/>
              <a:t>symptomatická zátěž </a:t>
            </a:r>
            <a:r>
              <a:rPr lang="cs-CZ"/>
              <a:t>- bolest, dušnost, neklid, narušený noční spánek, zácpa, komplikované rány, výpotky, infekty, pády, psychosociální zátěž,....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b="1" lang="cs-CZ"/>
              <a:t>vysoká a stupňující se návratnost do zdr. systému bez relevantního výstupu </a:t>
            </a:r>
            <a:r>
              <a:rPr lang="cs-CZ"/>
              <a:t>(RZP, UP, hospitalizace)</a:t>
            </a:r>
            <a:endParaRPr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b="1" lang="cs-CZ"/>
              <a:t>dostupnost 24/7</a:t>
            </a:r>
            <a:endParaRPr b="1"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b="1" lang="cs-CZ"/>
              <a:t>dospělí i děti</a:t>
            </a:r>
            <a:endParaRPr b="1"/>
          </a:p>
          <a:p>
            <a:pPr indent="-1828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◦"/>
            </a:pPr>
            <a:r>
              <a:rPr b="1" lang="cs-CZ"/>
              <a:t>paliativní péče - terminální, časná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68580" lvl="0" marL="18288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55" name="Google Shape;155;h359e1e331bfe73bb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124" y="2148710"/>
            <a:ext cx="3396196" cy="4071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59e1e331bfe73bb_0_7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cs-CZ"/>
              <a:t>S kým spolupracujeme?</a:t>
            </a:r>
            <a:endParaRPr/>
          </a:p>
        </p:txBody>
      </p:sp>
      <p:sp>
        <p:nvSpPr>
          <p:cNvPr id="162" name="Google Shape;162;h359e1e331bfe73bb_0_7"/>
          <p:cNvSpPr txBox="1"/>
          <p:nvPr>
            <p:ph idx="4294967295" type="body"/>
          </p:nvPr>
        </p:nvSpPr>
        <p:spPr>
          <a:xfrm>
            <a:off x="1066800" y="2204694"/>
            <a:ext cx="4838700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nemocnice 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nemocniční paliativní týmy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paliativní ambulance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RZP, RLP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PL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specializované ambulance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DZP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CHOS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sociální zařízení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lůžkový hospic 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paliativní lůžka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pečující </a:t>
            </a:r>
            <a:endParaRPr/>
          </a:p>
        </p:txBody>
      </p:sp>
      <p:pic>
        <p:nvPicPr>
          <p:cNvPr id="163" name="Google Shape;163;h359e1e331bfe73bb_0_7"/>
          <p:cNvPicPr preferRelativeResize="0"/>
          <p:nvPr/>
        </p:nvPicPr>
        <p:blipFill rotWithShape="1">
          <a:blip r:embed="rId3">
            <a:alphaModFix/>
          </a:blip>
          <a:srcRect b="-2" l="2735" r="13608" t="0"/>
          <a:stretch/>
        </p:blipFill>
        <p:spPr>
          <a:xfrm>
            <a:off x="6286500" y="2204694"/>
            <a:ext cx="4838700" cy="4352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h359e1e331bfe73bb_0_30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cs-CZ"/>
              <a:t>Nemocnice</a:t>
            </a:r>
            <a:endParaRPr/>
          </a:p>
        </p:txBody>
      </p:sp>
      <p:pic>
        <p:nvPicPr>
          <p:cNvPr id="170" name="Google Shape;170;h359e1e331bfe73bb_0_30"/>
          <p:cNvPicPr preferRelativeResize="0"/>
          <p:nvPr/>
        </p:nvPicPr>
        <p:blipFill rotWithShape="1">
          <a:blip r:embed="rId3">
            <a:alphaModFix/>
          </a:blip>
          <a:srcRect b="-1" l="6215" r="12353" t="0"/>
          <a:stretch/>
        </p:blipFill>
        <p:spPr>
          <a:xfrm>
            <a:off x="1066800" y="2204694"/>
            <a:ext cx="4458687" cy="4010712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h359e1e331bfe73bb_0_30"/>
          <p:cNvSpPr txBox="1"/>
          <p:nvPr>
            <p:ph idx="4294967295" type="body"/>
          </p:nvPr>
        </p:nvSpPr>
        <p:spPr>
          <a:xfrm>
            <a:off x="6286500" y="2204694"/>
            <a:ext cx="4458687" cy="401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8108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Třebíč, kraj Vysočina, Brno, Znojmo,....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8108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nemocniční paliativní týmy (role sociálního pracovníka)</a:t>
            </a:r>
            <a:endParaRPr b="1" i="0" u="none" cap="none" strike="noStrike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8108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paliativní ambulance - pacienti symptomatiční, bez nutnosti dohledu 24/7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8108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LDN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8108"/>
              <a:buFont typeface="Arial"/>
              <a:buNone/>
            </a:pPr>
            <a:r>
              <a:t/>
            </a:r>
            <a:endParaRPr b="1" i="0" u="none" cap="none" strike="noStrike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8108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předání pacientů do DHP, DZP, péče PL či specialisty s následnou další návazností</a:t>
            </a:r>
            <a:endParaRPr b="1" i="0" u="none" cap="none" strike="noStrike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8108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snaha, aby se pacient do nemocnice nevracel x relevantní situace (komunikace, snaha o rychlý návrat do domácího prostředí)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h359e1e331bfe73bb_0_36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cs-CZ"/>
              <a:t>RZP, RLP</a:t>
            </a:r>
            <a:endParaRPr/>
          </a:p>
        </p:txBody>
      </p:sp>
      <p:sp>
        <p:nvSpPr>
          <p:cNvPr id="178" name="Google Shape;178;h359e1e331bfe73bb_0_36"/>
          <p:cNvSpPr txBox="1"/>
          <p:nvPr>
            <p:ph idx="4294967295" type="body"/>
          </p:nvPr>
        </p:nvSpPr>
        <p:spPr>
          <a:xfrm>
            <a:off x="1066800" y="2204694"/>
            <a:ext cx="4838700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systematický rozvoj v oblasti paliativy</a:t>
            </a:r>
            <a:endParaRPr b="1" i="0" u="none" cap="none" strike="noStrike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paliativně relevantní pacient</a:t>
            </a:r>
            <a:endParaRPr b="1" i="0" u="none" cap="none" strike="noStrike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předávání pacientů do DHP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informace od rodiny, že plánují zahájit DHP</a:t>
            </a:r>
            <a:endParaRPr/>
          </a:p>
        </p:txBody>
      </p:sp>
      <p:pic>
        <p:nvPicPr>
          <p:cNvPr id="179" name="Google Shape;179;h359e1e331bfe73bb_0_36"/>
          <p:cNvPicPr preferRelativeResize="0"/>
          <p:nvPr/>
        </p:nvPicPr>
        <p:blipFill rotWithShape="1">
          <a:blip r:embed="rId3">
            <a:alphaModFix/>
          </a:blip>
          <a:srcRect b="2" l="0" r="2" t="3277"/>
          <a:stretch/>
        </p:blipFill>
        <p:spPr>
          <a:xfrm>
            <a:off x="6776720" y="2014194"/>
            <a:ext cx="4013200" cy="3609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h359e1e331bfe73bb_0_42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cs-CZ"/>
              <a:t>Praktiční lékaři</a:t>
            </a:r>
            <a:endParaRPr/>
          </a:p>
        </p:txBody>
      </p:sp>
      <p:pic>
        <p:nvPicPr>
          <p:cNvPr id="186" name="Google Shape;186;h359e1e331bfe73bb_0_42"/>
          <p:cNvPicPr preferRelativeResize="0"/>
          <p:nvPr/>
        </p:nvPicPr>
        <p:blipFill rotWithShape="1">
          <a:blip r:embed="rId3">
            <a:alphaModFix/>
          </a:blip>
          <a:srcRect b="-3" l="0" r="18311" t="0"/>
          <a:stretch/>
        </p:blipFill>
        <p:spPr>
          <a:xfrm>
            <a:off x="1066800" y="2204694"/>
            <a:ext cx="4838700" cy="4352544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h359e1e331bfe73bb_0_42"/>
          <p:cNvSpPr txBox="1"/>
          <p:nvPr>
            <p:ph idx="4294967295" type="body"/>
          </p:nvPr>
        </p:nvSpPr>
        <p:spPr>
          <a:xfrm>
            <a:off x="6215380" y="3098774"/>
            <a:ext cx="4838700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předávání pacientů do DHP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spolupráce v režimu 925+720, 720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h359e1e331bfe73bb_0_48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cs-CZ"/>
              <a:t>Specializované ambulance</a:t>
            </a:r>
            <a:endParaRPr/>
          </a:p>
        </p:txBody>
      </p:sp>
      <p:sp>
        <p:nvSpPr>
          <p:cNvPr id="194" name="Google Shape;194;h359e1e331bfe73bb_0_48"/>
          <p:cNvSpPr txBox="1"/>
          <p:nvPr>
            <p:ph idx="4294967295" type="body"/>
          </p:nvPr>
        </p:nvSpPr>
        <p:spPr>
          <a:xfrm>
            <a:off x="1066800" y="2204694"/>
            <a:ext cx="4838700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onkologie, kardiologie, pneumologie, nefrologie, neurologie,....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předávání pacientů do DHP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spolupráce v režimu 925+720, 720</a:t>
            </a:r>
            <a:endParaRPr/>
          </a:p>
        </p:txBody>
      </p:sp>
      <p:pic>
        <p:nvPicPr>
          <p:cNvPr id="195" name="Google Shape;195;h359e1e331bfe73bb_0_48"/>
          <p:cNvPicPr preferRelativeResize="0"/>
          <p:nvPr/>
        </p:nvPicPr>
        <p:blipFill rotWithShape="1">
          <a:blip r:embed="rId3">
            <a:alphaModFix/>
          </a:blip>
          <a:srcRect b="3" l="1960" r="10558" t="0"/>
          <a:stretch/>
        </p:blipFill>
        <p:spPr>
          <a:xfrm>
            <a:off x="6286500" y="2204694"/>
            <a:ext cx="3987100" cy="3586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cs-CZ"/>
              <a:t>Domácí zdravotní péče</a:t>
            </a:r>
            <a:endParaRPr/>
          </a:p>
        </p:txBody>
      </p:sp>
      <p:sp>
        <p:nvSpPr>
          <p:cNvPr id="202" name="Google Shape;202;p5"/>
          <p:cNvSpPr txBox="1"/>
          <p:nvPr>
            <p:ph idx="4294967295" type="body"/>
          </p:nvPr>
        </p:nvSpPr>
        <p:spPr>
          <a:xfrm>
            <a:off x="1066800" y="2204694"/>
            <a:ext cx="6774180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návaznost při předávání z nemocnice (paliativní ambulance)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předávání pacientů do DHP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přebírání stabilizovaných pacientů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0" i="0" lang="cs-CZ" u="none" cap="none" strike="noStrike">
                <a:solidFill>
                  <a:srgbClr val="262626"/>
                </a:solidFill>
              </a:rPr>
              <a:t>spolupráce v režimu 720</a:t>
            </a:r>
            <a:endParaRPr/>
          </a:p>
        </p:txBody>
      </p:sp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72630" y="4029618"/>
            <a:ext cx="4846740" cy="2110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h359e1e331bfe73bb_0_60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cs-CZ"/>
              <a:t>Ošetřovatelské služby</a:t>
            </a:r>
            <a:endParaRPr b="1"/>
          </a:p>
        </p:txBody>
      </p:sp>
      <p:sp>
        <p:nvSpPr>
          <p:cNvPr id="210" name="Google Shape;210;h359e1e331bfe73bb_0_60"/>
          <p:cNvSpPr txBox="1"/>
          <p:nvPr>
            <p:ph idx="1" type="body"/>
          </p:nvPr>
        </p:nvSpPr>
        <p:spPr>
          <a:xfrm>
            <a:off x="1066800" y="2103120"/>
            <a:ext cx="10058400" cy="39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CHOS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návaznost při předávání z nemocnice (paliativní ambulance)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předávání pacientů do DHP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přebírání stabilizovaných pacientů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spolupráce v režimu 720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h359e1e331bfe73bb_0_66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cs-CZ"/>
              <a:t>Sociální zařízení</a:t>
            </a:r>
            <a:endParaRPr/>
          </a:p>
        </p:txBody>
      </p:sp>
      <p:sp>
        <p:nvSpPr>
          <p:cNvPr id="217" name="Google Shape;217;h359e1e331bfe73bb_0_66"/>
          <p:cNvSpPr txBox="1"/>
          <p:nvPr>
            <p:ph idx="4294967295" type="body"/>
          </p:nvPr>
        </p:nvSpPr>
        <p:spPr>
          <a:xfrm>
            <a:off x="1066800" y="2204694"/>
            <a:ext cx="4838700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domovy důchodců, domovy s ošetřovatelskou službou, specializovaná zařízení</a:t>
            </a:r>
            <a:endParaRPr b="1" i="0" u="none" cap="none" strike="noStrike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problematické propojování</a:t>
            </a:r>
            <a:endParaRPr b="1" i="0" u="none" cap="none" strike="noStrike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nemožnost souběhu péče</a:t>
            </a:r>
            <a:endParaRPr b="1" i="0" u="none" cap="none" strike="noStrike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ne/přítomnost zdr. personálu 24/7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u="none" cap="none" strike="noStrike">
              <a:solidFill>
                <a:srgbClr val="262626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“předávání” pacientů do DHP - režim 926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Char char="-"/>
            </a:pPr>
            <a:r>
              <a:rPr b="1" i="0" lang="cs-CZ" u="none" cap="none" strike="noStrike">
                <a:solidFill>
                  <a:srgbClr val="262626"/>
                </a:solidFill>
              </a:rPr>
              <a:t>režim 720</a:t>
            </a:r>
            <a:endParaRPr/>
          </a:p>
        </p:txBody>
      </p:sp>
      <p:pic>
        <p:nvPicPr>
          <p:cNvPr id="218" name="Google Shape;218;h359e1e331bfe73bb_0_66"/>
          <p:cNvPicPr preferRelativeResize="0"/>
          <p:nvPr/>
        </p:nvPicPr>
        <p:blipFill rotWithShape="1">
          <a:blip r:embed="rId3">
            <a:alphaModFix/>
          </a:blip>
          <a:srcRect b="1" l="12601" r="12916" t="0"/>
          <a:stretch/>
        </p:blipFill>
        <p:spPr>
          <a:xfrm>
            <a:off x="6286500" y="2204694"/>
            <a:ext cx="4838700" cy="4352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h359e1e331bfe73bb_0_72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cs-CZ"/>
              <a:t>Lůžkový hospic</a:t>
            </a:r>
            <a:endParaRPr b="1"/>
          </a:p>
        </p:txBody>
      </p:sp>
      <p:sp>
        <p:nvSpPr>
          <p:cNvPr id="225" name="Google Shape;225;h359e1e331bfe73bb_0_72"/>
          <p:cNvSpPr txBox="1"/>
          <p:nvPr>
            <p:ph idx="1" type="body"/>
          </p:nvPr>
        </p:nvSpPr>
        <p:spPr>
          <a:xfrm>
            <a:off x="834547" y="2926200"/>
            <a:ext cx="10058400" cy="39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-"/>
            </a:pPr>
            <a:r>
              <a:rPr b="1" lang="cs-CZ"/>
              <a:t>Rajhrad, Havlíčkův Brod</a:t>
            </a:r>
            <a:endParaRPr/>
          </a:p>
          <a:p>
            <a:pPr indent="0" lvl="0" marL="1143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cs-CZ"/>
              <a:t>předávání pacientů z DHP či jiných složek systému</a:t>
            </a:r>
            <a:endParaRPr b="1"/>
          </a:p>
        </p:txBody>
      </p:sp>
      <p:pic>
        <p:nvPicPr>
          <p:cNvPr id="226" name="Google Shape;226;h359e1e331bfe73bb_0_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5053" y="1508461"/>
            <a:ext cx="3619814" cy="2217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h359e1e331bfe73bb_0_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5053" y="3896279"/>
            <a:ext cx="3665543" cy="2319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h359e1e331bfe73bb_0_78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cs-CZ"/>
              <a:t>Paliativní lůžka</a:t>
            </a:r>
            <a:endParaRPr b="1"/>
          </a:p>
        </p:txBody>
      </p:sp>
      <p:sp>
        <p:nvSpPr>
          <p:cNvPr id="234" name="Google Shape;234;h359e1e331bfe73bb_0_78"/>
          <p:cNvSpPr txBox="1"/>
          <p:nvPr>
            <p:ph idx="1" type="body"/>
          </p:nvPr>
        </p:nvSpPr>
        <p:spPr>
          <a:xfrm>
            <a:off x="5746954" y="1920233"/>
            <a:ext cx="10058400" cy="39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Jihlava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potenciál vzniku v Třebíči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LDN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předávání pacientů do DHP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přebírání pacientů z DHP či jiných složek systému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35" name="Google Shape;235;h359e1e331bfe73bb_0_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7803" y="1920233"/>
            <a:ext cx="4682921" cy="3340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h359e1e331bfe73bb_0_84"/>
          <p:cNvSpPr txBox="1"/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cs-CZ"/>
              <a:t>Pár slov na závěr</a:t>
            </a:r>
            <a:endParaRPr b="1"/>
          </a:p>
        </p:txBody>
      </p:sp>
      <p:sp>
        <p:nvSpPr>
          <p:cNvPr id="242" name="Google Shape;242;h359e1e331bfe73bb_0_84"/>
          <p:cNvSpPr txBox="1"/>
          <p:nvPr>
            <p:ph idx="1" type="body"/>
          </p:nvPr>
        </p:nvSpPr>
        <p:spPr>
          <a:xfrm>
            <a:off x="1066800" y="2103120"/>
            <a:ext cx="10058400" cy="39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důležitost provázanosti systému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adekvátní provázení paliativního pacienta, včetně komunikace s pacientem i jeho blízkými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včasný záchyt paliativních pacientů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s-CZ"/>
              <a:t>úmrtí pacienta v nemocničním (lůžkovém) zařízení není selháním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cs-CZ"/>
              <a:t>péče o paliativního pacienta není o důstojném umírání, ale o důstojném prožití závěrečné fáze života ve všech jeho aspektech </a:t>
            </a:r>
            <a:endParaRPr b="1"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br>
              <a:rPr lang="cs-CZ"/>
            </a:b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h359e1e331bfe73bb_0_90"/>
          <p:cNvSpPr txBox="1"/>
          <p:nvPr>
            <p:ph idx="1" type="body"/>
          </p:nvPr>
        </p:nvSpPr>
        <p:spPr>
          <a:xfrm>
            <a:off x="1066800" y="2103120"/>
            <a:ext cx="10058400" cy="39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cs-CZ" sz="4200"/>
              <a:t>DĚKUJI ZA POZORNOST!</a:t>
            </a:r>
            <a:endParaRPr b="1" sz="4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tiv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avon">
  <a:themeElements>
    <a:clrScheme name="Savon">
      <a:dk1>
        <a:srgbClr val="000000"/>
      </a:dk1>
      <a:lt1>
        <a:srgbClr val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A6ECB8027ED14EA7F4217909B41244" ma:contentTypeVersion="14" ma:contentTypeDescription="Vytvoří nový dokument" ma:contentTypeScope="" ma:versionID="7bbb1325551f6061afc829b144b5d6cc">
  <xsd:schema xmlns:xsd="http://www.w3.org/2001/XMLSchema" xmlns:xs="http://www.w3.org/2001/XMLSchema" xmlns:p="http://schemas.microsoft.com/office/2006/metadata/properties" xmlns:ns2="84425d0c-addf-400a-87a6-afc0ee9dbf72" xmlns:ns3="00831464-12bf-4283-895c-cf34025d6448" targetNamespace="http://schemas.microsoft.com/office/2006/metadata/properties" ma:root="true" ma:fieldsID="66aeadf63f830a3d2893aee4d4639285" ns2:_="" ns3:_="">
    <xsd:import namespace="84425d0c-addf-400a-87a6-afc0ee9dbf72"/>
    <xsd:import namespace="00831464-12bf-4283-895c-cf34025d64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425d0c-addf-400a-87a6-afc0ee9dbf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31464-12bf-4283-895c-cf34025d644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0f8d96c-0145-4cae-9194-b341fa58c2ef}" ma:internalName="TaxCatchAll" ma:showField="CatchAllData" ma:web="00831464-12bf-4283-895c-cf34025d64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0831464-12bf-4283-895c-cf34025d6448" xsi:nil="true"/>
    <lcf76f155ced4ddcb4097134ff3c332f xmlns="84425d0c-addf-400a-87a6-afc0ee9dbf7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2BC77BF-B775-40CF-BDCF-D7B134CDA9F2}"/>
</file>

<file path=customXml/itemProps2.xml><?xml version="1.0" encoding="utf-8"?>
<ds:datastoreItem xmlns:ds="http://schemas.openxmlformats.org/officeDocument/2006/customXml" ds:itemID="{E38DB3D7-9021-4F9E-B59C-53F54DA145BB}"/>
</file>

<file path=customXml/itemProps3.xml><?xml version="1.0" encoding="utf-8"?>
<ds:datastoreItem xmlns:ds="http://schemas.openxmlformats.org/officeDocument/2006/customXml" ds:itemID="{A7E85345-0DE3-491B-979D-07288B306D7E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Černohorská Eva</dc:creator>
  <dcterms:created xsi:type="dcterms:W3CDTF">2026-10-22T07:52:12Z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0x010100EBA6ECB8027ED14EA7F4217909B41244</vt:lpwstr>
  </property>
</Properties>
</file>