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</p:sldMasterIdLst>
  <p:notesMasterIdLst>
    <p:notesMasterId r:id="rId32"/>
  </p:notesMasterIdLst>
  <p:sldIdLst>
    <p:sldId id="405" r:id="rId6"/>
    <p:sldId id="495" r:id="rId7"/>
    <p:sldId id="442" r:id="rId8"/>
    <p:sldId id="496" r:id="rId9"/>
    <p:sldId id="462" r:id="rId10"/>
    <p:sldId id="438" r:id="rId11"/>
    <p:sldId id="480" r:id="rId12"/>
    <p:sldId id="464" r:id="rId13"/>
    <p:sldId id="494" r:id="rId14"/>
    <p:sldId id="498" r:id="rId15"/>
    <p:sldId id="457" r:id="rId16"/>
    <p:sldId id="466" r:id="rId17"/>
    <p:sldId id="445" r:id="rId18"/>
    <p:sldId id="467" r:id="rId19"/>
    <p:sldId id="469" r:id="rId20"/>
    <p:sldId id="459" r:id="rId21"/>
    <p:sldId id="497" r:id="rId22"/>
    <p:sldId id="454" r:id="rId23"/>
    <p:sldId id="455" r:id="rId24"/>
    <p:sldId id="470" r:id="rId25"/>
    <p:sldId id="471" r:id="rId26"/>
    <p:sldId id="475" r:id="rId27"/>
    <p:sldId id="482" r:id="rId28"/>
    <p:sldId id="484" r:id="rId29"/>
    <p:sldId id="337" r:id="rId30"/>
    <p:sldId id="321" r:id="rId31"/>
  </p:sldIdLst>
  <p:sldSz cx="12192000" cy="6858000"/>
  <p:notesSz cx="7010400" cy="92964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339"/>
    <a:srgbClr val="000000"/>
    <a:srgbClr val="FFAA00"/>
    <a:srgbClr val="FCF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Střední styl 3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44" autoAdjust="0"/>
    <p:restoredTop sz="96247" autoAdjust="0"/>
  </p:normalViewPr>
  <p:slideViewPr>
    <p:cSldViewPr snapToGrid="0">
      <p:cViewPr varScale="1">
        <p:scale>
          <a:sx n="104" d="100"/>
          <a:sy n="104" d="100"/>
        </p:scale>
        <p:origin x="120" y="2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85" d="100"/>
        <a:sy n="85" d="100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EE7B8BB-D9D6-467F-9994-F012167BAEAE}" type="datetimeFigureOut">
              <a:rPr lang="cs-CZ" smtClean="0"/>
              <a:pPr/>
              <a:t>22.10.2026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658EE2B-939F-47CD-9BC5-5FD16CEF397F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35218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20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40191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300000" y="2109600"/>
            <a:ext cx="54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237200"/>
            <a:ext cx="54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4" name="Obrázek 3" descr="Obsah obrázku text, Písmo, Grafika, snímek obrazovky&#10;&#10;Obsah vygenerovaný umělou inteligencí může být nesprávný.">
            <a:extLst>
              <a:ext uri="{FF2B5EF4-FFF2-40B4-BE49-F238E27FC236}">
                <a16:creationId xmlns:a16="http://schemas.microsoft.com/office/drawing/2014/main" id="{5FAA801C-C70D-5F74-0D58-69741BEC98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640800"/>
            <a:ext cx="4256540" cy="158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81060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Úvodní sníme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9F0403E7-BC0D-3F6B-6A17-DC5CF67E19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905499" cy="6858000"/>
          </a:xfrm>
        </p:spPr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300000" y="2109516"/>
            <a:ext cx="54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237731"/>
            <a:ext cx="54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4" name="Obrázek 3" descr="Obsah obrázku text, Písmo, Grafika, snímek obrazovky&#10;&#10;Obsah vygenerovaný umělou inteligencí může být nesprávný.">
            <a:extLst>
              <a:ext uri="{FF2B5EF4-FFF2-40B4-BE49-F238E27FC236}">
                <a16:creationId xmlns:a16="http://schemas.microsoft.com/office/drawing/2014/main" id="{5FAA801C-C70D-5F74-0D58-69741BEC98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640800"/>
            <a:ext cx="4256540" cy="158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930870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orient="horz" pos="140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Úvodní sníme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400000" y="2340000"/>
            <a:ext cx="63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400000" y="4500000"/>
            <a:ext cx="63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4" name="Obrázek 3" descr="Obsah obrázku text, Písmo, Grafika, snímek obrazovky&#10;&#10;Obsah vygenerovaný umělou inteligencí může být nesprávný.">
            <a:extLst>
              <a:ext uri="{FF2B5EF4-FFF2-40B4-BE49-F238E27FC236}">
                <a16:creationId xmlns:a16="http://schemas.microsoft.com/office/drawing/2014/main" id="{5FAA801C-C70D-5F74-0D58-69741BEC98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640800"/>
            <a:ext cx="4256540" cy="158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705062"/>
      </p:ext>
    </p:extLst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Základní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</p:spPr>
        <p:txBody>
          <a:bodyPr numCol="1" spcCol="360000"/>
          <a:lstStyle>
            <a:lvl1pPr marL="504000" indent="-50400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949276644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</p:spPr>
        <p:txBody>
          <a:bodyPr numCol="2" spcCol="360000"/>
          <a:lstStyle>
            <a:lvl1pPr marL="504000" indent="-50400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563824936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velk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22525"/>
            <a:ext cx="8964000" cy="3960000"/>
          </a:xfrm>
        </p:spPr>
        <p:txBody>
          <a:bodyPr numCol="1" spcCol="360000">
            <a:norm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32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FB23D414-7544-6455-E8D2-C72A3EBC3FA9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549922830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  <p15:guide id="2" orient="horz" pos="411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běžn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56503"/>
            <a:ext cx="8964000" cy="3926021"/>
          </a:xfrm>
        </p:spPr>
        <p:txBody>
          <a:bodyPr numCol="1" spcCol="360000">
            <a:norm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287EABB6-9EA1-4F27-1C21-C571E0100C58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3767757764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drážky velké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35605"/>
            <a:ext cx="8964000" cy="3946919"/>
          </a:xfrm>
        </p:spPr>
        <p:txBody>
          <a:bodyPr numCol="1" spcCol="360000">
            <a:normAutofit/>
          </a:bodyPr>
          <a:lstStyle>
            <a:lvl1pPr marL="504000" indent="-504000">
              <a:lnSpc>
                <a:spcPct val="100000"/>
              </a:lnSpc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Char char="§"/>
              <a:defRPr sz="32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B5547E9F-BA9C-9C4B-9DF5-F81989FE8098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2562001902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drážky malé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7003"/>
            <a:ext cx="8964000" cy="3915521"/>
          </a:xfrm>
        </p:spPr>
        <p:txBody>
          <a:bodyPr numCol="1" spcCol="360000">
            <a:normAutofit/>
          </a:bodyPr>
          <a:lstStyle>
            <a:lvl1pPr marL="360000" indent="-3600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5"/>
              </a:buClr>
              <a:buSzPct val="90000"/>
              <a:buFont typeface="Wingdings" pitchFamily="2" charset="2"/>
              <a:buChar char="§"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667C9E67-68A9-C008-6034-D232C1AF110C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3407055048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ředělový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1015999"/>
            <a:ext cx="9900000" cy="2413001"/>
          </a:xfrm>
        </p:spPr>
        <p:txBody>
          <a:bodyPr anchor="b"/>
          <a:lstStyle>
            <a:lvl1pPr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 hasCustomPrompt="1"/>
          </p:nvPr>
        </p:nvSpPr>
        <p:spPr>
          <a:xfrm>
            <a:off x="684000" y="3676651"/>
            <a:ext cx="9900000" cy="2413000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080103310"/>
      </p:ext>
    </p:extLst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1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561599"/>
            <a:ext cx="9900000" cy="216000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283850042"/>
      </p:ext>
    </p:extLst>
  </p:cSld>
  <p:clrMapOvr>
    <a:masterClrMapping/>
  </p:clrMapOvr>
  <p:transition spd="slow">
    <p:pu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s obrázkem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u 5">
            <a:extLst>
              <a:ext uri="{FF2B5EF4-FFF2-40B4-BE49-F238E27FC236}">
                <a16:creationId xmlns:a16="http://schemas.microsoft.com/office/drawing/2014/main" id="{0EED0200-723A-192F-A0AB-3C11FC5331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501" y="0"/>
            <a:ext cx="5905499" cy="68580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563174"/>
            <a:ext cx="5412000" cy="338435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476665419"/>
      </p:ext>
    </p:extLst>
  </p:cSld>
  <p:clrMapOvr>
    <a:masterClrMapping/>
  </p:clrMapOvr>
  <p:transition spd="slow">
    <p:pu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ěžný s obrázke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56504"/>
            <a:ext cx="4476000" cy="3797036"/>
          </a:xfrm>
        </p:spPr>
        <p:txBody>
          <a:bodyPr numCol="1" spcCol="360000">
            <a:norm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obrázku 5">
            <a:extLst>
              <a:ext uri="{FF2B5EF4-FFF2-40B4-BE49-F238E27FC236}">
                <a16:creationId xmlns:a16="http://schemas.microsoft.com/office/drawing/2014/main" id="{BB38CCEF-CF1A-B72B-D67E-9A39E14D3E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98501" y="2213429"/>
            <a:ext cx="4285499" cy="361866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9217DFE5-4AB5-CB80-1E80-AF1A38727F6E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4102232353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pos="415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dva sloupc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0" y="2165625"/>
            <a:ext cx="4323523" cy="3960537"/>
          </a:xfrm>
        </p:spPr>
        <p:txBody>
          <a:bodyPr/>
          <a:lstStyle>
            <a:lvl1pPr>
              <a:spcAft>
                <a:spcPts val="1800"/>
              </a:spcAft>
              <a:buFont typeface="Wingdings" pitchFamily="2" charset="2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4BF51896-151D-3843-DB7C-41BB6E22FE4B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260477" y="2165625"/>
            <a:ext cx="4323523" cy="3960537"/>
          </a:xfrm>
        </p:spPr>
        <p:txBody>
          <a:bodyPr/>
          <a:lstStyle>
            <a:lvl1pPr>
              <a:spcAft>
                <a:spcPts val="1800"/>
              </a:spcAft>
              <a:buFont typeface="Wingdings" pitchFamily="2" charset="2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3999" y="1243809"/>
            <a:ext cx="52596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506D5A9D-5B24-E761-D1A3-27947B1C890A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2170585508"/>
      </p:ext>
    </p:extLst>
  </p:cSld>
  <p:clrMapOvr>
    <a:masterClrMapping/>
  </p:clrMapOvr>
  <p:transition spd="slow">
    <p:pu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93601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7671851E-E145-B540-BFE6-BCB164F7650F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119333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5DD8208-8E62-3BCD-5295-A5DE908611E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408009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2" name="Zástupný symbol pro číslo snímku 5">
            <a:extLst>
              <a:ext uri="{FF2B5EF4-FFF2-40B4-BE49-F238E27FC236}">
                <a16:creationId xmlns:a16="http://schemas.microsoft.com/office/drawing/2014/main" id="{C2D358F0-6A79-42DF-456E-F8DBAF212BBF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234631885"/>
      </p:ext>
    </p:extLst>
  </p:cSld>
  <p:clrMapOvr>
    <a:masterClrMapping/>
  </p:clrMapOvr>
  <p:transition spd="slow">
    <p:pu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3 sloupce podbarvené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0" y="2257436"/>
            <a:ext cx="3355437" cy="3590706"/>
          </a:xfrm>
          <a:solidFill>
            <a:schemeClr val="accent1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2C9E7C88-D105-85BB-7817-7828128845B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156517" y="2257436"/>
            <a:ext cx="3355437" cy="3590706"/>
          </a:xfrm>
          <a:solidFill>
            <a:schemeClr val="accent1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F3B495C6-E9D9-BB16-034D-BB35D518475B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420259" y="2257436"/>
            <a:ext cx="3355437" cy="3590706"/>
          </a:xfrm>
          <a:solidFill>
            <a:schemeClr val="accent1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6362B212-FD62-9F50-CE3D-DFF199FD57C2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683013717"/>
      </p:ext>
    </p:extLst>
  </p:cSld>
  <p:clrMapOvr>
    <a:masterClrMapping/>
  </p:clrMapOvr>
  <p:transition spd="slow">
    <p:push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loupce podbarvené se šipkami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2257436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36B0AA4C-B328-7C47-A4DA-F8ED2EFC47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5314" y="3880589"/>
            <a:ext cx="363853" cy="301120"/>
          </a:xfrm>
          <a:prstGeom prst="rect">
            <a:avLst/>
          </a:prstGeom>
        </p:spPr>
      </p:pic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963E211A-EC28-5A07-3501-03AC420E839A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405601" y="2257436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A544A6B-12C5-DC1B-EDF5-D0332255C4DE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544801" y="2257436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7D22E6FE-C4C5-B012-E7A4-C906162897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46114" y="3880589"/>
            <a:ext cx="363853" cy="301120"/>
          </a:xfrm>
          <a:prstGeom prst="rect">
            <a:avLst/>
          </a:prstGeom>
        </p:spPr>
      </p:pic>
      <p:sp>
        <p:nvSpPr>
          <p:cNvPr id="13" name="Zástupný text 8">
            <a:extLst>
              <a:ext uri="{FF2B5EF4-FFF2-40B4-BE49-F238E27FC236}">
                <a16:creationId xmlns:a16="http://schemas.microsoft.com/office/drawing/2014/main" id="{E61F4B55-11B4-1167-283D-55E922C6340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4" name="Zástupný symbol pro číslo snímku 5">
            <a:extLst>
              <a:ext uri="{FF2B5EF4-FFF2-40B4-BE49-F238E27FC236}">
                <a16:creationId xmlns:a16="http://schemas.microsoft.com/office/drawing/2014/main" id="{82C2015C-6855-8BFE-A304-EDB16134EE6C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907722565"/>
      </p:ext>
    </p:extLst>
  </p:cSld>
  <p:clrMapOvr>
    <a:masterClrMapping/>
  </p:clrMapOvr>
  <p:transition spd="slow">
    <p:push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loupce s obrázk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077724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279817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481909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18" name="Zástupný symbol pro číslo snímku 5">
            <a:extLst>
              <a:ext uri="{FF2B5EF4-FFF2-40B4-BE49-F238E27FC236}">
                <a16:creationId xmlns:a16="http://schemas.microsoft.com/office/drawing/2014/main" id="{E6FDC1DE-B4B0-083B-CF86-1E57EC819B18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4254742880"/>
      </p:ext>
    </p:extLst>
  </p:cSld>
  <p:clrMapOvr>
    <a:masterClrMapping/>
  </p:clrMapOvr>
  <p:transition spd="slow">
    <p:push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4 sloupce s obrázk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077724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279817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481909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 indent="0">
              <a:buNone/>
              <a:defRPr lang="cs-CZ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F60B77F-477A-D5FB-8405-23971B2738BD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3712844097"/>
      </p:ext>
    </p:extLst>
  </p:cSld>
  <p:clrMapOvr>
    <a:masterClrMapping/>
  </p:clrMapOvr>
  <p:transition spd="slow">
    <p:push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dnadpis, 4 sloupce s obrázk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936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484926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2794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073875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8" name="Zástupný symbol pro číslo snímku 5">
            <a:extLst>
              <a:ext uri="{FF2B5EF4-FFF2-40B4-BE49-F238E27FC236}">
                <a16:creationId xmlns:a16="http://schemas.microsoft.com/office/drawing/2014/main" id="{0E9E0BDC-B470-B4BC-892A-7CD72300D49D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520165661"/>
      </p:ext>
    </p:extLst>
  </p:cSld>
  <p:clrMapOvr>
    <a:masterClrMapping/>
  </p:clrMapOvr>
  <p:transition spd="slow">
    <p:push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loupce s obrázky a popise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936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484926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2794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073875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3" name="Zástupný symbol pro číslo snímku 5">
            <a:extLst>
              <a:ext uri="{FF2B5EF4-FFF2-40B4-BE49-F238E27FC236}">
                <a16:creationId xmlns:a16="http://schemas.microsoft.com/office/drawing/2014/main" id="{7556DA22-95D2-B84C-8D36-C93C88F1A70B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998650805"/>
      </p:ext>
    </p:extLst>
  </p:cSld>
  <p:clrMapOvr>
    <a:masterClrMapping/>
  </p:clrMapOvr>
  <p:transition spd="slow">
    <p:push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graf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1" y="2165625"/>
            <a:ext cx="3516021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Wingdings" pitchFamily="2" charset="2"/>
              <a:buNone/>
              <a:defRPr b="0">
                <a:solidFill>
                  <a:schemeClr val="bg1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341121" y="1846262"/>
            <a:ext cx="6157278" cy="3383763"/>
          </a:xfrm>
        </p:spPr>
        <p:txBody>
          <a:bodyPr/>
          <a:lstStyle/>
          <a:p>
            <a:endParaRPr lang="cs-CZ"/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56068FBD-80A0-A131-94EA-3F77B4064DBE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233842380"/>
      </p:ext>
    </p:extLst>
  </p:cSld>
  <p:clrMapOvr>
    <a:masterClrMapping/>
  </p:clrMapOvr>
  <p:transition spd="slow">
    <p:push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text a graf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1" y="2165625"/>
            <a:ext cx="3516021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Wingdings" pitchFamily="2" charset="2"/>
              <a:buNone/>
              <a:defRPr b="0">
                <a:solidFill>
                  <a:schemeClr val="bg1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341121" y="2175418"/>
            <a:ext cx="6157278" cy="3383763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4979A1C8-AB56-208C-E695-4985A095C3C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FFB432D-C3B5-D43F-DAB7-52E395EF4C41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3026077715"/>
      </p:ext>
    </p:extLst>
  </p:cSld>
  <p:clrMapOvr>
    <a:masterClrMapping/>
  </p:clrMapOvr>
  <p:transition spd="slow">
    <p:push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text a tabulk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9" name="Zástupný symbol pro tabulku 8">
            <a:extLst>
              <a:ext uri="{FF2B5EF4-FFF2-40B4-BE49-F238E27FC236}">
                <a16:creationId xmlns:a16="http://schemas.microsoft.com/office/drawing/2014/main" id="{38C15361-4216-1F02-862E-96F0428B738D}"/>
              </a:ext>
            </a:extLst>
          </p:cNvPr>
          <p:cNvSpPr>
            <a:spLocks noGrp="1"/>
          </p:cNvSpPr>
          <p:nvPr>
            <p:ph type="tbl" sz="quarter" idx="21"/>
          </p:nvPr>
        </p:nvSpPr>
        <p:spPr>
          <a:xfrm>
            <a:off x="5400942" y="2213361"/>
            <a:ext cx="6097458" cy="2836476"/>
          </a:xfrm>
        </p:spPr>
        <p:txBody>
          <a:bodyPr/>
          <a:lstStyle/>
          <a:p>
            <a:endParaRPr lang="cs-CZ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B66658BE-27EF-DD53-8F17-938260B54B8F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1620000" y="2167003"/>
            <a:ext cx="3516021" cy="3915521"/>
          </a:xfrm>
        </p:spPr>
        <p:txBody>
          <a:bodyPr numCol="1" spcCol="360000">
            <a:normAutofit/>
          </a:bodyPr>
          <a:lstStyle>
            <a:lvl1pPr marL="288000" indent="-2880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5"/>
              </a:buClr>
              <a:buSzPct val="90000"/>
              <a:buFont typeface="Wingdings" pitchFamily="2" charset="2"/>
              <a:buChar char="§"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</a:t>
            </a:r>
          </a:p>
        </p:txBody>
      </p:sp>
      <p:sp>
        <p:nvSpPr>
          <p:cNvPr id="11" name="Zástupný symbol pro číslo snímku 5">
            <a:extLst>
              <a:ext uri="{FF2B5EF4-FFF2-40B4-BE49-F238E27FC236}">
                <a16:creationId xmlns:a16="http://schemas.microsoft.com/office/drawing/2014/main" id="{E903755D-63C9-7F62-34B8-C0C2AFB43970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2652019780"/>
      </p:ext>
    </p:extLst>
  </p:cSld>
  <p:clrMapOvr>
    <a:masterClrMapping/>
  </p:clrMapOvr>
  <p:transition spd="slow">
    <p:push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44D3900D-FEF7-DC42-A070-58AF49658B8B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3079274029"/>
      </p:ext>
    </p:extLst>
  </p:cSld>
  <p:clrMapOvr>
    <a:masterClrMapping/>
  </p:clrMapOvr>
  <p:transition spd="slow">
    <p:push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6906374"/>
      </p:ext>
    </p:extLst>
  </p:cSld>
  <p:clrMapOvr>
    <a:masterClrMapping/>
  </p:clrMapOvr>
  <p:transition spd="slow">
    <p:push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Závěr a shrnutí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</p:spPr>
        <p:txBody>
          <a:bodyPr numCol="2" spcCol="360000"/>
          <a:lstStyle>
            <a:lvl1pPr marL="0" indent="-504000">
              <a:lnSpc>
                <a:spcPct val="120000"/>
              </a:lnSpc>
              <a:spcAft>
                <a:spcPts val="1000"/>
              </a:spcAft>
              <a:buNone/>
              <a:defRPr sz="2000">
                <a:solidFill>
                  <a:schemeClr val="accent5"/>
                </a:solidFill>
              </a:defRPr>
            </a:lvl1pPr>
            <a:lvl2pPr marL="0"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marL="0" indent="0">
              <a:lnSpc>
                <a:spcPct val="120000"/>
              </a:lnSpc>
              <a:spcAft>
                <a:spcPts val="400"/>
              </a:spcAft>
              <a:buNone/>
              <a:defRPr/>
            </a:lvl3pPr>
            <a:lvl4pPr marL="0" indent="0">
              <a:lnSpc>
                <a:spcPct val="120000"/>
              </a:lnSpc>
              <a:spcAft>
                <a:spcPts val="400"/>
              </a:spcAft>
              <a:buNone/>
              <a:defRPr/>
            </a:lvl4pPr>
            <a:lvl5pPr marL="0" indent="0">
              <a:lnSpc>
                <a:spcPct val="120000"/>
              </a:lnSpc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925495628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kladní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49187" y="1825625"/>
            <a:ext cx="8934814" cy="4351338"/>
          </a:xfrm>
        </p:spPr>
        <p:txBody>
          <a:bodyPr/>
          <a:lstStyle>
            <a:lvl1pPr>
              <a:spcBef>
                <a:spcPts val="1000"/>
              </a:spcBef>
              <a:spcAft>
                <a:spcPts val="1000"/>
              </a:spcAft>
              <a:defRPr/>
            </a:lvl1pPr>
            <a:lvl2pPr>
              <a:spcAft>
                <a:spcPts val="600"/>
              </a:spcAft>
              <a:defRPr sz="1800"/>
            </a:lvl2pPr>
            <a:lvl3pPr marL="684000" indent="-180000">
              <a:spcAft>
                <a:spcPts val="600"/>
              </a:spcAft>
              <a:defRPr>
                <a:solidFill>
                  <a:schemeClr val="accent1"/>
                </a:solidFill>
              </a:defRPr>
            </a:lvl3pPr>
            <a:lvl4pPr marL="684000" indent="-180000">
              <a:spcAft>
                <a:spcPts val="600"/>
              </a:spcAft>
              <a:defRPr/>
            </a:lvl4pPr>
            <a:lvl5pPr marL="684000" indent="-180000">
              <a:spcAft>
                <a:spcPts val="600"/>
              </a:spcAft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42833127-FA44-2449-652E-7C7C47C7D871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4CC50D58-9C13-7041-41AC-823B5DE4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398010605"/>
      </p:ext>
    </p:extLst>
  </p:cSld>
  <p:clrMapOvr>
    <a:masterClrMapping/>
  </p:clrMapOvr>
  <p:transition spd="slow">
    <p:push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738824463"/>
      </p:ext>
    </p:extLst>
  </p:cSld>
  <p:clrMapOvr>
    <a:masterClrMapping/>
  </p:clrMapOvr>
  <p:transition spd="slow">
    <p:push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4083275"/>
      </p:ext>
    </p:extLst>
  </p:cSld>
  <p:clrMapOvr>
    <a:masterClrMapping/>
  </p:clrMapOvr>
  <p:transition spd="slow">
    <p:push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300000" y="2109600"/>
            <a:ext cx="54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237200"/>
            <a:ext cx="54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5" name="Obrázek 4" descr="Obsah obrázku text, Písmo, snímek obrazovky, Grafika&#10;&#10;Obsah vygenerovaný umělou inteligencí může být nesprávný.">
            <a:extLst>
              <a:ext uri="{FF2B5EF4-FFF2-40B4-BE49-F238E27FC236}">
                <a16:creationId xmlns:a16="http://schemas.microsoft.com/office/drawing/2014/main" id="{C3BE2A6F-5471-3934-8905-21F7AE83CA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640800"/>
            <a:ext cx="4256540" cy="158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793839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9F0403E7-BC0D-3F6B-6A17-DC5CF67E19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905499" cy="6858000"/>
          </a:xfrm>
        </p:spPr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300000" y="2109516"/>
            <a:ext cx="54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237731"/>
            <a:ext cx="54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8" name="Obrázek 7" descr="Obsah obrázku text, Písmo, snímek obrazovky, Grafika&#10;&#10;Obsah vygenerovaný umělou inteligencí může být nesprávný.">
            <a:extLst>
              <a:ext uri="{FF2B5EF4-FFF2-40B4-BE49-F238E27FC236}">
                <a16:creationId xmlns:a16="http://schemas.microsoft.com/office/drawing/2014/main" id="{39229106-4AF4-C6F1-4D96-F8DB27C10D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640800"/>
            <a:ext cx="4256540" cy="158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178687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400000" y="2340000"/>
            <a:ext cx="63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400000" y="4500000"/>
            <a:ext cx="63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4" name="Obrázek 3" descr="Obsah obrázku text, Písmo, snímek obrazovky, Grafika&#10;&#10;Obsah vygenerovaný umělou inteligencí může být nesprávný.">
            <a:extLst>
              <a:ext uri="{FF2B5EF4-FFF2-40B4-BE49-F238E27FC236}">
                <a16:creationId xmlns:a16="http://schemas.microsoft.com/office/drawing/2014/main" id="{403CFC0C-E4EF-3911-56B5-9EF06049EF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640800"/>
            <a:ext cx="4256540" cy="158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404825"/>
      </p:ext>
    </p:extLst>
  </p:cSld>
  <p:clrMapOvr>
    <a:masterClrMapping/>
  </p:clrMapOvr>
  <p:transition spd="slow">
    <p:push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</p:spPr>
        <p:txBody>
          <a:bodyPr numCol="2" spcCol="360000"/>
          <a:lstStyle>
            <a:lvl1pPr marL="504000" indent="-50400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095514258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velk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22525"/>
            <a:ext cx="8964000" cy="3960000"/>
          </a:xfrm>
        </p:spPr>
        <p:txBody>
          <a:bodyPr numCol="1" spcCol="360000">
            <a:norm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32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FB23D414-7544-6455-E8D2-C72A3EBC3FA9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833162793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  <p15:guide id="2" orient="horz" pos="411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běž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56503"/>
            <a:ext cx="8964000" cy="3926021"/>
          </a:xfrm>
        </p:spPr>
        <p:txBody>
          <a:bodyPr numCol="1" spcCol="360000">
            <a:norm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2BBC0884-F87E-1907-FF5F-2AB324A5C47E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816794560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drážky velk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35605"/>
            <a:ext cx="8964000" cy="3946919"/>
          </a:xfrm>
        </p:spPr>
        <p:txBody>
          <a:bodyPr numCol="1" spcCol="360000">
            <a:normAutofit/>
          </a:bodyPr>
          <a:lstStyle>
            <a:lvl1pPr marL="504000" indent="-50400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32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84905BBB-F9FE-9FBF-15BB-B1658C5A09FF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785083271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drážky ma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7003"/>
            <a:ext cx="8964000" cy="3915521"/>
          </a:xfrm>
        </p:spPr>
        <p:txBody>
          <a:bodyPr numCol="1" spcCol="360000">
            <a:normAutofit/>
          </a:bodyPr>
          <a:lstStyle>
            <a:lvl1pPr marL="360000" indent="-3600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93163992-C525-2C66-6CAF-F1C6D7A2FF4B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300737552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ředělový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1015999"/>
            <a:ext cx="9900000" cy="2413001"/>
          </a:xfrm>
        </p:spPr>
        <p:txBody>
          <a:bodyPr anchor="b"/>
          <a:lstStyle>
            <a:lvl1pPr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 hasCustomPrompt="1"/>
          </p:nvPr>
        </p:nvSpPr>
        <p:spPr>
          <a:xfrm>
            <a:off x="684000" y="3676651"/>
            <a:ext cx="9900000" cy="2413000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974970386"/>
      </p:ext>
    </p:extLst>
  </p:cSld>
  <p:clrMapOvr>
    <a:masterClrMapping/>
  </p:clrMapOvr>
  <p:transition spd="slow">
    <p:push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1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561599"/>
            <a:ext cx="9900000" cy="216000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856864773"/>
      </p:ext>
    </p:extLst>
  </p:cSld>
  <p:clrMapOvr>
    <a:masterClrMapping/>
  </p:clrMapOvr>
  <p:transition spd="slow">
    <p:push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s obrázkem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u 5">
            <a:extLst>
              <a:ext uri="{FF2B5EF4-FFF2-40B4-BE49-F238E27FC236}">
                <a16:creationId xmlns:a16="http://schemas.microsoft.com/office/drawing/2014/main" id="{0EED0200-723A-192F-A0AB-3C11FC5331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501" y="0"/>
            <a:ext cx="5905499" cy="68580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563174"/>
            <a:ext cx="5412000" cy="338435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680919530"/>
      </p:ext>
    </p:extLst>
  </p:cSld>
  <p:clrMapOvr>
    <a:masterClrMapping/>
  </p:clrMapOvr>
  <p:transition spd="slow">
    <p:push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ěžný s obráz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56504"/>
            <a:ext cx="4476000" cy="3797036"/>
          </a:xfrm>
        </p:spPr>
        <p:txBody>
          <a:bodyPr numCol="1" spcCol="360000">
            <a:norm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obrázku 5">
            <a:extLst>
              <a:ext uri="{FF2B5EF4-FFF2-40B4-BE49-F238E27FC236}">
                <a16:creationId xmlns:a16="http://schemas.microsoft.com/office/drawing/2014/main" id="{BB38CCEF-CF1A-B72B-D67E-9A39E14D3E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98501" y="2213429"/>
            <a:ext cx="4285499" cy="361866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2C7EEF15-9663-FDF8-3786-E9D1170BC091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394102900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dva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0" y="2165625"/>
            <a:ext cx="4323523" cy="3960537"/>
          </a:xfrm>
        </p:spPr>
        <p:txBody>
          <a:bodyPr/>
          <a:lstStyle>
            <a:lvl1pPr>
              <a:spcAft>
                <a:spcPts val="1800"/>
              </a:spcAft>
              <a:buFont typeface="Wingdings" pitchFamily="2" charset="2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1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C2843CF9-B3FD-9E68-3D7A-392FEBCB4FEE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266427" y="2165625"/>
            <a:ext cx="4323523" cy="3960537"/>
          </a:xfrm>
        </p:spPr>
        <p:txBody>
          <a:bodyPr/>
          <a:lstStyle>
            <a:lvl1pPr>
              <a:spcAft>
                <a:spcPts val="1800"/>
              </a:spcAft>
              <a:buFont typeface="Wingdings" pitchFamily="2" charset="2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1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1A2E329E-B047-5BCC-C0F2-88F14A418F05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182028005"/>
      </p:ext>
    </p:extLst>
  </p:cSld>
  <p:clrMapOvr>
    <a:masterClrMapping/>
  </p:clrMapOvr>
  <p:transition spd="slow">
    <p:push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93601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7671851E-E145-B540-BFE6-BCB164F7650F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119333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5DD8208-8E62-3BCD-5295-A5DE908611E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408009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7B9A68AD-FB4B-8978-5212-ECDC03A6FB0B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435564551"/>
      </p:ext>
    </p:extLst>
  </p:cSld>
  <p:clrMapOvr>
    <a:masterClrMapping/>
  </p:clrMapOvr>
  <p:transition spd="slow">
    <p:push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3 sloupce podbarven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0" y="2257436"/>
            <a:ext cx="3355437" cy="3590706"/>
          </a:xfrm>
          <a:solidFill>
            <a:schemeClr val="tx2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2C9E7C88-D105-85BB-7817-7828128845B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156517" y="2257436"/>
            <a:ext cx="3355437" cy="3590706"/>
          </a:xfrm>
          <a:solidFill>
            <a:schemeClr val="tx2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F3B495C6-E9D9-BB16-034D-BB35D518475B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420259" y="2257436"/>
            <a:ext cx="3355437" cy="3590706"/>
          </a:xfrm>
          <a:solidFill>
            <a:schemeClr val="tx2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CC1C452-BE80-BC5C-7921-09A8FE89B918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428847054"/>
      </p:ext>
    </p:extLst>
  </p:cSld>
  <p:clrMapOvr>
    <a:masterClrMapping/>
  </p:clrMapOvr>
  <p:transition spd="slow">
    <p:push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loupce podbarvené se šipka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2257436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963E211A-EC28-5A07-3501-03AC420E839A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405601" y="2246803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A544A6B-12C5-DC1B-EDF5-D0332255C4DE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544801" y="2257436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2A3086D1-EC65-B74C-A8BB-C58567182B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5314" y="3880589"/>
            <a:ext cx="360717" cy="301120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CAAABE1A-E3F7-8D77-4BC1-22DA8776E5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46114" y="3880589"/>
            <a:ext cx="360717" cy="301120"/>
          </a:xfrm>
          <a:prstGeom prst="rect">
            <a:avLst/>
          </a:prstGeom>
        </p:spPr>
      </p:pic>
      <p:sp>
        <p:nvSpPr>
          <p:cNvPr id="21" name="Zástupný text 8">
            <a:extLst>
              <a:ext uri="{FF2B5EF4-FFF2-40B4-BE49-F238E27FC236}">
                <a16:creationId xmlns:a16="http://schemas.microsoft.com/office/drawing/2014/main" id="{EE858B53-D403-C768-50C6-B820DCD4E56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22" name="Zástupný symbol pro číslo snímku 5">
            <a:extLst>
              <a:ext uri="{FF2B5EF4-FFF2-40B4-BE49-F238E27FC236}">
                <a16:creationId xmlns:a16="http://schemas.microsoft.com/office/drawing/2014/main" id="{7BDEE34E-2AD1-D45A-CDC5-B7356B87F969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922485863"/>
      </p:ext>
    </p:extLst>
  </p:cSld>
  <p:clrMapOvr>
    <a:masterClrMapping/>
  </p:clrMapOvr>
  <p:transition spd="slow">
    <p:push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077724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279817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481909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496F11FE-78A2-69C8-0643-BE729D4F1FDE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3440647"/>
      </p:ext>
    </p:extLst>
  </p:cSld>
  <p:clrMapOvr>
    <a:masterClrMapping/>
  </p:clrMapOvr>
  <p:transition spd="slow">
    <p:push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4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077724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279817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481909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034D6FE-BA08-8A8E-D5AE-55D3E756260C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3610148445"/>
      </p:ext>
    </p:extLst>
  </p:cSld>
  <p:clrMapOvr>
    <a:masterClrMapping/>
  </p:clrMapOvr>
  <p:transition spd="slow">
    <p:push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dnadpis, 4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936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484926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2794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073875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6BCC6951-FCF3-7B03-5562-7840A02525D2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768918147"/>
      </p:ext>
    </p:extLst>
  </p:cSld>
  <p:clrMapOvr>
    <a:masterClrMapping/>
  </p:clrMapOvr>
  <p:transition spd="slow">
    <p:push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loupce s obrázky a po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936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484926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2794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073875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3" name="Zástupný symbol pro číslo snímku 5">
            <a:extLst>
              <a:ext uri="{FF2B5EF4-FFF2-40B4-BE49-F238E27FC236}">
                <a16:creationId xmlns:a16="http://schemas.microsoft.com/office/drawing/2014/main" id="{893E901C-6AA0-0F75-C9B1-BE19FABFC393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2583380000"/>
      </p:ext>
    </p:extLst>
  </p:cSld>
  <p:clrMapOvr>
    <a:masterClrMapping/>
  </p:clrMapOvr>
  <p:transition spd="slow">
    <p:push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1" y="2165625"/>
            <a:ext cx="3516021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Wingdings" pitchFamily="2" charset="2"/>
              <a:buNone/>
              <a:defRPr b="0">
                <a:solidFill>
                  <a:schemeClr val="tx1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341121" y="1846262"/>
            <a:ext cx="6157278" cy="3383763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C3AB57E5-30E5-1721-7ABB-F3BD27E78527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3150893869"/>
      </p:ext>
    </p:extLst>
  </p:cSld>
  <p:clrMapOvr>
    <a:masterClrMapping/>
  </p:clrMapOvr>
  <p:transition spd="slow">
    <p:push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text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1" y="2165625"/>
            <a:ext cx="3516021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Wingdings" pitchFamily="2" charset="2"/>
              <a:buNone/>
              <a:defRPr b="0">
                <a:solidFill>
                  <a:schemeClr val="tx1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341121" y="2165625"/>
            <a:ext cx="6157278" cy="3383763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4F692555-6195-4F09-FB48-4EF6E638FA7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880B733-56AF-86CD-D756-629084A16536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3611828484"/>
      </p:ext>
    </p:extLst>
  </p:cSld>
  <p:clrMapOvr>
    <a:masterClrMapping/>
  </p:clrMapOvr>
  <p:transition spd="slow">
    <p:push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text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9" name="Zástupný symbol pro tabulku 8">
            <a:extLst>
              <a:ext uri="{FF2B5EF4-FFF2-40B4-BE49-F238E27FC236}">
                <a16:creationId xmlns:a16="http://schemas.microsoft.com/office/drawing/2014/main" id="{38C15361-4216-1F02-862E-96F0428B738D}"/>
              </a:ext>
            </a:extLst>
          </p:cNvPr>
          <p:cNvSpPr>
            <a:spLocks noGrp="1"/>
          </p:cNvSpPr>
          <p:nvPr>
            <p:ph type="tbl" sz="quarter" idx="21"/>
          </p:nvPr>
        </p:nvSpPr>
        <p:spPr>
          <a:xfrm>
            <a:off x="5400942" y="2213361"/>
            <a:ext cx="6097458" cy="2836476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1AA2B79E-EBDF-2530-1330-B70DF2E98A5F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1620000" y="2167003"/>
            <a:ext cx="3516021" cy="3915521"/>
          </a:xfrm>
        </p:spPr>
        <p:txBody>
          <a:bodyPr numCol="1" spcCol="360000">
            <a:normAutofit/>
          </a:bodyPr>
          <a:lstStyle>
            <a:lvl1pPr marL="288000" indent="-2880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</a:t>
            </a:r>
          </a:p>
        </p:txBody>
      </p: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0CAAE527-231E-9248-0A0C-52E8BA0AF602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657245625"/>
      </p:ext>
    </p:extLst>
  </p:cSld>
  <p:clrMapOvr>
    <a:masterClrMapping/>
  </p:clrMapOvr>
  <p:transition spd="slow">
    <p:push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Závěr a shrnut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</p:spPr>
        <p:txBody>
          <a:bodyPr numCol="2" spcCol="360000"/>
          <a:lstStyle>
            <a:lvl1pPr marL="0" indent="-504000">
              <a:lnSpc>
                <a:spcPct val="120000"/>
              </a:lnSpc>
              <a:spcAft>
                <a:spcPts val="1000"/>
              </a:spcAft>
              <a:buNone/>
              <a:defRPr sz="2000">
                <a:solidFill>
                  <a:schemeClr val="tx1"/>
                </a:solidFill>
              </a:defRPr>
            </a:lvl1pPr>
            <a:lvl2pPr marL="0"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marL="0" indent="0">
              <a:lnSpc>
                <a:spcPct val="120000"/>
              </a:lnSpc>
              <a:spcAft>
                <a:spcPts val="400"/>
              </a:spcAft>
              <a:buNone/>
              <a:defRPr/>
            </a:lvl3pPr>
            <a:lvl4pPr marL="0" indent="0">
              <a:lnSpc>
                <a:spcPct val="120000"/>
              </a:lnSpc>
              <a:spcAft>
                <a:spcPts val="400"/>
              </a:spcAft>
              <a:buNone/>
              <a:defRPr/>
            </a:lvl4pPr>
            <a:lvl5pPr marL="0" indent="0">
              <a:lnSpc>
                <a:spcPct val="120000"/>
              </a:lnSpc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71630684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71A0C973-C08E-95A7-04DC-A227455E46BF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895591035"/>
      </p:ext>
    </p:extLst>
  </p:cSld>
  <p:clrMapOvr>
    <a:masterClrMapping/>
  </p:clrMapOvr>
  <p:transition spd="slow">
    <p:push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5981480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26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slideLayout" Target="../slideLayouts/slideLayout52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29" Type="http://schemas.openxmlformats.org/officeDocument/2006/relationships/slideLayout" Target="../slideLayouts/slideLayout56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28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Relationship Id="rId27" Type="http://schemas.openxmlformats.org/officeDocument/2006/relationships/slideLayout" Target="../slideLayouts/slideLayout54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84000" y="1825625"/>
            <a:ext cx="99000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8" name="Obrázek 7" descr="Obsah obrázku symbol, Grafika, logo, snímek obrazovky&#10;&#10;Obsah generovaný pomocí AI může být nesprávný.">
            <a:extLst>
              <a:ext uri="{FF2B5EF4-FFF2-40B4-BE49-F238E27FC236}">
                <a16:creationId xmlns:a16="http://schemas.microsoft.com/office/drawing/2014/main" id="{DF67F3F1-F3D2-EC43-5EB5-2BB7ED887C96}"/>
              </a:ext>
            </a:extLst>
          </p:cNvPr>
          <p:cNvPicPr>
            <a:picLocks noChangeAspect="1"/>
          </p:cNvPicPr>
          <p:nvPr userDrawn="1"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1" t="23639" r="32108" b="23684"/>
          <a:stretch>
            <a:fillRect/>
          </a:stretch>
        </p:blipFill>
        <p:spPr>
          <a:xfrm>
            <a:off x="11037600" y="0"/>
            <a:ext cx="504859" cy="10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724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5" r:id="rId2"/>
    <p:sldLayoutId id="2147483660" r:id="rId3"/>
    <p:sldLayoutId id="2147483718" r:id="rId4"/>
    <p:sldLayoutId id="2147483650" r:id="rId5"/>
    <p:sldLayoutId id="2147483676" r:id="rId6"/>
    <p:sldLayoutId id="2147483677" r:id="rId7"/>
    <p:sldLayoutId id="2147483678" r:id="rId8"/>
    <p:sldLayoutId id="2147483679" r:id="rId9"/>
    <p:sldLayoutId id="2147483651" r:id="rId10"/>
    <p:sldLayoutId id="2147483680" r:id="rId11"/>
    <p:sldLayoutId id="2147483681" r:id="rId12"/>
    <p:sldLayoutId id="2147483682" r:id="rId13"/>
    <p:sldLayoutId id="2147483652" r:id="rId14"/>
    <p:sldLayoutId id="2147483683" r:id="rId15"/>
    <p:sldLayoutId id="2147483684" r:id="rId16"/>
    <p:sldLayoutId id="2147483685" r:id="rId17"/>
    <p:sldLayoutId id="2147483686" r:id="rId18"/>
    <p:sldLayoutId id="2147483687" r:id="rId19"/>
    <p:sldLayoutId id="2147483688" r:id="rId20"/>
    <p:sldLayoutId id="2147483689" r:id="rId21"/>
    <p:sldLayoutId id="2147483690" r:id="rId22"/>
    <p:sldLayoutId id="2147483716" r:id="rId23"/>
    <p:sldLayoutId id="2147483691" r:id="rId24"/>
    <p:sldLayoutId id="2147483654" r:id="rId25"/>
    <p:sldLayoutId id="2147483655" r:id="rId26"/>
    <p:sldLayoutId id="2147483719" r:id="rId27"/>
  </p:sldLayoutIdLst>
  <p:transition spd="slow">
    <p:push/>
  </p:transition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88000" indent="-2880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Font typeface="Wingdings" pitchFamily="2" charset="2"/>
        <a:buChar char="§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0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5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50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2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50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3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77971" y="2160000"/>
            <a:ext cx="8906029" cy="407806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4" name="Obrázek 3" descr="Obsah obrázku symbol, Grafika, logo, snímek obrazovky&#10;&#10;Obsah generovaný pomocí AI může být nesprávný.">
            <a:extLst>
              <a:ext uri="{FF2B5EF4-FFF2-40B4-BE49-F238E27FC236}">
                <a16:creationId xmlns:a16="http://schemas.microsoft.com/office/drawing/2014/main" id="{025FCB21-8AB5-EA3D-1803-9CBD8B12DF84}"/>
              </a:ext>
            </a:extLst>
          </p:cNvPr>
          <p:cNvPicPr>
            <a:picLocks noChangeAspect="1"/>
          </p:cNvPicPr>
          <p:nvPr userDrawn="1"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1" t="23639" r="32108" b="23684"/>
          <a:stretch>
            <a:fillRect/>
          </a:stretch>
        </p:blipFill>
        <p:spPr>
          <a:xfrm>
            <a:off x="11037600" y="0"/>
            <a:ext cx="504859" cy="10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16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8" r:id="rId2"/>
    <p:sldLayoutId id="2147483669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7" r:id="rId25"/>
    <p:sldLayoutId id="2147483713" r:id="rId26"/>
    <p:sldLayoutId id="2147483720" r:id="rId27"/>
    <p:sldLayoutId id="2147483714" r:id="rId28"/>
    <p:sldLayoutId id="2147483715" r:id="rId29"/>
  </p:sldLayoutIdLst>
  <p:transition spd="slow">
    <p:push/>
  </p:transition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88000" indent="-288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accent1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04000" indent="-216000" algn="l" defTabSz="914400" rtl="0" eaLnBrk="1" latinLnBrk="0" hangingPunct="1">
        <a:lnSpc>
          <a:spcPct val="12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16000" algn="l" defTabSz="914400" rtl="0" eaLnBrk="1" latinLnBrk="0" hangingPunct="1">
        <a:lnSpc>
          <a:spcPct val="12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500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504000" indent="-216000" algn="l" defTabSz="914400" rtl="0" eaLnBrk="1" latinLnBrk="0" hangingPunct="1">
        <a:lnSpc>
          <a:spcPct val="12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20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504000" indent="-216000" algn="l" defTabSz="914400" rtl="0" eaLnBrk="1" latinLnBrk="0" hangingPunct="1">
        <a:lnSpc>
          <a:spcPct val="12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40" userDrawn="1">
          <p15:clr>
            <a:srgbClr val="F26B43"/>
          </p15:clr>
        </p15:guide>
        <p15:guide id="2" pos="41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7.sv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4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4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z/url?sa=i&amp;rct=j&amp;q=&amp;esrc=s&amp;source=images&amp;cd=&amp;cad=rja&amp;uact=8&amp;ved=0ahUKEwiE9qfl9ZrXAhXL7RQKHdpvAS8QjRwIBw&amp;url=https://www.upliftevents.com.au/blog/avoiding-employee-burnout-workplace/&amp;psig=AOvVaw0rzGG51Yol0hB1qMxHUTTE&amp;ust=1509541303633409" TargetMode="External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google.cz/url?sa=i&amp;rct=j&amp;q=&amp;esrc=s&amp;source=images&amp;cd=&amp;cad=rja&amp;uact=8&amp;ved=0ahUKEwjSw_Kk95rXAhUKXhQKHUSzDPkQjRwIBw&amp;url=http://gendermatters.in/2016/12/parental-leave/&amp;psig=AOvVaw0y_8fQuYN8bw-B4KfRM6MV&amp;ust=1509541723316875" TargetMode="External"/><Relationship Id="rId1" Type="http://schemas.openxmlformats.org/officeDocument/2006/relationships/slideLayout" Target="../slideLayouts/slideLayout5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mailto:tatana.dohnalova@mpsv.gov.cz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FF89AA-C9C4-8138-4876-74720599BA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Sladění péče a práce u pečujících o osobu blízkou v rámci zákoníku práce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CC8F749-BDF3-67E5-69D8-704A9D54DA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Mgr. Taťána Dohnalová</a:t>
            </a:r>
          </a:p>
          <a:p>
            <a:r>
              <a:rPr lang="cs-CZ" sz="1600" dirty="0"/>
              <a:t>Ministerstvo práce a sociálních věcí</a:t>
            </a:r>
          </a:p>
          <a:p>
            <a:r>
              <a:rPr lang="cs-CZ" sz="1600" dirty="0"/>
              <a:t>vedoucí oddělení pracovněprávního </a:t>
            </a:r>
          </a:p>
          <a:p>
            <a:endParaRPr lang="cs-CZ" dirty="0"/>
          </a:p>
          <a:p>
            <a:endParaRPr lang="cs-CZ" dirty="0"/>
          </a:p>
        </p:txBody>
      </p:sp>
      <p:sp>
        <p:nvSpPr>
          <p:cNvPr id="12" name="Zástupný symbol pro datum 3">
            <a:extLst>
              <a:ext uri="{FF2B5EF4-FFF2-40B4-BE49-F238E27FC236}">
                <a16:creationId xmlns:a16="http://schemas.microsoft.com/office/drawing/2014/main" id="{66CEF675-EF72-0419-5E85-9973E5F0C46C}"/>
              </a:ext>
            </a:extLst>
          </p:cNvPr>
          <p:cNvSpPr txBox="1">
            <a:spLocks/>
          </p:cNvSpPr>
          <p:nvPr/>
        </p:nvSpPr>
        <p:spPr>
          <a:xfrm>
            <a:off x="492000" y="5993252"/>
            <a:ext cx="360183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Seminář Podpora rodinných pečujících, 23. 10. 2026 </a:t>
            </a:r>
          </a:p>
        </p:txBody>
      </p:sp>
    </p:spTree>
    <p:extLst>
      <p:ext uri="{BB962C8B-B14F-4D97-AF65-F5344CB8AC3E}">
        <p14:creationId xmlns:p14="http://schemas.microsoft.com/office/powerpoint/2010/main" val="704820531"/>
      </p:ext>
    </p:extLst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02F6D24-1372-3079-53D2-601D52C91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000" y="683288"/>
            <a:ext cx="9900000" cy="5399237"/>
          </a:xfrm>
        </p:spPr>
        <p:txBody>
          <a:bodyPr anchor="ctr"/>
          <a:lstStyle/>
          <a:p>
            <a:pPr algn="just"/>
            <a:r>
              <a:rPr lang="cs-CZ" b="1" i="1" dirty="0"/>
              <a:t>Pečovat a současně pracovat je možné. Zákoník práce nabízí pečujícím osobám řadu nástrojů. Klíčem k jejich efektivnímu využití je znalost vlastních práv a komunikace se zaměstnavatelem.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25421CF-6368-A9E6-EE52-400899860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4140196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D7553-F8E2-63B7-185A-94C55CA29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>
            <a:extLst>
              <a:ext uri="{FF2B5EF4-FFF2-40B4-BE49-F238E27FC236}">
                <a16:creationId xmlns:a16="http://schemas.microsoft.com/office/drawing/2014/main" id="{BD17EED4-CBD3-E9FF-8900-E7ED753FB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789709"/>
            <a:ext cx="10475836" cy="5001491"/>
          </a:xfrm>
        </p:spPr>
        <p:txBody>
          <a:bodyPr anchor="ctr">
            <a:normAutofit/>
          </a:bodyPr>
          <a:lstStyle/>
          <a:p>
            <a:r>
              <a:rPr lang="cs-CZ" dirty="0"/>
              <a:t>Nástroje ke slaďování péče a práce:</a:t>
            </a:r>
            <a:br>
              <a:rPr lang="cs-CZ" sz="4000" dirty="0"/>
            </a:br>
            <a:br>
              <a:rPr lang="cs-CZ" dirty="0"/>
            </a:br>
            <a:r>
              <a:rPr lang="cs-CZ" sz="2000" dirty="0"/>
              <a:t>-</a:t>
            </a:r>
            <a:r>
              <a:rPr lang="cs-CZ" sz="2400" dirty="0"/>
              <a:t> </a:t>
            </a:r>
            <a:r>
              <a:rPr lang="cs-CZ" sz="2000" dirty="0"/>
              <a:t>Úprava pracovní doby</a:t>
            </a:r>
            <a:br>
              <a:rPr lang="cs-CZ" sz="2000" dirty="0"/>
            </a:br>
            <a:r>
              <a:rPr lang="cs-CZ" sz="2000" dirty="0"/>
              <a:t>- Výkon práce na dálku</a:t>
            </a:r>
            <a:br>
              <a:rPr lang="cs-CZ" sz="2000" dirty="0"/>
            </a:br>
            <a:r>
              <a:rPr lang="cs-CZ" sz="2000" dirty="0"/>
              <a:t>- Úprava dalších pracovních podmínek</a:t>
            </a:r>
            <a:br>
              <a:rPr lang="cs-CZ" sz="2000" dirty="0"/>
            </a:br>
            <a:r>
              <a:rPr lang="cs-CZ" sz="2000" dirty="0"/>
              <a:t>- Překážky v práci (pracovní volno)</a:t>
            </a:r>
            <a:br>
              <a:rPr lang="cs-CZ" sz="2000" dirty="0"/>
            </a:br>
            <a:r>
              <a:rPr lang="cs-CZ" sz="2000" dirty="0"/>
              <a:t>- Zákaz diskriminace</a:t>
            </a:r>
            <a:endParaRPr lang="cs-CZ" dirty="0"/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462529F5-E755-04ED-4AFD-EA6528392BF4}"/>
              </a:ext>
            </a:extLst>
          </p:cNvPr>
          <p:cNvSpPr txBox="1">
            <a:spLocks/>
          </p:cNvSpPr>
          <p:nvPr/>
        </p:nvSpPr>
        <p:spPr>
          <a:xfrm>
            <a:off x="200025" y="2865691"/>
            <a:ext cx="11891772" cy="11133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en-GB" sz="3000" dirty="0">
              <a:latin typeface="Arial" panose="020B0604020202020204" pitchFamily="34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355243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3CEEE-73D9-11E3-8507-1CE4A3855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>
            <a:extLst>
              <a:ext uri="{FF2B5EF4-FFF2-40B4-BE49-F238E27FC236}">
                <a16:creationId xmlns:a16="http://schemas.microsoft.com/office/drawing/2014/main" id="{24C307B0-E8F0-09E4-D8E1-C4B1F39EE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1015999"/>
            <a:ext cx="9900000" cy="4775201"/>
          </a:xfrm>
        </p:spPr>
        <p:txBody>
          <a:bodyPr anchor="ctr">
            <a:normAutofit/>
          </a:bodyPr>
          <a:lstStyle/>
          <a:p>
            <a:pPr algn="ctr"/>
            <a:r>
              <a:rPr lang="cs-CZ" sz="4400" dirty="0"/>
              <a:t>Pracovní doba a její úprava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4C741183-80B6-470D-5919-D8F0D90AED8D}"/>
              </a:ext>
            </a:extLst>
          </p:cNvPr>
          <p:cNvSpPr txBox="1">
            <a:spLocks/>
          </p:cNvSpPr>
          <p:nvPr/>
        </p:nvSpPr>
        <p:spPr>
          <a:xfrm>
            <a:off x="200025" y="2865691"/>
            <a:ext cx="11891772" cy="11133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en-GB" sz="3000" dirty="0">
              <a:latin typeface="Arial" panose="020B0604020202020204" pitchFamily="34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428007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5E6B1-74E0-6AB0-A708-5B6160B44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F2412B-E1B0-96EC-2165-60A5B9FC7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Zařazovaní do směn </a:t>
            </a:r>
            <a:r>
              <a:rPr lang="cs-CZ" sz="2000" dirty="0"/>
              <a:t>(§ 241 odst. 1 ZP)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F288590-2372-4573-51AC-838A83420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5</a:t>
            </a:fld>
            <a:endParaRPr lang="cs-CZ"/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41F38E2E-C993-B64A-C159-39ACBEC76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999" y="1630764"/>
            <a:ext cx="10037591" cy="3463749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cs-CZ" sz="2800" dirty="0">
                <a:solidFill>
                  <a:srgbClr val="000000"/>
                </a:solidFill>
              </a:rPr>
              <a:t>Obecné pravidlo pro zaměstnavatele:</a:t>
            </a:r>
          </a:p>
          <a:p>
            <a:pPr algn="just"/>
            <a:r>
              <a:rPr lang="cs-CZ" sz="2800" dirty="0">
                <a:solidFill>
                  <a:srgbClr val="000000"/>
                </a:solidFill>
              </a:rPr>
              <a:t>zaměstnavatel je povinen přihlížet při zařazování do směn </a:t>
            </a:r>
            <a:r>
              <a:rPr lang="cs-CZ" sz="2800" u="sng" dirty="0">
                <a:solidFill>
                  <a:srgbClr val="000000"/>
                </a:solidFill>
              </a:rPr>
              <a:t>též</a:t>
            </a:r>
            <a:r>
              <a:rPr lang="cs-CZ" sz="2800" dirty="0">
                <a:solidFill>
                  <a:srgbClr val="000000"/>
                </a:solidFill>
              </a:rPr>
              <a:t> k </a:t>
            </a:r>
            <a:r>
              <a:rPr lang="cs-CZ" sz="2800" b="1" dirty="0">
                <a:solidFill>
                  <a:srgbClr val="000000"/>
                </a:solidFill>
              </a:rPr>
              <a:t>potřebám zaměstnance pečujícího o dítě</a:t>
            </a:r>
          </a:p>
          <a:p>
            <a:pPr algn="just"/>
            <a:endParaRPr lang="cs-CZ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639877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57AA7-0774-A7E0-4D50-616D126D0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1E91FA-1864-82E5-85A5-A52691871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478435"/>
            <a:ext cx="9900000" cy="1070756"/>
          </a:xfrm>
        </p:spPr>
        <p:txBody>
          <a:bodyPr/>
          <a:lstStyle/>
          <a:p>
            <a:r>
              <a:rPr lang="cs-CZ" dirty="0"/>
              <a:t>Úprava pracovní doby </a:t>
            </a:r>
            <a:r>
              <a:rPr lang="cs-CZ" sz="2000" dirty="0"/>
              <a:t>(§ 241 odst. 2 ZP)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867C415-883D-A28B-4BE2-9687DAB4C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6</a:t>
            </a:fld>
            <a:endParaRPr lang="cs-CZ"/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E6BA60FD-BA78-5CD1-13E8-C68F27CBA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000" y="1357482"/>
            <a:ext cx="10824000" cy="3918750"/>
          </a:xfrm>
        </p:spPr>
        <p:txBody>
          <a:bodyPr>
            <a:normAutofit/>
          </a:bodyPr>
          <a:lstStyle/>
          <a:p>
            <a:r>
              <a:rPr lang="cs-CZ" b="1" dirty="0">
                <a:solidFill>
                  <a:schemeClr val="tx2"/>
                </a:solidFill>
              </a:rPr>
              <a:t>Kratší pracovní doba nebo její jiná vhodná úprava </a:t>
            </a:r>
            <a:r>
              <a:rPr lang="cs-CZ" dirty="0">
                <a:solidFill>
                  <a:schemeClr val="tx2"/>
                </a:solidFill>
              </a:rPr>
              <a:t>(např. omezení práce v noci, posun v začátku směn)</a:t>
            </a:r>
          </a:p>
          <a:p>
            <a:r>
              <a:rPr lang="cs-CZ" u="sng" dirty="0">
                <a:solidFill>
                  <a:schemeClr val="tx2"/>
                </a:solidFill>
              </a:rPr>
              <a:t>Kdo má nárok: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chemeClr val="tx2"/>
                </a:solidFill>
              </a:rPr>
              <a:t>těhotné</a:t>
            </a:r>
            <a:r>
              <a:rPr lang="cs-CZ" dirty="0">
                <a:solidFill>
                  <a:schemeClr val="tx2"/>
                </a:solidFill>
              </a:rPr>
              <a:t> zaměstnankyně,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chemeClr val="tx2"/>
                </a:solidFill>
              </a:rPr>
              <a:t>osoby pečující o </a:t>
            </a:r>
            <a:r>
              <a:rPr lang="cs-CZ" b="1" dirty="0">
                <a:solidFill>
                  <a:schemeClr val="tx2"/>
                </a:solidFill>
              </a:rPr>
              <a:t>dítě do 15 let</a:t>
            </a:r>
            <a:r>
              <a:rPr lang="cs-CZ" dirty="0">
                <a:solidFill>
                  <a:schemeClr val="tx2"/>
                </a:solidFill>
              </a:rPr>
              <a:t>,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chemeClr val="tx2"/>
                </a:solidFill>
              </a:rPr>
              <a:t>zaměstnanci pečující o </a:t>
            </a:r>
            <a:r>
              <a:rPr lang="cs-CZ" b="1" dirty="0">
                <a:solidFill>
                  <a:schemeClr val="tx2"/>
                </a:solidFill>
              </a:rPr>
              <a:t>osobu závislou na pomoci jiné fyzické osoby</a:t>
            </a:r>
            <a:r>
              <a:rPr lang="cs-CZ" dirty="0">
                <a:solidFill>
                  <a:schemeClr val="tx2"/>
                </a:solidFill>
              </a:rPr>
              <a:t> ve stupni II až IV</a:t>
            </a:r>
          </a:p>
        </p:txBody>
      </p:sp>
      <p:sp>
        <p:nvSpPr>
          <p:cNvPr id="3" name="Zástupný obsah 5">
            <a:extLst>
              <a:ext uri="{FF2B5EF4-FFF2-40B4-BE49-F238E27FC236}">
                <a16:creationId xmlns:a16="http://schemas.microsoft.com/office/drawing/2014/main" id="{F855F6F1-DE17-DAFB-E6E4-295785C09CE3}"/>
              </a:ext>
            </a:extLst>
          </p:cNvPr>
          <p:cNvSpPr txBox="1">
            <a:spLocks/>
          </p:cNvSpPr>
          <p:nvPr/>
        </p:nvSpPr>
        <p:spPr>
          <a:xfrm>
            <a:off x="684000" y="4081515"/>
            <a:ext cx="10789131" cy="2073764"/>
          </a:xfrm>
          <a:prstGeom prst="rect">
            <a:avLst/>
          </a:prstGeom>
        </p:spPr>
        <p:txBody>
          <a:bodyPr vert="horz" lIns="0" tIns="0" rIns="0" bIns="0" numCol="1" spcCol="36000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0400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Font typeface="Wingdings" pitchFamily="2" charset="2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Font typeface="Wingdings" pitchFamily="2" charset="2"/>
              <a:buNone/>
              <a:defRPr sz="18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0400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Font typeface="Wingdings" pitchFamily="2" charset="2"/>
              <a:buNone/>
              <a:defRPr sz="18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50400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Font typeface="Wingdings" pitchFamily="2" charset="2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u="sng" dirty="0">
                <a:solidFill>
                  <a:schemeClr val="tx2"/>
                </a:solidFill>
              </a:rPr>
              <a:t>Žádost: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cs-CZ" dirty="0">
                <a:solidFill>
                  <a:schemeClr val="tx2"/>
                </a:solidFill>
              </a:rPr>
              <a:t>musí být </a:t>
            </a:r>
            <a:r>
              <a:rPr lang="cs-CZ" b="1" dirty="0">
                <a:solidFill>
                  <a:schemeClr val="tx2"/>
                </a:solidFill>
              </a:rPr>
              <a:t>písemná</a:t>
            </a:r>
          </a:p>
          <a:p>
            <a:pPr marL="457200" indent="-457200" algn="just">
              <a:buFont typeface="Wingdings" pitchFamily="2" charset="2"/>
              <a:buChar char="§"/>
            </a:pPr>
            <a:r>
              <a:rPr lang="cs-CZ" dirty="0">
                <a:solidFill>
                  <a:schemeClr val="tx2"/>
                </a:solidFill>
              </a:rPr>
              <a:t>zaměstnavatel má </a:t>
            </a:r>
            <a:r>
              <a:rPr lang="cs-CZ" b="1" dirty="0">
                <a:solidFill>
                  <a:srgbClr val="007339"/>
                </a:solidFill>
              </a:rPr>
              <a:t>povinnost vyhovět</a:t>
            </a:r>
            <a:r>
              <a:rPr lang="cs-CZ" dirty="0">
                <a:solidFill>
                  <a:schemeClr val="tx2"/>
                </a:solidFill>
              </a:rPr>
              <a:t>, pokud tomu nebrání </a:t>
            </a:r>
            <a:r>
              <a:rPr lang="cs-CZ" b="1" dirty="0">
                <a:solidFill>
                  <a:srgbClr val="FF0000"/>
                </a:solidFill>
              </a:rPr>
              <a:t>vážné provozní důvody</a:t>
            </a:r>
          </a:p>
          <a:p>
            <a:pPr marL="457200" indent="-457200" algn="just">
              <a:buFont typeface="Wingdings" pitchFamily="2" charset="2"/>
              <a:buChar char="§"/>
            </a:pPr>
            <a:r>
              <a:rPr lang="cs-CZ" dirty="0">
                <a:solidFill>
                  <a:schemeClr val="tx2"/>
                </a:solidFill>
              </a:rPr>
              <a:t>případné zamítnutí musí být </a:t>
            </a:r>
            <a:r>
              <a:rPr lang="cs-CZ" b="1" dirty="0">
                <a:solidFill>
                  <a:schemeClr val="tx2"/>
                </a:solidFill>
              </a:rPr>
              <a:t>písemně zdůvodněno</a:t>
            </a:r>
          </a:p>
        </p:txBody>
      </p:sp>
      <p:pic>
        <p:nvPicPr>
          <p:cNvPr id="7" name="Grafický objekt 6" descr="Těhotná žena se souvislou výplní">
            <a:extLst>
              <a:ext uri="{FF2B5EF4-FFF2-40B4-BE49-F238E27FC236}">
                <a16:creationId xmlns:a16="http://schemas.microsoft.com/office/drawing/2014/main" id="{C890A481-B50B-B243-14A7-5E7EEC43397F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55939" y="2271623"/>
            <a:ext cx="586394" cy="586394"/>
          </a:xfrm>
          <a:prstGeom prst="rect">
            <a:avLst/>
          </a:prstGeom>
        </p:spPr>
      </p:pic>
      <p:pic>
        <p:nvPicPr>
          <p:cNvPr id="9" name="Grafický objekt 8" descr="Rodina se dvěma dětmi se souvislou výplní">
            <a:extLst>
              <a:ext uri="{FF2B5EF4-FFF2-40B4-BE49-F238E27FC236}">
                <a16:creationId xmlns:a16="http://schemas.microsoft.com/office/drawing/2014/main" id="{B3AAEF6B-E3E7-BD65-8C5C-6C8954FCB8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36368" y="2657750"/>
            <a:ext cx="705449" cy="705449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7AA873BE-C69D-2F13-8D79-0985DBC6F8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9936" y="3429000"/>
            <a:ext cx="670997" cy="670997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FEC7EDC3-65AE-8448-FF7E-7C0F272830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4122" y="5419927"/>
            <a:ext cx="736378" cy="73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473705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CDB76-43BE-1FEA-2D67-47534036B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D9E4A0A-2B84-E224-3C56-5275F5B29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Žádost o úpravu pracovní doby (§ 241 odst. 2 ZP)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3FEFC01-F861-3A65-B935-E76551F7F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7</a:t>
            </a:fld>
            <a:endParaRPr lang="cs-CZ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D70770E6-BC04-77BA-35AB-50E532B9997D}"/>
              </a:ext>
            </a:extLst>
          </p:cNvPr>
          <p:cNvSpPr txBox="1"/>
          <p:nvPr/>
        </p:nvSpPr>
        <p:spPr>
          <a:xfrm>
            <a:off x="684001" y="2753250"/>
            <a:ext cx="3606646" cy="2231648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defPPr>
              <a:defRPr lang="cs-CZ"/>
            </a:defPPr>
            <a:lvl1pPr algn="ctr">
              <a:lnSpc>
                <a:spcPct val="150000"/>
              </a:lnSpc>
              <a:spcBef>
                <a:spcPct val="0"/>
              </a:spcBef>
              <a:buNone/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10000"/>
              </a:lnSpc>
            </a:pPr>
            <a:r>
              <a:rPr lang="cs-CZ" sz="2800" dirty="0"/>
              <a:t>PÍSEMNÁ žádost zaměstnance podle </a:t>
            </a:r>
          </a:p>
          <a:p>
            <a:pPr>
              <a:lnSpc>
                <a:spcPct val="110000"/>
              </a:lnSpc>
            </a:pPr>
            <a:r>
              <a:rPr lang="cs-CZ" sz="2800" dirty="0"/>
              <a:t>§ 241 odst. 2 ZP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FB77452B-FFEA-DBD6-760E-E11BD9AD3399}"/>
              </a:ext>
            </a:extLst>
          </p:cNvPr>
          <p:cNvSpPr txBox="1"/>
          <p:nvPr/>
        </p:nvSpPr>
        <p:spPr>
          <a:xfrm>
            <a:off x="5097862" y="2254861"/>
            <a:ext cx="2632669" cy="1003159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defPPr>
              <a:defRPr lang="cs-CZ"/>
            </a:defPPr>
            <a:lvl1pPr algn="ctr">
              <a:lnSpc>
                <a:spcPct val="150000"/>
              </a:lnSpc>
              <a:spcBef>
                <a:spcPct val="0"/>
              </a:spcBef>
              <a:buNone/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10000"/>
              </a:lnSpc>
            </a:pPr>
            <a:r>
              <a:rPr lang="cs-CZ" sz="2800" dirty="0"/>
              <a:t>zaměstnavatel VYHOVÍ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725E12C9-DF68-633A-776B-AC742C05C62C}"/>
              </a:ext>
            </a:extLst>
          </p:cNvPr>
          <p:cNvSpPr txBox="1"/>
          <p:nvPr/>
        </p:nvSpPr>
        <p:spPr>
          <a:xfrm>
            <a:off x="5097862" y="4483318"/>
            <a:ext cx="2632669" cy="1003159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>
            <a:normAutofit fontScale="92500" lnSpcReduction="10000"/>
          </a:bodyPr>
          <a:lstStyle>
            <a:defPPr>
              <a:defRPr lang="cs-CZ"/>
            </a:defPPr>
            <a:lvl1pPr algn="ctr">
              <a:lnSpc>
                <a:spcPct val="150000"/>
              </a:lnSpc>
              <a:spcBef>
                <a:spcPct val="0"/>
              </a:spcBef>
              <a:buNone/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10000"/>
              </a:lnSpc>
            </a:pPr>
            <a:r>
              <a:rPr lang="cs-CZ" sz="2800" dirty="0"/>
              <a:t>zaměstnavatel NEVYHOVÍ </a:t>
            </a:r>
            <a:r>
              <a:rPr lang="cs-CZ" sz="1200" b="0" dirty="0"/>
              <a:t>protože existují vážné provozní důvody</a:t>
            </a:r>
            <a:endParaRPr lang="cs-CZ" sz="2800" b="0" dirty="0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80958C59-A1E8-72E3-F9A9-62812D4224B9}"/>
              </a:ext>
            </a:extLst>
          </p:cNvPr>
          <p:cNvSpPr txBox="1"/>
          <p:nvPr/>
        </p:nvSpPr>
        <p:spPr>
          <a:xfrm>
            <a:off x="8401793" y="2012943"/>
            <a:ext cx="3310934" cy="1480614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defPPr>
              <a:defRPr lang="cs-CZ"/>
            </a:defPPr>
            <a:lvl1pPr algn="ctr">
              <a:lnSpc>
                <a:spcPct val="150000"/>
              </a:lnSpc>
              <a:spcBef>
                <a:spcPct val="0"/>
              </a:spcBef>
              <a:buNone/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10000"/>
              </a:lnSpc>
            </a:pPr>
            <a:r>
              <a:rPr lang="cs-CZ" sz="2800" dirty="0"/>
              <a:t>úprava pracovněprávního vztahu </a:t>
            </a:r>
            <a:r>
              <a:rPr lang="cs-CZ" sz="1100" b="0" dirty="0"/>
              <a:t>(vhodné časově limitovat)</a:t>
            </a:r>
            <a:endParaRPr lang="cs-CZ" sz="2800" b="0" dirty="0"/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0079C84A-2BA4-39A3-0CC4-EAE8C2601103}"/>
              </a:ext>
            </a:extLst>
          </p:cNvPr>
          <p:cNvSpPr txBox="1"/>
          <p:nvPr/>
        </p:nvSpPr>
        <p:spPr>
          <a:xfrm>
            <a:off x="8385348" y="3988158"/>
            <a:ext cx="3310934" cy="1993478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defPPr>
              <a:defRPr lang="cs-CZ"/>
            </a:defPPr>
            <a:lvl1pPr algn="ctr">
              <a:lnSpc>
                <a:spcPct val="150000"/>
              </a:lnSpc>
              <a:spcBef>
                <a:spcPct val="0"/>
              </a:spcBef>
              <a:buNone/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10000"/>
              </a:lnSpc>
            </a:pPr>
            <a:r>
              <a:rPr lang="cs-CZ" sz="2800" dirty="0"/>
              <a:t>povinnost zaměstnavatele zamítnutí PÍSEMNĚ ODŮVODNIT</a:t>
            </a:r>
          </a:p>
        </p:txBody>
      </p:sp>
      <p:cxnSp>
        <p:nvCxnSpPr>
          <p:cNvPr id="15" name="Přímá spojnice se šipkou 14">
            <a:extLst>
              <a:ext uri="{FF2B5EF4-FFF2-40B4-BE49-F238E27FC236}">
                <a16:creationId xmlns:a16="http://schemas.microsoft.com/office/drawing/2014/main" id="{D08FE48A-7EFD-BE94-FCC1-46AF04925314}"/>
              </a:ext>
            </a:extLst>
          </p:cNvPr>
          <p:cNvCxnSpPr/>
          <p:nvPr/>
        </p:nvCxnSpPr>
        <p:spPr>
          <a:xfrm flipV="1">
            <a:off x="4391130" y="3281364"/>
            <a:ext cx="633046" cy="424385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Přímá spojnice se šipkou 16">
            <a:extLst>
              <a:ext uri="{FF2B5EF4-FFF2-40B4-BE49-F238E27FC236}">
                <a16:creationId xmlns:a16="http://schemas.microsoft.com/office/drawing/2014/main" id="{43A89832-75F8-55EC-BFDF-8E31B0A346E3}"/>
              </a:ext>
            </a:extLst>
          </p:cNvPr>
          <p:cNvCxnSpPr>
            <a:cxnSpLocks/>
          </p:cNvCxnSpPr>
          <p:nvPr/>
        </p:nvCxnSpPr>
        <p:spPr>
          <a:xfrm>
            <a:off x="4391130" y="3988158"/>
            <a:ext cx="581129" cy="458654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Přímá spojnice se šipkou 18">
            <a:extLst>
              <a:ext uri="{FF2B5EF4-FFF2-40B4-BE49-F238E27FC236}">
                <a16:creationId xmlns:a16="http://schemas.microsoft.com/office/drawing/2014/main" id="{B97C3ACA-FE65-6153-E085-7FE83FADF7A8}"/>
              </a:ext>
            </a:extLst>
          </p:cNvPr>
          <p:cNvCxnSpPr>
            <a:cxnSpLocks/>
          </p:cNvCxnSpPr>
          <p:nvPr/>
        </p:nvCxnSpPr>
        <p:spPr>
          <a:xfrm>
            <a:off x="7810919" y="2753250"/>
            <a:ext cx="480646" cy="0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1" name="Přímá spojnice se šipkou 20">
            <a:extLst>
              <a:ext uri="{FF2B5EF4-FFF2-40B4-BE49-F238E27FC236}">
                <a16:creationId xmlns:a16="http://schemas.microsoft.com/office/drawing/2014/main" id="{1E1E803A-07C7-4AAB-1828-8294EF3F6B1B}"/>
              </a:ext>
            </a:extLst>
          </p:cNvPr>
          <p:cNvCxnSpPr>
            <a:cxnSpLocks/>
          </p:cNvCxnSpPr>
          <p:nvPr/>
        </p:nvCxnSpPr>
        <p:spPr>
          <a:xfrm>
            <a:off x="7810919" y="4984897"/>
            <a:ext cx="480646" cy="0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" name="TextovéPole 5">
            <a:extLst>
              <a:ext uri="{FF2B5EF4-FFF2-40B4-BE49-F238E27FC236}">
                <a16:creationId xmlns:a16="http://schemas.microsoft.com/office/drawing/2014/main" id="{F103DCA1-C0CC-0762-EB6C-A8D34D64DC1A}"/>
              </a:ext>
            </a:extLst>
          </p:cNvPr>
          <p:cNvSpPr txBox="1"/>
          <p:nvPr/>
        </p:nvSpPr>
        <p:spPr>
          <a:xfrm>
            <a:off x="697395" y="1214755"/>
            <a:ext cx="10998887" cy="599268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>
            <a:normAutofit fontScale="85000" lnSpcReduction="10000"/>
          </a:bodyPr>
          <a:lstStyle>
            <a:defPPr>
              <a:defRPr lang="cs-CZ"/>
            </a:defPPr>
            <a:lvl1pPr algn="ctr">
              <a:lnSpc>
                <a:spcPct val="150000"/>
              </a:lnSpc>
              <a:spcBef>
                <a:spcPct val="0"/>
              </a:spcBef>
              <a:buNone/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10000"/>
              </a:lnSpc>
            </a:pPr>
            <a:r>
              <a:rPr lang="cs-CZ" sz="2800" dirty="0"/>
              <a:t>Zaměstnavatel </a:t>
            </a:r>
            <a:r>
              <a:rPr lang="cs-CZ" sz="2800" dirty="0">
                <a:solidFill>
                  <a:srgbClr val="92D050"/>
                </a:solidFill>
              </a:rPr>
              <a:t>je povinen VYHOVĚT</a:t>
            </a:r>
            <a:r>
              <a:rPr lang="cs-CZ" sz="2800" dirty="0"/>
              <a:t>, nebrání-li vážné provozní důvody</a:t>
            </a:r>
          </a:p>
        </p:txBody>
      </p:sp>
    </p:spTree>
    <p:extLst>
      <p:ext uri="{BB962C8B-B14F-4D97-AF65-F5344CB8AC3E}">
        <p14:creationId xmlns:p14="http://schemas.microsoft.com/office/powerpoint/2010/main" val="3249254060"/>
      </p:ext>
    </p:extLst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6B2B5-D20F-918B-1B50-5322267C2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51615F-7787-99F1-0664-14921987B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429432"/>
            <a:ext cx="9900000" cy="1070756"/>
          </a:xfrm>
        </p:spPr>
        <p:txBody>
          <a:bodyPr anchor="ctr">
            <a:normAutofit/>
          </a:bodyPr>
          <a:lstStyle/>
          <a:p>
            <a:r>
              <a:rPr lang="cs-CZ" dirty="0"/>
              <a:t>Obnovení původního rozsahu pracovní doby </a:t>
            </a:r>
            <a:r>
              <a:rPr lang="cs-CZ" sz="2000" dirty="0"/>
              <a:t>(§ 241 odst. 3 ZP)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243F02C-8503-9B0F-9E22-83AED24EF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8</a:t>
            </a:fld>
            <a:endParaRPr lang="cs-CZ"/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DAE23941-6230-7A43-2BF1-FDF87320B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000" y="1962150"/>
            <a:ext cx="9786382" cy="4337850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2800" b="1" dirty="0">
                <a:solidFill>
                  <a:schemeClr val="tx2"/>
                </a:solidFill>
              </a:rPr>
              <a:t>písemná žádost </a:t>
            </a:r>
            <a:r>
              <a:rPr lang="cs-CZ" sz="2800" dirty="0">
                <a:solidFill>
                  <a:schemeClr val="tx2"/>
                </a:solidFill>
              </a:rPr>
              <a:t>zaměstnance</a:t>
            </a:r>
            <a:r>
              <a:rPr lang="cs-CZ" sz="2800" b="1" dirty="0">
                <a:solidFill>
                  <a:schemeClr val="tx2"/>
                </a:solidFill>
              </a:rPr>
              <a:t> </a:t>
            </a:r>
            <a:r>
              <a:rPr lang="cs-CZ" sz="2800" dirty="0">
                <a:solidFill>
                  <a:schemeClr val="tx2"/>
                </a:solidFill>
              </a:rPr>
              <a:t>o návrat k původní stanovené týdenní pracovní době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2800" dirty="0">
                <a:solidFill>
                  <a:schemeClr val="tx2"/>
                </a:solidFill>
              </a:rPr>
              <a:t>zaměstnavatel </a:t>
            </a:r>
            <a:r>
              <a:rPr lang="cs-CZ" sz="2800" b="1" dirty="0">
                <a:solidFill>
                  <a:schemeClr val="tx2"/>
                </a:solidFill>
              </a:rPr>
              <a:t>nemá povinnost vyhovět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2800" b="1" dirty="0">
                <a:solidFill>
                  <a:schemeClr val="tx2"/>
                </a:solidFill>
              </a:rPr>
              <a:t>zamítnutí</a:t>
            </a:r>
            <a:r>
              <a:rPr lang="cs-CZ" sz="2800" dirty="0">
                <a:solidFill>
                  <a:schemeClr val="tx2"/>
                </a:solidFill>
              </a:rPr>
              <a:t> musí ale </a:t>
            </a:r>
            <a:r>
              <a:rPr lang="cs-CZ" sz="2800" b="1" dirty="0">
                <a:solidFill>
                  <a:schemeClr val="tx2"/>
                </a:solidFill>
              </a:rPr>
              <a:t>písemně zdůvodnit</a:t>
            </a:r>
          </a:p>
        </p:txBody>
      </p:sp>
    </p:spTree>
    <p:extLst>
      <p:ext uri="{BB962C8B-B14F-4D97-AF65-F5344CB8AC3E}">
        <p14:creationId xmlns:p14="http://schemas.microsoft.com/office/powerpoint/2010/main" val="3049735719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4D4AB-807C-1387-5A46-E2FED0F6B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>
            <a:extLst>
              <a:ext uri="{FF2B5EF4-FFF2-40B4-BE49-F238E27FC236}">
                <a16:creationId xmlns:a16="http://schemas.microsoft.com/office/drawing/2014/main" id="{D072A2FA-6A4E-F6C8-F0CA-922B6D1DB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1015999"/>
            <a:ext cx="9900000" cy="4775201"/>
          </a:xfrm>
        </p:spPr>
        <p:txBody>
          <a:bodyPr anchor="ctr">
            <a:normAutofit/>
          </a:bodyPr>
          <a:lstStyle/>
          <a:p>
            <a:r>
              <a:rPr lang="cs-CZ" dirty="0"/>
              <a:t>Výkon práce na dálku </a:t>
            </a:r>
            <a:r>
              <a:rPr lang="cs-CZ" sz="2000" dirty="0"/>
              <a:t>(home office)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D0665C90-672B-D791-87B6-56D1BAE97F90}"/>
              </a:ext>
            </a:extLst>
          </p:cNvPr>
          <p:cNvSpPr txBox="1">
            <a:spLocks/>
          </p:cNvSpPr>
          <p:nvPr/>
        </p:nvSpPr>
        <p:spPr>
          <a:xfrm>
            <a:off x="200025" y="2865691"/>
            <a:ext cx="11891772" cy="11133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en-GB" sz="3000" dirty="0">
              <a:latin typeface="Arial" panose="020B0604020202020204" pitchFamily="34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560698"/>
      </p:ext>
    </p:extLst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63FD8-3115-4085-24FE-2438C62AB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2589D8-1D7B-D4C4-4DE1-42F97075E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478435"/>
            <a:ext cx="9900000" cy="1070756"/>
          </a:xfrm>
        </p:spPr>
        <p:txBody>
          <a:bodyPr/>
          <a:lstStyle/>
          <a:p>
            <a:r>
              <a:rPr lang="cs-CZ" dirty="0"/>
              <a:t>Výkon práce na dálku </a:t>
            </a:r>
            <a:r>
              <a:rPr lang="cs-CZ" sz="2000" dirty="0"/>
              <a:t>(§ 241a ZP)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4192881-033D-8A0D-3BC3-CA9168A1E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10</a:t>
            </a:fld>
            <a:endParaRPr lang="cs-CZ"/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2445D20B-8087-57A9-6ED3-D2A71A089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000" y="1357482"/>
            <a:ext cx="10996166" cy="3918750"/>
          </a:xfrm>
        </p:spPr>
        <p:txBody>
          <a:bodyPr>
            <a:normAutofit/>
          </a:bodyPr>
          <a:lstStyle/>
          <a:p>
            <a:r>
              <a:rPr lang="cs-CZ" b="1" dirty="0">
                <a:solidFill>
                  <a:schemeClr val="tx2"/>
                </a:solidFill>
              </a:rPr>
              <a:t>Žádost o výkon práce na dálku </a:t>
            </a:r>
            <a:r>
              <a:rPr lang="cs-CZ" dirty="0">
                <a:solidFill>
                  <a:schemeClr val="tx2"/>
                </a:solidFill>
              </a:rPr>
              <a:t>(z domova)</a:t>
            </a:r>
          </a:p>
          <a:p>
            <a:r>
              <a:rPr lang="cs-CZ" u="sng" dirty="0">
                <a:solidFill>
                  <a:schemeClr val="tx2"/>
                </a:solidFill>
              </a:rPr>
              <a:t>Oprávněné osoby: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chemeClr val="tx2"/>
                </a:solidFill>
              </a:rPr>
              <a:t>těhotné</a:t>
            </a:r>
            <a:r>
              <a:rPr lang="cs-CZ" dirty="0">
                <a:solidFill>
                  <a:schemeClr val="tx2"/>
                </a:solidFill>
              </a:rPr>
              <a:t> zaměstnankyně,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chemeClr val="tx2"/>
                </a:solidFill>
              </a:rPr>
              <a:t>osoby pečující o </a:t>
            </a:r>
            <a:r>
              <a:rPr lang="cs-CZ" b="1" dirty="0">
                <a:solidFill>
                  <a:schemeClr val="tx2"/>
                </a:solidFill>
              </a:rPr>
              <a:t>dítě do 9 let</a:t>
            </a:r>
            <a:r>
              <a:rPr lang="cs-CZ" dirty="0">
                <a:solidFill>
                  <a:schemeClr val="tx2"/>
                </a:solidFill>
              </a:rPr>
              <a:t>,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chemeClr val="tx2"/>
                </a:solidFill>
              </a:rPr>
              <a:t>zaměstnanci pečující o </a:t>
            </a:r>
            <a:r>
              <a:rPr lang="cs-CZ" b="1" dirty="0">
                <a:solidFill>
                  <a:schemeClr val="tx2"/>
                </a:solidFill>
              </a:rPr>
              <a:t>osobu závislou na pomoci jiné fyzické osoby</a:t>
            </a:r>
            <a:r>
              <a:rPr lang="cs-CZ" dirty="0">
                <a:solidFill>
                  <a:schemeClr val="tx2"/>
                </a:solidFill>
              </a:rPr>
              <a:t> ve stupni II až IV</a:t>
            </a:r>
          </a:p>
        </p:txBody>
      </p:sp>
      <p:sp>
        <p:nvSpPr>
          <p:cNvPr id="3" name="Zástupný obsah 5">
            <a:extLst>
              <a:ext uri="{FF2B5EF4-FFF2-40B4-BE49-F238E27FC236}">
                <a16:creationId xmlns:a16="http://schemas.microsoft.com/office/drawing/2014/main" id="{CCF212B3-48E5-52D8-C32B-1B1E048115B4}"/>
              </a:ext>
            </a:extLst>
          </p:cNvPr>
          <p:cNvSpPr txBox="1">
            <a:spLocks/>
          </p:cNvSpPr>
          <p:nvPr/>
        </p:nvSpPr>
        <p:spPr>
          <a:xfrm>
            <a:off x="684000" y="4081515"/>
            <a:ext cx="10789131" cy="2073764"/>
          </a:xfrm>
          <a:prstGeom prst="rect">
            <a:avLst/>
          </a:prstGeom>
        </p:spPr>
        <p:txBody>
          <a:bodyPr vert="horz" lIns="0" tIns="0" rIns="0" bIns="0" numCol="1" spcCol="36000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0400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Font typeface="Wingdings" pitchFamily="2" charset="2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Font typeface="Wingdings" pitchFamily="2" charset="2"/>
              <a:buNone/>
              <a:defRPr sz="18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0400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Font typeface="Wingdings" pitchFamily="2" charset="2"/>
              <a:buNone/>
              <a:defRPr sz="18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50400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Font typeface="Wingdings" pitchFamily="2" charset="2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u="sng" dirty="0">
                <a:solidFill>
                  <a:schemeClr val="accent2"/>
                </a:solidFill>
              </a:rPr>
              <a:t>Nenároková</a:t>
            </a:r>
            <a:r>
              <a:rPr lang="cs-CZ" u="sng" dirty="0">
                <a:solidFill>
                  <a:schemeClr val="tx2"/>
                </a:solidFill>
              </a:rPr>
              <a:t> žádost: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cs-CZ" dirty="0">
                <a:solidFill>
                  <a:schemeClr val="tx2"/>
                </a:solidFill>
              </a:rPr>
              <a:t>musí být </a:t>
            </a:r>
            <a:r>
              <a:rPr lang="cs-CZ" b="1" dirty="0">
                <a:solidFill>
                  <a:schemeClr val="tx2"/>
                </a:solidFill>
              </a:rPr>
              <a:t>písemná</a:t>
            </a:r>
          </a:p>
          <a:p>
            <a:pPr marL="457200" indent="-457200" algn="just">
              <a:buFont typeface="Wingdings" pitchFamily="2" charset="2"/>
              <a:buChar char="§"/>
            </a:pPr>
            <a:r>
              <a:rPr lang="cs-CZ" dirty="0">
                <a:solidFill>
                  <a:schemeClr val="tx2"/>
                </a:solidFill>
              </a:rPr>
              <a:t>zaměstnavatel </a:t>
            </a:r>
            <a:r>
              <a:rPr lang="cs-CZ" b="1" dirty="0">
                <a:solidFill>
                  <a:schemeClr val="accent2"/>
                </a:solidFill>
              </a:rPr>
              <a:t>nemá</a:t>
            </a:r>
            <a:r>
              <a:rPr lang="cs-CZ" dirty="0">
                <a:solidFill>
                  <a:schemeClr val="accent2"/>
                </a:solidFill>
              </a:rPr>
              <a:t> </a:t>
            </a:r>
            <a:r>
              <a:rPr lang="cs-CZ" b="1" dirty="0">
                <a:solidFill>
                  <a:schemeClr val="accent2"/>
                </a:solidFill>
              </a:rPr>
              <a:t>povinnost vyhovět</a:t>
            </a:r>
            <a:endParaRPr lang="cs-CZ" b="1" dirty="0">
              <a:solidFill>
                <a:srgbClr val="FF0000"/>
              </a:solidFill>
            </a:endParaRPr>
          </a:p>
          <a:p>
            <a:pPr marL="457200" indent="-457200" algn="just">
              <a:buFont typeface="Wingdings" pitchFamily="2" charset="2"/>
              <a:buChar char="§"/>
            </a:pPr>
            <a:r>
              <a:rPr lang="cs-CZ" dirty="0">
                <a:solidFill>
                  <a:schemeClr val="tx2"/>
                </a:solidFill>
              </a:rPr>
              <a:t>Pokud nevyhoví musí být </a:t>
            </a:r>
            <a:r>
              <a:rPr lang="cs-CZ" b="1" dirty="0">
                <a:solidFill>
                  <a:schemeClr val="tx2"/>
                </a:solidFill>
              </a:rPr>
              <a:t>písemně zdůvodněno</a:t>
            </a:r>
          </a:p>
          <a:p>
            <a:pPr marL="457200" indent="-457200" algn="just">
              <a:buFont typeface="Wingdings" pitchFamily="2" charset="2"/>
              <a:buChar char="§"/>
            </a:pPr>
            <a:endParaRPr lang="cs-CZ" b="1" dirty="0">
              <a:solidFill>
                <a:schemeClr val="tx2"/>
              </a:solidFill>
            </a:endParaRPr>
          </a:p>
        </p:txBody>
      </p:sp>
      <p:pic>
        <p:nvPicPr>
          <p:cNvPr id="7" name="Grafický objekt 6" descr="Těhotná žena se souvislou výplní">
            <a:extLst>
              <a:ext uri="{FF2B5EF4-FFF2-40B4-BE49-F238E27FC236}">
                <a16:creationId xmlns:a16="http://schemas.microsoft.com/office/drawing/2014/main" id="{D9622589-3EB4-902B-8BEA-F2055E4DAF8E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64565" y="2133105"/>
            <a:ext cx="586394" cy="586394"/>
          </a:xfrm>
          <a:prstGeom prst="rect">
            <a:avLst/>
          </a:prstGeom>
        </p:spPr>
      </p:pic>
      <p:pic>
        <p:nvPicPr>
          <p:cNvPr id="9" name="Grafický objekt 8" descr="Rodina se dvěma dětmi se souvislou výplní">
            <a:extLst>
              <a:ext uri="{FF2B5EF4-FFF2-40B4-BE49-F238E27FC236}">
                <a16:creationId xmlns:a16="http://schemas.microsoft.com/office/drawing/2014/main" id="{714A332A-891D-60EB-8F7D-747A2D1866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89719" y="2366774"/>
            <a:ext cx="705449" cy="705449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8A23642D-E76B-6D38-CC24-1C591A4FC9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7632" y="3093501"/>
            <a:ext cx="670997" cy="670997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28E97ABC-4014-A502-8F57-DA9BA684F3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6318" y="5347566"/>
            <a:ext cx="736378" cy="73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055164"/>
      </p:ext>
    </p:extLst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23A15-F50C-10FC-3F1D-5C5F22471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0836615-FDBE-2AAA-9F68-B0FCFEAF6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Žádost o výkon práce na dálku </a:t>
            </a:r>
            <a:r>
              <a:rPr lang="cs-CZ" sz="2000" dirty="0"/>
              <a:t>(§ 241a ZP)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A0CE506-0ACC-D71F-34CF-14501A413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11</a:t>
            </a:fld>
            <a:endParaRPr lang="cs-CZ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49269252-027E-346D-0767-EAE451B03331}"/>
              </a:ext>
            </a:extLst>
          </p:cNvPr>
          <p:cNvSpPr txBox="1"/>
          <p:nvPr/>
        </p:nvSpPr>
        <p:spPr>
          <a:xfrm>
            <a:off x="684001" y="2753250"/>
            <a:ext cx="3606646" cy="2231648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defPPr>
              <a:defRPr lang="cs-CZ"/>
            </a:defPPr>
            <a:lvl1pPr algn="ctr">
              <a:lnSpc>
                <a:spcPct val="150000"/>
              </a:lnSpc>
              <a:spcBef>
                <a:spcPct val="0"/>
              </a:spcBef>
              <a:buNone/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10000"/>
              </a:lnSpc>
            </a:pPr>
            <a:r>
              <a:rPr lang="cs-CZ" sz="2800" dirty="0"/>
              <a:t>PÍSEMNÁ žádost zaměstnance podle </a:t>
            </a:r>
          </a:p>
          <a:p>
            <a:pPr>
              <a:lnSpc>
                <a:spcPct val="110000"/>
              </a:lnSpc>
            </a:pPr>
            <a:r>
              <a:rPr lang="cs-CZ" sz="2800" dirty="0"/>
              <a:t>§ 241a ZP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B4580A49-12C0-EF4C-AEFF-ADE52D842144}"/>
              </a:ext>
            </a:extLst>
          </p:cNvPr>
          <p:cNvSpPr txBox="1"/>
          <p:nvPr/>
        </p:nvSpPr>
        <p:spPr>
          <a:xfrm>
            <a:off x="5097862" y="2254861"/>
            <a:ext cx="2632669" cy="1003159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defPPr>
              <a:defRPr lang="cs-CZ"/>
            </a:defPPr>
            <a:lvl1pPr algn="ctr">
              <a:lnSpc>
                <a:spcPct val="150000"/>
              </a:lnSpc>
              <a:spcBef>
                <a:spcPct val="0"/>
              </a:spcBef>
              <a:buNone/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10000"/>
              </a:lnSpc>
            </a:pPr>
            <a:r>
              <a:rPr lang="cs-CZ" sz="2800" dirty="0"/>
              <a:t>zaměstnavatel VYHOVÍ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C164946F-15DF-CE83-E6CE-BBF79D50C025}"/>
              </a:ext>
            </a:extLst>
          </p:cNvPr>
          <p:cNvSpPr txBox="1"/>
          <p:nvPr/>
        </p:nvSpPr>
        <p:spPr>
          <a:xfrm>
            <a:off x="5097862" y="4483318"/>
            <a:ext cx="2632669" cy="1003159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defPPr>
              <a:defRPr lang="cs-CZ"/>
            </a:defPPr>
            <a:lvl1pPr algn="ctr">
              <a:lnSpc>
                <a:spcPct val="150000"/>
              </a:lnSpc>
              <a:spcBef>
                <a:spcPct val="0"/>
              </a:spcBef>
              <a:buNone/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10000"/>
              </a:lnSpc>
            </a:pPr>
            <a:r>
              <a:rPr lang="cs-CZ" sz="2800" dirty="0"/>
              <a:t>zaměstnavatel NEVYHOVÍ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6E504CF2-6BC3-33AB-CE5F-5A4D17FEEA2C}"/>
              </a:ext>
            </a:extLst>
          </p:cNvPr>
          <p:cNvSpPr txBox="1"/>
          <p:nvPr/>
        </p:nvSpPr>
        <p:spPr>
          <a:xfrm>
            <a:off x="8385348" y="2012943"/>
            <a:ext cx="3310934" cy="1480614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defPPr>
              <a:defRPr lang="cs-CZ"/>
            </a:defPPr>
            <a:lvl1pPr algn="ctr">
              <a:lnSpc>
                <a:spcPct val="150000"/>
              </a:lnSpc>
              <a:spcBef>
                <a:spcPct val="0"/>
              </a:spcBef>
              <a:buNone/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10000"/>
              </a:lnSpc>
            </a:pPr>
            <a:r>
              <a:rPr lang="cs-CZ" sz="2800" dirty="0"/>
              <a:t>uzavření písemné dohody o práci na dálku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20C3AC26-3ACB-3932-EE46-7241D8D7DEA4}"/>
              </a:ext>
            </a:extLst>
          </p:cNvPr>
          <p:cNvSpPr txBox="1"/>
          <p:nvPr/>
        </p:nvSpPr>
        <p:spPr>
          <a:xfrm>
            <a:off x="8385348" y="3988158"/>
            <a:ext cx="3310934" cy="1993478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defPPr>
              <a:defRPr lang="cs-CZ"/>
            </a:defPPr>
            <a:lvl1pPr algn="ctr">
              <a:lnSpc>
                <a:spcPct val="150000"/>
              </a:lnSpc>
              <a:spcBef>
                <a:spcPct val="0"/>
              </a:spcBef>
              <a:buNone/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10000"/>
              </a:lnSpc>
            </a:pPr>
            <a:r>
              <a:rPr lang="cs-CZ" sz="2800" dirty="0"/>
              <a:t>povinnost zaměstnavatele zamítnutí PÍSEMNĚ ODŮVODNIT</a:t>
            </a:r>
          </a:p>
        </p:txBody>
      </p:sp>
      <p:cxnSp>
        <p:nvCxnSpPr>
          <p:cNvPr id="15" name="Přímá spojnice se šipkou 14">
            <a:extLst>
              <a:ext uri="{FF2B5EF4-FFF2-40B4-BE49-F238E27FC236}">
                <a16:creationId xmlns:a16="http://schemas.microsoft.com/office/drawing/2014/main" id="{2D274184-08C6-9A1F-B01B-87006A134D75}"/>
              </a:ext>
            </a:extLst>
          </p:cNvPr>
          <p:cNvCxnSpPr/>
          <p:nvPr/>
        </p:nvCxnSpPr>
        <p:spPr>
          <a:xfrm flipV="1">
            <a:off x="4391130" y="3281364"/>
            <a:ext cx="633046" cy="424385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Přímá spojnice se šipkou 16">
            <a:extLst>
              <a:ext uri="{FF2B5EF4-FFF2-40B4-BE49-F238E27FC236}">
                <a16:creationId xmlns:a16="http://schemas.microsoft.com/office/drawing/2014/main" id="{8ED32CFD-6127-F16C-BB15-D4CD726FE9CA}"/>
              </a:ext>
            </a:extLst>
          </p:cNvPr>
          <p:cNvCxnSpPr>
            <a:cxnSpLocks/>
          </p:cNvCxnSpPr>
          <p:nvPr/>
        </p:nvCxnSpPr>
        <p:spPr>
          <a:xfrm>
            <a:off x="4391130" y="3988158"/>
            <a:ext cx="581129" cy="458654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Přímá spojnice se šipkou 18">
            <a:extLst>
              <a:ext uri="{FF2B5EF4-FFF2-40B4-BE49-F238E27FC236}">
                <a16:creationId xmlns:a16="http://schemas.microsoft.com/office/drawing/2014/main" id="{2067A14E-9A15-A7E8-5C20-758BF1800B5A}"/>
              </a:ext>
            </a:extLst>
          </p:cNvPr>
          <p:cNvCxnSpPr>
            <a:cxnSpLocks/>
          </p:cNvCxnSpPr>
          <p:nvPr/>
        </p:nvCxnSpPr>
        <p:spPr>
          <a:xfrm>
            <a:off x="7810919" y="2753250"/>
            <a:ext cx="480646" cy="0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1" name="Přímá spojnice se šipkou 20">
            <a:extLst>
              <a:ext uri="{FF2B5EF4-FFF2-40B4-BE49-F238E27FC236}">
                <a16:creationId xmlns:a16="http://schemas.microsoft.com/office/drawing/2014/main" id="{CE568BC2-3350-60E2-FD30-28AF751B2741}"/>
              </a:ext>
            </a:extLst>
          </p:cNvPr>
          <p:cNvCxnSpPr>
            <a:cxnSpLocks/>
          </p:cNvCxnSpPr>
          <p:nvPr/>
        </p:nvCxnSpPr>
        <p:spPr>
          <a:xfrm>
            <a:off x="7810919" y="4984897"/>
            <a:ext cx="480646" cy="0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" name="TextovéPole 5">
            <a:extLst>
              <a:ext uri="{FF2B5EF4-FFF2-40B4-BE49-F238E27FC236}">
                <a16:creationId xmlns:a16="http://schemas.microsoft.com/office/drawing/2014/main" id="{511E26B8-388B-5E4B-2633-A6790F91AA3B}"/>
              </a:ext>
            </a:extLst>
          </p:cNvPr>
          <p:cNvSpPr txBox="1"/>
          <p:nvPr/>
        </p:nvSpPr>
        <p:spPr>
          <a:xfrm>
            <a:off x="697395" y="1214755"/>
            <a:ext cx="10998887" cy="599268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defPPr>
              <a:defRPr lang="cs-CZ"/>
            </a:defPPr>
            <a:lvl1pPr algn="ctr">
              <a:lnSpc>
                <a:spcPct val="150000"/>
              </a:lnSpc>
              <a:spcBef>
                <a:spcPct val="0"/>
              </a:spcBef>
              <a:buNone/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10000"/>
              </a:lnSpc>
            </a:pPr>
            <a:r>
              <a:rPr lang="cs-CZ" sz="2800" dirty="0"/>
              <a:t>Zaměstnavatel </a:t>
            </a:r>
            <a:r>
              <a:rPr lang="cs-CZ" sz="2800" dirty="0">
                <a:solidFill>
                  <a:schemeClr val="accent2"/>
                </a:solidFill>
              </a:rPr>
              <a:t>není</a:t>
            </a:r>
            <a:r>
              <a:rPr lang="cs-CZ" sz="2800" dirty="0"/>
              <a:t> povinen vyhovět</a:t>
            </a:r>
          </a:p>
        </p:txBody>
      </p:sp>
    </p:spTree>
    <p:extLst>
      <p:ext uri="{BB962C8B-B14F-4D97-AF65-F5344CB8AC3E}">
        <p14:creationId xmlns:p14="http://schemas.microsoft.com/office/powerpoint/2010/main" val="466507913"/>
      </p:ext>
    </p:extLst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C0DD6-0B76-15AA-D67E-A9FCF6317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>
            <a:extLst>
              <a:ext uri="{FF2B5EF4-FFF2-40B4-BE49-F238E27FC236}">
                <a16:creationId xmlns:a16="http://schemas.microsoft.com/office/drawing/2014/main" id="{8BF1A2D6-C469-BB07-F3F2-DC7E0FDAA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1015999"/>
            <a:ext cx="9900000" cy="4632326"/>
          </a:xfrm>
        </p:spPr>
        <p:txBody>
          <a:bodyPr anchor="ctr">
            <a:normAutofit/>
          </a:bodyPr>
          <a:lstStyle/>
          <a:p>
            <a:r>
              <a:rPr lang="cs-CZ" dirty="0"/>
              <a:t>Jiná úprava pracovních podmínek 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4E21202F-6ADF-9C97-3DC4-99CFBA091AE8}"/>
              </a:ext>
            </a:extLst>
          </p:cNvPr>
          <p:cNvSpPr txBox="1">
            <a:spLocks/>
          </p:cNvSpPr>
          <p:nvPr/>
        </p:nvSpPr>
        <p:spPr>
          <a:xfrm>
            <a:off x="200025" y="2865691"/>
            <a:ext cx="11891772" cy="11133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en-GB" sz="3000" dirty="0">
              <a:latin typeface="Arial" panose="020B0604020202020204" pitchFamily="34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154508"/>
      </p:ext>
    </p:extLst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BC8DC-C1DB-F3D7-9CE3-E7894607E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354FB9-763A-F57B-0055-1400C1F1F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974" y="609896"/>
            <a:ext cx="10814400" cy="1070756"/>
          </a:xfrm>
        </p:spPr>
        <p:txBody>
          <a:bodyPr>
            <a:normAutofit/>
          </a:bodyPr>
          <a:lstStyle/>
          <a:p>
            <a:r>
              <a:rPr lang="cs-CZ" dirty="0"/>
              <a:t>Omezení pracovních cest a přeložení </a:t>
            </a:r>
            <a:r>
              <a:rPr lang="cs-CZ" sz="2000" dirty="0"/>
              <a:t>(§ 240 odst. 1 a 2 ZP)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728F8BF-1D04-0701-5D5A-9D13D97E0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13</a:t>
            </a:fld>
            <a:endParaRPr lang="cs-CZ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C56B47A5-A2F3-5D5C-7972-996BA2984B2B}"/>
              </a:ext>
            </a:extLst>
          </p:cNvPr>
          <p:cNvSpPr txBox="1"/>
          <p:nvPr/>
        </p:nvSpPr>
        <p:spPr>
          <a:xfrm>
            <a:off x="599175" y="1895893"/>
            <a:ext cx="1099365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sz="2000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Koho se ochrana týká?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těhotné</a:t>
            </a:r>
            <a:r>
              <a:rPr lang="cs-CZ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zaměstnankyně,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cs-CZ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zaměstnanci </a:t>
            </a:r>
            <a:r>
              <a:rPr lang="cs-CZ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pečující o dítě do 9 let</a:t>
            </a:r>
            <a:r>
              <a:rPr lang="cs-CZ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osamělí</a:t>
            </a:r>
            <a:r>
              <a:rPr lang="cs-CZ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zaměstnanci </a:t>
            </a:r>
            <a:r>
              <a:rPr lang="cs-CZ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pečující o dítě mladší 15 let</a:t>
            </a:r>
            <a:r>
              <a:rPr lang="cs-CZ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cs-CZ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osoby, které převážně dlouhodobě a sami </a:t>
            </a:r>
            <a:r>
              <a:rPr lang="cs-CZ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pečující o osobu závislou na pomoci </a:t>
            </a:r>
            <a:r>
              <a:rPr lang="cs-CZ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jiné osoby </a:t>
            </a:r>
            <a:r>
              <a:rPr lang="cs-CZ" sz="2000" dirty="0">
                <a:solidFill>
                  <a:schemeClr val="tx2"/>
                </a:solidFill>
              </a:rPr>
              <a:t>ve stupni II až IV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endParaRPr lang="cs-CZ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s-CZ" sz="2000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Jaká platí pravidla?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pracovní cesty </a:t>
            </a:r>
            <a:r>
              <a:rPr lang="cs-CZ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► mimo obec pracoviště nebo bydliště mohou být vysláni </a:t>
            </a:r>
            <a:r>
              <a:rPr lang="cs-CZ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pouze se svým souhlasem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přeložení</a:t>
            </a:r>
            <a:r>
              <a:rPr lang="cs-CZ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► zaměstnavatel je může přeložit pouze na </a:t>
            </a:r>
            <a:r>
              <a:rPr lang="cs-CZ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jejich vlastní žádost</a:t>
            </a:r>
          </a:p>
        </p:txBody>
      </p:sp>
      <p:pic>
        <p:nvPicPr>
          <p:cNvPr id="6" name="Grafický objekt 5" descr="Žena s dítětem se souvislou výplní">
            <a:extLst>
              <a:ext uri="{FF2B5EF4-FFF2-40B4-BE49-F238E27FC236}">
                <a16:creationId xmlns:a16="http://schemas.microsoft.com/office/drawing/2014/main" id="{CEDEF2C1-D68E-11AA-85A2-FB71D7A942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26914" y="2658369"/>
            <a:ext cx="610281" cy="610281"/>
          </a:xfrm>
          <a:prstGeom prst="rect">
            <a:avLst/>
          </a:prstGeom>
        </p:spPr>
      </p:pic>
      <p:pic>
        <p:nvPicPr>
          <p:cNvPr id="8" name="Grafický objekt 7" descr="Těhotná žena se souvislou výplní">
            <a:extLst>
              <a:ext uri="{FF2B5EF4-FFF2-40B4-BE49-F238E27FC236}">
                <a16:creationId xmlns:a16="http://schemas.microsoft.com/office/drawing/2014/main" id="{FD58A359-9358-1791-5B55-7114713C45F4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27041" y="1964864"/>
            <a:ext cx="586394" cy="586394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C4C9F343-5810-2482-2038-58707AFEE9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4001" y="3477490"/>
            <a:ext cx="610281" cy="610281"/>
          </a:xfrm>
          <a:prstGeom prst="rect">
            <a:avLst/>
          </a:prstGeom>
        </p:spPr>
      </p:pic>
      <p:pic>
        <p:nvPicPr>
          <p:cNvPr id="12" name="Grafický objekt 11" descr="Rodina se dvěma dětmi se souvislou výplní">
            <a:extLst>
              <a:ext uri="{FF2B5EF4-FFF2-40B4-BE49-F238E27FC236}">
                <a16:creationId xmlns:a16="http://schemas.microsoft.com/office/drawing/2014/main" id="{EC715928-4F0F-8493-66AD-98BB9C5A15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7450" y="2258061"/>
            <a:ext cx="705449" cy="70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45761"/>
      </p:ext>
    </p:extLst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C8A9B-24AC-D44C-FC18-82C736F12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8900A7-AEB0-C18E-4D3B-6AFC96146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Omezení práce přesčas </a:t>
            </a:r>
            <a:r>
              <a:rPr lang="cs-CZ" sz="2000" dirty="0"/>
              <a:t>(§ 240 odst. 3 ZP)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146D50D-DF06-04D3-1642-69DC5E6B1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14</a:t>
            </a:fld>
            <a:endParaRPr lang="cs-CZ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892A404-FBF0-800C-65F8-5538DF769BAF}"/>
              </a:ext>
            </a:extLst>
          </p:cNvPr>
          <p:cNvSpPr txBox="1"/>
          <p:nvPr/>
        </p:nvSpPr>
        <p:spPr>
          <a:xfrm>
            <a:off x="683999" y="1324393"/>
            <a:ext cx="10218463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sz="2800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Těhotné zaměstnankyně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cs-CZ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absolutní zákaz </a:t>
            </a:r>
            <a:r>
              <a:rPr lang="cs-CZ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práce přesčas (nelze nařídit ani se dohodnout)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endParaRPr lang="cs-CZ" sz="2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s-CZ" sz="2800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Zaměstnanci pečující o dítě do 1 roku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cs-CZ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zaměstnavatel jim </a:t>
            </a:r>
            <a:r>
              <a:rPr lang="cs-CZ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nesmí</a:t>
            </a:r>
            <a:r>
              <a:rPr lang="cs-CZ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práci přesčas </a:t>
            </a:r>
            <a:r>
              <a:rPr lang="cs-CZ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nařídit</a:t>
            </a:r>
            <a:r>
              <a:rPr lang="cs-CZ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(výkon přesčasu je možný pouze na základě dohody obou stran)</a:t>
            </a:r>
          </a:p>
        </p:txBody>
      </p:sp>
      <p:pic>
        <p:nvPicPr>
          <p:cNvPr id="6" name="Grafický objekt 5" descr="Těhotná žena se souvislou výplní">
            <a:extLst>
              <a:ext uri="{FF2B5EF4-FFF2-40B4-BE49-F238E27FC236}">
                <a16:creationId xmlns:a16="http://schemas.microsoft.com/office/drawing/2014/main" id="{BAEBB0F9-98F1-8094-3739-DD29859A0D0A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74022" y="1240245"/>
            <a:ext cx="586394" cy="586394"/>
          </a:xfrm>
          <a:prstGeom prst="rect">
            <a:avLst/>
          </a:prstGeom>
        </p:spPr>
      </p:pic>
      <p:pic>
        <p:nvPicPr>
          <p:cNvPr id="8" name="Grafický objekt 7" descr="Rodina se dvěma dětmi se souvislou výplní">
            <a:extLst>
              <a:ext uri="{FF2B5EF4-FFF2-40B4-BE49-F238E27FC236}">
                <a16:creationId xmlns:a16="http://schemas.microsoft.com/office/drawing/2014/main" id="{113AD196-E12E-3E10-E0D2-5D6BD5E756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50686" y="2878664"/>
            <a:ext cx="705449" cy="70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864731"/>
      </p:ext>
    </p:extLst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2C683-B387-CD5D-0EF3-5E820A3D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>
            <a:extLst>
              <a:ext uri="{FF2B5EF4-FFF2-40B4-BE49-F238E27FC236}">
                <a16:creationId xmlns:a16="http://schemas.microsoft.com/office/drawing/2014/main" id="{1BF8C5DF-B6B7-DB7A-D72F-F4ECF4D78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1015999"/>
            <a:ext cx="9860175" cy="4632326"/>
          </a:xfrm>
        </p:spPr>
        <p:txBody>
          <a:bodyPr anchor="ctr">
            <a:normAutofit/>
          </a:bodyPr>
          <a:lstStyle/>
          <a:p>
            <a:r>
              <a:rPr lang="cs-CZ" dirty="0"/>
              <a:t>Překážky v práci na straně zaměstnance </a:t>
            </a:r>
            <a:r>
              <a:rPr lang="cs-CZ" sz="2400" b="0" dirty="0"/>
              <a:t>(pracovní volno)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B2B71C49-A871-E689-022C-DE2756A50ECE}"/>
              </a:ext>
            </a:extLst>
          </p:cNvPr>
          <p:cNvSpPr txBox="1">
            <a:spLocks/>
          </p:cNvSpPr>
          <p:nvPr/>
        </p:nvSpPr>
        <p:spPr>
          <a:xfrm>
            <a:off x="200025" y="2865691"/>
            <a:ext cx="11891772" cy="11133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en-GB" sz="3000" dirty="0">
              <a:latin typeface="Arial" panose="020B0604020202020204" pitchFamily="34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726338"/>
      </p:ext>
    </p:extLst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FA40E-73CF-27AA-7585-5764585A9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954F65-C7C5-FBE0-0956-55485D6A6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Pracovní volno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7B3B56B-1335-608B-DF3E-FFF9A9A1B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16</a:t>
            </a:fld>
            <a:endParaRPr lang="cs-CZ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279D2104-4D9B-A216-51A1-C649E739AC3A}"/>
              </a:ext>
            </a:extLst>
          </p:cNvPr>
          <p:cNvSpPr txBox="1"/>
          <p:nvPr/>
        </p:nvSpPr>
        <p:spPr>
          <a:xfrm>
            <a:off x="683999" y="1384370"/>
            <a:ext cx="1052692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Zaměstnavatel má </a:t>
            </a:r>
            <a:r>
              <a:rPr lang="cs-CZ" sz="2000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povinnost omluvit nepřítomnost </a:t>
            </a:r>
            <a:r>
              <a:rPr lang="cs-CZ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zaměstnance v práci při následujících </a:t>
            </a:r>
            <a:r>
              <a:rPr lang="cs-CZ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překážkách</a:t>
            </a:r>
            <a:r>
              <a:rPr lang="cs-CZ" sz="20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práci:</a:t>
            </a:r>
          </a:p>
          <a:p>
            <a:endParaRPr lang="cs-CZ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ošetřování dítěte mladšího 10 let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ošetřování jiné fyzické osoby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péče o dítě mladší 10 let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péče o dítě v</a:t>
            </a:r>
            <a:r>
              <a:rPr lang="cs-CZ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situaci, kdy se osoba, která o něj běžně pečuje, musela podrobit lékařskému vyšetření nebo ošetření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dlouhodobá péče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mateřská, otcovská nebo rodičovská dovolená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doprovod k vyšetření nebo ošetření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cs-CZ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109547"/>
      </p:ext>
    </p:extLst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F51ED5-DDCC-6212-E46C-F57F7B5D7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394F0AF-D832-45D5-99B4-1D4015175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dirty="0"/>
              <a:t>Ošetřování a péče </a:t>
            </a:r>
            <a:r>
              <a:rPr lang="cs-CZ" sz="2000" dirty="0"/>
              <a:t>(§ 191 ZP)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0EC577C-72BC-B150-7F0E-587514E28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17</a:t>
            </a:fld>
            <a:endParaRPr lang="cs-CZ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2651B9E9-2C81-57CB-80A1-BDAC30DD19EE}"/>
              </a:ext>
            </a:extLst>
          </p:cNvPr>
          <p:cNvSpPr txBox="1"/>
          <p:nvPr/>
        </p:nvSpPr>
        <p:spPr>
          <a:xfrm>
            <a:off x="744385" y="1290481"/>
            <a:ext cx="10526925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Pracovní volno </a:t>
            </a:r>
            <a:r>
              <a:rPr lang="cs-CZ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(na nezbytně nutnou dobu) </a:t>
            </a:r>
            <a:r>
              <a:rPr lang="cs-CZ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 důvodu:</a:t>
            </a:r>
          </a:p>
          <a:p>
            <a:endParaRPr lang="cs-CZ" sz="16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 Ošetřování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dítěte</a:t>
            </a:r>
            <a:r>
              <a:rPr lang="cs-CZ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mladšího 10 let</a:t>
            </a:r>
            <a:r>
              <a:rPr lang="cs-CZ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které onemocnělo/mělo úraz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osoby</a:t>
            </a:r>
            <a:r>
              <a:rPr lang="cs-CZ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jejíž zdravotní </a:t>
            </a:r>
            <a:r>
              <a:rPr lang="cs-CZ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stav</a:t>
            </a:r>
            <a:r>
              <a:rPr lang="cs-CZ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z důvodu nemoci/úrazu/stavu po porodu nezbytně </a:t>
            </a:r>
            <a:r>
              <a:rPr lang="cs-CZ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vyžaduje</a:t>
            </a:r>
            <a:r>
              <a:rPr lang="cs-CZ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cs-CZ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příbuzný v linii přímé, sourozenec, manžel, registrovaný partner, rodič manžela nebo registrovaného partnera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cs-CZ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osoba, se kterou žiji ve společné domácnosti</a:t>
            </a:r>
          </a:p>
          <a:p>
            <a:pPr lvl="1"/>
            <a:endParaRPr lang="cs-CZ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 Péče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dítě mladší 10 let </a:t>
            </a:r>
            <a:r>
              <a:rPr lang="cs-CZ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 zákonných důvodů (např. při nečekaném uzavření školy, karanténě)</a:t>
            </a:r>
            <a:endParaRPr lang="cs-CZ" sz="1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dítě </a:t>
            </a:r>
            <a:r>
              <a:rPr lang="cs-CZ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situaci, kdy se osoba, která o něj běžně pečuje, musela podrobit lékařskému vyšetření nebo ošetření (které nešlo zařídit mimo pracovní dobu), a proto se o dítě nemůže postarat</a:t>
            </a:r>
          </a:p>
          <a:p>
            <a:pPr lvl="2"/>
            <a:endParaRPr lang="cs-CZ" sz="1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s-CZ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Finanční zabezpečení – dávka ošetřovné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 systému nemocenského pojištění; podpůrčí doba – nejdéle </a:t>
            </a:r>
            <a:r>
              <a:rPr lang="cs-CZ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kalendářních dnů </a:t>
            </a:r>
            <a:r>
              <a:rPr lang="cs-CZ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(u osamělého zaměstnance, který má v trvalé péči aspoň jedno dítě do 16 let, které neukončilo povinnou školní docházku 16 kalendářních dnů).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60 % průměrného redukovaného výdělku, vyplácí ČSSZ.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cs-CZ" sz="1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s-CZ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Ochrana místa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cs-CZ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právo na návrat na původní práci a pracoviště (§ 47 odst. 1 ZP)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cs-CZ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až na výjimky platí zákaz výpovědi zaměstnavatelem (§ 53, 54 ZP)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cs-CZ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09253023-0256-332B-D09F-F3601704FEEF}"/>
              </a:ext>
            </a:extLst>
          </p:cNvPr>
          <p:cNvSpPr txBox="1"/>
          <p:nvPr/>
        </p:nvSpPr>
        <p:spPr>
          <a:xfrm>
            <a:off x="7070627" y="5399570"/>
            <a:ext cx="4842452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Překážka v práci (pracovní volno) trvá, je-li nadále potřeba.</a:t>
            </a:r>
          </a:p>
        </p:txBody>
      </p:sp>
      <p:pic>
        <p:nvPicPr>
          <p:cNvPr id="14" name="Grafický objekt 13" descr="Peníze obrys">
            <a:extLst>
              <a:ext uri="{FF2B5EF4-FFF2-40B4-BE49-F238E27FC236}">
                <a16:creationId xmlns:a16="http://schemas.microsoft.com/office/drawing/2014/main" id="{2170E267-8A50-6FAF-6425-644A28E74D36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34000" y="4045789"/>
            <a:ext cx="460420" cy="460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414363"/>
      </p:ext>
    </p:extLst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8CF82-088B-FF37-3415-E68426C41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28B7F5-9566-DB84-2D2C-B01A1E33A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Dlouhodobá péče </a:t>
            </a:r>
            <a:r>
              <a:rPr lang="cs-CZ" sz="2000" dirty="0"/>
              <a:t>(§ 191a ZP)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24BA38D-4B2A-833C-22DD-141139AD6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18</a:t>
            </a:fld>
            <a:endParaRPr lang="cs-CZ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F20D50E6-A1AC-834A-C8A3-3A52262C09EB}"/>
              </a:ext>
            </a:extLst>
          </p:cNvPr>
          <p:cNvSpPr txBox="1"/>
          <p:nvPr/>
        </p:nvSpPr>
        <p:spPr>
          <a:xfrm>
            <a:off x="684000" y="1655630"/>
            <a:ext cx="10088775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Pracovní volno z důvodu dlouhodobé péče o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manžela (partnera)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příbuzného v linii přímé, sourozence, tchyni, tchána, snachu, zetě, neteř synovce, tetu, strýce nebo o těchto osob manžela, registrovaného partnera nebo druha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druha nebo jinou osobu žijící ve společné domácnosti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cs-CZ" sz="16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 těchto osob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došlo k </a:t>
            </a:r>
            <a:r>
              <a:rPr lang="cs-CZ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hospitalizaci </a:t>
            </a:r>
            <a:r>
              <a:rPr lang="cs-CZ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je předpoklad, že bude třeba </a:t>
            </a:r>
            <a:r>
              <a:rPr lang="cs-CZ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ošetřování alespoň 30 kal. dní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cs-CZ" sz="16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s-CZ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Finanční zabezpečení – dávka dlouhodobé ošetřovné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 systému nemocenského pojištění; podpůrčí doba – nejdéle </a:t>
            </a:r>
            <a:r>
              <a:rPr lang="cs-CZ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 kalendářních dnů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60 % průměrného redukovaného výdělku, vyplácí ČSSZ.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cs-CZ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s-CZ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Ochrana místa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cs-CZ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právo na návrat na původní práci a pracoviště (§ 47 odst. 1 ZP)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cs-CZ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až na výjimky platí zákaz výpovědi zaměstnavatelem (§ 53, 54 ZP)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cs-CZ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6E1C5769-8556-0FBA-91B5-CE8EC80E0D8B}"/>
              </a:ext>
            </a:extLst>
          </p:cNvPr>
          <p:cNvSpPr txBox="1"/>
          <p:nvPr/>
        </p:nvSpPr>
        <p:spPr>
          <a:xfrm>
            <a:off x="7319505" y="4905561"/>
            <a:ext cx="4507311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b="0" i="0" dirty="0">
                <a:solidFill>
                  <a:srgbClr val="000000"/>
                </a:solidFill>
                <a:effectLst/>
                <a:latin typeface="motif"/>
              </a:rPr>
              <a:t>Překážka v práci trvá po dobu pobírání dávky</a:t>
            </a:r>
            <a:endParaRPr lang="cs-CZ" sz="18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420055"/>
      </p:ext>
    </p:extLst>
  </p:cSld>
  <p:clrMapOvr>
    <a:masterClrMapping/>
  </p:clrMapOvr>
  <p:transition spd="slow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14F03-A0B5-9704-7ECC-131AE9CE1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786C5A0-5C32-9496-B764-B59722B62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200" dirty="0"/>
              <a:t>Mateřská dovolená </a:t>
            </a:r>
            <a:r>
              <a:rPr lang="cs-CZ" sz="1800" dirty="0"/>
              <a:t>(§ 195 ZP)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9529ECE-8CA3-ADD8-EF7A-91376297D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19</a:t>
            </a:fld>
            <a:endParaRPr lang="cs-CZ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6AD7D1F9-0FE1-B948-394D-AAEC72D47BFD}"/>
              </a:ext>
            </a:extLst>
          </p:cNvPr>
          <p:cNvSpPr txBox="1"/>
          <p:nvPr/>
        </p:nvSpPr>
        <p:spPr>
          <a:xfrm>
            <a:off x="612283" y="1402146"/>
            <a:ext cx="1110795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b="1" dirty="0">
                <a:solidFill>
                  <a:srgbClr val="000000"/>
                </a:solidFill>
                <a:latin typeface="Arial" panose="020B0604020202020204" pitchFamily="34" charset="0"/>
              </a:rPr>
              <a:t>Délka trvání</a:t>
            </a:r>
          </a:p>
          <a:p>
            <a:pPr marL="342900" marR="0" indent="-342900" algn="just">
              <a:buFont typeface="Wingdings" panose="05000000000000000000" pitchFamily="2" charset="2"/>
              <a:buChar char="§"/>
            </a:pPr>
            <a:r>
              <a:rPr lang="cs-CZ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28</a:t>
            </a:r>
            <a:r>
              <a:rPr lang="cs-CZ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týdnů</a:t>
            </a:r>
            <a:r>
              <a:rPr lang="cs-CZ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(při narození 1 dítěte)</a:t>
            </a: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</a:rPr>
              <a:t>/ </a:t>
            </a:r>
            <a:r>
              <a:rPr lang="cs-CZ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37</a:t>
            </a:r>
            <a:r>
              <a:rPr lang="cs-CZ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týdnů (při narození 2 a více dětí současně)</a:t>
            </a:r>
          </a:p>
          <a:p>
            <a:pPr marL="342900" marR="0" indent="-342900" algn="just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</a:rPr>
              <a:t>Zákonné minimum: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</a:rPr>
              <a:t>nesmí být </a:t>
            </a:r>
            <a:r>
              <a:rPr lang="cs-CZ" b="1" dirty="0">
                <a:solidFill>
                  <a:srgbClr val="000000"/>
                </a:solidFill>
                <a:latin typeface="Arial" panose="020B0604020202020204" pitchFamily="34" charset="0"/>
              </a:rPr>
              <a:t>nikdy kratší než 14 týdnů </a:t>
            </a: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</a:rPr>
              <a:t>(platí i v případě narození mrtvého dítěte)</a:t>
            </a:r>
          </a:p>
          <a:p>
            <a:pPr marL="725488" lvl="1" indent="-268288" algn="just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</a:rPr>
              <a:t>nelze přerušit ani ukončit dříve než 6 týdnů po porodu (tzv. </a:t>
            </a:r>
            <a:r>
              <a:rPr lang="cs-CZ" b="1" dirty="0">
                <a:solidFill>
                  <a:srgbClr val="000000"/>
                </a:solidFill>
                <a:latin typeface="Arial" panose="020B0604020202020204" pitchFamily="34" charset="0"/>
              </a:rPr>
              <a:t>povinné šestinedělí</a:t>
            </a: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</a:rPr>
              <a:t>)</a:t>
            </a:r>
          </a:p>
          <a:p>
            <a:pPr marR="0" algn="just"/>
            <a:endParaRPr lang="cs-CZ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R="0" algn="just"/>
            <a:r>
              <a:rPr lang="cs-CZ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Nástup na mateřskou</a:t>
            </a:r>
          </a:p>
          <a:p>
            <a:pPr marL="342900" marR="0" indent="-342900" algn="just">
              <a:buFont typeface="Wingdings" panose="05000000000000000000" pitchFamily="2" charset="2"/>
              <a:buChar char="§"/>
            </a:pPr>
            <a:r>
              <a:rPr lang="cs-CZ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zpravidla </a:t>
            </a:r>
            <a:r>
              <a:rPr lang="cs-CZ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 týdnů </a:t>
            </a:r>
            <a:r>
              <a:rPr lang="cs-CZ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před očekávaným dnem porodu, nejdříve však </a:t>
            </a:r>
            <a:r>
              <a:rPr lang="cs-CZ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 týdnů </a:t>
            </a:r>
            <a:r>
              <a:rPr lang="cs-CZ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před očekávaným porodem</a:t>
            </a:r>
            <a:endParaRPr lang="cs-CZ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</a:rPr>
              <a:t>pokud se </a:t>
            </a:r>
            <a:r>
              <a:rPr lang="cs-CZ" b="1" dirty="0">
                <a:solidFill>
                  <a:srgbClr val="000000"/>
                </a:solidFill>
                <a:latin typeface="Arial" panose="020B0604020202020204" pitchFamily="34" charset="0"/>
              </a:rPr>
              <a:t>dítě narodí dříve</a:t>
            </a: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</a:rPr>
              <a:t>, než určil lékař, nárok na plnou délku mateřské (28/37 týdnů) zůstává zachován</a:t>
            </a:r>
          </a:p>
          <a:p>
            <a:pPr marL="342900" marR="0" indent="-342900" algn="just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</a:rPr>
              <a:t>pokud zaměstnankyně </a:t>
            </a:r>
            <a:r>
              <a:rPr lang="cs-CZ" b="1" dirty="0">
                <a:solidFill>
                  <a:srgbClr val="000000"/>
                </a:solidFill>
                <a:latin typeface="Arial" panose="020B0604020202020204" pitchFamily="34" charset="0"/>
              </a:rPr>
              <a:t>nastoupí později z vlastního rozhodnutí </a:t>
            </a: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</a:rPr>
              <a:t>méně než 6 týdnů před porodem, po porodu jí náleží jen 22 týdnů (případně 31 týdnů u vícerčat)</a:t>
            </a:r>
          </a:p>
          <a:p>
            <a:pPr marR="0" algn="just"/>
            <a:endParaRPr lang="cs-CZ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R="0" algn="just"/>
            <a:r>
              <a:rPr lang="cs-CZ" b="1" dirty="0">
                <a:solidFill>
                  <a:srgbClr val="000000"/>
                </a:solidFill>
                <a:latin typeface="Arial" panose="020B0604020202020204" pitchFamily="34" charset="0"/>
              </a:rPr>
              <a:t>Ochrana místa</a:t>
            </a:r>
          </a:p>
          <a:p>
            <a:pPr marL="358775" indent="-358775" algn="just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právo na návrat na původní práci a pracoviště </a:t>
            </a: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</a:rPr>
              <a:t>(§ 47 odst. 1 ZP)</a:t>
            </a:r>
          </a:p>
          <a:p>
            <a:pPr marL="358775" marR="0" indent="-358775" algn="just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</a:rPr>
              <a:t>až na výjimky zákaz výpovědi zaměstnavatelem (§ 53, 54 ZP)</a:t>
            </a:r>
          </a:p>
          <a:p>
            <a:pPr marL="457200" marR="0" indent="-457200" algn="just">
              <a:buFont typeface="Wingdings" panose="05000000000000000000" pitchFamily="2" charset="2"/>
              <a:buChar char="§"/>
            </a:pPr>
            <a:endParaRPr lang="cs-CZ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42900" marR="0" indent="-342900" algn="just">
              <a:buFont typeface="Wingdings" panose="05000000000000000000" pitchFamily="2" charset="2"/>
              <a:buChar char="§"/>
            </a:pPr>
            <a:endParaRPr lang="cs-CZ" sz="28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D955BE16-3165-FB6C-EF6C-81C6540E9F22}"/>
              </a:ext>
            </a:extLst>
          </p:cNvPr>
          <p:cNvSpPr txBox="1"/>
          <p:nvPr/>
        </p:nvSpPr>
        <p:spPr>
          <a:xfrm>
            <a:off x="7852708" y="5132688"/>
            <a:ext cx="4176464" cy="646331"/>
          </a:xfrm>
          <a:prstGeom prst="rect">
            <a:avLst/>
          </a:prstGeom>
          <a:ln>
            <a:solidFill>
              <a:srgbClr val="007339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dirty="0"/>
              <a:t>Dávka z nemocenského pojištění - </a:t>
            </a:r>
            <a:r>
              <a:rPr lang="cs-CZ" b="1" dirty="0"/>
              <a:t>peněžitá pomoc v mateřství </a:t>
            </a:r>
            <a:r>
              <a:rPr lang="cs-CZ" dirty="0"/>
              <a:t>- 70 % DVZ</a:t>
            </a:r>
          </a:p>
        </p:txBody>
      </p:sp>
      <p:pic>
        <p:nvPicPr>
          <p:cNvPr id="10" name="Grafický objekt 9" descr="Peníze obrys">
            <a:extLst>
              <a:ext uri="{FF2B5EF4-FFF2-40B4-BE49-F238E27FC236}">
                <a16:creationId xmlns:a16="http://schemas.microsoft.com/office/drawing/2014/main" id="{F6234D83-DC84-CA49-B986-D3E09792A823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21859" y="5612778"/>
            <a:ext cx="698374" cy="698374"/>
          </a:xfrm>
          <a:prstGeom prst="rect">
            <a:avLst/>
          </a:prstGeom>
        </p:spPr>
      </p:pic>
      <p:pic>
        <p:nvPicPr>
          <p:cNvPr id="12" name="Picture 6" descr="Související obrázek">
            <a:hlinkClick r:id="rId3"/>
            <a:extLst>
              <a:ext uri="{FF2B5EF4-FFF2-40B4-BE49-F238E27FC236}">
                <a16:creationId xmlns:a16="http://schemas.microsoft.com/office/drawing/2014/main" id="{2ABA10CE-FAA3-E8E3-F492-AE7449842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262492" y="1402146"/>
            <a:ext cx="766680" cy="13629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76281858"/>
      </p:ext>
    </p:extLst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FCC35-99FD-131D-AFE8-55355D666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E738B5-A84C-26D2-F53A-456607FA5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Otcovská dovolená </a:t>
            </a:r>
            <a:r>
              <a:rPr lang="cs-CZ" sz="2000" dirty="0"/>
              <a:t>(§ 195a ZP)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D7C8A9E-5449-F9B3-7661-ED3FF9DA6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20</a:t>
            </a:fld>
            <a:endParaRPr 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1D613E09-9F22-3428-BA76-E6EB88957DD5}"/>
              </a:ext>
            </a:extLst>
          </p:cNvPr>
          <p:cNvSpPr txBox="1"/>
          <p:nvPr/>
        </p:nvSpPr>
        <p:spPr>
          <a:xfrm>
            <a:off x="684000" y="1738001"/>
            <a:ext cx="108144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>
              <a:buNone/>
            </a:pPr>
            <a:r>
              <a:rPr lang="cs-CZ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Povinnost zaměstnavatele</a:t>
            </a:r>
          </a:p>
          <a:p>
            <a:pPr marL="457200" marR="0" indent="-457200" algn="just">
              <a:buFont typeface="Wingdings" panose="05000000000000000000" pitchFamily="2" charset="2"/>
              <a:buChar char="§"/>
            </a:pPr>
            <a:r>
              <a:rPr lang="cs-CZ" sz="2000" dirty="0">
                <a:solidFill>
                  <a:srgbClr val="000000"/>
                </a:solidFill>
                <a:latin typeface="Arial" panose="020B0604020202020204" pitchFamily="34" charset="0"/>
              </a:rPr>
              <a:t>z</a:t>
            </a:r>
            <a:r>
              <a:rPr lang="cs-CZ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aměstnavatel musí zaměstnanci poskytnout otcovskou dovolenou v souvislosti s narozením dítěte a péčí o něj   </a:t>
            </a:r>
          </a:p>
          <a:p>
            <a:pPr marL="0" marR="0" indent="0" algn="just">
              <a:buNone/>
            </a:pPr>
            <a:endParaRPr lang="cs-CZ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marR="0" indent="0" algn="just">
              <a:buNone/>
            </a:pPr>
            <a:r>
              <a:rPr lang="cs-CZ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Délka trvání</a:t>
            </a:r>
          </a:p>
          <a:p>
            <a:pPr marL="457200" marR="0" indent="-457200" algn="just">
              <a:buFont typeface="Wingdings" panose="05000000000000000000" pitchFamily="2" charset="2"/>
              <a:buChar char="§"/>
            </a:pPr>
            <a:r>
              <a:rPr lang="cs-CZ" sz="2000" dirty="0">
                <a:solidFill>
                  <a:srgbClr val="000000"/>
                </a:solidFill>
                <a:latin typeface="Arial" panose="020B0604020202020204" pitchFamily="34" charset="0"/>
              </a:rPr>
              <a:t>o</a:t>
            </a:r>
            <a:r>
              <a:rPr lang="cs-CZ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tcovská dovolená zaměstnanci náleží po celou dobu, </a:t>
            </a:r>
            <a:r>
              <a:rPr lang="cs-CZ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 kterou je mu poskytována dávka otcovské poporodní péče </a:t>
            </a:r>
            <a:r>
              <a:rPr lang="cs-CZ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– tj. </a:t>
            </a:r>
            <a:r>
              <a:rPr lang="cs-CZ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 týdny</a:t>
            </a:r>
          </a:p>
          <a:p>
            <a:pPr marL="0" marR="0" indent="0" algn="just">
              <a:buNone/>
            </a:pPr>
            <a:endParaRPr lang="cs-CZ" sz="20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949D05F1-0501-D30B-BE26-FBED8A8F45C5}"/>
              </a:ext>
            </a:extLst>
          </p:cNvPr>
          <p:cNvSpPr txBox="1"/>
          <p:nvPr/>
        </p:nvSpPr>
        <p:spPr>
          <a:xfrm>
            <a:off x="5492074" y="4926941"/>
            <a:ext cx="6101828" cy="369332"/>
          </a:xfrm>
          <a:prstGeom prst="rect">
            <a:avLst/>
          </a:prstGeom>
          <a:ln>
            <a:solidFill>
              <a:srgbClr val="007339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/>
              <a:t>Dávka „otcovská“ </a:t>
            </a:r>
            <a:r>
              <a:rPr lang="cs-CZ" dirty="0"/>
              <a:t>z nemocenského pojištění - 70 % DVZ</a:t>
            </a:r>
          </a:p>
        </p:txBody>
      </p:sp>
      <p:pic>
        <p:nvPicPr>
          <p:cNvPr id="8" name="Obrázek 7" descr="Otcovská 2026: podmínky, výše a jak o ni požádat">
            <a:extLst>
              <a:ext uri="{FF2B5EF4-FFF2-40B4-BE49-F238E27FC236}">
                <a16:creationId xmlns:a16="http://schemas.microsoft.com/office/drawing/2014/main" id="{BC1CC4BE-36D0-BC52-3F59-8CD2A05F02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5682" y="4413018"/>
            <a:ext cx="2649764" cy="176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844625"/>
      </p:ext>
    </p:extLst>
  </p:cSld>
  <p:clrMapOvr>
    <a:masterClrMapping/>
  </p:clrMapOvr>
  <p:transition spd="slow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045B7-CEF2-81F5-6D35-C50C51395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D3598E6-0854-F048-9193-7B47D265E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Rodičovská dovolená </a:t>
            </a:r>
            <a:r>
              <a:rPr lang="cs-CZ" sz="2000" dirty="0"/>
              <a:t>(§ 195a ZP)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5753594-B969-5DC1-6260-1F47214A3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21</a:t>
            </a:fld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AAC19373-1EF2-71BD-5336-D369CBAD2D7E}"/>
              </a:ext>
            </a:extLst>
          </p:cNvPr>
          <p:cNvSpPr txBox="1"/>
          <p:nvPr/>
        </p:nvSpPr>
        <p:spPr>
          <a:xfrm>
            <a:off x="684000" y="1603857"/>
            <a:ext cx="10203075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Kdo a kdy může nastoupit?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2000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matka</a:t>
            </a:r>
            <a:r>
              <a:rPr lang="cs-CZ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nastupuje po skončení mateřské dovolené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2000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otec</a:t>
            </a:r>
            <a:r>
              <a:rPr lang="cs-CZ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může nastoupit kdykoliv od narození dítěte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mohou čerpat i </a:t>
            </a:r>
            <a:r>
              <a:rPr lang="cs-CZ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současně</a:t>
            </a:r>
          </a:p>
          <a:p>
            <a:endParaRPr lang="cs-CZ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Délka rodičovské dovolené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přesný rozsah si </a:t>
            </a:r>
            <a:r>
              <a:rPr lang="cs-CZ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volí sám zaměstnanec </a:t>
            </a:r>
            <a:r>
              <a:rPr lang="cs-CZ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žádosti (podle své potřeby)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čerpat lze </a:t>
            </a:r>
            <a:r>
              <a:rPr lang="cs-CZ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maximálně do 3 let </a:t>
            </a:r>
            <a:r>
              <a:rPr lang="cs-CZ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věku dítěte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cs-CZ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Ochrana místa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 návratu do práce </a:t>
            </a:r>
            <a:r>
              <a:rPr lang="cs-CZ" sz="2000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dříve, než dítě dosáhne 2 let </a:t>
            </a:r>
            <a:r>
              <a:rPr lang="cs-CZ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věku - právo na původní práci a pracoviště (§ 47 odst. 1 ZP)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 návratu v </a:t>
            </a:r>
            <a:r>
              <a:rPr lang="cs-CZ" sz="2000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 2. narozenin dítěte a později </a:t>
            </a:r>
            <a:r>
              <a:rPr lang="cs-CZ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právo na návrat podle pracovní smlouvy (§ 38 odst. 1 ZP)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až na výjimky </a:t>
            </a:r>
            <a:r>
              <a:rPr lang="cs-CZ" sz="2000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ochrana před výpovědí </a:t>
            </a:r>
            <a:r>
              <a:rPr lang="cs-CZ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 strany zaměstnavatele (§ 53, 54 ZP)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cs-CZ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Nadpis 1">
            <a:extLst>
              <a:ext uri="{FF2B5EF4-FFF2-40B4-BE49-F238E27FC236}">
                <a16:creationId xmlns:a16="http://schemas.microsoft.com/office/drawing/2014/main" id="{E6625E3A-9F4F-5A23-F950-DDE21F9D9B7D}"/>
              </a:ext>
            </a:extLst>
          </p:cNvPr>
          <p:cNvSpPr txBox="1">
            <a:spLocks/>
          </p:cNvSpPr>
          <p:nvPr/>
        </p:nvSpPr>
        <p:spPr>
          <a:xfrm>
            <a:off x="8755200" y="1319165"/>
            <a:ext cx="2954979" cy="957032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t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cs-CZ" sz="2800" dirty="0">
                <a:solidFill>
                  <a:schemeClr val="bg1"/>
                </a:solidFill>
              </a:rPr>
              <a:t>≠ rodičovský příspěvek </a:t>
            </a:r>
            <a:r>
              <a:rPr lang="cs-CZ" sz="1200" b="0" dirty="0">
                <a:solidFill>
                  <a:schemeClr val="bg1"/>
                </a:solidFill>
              </a:rPr>
              <a:t>(dávka státní sociální podpory – 350 000/700 000 Kč, není na rodičovské dovolené závislá, vyplácí Úřad práce)</a:t>
            </a:r>
          </a:p>
        </p:txBody>
      </p:sp>
      <p:pic>
        <p:nvPicPr>
          <p:cNvPr id="6" name="Picture 14" descr="Výsledek obrázku pro parental leave pics">
            <a:hlinkClick r:id="rId2"/>
            <a:extLst>
              <a:ext uri="{FF2B5EF4-FFF2-40B4-BE49-F238E27FC236}">
                <a16:creationId xmlns:a16="http://schemas.microsoft.com/office/drawing/2014/main" id="{067D9032-B400-6E98-4CE3-E1CCC842C5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05645" y="2373171"/>
            <a:ext cx="1700875" cy="95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2314546"/>
      </p:ext>
    </p:extLst>
  </p:cSld>
  <p:clrMapOvr>
    <a:masterClrMapping/>
  </p:clrMapOvr>
  <p:transition spd="slow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E926C-5C21-272B-4D79-30B34D41D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586939-E969-3AB6-4596-CAF4FFBDF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Žádost o rodičovskou dovolenou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8F33C79-DC71-31DF-0060-FFF617FB0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22</a:t>
            </a:fld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8780CF0E-AFA5-706B-4A02-D4B9BAC87E43}"/>
              </a:ext>
            </a:extLst>
          </p:cNvPr>
          <p:cNvSpPr txBox="1"/>
          <p:nvPr/>
        </p:nvSpPr>
        <p:spPr>
          <a:xfrm>
            <a:off x="684000" y="1675361"/>
            <a:ext cx="1002754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Pravidla pro podání žádosti o rodičovskou dovolenou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cs-CZ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žádost musí být </a:t>
            </a:r>
            <a:r>
              <a:rPr lang="cs-CZ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písemná</a:t>
            </a:r>
            <a:r>
              <a:rPr lang="cs-CZ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musí obsahovat </a:t>
            </a:r>
            <a:r>
              <a:rPr lang="cs-CZ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dobu trvání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cs-CZ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musí být podána alespoň </a:t>
            </a:r>
            <a:r>
              <a:rPr lang="cs-CZ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dnů před nástupem </a:t>
            </a:r>
            <a:r>
              <a:rPr lang="cs-CZ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(pokud tomu nebrání vážné důvody na straně zaměstnance)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cs-CZ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rodičovskou dovolenou </a:t>
            </a:r>
            <a:r>
              <a:rPr lang="cs-CZ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lze žádat i opakovaně </a:t>
            </a:r>
            <a:r>
              <a:rPr lang="cs-CZ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(lze ji tedy např. čerpat po kratších úsecích a postupně prodlužovat)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713552CA-EB04-F33E-E287-E1C247926EB4}"/>
              </a:ext>
            </a:extLst>
          </p:cNvPr>
          <p:cNvSpPr txBox="1"/>
          <p:nvPr/>
        </p:nvSpPr>
        <p:spPr>
          <a:xfrm>
            <a:off x="1327478" y="4968815"/>
            <a:ext cx="8748175" cy="649696"/>
          </a:xfrm>
          <a:prstGeom prst="rect">
            <a:avLst/>
          </a:prstGeom>
          <a:solidFill>
            <a:srgbClr val="92D050"/>
          </a:solidFill>
          <a:ln>
            <a:solidFill>
              <a:srgbClr val="007339"/>
            </a:solidFill>
          </a:ln>
        </p:spPr>
        <p:txBody>
          <a:bodyPr vert="horz" lIns="0" tIns="0" rIns="0" bIns="0" rtlCol="0" anchor="t">
            <a:normAutofit fontScale="92500" lnSpcReduction="10000"/>
          </a:bodyPr>
          <a:lstStyle>
            <a:defPPr>
              <a:defRPr lang="cs-CZ"/>
            </a:defPPr>
            <a:lvl1pPr algn="ctr">
              <a:lnSpc>
                <a:spcPct val="150000"/>
              </a:lnSpc>
              <a:spcBef>
                <a:spcPct val="0"/>
              </a:spcBef>
              <a:buNone/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cs-CZ" dirty="0"/>
              <a:t>Zaměstnavatel je povinen žádosti vyhovět.</a:t>
            </a:r>
          </a:p>
        </p:txBody>
      </p:sp>
    </p:spTree>
    <p:extLst>
      <p:ext uri="{BB962C8B-B14F-4D97-AF65-F5344CB8AC3E}">
        <p14:creationId xmlns:p14="http://schemas.microsoft.com/office/powerpoint/2010/main" val="848996557"/>
      </p:ext>
    </p:extLst>
  </p:cSld>
  <p:clrMapOvr>
    <a:masterClrMapping/>
  </p:clrMapOvr>
  <p:transition spd="slow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86B7C-9BC8-1861-2C16-E54AFD854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337D288-96C8-B080-C461-EC8374A18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499162"/>
            <a:ext cx="10530340" cy="599268"/>
          </a:xfrm>
        </p:spPr>
        <p:txBody>
          <a:bodyPr>
            <a:normAutofit fontScale="90000"/>
          </a:bodyPr>
          <a:lstStyle/>
          <a:p>
            <a:r>
              <a:rPr lang="cs-CZ" dirty="0"/>
              <a:t>Doprovod k vyšetření nebo ošetření </a:t>
            </a:r>
            <a:r>
              <a:rPr lang="cs-CZ" sz="1300" dirty="0"/>
              <a:t>– bod č. 8 nařízení vlády č. 590/2006 Sb.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0E05E16-3FB8-8D24-F007-C432B7830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23</a:t>
            </a:fld>
            <a:endParaRPr 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9ECB38D8-E887-8C9F-6E7E-9CC61A16EBE5}"/>
              </a:ext>
            </a:extLst>
          </p:cNvPr>
          <p:cNvSpPr txBox="1"/>
          <p:nvPr/>
        </p:nvSpPr>
        <p:spPr>
          <a:xfrm>
            <a:off x="684000" y="1127250"/>
            <a:ext cx="11065177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Doprovod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doprovod do zdravotnického zařízení k </a:t>
            </a:r>
            <a:r>
              <a:rPr lang="cs-CZ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vyšetření</a:t>
            </a: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nebo </a:t>
            </a:r>
            <a:r>
              <a:rPr lang="cs-CZ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ošetření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vztahuje se na cestu tam i zpět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poskytuje se pro jednoho rodinného příslušníka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doprovod manžela, druha, dítěte, rodiče a prarodiče (vlastní i manžela) – </a:t>
            </a:r>
            <a:r>
              <a:rPr lang="cs-CZ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náleží náhrada </a:t>
            </a: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mzdy/platu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ostatní rodinní příslušníci, kteří nespadají do uvedeného okruhu – </a:t>
            </a:r>
            <a:r>
              <a:rPr lang="cs-CZ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 náhrady </a:t>
            </a: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mzdy/platu</a:t>
            </a:r>
            <a:endParaRPr lang="cs-CZ" u="sng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pracovní volno na </a:t>
            </a:r>
            <a:r>
              <a:rPr lang="cs-CZ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nezbytně nutnou dobu, maximálně však na 1 den</a:t>
            </a: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byl-li doprovod nezbytný a uvedené úkony nebylo možno provést mimo pracovní dobu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cs-CZ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Doprovod zdravotně postiženého dítěte do zařízení sociálních služeb /školského zařízení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 jeden z rodinných příslušníků,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náhradou mzdy/platu,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nezbytně nutnou dobu, nejvýše však na </a:t>
            </a:r>
            <a:r>
              <a:rPr lang="cs-CZ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pracovních dnů v kalendářním roce</a:t>
            </a: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cs-CZ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s-CZ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Doprovod dítěte do školského poradenského zařízení </a:t>
            </a: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 zjištění speciálních vzdělávacích potřeb dítěte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 jeden z rodinných příslušníků,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 náhrady mzdy/platu,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nezbytně nutnou dobu.</a:t>
            </a:r>
          </a:p>
        </p:txBody>
      </p:sp>
    </p:spTree>
    <p:extLst>
      <p:ext uri="{BB962C8B-B14F-4D97-AF65-F5344CB8AC3E}">
        <p14:creationId xmlns:p14="http://schemas.microsoft.com/office/powerpoint/2010/main" val="3979796961"/>
      </p:ext>
    </p:extLst>
  </p:cSld>
  <p:clrMapOvr>
    <a:masterClrMapping/>
  </p:clrMapOvr>
  <p:transition spd="slow"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EABD1285-06BF-91E9-016A-67AB1760DF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825625"/>
            <a:ext cx="9900001" cy="4351338"/>
          </a:xfrm>
        </p:spPr>
        <p:txBody>
          <a:bodyPr>
            <a:normAutofit/>
          </a:bodyPr>
          <a:lstStyle/>
          <a:p>
            <a:r>
              <a:rPr lang="cs-CZ" sz="2800" dirty="0">
                <a:solidFill>
                  <a:srgbClr val="000000"/>
                </a:solidFill>
              </a:rPr>
              <a:t>zákaz diskriminace z důvodu pohlaví a rodičovství</a:t>
            </a:r>
          </a:p>
          <a:p>
            <a:r>
              <a:rPr lang="cs-CZ" sz="2800" dirty="0">
                <a:solidFill>
                  <a:srgbClr val="000000"/>
                </a:solidFill>
              </a:rPr>
              <a:t>zákaz znevýhodnění zaměstnance pečujícího o osobu blízkou</a:t>
            </a:r>
          </a:p>
          <a:p>
            <a:r>
              <a:rPr lang="cs-CZ" sz="2800" dirty="0">
                <a:solidFill>
                  <a:srgbClr val="000000"/>
                </a:solidFill>
              </a:rPr>
              <a:t>§ 16 ZP, antidiskriminační zákon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0169B75C-2C23-81F6-168B-A78FA2E0A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24</a:t>
            </a:fld>
            <a:endParaRPr 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E969E046-0D4D-DBF1-4B80-9FB9F4B07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Pečující</a:t>
            </a:r>
            <a:r>
              <a:rPr lang="cs-CZ" spc="-18" dirty="0">
                <a:solidFill>
                  <a:srgbClr val="242424"/>
                </a:solidFill>
                <a:latin typeface="Segoe Sans"/>
              </a:rPr>
              <a:t> </a:t>
            </a:r>
            <a:r>
              <a:rPr lang="cs-CZ" dirty="0"/>
              <a:t>osoby a zákaz diskriminace</a:t>
            </a:r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54265650"/>
      </p:ext>
    </p:extLst>
  </p:cSld>
  <p:clrMapOvr>
    <a:masterClrMapping/>
  </p:clrMapOvr>
  <p:transition spd="slow"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539C9E56-F17E-F0DE-3ACC-6B44078753E3}"/>
              </a:ext>
            </a:extLst>
          </p:cNvPr>
          <p:cNvSpPr txBox="1">
            <a:spLocks/>
          </p:cNvSpPr>
          <p:nvPr/>
        </p:nvSpPr>
        <p:spPr>
          <a:xfrm>
            <a:off x="501396" y="238125"/>
            <a:ext cx="11394948" cy="920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AU" sz="4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</a:endParaRP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DBE7FAA7-1737-74BE-3EB2-DB0CFA697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Shrnutí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D4189AB2-95BD-6656-671E-5847FC0F291E}"/>
              </a:ext>
            </a:extLst>
          </p:cNvPr>
          <p:cNvSpPr txBox="1"/>
          <p:nvPr/>
        </p:nvSpPr>
        <p:spPr>
          <a:xfrm>
            <a:off x="684000" y="1381709"/>
            <a:ext cx="1042116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cs-CZ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Péče o osobu blízkou </a:t>
            </a:r>
            <a:r>
              <a:rPr lang="cs-CZ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nemusí znamenat odchod ze zaměstnání</a:t>
            </a:r>
            <a:r>
              <a:rPr lang="cs-CZ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cs-CZ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Zákoník práce nabízí </a:t>
            </a:r>
            <a:r>
              <a:rPr lang="cs-CZ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nástroje, které pomáhají sladit </a:t>
            </a:r>
            <a:r>
              <a:rPr lang="cs-CZ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pracovní a pečovatelské povinnosti.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cs-CZ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Pečující zaměstnanci mohou za splnění zákonných podmínek žádat o kratší pracovní dobu, jinou úpravu pracovní doby nebo práci na dálku.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cs-CZ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určitých životních situacích mají zaměstnanci </a:t>
            </a:r>
            <a:r>
              <a:rPr lang="cs-CZ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nárok na pracovní volno</a:t>
            </a:r>
            <a:r>
              <a:rPr lang="cs-CZ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například při doprovodu k lékaři, ošetřování člena rodiny nebo poskytování dlouhodobé péče.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cs-CZ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Pečující osoby požívají </a:t>
            </a:r>
            <a:r>
              <a:rPr lang="cs-CZ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zvláštní pracovněprávní ochrany </a:t>
            </a:r>
            <a:r>
              <a:rPr lang="cs-CZ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nesmějí být znevýhodňovány pouze z důvodu své pečovatelské role.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cs-CZ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Otevřená komunikace se zaměstnavatelem a včasné hledání vhodného řešení zpravidla usnadňují sladění práce a péče.</a:t>
            </a:r>
          </a:p>
        </p:txBody>
      </p:sp>
    </p:spTree>
    <p:extLst>
      <p:ext uri="{BB962C8B-B14F-4D97-AF65-F5344CB8AC3E}">
        <p14:creationId xmlns:p14="http://schemas.microsoft.com/office/powerpoint/2010/main" val="3280492807"/>
      </p:ext>
    </p:extLst>
  </p:cSld>
  <p:clrMapOvr>
    <a:masterClrMapping/>
  </p:clrMapOvr>
  <p:transition spd="slow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127878-7249-41F4-8CBC-B5C81373AD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0000" y="2116183"/>
            <a:ext cx="5400000" cy="1916866"/>
          </a:xfrm>
        </p:spPr>
        <p:txBody>
          <a:bodyPr/>
          <a:lstStyle/>
          <a:p>
            <a:r>
              <a:rPr lang="cs-CZ" dirty="0"/>
              <a:t>Děkuji</a:t>
            </a:r>
            <a:br>
              <a:rPr lang="cs-CZ" dirty="0"/>
            </a:br>
            <a:r>
              <a:rPr lang="cs-CZ" dirty="0"/>
              <a:t>za pozornost</a:t>
            </a:r>
          </a:p>
        </p:txBody>
      </p:sp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id="{78819B76-FCCF-20DD-93BA-079BCCC645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0" y="4245429"/>
            <a:ext cx="5400000" cy="1968940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accent5"/>
                </a:solidFill>
              </a:rPr>
              <a:t>Mgr. Taťána Dohnalová</a:t>
            </a:r>
          </a:p>
          <a:p>
            <a:r>
              <a:rPr lang="cs-CZ" dirty="0">
                <a:solidFill>
                  <a:schemeClr val="accent5"/>
                </a:solidFill>
                <a:hlinkClick r:id="rId2"/>
              </a:rPr>
              <a:t>tatana.dohnalova@mpsv.gov.cz</a:t>
            </a:r>
            <a:r>
              <a:rPr lang="cs-CZ" dirty="0">
                <a:solidFill>
                  <a:schemeClr val="accent5"/>
                </a:solidFill>
              </a:rPr>
              <a:t> </a:t>
            </a:r>
            <a:endParaRPr lang="en-GB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387024"/>
      </p:ext>
    </p:extLst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JVS PPT Dark">
  <a:themeElements>
    <a:clrScheme name="JVS barvy">
      <a:dk1>
        <a:srgbClr val="545860"/>
      </a:dk1>
      <a:lt1>
        <a:srgbClr val="FFFFFF"/>
      </a:lt1>
      <a:dk2>
        <a:srgbClr val="0C1838"/>
      </a:dk2>
      <a:lt2>
        <a:srgbClr val="A7A9B3"/>
      </a:lt2>
      <a:accent1>
        <a:srgbClr val="00459B"/>
      </a:accent1>
      <a:accent2>
        <a:srgbClr val="D70C0F"/>
      </a:accent2>
      <a:accent3>
        <a:srgbClr val="F7C1B9"/>
      </a:accent3>
      <a:accent4>
        <a:srgbClr val="690527"/>
      </a:accent4>
      <a:accent5>
        <a:srgbClr val="9DC8E9"/>
      </a:accent5>
      <a:accent6>
        <a:srgbClr val="878A95"/>
      </a:accent6>
      <a:hlink>
        <a:srgbClr val="008C99"/>
      </a:hlink>
      <a:folHlink>
        <a:srgbClr val="452E73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JVS PPS Light">
  <a:themeElements>
    <a:clrScheme name="JVS UOSS 1">
      <a:dk1>
        <a:srgbClr val="545860"/>
      </a:dk1>
      <a:lt1>
        <a:srgbClr val="FFFFFF"/>
      </a:lt1>
      <a:dk2>
        <a:srgbClr val="0C1838"/>
      </a:dk2>
      <a:lt2>
        <a:srgbClr val="A7A9B3"/>
      </a:lt2>
      <a:accent1>
        <a:srgbClr val="00459B"/>
      </a:accent1>
      <a:accent2>
        <a:srgbClr val="D70C0F"/>
      </a:accent2>
      <a:accent3>
        <a:srgbClr val="F7C1B9"/>
      </a:accent3>
      <a:accent4>
        <a:srgbClr val="690527"/>
      </a:accent4>
      <a:accent5>
        <a:srgbClr val="9DC8E9"/>
      </a:accent5>
      <a:accent6>
        <a:srgbClr val="878A95"/>
      </a:accent6>
      <a:hlink>
        <a:srgbClr val="008C99"/>
      </a:hlink>
      <a:folHlink>
        <a:srgbClr val="452E73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4425d0c-addf-400a-87a6-afc0ee9dbf72">
      <Terms xmlns="http://schemas.microsoft.com/office/infopath/2007/PartnerControls"/>
    </lcf76f155ced4ddcb4097134ff3c332f>
    <TaxCatchAll xmlns="00831464-12bf-4283-895c-cf34025d644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BA6ECB8027ED14EA7F4217909B41244" ma:contentTypeVersion="14" ma:contentTypeDescription="Vytvoří nový dokument" ma:contentTypeScope="" ma:versionID="7bbb1325551f6061afc829b144b5d6cc">
  <xsd:schema xmlns:xsd="http://www.w3.org/2001/XMLSchema" xmlns:xs="http://www.w3.org/2001/XMLSchema" xmlns:p="http://schemas.microsoft.com/office/2006/metadata/properties" xmlns:ns2="84425d0c-addf-400a-87a6-afc0ee9dbf72" xmlns:ns3="00831464-12bf-4283-895c-cf34025d6448" targetNamespace="http://schemas.microsoft.com/office/2006/metadata/properties" ma:root="true" ma:fieldsID="66aeadf63f830a3d2893aee4d4639285" ns2:_="" ns3:_="">
    <xsd:import namespace="84425d0c-addf-400a-87a6-afc0ee9dbf72"/>
    <xsd:import namespace="00831464-12bf-4283-895c-cf34025d64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425d0c-addf-400a-87a6-afc0ee9dbf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Značky obrázků" ma:readOnly="false" ma:fieldId="{5cf76f15-5ced-4ddc-b409-7134ff3c332f}" ma:taxonomyMulti="true" ma:sspId="63d20a35-149b-4608-81b4-e7fcde63788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831464-12bf-4283-895c-cf34025d644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0f8d96c-0145-4cae-9194-b341fa58c2ef}" ma:internalName="TaxCatchAll" ma:showField="CatchAllData" ma:web="00831464-12bf-4283-895c-cf34025d644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C91B0F1-BDD1-486A-BD8F-8AC4E1CC69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D19C120-5274-443A-93A6-139E5591E124}">
  <ds:schemaRefs>
    <ds:schemaRef ds:uri="http://purl.org/dc/terms/"/>
    <ds:schemaRef ds:uri="http://schemas.microsoft.com/office/2006/metadata/properties"/>
    <ds:schemaRef ds:uri="9c77bd7a-9b1f-4624-9118-0509aba108d6"/>
    <ds:schemaRef ds:uri="http://schemas.microsoft.com/office/2006/documentManagement/types"/>
    <ds:schemaRef ds:uri="7fb0a1d7-cc92-45c9-8286-dc46e5da802e"/>
    <ds:schemaRef ds:uri="http://purl.org/dc/dcmitype/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B03E6BB2-03BE-404E-B01A-A93D096A972A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11625</TotalTime>
  <Words>1767</Words>
  <Application>Microsoft Office PowerPoint</Application>
  <PresentationFormat>Širokoúhlá obrazovka</PresentationFormat>
  <Paragraphs>213</Paragraphs>
  <Slides>26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26</vt:i4>
      </vt:variant>
    </vt:vector>
  </HeadingPairs>
  <TitlesOfParts>
    <vt:vector size="32" baseType="lpstr">
      <vt:lpstr>Arial</vt:lpstr>
      <vt:lpstr>motif</vt:lpstr>
      <vt:lpstr>Segoe Sans</vt:lpstr>
      <vt:lpstr>Wingdings</vt:lpstr>
      <vt:lpstr>JVS PPT Dark</vt:lpstr>
      <vt:lpstr>JVS PPS Light</vt:lpstr>
      <vt:lpstr>Sladění péče a práce u pečujících o osobu blízkou v rámci zákoníku práce</vt:lpstr>
      <vt:lpstr>Prezentace aplikace PowerPoint</vt:lpstr>
      <vt:lpstr>Nástroje ke slaďování péče a práce:  - Úprava pracovní doby - Výkon práce na dálku - Úprava dalších pracovních podmínek - Překážky v práci (pracovní volno) - Zákaz diskriminace</vt:lpstr>
      <vt:lpstr>Pracovní doba a její úprava</vt:lpstr>
      <vt:lpstr>Zařazovaní do směn (§ 241 odst. 1 ZP)</vt:lpstr>
      <vt:lpstr>Úprava pracovní doby (§ 241 odst. 2 ZP)</vt:lpstr>
      <vt:lpstr>Žádost o úpravu pracovní doby (§ 241 odst. 2 ZP)</vt:lpstr>
      <vt:lpstr>Obnovení původního rozsahu pracovní doby (§ 241 odst. 3 ZP)</vt:lpstr>
      <vt:lpstr>Výkon práce na dálku (home office)</vt:lpstr>
      <vt:lpstr>Výkon práce na dálku (§ 241a ZP)</vt:lpstr>
      <vt:lpstr>Žádost o výkon práce na dálku (§ 241a ZP)</vt:lpstr>
      <vt:lpstr>Jiná úprava pracovních podmínek </vt:lpstr>
      <vt:lpstr>Omezení pracovních cest a přeložení (§ 240 odst. 1 a 2 ZP)</vt:lpstr>
      <vt:lpstr>Omezení práce přesčas (§ 240 odst. 3 ZP)</vt:lpstr>
      <vt:lpstr>Překážky v práci na straně zaměstnance (pracovní volno)</vt:lpstr>
      <vt:lpstr>Pracovní volno</vt:lpstr>
      <vt:lpstr>Ošetřování a péče (§ 191 ZP)</vt:lpstr>
      <vt:lpstr>Dlouhodobá péče (§ 191a ZP)</vt:lpstr>
      <vt:lpstr>Mateřská dovolená (§ 195 ZP)</vt:lpstr>
      <vt:lpstr>Otcovská dovolená (§ 195a ZP)</vt:lpstr>
      <vt:lpstr>Rodičovská dovolená (§ 195a ZP)</vt:lpstr>
      <vt:lpstr>Žádost o rodičovskou dovolenou</vt:lpstr>
      <vt:lpstr>Doprovod k vyšetření nebo ošetření – bod č. 8 nařízení vlády č. 590/2006 Sb.</vt:lpstr>
      <vt:lpstr>Pečující osoby a zákaz diskriminace </vt:lpstr>
      <vt:lpstr>Shrnutí</vt:lpstr>
      <vt:lpstr>Děkuji za pozornost</vt:lpstr>
    </vt:vector>
  </TitlesOfParts>
  <Manager/>
  <Company>Jednotný vizuální styl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subject/>
  <dc:creator>Karel Drašnar</dc:creator>
  <cp:keywords/>
  <dc:description/>
  <cp:lastModifiedBy>Dohnalová Taťána Mgr. (MPSV)</cp:lastModifiedBy>
  <cp:revision>259</cp:revision>
  <cp:lastPrinted>2026-10-22T14:59:26Z</cp:lastPrinted>
  <dcterms:created xsi:type="dcterms:W3CDTF">2025-01-29T13:36:29Z</dcterms:created>
  <dcterms:modified xsi:type="dcterms:W3CDTF">2026-10-22T15:18:55Z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0x010100EBA6ECB8027ED14EA7F4217909B41244</vt:lpwstr>
  </property>
  <property fmtid="{D5CDD505-2E9C-101B-9397-08002B2CF9AE}" pid="3" name="MediaServiceImageTags">
    <vt:lpwstr/>
  </property>
  <property fmtid="{D5CDD505-2E9C-101B-9397-08002B2CF9AE}" pid="4" name="MSIP_Label_b3564849-fbfc-4795-ad59-055bb350645f_Enabled">
    <vt:lpwstr>true</vt:lpwstr>
  </property>
  <property fmtid="{D5CDD505-2E9C-101B-9397-08002B2CF9AE}" pid="5" name="MSIP_Label_b3564849-fbfc-4795-ad59-055bb350645f_SetDate">
    <vt:lpwstr>2025-11-05T08:47:26Z</vt:lpwstr>
  </property>
  <property fmtid="{D5CDD505-2E9C-101B-9397-08002B2CF9AE}" pid="6" name="MSIP_Label_b3564849-fbfc-4795-ad59-055bb350645f_Method">
    <vt:lpwstr>Standard</vt:lpwstr>
  </property>
  <property fmtid="{D5CDD505-2E9C-101B-9397-08002B2CF9AE}" pid="7" name="MSIP_Label_b3564849-fbfc-4795-ad59-055bb350645f_Name">
    <vt:lpwstr>M102S01</vt:lpwstr>
  </property>
  <property fmtid="{D5CDD505-2E9C-101B-9397-08002B2CF9AE}" pid="8" name="MSIP_Label_b3564849-fbfc-4795-ad59-055bb350645f_SiteId">
    <vt:lpwstr>65154e19-ce31-44e2-97af-2480f4c17f95</vt:lpwstr>
  </property>
  <property fmtid="{D5CDD505-2E9C-101B-9397-08002B2CF9AE}" pid="9" name="MSIP_Label_b3564849-fbfc-4795-ad59-055bb350645f_ActionId">
    <vt:lpwstr>a46c3e65-4ee5-4762-a82b-3d1c88712a7f</vt:lpwstr>
  </property>
  <property fmtid="{D5CDD505-2E9C-101B-9397-08002B2CF9AE}" pid="10" name="MSIP_Label_b3564849-fbfc-4795-ad59-055bb350645f_ContentBits">
    <vt:lpwstr>0</vt:lpwstr>
  </property>
  <property fmtid="{D5CDD505-2E9C-101B-9397-08002B2CF9AE}" pid="11" name="MSIP_Label_b3564849-fbfc-4795-ad59-055bb350645f_Tag">
    <vt:lpwstr>10, 3, 0, 1</vt:lpwstr>
  </property>
</Properties>
</file>