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01" r:id="rId3"/>
    <p:sldId id="352" r:id="rId4"/>
    <p:sldId id="258" r:id="rId5"/>
    <p:sldId id="259" r:id="rId6"/>
    <p:sldId id="260" r:id="rId7"/>
    <p:sldId id="261" r:id="rId8"/>
    <p:sldId id="263" r:id="rId9"/>
    <p:sldId id="608" r:id="rId10"/>
    <p:sldId id="609" r:id="rId11"/>
    <p:sldId id="610" r:id="rId12"/>
    <p:sldId id="602" r:id="rId13"/>
    <p:sldId id="603" r:id="rId14"/>
    <p:sldId id="604" r:id="rId15"/>
    <p:sldId id="605" r:id="rId16"/>
    <p:sldId id="606" r:id="rId17"/>
    <p:sldId id="607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640BB2-95B1-B21C-8450-71BF5A173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A009E71-F3CB-B579-958F-9FC338FDC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077CEB-8064-17E5-E779-ED34B6D66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1FC6BC-3286-6E36-1E6A-4881C1D9F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FFB47A-A514-C61B-EA74-D70724F95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94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3DD976-DBC6-5F39-0EC2-0A78DD688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E2F2CC-489D-1825-D0CB-2A6CB565B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BE543B-2C1A-42BE-D3C8-A76D32F32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EB9481-6B91-2EA6-BD1A-B4F146BBA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2C448B5-2A92-8DA5-85FF-3ED7FD88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077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A3FDC2-6148-9CE7-E358-310428C2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D6F1C39-B3E2-65F9-1D4C-799669A73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C3137A7-0810-DB0F-6D25-AA81C5D7F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115511-9A40-A6E1-6B2D-E694B553F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D0120F-8399-823E-4D15-5429FED75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015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B8AA5-FC15-AAEF-341A-CCC38DB5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CCB37C6-8F0F-DA03-E344-15C57DA6D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2817FA9-C3D9-525D-4133-FA2254CB9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A45ECB0-3566-15AD-91C6-D2979282C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7DF1D48-5F33-BA8D-A49E-EDE3CCAA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F23F1D5-1DE5-7AC4-5C3E-1BA48A09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8887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EF0D65-EEFA-6649-C92B-7C59AEF6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1221DE9-934B-4270-720A-9B6074D16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AB6851C-41D1-C617-8CB2-B8245DC64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45F99FC-131E-A1A2-BE58-E3AEFAF2F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6702E5E-9E3B-1ED2-8E48-85BBE659D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C9D6DDD-C2F2-0DE4-5227-508A1C697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3F1E2DF-5B1F-93EF-5854-06D131B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ABE4633-43C8-BAEA-8389-AF09BE4D6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661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4DAA96-915C-65FD-813A-EFC891D4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9EA4AB7-3CB0-86BD-35B3-0527F3B71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E5AD129-06CC-14A3-3840-62692DC5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A3A6B89-64BA-2032-81EE-0792EEE33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720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CA62E9C-A803-BFCB-25C4-512296FB9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CE422A2-DBDA-B45B-85FE-FE9FB8462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8AB0596-8A4F-561B-B985-DA0973EF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947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339D25-6B22-9E19-485A-A724FF932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E7E3D5-C9A8-C433-BA77-D37D46E42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B354D69-02A7-C8FA-0D64-98677BC39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95EEB7E-5AE7-128F-0342-914D9D315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12B69F5-5D9D-1790-F958-5F0EFE462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35F5C0-DA49-6809-5B14-4177FA8D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2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D19277-A95E-3A76-096D-50617212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D2793C7-10A7-6087-B0D3-2B38EE49D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308615F-319E-62A3-CA60-E92883C6D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BB065AE-7550-A842-2EE0-1A77F4AB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272CBFF-CC11-F9B8-01C2-3E8580CB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06083F7-B0D5-6CD3-108E-C0BE5358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862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E341FE-77CD-9682-BEDF-81F129B2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F742AF0-B97E-86A2-F9D8-5D6B4C2928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12EE49-D482-6494-ABFD-2C18B9CD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3600D13-2639-332A-3E9A-E4D8F0E7F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30C2789-9133-A925-EEF7-A40D0AA5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3601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88C617C-9D7B-272E-9AEA-3AEC51E5E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99A2BAA-E6B6-1A88-3DB8-7A8FD2BD5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D26BD39-9B74-AFAF-8B2B-AE2CCD8D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E0935D-8C53-6193-8B5A-C7523B43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FDF7AB0-D2E3-5665-EAD0-6861DCF0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043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200A947-8669-5F5F-F2ED-6A29C0117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9321167-38F7-5D8B-1074-13ED30496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3AD83A-7E13-1FB5-D739-AF6FE36FC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7D7A2-35E3-4920-84F6-F0B47230D973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631D50-B362-7ACA-AF2C-6C39E644B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7A2E41-8186-ACDA-AFE5-746651495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116EEC-8139-43C5-BC66-22B6DE9FC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669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portal.cssz.cz/web/portal/-/tiskopisy/pozo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FBEBB7-F30D-A8C5-59D2-25E1ED1DB2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Sociální pojištění a dlouhodobá péče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BEE75E1-A514-064A-56DF-575D6169D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/>
          <a:lstStyle/>
          <a:p>
            <a:endParaRPr lang="cs-CZ" dirty="0"/>
          </a:p>
          <a:p>
            <a:r>
              <a:rPr lang="cs-CZ" dirty="0"/>
              <a:t>Dlouhodobé ošetřovné a ošetřovné – Mgr. Šárka Chotěborská, MPSV</a:t>
            </a:r>
          </a:p>
          <a:p>
            <a:r>
              <a:rPr lang="cs-CZ" dirty="0">
                <a:solidFill>
                  <a:srgbClr val="0070C0"/>
                </a:solidFill>
              </a:rPr>
              <a:t>Náhradní doba důchodového pojištění – JUDr. Roman Lang, MPSV</a:t>
            </a:r>
          </a:p>
          <a:p>
            <a:r>
              <a:rPr lang="cs-CZ" dirty="0"/>
              <a:t>23. 10. 2026</a:t>
            </a:r>
          </a:p>
        </p:txBody>
      </p:sp>
    </p:spTree>
    <p:extLst>
      <p:ext uri="{BB962C8B-B14F-4D97-AF65-F5344CB8AC3E}">
        <p14:creationId xmlns:p14="http://schemas.microsoft.com/office/powerpoint/2010/main" val="371376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/>
              <a:t>Dlouhodobé ošetřovné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b="1" dirty="0"/>
              <a:t>Podmínky nároku u ošetřované osoby</a:t>
            </a:r>
            <a:endParaRPr lang="cs-CZ" dirty="0"/>
          </a:p>
          <a:p>
            <a:pPr>
              <a:buNone/>
            </a:pPr>
            <a:r>
              <a:rPr lang="cs-CZ" dirty="0"/>
              <a:t>	-    náhlé zhoršení zdravotního stavu,</a:t>
            </a:r>
          </a:p>
          <a:p>
            <a:pPr>
              <a:buNone/>
            </a:pPr>
            <a:r>
              <a:rPr lang="cs-CZ" dirty="0"/>
              <a:t>	-    z toho důvodu nutná hospitalizace po dobu alespoň 4 dnů,</a:t>
            </a:r>
          </a:p>
          <a:p>
            <a:pPr>
              <a:buNone/>
            </a:pPr>
            <a:r>
              <a:rPr lang="cs-CZ" dirty="0"/>
              <a:t>	-  nemocnice </a:t>
            </a:r>
            <a:r>
              <a:rPr lang="cs-CZ" b="1" dirty="0"/>
              <a:t>v den propouštění</a:t>
            </a:r>
            <a:r>
              <a:rPr lang="cs-CZ" dirty="0"/>
              <a:t> potvrdí předpoklad potřeby </a:t>
            </a:r>
            <a:r>
              <a:rPr lang="cs-CZ" b="1" dirty="0"/>
              <a:t>celodenní péče </a:t>
            </a:r>
            <a:r>
              <a:rPr lang="cs-CZ" dirty="0"/>
              <a:t>po dobu alespoň </a:t>
            </a:r>
            <a:r>
              <a:rPr lang="cs-CZ" b="1" dirty="0"/>
              <a:t>30 dnů</a:t>
            </a:r>
            <a:r>
              <a:rPr lang="cs-CZ" dirty="0"/>
              <a:t>.</a:t>
            </a:r>
            <a:r>
              <a:rPr lang="cs-CZ" b="1" dirty="0"/>
              <a:t> </a:t>
            </a:r>
          </a:p>
          <a:p>
            <a:pPr algn="just"/>
            <a:r>
              <a:rPr lang="cs-CZ" dirty="0"/>
              <a:t>od 1. 1. 2022 se zkrátila doba hospitalizace ošetřované osoby ze 7  dnů </a:t>
            </a:r>
            <a:r>
              <a:rPr lang="cs-CZ" b="1" dirty="0"/>
              <a:t>na 4 kalendářní dny </a:t>
            </a:r>
            <a:r>
              <a:rPr lang="cs-CZ" dirty="0"/>
              <a:t>po sobě jdoucí (včetně dne přijetí a propuštění z hospitalizace) </a:t>
            </a:r>
          </a:p>
          <a:p>
            <a:pPr lvl="0"/>
            <a:r>
              <a:rPr lang="cs-CZ" dirty="0"/>
              <a:t>nemocnice </a:t>
            </a:r>
            <a:r>
              <a:rPr lang="cs-CZ" b="1" dirty="0"/>
              <a:t>v den propouštění potvrdí předpoklad potřeby celodenní péče po dobu následujících alespoň 30 dnů </a:t>
            </a:r>
            <a:r>
              <a:rPr lang="cs-CZ" dirty="0"/>
              <a:t>a vydá rozhodnutí o potřebě dlouhodobé péče (o vystavení rozhodnutí o potřebě dlouhodobé péče lze nemocnici požádat </a:t>
            </a:r>
            <a:r>
              <a:rPr lang="cs-CZ" b="1" dirty="0"/>
              <a:t>do 8 dnů po dni propuštění </a:t>
            </a:r>
            <a:r>
              <a:rPr lang="cs-CZ" dirty="0"/>
              <a:t>ošetřované osoby z hospitalizace),</a:t>
            </a:r>
          </a:p>
          <a:p>
            <a:pPr lvl="0"/>
            <a:r>
              <a:rPr lang="cs-CZ" dirty="0"/>
              <a:t>po propuštění musí do určeného data (max. 15 dnů) navštívit ošetřovaná osoba ambulantního ošetřujícího lékaře,</a:t>
            </a:r>
          </a:p>
          <a:p>
            <a:r>
              <a:rPr lang="cs-CZ" dirty="0"/>
              <a:t>podmínka hospitalizace </a:t>
            </a:r>
            <a:r>
              <a:rPr lang="cs-CZ" b="1" dirty="0"/>
              <a:t>není nutná u ošetřovaných osob</a:t>
            </a:r>
            <a:r>
              <a:rPr lang="cs-CZ" dirty="0"/>
              <a:t>, které vyžadují celodenní dlouhodobou péči </a:t>
            </a:r>
            <a:r>
              <a:rPr lang="cs-CZ" b="1" dirty="0"/>
              <a:t>v </a:t>
            </a:r>
            <a:r>
              <a:rPr lang="cs-CZ" b="1" dirty="0" err="1"/>
              <a:t>inkurabilním</a:t>
            </a:r>
            <a:r>
              <a:rPr lang="cs-CZ" b="1" dirty="0"/>
              <a:t> stavu </a:t>
            </a:r>
            <a:r>
              <a:rPr lang="cs-CZ" dirty="0"/>
              <a:t>s potřebou poskytování paliativní péče a dlouhodobého ošetřování v domácím prostředí</a:t>
            </a:r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B063-017F-460B-A8A0-B8F23242F148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800" b="1" dirty="0"/>
              <a:t>Dlouhodobé ošetřovné</a:t>
            </a:r>
            <a:br>
              <a:rPr lang="cs-CZ" b="1" dirty="0"/>
            </a:b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43913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cs-CZ" b="1" dirty="0"/>
              <a:t>Okruh osob s nárokem na dl. ošetřovné</a:t>
            </a:r>
          </a:p>
          <a:p>
            <a:pPr algn="just">
              <a:buFontTx/>
              <a:buChar char="-"/>
            </a:pPr>
            <a:r>
              <a:rPr lang="cs-CZ" dirty="0"/>
              <a:t>pojištěnec, který je:</a:t>
            </a:r>
          </a:p>
          <a:p>
            <a:pPr marL="514350" indent="-514350">
              <a:buFont typeface="+mj-lt"/>
              <a:buAutoNum type="alphaLcParenR"/>
            </a:pPr>
            <a:r>
              <a:rPr lang="cs-CZ" dirty="0"/>
              <a:t>	manželem (manželkou) ošetřované osoby nebo registrovaným 	partnerem (registrovanou partnerkou) ošetřované osoby,</a:t>
            </a:r>
            <a:endParaRPr lang="cs-CZ" sz="6600" dirty="0"/>
          </a:p>
          <a:p>
            <a:pPr marL="514350" indent="-514350">
              <a:buFont typeface="+mj-lt"/>
              <a:buAutoNum type="alphaLcParenR"/>
            </a:pPr>
            <a:r>
              <a:rPr lang="cs-CZ" dirty="0"/>
              <a:t>	příbuzným v linii přímé s ošetřovanou osobou nebo je její 	sourozenec, tchyně, tchán, snacha, zeť, neteř, synovec, teta nebo 	strýc,</a:t>
            </a:r>
            <a:endParaRPr lang="cs-CZ" sz="6600" dirty="0"/>
          </a:p>
          <a:p>
            <a:pPr marL="514350" indent="-514350">
              <a:buFont typeface="+mj-lt"/>
              <a:buAutoNum type="alphaLcParenR"/>
            </a:pPr>
            <a:r>
              <a:rPr lang="cs-CZ" dirty="0"/>
              <a:t>	manželem (manželkou), registrovaným partnerem 	(registrovanou 	partnerkou) nebo druhem (družkou) fyzické osoby 	uvedené 	v písmenu b), nebo</a:t>
            </a:r>
            <a:endParaRPr lang="cs-CZ" sz="6600" dirty="0"/>
          </a:p>
          <a:p>
            <a:pPr marL="514350" indent="-514350">
              <a:buFont typeface="+mj-lt"/>
              <a:buAutoNum type="alphaLcParenR"/>
            </a:pPr>
            <a:r>
              <a:rPr lang="cs-CZ" dirty="0"/>
              <a:t>	druhem (družkou) ošetřované osoby nebo jinou fyzickou osobou 	žijící s ošetřovanou osobou v domácnosti.</a:t>
            </a:r>
            <a:endParaRPr lang="cs-CZ" sz="6600" dirty="0"/>
          </a:p>
          <a:p>
            <a:endParaRPr lang="cs-CZ" sz="6000" dirty="0"/>
          </a:p>
          <a:p>
            <a:pPr lvl="1" algn="just">
              <a:buFontTx/>
              <a:buChar char="-"/>
            </a:pPr>
            <a:endParaRPr lang="cs-CZ" dirty="0"/>
          </a:p>
          <a:p>
            <a:pPr lvl="1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CB063-017F-460B-A8A0-B8F23242F148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BF40C2-2917-5347-735B-16C2ED4CA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Dlouhodobé 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0C153-38D9-879E-B0AE-7645A4162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Podmínky nároku u ošetřující osoby </a:t>
            </a:r>
          </a:p>
          <a:p>
            <a:pPr lvl="0"/>
            <a:r>
              <a:rPr lang="cs-CZ" dirty="0"/>
              <a:t>v den zahájení ošetřování musí být ošetřující osoba účastna nemocenského pojištění,</a:t>
            </a:r>
          </a:p>
          <a:p>
            <a:r>
              <a:rPr lang="cs-CZ" altLang="cs-CZ" dirty="0">
                <a:latin typeface="Calibri" pitchFamily="34" charset="0"/>
                <a:cs typeface="Calibri" pitchFamily="34" charset="0"/>
              </a:rPr>
              <a:t>nemocenské pojištění muselo u zaměstnance </a:t>
            </a:r>
            <a:r>
              <a:rPr lang="cs-CZ" altLang="cs-CZ" b="1" dirty="0">
                <a:latin typeface="Calibri" pitchFamily="34" charset="0"/>
                <a:cs typeface="Calibri" pitchFamily="34" charset="0"/>
              </a:rPr>
              <a:t>trvat v posledních 4 měsících alespoň 90 dnů</a:t>
            </a:r>
            <a:r>
              <a:rPr lang="cs-CZ" altLang="cs-CZ" dirty="0">
                <a:latin typeface="Calibri" pitchFamily="34" charset="0"/>
                <a:cs typeface="Calibri" pitchFamily="34" charset="0"/>
              </a:rPr>
              <a:t>, OSVČ musela být nemocensky pojištěna v posledních </a:t>
            </a:r>
            <a:r>
              <a:rPr lang="cs-CZ" altLang="cs-CZ" b="1" dirty="0">
                <a:latin typeface="Calibri" pitchFamily="34" charset="0"/>
                <a:cs typeface="Calibri" pitchFamily="34" charset="0"/>
              </a:rPr>
              <a:t>3 měsících</a:t>
            </a:r>
            <a:r>
              <a:rPr lang="cs-CZ" altLang="cs-CZ" dirty="0">
                <a:latin typeface="Calibri" pitchFamily="34" charset="0"/>
                <a:cs typeface="Calibri" pitchFamily="34" charset="0"/>
              </a:rPr>
              <a:t>,</a:t>
            </a:r>
          </a:p>
          <a:p>
            <a:pPr lvl="0"/>
            <a:r>
              <a:rPr lang="cs-CZ" dirty="0"/>
              <a:t>je-li uplatňován nárok na dlouhodobé ošetřovné z více pojištění, musí být podmínka účasti na pojištění splněna v každém z těchto pojištění.</a:t>
            </a:r>
          </a:p>
          <a:p>
            <a:pPr lvl="0"/>
            <a:endParaRPr lang="cs-CZ" dirty="0"/>
          </a:p>
          <a:p>
            <a:pPr lvl="0"/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370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3E3B9F-3B7F-6DD0-2B96-9B68589C0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Dlouhodobé 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718711-248C-6A2C-A4B3-F698D971A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Podmínky nároku u ošetřující osoby </a:t>
            </a:r>
          </a:p>
          <a:p>
            <a:pPr lvl="0"/>
            <a:r>
              <a:rPr lang="cs-CZ" dirty="0"/>
              <a:t>ošetřující osoba nesmí vykonávat v době dlouhodobé péče žádnou výdělečnou činnost, a to ani činnost, která nezakládá účast na nemocenském pojištění, </a:t>
            </a:r>
          </a:p>
          <a:p>
            <a:pPr lvl="0"/>
            <a:r>
              <a:rPr lang="cs-CZ" dirty="0"/>
              <a:t>ošetřující osoby se mohou v péči střídat i několikrát, vždy jen za celé dny, nikoliv v průběhu dne,</a:t>
            </a:r>
          </a:p>
          <a:p>
            <a:pPr lvl="0"/>
            <a:r>
              <a:rPr lang="cs-CZ" dirty="0"/>
              <a:t>od posledního dlouhodobého ošetřování o tutéž osobu uplynulo aspoň 12 měsíců, </a:t>
            </a:r>
          </a:p>
          <a:p>
            <a:pPr lvl="0"/>
            <a:r>
              <a:rPr lang="cs-CZ" dirty="0"/>
              <a:t>při opakovaném poskytování péče (střídání) se dávka znovu nevypočítává, nárok zůstává zachován a denní výše dávky rovněž,</a:t>
            </a:r>
          </a:p>
          <a:p>
            <a:pPr lvl="0"/>
            <a:r>
              <a:rPr lang="cs-CZ" dirty="0"/>
              <a:t>zaměstnanec již nežádá o souhlas s poskytnutím pracovního volna svého zaměstnavatele.  </a:t>
            </a:r>
          </a:p>
          <a:p>
            <a:pPr marL="0" indent="0">
              <a:buNone/>
            </a:pP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72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2A5FED-18DC-8568-0268-52B9A27B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Dlouhodobé 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1A9B06-3B2A-FED5-E36D-C01F38194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Nárok na dlouhodobé ošetřovné nemají např.:</a:t>
            </a:r>
            <a:endParaRPr lang="cs-CZ" dirty="0"/>
          </a:p>
          <a:p>
            <a:pPr lvl="0"/>
            <a:r>
              <a:rPr lang="cs-CZ" dirty="0"/>
              <a:t>zaměstnanci činní na základě zaměstnání malého rozsahu, </a:t>
            </a:r>
          </a:p>
          <a:p>
            <a:pPr lvl="0"/>
            <a:r>
              <a:rPr lang="cs-CZ" dirty="0"/>
              <a:t>zaměstnanci činní na základě dohody o provedení práce,</a:t>
            </a:r>
          </a:p>
          <a:p>
            <a:pPr lvl="0"/>
            <a:r>
              <a:rPr lang="cs-CZ" dirty="0"/>
              <a:t>zaměstnanci činní jako pěstouni,</a:t>
            </a:r>
          </a:p>
          <a:p>
            <a:pPr lvl="0"/>
            <a:r>
              <a:rPr lang="cs-CZ" dirty="0"/>
              <a:t>žáci a studenti zaměstnaní v době školních prázdnin,</a:t>
            </a:r>
          </a:p>
          <a:p>
            <a:pPr lvl="0"/>
            <a:r>
              <a:rPr lang="cs-CZ" dirty="0"/>
              <a:t>zaměstnanec na dítě, na které někdo pobírá peněžitou pomoc v mateřství nebo rodičovský příspěvek a je zdravotně schopen o dítě pečovat.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0651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4F24FF-8E41-76B2-D0CB-585B52C1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Dlouhodobé 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4DA6D1-89FF-FF10-4ACE-801053D43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Výplata dlouhodobého ošetřovného</a:t>
            </a:r>
          </a:p>
          <a:p>
            <a:pPr lvl="0"/>
            <a:r>
              <a:rPr lang="cs-CZ" dirty="0"/>
              <a:t>Výše dlouhodobého ošetřovného činí od prvního kalendářního dne </a:t>
            </a:r>
            <a:r>
              <a:rPr lang="cs-CZ" b="1" dirty="0"/>
              <a:t>60 % redukovaného denního vyměřovacího základu</a:t>
            </a:r>
            <a:r>
              <a:rPr lang="cs-CZ" dirty="0"/>
              <a:t> za kalendářní den.</a:t>
            </a:r>
          </a:p>
          <a:p>
            <a:pPr lvl="0"/>
            <a:r>
              <a:rPr lang="cs-CZ" b="1" dirty="0"/>
              <a:t>Dlouhodobé ošetřovné se vyplácí nejdéle 90 kalendářních dnů ode dne vzniku potřeby dlouhodobé péče.</a:t>
            </a:r>
            <a:endParaRPr lang="cs-CZ" dirty="0"/>
          </a:p>
          <a:p>
            <a:pPr lvl="1"/>
            <a:r>
              <a:rPr lang="cs-CZ" dirty="0"/>
              <a:t>doba výplaty se neprodlužuje ani při nové hospitalizaci,</a:t>
            </a:r>
          </a:p>
          <a:p>
            <a:pPr lvl="1"/>
            <a:r>
              <a:rPr lang="cs-CZ" dirty="0"/>
              <a:t>nový nárok na dlouhodobé ošetřovné při péči o tutéž osobu vznikne pojištěnci nejdříve po 12 měsících od posledního dne, za který mu tato dávka náležela.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047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103894-48AE-5CC0-EBBB-912BB0E5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Dlouhodobé 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824C9F-24C3-99F6-6F21-5C9B690E0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Uplatnění nároku</a:t>
            </a:r>
          </a:p>
          <a:p>
            <a:r>
              <a:rPr lang="cs-CZ" dirty="0"/>
              <a:t>Prokazatelným </a:t>
            </a:r>
            <a:r>
              <a:rPr lang="cs-CZ" b="1" u="sng" dirty="0"/>
              <a:t>oznámením dne zaměstnavateli</a:t>
            </a:r>
            <a:r>
              <a:rPr lang="cs-CZ" dirty="0"/>
              <a:t>, od kterého pojištěnec žádá o výplatu dávky, a </a:t>
            </a:r>
            <a:r>
              <a:rPr lang="cs-CZ" b="1" dirty="0"/>
              <a:t>sdělením identifikátoru rozhodnutí o vzniku potřeby dlouhodobé péče</a:t>
            </a:r>
            <a:r>
              <a:rPr lang="cs-CZ" dirty="0"/>
              <a:t>. </a:t>
            </a:r>
          </a:p>
          <a:p>
            <a:r>
              <a:rPr lang="cs-CZ" dirty="0"/>
              <a:t>Zaměstnanec sděluje dny, kdy péči poskytoval (při delší péči měsíčně), informace o ošetřované osobě, vztahu k ní, příp. společné domácnosti a pobírání dávek, které mají vliv na přiznání nároku na dlouhodobé ošetřovné.  </a:t>
            </a:r>
          </a:p>
          <a:p>
            <a:r>
              <a:rPr lang="cs-CZ" dirty="0"/>
              <a:t>Způsob komunikace zaměstnance se zaměstnavatelem stanoví zaměstnavatel (právní úprava ji neupravuje). </a:t>
            </a:r>
          </a:p>
        </p:txBody>
      </p:sp>
    </p:spTree>
    <p:extLst>
      <p:ext uri="{BB962C8B-B14F-4D97-AF65-F5344CB8AC3E}">
        <p14:creationId xmlns:p14="http://schemas.microsoft.com/office/powerpoint/2010/main" val="166850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2F1FAD-74F4-A2D2-D89E-11E9A66D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6953D9-52B4-413B-BF4C-8386F64CA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2184"/>
            <a:ext cx="10515600" cy="495604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cs-CZ" dirty="0"/>
              <a:t>Na ošetřovné má nárok </a:t>
            </a:r>
            <a:r>
              <a:rPr lang="cs-CZ" b="1" dirty="0"/>
              <a:t>pojištěnec</a:t>
            </a:r>
            <a:r>
              <a:rPr lang="cs-CZ" dirty="0"/>
              <a:t> (od r. 2025 i OSVČ), který nemůže pracovat z důvodu, že: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cs-CZ" dirty="0"/>
              <a:t> </a:t>
            </a:r>
          </a:p>
          <a:p>
            <a:pPr algn="just">
              <a:spcBef>
                <a:spcPts val="0"/>
              </a:spcBef>
              <a:defRPr/>
            </a:pPr>
            <a:r>
              <a:rPr lang="cs-CZ" b="1" dirty="0"/>
              <a:t>Ošetřuje </a:t>
            </a:r>
            <a:r>
              <a:rPr lang="cs-CZ" b="1" u="sng" dirty="0"/>
              <a:t>nemocné</a:t>
            </a:r>
            <a:r>
              <a:rPr lang="cs-CZ" b="1" dirty="0"/>
              <a:t> dítě nebo jinou fyzickou osobu </a:t>
            </a:r>
            <a:r>
              <a:rPr lang="cs-CZ" dirty="0"/>
              <a:t>bez ohledu na věk, jejíž zdravotní stav z důvodu nemoci nebo úrazu vyžaduje nezbytně ošetřování jinou fyzickou osobou, nebo ženy, která porodila, jestliže její stav v době bezprostředně po porodu vyžaduje nezbytně ošetřování jinou osobou, nebo </a:t>
            </a:r>
          </a:p>
          <a:p>
            <a:pPr algn="just">
              <a:spcBef>
                <a:spcPts val="0"/>
              </a:spcBef>
              <a:defRPr/>
            </a:pPr>
            <a:r>
              <a:rPr lang="cs-CZ" b="1" dirty="0"/>
              <a:t>pečuje o </a:t>
            </a:r>
            <a:r>
              <a:rPr lang="cs-CZ" b="1" u="sng" dirty="0"/>
              <a:t>zdravé</a:t>
            </a:r>
            <a:r>
              <a:rPr lang="cs-CZ" b="1" dirty="0"/>
              <a:t> dítě mladší 10 let, </a:t>
            </a:r>
            <a:r>
              <a:rPr lang="cs-CZ" dirty="0"/>
              <a:t>protože školské nebo dětské zařízení bylo uzavřeno (z důvodu havárie, epidemie, jiné nepředvídané události), dítěti byla nařízena karanténa, nebo osoba, která jinak o dítě pečuje, sama onemocněla. </a:t>
            </a:r>
          </a:p>
          <a:p>
            <a:pPr marL="0" indent="0" algn="just">
              <a:spcBef>
                <a:spcPts val="1200"/>
              </a:spcBef>
              <a:buNone/>
              <a:defRPr/>
            </a:pPr>
            <a:r>
              <a:rPr lang="cs-CZ" b="1" dirty="0"/>
              <a:t>Podpůrčí doba u ošetřovného činí</a:t>
            </a:r>
            <a:r>
              <a:rPr lang="cs-CZ" dirty="0"/>
              <a:t>: </a:t>
            </a:r>
          </a:p>
          <a:p>
            <a:pPr algn="just">
              <a:spcBef>
                <a:spcPts val="0"/>
              </a:spcBef>
              <a:defRPr/>
            </a:pPr>
            <a:r>
              <a:rPr lang="cs-CZ" dirty="0"/>
              <a:t>nejdéle</a:t>
            </a:r>
            <a:r>
              <a:rPr lang="cs-CZ" b="1" dirty="0"/>
              <a:t> 9 kalendářních dnů </a:t>
            </a:r>
            <a:r>
              <a:rPr lang="cs-CZ" dirty="0"/>
              <a:t>nebo, </a:t>
            </a:r>
          </a:p>
          <a:p>
            <a:pPr algn="just">
              <a:spcBef>
                <a:spcPts val="0"/>
              </a:spcBef>
              <a:defRPr/>
            </a:pPr>
            <a:r>
              <a:rPr lang="cs-CZ" dirty="0"/>
              <a:t>nejdéle</a:t>
            </a:r>
            <a:r>
              <a:rPr lang="cs-CZ" b="1" dirty="0"/>
              <a:t> 16 kalendářních dnů </a:t>
            </a:r>
            <a:r>
              <a:rPr lang="cs-CZ" dirty="0"/>
              <a:t>u osamělého zaměstnance, který má v trvalé péči aspoň jedno dítě ve věku do 16 let, které neukončilo povinnou školní docházku.</a:t>
            </a:r>
          </a:p>
          <a:p>
            <a:pPr marL="0" indent="0" algn="just">
              <a:buNone/>
              <a:defRPr/>
            </a:pPr>
            <a:r>
              <a:rPr lang="cs-CZ" dirty="0"/>
              <a:t>V témže případě ošetřování (péče) náleží ošetřovné jen jednou a jen jednomu z oprávněných nebo postupně dvěma oprávněným, jestliže se v témže případě ošetřování (péče) vystřídají.</a:t>
            </a:r>
          </a:p>
          <a:p>
            <a:pPr marL="0" indent="0" algn="just">
              <a:buNone/>
              <a:defRPr/>
            </a:pPr>
            <a:r>
              <a:rPr lang="cs-CZ" dirty="0"/>
              <a:t>Nárok vzniká od r. 2025 i z DPČ, DPP a ZMR, jedná-li se o pracovní poměr nebo DPČ.</a:t>
            </a:r>
          </a:p>
          <a:p>
            <a:r>
              <a:rPr lang="cs-CZ" b="1" dirty="0"/>
              <a:t>Ošetřovné</a:t>
            </a:r>
            <a:r>
              <a:rPr lang="cs-CZ" dirty="0"/>
              <a:t> se vyplácí </a:t>
            </a:r>
            <a:r>
              <a:rPr lang="cs-CZ" b="1" dirty="0"/>
              <a:t>od vzniku sociální události ve výši 60 %</a:t>
            </a:r>
            <a:r>
              <a:rPr lang="cs-CZ" dirty="0"/>
              <a:t> denního vyměřovacího základu (po redukci).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0857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B35832-8EED-387D-93B4-E35090A3F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F92A5E-E465-5DEB-AC2B-8FFB235CA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Okruh oprávněných osob bez společné domácnosti</a:t>
            </a:r>
          </a:p>
          <a:p>
            <a:r>
              <a:rPr lang="cs-CZ" b="1" dirty="0"/>
              <a:t>podmínka soužití ve společné domácnosti se nevyžaduje u některých blízkých příbuzných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příbuzní v linii přímé podle občanského zákoníku (např. otec, matka, babička, děda, syn, dcera, vnuk, vnučka) </a:t>
            </a:r>
          </a:p>
          <a:p>
            <a:pPr lvl="1"/>
            <a:r>
              <a:rPr lang="cs-CZ" dirty="0"/>
              <a:t>sourozenci</a:t>
            </a:r>
          </a:p>
          <a:p>
            <a:pPr lvl="1"/>
            <a:r>
              <a:rPr lang="cs-CZ" dirty="0"/>
              <a:t>manžel, manželka</a:t>
            </a:r>
          </a:p>
          <a:p>
            <a:pPr lvl="1"/>
            <a:r>
              <a:rPr lang="cs-CZ" dirty="0"/>
              <a:t>registrovaný partner (partnerka)</a:t>
            </a:r>
          </a:p>
          <a:p>
            <a:pPr lvl="1"/>
            <a:r>
              <a:rPr lang="cs-CZ" dirty="0"/>
              <a:t>rodiče manžela (manželky) nebo registrovaného partnera (registrované partnerky)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9978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38A8A-73C9-CEC9-AE6F-5FA1E2C0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Ošetřovné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17C2B8-0E26-618F-4E2D-1E4E98F1C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  <a:tabLst>
                <a:tab pos="342900" algn="l"/>
              </a:tabLst>
            </a:pPr>
            <a:r>
              <a:rPr lang="cs-CZ" altLang="cs-CZ" b="1" dirty="0">
                <a:latin typeface="Arial" pitchFamily="34" charset="0"/>
                <a:ea typeface="Calibri" pitchFamily="34" charset="0"/>
                <a:cs typeface="Arial" pitchFamily="34" charset="0"/>
              </a:rPr>
              <a:t>Doba ošetřování/péče není nijak omezena</a:t>
            </a:r>
            <a:r>
              <a:rPr lang="cs-CZ" altLang="cs-CZ" dirty="0">
                <a:latin typeface="Arial" pitchFamily="34" charset="0"/>
                <a:ea typeface="Calibri" pitchFamily="34" charset="0"/>
                <a:cs typeface="Arial" pitchFamily="34" charset="0"/>
              </a:rPr>
              <a:t>, záleží pouze na zdravotním stavu ošetřované osoby a rozhodnutí lékaře. Placeno je však pouze 9 (16) kal. dnů. </a:t>
            </a:r>
          </a:p>
          <a:p>
            <a:pPr marL="457200" lvl="1" indent="0"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  <a:tabLst>
                <a:tab pos="342900" algn="l"/>
              </a:tabLst>
            </a:pPr>
            <a:endParaRPr lang="cs-CZ" altLang="cs-CZ" b="1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457200" lvl="1" indent="0"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  <a:tabLst>
                <a:tab pos="342900" algn="l"/>
              </a:tabLst>
            </a:pPr>
            <a:r>
              <a:rPr lang="cs-CZ" altLang="cs-CZ" b="1" dirty="0">
                <a:latin typeface="Arial" pitchFamily="34" charset="0"/>
                <a:ea typeface="Calibri" pitchFamily="34" charset="0"/>
                <a:cs typeface="Arial" pitchFamily="34" charset="0"/>
              </a:rPr>
              <a:t>Zaměstnavatel je povinen omluvit pojištěnci volno v zaměstnání po celou dobu trvání potřeby ošetřování/péče.</a:t>
            </a:r>
          </a:p>
          <a:p>
            <a:pPr marL="457200" lvl="1" indent="0"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  <a:tabLst>
                <a:tab pos="342900" algn="l"/>
              </a:tabLst>
            </a:pPr>
            <a:endParaRPr lang="cs-CZ" altLang="cs-CZ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457200" lvl="1" indent="0" algn="just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None/>
              <a:tabLst>
                <a:tab pos="342900" algn="l"/>
              </a:tabLst>
            </a:pPr>
            <a:r>
              <a:rPr lang="cs-CZ" altLang="cs-CZ" dirty="0">
                <a:latin typeface="Arial" pitchFamily="34" charset="0"/>
                <a:ea typeface="Calibri" pitchFamily="34" charset="0"/>
                <a:cs typeface="Arial" pitchFamily="34" charset="0"/>
              </a:rPr>
              <a:t>Trvání potřeby ošetřování se prokazuje potvrzením lékaře –                   e-formulářem </a:t>
            </a:r>
            <a:r>
              <a:rPr lang="cs-CZ" altLang="cs-CZ" i="1" dirty="0">
                <a:latin typeface="Arial" pitchFamily="34" charset="0"/>
                <a:ea typeface="Calibri" pitchFamily="34" charset="0"/>
                <a:cs typeface="Arial" pitchFamily="34" charset="0"/>
              </a:rPr>
              <a:t>Potvrzení o trvání potřeby ošetřování/péče.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4160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518A34-E219-4816-B568-49AC66CA6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/>
              <a:t>Porovnání: dlouhodobé ošetřovné a ošetřovné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A4CD1D2-C236-26DD-D613-D8A37A2D3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Dlouhodobé ošetřovné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97942BF-B187-36CC-FD88-529CF54A5E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Doba péče může trvat max. 90 dnů</a:t>
            </a:r>
          </a:p>
          <a:p>
            <a:r>
              <a:rPr lang="cs-CZ" dirty="0"/>
              <a:t>Doba výplaty max. 90 dnů</a:t>
            </a:r>
          </a:p>
          <a:p>
            <a:r>
              <a:rPr lang="cs-CZ" dirty="0"/>
              <a:t>Širší okruh oprávněných osob u příbuzných bez spol. domácnosti</a:t>
            </a:r>
          </a:p>
          <a:p>
            <a:r>
              <a:rPr lang="cs-CZ" dirty="0"/>
              <a:t>V péči se může vystřídat neomezený počet osob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1B9DA6A-456D-9705-4289-13EE29B72C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Ošetřovné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C14D42A-EC92-EC34-3438-50ED36B6F13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Doba péče není omezena, zaměstnavatel musí poskytnout volno </a:t>
            </a:r>
          </a:p>
          <a:p>
            <a:r>
              <a:rPr lang="cs-CZ" dirty="0"/>
              <a:t>Doba výplaty max. 9, respektive 16 kal. dnů </a:t>
            </a:r>
          </a:p>
          <a:p>
            <a:r>
              <a:rPr lang="cs-CZ" dirty="0"/>
              <a:t>Užší okruh oprávněných osob u příbuzných bez spol. domácnosti</a:t>
            </a:r>
          </a:p>
          <a:p>
            <a:r>
              <a:rPr lang="cs-CZ" dirty="0"/>
              <a:t>Vystřídat se je možné jen jednou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418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B48E6-1B51-D178-82CB-3FDB55021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A6567A-0690-5492-CBCC-24F62A09D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Náhradní doba pojištění pro důchod</a:t>
            </a: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14D48D-A702-93D7-1B07-DA4C9ECA1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000" b="1" dirty="0"/>
              <a:t>Náhradní doba pojištění = osobní péče</a:t>
            </a:r>
          </a:p>
          <a:p>
            <a:r>
              <a:rPr lang="cs-CZ" sz="2600" dirty="0"/>
              <a:t>o osobu </a:t>
            </a:r>
            <a:r>
              <a:rPr lang="cs-CZ" sz="2600" b="1" dirty="0"/>
              <a:t>mladší 10 let</a:t>
            </a:r>
            <a:r>
              <a:rPr lang="cs-CZ" sz="2600" dirty="0"/>
              <a:t>, která je závislá na pomoci jiné osoby ve stupni I (lehká závislost), </a:t>
            </a:r>
          </a:p>
          <a:p>
            <a:r>
              <a:rPr lang="cs-CZ" sz="2600" dirty="0"/>
              <a:t>o osobu </a:t>
            </a:r>
            <a:r>
              <a:rPr lang="cs-CZ" sz="2600" b="1" dirty="0"/>
              <a:t>jakéhokoliv věku</a:t>
            </a:r>
            <a:r>
              <a:rPr lang="cs-CZ" sz="2600" dirty="0"/>
              <a:t>, která je závislá na pomoci jiné osoby ve stupni II (středně těžká závislost) nebo stupni III (těžká závislost) anebo stupni IV (úplná závislost), </a:t>
            </a:r>
          </a:p>
          <a:p>
            <a:r>
              <a:rPr lang="cs-CZ" sz="2600" dirty="0"/>
              <a:t>pokud spolu žijí </a:t>
            </a:r>
            <a:r>
              <a:rPr lang="cs-CZ" sz="2600" b="1" dirty="0"/>
              <a:t>v domácnosti</a:t>
            </a:r>
            <a:r>
              <a:rPr lang="cs-CZ" sz="2600" dirty="0"/>
              <a:t>; podmínka domácnosti se nevyžaduje, jde-li   o </a:t>
            </a:r>
            <a:r>
              <a:rPr lang="cs-CZ" sz="2600" b="1" dirty="0"/>
              <a:t>blízkou osobu </a:t>
            </a:r>
            <a:r>
              <a:rPr lang="cs-CZ" sz="2600" dirty="0"/>
              <a:t>nebo od 1. 9. 2018 též o </a:t>
            </a:r>
            <a:r>
              <a:rPr lang="cs-CZ" sz="2600" b="1" dirty="0"/>
              <a:t>asistenta sociální péče</a:t>
            </a:r>
            <a:r>
              <a:rPr lang="cs-CZ" sz="2600" dirty="0"/>
              <a:t> podle § 83 odst. 1 zákona č. 108/2006 Sb.</a:t>
            </a:r>
          </a:p>
          <a:p>
            <a:r>
              <a:rPr lang="cs-CZ" sz="2600" dirty="0"/>
              <a:t>při péči více osob náleží náhradní doba jen té osobě, která pečovala                    </a:t>
            </a:r>
            <a:r>
              <a:rPr lang="cs-CZ" sz="2600" b="1" dirty="0"/>
              <a:t>v největším rozsahu</a:t>
            </a:r>
          </a:p>
          <a:p>
            <a:r>
              <a:rPr lang="cs-CZ" sz="2600" dirty="0"/>
              <a:t>pro důchod se hodnotí stejně jako zaměstnání nebo péče o dítě ve věku do     4 let, tedy v rozsahu 100 %, přičemž jde o tzv. vyloučenou dobu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408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9C954-898B-19AE-27CB-6BB95EED3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65F4F9-9523-E740-45FB-092368F72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Náhradní doba pojištění pro důchod</a:t>
            </a: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F08048-6605-7E17-EFC4-B8CAAB667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b="1" dirty="0"/>
              <a:t>Rozhodnutí o době a rozsahu péče</a:t>
            </a:r>
          </a:p>
          <a:p>
            <a:r>
              <a:rPr lang="cs-CZ" sz="2400" dirty="0"/>
              <a:t>je podmínkou pro hodnocení náhradní doby pojištění </a:t>
            </a:r>
          </a:p>
          <a:p>
            <a:r>
              <a:rPr lang="cs-CZ" sz="2400" dirty="0"/>
              <a:t>vydává je </a:t>
            </a:r>
            <a:r>
              <a:rPr lang="cs-CZ" sz="2400" b="1" dirty="0"/>
              <a:t>území správa sociálního zabezpečení </a:t>
            </a:r>
            <a:r>
              <a:rPr lang="cs-CZ" sz="2400" dirty="0"/>
              <a:t>příslušná podle místa trvalého pobytu opečovávané osoby </a:t>
            </a:r>
          </a:p>
          <a:p>
            <a:r>
              <a:rPr lang="cs-CZ" sz="2400" dirty="0"/>
              <a:t>návrh lze podat jen na </a:t>
            </a:r>
            <a:r>
              <a:rPr lang="cs-CZ" sz="2400" dirty="0">
                <a:hlinkClick r:id="rId2"/>
              </a:rPr>
              <a:t>předepsaném tiskopisu</a:t>
            </a:r>
            <a:r>
              <a:rPr lang="cs-CZ" sz="2400" dirty="0"/>
              <a:t> (osobně nebo přes </a:t>
            </a:r>
            <a:r>
              <a:rPr lang="cs-CZ" sz="2400" dirty="0" err="1"/>
              <a:t>ePortál</a:t>
            </a:r>
            <a:r>
              <a:rPr lang="cs-CZ" sz="2400" dirty="0"/>
              <a:t> ČSSZ) nejdříve po skončení péče; lhůta není stanovena, avšak doporučuje se zahájit řízení bez zbytečného odkladu </a:t>
            </a:r>
          </a:p>
          <a:p>
            <a:r>
              <a:rPr lang="cs-CZ" sz="2400" dirty="0"/>
              <a:t>návrh lze podat v průběhu péče jen v souvislosti s podáním žádosti o přiznání důchodu; návrh může podat i pozůstalý, který uplatňuje nárok na vdovský, vdovecký nebo sirotčí důchod po pečujícím</a:t>
            </a:r>
          </a:p>
        </p:txBody>
      </p:sp>
    </p:spTree>
    <p:extLst>
      <p:ext uri="{BB962C8B-B14F-4D97-AF65-F5344CB8AC3E}">
        <p14:creationId xmlns:p14="http://schemas.microsoft.com/office/powerpoint/2010/main" val="4085973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3971-054A-0F72-862F-9AC545447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8620F4-633E-82D2-CAC4-19B5277D8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Náhradní doba pojištění pro důchod</a:t>
            </a: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326D2D-6822-DFE4-9E85-E1612D297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b="1" dirty="0"/>
              <a:t>Rozhodnutí o době a rozsahu péče</a:t>
            </a:r>
          </a:p>
          <a:p>
            <a:r>
              <a:rPr lang="cs-CZ" sz="2400" dirty="0"/>
              <a:t>v rámci návrhu </a:t>
            </a:r>
          </a:p>
          <a:p>
            <a:pPr lvl="1"/>
            <a:r>
              <a:rPr lang="cs-CZ" sz="2000" dirty="0"/>
              <a:t>se předkládá potvrzení vydané úřadem práce, popř. posudek o zdravotním stavu, </a:t>
            </a:r>
          </a:p>
          <a:p>
            <a:pPr lvl="1"/>
            <a:r>
              <a:rPr lang="cs-CZ" sz="2000" dirty="0"/>
              <a:t>popisuje se obvyklý denní časový rozsah péče a způsob poskytované péče, </a:t>
            </a:r>
          </a:p>
          <a:p>
            <a:pPr lvl="1"/>
            <a:r>
              <a:rPr lang="cs-CZ" sz="2000" dirty="0"/>
              <a:t>podává se čestné prohlášení o dalších pečujících osobách, </a:t>
            </a:r>
          </a:p>
          <a:p>
            <a:pPr lvl="1"/>
            <a:r>
              <a:rPr lang="cs-CZ" sz="2000" dirty="0"/>
              <a:t>roli hraje i případný souběžný výkon výdělečné činnosti</a:t>
            </a:r>
          </a:p>
          <a:p>
            <a:r>
              <a:rPr lang="cs-CZ" sz="2400" dirty="0"/>
              <a:t>v případě umístění osoby ve zdravotnickém zařízení nebo v respitní péči se uznávají určitá období tolerance, pokud se prokáže, že pečující zařízení osobně navštěvoval (tolerance není u pobytových zařízení sociálních služeb)</a:t>
            </a:r>
          </a:p>
          <a:p>
            <a:r>
              <a:rPr lang="cs-CZ" sz="2400" dirty="0"/>
              <a:t>odesílá se k založení do evidence nárokových podkladů ČSSZ</a:t>
            </a:r>
          </a:p>
          <a:p>
            <a:r>
              <a:rPr lang="cs-CZ" sz="2400" dirty="0"/>
              <a:t>je možno podat opravné prostředky (odvolání, popř. i soudní přezkum)</a:t>
            </a:r>
          </a:p>
        </p:txBody>
      </p:sp>
    </p:spTree>
    <p:extLst>
      <p:ext uri="{BB962C8B-B14F-4D97-AF65-F5344CB8AC3E}">
        <p14:creationId xmlns:p14="http://schemas.microsoft.com/office/powerpoint/2010/main" val="3901974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84BA-D4B0-38A1-D7C9-E1B77E52C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74FD9E-C0C2-4A49-D751-7D08B0335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Náhradní doba pojištění pro důchod</a:t>
            </a: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AA5F14-547E-1652-7279-A763A92AA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580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b="1" dirty="0"/>
              <a:t>Novinka od 1. 1. 2027 – ocenění za péči formou FVZ</a:t>
            </a:r>
          </a:p>
          <a:p>
            <a:r>
              <a:rPr lang="cs-CZ" sz="2200" dirty="0"/>
              <a:t>pro nároky vzniklé po 31. 12. 2026 bude do doby péče dosazen fiktivní vyměřovací základ (FVZ), a to pravděpodobně ve výši </a:t>
            </a:r>
            <a:r>
              <a:rPr lang="cs-CZ" sz="2200" b="1" dirty="0"/>
              <a:t>65 tisíc Kč/měsíc</a:t>
            </a:r>
            <a:r>
              <a:rPr lang="cs-CZ" sz="2200" dirty="0"/>
              <a:t>; tato částka se krátí         na </a:t>
            </a:r>
            <a:r>
              <a:rPr lang="cs-CZ" sz="2200" b="1" dirty="0"/>
              <a:t>polovinu</a:t>
            </a:r>
            <a:r>
              <a:rPr lang="cs-CZ" sz="2200" dirty="0"/>
              <a:t>, jde-li o péči</a:t>
            </a:r>
          </a:p>
          <a:p>
            <a:pPr lvl="1"/>
            <a:r>
              <a:rPr lang="cs-CZ" sz="2000" dirty="0"/>
              <a:t>o dítě ve věku do 10 let závislé ve stupni I,</a:t>
            </a:r>
          </a:p>
          <a:p>
            <a:pPr lvl="1"/>
            <a:r>
              <a:rPr lang="cs-CZ" sz="2000" dirty="0"/>
              <a:t>o osobu jakéhokoliv věku závislou ve stupni II,</a:t>
            </a:r>
          </a:p>
          <a:p>
            <a:pPr lvl="1"/>
            <a:r>
              <a:rPr lang="cs-CZ" sz="2000" dirty="0"/>
              <a:t> o osobu částečně bezmocnou starší 80 let před rokem 2007</a:t>
            </a:r>
          </a:p>
          <a:p>
            <a:r>
              <a:rPr lang="cs-CZ" sz="2200" dirty="0"/>
              <a:t>délka doby péče není pro nárok na FVZ rozhodující (to je rozdíl oproti dosavadní úpravě, kdy FVZ náleží ve výši příspěvku na péči, a to jen při péči delší než 15 let)</a:t>
            </a:r>
          </a:p>
          <a:p>
            <a:r>
              <a:rPr lang="cs-CZ" sz="2200" dirty="0"/>
              <a:t>FVZ lze přičítat ke skutečným příjmům dosaženým v době péče (kratší úvazek)</a:t>
            </a:r>
          </a:p>
          <a:p>
            <a:r>
              <a:rPr lang="cs-CZ" sz="2200" dirty="0"/>
              <a:t>pečující má možnost požádat o upřednostnění vyloučené doby (může být výhodnější)</a:t>
            </a:r>
          </a:p>
          <a:p>
            <a:r>
              <a:rPr lang="cs-CZ" sz="2200" b="1" dirty="0"/>
              <a:t>přepočty</a:t>
            </a:r>
            <a:r>
              <a:rPr lang="cs-CZ" sz="2200" dirty="0"/>
              <a:t> dříve přiznaných důchodů se </a:t>
            </a:r>
            <a:r>
              <a:rPr lang="cs-CZ" sz="2200" b="1" dirty="0"/>
              <a:t>neprovádějí</a:t>
            </a:r>
            <a:r>
              <a:rPr lang="cs-CZ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0245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1E559-9487-CE13-9058-36D1420CD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9F30A0-6B0C-E4DF-81F7-34066A2E7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01468B-808A-842A-7CF1-D396B26F6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580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4000" dirty="0"/>
          </a:p>
          <a:p>
            <a:pPr marL="0" indent="0">
              <a:buNone/>
            </a:pPr>
            <a:endParaRPr lang="cs-CZ" sz="1500" dirty="0"/>
          </a:p>
          <a:p>
            <a:pPr marL="0" indent="0">
              <a:buNone/>
            </a:pPr>
            <a:r>
              <a:rPr lang="cs-CZ" sz="6600" b="1" dirty="0"/>
              <a:t>Děkujeme za pozornost.</a:t>
            </a:r>
          </a:p>
        </p:txBody>
      </p:sp>
    </p:spTree>
    <p:extLst>
      <p:ext uri="{BB962C8B-B14F-4D97-AF65-F5344CB8AC3E}">
        <p14:creationId xmlns:p14="http://schemas.microsoft.com/office/powerpoint/2010/main" val="100353342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31464-12bf-4283-895c-cf34025d6448" xsi:nil="true"/>
    <lcf76f155ced4ddcb4097134ff3c332f xmlns="84425d0c-addf-400a-87a6-afc0ee9dbf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95DD13B-27D3-4FC5-B228-3ED8BEFF269E}"/>
</file>

<file path=customXml/itemProps2.xml><?xml version="1.0" encoding="utf-8"?>
<ds:datastoreItem xmlns:ds="http://schemas.openxmlformats.org/officeDocument/2006/customXml" ds:itemID="{6B33B206-5C80-4447-81A4-5964505971E3}"/>
</file>

<file path=customXml/itemProps3.xml><?xml version="1.0" encoding="utf-8"?>
<ds:datastoreItem xmlns:ds="http://schemas.openxmlformats.org/officeDocument/2006/customXml" ds:itemID="{D6B3FD38-4C05-445A-94FD-A19B3B96B68C}"/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1652</Words>
  <Application>Microsoft Office PowerPoint</Application>
  <PresentationFormat>Širokoúhlá obrazovka</PresentationFormat>
  <Paragraphs>131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Motiv Office</vt:lpstr>
      <vt:lpstr>Sociální pojištění a dlouhodobá péče</vt:lpstr>
      <vt:lpstr>Dlouhodobé ošetřovné</vt:lpstr>
      <vt:lpstr>Dlouhodobé ošetřovné </vt:lpstr>
      <vt:lpstr>Dlouhodobé ošetřovné</vt:lpstr>
      <vt:lpstr>Dlouhodobé ošetřovné</vt:lpstr>
      <vt:lpstr>Dlouhodobé ošetřovné</vt:lpstr>
      <vt:lpstr>Dlouhodobé ošetřovné</vt:lpstr>
      <vt:lpstr>Dlouhodobé ošetřovné</vt:lpstr>
      <vt:lpstr>Ošetřovné</vt:lpstr>
      <vt:lpstr>Ošetřovné</vt:lpstr>
      <vt:lpstr>Ošetřovné</vt:lpstr>
      <vt:lpstr>Porovnání: dlouhodobé ošetřovné a ošetřovné</vt:lpstr>
      <vt:lpstr>Náhradní doba pojištění pro důchod</vt:lpstr>
      <vt:lpstr>Náhradní doba pojištění pro důchod</vt:lpstr>
      <vt:lpstr>Náhradní doba pojištění pro důchod</vt:lpstr>
      <vt:lpstr>Náhradní doba pojištění pro důchod</vt:lpstr>
      <vt:lpstr> </vt:lpstr>
    </vt:vector>
  </TitlesOfParts>
  <Company>MPSV 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Chotěborská Šárka Mgr. (MPSV)</dc:creator>
  <cp:lastModifiedBy>Chotěborská Šárka Mgr. (MPSV)</cp:lastModifiedBy>
  <cp:revision>5</cp:revision>
  <dcterms:created xsi:type="dcterms:W3CDTF">2026-10-12T08:16:02Z</dcterms:created>
  <dcterms:modified xsi:type="dcterms:W3CDTF">2026-10-13T07:41:08Z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</Properties>
</file>