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15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Masters/notesMaster1.xml" ContentType="application/vnd.openxmlformats-officedocument.presentationml.notesMaster+xml"/>
  <Override PartName="/ppt/authors.xml" ContentType="application/vnd.ms-powerpoint.authors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2" r:id="rId1"/>
  </p:sldMasterIdLst>
  <p:notesMasterIdLst>
    <p:notesMasterId r:id="rId17"/>
  </p:notesMasterIdLst>
  <p:sldIdLst>
    <p:sldId id="299" r:id="rId2"/>
    <p:sldId id="306" r:id="rId3"/>
    <p:sldId id="347" r:id="rId4"/>
    <p:sldId id="346" r:id="rId5"/>
    <p:sldId id="348" r:id="rId6"/>
    <p:sldId id="342" r:id="rId7"/>
    <p:sldId id="352" r:id="rId8"/>
    <p:sldId id="353" r:id="rId9"/>
    <p:sldId id="349" r:id="rId10"/>
    <p:sldId id="351" r:id="rId11"/>
    <p:sldId id="355" r:id="rId12"/>
    <p:sldId id="357" r:id="rId13"/>
    <p:sldId id="356" r:id="rId14"/>
    <p:sldId id="329" r:id="rId15"/>
    <p:sldId id="301" r:id="rId16"/>
  </p:sldIdLst>
  <p:sldSz cx="9144000" cy="6858000" type="screen4x3"/>
  <p:notesSz cx="6858000" cy="9144000"/>
  <p:embeddedFontLst>
    <p:embeddedFont>
      <p:font typeface="Nunito Sans ExtraBold" pitchFamily="2" charset="-18"/>
      <p:bold r:id="rId18"/>
      <p:boldItalic r:id="rId19"/>
    </p:embeddedFont>
    <p:embeddedFont>
      <p:font typeface="Nunito Sans ExtraLight" panose="00000300000000000000" pitchFamily="2" charset="-18"/>
      <p:regular r:id="rId20"/>
      <p:italic r:id="rId21"/>
    </p:embeddedFont>
    <p:embeddedFont>
      <p:font typeface="Nunito Sans Light" panose="00000400000000000000" pitchFamily="2" charset="-18"/>
      <p:regular r:id="rId22"/>
      <p:italic r:id="rId23"/>
    </p:embeddedFont>
    <p:embeddedFont>
      <p:font typeface="Nunito Sans SemiBold" panose="00000700000000000000" pitchFamily="2" charset="-18"/>
      <p:bold r:id="rId24"/>
      <p:boldItalic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AEE034C-228E-0508-7FD2-CF37A796FF04}" name="Bubeníková Magdalena" initials="MB" userId="S::magdalena.bubenikova@rilsa.cz::60e64e7d-5727-40dc-960f-1cfdedf43159" providerId="AD"/>
  <p188:author id="{A0141B5C-9CD9-D15D-F6BA-F8D67B09C31F}" name="Svobodová Kamila" initials="KS" userId="S::kamila.svobodova@rilsa.cz::9c74087f-e82d-4251-b51b-612b38136139" providerId="AD"/>
  <p188:author id="{926C50D1-F37C-8C70-6E4F-D242FAB5AFE0}" name="Janurová Kristýna" initials="KJ" userId="S::kristyna.janurova@rilsa.cz::6c0be48f-96a7-472a-9f78-53cda3d43dee" providerId="AD"/>
  <p188:author id="{571B3BD8-9202-5938-A89C-2426F246D920}" name="Höhne Sylva" initials="SH" userId="S::sylva.hohne@rilsa.cz::6e4b70ff-a4de-47e6-812f-8e9a0255722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EFCF8"/>
    <a:srgbClr val="ECECEC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2DE63D5-997A-4646-A377-4702673A728D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Střední styl 1 – zvýraznění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Střední styl 1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2DE63D5-997A-4646-A377-4702673A728D}" styleName="Světlý styl 2 – zvýraznění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Světlý styl 2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2" autoAdjust="0"/>
    <p:restoredTop sz="90194" autoAdjust="0"/>
  </p:normalViewPr>
  <p:slideViewPr>
    <p:cSldViewPr snapToGrid="0" showGuides="1">
      <p:cViewPr varScale="1">
        <p:scale>
          <a:sx n="96" d="100"/>
          <a:sy n="96" d="100"/>
        </p:scale>
        <p:origin x="180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Relationship Id="rId30" Type="http://schemas.microsoft.com/office/2018/10/relationships/authors" Target="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2A5210-A01A-4A72-8361-CC535795B90A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B4F99-12C5-4787-98F8-21AF252EE2C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9740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B4F99-12C5-4787-98F8-21AF252EE2CA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4857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B4F99-12C5-4787-98F8-21AF252EE2CA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3935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B00D2-88FE-5941-0D37-DF6B5D20F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1F6430E-C900-F600-BAFC-F4788E5228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A1C001F1-17B8-DD37-50C0-D61F96B091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4DC96F8-08B9-2CD1-9E3D-238E4C7D01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B4F99-12C5-4787-98F8-21AF252EE2CA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9345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89333-6768-F02E-F264-C01DF02BB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73F1174-34DF-5215-E010-B02A888071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63D4D22-490E-D026-08A0-358C96E86A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83435E3-1B8A-BC5E-0BC4-4908DE77CF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B4F99-12C5-4787-98F8-21AF252EE2CA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8818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B4F99-12C5-4787-98F8-21AF252EE2CA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55913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EBB9A-D41D-2142-FB48-4D5978E1C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A55FE86C-D399-759F-C02A-5E3FFC0572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E7FE68C-958A-0104-240E-926C598398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618ABD0-B0EE-35ED-664B-1E212362C4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B4F99-12C5-4787-98F8-21AF252EE2CA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26423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56837-15CD-FBAE-9186-1EF7B1FE4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437600B-4020-B44E-5B81-755381668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2862A11-792F-8C3A-BD17-1A32EACC03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918F7A5-151E-83C5-E020-188CD316BC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B4F99-12C5-4787-98F8-21AF252EE2CA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14384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72629-14CD-6905-B4D6-1FE11A06F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5B65B8B-C834-6DF0-CB46-393F8C304C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29E4532-A3A2-C031-49E9-C86A0F923A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A8A5401-0D74-F0CE-FF11-FAEF26A953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B4F99-12C5-4787-98F8-21AF252EE2CA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00903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7C77B-6B06-CB93-4149-063B89861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9D5D784-1AFD-75CE-F835-75A8DC6EA3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2B5E53A-F3F1-6C1B-4F17-FBF930ADB7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397F8C-B595-397A-3A96-437602878C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B4F99-12C5-4787-98F8-21AF252EE2CA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6249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C5983-36AD-984C-B116-2230EFA76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637422B9-A934-C0BF-FAB4-6829A3ABCF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4339CB5C-2081-A48A-AFA4-672B320FEA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9167C78-5A2C-D9C8-8D10-11D89676D5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B4F99-12C5-4787-98F8-21AF252EE2CA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44113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2DA82-2364-DB94-9398-951FFE826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91BAEE2-610F-AE97-DEB1-0B668D179A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0D7B029D-8A7A-CBD0-8167-68FEB7B1F9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BF759D6-816D-7A9D-CDC3-2AAAF22986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B4F99-12C5-4787-98F8-21AF252EE2CA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50647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B4F99-12C5-4787-98F8-21AF252EE2CA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3082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">
            <a:extLst>
              <a:ext uri="{FF2B5EF4-FFF2-40B4-BE49-F238E27FC236}">
                <a16:creationId xmlns:a16="http://schemas.microsoft.com/office/drawing/2014/main" id="{F5844131-F511-F386-6DC5-BD027598F98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6513607" y="6356350"/>
            <a:ext cx="2057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645AEE-F697-459C-A803-FD4DBA443484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7" name="Linka">
            <a:extLst>
              <a:ext uri="{FF2B5EF4-FFF2-40B4-BE49-F238E27FC236}">
                <a16:creationId xmlns:a16="http://schemas.microsoft.com/office/drawing/2014/main" id="{41975FDE-C590-87AA-7EC5-7D3F0FFF229B}"/>
              </a:ext>
            </a:extLst>
          </p:cNvPr>
          <p:cNvCxnSpPr>
            <a:cxnSpLocks/>
          </p:cNvCxnSpPr>
          <p:nvPr userDrawn="1"/>
        </p:nvCxnSpPr>
        <p:spPr>
          <a:xfrm>
            <a:off x="6774547" y="716990"/>
            <a:ext cx="956441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RILSA logomark horní" descr="rilsa, výzkumný ústav práce a sociálních věcí">
            <a:extLst>
              <a:ext uri="{FF2B5EF4-FFF2-40B4-BE49-F238E27FC236}">
                <a16:creationId xmlns:a16="http://schemas.microsoft.com/office/drawing/2014/main" id="{62240DB7-E33A-0583-1104-D59DBE0520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497" y="217723"/>
            <a:ext cx="983170" cy="981757"/>
          </a:xfrm>
          <a:prstGeom prst="rect">
            <a:avLst/>
          </a:prstGeom>
        </p:spPr>
      </p:pic>
      <p:sp>
        <p:nvSpPr>
          <p:cNvPr id="3" name="Jméno prezentujícího">
            <a:extLst>
              <a:ext uri="{FF2B5EF4-FFF2-40B4-BE49-F238E27FC236}">
                <a16:creationId xmlns:a16="http://schemas.microsoft.com/office/drawing/2014/main" id="{54BD8237-721F-0AE3-7042-09D173E266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263" y="2606675"/>
            <a:ext cx="6147266" cy="121761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Nunito Sans ExtraLight" panose="00000300000000000000" pitchFamily="2" charset="0"/>
              </a:defRPr>
            </a:lvl1pPr>
          </a:lstStyle>
          <a:p>
            <a:pPr lvl="0"/>
            <a:r>
              <a:rPr lang="cs-CZ" dirty="0"/>
              <a:t>Jméno prezentujícího</a:t>
            </a:r>
          </a:p>
        </p:txBody>
      </p:sp>
      <p:sp>
        <p:nvSpPr>
          <p:cNvPr id="28" name="Hlavní nadpis">
            <a:extLst>
              <a:ext uri="{FF2B5EF4-FFF2-40B4-BE49-F238E27FC236}">
                <a16:creationId xmlns:a16="http://schemas.microsoft.com/office/drawing/2014/main" id="{4671BC95-2A50-54ED-BD3E-36DDB913D2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261" y="1203325"/>
            <a:ext cx="6732589" cy="12160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4200">
                <a:solidFill>
                  <a:schemeClr val="tx2"/>
                </a:solidFill>
                <a:latin typeface="Nunito Sans SemiBold" panose="00000700000000000000" pitchFamily="2" charset="0"/>
              </a:defRPr>
            </a:lvl1pPr>
          </a:lstStyle>
          <a:p>
            <a:pPr lvl="0"/>
            <a:r>
              <a:rPr lang="cs-CZ" dirty="0"/>
              <a:t>Hlavní nadpis </a:t>
            </a:r>
            <a:br>
              <a:rPr lang="cs-CZ" dirty="0"/>
            </a:br>
            <a:r>
              <a:rPr lang="cs-CZ" dirty="0"/>
              <a:t>prezentace</a:t>
            </a:r>
          </a:p>
        </p:txBody>
      </p:sp>
      <p:pic>
        <p:nvPicPr>
          <p:cNvPr id="5" name="Kasiopea">
            <a:extLst>
              <a:ext uri="{FF2B5EF4-FFF2-40B4-BE49-F238E27FC236}">
                <a16:creationId xmlns:a16="http://schemas.microsoft.com/office/drawing/2014/main" id="{344415B8-BA83-8A12-CFCF-614A1ED713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3360131"/>
            <a:ext cx="7200900" cy="266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306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41">
          <p15:clr>
            <a:srgbClr val="9FCC3B"/>
          </p15:clr>
        </p15:guide>
        <p15:guide id="2" pos="2880">
          <p15:clr>
            <a:srgbClr val="9FCC3B"/>
          </p15:clr>
        </p15:guide>
        <p15:guide id="4" pos="5397">
          <p15:clr>
            <a:srgbClr val="FDE53C"/>
          </p15:clr>
        </p15:guide>
        <p15:guide id="5" orient="horz" pos="754">
          <p15:clr>
            <a:srgbClr val="FBAE40"/>
          </p15:clr>
        </p15:guide>
        <p15:guide id="6" orient="horz" pos="3929">
          <p15:clr>
            <a:srgbClr val="FDE53C"/>
          </p15:clr>
        </p15:guide>
        <p15:guide id="10" pos="2948">
          <p15:clr>
            <a:srgbClr val="FBAE40"/>
          </p15:clr>
        </p15:guide>
        <p15:guide id="12" pos="2812">
          <p15:clr>
            <a:srgbClr val="FBAE40"/>
          </p15:clr>
        </p15:guide>
        <p15:guide id="14" pos="4536">
          <p15:clr>
            <a:srgbClr val="FBAE40"/>
          </p15:clr>
        </p15:guide>
        <p15:guide id="15" pos="4672">
          <p15:clr>
            <a:srgbClr val="FBAE40"/>
          </p15:clr>
        </p15:guide>
        <p15:guide id="16" pos="1224">
          <p15:clr>
            <a:srgbClr val="FBAE40"/>
          </p15:clr>
        </p15:guide>
        <p15:guide id="18" orient="horz" pos="686">
          <p15:clr>
            <a:srgbClr val="FBAE40"/>
          </p15:clr>
        </p15:guide>
        <p15:guide id="19" orient="horz" pos="2273">
          <p15:clr>
            <a:srgbClr val="FBAE40"/>
          </p15:clr>
        </p15:guide>
        <p15:guide id="20" orient="horz" pos="255">
          <p15:clr>
            <a:srgbClr val="FDE53C"/>
          </p15:clr>
        </p15:guide>
        <p15:guide id="21" pos="3742">
          <p15:clr>
            <a:srgbClr val="C35EA4"/>
          </p15:clr>
        </p15:guide>
        <p15:guide id="22" pos="4604">
          <p15:clr>
            <a:srgbClr val="C35EA4"/>
          </p15:clr>
        </p15:guide>
        <p15:guide id="23" pos="3810">
          <p15:clr>
            <a:srgbClr val="FBAE40"/>
          </p15:clr>
        </p15:guide>
        <p15:guide id="24" pos="3674">
          <p15:clr>
            <a:srgbClr val="FBAE40"/>
          </p15:clr>
        </p15:guide>
        <p15:guide id="25" pos="2018">
          <p15:clr>
            <a:srgbClr val="C35EA4"/>
          </p15:clr>
        </p15:guide>
        <p15:guide id="26" pos="2086">
          <p15:clr>
            <a:srgbClr val="FBAE40"/>
          </p15:clr>
        </p15:guide>
        <p15:guide id="27" pos="1950">
          <p15:clr>
            <a:srgbClr val="FBAE40"/>
          </p15:clr>
        </p15:guide>
        <p15:guide id="28" pos="1156">
          <p15:clr>
            <a:srgbClr val="C35EA4"/>
          </p15:clr>
        </p15:guide>
        <p15:guide id="29" pos="1088">
          <p15:clr>
            <a:srgbClr val="FBAE40"/>
          </p15:clr>
        </p15:guide>
        <p15:guide id="30" pos="363">
          <p15:clr>
            <a:srgbClr val="FDE53C"/>
          </p15:clr>
        </p15:guide>
        <p15:guide id="31" orient="horz" pos="240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á str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">
            <a:extLst>
              <a:ext uri="{FF2B5EF4-FFF2-40B4-BE49-F238E27FC236}">
                <a16:creationId xmlns:a16="http://schemas.microsoft.com/office/drawing/2014/main" id="{D554C9F3-62F7-7AB9-3025-433DC7E8FA5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513607" y="6356350"/>
            <a:ext cx="2057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645AEE-F697-459C-A803-FD4DBA44348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Zástupný symbol pro zápatí">
            <a:extLst>
              <a:ext uri="{FF2B5EF4-FFF2-40B4-BE49-F238E27FC236}">
                <a16:creationId xmlns:a16="http://schemas.microsoft.com/office/drawing/2014/main" id="{DCA612B1-07FE-618A-E8CD-390694546D9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Seminář MZd Cesta k dospělosti v kontextu zdravotně sociálních potřeb 16. 10. 2026</a:t>
            </a:r>
            <a:endParaRPr lang="cs-CZ"/>
          </a:p>
        </p:txBody>
      </p:sp>
      <p:cxnSp>
        <p:nvCxnSpPr>
          <p:cNvPr id="7" name="Linka">
            <a:extLst>
              <a:ext uri="{FF2B5EF4-FFF2-40B4-BE49-F238E27FC236}">
                <a16:creationId xmlns:a16="http://schemas.microsoft.com/office/drawing/2014/main" id="{1F0586FF-41BC-109F-9E2F-03046B306F45}"/>
              </a:ext>
            </a:extLst>
          </p:cNvPr>
          <p:cNvCxnSpPr>
            <a:cxnSpLocks/>
          </p:cNvCxnSpPr>
          <p:nvPr userDrawn="1"/>
        </p:nvCxnSpPr>
        <p:spPr>
          <a:xfrm>
            <a:off x="1332973" y="6516000"/>
            <a:ext cx="1594678" cy="1244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Logomark RILSA" descr="rilsa, výzkumný ústav práce a sociálních věcí">
            <a:extLst>
              <a:ext uri="{FF2B5EF4-FFF2-40B4-BE49-F238E27FC236}">
                <a16:creationId xmlns:a16="http://schemas.microsoft.com/office/drawing/2014/main" id="{37636151-C5AD-DDF9-522B-8BC81A6DFD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90" y="6047098"/>
            <a:ext cx="883409" cy="882139"/>
          </a:xfrm>
          <a:prstGeom prst="rect">
            <a:avLst/>
          </a:prstGeom>
        </p:spPr>
      </p:pic>
      <p:sp>
        <p:nvSpPr>
          <p:cNvPr id="30" name="Podnadpis">
            <a:extLst>
              <a:ext uri="{FF2B5EF4-FFF2-40B4-BE49-F238E27FC236}">
                <a16:creationId xmlns:a16="http://schemas.microsoft.com/office/drawing/2014/main" id="{E807271A-9326-F9EA-69E9-D321EAD875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6263" y="823125"/>
            <a:ext cx="3887787" cy="23977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Podnadpis</a:t>
            </a:r>
          </a:p>
        </p:txBody>
      </p:sp>
      <p:sp>
        <p:nvSpPr>
          <p:cNvPr id="28" name="Nadpis">
            <a:extLst>
              <a:ext uri="{FF2B5EF4-FFF2-40B4-BE49-F238E27FC236}">
                <a16:creationId xmlns:a16="http://schemas.microsoft.com/office/drawing/2014/main" id="{4671BC95-2A50-54ED-BD3E-36DDB913D2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262" y="426474"/>
            <a:ext cx="7991476" cy="36917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800">
                <a:latin typeface="Nunito Sans SemiBold" panose="00000700000000000000" pitchFamily="2" charset="0"/>
              </a:defRPr>
            </a:lvl1pPr>
          </a:lstStyle>
          <a:p>
            <a:pPr lvl="0"/>
            <a:r>
              <a:rPr lang="cs-CZ" dirty="0"/>
              <a:t>Volný snímek univerzální</a:t>
            </a:r>
          </a:p>
        </p:txBody>
      </p:sp>
    </p:spTree>
    <p:extLst>
      <p:ext uri="{BB962C8B-B14F-4D97-AF65-F5344CB8AC3E}">
        <p14:creationId xmlns:p14="http://schemas.microsoft.com/office/powerpoint/2010/main" val="3713596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7">
          <p15:clr>
            <a:srgbClr val="9FCC3B"/>
          </p15:clr>
        </p15:guide>
        <p15:guide id="2" pos="2880">
          <p15:clr>
            <a:srgbClr val="9FCC3B"/>
          </p15:clr>
        </p15:guide>
        <p15:guide id="4" pos="5397">
          <p15:clr>
            <a:srgbClr val="FDE53C"/>
          </p15:clr>
        </p15:guide>
        <p15:guide id="5" orient="horz" pos="867">
          <p15:clr>
            <a:srgbClr val="FBAE40"/>
          </p15:clr>
        </p15:guide>
        <p15:guide id="6" orient="horz" pos="3929">
          <p15:clr>
            <a:srgbClr val="FDE53C"/>
          </p15:clr>
        </p15:guide>
        <p15:guide id="10" pos="2948">
          <p15:clr>
            <a:srgbClr val="FBAE40"/>
          </p15:clr>
        </p15:guide>
        <p15:guide id="12" pos="2812">
          <p15:clr>
            <a:srgbClr val="FBAE40"/>
          </p15:clr>
        </p15:guide>
        <p15:guide id="14" pos="4536">
          <p15:clr>
            <a:srgbClr val="FBAE40"/>
          </p15:clr>
        </p15:guide>
        <p15:guide id="15" pos="4672">
          <p15:clr>
            <a:srgbClr val="FBAE40"/>
          </p15:clr>
        </p15:guide>
        <p15:guide id="16" pos="1224">
          <p15:clr>
            <a:srgbClr val="FBAE40"/>
          </p15:clr>
        </p15:guide>
        <p15:guide id="18" orient="horz" pos="777">
          <p15:clr>
            <a:srgbClr val="FBAE40"/>
          </p15:clr>
        </p15:guide>
        <p15:guide id="19" orient="horz" pos="2319">
          <p15:clr>
            <a:srgbClr val="FBAE40"/>
          </p15:clr>
        </p15:guide>
        <p15:guide id="20" orient="horz" pos="255">
          <p15:clr>
            <a:srgbClr val="FDE53C"/>
          </p15:clr>
        </p15:guide>
        <p15:guide id="21" pos="3742">
          <p15:clr>
            <a:srgbClr val="C35EA4"/>
          </p15:clr>
        </p15:guide>
        <p15:guide id="22" pos="4604">
          <p15:clr>
            <a:srgbClr val="C35EA4"/>
          </p15:clr>
        </p15:guide>
        <p15:guide id="23" pos="3810">
          <p15:clr>
            <a:srgbClr val="FBAE40"/>
          </p15:clr>
        </p15:guide>
        <p15:guide id="24" pos="3674">
          <p15:clr>
            <a:srgbClr val="FBAE40"/>
          </p15:clr>
        </p15:guide>
        <p15:guide id="25" pos="2018">
          <p15:clr>
            <a:srgbClr val="C35EA4"/>
          </p15:clr>
        </p15:guide>
        <p15:guide id="26" pos="2086">
          <p15:clr>
            <a:srgbClr val="FBAE40"/>
          </p15:clr>
        </p15:guide>
        <p15:guide id="27" pos="1950">
          <p15:clr>
            <a:srgbClr val="FBAE40"/>
          </p15:clr>
        </p15:guide>
        <p15:guide id="28" pos="1156">
          <p15:clr>
            <a:srgbClr val="C35EA4"/>
          </p15:clr>
        </p15:guide>
        <p15:guide id="29" pos="1088">
          <p15:clr>
            <a:srgbClr val="FBAE40"/>
          </p15:clr>
        </p15:guide>
        <p15:guide id="30" pos="363">
          <p15:clr>
            <a:srgbClr val="FDE53C"/>
          </p15:clr>
        </p15:guide>
        <p15:guide id="31" orient="horz" pos="245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">
            <a:extLst>
              <a:ext uri="{FF2B5EF4-FFF2-40B4-BE49-F238E27FC236}">
                <a16:creationId xmlns:a16="http://schemas.microsoft.com/office/drawing/2014/main" id="{D554C9F3-62F7-7AB9-3025-433DC7E8FA5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513607" y="6356350"/>
            <a:ext cx="2057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645AEE-F697-459C-A803-FD4DBA44348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Zástupný symbol pro zápatí">
            <a:extLst>
              <a:ext uri="{FF2B5EF4-FFF2-40B4-BE49-F238E27FC236}">
                <a16:creationId xmlns:a16="http://schemas.microsoft.com/office/drawing/2014/main" id="{DCA612B1-07FE-618A-E8CD-390694546D9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Seminář MZd Cesta k dospělosti v kontextu zdravotně sociálních potřeb 16. 10. 2026</a:t>
            </a:r>
            <a:endParaRPr lang="cs-CZ"/>
          </a:p>
        </p:txBody>
      </p:sp>
      <p:cxnSp>
        <p:nvCxnSpPr>
          <p:cNvPr id="7" name="Linka">
            <a:extLst>
              <a:ext uri="{FF2B5EF4-FFF2-40B4-BE49-F238E27FC236}">
                <a16:creationId xmlns:a16="http://schemas.microsoft.com/office/drawing/2014/main" id="{1F0586FF-41BC-109F-9E2F-03046B306F45}"/>
              </a:ext>
            </a:extLst>
          </p:cNvPr>
          <p:cNvCxnSpPr>
            <a:cxnSpLocks/>
          </p:cNvCxnSpPr>
          <p:nvPr userDrawn="1"/>
        </p:nvCxnSpPr>
        <p:spPr>
          <a:xfrm>
            <a:off x="1332973" y="6516000"/>
            <a:ext cx="1594678" cy="1244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Logomark RILSA" descr="rilsa, výzkumný ústav práce a sociálních věcí">
            <a:extLst>
              <a:ext uri="{FF2B5EF4-FFF2-40B4-BE49-F238E27FC236}">
                <a16:creationId xmlns:a16="http://schemas.microsoft.com/office/drawing/2014/main" id="{37636151-C5AD-DDF9-522B-8BC81A6DFD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90" y="6047098"/>
            <a:ext cx="883409" cy="882139"/>
          </a:xfrm>
          <a:prstGeom prst="rect">
            <a:avLst/>
          </a:prstGeom>
        </p:spPr>
      </p:pic>
      <p:sp>
        <p:nvSpPr>
          <p:cNvPr id="4" name="Zástupný text">
            <a:extLst>
              <a:ext uri="{FF2B5EF4-FFF2-40B4-BE49-F238E27FC236}">
                <a16:creationId xmlns:a16="http://schemas.microsoft.com/office/drawing/2014/main" id="{644F9D25-CC36-0A98-F40A-8D611CCDA6D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6263" y="1376363"/>
            <a:ext cx="7991475" cy="4860925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cs-CZ" sz="2100" dirty="0"/>
            </a:lvl1pPr>
            <a:lvl2pPr>
              <a:buClr>
                <a:schemeClr val="accent3"/>
              </a:buClr>
              <a:defRPr lang="cs-CZ" sz="1800" dirty="0"/>
            </a:lvl2pPr>
            <a:lvl3pPr>
              <a:buClr>
                <a:schemeClr val="accent3"/>
              </a:buClr>
              <a:defRPr lang="cs-CZ" sz="1500" dirty="0"/>
            </a:lvl3pPr>
            <a:lvl4pPr>
              <a:buClr>
                <a:schemeClr val="accent3"/>
              </a:buClr>
              <a:defRPr lang="cs-CZ" sz="1350" dirty="0"/>
            </a:lvl4pPr>
            <a:lvl5pPr>
              <a:buClr>
                <a:schemeClr val="accent3"/>
              </a:buClr>
              <a:defRPr lang="cs-CZ" sz="1350" dirty="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30" name="Podnadpis">
            <a:extLst>
              <a:ext uri="{FF2B5EF4-FFF2-40B4-BE49-F238E27FC236}">
                <a16:creationId xmlns:a16="http://schemas.microsoft.com/office/drawing/2014/main" id="{E807271A-9326-F9EA-69E9-D321EAD875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6263" y="823125"/>
            <a:ext cx="7991475" cy="23977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Podnadpis</a:t>
            </a:r>
          </a:p>
        </p:txBody>
      </p:sp>
      <p:sp>
        <p:nvSpPr>
          <p:cNvPr id="28" name="Nadpis">
            <a:extLst>
              <a:ext uri="{FF2B5EF4-FFF2-40B4-BE49-F238E27FC236}">
                <a16:creationId xmlns:a16="http://schemas.microsoft.com/office/drawing/2014/main" id="{4671BC95-2A50-54ED-BD3E-36DDB913D2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262" y="426474"/>
            <a:ext cx="7991476" cy="36917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800">
                <a:latin typeface="Nunito Sans SemiBold" panose="00000700000000000000" pitchFamily="2" charset="0"/>
              </a:defRPr>
            </a:lvl1pPr>
          </a:lstStyle>
          <a:p>
            <a:pPr lvl="0"/>
            <a:r>
              <a:rPr lang="cs-CZ" dirty="0"/>
              <a:t>Text jednostránkový</a:t>
            </a:r>
          </a:p>
        </p:txBody>
      </p:sp>
    </p:spTree>
    <p:extLst>
      <p:ext uri="{BB962C8B-B14F-4D97-AF65-F5344CB8AC3E}">
        <p14:creationId xmlns:p14="http://schemas.microsoft.com/office/powerpoint/2010/main" val="2309926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7">
          <p15:clr>
            <a:srgbClr val="9FCC3B"/>
          </p15:clr>
        </p15:guide>
        <p15:guide id="2" pos="2880">
          <p15:clr>
            <a:srgbClr val="9FCC3B"/>
          </p15:clr>
        </p15:guide>
        <p15:guide id="4" pos="5397">
          <p15:clr>
            <a:srgbClr val="FDE53C"/>
          </p15:clr>
        </p15:guide>
        <p15:guide id="5" orient="horz" pos="867">
          <p15:clr>
            <a:srgbClr val="FBAE40"/>
          </p15:clr>
        </p15:guide>
        <p15:guide id="6" orient="horz" pos="3929">
          <p15:clr>
            <a:srgbClr val="FDE53C"/>
          </p15:clr>
        </p15:guide>
        <p15:guide id="10" pos="2948">
          <p15:clr>
            <a:srgbClr val="FBAE40"/>
          </p15:clr>
        </p15:guide>
        <p15:guide id="12" pos="2812">
          <p15:clr>
            <a:srgbClr val="FBAE40"/>
          </p15:clr>
        </p15:guide>
        <p15:guide id="14" pos="4536">
          <p15:clr>
            <a:srgbClr val="FBAE40"/>
          </p15:clr>
        </p15:guide>
        <p15:guide id="15" pos="4672">
          <p15:clr>
            <a:srgbClr val="FBAE40"/>
          </p15:clr>
        </p15:guide>
        <p15:guide id="16" pos="1224">
          <p15:clr>
            <a:srgbClr val="FBAE40"/>
          </p15:clr>
        </p15:guide>
        <p15:guide id="18" orient="horz" pos="777">
          <p15:clr>
            <a:srgbClr val="FBAE40"/>
          </p15:clr>
        </p15:guide>
        <p15:guide id="19" orient="horz" pos="2319">
          <p15:clr>
            <a:srgbClr val="FBAE40"/>
          </p15:clr>
        </p15:guide>
        <p15:guide id="20" orient="horz" pos="255">
          <p15:clr>
            <a:srgbClr val="FDE53C"/>
          </p15:clr>
        </p15:guide>
        <p15:guide id="21" pos="3742">
          <p15:clr>
            <a:srgbClr val="C35EA4"/>
          </p15:clr>
        </p15:guide>
        <p15:guide id="22" pos="4604">
          <p15:clr>
            <a:srgbClr val="C35EA4"/>
          </p15:clr>
        </p15:guide>
        <p15:guide id="23" pos="3810">
          <p15:clr>
            <a:srgbClr val="FBAE40"/>
          </p15:clr>
        </p15:guide>
        <p15:guide id="24" pos="3674">
          <p15:clr>
            <a:srgbClr val="FBAE40"/>
          </p15:clr>
        </p15:guide>
        <p15:guide id="25" pos="2018">
          <p15:clr>
            <a:srgbClr val="C35EA4"/>
          </p15:clr>
        </p15:guide>
        <p15:guide id="26" pos="2086">
          <p15:clr>
            <a:srgbClr val="FBAE40"/>
          </p15:clr>
        </p15:guide>
        <p15:guide id="27" pos="1950">
          <p15:clr>
            <a:srgbClr val="FBAE40"/>
          </p15:clr>
        </p15:guide>
        <p15:guide id="28" pos="1156">
          <p15:clr>
            <a:srgbClr val="C35EA4"/>
          </p15:clr>
        </p15:guide>
        <p15:guide id="29" pos="1088">
          <p15:clr>
            <a:srgbClr val="FBAE40"/>
          </p15:clr>
        </p15:guide>
        <p15:guide id="30" pos="363">
          <p15:clr>
            <a:srgbClr val="FDE53C"/>
          </p15:clr>
        </p15:guide>
        <p15:guide id="31" orient="horz" pos="245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">
            <a:extLst>
              <a:ext uri="{FF2B5EF4-FFF2-40B4-BE49-F238E27FC236}">
                <a16:creationId xmlns:a16="http://schemas.microsoft.com/office/drawing/2014/main" id="{D554C9F3-62F7-7AB9-3025-433DC7E8FA5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513607" y="6356350"/>
            <a:ext cx="2057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645AEE-F697-459C-A803-FD4DBA44348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Zástupný symbol pro zápatí">
            <a:extLst>
              <a:ext uri="{FF2B5EF4-FFF2-40B4-BE49-F238E27FC236}">
                <a16:creationId xmlns:a16="http://schemas.microsoft.com/office/drawing/2014/main" id="{DCA612B1-07FE-618A-E8CD-390694546D9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Seminář MZd Cesta k dospělosti v kontextu zdravotně sociálních potřeb 16. 10. 2026</a:t>
            </a:r>
            <a:endParaRPr lang="cs-CZ" dirty="0"/>
          </a:p>
        </p:txBody>
      </p:sp>
      <p:pic>
        <p:nvPicPr>
          <p:cNvPr id="2" name="Logomark RILSA" descr="rilsa, výzkumný ústav práce a sociálních věcí">
            <a:extLst>
              <a:ext uri="{FF2B5EF4-FFF2-40B4-BE49-F238E27FC236}">
                <a16:creationId xmlns:a16="http://schemas.microsoft.com/office/drawing/2014/main" id="{37636151-C5AD-DDF9-522B-8BC81A6DFD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90" y="6047098"/>
            <a:ext cx="883409" cy="882139"/>
          </a:xfrm>
          <a:prstGeom prst="rect">
            <a:avLst/>
          </a:prstGeom>
        </p:spPr>
      </p:pic>
      <p:cxnSp>
        <p:nvCxnSpPr>
          <p:cNvPr id="7" name="Linka">
            <a:extLst>
              <a:ext uri="{FF2B5EF4-FFF2-40B4-BE49-F238E27FC236}">
                <a16:creationId xmlns:a16="http://schemas.microsoft.com/office/drawing/2014/main" id="{1F0586FF-41BC-109F-9E2F-03046B306F45}"/>
              </a:ext>
            </a:extLst>
          </p:cNvPr>
          <p:cNvCxnSpPr>
            <a:cxnSpLocks/>
          </p:cNvCxnSpPr>
          <p:nvPr userDrawn="1"/>
        </p:nvCxnSpPr>
        <p:spPr>
          <a:xfrm>
            <a:off x="1332973" y="6516000"/>
            <a:ext cx="1594678" cy="1244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ástupný symbol pro tabulku">
            <a:extLst>
              <a:ext uri="{FF2B5EF4-FFF2-40B4-BE49-F238E27FC236}">
                <a16:creationId xmlns:a16="http://schemas.microsoft.com/office/drawing/2014/main" id="{D5D935D0-CE5C-78C0-DAD2-890531280D9C}"/>
              </a:ext>
            </a:extLst>
          </p:cNvPr>
          <p:cNvSpPr>
            <a:spLocks noGrp="1"/>
          </p:cNvSpPr>
          <p:nvPr>
            <p:ph type="tbl" sz="quarter" idx="16"/>
          </p:nvPr>
        </p:nvSpPr>
        <p:spPr>
          <a:xfrm>
            <a:off x="576263" y="1376362"/>
            <a:ext cx="7991475" cy="486092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  <a:defRPr lang="cs-CZ" dirty="0"/>
            </a:lvl1pPr>
          </a:lstStyle>
          <a:p>
            <a:r>
              <a:rPr lang="cs-CZ"/>
              <a:t>Kliknutím na ikonu přidáte tabulku.</a:t>
            </a:r>
            <a:endParaRPr lang="cs-CZ" dirty="0"/>
          </a:p>
        </p:txBody>
      </p:sp>
      <p:sp>
        <p:nvSpPr>
          <p:cNvPr id="30" name="Podnadpis">
            <a:extLst>
              <a:ext uri="{FF2B5EF4-FFF2-40B4-BE49-F238E27FC236}">
                <a16:creationId xmlns:a16="http://schemas.microsoft.com/office/drawing/2014/main" id="{E807271A-9326-F9EA-69E9-D321EAD875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6263" y="823125"/>
            <a:ext cx="7991475" cy="23977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Podnadpis</a:t>
            </a:r>
          </a:p>
        </p:txBody>
      </p:sp>
      <p:sp>
        <p:nvSpPr>
          <p:cNvPr id="28" name="Nadpis">
            <a:extLst>
              <a:ext uri="{FF2B5EF4-FFF2-40B4-BE49-F238E27FC236}">
                <a16:creationId xmlns:a16="http://schemas.microsoft.com/office/drawing/2014/main" id="{4671BC95-2A50-54ED-BD3E-36DDB913D2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262" y="426474"/>
            <a:ext cx="7991476" cy="36917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800">
                <a:latin typeface="Nunito Sans SemiBold" panose="00000700000000000000" pitchFamily="2" charset="0"/>
              </a:defRPr>
            </a:lvl1pPr>
          </a:lstStyle>
          <a:p>
            <a:pPr lvl="0"/>
            <a:r>
              <a:rPr lang="cs-CZ" dirty="0"/>
              <a:t>Tabulka celostránková</a:t>
            </a:r>
          </a:p>
        </p:txBody>
      </p:sp>
    </p:spTree>
    <p:extLst>
      <p:ext uri="{BB962C8B-B14F-4D97-AF65-F5344CB8AC3E}">
        <p14:creationId xmlns:p14="http://schemas.microsoft.com/office/powerpoint/2010/main" val="2003236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7">
          <p15:clr>
            <a:srgbClr val="9FCC3B"/>
          </p15:clr>
        </p15:guide>
        <p15:guide id="2" pos="2880">
          <p15:clr>
            <a:srgbClr val="9FCC3B"/>
          </p15:clr>
        </p15:guide>
        <p15:guide id="4" pos="5397">
          <p15:clr>
            <a:srgbClr val="FDE53C"/>
          </p15:clr>
        </p15:guide>
        <p15:guide id="5" orient="horz" pos="867">
          <p15:clr>
            <a:srgbClr val="FBAE40"/>
          </p15:clr>
        </p15:guide>
        <p15:guide id="6" orient="horz" pos="3929">
          <p15:clr>
            <a:srgbClr val="FDE53C"/>
          </p15:clr>
        </p15:guide>
        <p15:guide id="10" pos="2948">
          <p15:clr>
            <a:srgbClr val="FBAE40"/>
          </p15:clr>
        </p15:guide>
        <p15:guide id="12" pos="2812">
          <p15:clr>
            <a:srgbClr val="FBAE40"/>
          </p15:clr>
        </p15:guide>
        <p15:guide id="14" pos="4536">
          <p15:clr>
            <a:srgbClr val="FBAE40"/>
          </p15:clr>
        </p15:guide>
        <p15:guide id="15" pos="4672">
          <p15:clr>
            <a:srgbClr val="FBAE40"/>
          </p15:clr>
        </p15:guide>
        <p15:guide id="16" pos="1224">
          <p15:clr>
            <a:srgbClr val="FBAE40"/>
          </p15:clr>
        </p15:guide>
        <p15:guide id="18" orient="horz" pos="777">
          <p15:clr>
            <a:srgbClr val="FBAE40"/>
          </p15:clr>
        </p15:guide>
        <p15:guide id="19" orient="horz" pos="2319">
          <p15:clr>
            <a:srgbClr val="FBAE40"/>
          </p15:clr>
        </p15:guide>
        <p15:guide id="20" orient="horz" pos="255">
          <p15:clr>
            <a:srgbClr val="FDE53C"/>
          </p15:clr>
        </p15:guide>
        <p15:guide id="21" pos="3742">
          <p15:clr>
            <a:srgbClr val="C35EA4"/>
          </p15:clr>
        </p15:guide>
        <p15:guide id="22" pos="4604">
          <p15:clr>
            <a:srgbClr val="C35EA4"/>
          </p15:clr>
        </p15:guide>
        <p15:guide id="23" pos="3810">
          <p15:clr>
            <a:srgbClr val="FBAE40"/>
          </p15:clr>
        </p15:guide>
        <p15:guide id="24" pos="3674">
          <p15:clr>
            <a:srgbClr val="FBAE40"/>
          </p15:clr>
        </p15:guide>
        <p15:guide id="25" pos="2018">
          <p15:clr>
            <a:srgbClr val="C35EA4"/>
          </p15:clr>
        </p15:guide>
        <p15:guide id="26" pos="2086">
          <p15:clr>
            <a:srgbClr val="FBAE40"/>
          </p15:clr>
        </p15:guide>
        <p15:guide id="27" pos="1950">
          <p15:clr>
            <a:srgbClr val="FBAE40"/>
          </p15:clr>
        </p15:guide>
        <p15:guide id="28" pos="1156">
          <p15:clr>
            <a:srgbClr val="C35EA4"/>
          </p15:clr>
        </p15:guide>
        <p15:guide id="29" pos="1088">
          <p15:clr>
            <a:srgbClr val="FBAE40"/>
          </p15:clr>
        </p15:guide>
        <p15:guide id="30" pos="363">
          <p15:clr>
            <a:srgbClr val="FDE53C"/>
          </p15:clr>
        </p15:guide>
        <p15:guide id="31" orient="horz" pos="245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">
            <a:extLst>
              <a:ext uri="{FF2B5EF4-FFF2-40B4-BE49-F238E27FC236}">
                <a16:creationId xmlns:a16="http://schemas.microsoft.com/office/drawing/2014/main" id="{D554C9F3-62F7-7AB9-3025-433DC7E8FA5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513607" y="6356350"/>
            <a:ext cx="2057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645AEE-F697-459C-A803-FD4DBA44348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Zástupný symbol pro zápatí">
            <a:extLst>
              <a:ext uri="{FF2B5EF4-FFF2-40B4-BE49-F238E27FC236}">
                <a16:creationId xmlns:a16="http://schemas.microsoft.com/office/drawing/2014/main" id="{DCA612B1-07FE-618A-E8CD-390694546D9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Seminář MZd Cesta k dospělosti v kontextu zdravotně sociálních potřeb 16. 10. 2026</a:t>
            </a:r>
            <a:endParaRPr lang="cs-CZ"/>
          </a:p>
        </p:txBody>
      </p:sp>
      <p:cxnSp>
        <p:nvCxnSpPr>
          <p:cNvPr id="7" name="Linka">
            <a:extLst>
              <a:ext uri="{FF2B5EF4-FFF2-40B4-BE49-F238E27FC236}">
                <a16:creationId xmlns:a16="http://schemas.microsoft.com/office/drawing/2014/main" id="{1F0586FF-41BC-109F-9E2F-03046B306F45}"/>
              </a:ext>
            </a:extLst>
          </p:cNvPr>
          <p:cNvCxnSpPr>
            <a:cxnSpLocks/>
          </p:cNvCxnSpPr>
          <p:nvPr userDrawn="1"/>
        </p:nvCxnSpPr>
        <p:spPr>
          <a:xfrm>
            <a:off x="1332973" y="6516000"/>
            <a:ext cx="1594678" cy="1244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Logomark RILSA" descr="rilsa, výzkumný ústav práce a sociálních věcí">
            <a:extLst>
              <a:ext uri="{FF2B5EF4-FFF2-40B4-BE49-F238E27FC236}">
                <a16:creationId xmlns:a16="http://schemas.microsoft.com/office/drawing/2014/main" id="{37636151-C5AD-DDF9-522B-8BC81A6DFD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90" y="6047098"/>
            <a:ext cx="883409" cy="882139"/>
          </a:xfrm>
          <a:prstGeom prst="rect">
            <a:avLst/>
          </a:prstGeom>
        </p:spPr>
      </p:pic>
      <p:sp>
        <p:nvSpPr>
          <p:cNvPr id="14" name="Zástupný objekt grafu">
            <a:extLst>
              <a:ext uri="{FF2B5EF4-FFF2-40B4-BE49-F238E27FC236}">
                <a16:creationId xmlns:a16="http://schemas.microsoft.com/office/drawing/2014/main" id="{1979B4C0-B639-2DB0-8C3F-BD8DAD66C417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576263" y="1376363"/>
            <a:ext cx="7991475" cy="4860925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cs-CZ"/>
            </a:lvl1pPr>
          </a:lstStyle>
          <a:p>
            <a:r>
              <a:rPr lang="cs-CZ"/>
              <a:t>Kliknutím na ikonu přidáte graf.</a:t>
            </a:r>
          </a:p>
        </p:txBody>
      </p:sp>
      <p:sp>
        <p:nvSpPr>
          <p:cNvPr id="30" name="Podnadpis">
            <a:extLst>
              <a:ext uri="{FF2B5EF4-FFF2-40B4-BE49-F238E27FC236}">
                <a16:creationId xmlns:a16="http://schemas.microsoft.com/office/drawing/2014/main" id="{E807271A-9326-F9EA-69E9-D321EAD875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6263" y="823125"/>
            <a:ext cx="7991475" cy="23977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Podnadpis</a:t>
            </a:r>
          </a:p>
        </p:txBody>
      </p:sp>
      <p:sp>
        <p:nvSpPr>
          <p:cNvPr id="28" name="Nadpis">
            <a:extLst>
              <a:ext uri="{FF2B5EF4-FFF2-40B4-BE49-F238E27FC236}">
                <a16:creationId xmlns:a16="http://schemas.microsoft.com/office/drawing/2014/main" id="{4671BC95-2A50-54ED-BD3E-36DDB913D2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262" y="426474"/>
            <a:ext cx="7991476" cy="36917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800">
                <a:latin typeface="Nunito Sans SemiBold" panose="00000700000000000000" pitchFamily="2" charset="0"/>
              </a:defRPr>
            </a:lvl1pPr>
          </a:lstStyle>
          <a:p>
            <a:pPr lvl="0"/>
            <a:r>
              <a:rPr lang="cs-CZ" dirty="0"/>
              <a:t>Graf jednostránkový</a:t>
            </a:r>
          </a:p>
        </p:txBody>
      </p:sp>
    </p:spTree>
    <p:extLst>
      <p:ext uri="{BB962C8B-B14F-4D97-AF65-F5344CB8AC3E}">
        <p14:creationId xmlns:p14="http://schemas.microsoft.com/office/powerpoint/2010/main" val="31548544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7">
          <p15:clr>
            <a:srgbClr val="9FCC3B"/>
          </p15:clr>
        </p15:guide>
        <p15:guide id="2" pos="2880">
          <p15:clr>
            <a:srgbClr val="9FCC3B"/>
          </p15:clr>
        </p15:guide>
        <p15:guide id="4" pos="5397">
          <p15:clr>
            <a:srgbClr val="FDE53C"/>
          </p15:clr>
        </p15:guide>
        <p15:guide id="5" orient="horz" pos="867">
          <p15:clr>
            <a:srgbClr val="FBAE40"/>
          </p15:clr>
        </p15:guide>
        <p15:guide id="6" orient="horz" pos="3929">
          <p15:clr>
            <a:srgbClr val="FDE53C"/>
          </p15:clr>
        </p15:guide>
        <p15:guide id="10" pos="2948">
          <p15:clr>
            <a:srgbClr val="FBAE40"/>
          </p15:clr>
        </p15:guide>
        <p15:guide id="12" pos="2812">
          <p15:clr>
            <a:srgbClr val="FBAE40"/>
          </p15:clr>
        </p15:guide>
        <p15:guide id="14" pos="4536">
          <p15:clr>
            <a:srgbClr val="FBAE40"/>
          </p15:clr>
        </p15:guide>
        <p15:guide id="15" pos="4672">
          <p15:clr>
            <a:srgbClr val="FBAE40"/>
          </p15:clr>
        </p15:guide>
        <p15:guide id="16" pos="1224">
          <p15:clr>
            <a:srgbClr val="FBAE40"/>
          </p15:clr>
        </p15:guide>
        <p15:guide id="18" orient="horz" pos="777">
          <p15:clr>
            <a:srgbClr val="FBAE40"/>
          </p15:clr>
        </p15:guide>
        <p15:guide id="19" orient="horz" pos="2319">
          <p15:clr>
            <a:srgbClr val="FBAE40"/>
          </p15:clr>
        </p15:guide>
        <p15:guide id="20" orient="horz" pos="255">
          <p15:clr>
            <a:srgbClr val="FDE53C"/>
          </p15:clr>
        </p15:guide>
        <p15:guide id="21" pos="3742">
          <p15:clr>
            <a:srgbClr val="C35EA4"/>
          </p15:clr>
        </p15:guide>
        <p15:guide id="22" pos="4604">
          <p15:clr>
            <a:srgbClr val="C35EA4"/>
          </p15:clr>
        </p15:guide>
        <p15:guide id="23" pos="3810">
          <p15:clr>
            <a:srgbClr val="FBAE40"/>
          </p15:clr>
        </p15:guide>
        <p15:guide id="24" pos="3674">
          <p15:clr>
            <a:srgbClr val="FBAE40"/>
          </p15:clr>
        </p15:guide>
        <p15:guide id="25" pos="2018">
          <p15:clr>
            <a:srgbClr val="C35EA4"/>
          </p15:clr>
        </p15:guide>
        <p15:guide id="26" pos="2086">
          <p15:clr>
            <a:srgbClr val="FBAE40"/>
          </p15:clr>
        </p15:guide>
        <p15:guide id="27" pos="1950">
          <p15:clr>
            <a:srgbClr val="FBAE40"/>
          </p15:clr>
        </p15:guide>
        <p15:guide id="28" pos="1156">
          <p15:clr>
            <a:srgbClr val="C35EA4"/>
          </p15:clr>
        </p15:guide>
        <p15:guide id="29" pos="1088">
          <p15:clr>
            <a:srgbClr val="FBAE40"/>
          </p15:clr>
        </p15:guide>
        <p15:guide id="30" pos="363">
          <p15:clr>
            <a:srgbClr val="FDE53C"/>
          </p15:clr>
        </p15:guide>
        <p15:guide id="31" orient="horz" pos="245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">
            <a:extLst>
              <a:ext uri="{FF2B5EF4-FFF2-40B4-BE49-F238E27FC236}">
                <a16:creationId xmlns:a16="http://schemas.microsoft.com/office/drawing/2014/main" id="{D554C9F3-62F7-7AB9-3025-433DC7E8FA5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513607" y="6356350"/>
            <a:ext cx="2057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645AEE-F697-459C-A803-FD4DBA44348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Zástupný symbol pro zápatí">
            <a:extLst>
              <a:ext uri="{FF2B5EF4-FFF2-40B4-BE49-F238E27FC236}">
                <a16:creationId xmlns:a16="http://schemas.microsoft.com/office/drawing/2014/main" id="{DCA612B1-07FE-618A-E8CD-390694546D9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Seminář MZd Cesta k dospělosti v kontextu zdravotně sociálních potřeb 16. 10. 2026</a:t>
            </a:r>
            <a:endParaRPr lang="cs-CZ"/>
          </a:p>
        </p:txBody>
      </p:sp>
      <p:cxnSp>
        <p:nvCxnSpPr>
          <p:cNvPr id="7" name="Linka">
            <a:extLst>
              <a:ext uri="{FF2B5EF4-FFF2-40B4-BE49-F238E27FC236}">
                <a16:creationId xmlns:a16="http://schemas.microsoft.com/office/drawing/2014/main" id="{1F0586FF-41BC-109F-9E2F-03046B306F45}"/>
              </a:ext>
            </a:extLst>
          </p:cNvPr>
          <p:cNvCxnSpPr>
            <a:cxnSpLocks/>
          </p:cNvCxnSpPr>
          <p:nvPr userDrawn="1"/>
        </p:nvCxnSpPr>
        <p:spPr>
          <a:xfrm>
            <a:off x="1332973" y="6516000"/>
            <a:ext cx="1594678" cy="1244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Logomark RILSA" descr="rilsa, výzkumný ústav práce a sociálních věcí">
            <a:extLst>
              <a:ext uri="{FF2B5EF4-FFF2-40B4-BE49-F238E27FC236}">
                <a16:creationId xmlns:a16="http://schemas.microsoft.com/office/drawing/2014/main" id="{37636151-C5AD-DDF9-522B-8BC81A6DFD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90" y="6047098"/>
            <a:ext cx="883409" cy="882139"/>
          </a:xfrm>
          <a:prstGeom prst="rect">
            <a:avLst/>
          </a:prstGeom>
        </p:spPr>
      </p:pic>
      <p:sp>
        <p:nvSpPr>
          <p:cNvPr id="4" name="Zástupný obsah">
            <a:extLst>
              <a:ext uri="{FF2B5EF4-FFF2-40B4-BE49-F238E27FC236}">
                <a16:creationId xmlns:a16="http://schemas.microsoft.com/office/drawing/2014/main" id="{B3C53714-51FF-A3CF-0A15-3316AA69651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263" y="1392340"/>
            <a:ext cx="7991475" cy="484494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cs-CZ" sz="2100"/>
            </a:lvl1pPr>
            <a:lvl2pPr>
              <a:buClr>
                <a:schemeClr val="accent3"/>
              </a:buClr>
              <a:defRPr lang="cs-CZ" sz="1800"/>
            </a:lvl2pPr>
            <a:lvl3pPr>
              <a:buClr>
                <a:schemeClr val="accent3"/>
              </a:buClr>
              <a:defRPr lang="cs-CZ" sz="1500"/>
            </a:lvl3pPr>
            <a:lvl4pPr>
              <a:buClr>
                <a:schemeClr val="accent3"/>
              </a:buClr>
              <a:defRPr lang="cs-CZ" sz="1350"/>
            </a:lvl4pPr>
            <a:lvl5pPr>
              <a:buClr>
                <a:schemeClr val="accent3"/>
              </a:buClr>
              <a:defRPr lang="cs-CZ" sz="135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30" name="Podnadpis">
            <a:extLst>
              <a:ext uri="{FF2B5EF4-FFF2-40B4-BE49-F238E27FC236}">
                <a16:creationId xmlns:a16="http://schemas.microsoft.com/office/drawing/2014/main" id="{E807271A-9326-F9EA-69E9-D321EAD875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6263" y="823125"/>
            <a:ext cx="7991475" cy="23977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S libovolným obsahem</a:t>
            </a:r>
          </a:p>
        </p:txBody>
      </p:sp>
      <p:sp>
        <p:nvSpPr>
          <p:cNvPr id="28" name="Nadpis">
            <a:extLst>
              <a:ext uri="{FF2B5EF4-FFF2-40B4-BE49-F238E27FC236}">
                <a16:creationId xmlns:a16="http://schemas.microsoft.com/office/drawing/2014/main" id="{4671BC95-2A50-54ED-BD3E-36DDB913D2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262" y="426474"/>
            <a:ext cx="7991476" cy="36917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800">
                <a:latin typeface="Nunito Sans SemiBold" panose="00000700000000000000" pitchFamily="2" charset="0"/>
              </a:defRPr>
            </a:lvl1pPr>
          </a:lstStyle>
          <a:p>
            <a:pPr lvl="0"/>
            <a:r>
              <a:rPr lang="cs-CZ" dirty="0"/>
              <a:t>1 stránka</a:t>
            </a:r>
          </a:p>
        </p:txBody>
      </p:sp>
    </p:spTree>
    <p:extLst>
      <p:ext uri="{BB962C8B-B14F-4D97-AF65-F5344CB8AC3E}">
        <p14:creationId xmlns:p14="http://schemas.microsoft.com/office/powerpoint/2010/main" val="14032817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7">
          <p15:clr>
            <a:srgbClr val="9FCC3B"/>
          </p15:clr>
        </p15:guide>
        <p15:guide id="2" pos="2880">
          <p15:clr>
            <a:srgbClr val="9FCC3B"/>
          </p15:clr>
        </p15:guide>
        <p15:guide id="4" pos="5397">
          <p15:clr>
            <a:srgbClr val="FDE53C"/>
          </p15:clr>
        </p15:guide>
        <p15:guide id="5" orient="horz" pos="867">
          <p15:clr>
            <a:srgbClr val="FBAE40"/>
          </p15:clr>
        </p15:guide>
        <p15:guide id="6" orient="horz" pos="3929">
          <p15:clr>
            <a:srgbClr val="FDE53C"/>
          </p15:clr>
        </p15:guide>
        <p15:guide id="10" pos="2948">
          <p15:clr>
            <a:srgbClr val="FBAE40"/>
          </p15:clr>
        </p15:guide>
        <p15:guide id="12" pos="2812">
          <p15:clr>
            <a:srgbClr val="FBAE40"/>
          </p15:clr>
        </p15:guide>
        <p15:guide id="14" pos="4536">
          <p15:clr>
            <a:srgbClr val="FBAE40"/>
          </p15:clr>
        </p15:guide>
        <p15:guide id="15" pos="4672">
          <p15:clr>
            <a:srgbClr val="FBAE40"/>
          </p15:clr>
        </p15:guide>
        <p15:guide id="16" pos="1224">
          <p15:clr>
            <a:srgbClr val="FBAE40"/>
          </p15:clr>
        </p15:guide>
        <p15:guide id="18" orient="horz" pos="777">
          <p15:clr>
            <a:srgbClr val="FBAE40"/>
          </p15:clr>
        </p15:guide>
        <p15:guide id="19" orient="horz" pos="2319">
          <p15:clr>
            <a:srgbClr val="FBAE40"/>
          </p15:clr>
        </p15:guide>
        <p15:guide id="20" orient="horz" pos="255">
          <p15:clr>
            <a:srgbClr val="FDE53C"/>
          </p15:clr>
        </p15:guide>
        <p15:guide id="21" pos="3742">
          <p15:clr>
            <a:srgbClr val="C35EA4"/>
          </p15:clr>
        </p15:guide>
        <p15:guide id="22" pos="4604">
          <p15:clr>
            <a:srgbClr val="C35EA4"/>
          </p15:clr>
        </p15:guide>
        <p15:guide id="23" pos="3810">
          <p15:clr>
            <a:srgbClr val="FBAE40"/>
          </p15:clr>
        </p15:guide>
        <p15:guide id="24" pos="3674">
          <p15:clr>
            <a:srgbClr val="FBAE40"/>
          </p15:clr>
        </p15:guide>
        <p15:guide id="25" pos="2018">
          <p15:clr>
            <a:srgbClr val="C35EA4"/>
          </p15:clr>
        </p15:guide>
        <p15:guide id="26" pos="2086">
          <p15:clr>
            <a:srgbClr val="FBAE40"/>
          </p15:clr>
        </p15:guide>
        <p15:guide id="27" pos="1950">
          <p15:clr>
            <a:srgbClr val="FBAE40"/>
          </p15:clr>
        </p15:guide>
        <p15:guide id="28" pos="1156">
          <p15:clr>
            <a:srgbClr val="C35EA4"/>
          </p15:clr>
        </p15:guide>
        <p15:guide id="29" pos="1088">
          <p15:clr>
            <a:srgbClr val="FBAE40"/>
          </p15:clr>
        </p15:guide>
        <p15:guide id="30" pos="363">
          <p15:clr>
            <a:srgbClr val="FDE53C"/>
          </p15:clr>
        </p15:guide>
        <p15:guide id="31" orient="horz" pos="245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">
            <a:extLst>
              <a:ext uri="{FF2B5EF4-FFF2-40B4-BE49-F238E27FC236}">
                <a16:creationId xmlns:a16="http://schemas.microsoft.com/office/drawing/2014/main" id="{D554C9F3-62F7-7AB9-3025-433DC7E8FA5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513607" y="6356350"/>
            <a:ext cx="2057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645AEE-F697-459C-A803-FD4DBA44348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Zástupný symbol pro zápatí">
            <a:extLst>
              <a:ext uri="{FF2B5EF4-FFF2-40B4-BE49-F238E27FC236}">
                <a16:creationId xmlns:a16="http://schemas.microsoft.com/office/drawing/2014/main" id="{DCA612B1-07FE-618A-E8CD-390694546D9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Seminář MZd Cesta k dospělosti v kontextu zdravotně sociálních potřeb 16. 10. 2026</a:t>
            </a:r>
            <a:endParaRPr lang="cs-CZ"/>
          </a:p>
        </p:txBody>
      </p:sp>
      <p:cxnSp>
        <p:nvCxnSpPr>
          <p:cNvPr id="7" name="Linka">
            <a:extLst>
              <a:ext uri="{FF2B5EF4-FFF2-40B4-BE49-F238E27FC236}">
                <a16:creationId xmlns:a16="http://schemas.microsoft.com/office/drawing/2014/main" id="{1F0586FF-41BC-109F-9E2F-03046B306F45}"/>
              </a:ext>
            </a:extLst>
          </p:cNvPr>
          <p:cNvCxnSpPr>
            <a:cxnSpLocks/>
          </p:cNvCxnSpPr>
          <p:nvPr userDrawn="1"/>
        </p:nvCxnSpPr>
        <p:spPr>
          <a:xfrm>
            <a:off x="1332973" y="6516000"/>
            <a:ext cx="1594678" cy="1244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Logomark RILSA" descr="rilsa, výzkumný ústav práce a sociálních věcí">
            <a:extLst>
              <a:ext uri="{FF2B5EF4-FFF2-40B4-BE49-F238E27FC236}">
                <a16:creationId xmlns:a16="http://schemas.microsoft.com/office/drawing/2014/main" id="{37636151-C5AD-DDF9-522B-8BC81A6DFD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90" y="6047098"/>
            <a:ext cx="883409" cy="882139"/>
          </a:xfrm>
          <a:prstGeom prst="rect">
            <a:avLst/>
          </a:prstGeom>
        </p:spPr>
      </p:pic>
      <p:sp>
        <p:nvSpPr>
          <p:cNvPr id="9" name="Zástupný obsah P">
            <a:extLst>
              <a:ext uri="{FF2B5EF4-FFF2-40B4-BE49-F238E27FC236}">
                <a16:creationId xmlns:a16="http://schemas.microsoft.com/office/drawing/2014/main" id="{D7D6BF85-009B-B387-E9F3-76A56730AC1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679951" y="1376363"/>
            <a:ext cx="3887787" cy="4860925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cs-CZ"/>
            </a:lvl1pPr>
            <a:lvl2pPr>
              <a:buClr>
                <a:schemeClr val="accent3"/>
              </a:buClr>
              <a:defRPr lang="cs-CZ"/>
            </a:lvl2pPr>
            <a:lvl3pPr>
              <a:buClr>
                <a:schemeClr val="accent3"/>
              </a:buClr>
              <a:defRPr lang="cs-CZ"/>
            </a:lvl3pPr>
            <a:lvl4pPr>
              <a:buClr>
                <a:schemeClr val="accent3"/>
              </a:buClr>
              <a:defRPr lang="cs-CZ"/>
            </a:lvl4pPr>
            <a:lvl5pPr>
              <a:buClr>
                <a:schemeClr val="accent3"/>
              </a:buClr>
              <a:defRPr lang="cs-CZ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obsah L">
            <a:extLst>
              <a:ext uri="{FF2B5EF4-FFF2-40B4-BE49-F238E27FC236}">
                <a16:creationId xmlns:a16="http://schemas.microsoft.com/office/drawing/2014/main" id="{B3C53714-51FF-A3CF-0A15-3316AA69651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263" y="1392340"/>
            <a:ext cx="3887787" cy="484494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cs-CZ" dirty="0"/>
            </a:lvl1pPr>
            <a:lvl2pPr>
              <a:buClr>
                <a:schemeClr val="accent3"/>
              </a:buClr>
              <a:defRPr lang="cs-CZ" dirty="0"/>
            </a:lvl2pPr>
            <a:lvl3pPr>
              <a:buClr>
                <a:schemeClr val="accent3"/>
              </a:buClr>
              <a:defRPr lang="cs-CZ" dirty="0"/>
            </a:lvl3pPr>
            <a:lvl4pPr>
              <a:buClr>
                <a:schemeClr val="accent3"/>
              </a:buClr>
              <a:defRPr lang="cs-CZ" dirty="0"/>
            </a:lvl4pPr>
            <a:lvl5pPr>
              <a:buClr>
                <a:schemeClr val="accent3"/>
              </a:buClr>
              <a:defRPr lang="cs-CZ" dirty="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30" name="Podnadpis">
            <a:extLst>
              <a:ext uri="{FF2B5EF4-FFF2-40B4-BE49-F238E27FC236}">
                <a16:creationId xmlns:a16="http://schemas.microsoft.com/office/drawing/2014/main" id="{E807271A-9326-F9EA-69E9-D321EAD875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6263" y="823125"/>
            <a:ext cx="7991475" cy="23977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S libovolným obsahem</a:t>
            </a:r>
          </a:p>
        </p:txBody>
      </p:sp>
      <p:sp>
        <p:nvSpPr>
          <p:cNvPr id="28" name="Nadpis">
            <a:extLst>
              <a:ext uri="{FF2B5EF4-FFF2-40B4-BE49-F238E27FC236}">
                <a16:creationId xmlns:a16="http://schemas.microsoft.com/office/drawing/2014/main" id="{4671BC95-2A50-54ED-BD3E-36DDB913D2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262" y="426474"/>
            <a:ext cx="7991476" cy="36917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800">
                <a:latin typeface="Nunito Sans SemiBold" panose="00000700000000000000" pitchFamily="2" charset="0"/>
              </a:defRPr>
            </a:lvl1pPr>
          </a:lstStyle>
          <a:p>
            <a:pPr lvl="0"/>
            <a:r>
              <a:rPr lang="cs-CZ" dirty="0"/>
              <a:t>2 sloupce</a:t>
            </a:r>
          </a:p>
        </p:txBody>
      </p:sp>
    </p:spTree>
    <p:extLst>
      <p:ext uri="{BB962C8B-B14F-4D97-AF65-F5344CB8AC3E}">
        <p14:creationId xmlns:p14="http://schemas.microsoft.com/office/powerpoint/2010/main" val="491683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7">
          <p15:clr>
            <a:srgbClr val="9FCC3B"/>
          </p15:clr>
        </p15:guide>
        <p15:guide id="2" pos="2880">
          <p15:clr>
            <a:srgbClr val="9FCC3B"/>
          </p15:clr>
        </p15:guide>
        <p15:guide id="4" pos="5397">
          <p15:clr>
            <a:srgbClr val="FDE53C"/>
          </p15:clr>
        </p15:guide>
        <p15:guide id="5" orient="horz" pos="867">
          <p15:clr>
            <a:srgbClr val="FBAE40"/>
          </p15:clr>
        </p15:guide>
        <p15:guide id="6" orient="horz" pos="3929">
          <p15:clr>
            <a:srgbClr val="FDE53C"/>
          </p15:clr>
        </p15:guide>
        <p15:guide id="10" pos="2948">
          <p15:clr>
            <a:srgbClr val="FBAE40"/>
          </p15:clr>
        </p15:guide>
        <p15:guide id="12" pos="2812">
          <p15:clr>
            <a:srgbClr val="FBAE40"/>
          </p15:clr>
        </p15:guide>
        <p15:guide id="14" pos="4536">
          <p15:clr>
            <a:srgbClr val="FBAE40"/>
          </p15:clr>
        </p15:guide>
        <p15:guide id="15" pos="4672">
          <p15:clr>
            <a:srgbClr val="FBAE40"/>
          </p15:clr>
        </p15:guide>
        <p15:guide id="16" pos="1224">
          <p15:clr>
            <a:srgbClr val="FBAE40"/>
          </p15:clr>
        </p15:guide>
        <p15:guide id="18" orient="horz" pos="777">
          <p15:clr>
            <a:srgbClr val="FBAE40"/>
          </p15:clr>
        </p15:guide>
        <p15:guide id="19" orient="horz" pos="2319">
          <p15:clr>
            <a:srgbClr val="FBAE40"/>
          </p15:clr>
        </p15:guide>
        <p15:guide id="20" orient="horz" pos="255">
          <p15:clr>
            <a:srgbClr val="FDE53C"/>
          </p15:clr>
        </p15:guide>
        <p15:guide id="21" pos="3742">
          <p15:clr>
            <a:srgbClr val="C35EA4"/>
          </p15:clr>
        </p15:guide>
        <p15:guide id="22" pos="4604">
          <p15:clr>
            <a:srgbClr val="C35EA4"/>
          </p15:clr>
        </p15:guide>
        <p15:guide id="23" pos="3810">
          <p15:clr>
            <a:srgbClr val="FBAE40"/>
          </p15:clr>
        </p15:guide>
        <p15:guide id="24" pos="3674">
          <p15:clr>
            <a:srgbClr val="FBAE40"/>
          </p15:clr>
        </p15:guide>
        <p15:guide id="25" pos="2018">
          <p15:clr>
            <a:srgbClr val="C35EA4"/>
          </p15:clr>
        </p15:guide>
        <p15:guide id="26" pos="2086">
          <p15:clr>
            <a:srgbClr val="FBAE40"/>
          </p15:clr>
        </p15:guide>
        <p15:guide id="27" pos="1950">
          <p15:clr>
            <a:srgbClr val="FBAE40"/>
          </p15:clr>
        </p15:guide>
        <p15:guide id="28" pos="1156">
          <p15:clr>
            <a:srgbClr val="C35EA4"/>
          </p15:clr>
        </p15:guide>
        <p15:guide id="29" pos="1088">
          <p15:clr>
            <a:srgbClr val="FBAE40"/>
          </p15:clr>
        </p15:guide>
        <p15:guide id="30" pos="363">
          <p15:clr>
            <a:srgbClr val="FDE53C"/>
          </p15:clr>
        </p15:guide>
        <p15:guide id="31" orient="horz" pos="245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">
            <a:extLst>
              <a:ext uri="{FF2B5EF4-FFF2-40B4-BE49-F238E27FC236}">
                <a16:creationId xmlns:a16="http://schemas.microsoft.com/office/drawing/2014/main" id="{D554C9F3-62F7-7AB9-3025-433DC7E8FA5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513607" y="6356350"/>
            <a:ext cx="2057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645AEE-F697-459C-A803-FD4DBA44348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Zástupný symbol pro zápatí">
            <a:extLst>
              <a:ext uri="{FF2B5EF4-FFF2-40B4-BE49-F238E27FC236}">
                <a16:creationId xmlns:a16="http://schemas.microsoft.com/office/drawing/2014/main" id="{DCA612B1-07FE-618A-E8CD-390694546D9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Seminář MZd Cesta k dospělosti v kontextu zdravotně sociálních potřeb 16. 10. 2026</a:t>
            </a:r>
            <a:endParaRPr lang="cs-CZ"/>
          </a:p>
        </p:txBody>
      </p:sp>
      <p:cxnSp>
        <p:nvCxnSpPr>
          <p:cNvPr id="7" name="Linka">
            <a:extLst>
              <a:ext uri="{FF2B5EF4-FFF2-40B4-BE49-F238E27FC236}">
                <a16:creationId xmlns:a16="http://schemas.microsoft.com/office/drawing/2014/main" id="{1F0586FF-41BC-109F-9E2F-03046B306F45}"/>
              </a:ext>
            </a:extLst>
          </p:cNvPr>
          <p:cNvCxnSpPr>
            <a:cxnSpLocks/>
          </p:cNvCxnSpPr>
          <p:nvPr userDrawn="1"/>
        </p:nvCxnSpPr>
        <p:spPr>
          <a:xfrm>
            <a:off x="1332973" y="6516000"/>
            <a:ext cx="1594678" cy="1244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Logomark RILSA" descr="rilsa, výzkumný ústav práce a sociálních věcí">
            <a:extLst>
              <a:ext uri="{FF2B5EF4-FFF2-40B4-BE49-F238E27FC236}">
                <a16:creationId xmlns:a16="http://schemas.microsoft.com/office/drawing/2014/main" id="{37636151-C5AD-DDF9-522B-8BC81A6DFD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90" y="6047098"/>
            <a:ext cx="883409" cy="882139"/>
          </a:xfrm>
          <a:prstGeom prst="rect">
            <a:avLst/>
          </a:prstGeom>
        </p:spPr>
      </p:pic>
      <p:sp>
        <p:nvSpPr>
          <p:cNvPr id="10" name="Zástupný obsah P">
            <a:extLst>
              <a:ext uri="{FF2B5EF4-FFF2-40B4-BE49-F238E27FC236}">
                <a16:creationId xmlns:a16="http://schemas.microsoft.com/office/drawing/2014/main" id="{86F2F394-F7FA-E214-BA6A-8E5D938F3C1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48375" y="1377284"/>
            <a:ext cx="2519362" cy="484494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cs-CZ" dirty="0"/>
            </a:lvl1pPr>
            <a:lvl2pPr>
              <a:buClr>
                <a:schemeClr val="accent3"/>
              </a:buClr>
              <a:defRPr lang="cs-CZ" dirty="0"/>
            </a:lvl2pPr>
            <a:lvl3pPr>
              <a:buClr>
                <a:schemeClr val="accent3"/>
              </a:buClr>
              <a:defRPr lang="cs-CZ" dirty="0"/>
            </a:lvl3pPr>
            <a:lvl4pPr>
              <a:buClr>
                <a:schemeClr val="accent3"/>
              </a:buClr>
              <a:defRPr lang="cs-CZ" dirty="0"/>
            </a:lvl4pPr>
            <a:lvl5pPr>
              <a:buClr>
                <a:schemeClr val="accent3"/>
              </a:buClr>
              <a:defRPr lang="cs-CZ" dirty="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obsah S">
            <a:extLst>
              <a:ext uri="{FF2B5EF4-FFF2-40B4-BE49-F238E27FC236}">
                <a16:creationId xmlns:a16="http://schemas.microsoft.com/office/drawing/2014/main" id="{FAD4D5B3-B24E-316F-5D6E-FF6B6D9A743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11525" y="1392340"/>
            <a:ext cx="2519362" cy="484494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cs-CZ" dirty="0"/>
            </a:lvl1pPr>
            <a:lvl2pPr>
              <a:buClr>
                <a:schemeClr val="accent3"/>
              </a:buClr>
              <a:defRPr lang="cs-CZ" dirty="0"/>
            </a:lvl2pPr>
            <a:lvl3pPr>
              <a:buClr>
                <a:schemeClr val="accent3"/>
              </a:buClr>
              <a:defRPr lang="cs-CZ" dirty="0"/>
            </a:lvl3pPr>
            <a:lvl4pPr>
              <a:buClr>
                <a:schemeClr val="accent3"/>
              </a:buClr>
              <a:defRPr lang="cs-CZ" dirty="0"/>
            </a:lvl4pPr>
            <a:lvl5pPr>
              <a:buClr>
                <a:schemeClr val="accent3"/>
              </a:buClr>
              <a:defRPr lang="cs-CZ" dirty="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obsah L">
            <a:extLst>
              <a:ext uri="{FF2B5EF4-FFF2-40B4-BE49-F238E27FC236}">
                <a16:creationId xmlns:a16="http://schemas.microsoft.com/office/drawing/2014/main" id="{B3C53714-51FF-A3CF-0A15-3316AA69651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264" y="1392340"/>
            <a:ext cx="2519362" cy="484494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cs-CZ" dirty="0"/>
            </a:lvl1pPr>
            <a:lvl2pPr>
              <a:buClr>
                <a:schemeClr val="accent3"/>
              </a:buClr>
              <a:defRPr lang="cs-CZ" dirty="0"/>
            </a:lvl2pPr>
            <a:lvl3pPr>
              <a:buClr>
                <a:schemeClr val="accent3"/>
              </a:buClr>
              <a:defRPr lang="cs-CZ" dirty="0"/>
            </a:lvl3pPr>
            <a:lvl4pPr>
              <a:buClr>
                <a:schemeClr val="accent3"/>
              </a:buClr>
              <a:defRPr lang="cs-CZ" dirty="0"/>
            </a:lvl4pPr>
            <a:lvl5pPr>
              <a:buClr>
                <a:schemeClr val="accent3"/>
              </a:buClr>
              <a:defRPr lang="cs-CZ" dirty="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30" name="Podnadpis">
            <a:extLst>
              <a:ext uri="{FF2B5EF4-FFF2-40B4-BE49-F238E27FC236}">
                <a16:creationId xmlns:a16="http://schemas.microsoft.com/office/drawing/2014/main" id="{E807271A-9326-F9EA-69E9-D321EAD875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6263" y="823125"/>
            <a:ext cx="3887787" cy="23977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S libovolným obsahem</a:t>
            </a:r>
          </a:p>
        </p:txBody>
      </p:sp>
      <p:sp>
        <p:nvSpPr>
          <p:cNvPr id="28" name="Nadpis">
            <a:extLst>
              <a:ext uri="{FF2B5EF4-FFF2-40B4-BE49-F238E27FC236}">
                <a16:creationId xmlns:a16="http://schemas.microsoft.com/office/drawing/2014/main" id="{4671BC95-2A50-54ED-BD3E-36DDB913D2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262" y="426474"/>
            <a:ext cx="3887787" cy="36917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800">
                <a:latin typeface="Nunito Sans SemiBold" panose="00000700000000000000" pitchFamily="2" charset="0"/>
              </a:defRPr>
            </a:lvl1pPr>
          </a:lstStyle>
          <a:p>
            <a:pPr lvl="0"/>
            <a:r>
              <a:rPr lang="cs-CZ" dirty="0"/>
              <a:t>3 sloupce</a:t>
            </a:r>
          </a:p>
        </p:txBody>
      </p:sp>
    </p:spTree>
    <p:extLst>
      <p:ext uri="{BB962C8B-B14F-4D97-AF65-F5344CB8AC3E}">
        <p14:creationId xmlns:p14="http://schemas.microsoft.com/office/powerpoint/2010/main" val="1182195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7">
          <p15:clr>
            <a:srgbClr val="9FCC3B"/>
          </p15:clr>
        </p15:guide>
        <p15:guide id="2" pos="2880">
          <p15:clr>
            <a:srgbClr val="9FCC3B"/>
          </p15:clr>
        </p15:guide>
        <p15:guide id="4" pos="5397">
          <p15:clr>
            <a:srgbClr val="FDE53C"/>
          </p15:clr>
        </p15:guide>
        <p15:guide id="5" orient="horz" pos="867">
          <p15:clr>
            <a:srgbClr val="FBAE40"/>
          </p15:clr>
        </p15:guide>
        <p15:guide id="6" orient="horz" pos="3929">
          <p15:clr>
            <a:srgbClr val="FDE53C"/>
          </p15:clr>
        </p15:guide>
        <p15:guide id="10" pos="2948">
          <p15:clr>
            <a:srgbClr val="FBAE40"/>
          </p15:clr>
        </p15:guide>
        <p15:guide id="12" pos="2812">
          <p15:clr>
            <a:srgbClr val="FBAE40"/>
          </p15:clr>
        </p15:guide>
        <p15:guide id="14" pos="4536">
          <p15:clr>
            <a:srgbClr val="FBAE40"/>
          </p15:clr>
        </p15:guide>
        <p15:guide id="15" pos="4672">
          <p15:clr>
            <a:srgbClr val="FBAE40"/>
          </p15:clr>
        </p15:guide>
        <p15:guide id="16" pos="1224">
          <p15:clr>
            <a:srgbClr val="FBAE40"/>
          </p15:clr>
        </p15:guide>
        <p15:guide id="18" orient="horz" pos="777">
          <p15:clr>
            <a:srgbClr val="FBAE40"/>
          </p15:clr>
        </p15:guide>
        <p15:guide id="19" orient="horz" pos="2319">
          <p15:clr>
            <a:srgbClr val="FBAE40"/>
          </p15:clr>
        </p15:guide>
        <p15:guide id="20" orient="horz" pos="255">
          <p15:clr>
            <a:srgbClr val="FDE53C"/>
          </p15:clr>
        </p15:guide>
        <p15:guide id="21" pos="3742">
          <p15:clr>
            <a:srgbClr val="C35EA4"/>
          </p15:clr>
        </p15:guide>
        <p15:guide id="22" pos="4604">
          <p15:clr>
            <a:srgbClr val="C35EA4"/>
          </p15:clr>
        </p15:guide>
        <p15:guide id="23" pos="3810">
          <p15:clr>
            <a:srgbClr val="FBAE40"/>
          </p15:clr>
        </p15:guide>
        <p15:guide id="24" pos="3674">
          <p15:clr>
            <a:srgbClr val="FBAE40"/>
          </p15:clr>
        </p15:guide>
        <p15:guide id="25" pos="2018">
          <p15:clr>
            <a:srgbClr val="C35EA4"/>
          </p15:clr>
        </p15:guide>
        <p15:guide id="26" pos="2086">
          <p15:clr>
            <a:srgbClr val="FBAE40"/>
          </p15:clr>
        </p15:guide>
        <p15:guide id="27" pos="1950">
          <p15:clr>
            <a:srgbClr val="FBAE40"/>
          </p15:clr>
        </p15:guide>
        <p15:guide id="28" pos="1156">
          <p15:clr>
            <a:srgbClr val="C35EA4"/>
          </p15:clr>
        </p15:guide>
        <p15:guide id="29" pos="1088">
          <p15:clr>
            <a:srgbClr val="FBAE40"/>
          </p15:clr>
        </p15:guide>
        <p15:guide id="30" pos="363">
          <p15:clr>
            <a:srgbClr val="FDE53C"/>
          </p15:clr>
        </p15:guide>
        <p15:guide id="31" orient="horz" pos="2455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sloupce grafů -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">
            <a:extLst>
              <a:ext uri="{FF2B5EF4-FFF2-40B4-BE49-F238E27FC236}">
                <a16:creationId xmlns:a16="http://schemas.microsoft.com/office/drawing/2014/main" id="{D554C9F3-62F7-7AB9-3025-433DC7E8FA5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513607" y="6356350"/>
            <a:ext cx="2057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645AEE-F697-459C-A803-FD4DBA44348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Zástupný symbol pro zápatí">
            <a:extLst>
              <a:ext uri="{FF2B5EF4-FFF2-40B4-BE49-F238E27FC236}">
                <a16:creationId xmlns:a16="http://schemas.microsoft.com/office/drawing/2014/main" id="{DCA612B1-07FE-618A-E8CD-390694546D9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Seminář MZd Cesta k dospělosti v kontextu zdravotně sociálních potřeb 16. 10. 2026</a:t>
            </a:r>
            <a:endParaRPr lang="cs-CZ"/>
          </a:p>
        </p:txBody>
      </p:sp>
      <p:cxnSp>
        <p:nvCxnSpPr>
          <p:cNvPr id="11" name="Linka">
            <a:extLst>
              <a:ext uri="{FF2B5EF4-FFF2-40B4-BE49-F238E27FC236}">
                <a16:creationId xmlns:a16="http://schemas.microsoft.com/office/drawing/2014/main" id="{BB11BC4E-02DA-DB73-F625-F56DCC8EC3FA}"/>
              </a:ext>
            </a:extLst>
          </p:cNvPr>
          <p:cNvCxnSpPr>
            <a:cxnSpLocks/>
          </p:cNvCxnSpPr>
          <p:nvPr userDrawn="1"/>
        </p:nvCxnSpPr>
        <p:spPr>
          <a:xfrm>
            <a:off x="1332973" y="6516000"/>
            <a:ext cx="1594678" cy="1244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Logomark RILSA" descr="rilsa, výzkumný ústav práce a sociálních věcí">
            <a:extLst>
              <a:ext uri="{FF2B5EF4-FFF2-40B4-BE49-F238E27FC236}">
                <a16:creationId xmlns:a16="http://schemas.microsoft.com/office/drawing/2014/main" id="{14BF018B-6A6B-E2ED-BD22-28C1659EC8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90" y="6047098"/>
            <a:ext cx="883409" cy="882139"/>
          </a:xfrm>
          <a:prstGeom prst="rect">
            <a:avLst/>
          </a:prstGeom>
        </p:spPr>
      </p:pic>
      <p:sp>
        <p:nvSpPr>
          <p:cNvPr id="8" name="Zástupný text P">
            <a:extLst>
              <a:ext uri="{FF2B5EF4-FFF2-40B4-BE49-F238E27FC236}">
                <a16:creationId xmlns:a16="http://schemas.microsoft.com/office/drawing/2014/main" id="{0B7E64EA-BC57-B0BA-4B4F-F4A4D5ED35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79950" y="4715123"/>
            <a:ext cx="3887788" cy="152216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 sz="1200" u="none"/>
            </a:lvl1pPr>
            <a:lvl2pPr marL="342900" indent="0">
              <a:buNone/>
              <a:defRPr sz="1300"/>
            </a:lvl2pPr>
            <a:lvl3pPr marL="685800" indent="0">
              <a:buNone/>
              <a:defRPr sz="1300"/>
            </a:lvl3pPr>
            <a:lvl4pPr marL="1028700" indent="0">
              <a:buNone/>
              <a:defRPr sz="1300"/>
            </a:lvl4pPr>
            <a:lvl5pPr marL="1371600" indent="0">
              <a:buNone/>
              <a:defRPr sz="1300"/>
            </a:lvl5pPr>
          </a:lstStyle>
          <a:p>
            <a:pPr lvl="0"/>
            <a:r>
              <a:rPr lang="cs-CZ" dirty="0"/>
              <a:t>Porovnání grafů ukazuje rozdíly v hodnotách za uplynulý rok v těchto kategoriích</a:t>
            </a:r>
          </a:p>
          <a:p>
            <a:pPr lvl="0"/>
            <a:r>
              <a:rPr lang="cs-CZ" dirty="0"/>
              <a:t>Vyplácení dávek</a:t>
            </a:r>
          </a:p>
          <a:p>
            <a:pPr lvl="0"/>
            <a:r>
              <a:rPr lang="cs-CZ" dirty="0"/>
              <a:t>Vyúčtování poplatků na děti</a:t>
            </a:r>
          </a:p>
        </p:txBody>
      </p:sp>
      <p:sp>
        <p:nvSpPr>
          <p:cNvPr id="9" name="Zástupný text L">
            <a:extLst>
              <a:ext uri="{FF2B5EF4-FFF2-40B4-BE49-F238E27FC236}">
                <a16:creationId xmlns:a16="http://schemas.microsoft.com/office/drawing/2014/main" id="{270F81CF-AC16-978F-B417-C428D9BE9FE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6263" y="4715123"/>
            <a:ext cx="3887788" cy="152216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 sz="1200" u="none"/>
            </a:lvl1pPr>
            <a:lvl2pPr marL="342900" indent="0">
              <a:buNone/>
              <a:defRPr sz="1300"/>
            </a:lvl2pPr>
            <a:lvl3pPr marL="685800" indent="0">
              <a:buNone/>
              <a:defRPr sz="1300"/>
            </a:lvl3pPr>
            <a:lvl4pPr marL="1028700" indent="0">
              <a:buNone/>
              <a:defRPr sz="1300"/>
            </a:lvl4pPr>
            <a:lvl5pPr marL="1371600" indent="0">
              <a:buNone/>
              <a:defRPr sz="1300"/>
            </a:lvl5pPr>
          </a:lstStyle>
          <a:p>
            <a:pPr lvl="0"/>
            <a:r>
              <a:rPr lang="cs-CZ" dirty="0"/>
              <a:t>Porovnání grafů ukazuje rozdíly v hodnotách za uplynulý rok v těchto kategoriích</a:t>
            </a:r>
          </a:p>
          <a:p>
            <a:pPr lvl="0"/>
            <a:r>
              <a:rPr lang="cs-CZ" dirty="0"/>
              <a:t>Vyplácení dávek</a:t>
            </a:r>
          </a:p>
          <a:p>
            <a:pPr lvl="0"/>
            <a:r>
              <a:rPr lang="cs-CZ" dirty="0"/>
              <a:t>Vyúčtování poplatků na děti</a:t>
            </a:r>
          </a:p>
        </p:txBody>
      </p:sp>
      <p:sp>
        <p:nvSpPr>
          <p:cNvPr id="4" name="Zástupný objekt grafu P">
            <a:extLst>
              <a:ext uri="{FF2B5EF4-FFF2-40B4-BE49-F238E27FC236}">
                <a16:creationId xmlns:a16="http://schemas.microsoft.com/office/drawing/2014/main" id="{791239CD-1A24-187F-B25A-B0DB233BD1CC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4679950" y="1341438"/>
            <a:ext cx="3887788" cy="3238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cs-CZ"/>
              <a:t>Kliknutím na ikonu přidáte graf.</a:t>
            </a:r>
            <a:endParaRPr lang="cs-CZ" dirty="0"/>
          </a:p>
        </p:txBody>
      </p:sp>
      <p:sp>
        <p:nvSpPr>
          <p:cNvPr id="2" name="Zástupný objekt grafu L">
            <a:extLst>
              <a:ext uri="{FF2B5EF4-FFF2-40B4-BE49-F238E27FC236}">
                <a16:creationId xmlns:a16="http://schemas.microsoft.com/office/drawing/2014/main" id="{33AECA7F-56B5-B738-D49B-8DAA9D38F273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576263" y="1341438"/>
            <a:ext cx="3887787" cy="3238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cs-CZ"/>
              <a:t>Kliknutím na ikonu přidáte graf.</a:t>
            </a:r>
            <a:endParaRPr lang="cs-CZ" dirty="0"/>
          </a:p>
        </p:txBody>
      </p:sp>
      <p:sp>
        <p:nvSpPr>
          <p:cNvPr id="30" name="Podnadpis">
            <a:extLst>
              <a:ext uri="{FF2B5EF4-FFF2-40B4-BE49-F238E27FC236}">
                <a16:creationId xmlns:a16="http://schemas.microsoft.com/office/drawing/2014/main" id="{E807271A-9326-F9EA-69E9-D321EAD875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6263" y="823125"/>
            <a:ext cx="3887787" cy="23977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Text 2 sloupce</a:t>
            </a:r>
          </a:p>
        </p:txBody>
      </p:sp>
      <p:sp>
        <p:nvSpPr>
          <p:cNvPr id="28" name="Nadpis">
            <a:extLst>
              <a:ext uri="{FF2B5EF4-FFF2-40B4-BE49-F238E27FC236}">
                <a16:creationId xmlns:a16="http://schemas.microsoft.com/office/drawing/2014/main" id="{4671BC95-2A50-54ED-BD3E-36DDB913D2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262" y="426474"/>
            <a:ext cx="3887787" cy="36917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800">
                <a:latin typeface="Nunito Sans SemiBold" panose="00000700000000000000" pitchFamily="2" charset="0"/>
              </a:defRPr>
            </a:lvl1pPr>
          </a:lstStyle>
          <a:p>
            <a:pPr lvl="0"/>
            <a:r>
              <a:rPr lang="cs-CZ" dirty="0"/>
              <a:t>Porovnání grafů</a:t>
            </a:r>
          </a:p>
        </p:txBody>
      </p:sp>
    </p:spTree>
    <p:extLst>
      <p:ext uri="{BB962C8B-B14F-4D97-AF65-F5344CB8AC3E}">
        <p14:creationId xmlns:p14="http://schemas.microsoft.com/office/powerpoint/2010/main" val="3535148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7">
          <p15:clr>
            <a:srgbClr val="9FCC3B"/>
          </p15:clr>
        </p15:guide>
        <p15:guide id="2" pos="2880">
          <p15:clr>
            <a:srgbClr val="9FCC3B"/>
          </p15:clr>
        </p15:guide>
        <p15:guide id="4" pos="5397">
          <p15:clr>
            <a:srgbClr val="FDE53C"/>
          </p15:clr>
        </p15:guide>
        <p15:guide id="5" orient="horz" pos="845">
          <p15:clr>
            <a:srgbClr val="FBAE40"/>
          </p15:clr>
        </p15:guide>
        <p15:guide id="6" orient="horz" pos="3929">
          <p15:clr>
            <a:srgbClr val="FDE53C"/>
          </p15:clr>
        </p15:guide>
        <p15:guide id="10" pos="2948">
          <p15:clr>
            <a:srgbClr val="FBAE40"/>
          </p15:clr>
        </p15:guide>
        <p15:guide id="12" pos="2812">
          <p15:clr>
            <a:srgbClr val="FBAE40"/>
          </p15:clr>
        </p15:guide>
        <p15:guide id="14" pos="4536">
          <p15:clr>
            <a:srgbClr val="FBAE40"/>
          </p15:clr>
        </p15:guide>
        <p15:guide id="15" pos="4672">
          <p15:clr>
            <a:srgbClr val="FBAE40"/>
          </p15:clr>
        </p15:guide>
        <p15:guide id="16" pos="1224">
          <p15:clr>
            <a:srgbClr val="FBAE40"/>
          </p15:clr>
        </p15:guide>
        <p15:guide id="18" orient="horz" pos="777">
          <p15:clr>
            <a:srgbClr val="FBAE40"/>
          </p15:clr>
        </p15:guide>
        <p15:guide id="19" orient="horz" pos="2319">
          <p15:clr>
            <a:srgbClr val="FBAE40"/>
          </p15:clr>
        </p15:guide>
        <p15:guide id="20" orient="horz" pos="255">
          <p15:clr>
            <a:srgbClr val="FDE53C"/>
          </p15:clr>
        </p15:guide>
        <p15:guide id="21" pos="3742">
          <p15:clr>
            <a:srgbClr val="C35EA4"/>
          </p15:clr>
        </p15:guide>
        <p15:guide id="22" pos="4604">
          <p15:clr>
            <a:srgbClr val="C35EA4"/>
          </p15:clr>
        </p15:guide>
        <p15:guide id="23" pos="3810">
          <p15:clr>
            <a:srgbClr val="FBAE40"/>
          </p15:clr>
        </p15:guide>
        <p15:guide id="24" pos="3674">
          <p15:clr>
            <a:srgbClr val="FBAE40"/>
          </p15:clr>
        </p15:guide>
        <p15:guide id="25" pos="2018">
          <p15:clr>
            <a:srgbClr val="C35EA4"/>
          </p15:clr>
        </p15:guide>
        <p15:guide id="26" pos="2086">
          <p15:clr>
            <a:srgbClr val="FBAE40"/>
          </p15:clr>
        </p15:guide>
        <p15:guide id="27" pos="1950">
          <p15:clr>
            <a:srgbClr val="FBAE40"/>
          </p15:clr>
        </p15:guide>
        <p15:guide id="28" pos="1156">
          <p15:clr>
            <a:srgbClr val="C35EA4"/>
          </p15:clr>
        </p15:guide>
        <p15:guide id="29" pos="1088">
          <p15:clr>
            <a:srgbClr val="FBAE40"/>
          </p15:clr>
        </p15:guide>
        <p15:guide id="30" pos="363">
          <p15:clr>
            <a:srgbClr val="FDE53C"/>
          </p15:clr>
        </p15:guide>
        <p15:guide id="31" orient="horz" pos="2455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- vlože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číslo snímku">
            <a:extLst>
              <a:ext uri="{FF2B5EF4-FFF2-40B4-BE49-F238E27FC236}">
                <a16:creationId xmlns:a16="http://schemas.microsoft.com/office/drawing/2014/main" id="{8BC4E4BC-C61A-F736-AAC2-ED4A67CF3E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6513607" y="6356350"/>
            <a:ext cx="2057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645AEE-F697-459C-A803-FD4DBA44348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zápatí">
            <a:extLst>
              <a:ext uri="{FF2B5EF4-FFF2-40B4-BE49-F238E27FC236}">
                <a16:creationId xmlns:a16="http://schemas.microsoft.com/office/drawing/2014/main" id="{C1C8E0DC-E6F6-078F-8CE5-97421C2402D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Seminář MZd Cesta k dospělosti v kontextu zdravotně sociálních potřeb 16. 10. 2026</a:t>
            </a:r>
            <a:endParaRPr lang="cs-CZ"/>
          </a:p>
        </p:txBody>
      </p:sp>
      <p:cxnSp>
        <p:nvCxnSpPr>
          <p:cNvPr id="6" name="Linka">
            <a:extLst>
              <a:ext uri="{FF2B5EF4-FFF2-40B4-BE49-F238E27FC236}">
                <a16:creationId xmlns:a16="http://schemas.microsoft.com/office/drawing/2014/main" id="{E875174A-20F5-D6F9-DCBD-BA1F88291A7A}"/>
              </a:ext>
            </a:extLst>
          </p:cNvPr>
          <p:cNvCxnSpPr>
            <a:cxnSpLocks/>
          </p:cNvCxnSpPr>
          <p:nvPr userDrawn="1"/>
        </p:nvCxnSpPr>
        <p:spPr>
          <a:xfrm>
            <a:off x="1332973" y="6516000"/>
            <a:ext cx="1594678" cy="1244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Logomark RILSA" descr="rilsa, výzkumný ústav práce a sociálních věcí">
            <a:extLst>
              <a:ext uri="{FF2B5EF4-FFF2-40B4-BE49-F238E27FC236}">
                <a16:creationId xmlns:a16="http://schemas.microsoft.com/office/drawing/2014/main" id="{13A63378-2222-3615-1E41-E944438D1E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90" y="6047098"/>
            <a:ext cx="883409" cy="882139"/>
          </a:xfrm>
          <a:prstGeom prst="rect">
            <a:avLst/>
          </a:prstGeom>
        </p:spPr>
      </p:pic>
      <p:sp>
        <p:nvSpPr>
          <p:cNvPr id="3" name="Zástupný symbol obrázku">
            <a:extLst>
              <a:ext uri="{FF2B5EF4-FFF2-40B4-BE49-F238E27FC236}">
                <a16:creationId xmlns:a16="http://schemas.microsoft.com/office/drawing/2014/main" id="{C460DA2D-14A0-C170-2C55-D56208D7CB7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6263" y="1341438"/>
            <a:ext cx="7991475" cy="4895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30" name="Podnadpis">
            <a:extLst>
              <a:ext uri="{FF2B5EF4-FFF2-40B4-BE49-F238E27FC236}">
                <a16:creationId xmlns:a16="http://schemas.microsoft.com/office/drawing/2014/main" id="{E807271A-9326-F9EA-69E9-D321EAD875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6263" y="823125"/>
            <a:ext cx="3887787" cy="23977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Podnadpis</a:t>
            </a:r>
          </a:p>
        </p:txBody>
      </p:sp>
      <p:sp>
        <p:nvSpPr>
          <p:cNvPr id="28" name="Nadpis">
            <a:extLst>
              <a:ext uri="{FF2B5EF4-FFF2-40B4-BE49-F238E27FC236}">
                <a16:creationId xmlns:a16="http://schemas.microsoft.com/office/drawing/2014/main" id="{4671BC95-2A50-54ED-BD3E-36DDB913D2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262" y="426474"/>
            <a:ext cx="7015775" cy="36917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800">
                <a:latin typeface="Nunito Sans SemiBold" panose="00000700000000000000" pitchFamily="2" charset="0"/>
              </a:defRPr>
            </a:lvl1pPr>
          </a:lstStyle>
          <a:p>
            <a:pPr lvl="0"/>
            <a:r>
              <a:rPr lang="cs-CZ" dirty="0"/>
              <a:t>Nadpis s obrázkem v kontejneru</a:t>
            </a:r>
          </a:p>
        </p:txBody>
      </p:sp>
    </p:spTree>
    <p:extLst>
      <p:ext uri="{BB962C8B-B14F-4D97-AF65-F5344CB8AC3E}">
        <p14:creationId xmlns:p14="http://schemas.microsoft.com/office/powerpoint/2010/main" val="2889318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7">
          <p15:clr>
            <a:srgbClr val="9FCC3B"/>
          </p15:clr>
        </p15:guide>
        <p15:guide id="2" pos="2880">
          <p15:clr>
            <a:srgbClr val="9FCC3B"/>
          </p15:clr>
        </p15:guide>
        <p15:guide id="4" pos="5397">
          <p15:clr>
            <a:srgbClr val="FDE53C"/>
          </p15:clr>
        </p15:guide>
        <p15:guide id="5" orient="horz" pos="845">
          <p15:clr>
            <a:srgbClr val="FBAE40"/>
          </p15:clr>
        </p15:guide>
        <p15:guide id="6" orient="horz" pos="3929">
          <p15:clr>
            <a:srgbClr val="FDE53C"/>
          </p15:clr>
        </p15:guide>
        <p15:guide id="10" pos="2948">
          <p15:clr>
            <a:srgbClr val="FBAE40"/>
          </p15:clr>
        </p15:guide>
        <p15:guide id="12" pos="2812">
          <p15:clr>
            <a:srgbClr val="FBAE40"/>
          </p15:clr>
        </p15:guide>
        <p15:guide id="14" pos="4536">
          <p15:clr>
            <a:srgbClr val="FBAE40"/>
          </p15:clr>
        </p15:guide>
        <p15:guide id="15" pos="4672">
          <p15:clr>
            <a:srgbClr val="FBAE40"/>
          </p15:clr>
        </p15:guide>
        <p15:guide id="16" pos="1224">
          <p15:clr>
            <a:srgbClr val="FBAE40"/>
          </p15:clr>
        </p15:guide>
        <p15:guide id="18" orient="horz" pos="777">
          <p15:clr>
            <a:srgbClr val="FBAE40"/>
          </p15:clr>
        </p15:guide>
        <p15:guide id="19" orient="horz" pos="2319">
          <p15:clr>
            <a:srgbClr val="FBAE40"/>
          </p15:clr>
        </p15:guide>
        <p15:guide id="20" orient="horz" pos="255">
          <p15:clr>
            <a:srgbClr val="FDE53C"/>
          </p15:clr>
        </p15:guide>
        <p15:guide id="21" pos="3742">
          <p15:clr>
            <a:srgbClr val="C35EA4"/>
          </p15:clr>
        </p15:guide>
        <p15:guide id="22" pos="4604">
          <p15:clr>
            <a:srgbClr val="C35EA4"/>
          </p15:clr>
        </p15:guide>
        <p15:guide id="23" pos="3810">
          <p15:clr>
            <a:srgbClr val="FBAE40"/>
          </p15:clr>
        </p15:guide>
        <p15:guide id="24" pos="3674">
          <p15:clr>
            <a:srgbClr val="FBAE40"/>
          </p15:clr>
        </p15:guide>
        <p15:guide id="25" pos="2018">
          <p15:clr>
            <a:srgbClr val="C35EA4"/>
          </p15:clr>
        </p15:guide>
        <p15:guide id="26" pos="2086">
          <p15:clr>
            <a:srgbClr val="FBAE40"/>
          </p15:clr>
        </p15:guide>
        <p15:guide id="27" pos="1950">
          <p15:clr>
            <a:srgbClr val="FBAE40"/>
          </p15:clr>
        </p15:guide>
        <p15:guide id="28" pos="1156">
          <p15:clr>
            <a:srgbClr val="C35EA4"/>
          </p15:clr>
        </p15:guide>
        <p15:guide id="29" pos="1088">
          <p15:clr>
            <a:srgbClr val="FBAE40"/>
          </p15:clr>
        </p15:guide>
        <p15:guide id="30" pos="363">
          <p15:clr>
            <a:srgbClr val="FDE53C"/>
          </p15:clr>
        </p15:guide>
        <p15:guide id="31" orient="horz" pos="245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- celá strana, bílé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obrázku">
            <a:extLst>
              <a:ext uri="{FF2B5EF4-FFF2-40B4-BE49-F238E27FC236}">
                <a16:creationId xmlns:a16="http://schemas.microsoft.com/office/drawing/2014/main" id="{5D7E9474-04A3-D45D-4D29-DC2B2C1A15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cs-CZ" dirty="0"/>
              <a:t>Obrázek</a:t>
            </a:r>
          </a:p>
        </p:txBody>
      </p:sp>
      <p:sp>
        <p:nvSpPr>
          <p:cNvPr id="11" name="Zástupný symbol pro číslo snímku">
            <a:extLst>
              <a:ext uri="{FF2B5EF4-FFF2-40B4-BE49-F238E27FC236}">
                <a16:creationId xmlns:a16="http://schemas.microsoft.com/office/drawing/2014/main" id="{8BC4E4BC-C61A-F736-AAC2-ED4A67CF3E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6513607" y="6356350"/>
            <a:ext cx="2057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645AEE-F697-459C-A803-FD4DBA44348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Logo zápatí">
            <a:extLst>
              <a:ext uri="{FF2B5EF4-FFF2-40B4-BE49-F238E27FC236}">
                <a16:creationId xmlns:a16="http://schemas.microsoft.com/office/drawing/2014/main" id="{C1C8E0DC-E6F6-078F-8CE5-97421C2402D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63723" y="6044083"/>
            <a:ext cx="2470124" cy="894439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Seminář MZd Cesta k dospělosti v kontextu zdravotně sociálních potřeb 16. 10. 2026</a:t>
            </a:r>
            <a:endParaRPr lang="cs-CZ" dirty="0"/>
          </a:p>
        </p:txBody>
      </p:sp>
      <p:sp>
        <p:nvSpPr>
          <p:cNvPr id="30" name="Podnadpis">
            <a:extLst>
              <a:ext uri="{FF2B5EF4-FFF2-40B4-BE49-F238E27FC236}">
                <a16:creationId xmlns:a16="http://schemas.microsoft.com/office/drawing/2014/main" id="{E807271A-9326-F9EA-69E9-D321EAD875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6263" y="823125"/>
            <a:ext cx="7991475" cy="23977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Podnadpis</a:t>
            </a:r>
          </a:p>
        </p:txBody>
      </p:sp>
      <p:sp>
        <p:nvSpPr>
          <p:cNvPr id="28" name="Nadpis">
            <a:extLst>
              <a:ext uri="{FF2B5EF4-FFF2-40B4-BE49-F238E27FC236}">
                <a16:creationId xmlns:a16="http://schemas.microsoft.com/office/drawing/2014/main" id="{4671BC95-2A50-54ED-BD3E-36DDB913D2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262" y="426474"/>
            <a:ext cx="7991476" cy="36917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800">
                <a:latin typeface="Nunito Sans SemiBold" panose="00000700000000000000" pitchFamily="2" charset="0"/>
              </a:defRPr>
            </a:lvl1pPr>
          </a:lstStyle>
          <a:p>
            <a:pPr lvl="0"/>
            <a:r>
              <a:rPr lang="cs-CZ" dirty="0"/>
              <a:t>Celostránkový obrázek s nadpisem</a:t>
            </a:r>
          </a:p>
        </p:txBody>
      </p:sp>
    </p:spTree>
    <p:extLst>
      <p:ext uri="{BB962C8B-B14F-4D97-AF65-F5344CB8AC3E}">
        <p14:creationId xmlns:p14="http://schemas.microsoft.com/office/powerpoint/2010/main" val="8215040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7">
          <p15:clr>
            <a:srgbClr val="9FCC3B"/>
          </p15:clr>
        </p15:guide>
        <p15:guide id="2" pos="2880">
          <p15:clr>
            <a:srgbClr val="9FCC3B"/>
          </p15:clr>
        </p15:guide>
        <p15:guide id="4" pos="5397">
          <p15:clr>
            <a:srgbClr val="FDE53C"/>
          </p15:clr>
        </p15:guide>
        <p15:guide id="5" orient="horz" pos="845">
          <p15:clr>
            <a:srgbClr val="FBAE40"/>
          </p15:clr>
        </p15:guide>
        <p15:guide id="6" orient="horz" pos="3929">
          <p15:clr>
            <a:srgbClr val="FDE53C"/>
          </p15:clr>
        </p15:guide>
        <p15:guide id="10" pos="2948">
          <p15:clr>
            <a:srgbClr val="FBAE40"/>
          </p15:clr>
        </p15:guide>
        <p15:guide id="12" pos="2812">
          <p15:clr>
            <a:srgbClr val="FBAE40"/>
          </p15:clr>
        </p15:guide>
        <p15:guide id="14" pos="4536">
          <p15:clr>
            <a:srgbClr val="FBAE40"/>
          </p15:clr>
        </p15:guide>
        <p15:guide id="15" pos="4672">
          <p15:clr>
            <a:srgbClr val="FBAE40"/>
          </p15:clr>
        </p15:guide>
        <p15:guide id="16" pos="1224">
          <p15:clr>
            <a:srgbClr val="FBAE40"/>
          </p15:clr>
        </p15:guide>
        <p15:guide id="18" orient="horz" pos="777">
          <p15:clr>
            <a:srgbClr val="FBAE40"/>
          </p15:clr>
        </p15:guide>
        <p15:guide id="19" orient="horz" pos="2319">
          <p15:clr>
            <a:srgbClr val="FBAE40"/>
          </p15:clr>
        </p15:guide>
        <p15:guide id="20" orient="horz" pos="255">
          <p15:clr>
            <a:srgbClr val="FDE53C"/>
          </p15:clr>
        </p15:guide>
        <p15:guide id="21" pos="3742">
          <p15:clr>
            <a:srgbClr val="C35EA4"/>
          </p15:clr>
        </p15:guide>
        <p15:guide id="22" pos="4604">
          <p15:clr>
            <a:srgbClr val="C35EA4"/>
          </p15:clr>
        </p15:guide>
        <p15:guide id="23" pos="3810">
          <p15:clr>
            <a:srgbClr val="FBAE40"/>
          </p15:clr>
        </p15:guide>
        <p15:guide id="24" pos="3674">
          <p15:clr>
            <a:srgbClr val="FBAE40"/>
          </p15:clr>
        </p15:guide>
        <p15:guide id="25" pos="2018">
          <p15:clr>
            <a:srgbClr val="C35EA4"/>
          </p15:clr>
        </p15:guide>
        <p15:guide id="26" pos="2086">
          <p15:clr>
            <a:srgbClr val="FBAE40"/>
          </p15:clr>
        </p15:guide>
        <p15:guide id="27" pos="1950">
          <p15:clr>
            <a:srgbClr val="FBAE40"/>
          </p15:clr>
        </p15:guide>
        <p15:guide id="28" pos="1156">
          <p15:clr>
            <a:srgbClr val="C35EA4"/>
          </p15:clr>
        </p15:guide>
        <p15:guide id="29" pos="1088">
          <p15:clr>
            <a:srgbClr val="FBAE40"/>
          </p15:clr>
        </p15:guide>
        <p15:guide id="30" pos="363">
          <p15:clr>
            <a:srgbClr val="FDE53C"/>
          </p15:clr>
        </p15:guide>
        <p15:guide id="31" orient="horz" pos="245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- celá strana, černé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obrázku">
            <a:extLst>
              <a:ext uri="{FF2B5EF4-FFF2-40B4-BE49-F238E27FC236}">
                <a16:creationId xmlns:a16="http://schemas.microsoft.com/office/drawing/2014/main" id="{5D7E9474-04A3-D45D-4D29-DC2B2C1A15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cs-CZ" dirty="0"/>
              <a:t>Obrázek</a:t>
            </a:r>
          </a:p>
        </p:txBody>
      </p:sp>
      <p:sp>
        <p:nvSpPr>
          <p:cNvPr id="11" name="Zástupný symbol pro číslo snímku">
            <a:extLst>
              <a:ext uri="{FF2B5EF4-FFF2-40B4-BE49-F238E27FC236}">
                <a16:creationId xmlns:a16="http://schemas.microsoft.com/office/drawing/2014/main" id="{8BC4E4BC-C61A-F736-AAC2-ED4A67CF3E8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6513607" y="6356350"/>
            <a:ext cx="2057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645AEE-F697-459C-A803-FD4DBA44348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Logo zápatí">
            <a:extLst>
              <a:ext uri="{FF2B5EF4-FFF2-40B4-BE49-F238E27FC236}">
                <a16:creationId xmlns:a16="http://schemas.microsoft.com/office/drawing/2014/main" id="{C1C8E0DC-E6F6-078F-8CE5-97421C2402D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63723" y="6044083"/>
            <a:ext cx="2470124" cy="894439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Seminář MZd Cesta k dospělosti v kontextu zdravotně sociálních potřeb 16. 10. 2026</a:t>
            </a:r>
            <a:endParaRPr lang="cs-CZ" dirty="0"/>
          </a:p>
        </p:txBody>
      </p:sp>
      <p:sp>
        <p:nvSpPr>
          <p:cNvPr id="30" name="Podnadpis">
            <a:extLst>
              <a:ext uri="{FF2B5EF4-FFF2-40B4-BE49-F238E27FC236}">
                <a16:creationId xmlns:a16="http://schemas.microsoft.com/office/drawing/2014/main" id="{E807271A-9326-F9EA-69E9-D321EAD875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6263" y="823125"/>
            <a:ext cx="7991475" cy="23977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Podnadpis</a:t>
            </a:r>
          </a:p>
        </p:txBody>
      </p:sp>
      <p:sp>
        <p:nvSpPr>
          <p:cNvPr id="28" name="Nadpis">
            <a:extLst>
              <a:ext uri="{FF2B5EF4-FFF2-40B4-BE49-F238E27FC236}">
                <a16:creationId xmlns:a16="http://schemas.microsoft.com/office/drawing/2014/main" id="{4671BC95-2A50-54ED-BD3E-36DDB913D2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262" y="426474"/>
            <a:ext cx="7991476" cy="36917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800">
                <a:latin typeface="Nunito Sans SemiBold" panose="00000700000000000000" pitchFamily="2" charset="0"/>
              </a:defRPr>
            </a:lvl1pPr>
          </a:lstStyle>
          <a:p>
            <a:pPr lvl="0"/>
            <a:r>
              <a:rPr lang="cs-CZ" dirty="0"/>
              <a:t>Celostránkový obrázek s nadpisem</a:t>
            </a:r>
          </a:p>
        </p:txBody>
      </p:sp>
    </p:spTree>
    <p:extLst>
      <p:ext uri="{BB962C8B-B14F-4D97-AF65-F5344CB8AC3E}">
        <p14:creationId xmlns:p14="http://schemas.microsoft.com/office/powerpoint/2010/main" val="33118837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7">
          <p15:clr>
            <a:srgbClr val="9FCC3B"/>
          </p15:clr>
        </p15:guide>
        <p15:guide id="2" pos="2880">
          <p15:clr>
            <a:srgbClr val="9FCC3B"/>
          </p15:clr>
        </p15:guide>
        <p15:guide id="4" pos="5397">
          <p15:clr>
            <a:srgbClr val="FDE53C"/>
          </p15:clr>
        </p15:guide>
        <p15:guide id="5" orient="horz" pos="845">
          <p15:clr>
            <a:srgbClr val="FBAE40"/>
          </p15:clr>
        </p15:guide>
        <p15:guide id="6" orient="horz" pos="3929">
          <p15:clr>
            <a:srgbClr val="FDE53C"/>
          </p15:clr>
        </p15:guide>
        <p15:guide id="10" pos="2948">
          <p15:clr>
            <a:srgbClr val="FBAE40"/>
          </p15:clr>
        </p15:guide>
        <p15:guide id="12" pos="2812">
          <p15:clr>
            <a:srgbClr val="FBAE40"/>
          </p15:clr>
        </p15:guide>
        <p15:guide id="14" pos="4536">
          <p15:clr>
            <a:srgbClr val="FBAE40"/>
          </p15:clr>
        </p15:guide>
        <p15:guide id="15" pos="4672">
          <p15:clr>
            <a:srgbClr val="FBAE40"/>
          </p15:clr>
        </p15:guide>
        <p15:guide id="16" pos="1224">
          <p15:clr>
            <a:srgbClr val="FBAE40"/>
          </p15:clr>
        </p15:guide>
        <p15:guide id="18" orient="horz" pos="777">
          <p15:clr>
            <a:srgbClr val="FBAE40"/>
          </p15:clr>
        </p15:guide>
        <p15:guide id="19" orient="horz" pos="2319">
          <p15:clr>
            <a:srgbClr val="FBAE40"/>
          </p15:clr>
        </p15:guide>
        <p15:guide id="20" orient="horz" pos="255">
          <p15:clr>
            <a:srgbClr val="FDE53C"/>
          </p15:clr>
        </p15:guide>
        <p15:guide id="21" pos="3742">
          <p15:clr>
            <a:srgbClr val="C35EA4"/>
          </p15:clr>
        </p15:guide>
        <p15:guide id="22" pos="4604">
          <p15:clr>
            <a:srgbClr val="C35EA4"/>
          </p15:clr>
        </p15:guide>
        <p15:guide id="23" pos="3810">
          <p15:clr>
            <a:srgbClr val="FBAE40"/>
          </p15:clr>
        </p15:guide>
        <p15:guide id="24" pos="3674">
          <p15:clr>
            <a:srgbClr val="FBAE40"/>
          </p15:clr>
        </p15:guide>
        <p15:guide id="25" pos="2018">
          <p15:clr>
            <a:srgbClr val="C35EA4"/>
          </p15:clr>
        </p15:guide>
        <p15:guide id="26" pos="2086">
          <p15:clr>
            <a:srgbClr val="FBAE40"/>
          </p15:clr>
        </p15:guide>
        <p15:guide id="27" pos="1950">
          <p15:clr>
            <a:srgbClr val="FBAE40"/>
          </p15:clr>
        </p15:guide>
        <p15:guide id="28" pos="1156">
          <p15:clr>
            <a:srgbClr val="C35EA4"/>
          </p15:clr>
        </p15:guide>
        <p15:guide id="29" pos="1088">
          <p15:clr>
            <a:srgbClr val="FBAE40"/>
          </p15:clr>
        </p15:guide>
        <p15:guide id="30" pos="363">
          <p15:clr>
            <a:srgbClr val="FDE53C"/>
          </p15:clr>
        </p15:guide>
        <p15:guide id="31" orient="horz" pos="245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- 1 sloupec+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obrázku">
            <a:extLst>
              <a:ext uri="{FF2B5EF4-FFF2-40B4-BE49-F238E27FC236}">
                <a16:creationId xmlns:a16="http://schemas.microsoft.com/office/drawing/2014/main" id="{C7F32E6D-08AB-FF05-3D80-122F290FDE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cs-CZ"/>
              <a:t>Kliknutím na ikonu přidáte obrázek.</a:t>
            </a:r>
          </a:p>
        </p:txBody>
      </p:sp>
      <p:cxnSp>
        <p:nvCxnSpPr>
          <p:cNvPr id="7" name="Linka">
            <a:extLst>
              <a:ext uri="{FF2B5EF4-FFF2-40B4-BE49-F238E27FC236}">
                <a16:creationId xmlns:a16="http://schemas.microsoft.com/office/drawing/2014/main" id="{6DD88A00-996C-8973-76B5-1B31500BB3E0}"/>
              </a:ext>
            </a:extLst>
          </p:cNvPr>
          <p:cNvCxnSpPr>
            <a:cxnSpLocks/>
          </p:cNvCxnSpPr>
          <p:nvPr userDrawn="1"/>
        </p:nvCxnSpPr>
        <p:spPr>
          <a:xfrm>
            <a:off x="1332973" y="6516000"/>
            <a:ext cx="1594678" cy="1244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Logomark RILSA" descr="rilsa, výzkumný ústav práce a sociálních věcí">
            <a:extLst>
              <a:ext uri="{FF2B5EF4-FFF2-40B4-BE49-F238E27FC236}">
                <a16:creationId xmlns:a16="http://schemas.microsoft.com/office/drawing/2014/main" id="{18C0EBD4-F4FF-7854-5F1C-6F4A21C8AB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90" y="6047098"/>
            <a:ext cx="883409" cy="882139"/>
          </a:xfrm>
          <a:prstGeom prst="rect">
            <a:avLst/>
          </a:prstGeom>
        </p:spPr>
      </p:pic>
      <p:sp>
        <p:nvSpPr>
          <p:cNvPr id="2" name="Zástupný symbol pro zápatí">
            <a:extLst>
              <a:ext uri="{FF2B5EF4-FFF2-40B4-BE49-F238E27FC236}">
                <a16:creationId xmlns:a16="http://schemas.microsoft.com/office/drawing/2014/main" id="{F3E4D909-D4FC-2FC7-4588-DB9FA05E82D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028950" y="6356350"/>
            <a:ext cx="30861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Seminář MZd Cesta k dospělosti v kontextu zdravotně sociálních potřeb 16. 10. 2026</a:t>
            </a:r>
            <a:endParaRPr lang="cs-CZ" dirty="0"/>
          </a:p>
        </p:txBody>
      </p:sp>
      <p:sp>
        <p:nvSpPr>
          <p:cNvPr id="6" name="Zástupný symbol pro číslo snímku">
            <a:extLst>
              <a:ext uri="{FF2B5EF4-FFF2-40B4-BE49-F238E27FC236}">
                <a16:creationId xmlns:a16="http://schemas.microsoft.com/office/drawing/2014/main" id="{9AF77C70-38C2-6DE3-71BA-C184E24A207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513607" y="6356350"/>
            <a:ext cx="2057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645AEE-F697-459C-A803-FD4DBA44348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obsah">
            <a:extLst>
              <a:ext uri="{FF2B5EF4-FFF2-40B4-BE49-F238E27FC236}">
                <a16:creationId xmlns:a16="http://schemas.microsoft.com/office/drawing/2014/main" id="{FE54D9B4-F806-EF92-7893-24EF063F412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76263" y="1341438"/>
            <a:ext cx="3887787" cy="4895850"/>
          </a:xfrm>
          <a:prstGeom prst="rect">
            <a:avLst/>
          </a:prstGeom>
        </p:spPr>
        <p:txBody>
          <a:bodyPr/>
          <a:lstStyle>
            <a:lvl1pPr>
              <a:buClr>
                <a:srgbClr val="F0CA81"/>
              </a:buClr>
              <a:defRPr lang="cs-CZ" dirty="0"/>
            </a:lvl1pPr>
            <a:lvl2pPr>
              <a:buClr>
                <a:srgbClr val="F0CA81"/>
              </a:buClr>
              <a:defRPr lang="cs-CZ" dirty="0"/>
            </a:lvl2pPr>
            <a:lvl3pPr>
              <a:buClr>
                <a:srgbClr val="F0CA81"/>
              </a:buClr>
              <a:defRPr lang="cs-CZ" dirty="0"/>
            </a:lvl3pPr>
            <a:lvl4pPr>
              <a:buClr>
                <a:srgbClr val="F0CA81"/>
              </a:buClr>
              <a:defRPr lang="cs-CZ" dirty="0"/>
            </a:lvl4pPr>
            <a:lvl5pPr>
              <a:buClr>
                <a:srgbClr val="F0CA81"/>
              </a:buClr>
              <a:defRPr lang="cs-CZ" dirty="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30" name="Podnadpis">
            <a:extLst>
              <a:ext uri="{FF2B5EF4-FFF2-40B4-BE49-F238E27FC236}">
                <a16:creationId xmlns:a16="http://schemas.microsoft.com/office/drawing/2014/main" id="{E807271A-9326-F9EA-69E9-D321EAD875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6263" y="823125"/>
            <a:ext cx="3887787" cy="23977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Podnadpis</a:t>
            </a:r>
          </a:p>
        </p:txBody>
      </p:sp>
      <p:sp>
        <p:nvSpPr>
          <p:cNvPr id="28" name="Nadpis">
            <a:extLst>
              <a:ext uri="{FF2B5EF4-FFF2-40B4-BE49-F238E27FC236}">
                <a16:creationId xmlns:a16="http://schemas.microsoft.com/office/drawing/2014/main" id="{4671BC95-2A50-54ED-BD3E-36DDB913D2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262" y="426474"/>
            <a:ext cx="3887787" cy="36917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800">
                <a:latin typeface="Nunito Sans SemiBold" panose="00000700000000000000" pitchFamily="2" charset="0"/>
              </a:defRPr>
            </a:lvl1pPr>
          </a:lstStyle>
          <a:p>
            <a:pPr lvl="0"/>
            <a:r>
              <a:rPr lang="cs-CZ" dirty="0"/>
              <a:t>Nadpis s obrázkem</a:t>
            </a:r>
          </a:p>
        </p:txBody>
      </p:sp>
    </p:spTree>
    <p:extLst>
      <p:ext uri="{BB962C8B-B14F-4D97-AF65-F5344CB8AC3E}">
        <p14:creationId xmlns:p14="http://schemas.microsoft.com/office/powerpoint/2010/main" val="978216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7">
          <p15:clr>
            <a:srgbClr val="9FCC3B"/>
          </p15:clr>
        </p15:guide>
        <p15:guide id="2" pos="2880">
          <p15:clr>
            <a:srgbClr val="9FCC3B"/>
          </p15:clr>
        </p15:guide>
        <p15:guide id="4" pos="5397">
          <p15:clr>
            <a:srgbClr val="FDE53C"/>
          </p15:clr>
        </p15:guide>
        <p15:guide id="5" orient="horz" pos="845">
          <p15:clr>
            <a:srgbClr val="FBAE40"/>
          </p15:clr>
        </p15:guide>
        <p15:guide id="6" orient="horz" pos="3929">
          <p15:clr>
            <a:srgbClr val="FDE53C"/>
          </p15:clr>
        </p15:guide>
        <p15:guide id="10" pos="2948">
          <p15:clr>
            <a:srgbClr val="FBAE40"/>
          </p15:clr>
        </p15:guide>
        <p15:guide id="12" pos="2812">
          <p15:clr>
            <a:srgbClr val="FBAE40"/>
          </p15:clr>
        </p15:guide>
        <p15:guide id="14" pos="4536">
          <p15:clr>
            <a:srgbClr val="FBAE40"/>
          </p15:clr>
        </p15:guide>
        <p15:guide id="15" pos="4672">
          <p15:clr>
            <a:srgbClr val="FBAE40"/>
          </p15:clr>
        </p15:guide>
        <p15:guide id="16" pos="1224">
          <p15:clr>
            <a:srgbClr val="FBAE40"/>
          </p15:clr>
        </p15:guide>
        <p15:guide id="18" orient="horz" pos="777">
          <p15:clr>
            <a:srgbClr val="FBAE40"/>
          </p15:clr>
        </p15:guide>
        <p15:guide id="19" orient="horz" pos="2319">
          <p15:clr>
            <a:srgbClr val="FBAE40"/>
          </p15:clr>
        </p15:guide>
        <p15:guide id="20" orient="horz" pos="255">
          <p15:clr>
            <a:srgbClr val="FDE53C"/>
          </p15:clr>
        </p15:guide>
        <p15:guide id="21" pos="3742">
          <p15:clr>
            <a:srgbClr val="C35EA4"/>
          </p15:clr>
        </p15:guide>
        <p15:guide id="22" pos="4604">
          <p15:clr>
            <a:srgbClr val="C35EA4"/>
          </p15:clr>
        </p15:guide>
        <p15:guide id="23" pos="3810">
          <p15:clr>
            <a:srgbClr val="FBAE40"/>
          </p15:clr>
        </p15:guide>
        <p15:guide id="24" pos="3674">
          <p15:clr>
            <a:srgbClr val="FBAE40"/>
          </p15:clr>
        </p15:guide>
        <p15:guide id="25" pos="2018">
          <p15:clr>
            <a:srgbClr val="C35EA4"/>
          </p15:clr>
        </p15:guide>
        <p15:guide id="26" pos="2086">
          <p15:clr>
            <a:srgbClr val="FBAE40"/>
          </p15:clr>
        </p15:guide>
        <p15:guide id="27" pos="1950">
          <p15:clr>
            <a:srgbClr val="FBAE40"/>
          </p15:clr>
        </p15:guide>
        <p15:guide id="28" pos="1156">
          <p15:clr>
            <a:srgbClr val="C35EA4"/>
          </p15:clr>
        </p15:guide>
        <p15:guide id="29" pos="1088">
          <p15:clr>
            <a:srgbClr val="FBAE40"/>
          </p15:clr>
        </p15:guide>
        <p15:guide id="30" pos="363">
          <p15:clr>
            <a:srgbClr val="FDE53C"/>
          </p15:clr>
        </p15:guide>
        <p15:guide id="31" orient="horz" pos="245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á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">
            <a:extLst>
              <a:ext uri="{FF2B5EF4-FFF2-40B4-BE49-F238E27FC236}">
                <a16:creationId xmlns:a16="http://schemas.microsoft.com/office/drawing/2014/main" id="{D554C9F3-62F7-7AB9-3025-433DC7E8FA5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513607" y="6356350"/>
            <a:ext cx="2057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645AEE-F697-459C-A803-FD4DBA44348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Zástupný symbol pro zápatí">
            <a:extLst>
              <a:ext uri="{FF2B5EF4-FFF2-40B4-BE49-F238E27FC236}">
                <a16:creationId xmlns:a16="http://schemas.microsoft.com/office/drawing/2014/main" id="{DCA612B1-07FE-618A-E8CD-390694546D9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Seminář MZd Cesta k dospělosti v kontextu zdravotně sociálních potřeb 16. 10. 2026</a:t>
            </a:r>
            <a:endParaRPr lang="cs-CZ"/>
          </a:p>
        </p:txBody>
      </p:sp>
      <p:cxnSp>
        <p:nvCxnSpPr>
          <p:cNvPr id="7" name="Linka">
            <a:extLst>
              <a:ext uri="{FF2B5EF4-FFF2-40B4-BE49-F238E27FC236}">
                <a16:creationId xmlns:a16="http://schemas.microsoft.com/office/drawing/2014/main" id="{F6F2CC44-C935-B1AD-2E33-83157421C0B3}"/>
              </a:ext>
            </a:extLst>
          </p:cNvPr>
          <p:cNvCxnSpPr>
            <a:cxnSpLocks/>
          </p:cNvCxnSpPr>
          <p:nvPr userDrawn="1"/>
        </p:nvCxnSpPr>
        <p:spPr>
          <a:xfrm>
            <a:off x="1332973" y="6516000"/>
            <a:ext cx="1594678" cy="1244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Logomark RILSA" descr="rilsa, výzkumný ústav práce a sociálních věcí">
            <a:extLst>
              <a:ext uri="{FF2B5EF4-FFF2-40B4-BE49-F238E27FC236}">
                <a16:creationId xmlns:a16="http://schemas.microsoft.com/office/drawing/2014/main" id="{D4AEF6E3-428A-0ED8-243E-E71F4A2BFA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90" y="6047098"/>
            <a:ext cx="883409" cy="882139"/>
          </a:xfrm>
          <a:prstGeom prst="rect">
            <a:avLst/>
          </a:prstGeom>
        </p:spPr>
      </p:pic>
      <p:sp>
        <p:nvSpPr>
          <p:cNvPr id="11" name="Autor citátu">
            <a:extLst>
              <a:ext uri="{FF2B5EF4-FFF2-40B4-BE49-F238E27FC236}">
                <a16:creationId xmlns:a16="http://schemas.microsoft.com/office/drawing/2014/main" id="{3C16AE21-9C94-0A3A-2490-491BEFD0AB0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43100" y="5008694"/>
            <a:ext cx="5257799" cy="4524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00">
                <a:solidFill>
                  <a:schemeClr val="accent3"/>
                </a:solidFill>
              </a:defRPr>
            </a:lvl1pPr>
          </a:lstStyle>
          <a:p>
            <a:pPr lvl="0"/>
            <a:r>
              <a:rPr lang="cs-CZ" dirty="0"/>
              <a:t>Autor citátu</a:t>
            </a:r>
          </a:p>
        </p:txBody>
      </p:sp>
      <p:sp>
        <p:nvSpPr>
          <p:cNvPr id="4" name="Znění citátu">
            <a:extLst>
              <a:ext uri="{FF2B5EF4-FFF2-40B4-BE49-F238E27FC236}">
                <a16:creationId xmlns:a16="http://schemas.microsoft.com/office/drawing/2014/main" id="{4AC70CB8-C943-921A-287D-F17FE82185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3150" y="2248694"/>
            <a:ext cx="7021513" cy="198774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00" i="1"/>
            </a:lvl1pPr>
          </a:lstStyle>
          <a:p>
            <a:pPr lvl="0"/>
            <a:r>
              <a:rPr lang="cs-CZ" dirty="0"/>
              <a:t>Znění citátu</a:t>
            </a:r>
          </a:p>
        </p:txBody>
      </p:sp>
      <p:sp>
        <p:nvSpPr>
          <p:cNvPr id="9" name="Uvozovky">
            <a:extLst>
              <a:ext uri="{FF2B5EF4-FFF2-40B4-BE49-F238E27FC236}">
                <a16:creationId xmlns:a16="http://schemas.microsoft.com/office/drawing/2014/main" id="{D63B97D1-CED4-F5A6-75EC-F5546097D3E7}"/>
              </a:ext>
            </a:extLst>
          </p:cNvPr>
          <p:cNvSpPr txBox="1"/>
          <p:nvPr userDrawn="1"/>
        </p:nvSpPr>
        <p:spPr>
          <a:xfrm>
            <a:off x="4252436" y="494824"/>
            <a:ext cx="639127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cs-CZ" sz="9000" dirty="0">
                <a:solidFill>
                  <a:srgbClr val="F0CA81"/>
                </a:solidFill>
                <a:latin typeface="Nunito Sans ExtraBold" panose="00000900000000000000" pitchFamily="2" charset="0"/>
              </a:rPr>
              <a:t>„</a:t>
            </a:r>
          </a:p>
        </p:txBody>
      </p:sp>
    </p:spTree>
    <p:extLst>
      <p:ext uri="{BB962C8B-B14F-4D97-AF65-F5344CB8AC3E}">
        <p14:creationId xmlns:p14="http://schemas.microsoft.com/office/powerpoint/2010/main" val="29598078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7">
          <p15:clr>
            <a:srgbClr val="9FCC3B"/>
          </p15:clr>
        </p15:guide>
        <p15:guide id="2" pos="2880">
          <p15:clr>
            <a:srgbClr val="9FCC3B"/>
          </p15:clr>
        </p15:guide>
        <p15:guide id="4" pos="5397">
          <p15:clr>
            <a:srgbClr val="FDE53C"/>
          </p15:clr>
        </p15:guide>
        <p15:guide id="5" orient="horz" pos="845">
          <p15:clr>
            <a:srgbClr val="FBAE40"/>
          </p15:clr>
        </p15:guide>
        <p15:guide id="6" orient="horz" pos="3929">
          <p15:clr>
            <a:srgbClr val="FDE53C"/>
          </p15:clr>
        </p15:guide>
        <p15:guide id="10" pos="2948">
          <p15:clr>
            <a:srgbClr val="FBAE40"/>
          </p15:clr>
        </p15:guide>
        <p15:guide id="12" pos="2812">
          <p15:clr>
            <a:srgbClr val="FBAE40"/>
          </p15:clr>
        </p15:guide>
        <p15:guide id="14" pos="4536">
          <p15:clr>
            <a:srgbClr val="FBAE40"/>
          </p15:clr>
        </p15:guide>
        <p15:guide id="15" pos="4672">
          <p15:clr>
            <a:srgbClr val="FBAE40"/>
          </p15:clr>
        </p15:guide>
        <p15:guide id="16" pos="1224">
          <p15:clr>
            <a:srgbClr val="FBAE40"/>
          </p15:clr>
        </p15:guide>
        <p15:guide id="18" orient="horz" pos="777">
          <p15:clr>
            <a:srgbClr val="FBAE40"/>
          </p15:clr>
        </p15:guide>
        <p15:guide id="19" orient="horz" pos="2319">
          <p15:clr>
            <a:srgbClr val="FBAE40"/>
          </p15:clr>
        </p15:guide>
        <p15:guide id="20" orient="horz" pos="255">
          <p15:clr>
            <a:srgbClr val="FDE53C"/>
          </p15:clr>
        </p15:guide>
        <p15:guide id="21" pos="3742">
          <p15:clr>
            <a:srgbClr val="C35EA4"/>
          </p15:clr>
        </p15:guide>
        <p15:guide id="22" pos="4604">
          <p15:clr>
            <a:srgbClr val="C35EA4"/>
          </p15:clr>
        </p15:guide>
        <p15:guide id="23" pos="3810">
          <p15:clr>
            <a:srgbClr val="FBAE40"/>
          </p15:clr>
        </p15:guide>
        <p15:guide id="24" pos="3674">
          <p15:clr>
            <a:srgbClr val="FBAE40"/>
          </p15:clr>
        </p15:guide>
        <p15:guide id="25" pos="2018">
          <p15:clr>
            <a:srgbClr val="C35EA4"/>
          </p15:clr>
        </p15:guide>
        <p15:guide id="26" pos="2086">
          <p15:clr>
            <a:srgbClr val="FBAE40"/>
          </p15:clr>
        </p15:guide>
        <p15:guide id="27" pos="1950">
          <p15:clr>
            <a:srgbClr val="FBAE40"/>
          </p15:clr>
        </p15:guide>
        <p15:guide id="28" pos="1156">
          <p15:clr>
            <a:srgbClr val="C35EA4"/>
          </p15:clr>
        </p15:guide>
        <p15:guide id="29" pos="1088">
          <p15:clr>
            <a:srgbClr val="FBAE40"/>
          </p15:clr>
        </p15:guide>
        <p15:guide id="30" pos="363">
          <p15:clr>
            <a:srgbClr val="FDE53C"/>
          </p15:clr>
        </p15:guide>
        <p15:guide id="31" orient="horz" pos="245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át s obráz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obrázku">
            <a:extLst>
              <a:ext uri="{FF2B5EF4-FFF2-40B4-BE49-F238E27FC236}">
                <a16:creationId xmlns:a16="http://schemas.microsoft.com/office/drawing/2014/main" id="{67F916BF-700F-6397-9D63-79FC42A5926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6" name="Zástupný symbol pro číslo snímku">
            <a:extLst>
              <a:ext uri="{FF2B5EF4-FFF2-40B4-BE49-F238E27FC236}">
                <a16:creationId xmlns:a16="http://schemas.microsoft.com/office/drawing/2014/main" id="{D554C9F3-62F7-7AB9-3025-433DC7E8FA5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513607" y="6356350"/>
            <a:ext cx="2057400" cy="365125"/>
          </a:xfrm>
        </p:spPr>
        <p:txBody>
          <a:bodyPr/>
          <a:lstStyle/>
          <a:p>
            <a:fld id="{E4645AEE-F697-459C-A803-FD4DBA443484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zápatí">
            <a:extLst>
              <a:ext uri="{FF2B5EF4-FFF2-40B4-BE49-F238E27FC236}">
                <a16:creationId xmlns:a16="http://schemas.microsoft.com/office/drawing/2014/main" id="{DCA612B1-07FE-618A-E8CD-390694546D9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Seminář MZd Cesta k dospělosti v kontextu zdravotně sociálních potřeb 16. 10. 2026</a:t>
            </a:r>
            <a:endParaRPr lang="cs-CZ"/>
          </a:p>
        </p:txBody>
      </p:sp>
      <p:cxnSp>
        <p:nvCxnSpPr>
          <p:cNvPr id="7" name="Linka">
            <a:extLst>
              <a:ext uri="{FF2B5EF4-FFF2-40B4-BE49-F238E27FC236}">
                <a16:creationId xmlns:a16="http://schemas.microsoft.com/office/drawing/2014/main" id="{C228F720-861F-B465-C654-21ED58E1793D}"/>
              </a:ext>
            </a:extLst>
          </p:cNvPr>
          <p:cNvCxnSpPr>
            <a:cxnSpLocks/>
          </p:cNvCxnSpPr>
          <p:nvPr userDrawn="1"/>
        </p:nvCxnSpPr>
        <p:spPr>
          <a:xfrm>
            <a:off x="1332973" y="6516000"/>
            <a:ext cx="1594678" cy="1244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Logomark RILSA" descr="rilsa, výzkumný ústav práce a sociálních věcí">
            <a:extLst>
              <a:ext uri="{FF2B5EF4-FFF2-40B4-BE49-F238E27FC236}">
                <a16:creationId xmlns:a16="http://schemas.microsoft.com/office/drawing/2014/main" id="{8FD2CF7F-76EA-2F77-D4BC-8170FAAD46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90" y="6047098"/>
            <a:ext cx="883409" cy="882139"/>
          </a:xfrm>
          <a:prstGeom prst="rect">
            <a:avLst/>
          </a:prstGeom>
        </p:spPr>
      </p:pic>
      <p:sp>
        <p:nvSpPr>
          <p:cNvPr id="8" name="Rámeček">
            <a:extLst>
              <a:ext uri="{FF2B5EF4-FFF2-40B4-BE49-F238E27FC236}">
                <a16:creationId xmlns:a16="http://schemas.microsoft.com/office/drawing/2014/main" id="{53A44394-BB8F-F68A-4FBD-C058A39E3BE4}"/>
              </a:ext>
            </a:extLst>
          </p:cNvPr>
          <p:cNvSpPr/>
          <p:nvPr userDrawn="1"/>
        </p:nvSpPr>
        <p:spPr>
          <a:xfrm>
            <a:off x="576263" y="1341438"/>
            <a:ext cx="7991475" cy="489585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2"/>
              </a:solidFill>
            </a:endParaRPr>
          </a:p>
        </p:txBody>
      </p:sp>
      <p:sp>
        <p:nvSpPr>
          <p:cNvPr id="2" name="Uvozovky-výplň">
            <a:extLst>
              <a:ext uri="{FF2B5EF4-FFF2-40B4-BE49-F238E27FC236}">
                <a16:creationId xmlns:a16="http://schemas.microsoft.com/office/drawing/2014/main" id="{A2DBB954-B810-9FAD-E3A0-A95CD186827F}"/>
              </a:ext>
            </a:extLst>
          </p:cNvPr>
          <p:cNvSpPr/>
          <p:nvPr userDrawn="1"/>
        </p:nvSpPr>
        <p:spPr>
          <a:xfrm>
            <a:off x="360363" y="1113183"/>
            <a:ext cx="469127" cy="469127"/>
          </a:xfrm>
          <a:prstGeom prst="ellipse">
            <a:avLst/>
          </a:prstGeom>
          <a:solidFill>
            <a:srgbClr val="F0CA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Uvozovky">
            <a:extLst>
              <a:ext uri="{FF2B5EF4-FFF2-40B4-BE49-F238E27FC236}">
                <a16:creationId xmlns:a16="http://schemas.microsoft.com/office/drawing/2014/main" id="{D63B97D1-CED4-F5A6-75EC-F5546097D3E7}"/>
              </a:ext>
            </a:extLst>
          </p:cNvPr>
          <p:cNvSpPr txBox="1"/>
          <p:nvPr userDrawn="1"/>
        </p:nvSpPr>
        <p:spPr>
          <a:xfrm>
            <a:off x="408623" y="863080"/>
            <a:ext cx="33528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cs-CZ" sz="4000" dirty="0">
                <a:solidFill>
                  <a:schemeClr val="accent1"/>
                </a:solidFill>
                <a:latin typeface="Nunito Sans ExtraBold" panose="00000900000000000000" pitchFamily="2" charset="0"/>
              </a:rPr>
              <a:t>„</a:t>
            </a:r>
            <a:endParaRPr lang="cs-CZ" dirty="0">
              <a:solidFill>
                <a:schemeClr val="accent1"/>
              </a:solidFill>
              <a:latin typeface="Nunito Sans ExtraBold" panose="00000900000000000000" pitchFamily="2" charset="0"/>
            </a:endParaRPr>
          </a:p>
        </p:txBody>
      </p:sp>
      <p:sp>
        <p:nvSpPr>
          <p:cNvPr id="21" name="Autor citátu">
            <a:extLst>
              <a:ext uri="{FF2B5EF4-FFF2-40B4-BE49-F238E27FC236}">
                <a16:creationId xmlns:a16="http://schemas.microsoft.com/office/drawing/2014/main" id="{38D54918-6EA2-7F62-8718-8923C86B84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98538" y="4460846"/>
            <a:ext cx="3465512" cy="8826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3"/>
                </a:solidFill>
              </a:defRPr>
            </a:lvl1pPr>
          </a:lstStyle>
          <a:p>
            <a:pPr lvl="0"/>
            <a:r>
              <a:rPr lang="cs-CZ" dirty="0"/>
              <a:t>Autor citátu</a:t>
            </a:r>
          </a:p>
        </p:txBody>
      </p:sp>
      <p:sp>
        <p:nvSpPr>
          <p:cNvPr id="17" name="Znění citátu">
            <a:extLst>
              <a:ext uri="{FF2B5EF4-FFF2-40B4-BE49-F238E27FC236}">
                <a16:creationId xmlns:a16="http://schemas.microsoft.com/office/drawing/2014/main" id="{F8E5569D-C899-231E-9B57-ACBB0173DE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0600" y="2127386"/>
            <a:ext cx="3473450" cy="15540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i="1"/>
            </a:lvl1pPr>
            <a:lvl2pPr>
              <a:defRPr sz="1800" i="1"/>
            </a:lvl2pPr>
            <a:lvl3pPr>
              <a:defRPr sz="1800" i="1"/>
            </a:lvl3pPr>
            <a:lvl4pPr>
              <a:defRPr sz="1800" i="1"/>
            </a:lvl4pPr>
            <a:lvl5pPr>
              <a:defRPr sz="1800" i="1"/>
            </a:lvl5pPr>
          </a:lstStyle>
          <a:p>
            <a:r>
              <a:rPr lang="cs-CZ" i="1" dirty="0">
                <a:solidFill>
                  <a:schemeClr val="tx2"/>
                </a:solidFill>
              </a:rPr>
              <a:t>Znění citátu</a:t>
            </a:r>
            <a:endParaRPr lang="cs-CZ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5851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7">
          <p15:clr>
            <a:srgbClr val="9FCC3B"/>
          </p15:clr>
        </p15:guide>
        <p15:guide id="2" pos="2880">
          <p15:clr>
            <a:srgbClr val="9FCC3B"/>
          </p15:clr>
        </p15:guide>
        <p15:guide id="4" pos="5397">
          <p15:clr>
            <a:srgbClr val="FDE53C"/>
          </p15:clr>
        </p15:guide>
        <p15:guide id="5" orient="horz" pos="845">
          <p15:clr>
            <a:srgbClr val="FBAE40"/>
          </p15:clr>
        </p15:guide>
        <p15:guide id="6" orient="horz" pos="3929">
          <p15:clr>
            <a:srgbClr val="FDE53C"/>
          </p15:clr>
        </p15:guide>
        <p15:guide id="10" pos="2948">
          <p15:clr>
            <a:srgbClr val="FBAE40"/>
          </p15:clr>
        </p15:guide>
        <p15:guide id="12" pos="2812">
          <p15:clr>
            <a:srgbClr val="FBAE40"/>
          </p15:clr>
        </p15:guide>
        <p15:guide id="14" pos="4536">
          <p15:clr>
            <a:srgbClr val="FBAE40"/>
          </p15:clr>
        </p15:guide>
        <p15:guide id="15" pos="4672">
          <p15:clr>
            <a:srgbClr val="FBAE40"/>
          </p15:clr>
        </p15:guide>
        <p15:guide id="16" pos="1224">
          <p15:clr>
            <a:srgbClr val="FBAE40"/>
          </p15:clr>
        </p15:guide>
        <p15:guide id="18" orient="horz" pos="777">
          <p15:clr>
            <a:srgbClr val="FBAE40"/>
          </p15:clr>
        </p15:guide>
        <p15:guide id="19" orient="horz" pos="2319">
          <p15:clr>
            <a:srgbClr val="FBAE40"/>
          </p15:clr>
        </p15:guide>
        <p15:guide id="20" orient="horz" pos="255">
          <p15:clr>
            <a:srgbClr val="FDE53C"/>
          </p15:clr>
        </p15:guide>
        <p15:guide id="21" pos="3742">
          <p15:clr>
            <a:srgbClr val="C35EA4"/>
          </p15:clr>
        </p15:guide>
        <p15:guide id="22" pos="4604">
          <p15:clr>
            <a:srgbClr val="C35EA4"/>
          </p15:clr>
        </p15:guide>
        <p15:guide id="23" pos="3810">
          <p15:clr>
            <a:srgbClr val="FBAE40"/>
          </p15:clr>
        </p15:guide>
        <p15:guide id="24" pos="3674">
          <p15:clr>
            <a:srgbClr val="FBAE40"/>
          </p15:clr>
        </p15:guide>
        <p15:guide id="25" pos="2018">
          <p15:clr>
            <a:srgbClr val="C35EA4"/>
          </p15:clr>
        </p15:guide>
        <p15:guide id="26" pos="2086">
          <p15:clr>
            <a:srgbClr val="FBAE40"/>
          </p15:clr>
        </p15:guide>
        <p15:guide id="27" pos="1950">
          <p15:clr>
            <a:srgbClr val="FBAE40"/>
          </p15:clr>
        </p15:guide>
        <p15:guide id="28" pos="1156">
          <p15:clr>
            <a:srgbClr val="C35EA4"/>
          </p15:clr>
        </p15:guide>
        <p15:guide id="29" pos="1088">
          <p15:clr>
            <a:srgbClr val="FBAE40"/>
          </p15:clr>
        </p15:guide>
        <p15:guide id="30" pos="363">
          <p15:clr>
            <a:srgbClr val="FDE53C"/>
          </p15:clr>
        </p15:guide>
        <p15:guide id="31" orient="horz" pos="245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ěkov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Linka">
            <a:extLst>
              <a:ext uri="{FF2B5EF4-FFF2-40B4-BE49-F238E27FC236}">
                <a16:creationId xmlns:a16="http://schemas.microsoft.com/office/drawing/2014/main" id="{FE1614AF-E199-9443-F7D5-3721A9DCE17B}"/>
              </a:ext>
            </a:extLst>
          </p:cNvPr>
          <p:cNvCxnSpPr>
            <a:cxnSpLocks/>
          </p:cNvCxnSpPr>
          <p:nvPr userDrawn="1"/>
        </p:nvCxnSpPr>
        <p:spPr>
          <a:xfrm>
            <a:off x="6774547" y="716990"/>
            <a:ext cx="956441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RILSA logomark horní" descr="rilsa, výzkumný ústav práce a sociálních věcí">
            <a:extLst>
              <a:ext uri="{FF2B5EF4-FFF2-40B4-BE49-F238E27FC236}">
                <a16:creationId xmlns:a16="http://schemas.microsoft.com/office/drawing/2014/main" id="{F4B8D5DD-4A64-5692-23AA-E6279B65E8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497" y="217723"/>
            <a:ext cx="983170" cy="981757"/>
          </a:xfrm>
          <a:prstGeom prst="rect">
            <a:avLst/>
          </a:prstGeom>
        </p:spPr>
      </p:pic>
      <p:sp>
        <p:nvSpPr>
          <p:cNvPr id="3" name="E-mail">
            <a:extLst>
              <a:ext uri="{FF2B5EF4-FFF2-40B4-BE49-F238E27FC236}">
                <a16:creationId xmlns:a16="http://schemas.microsoft.com/office/drawing/2014/main" id="{54BD8237-721F-0AE3-7042-09D173E2662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263" y="2766066"/>
            <a:ext cx="5364163" cy="4301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  <a:latin typeface="Nunito Sans ExtraLight" panose="00000300000000000000" pitchFamily="2" charset="0"/>
              </a:defRPr>
            </a:lvl1pPr>
          </a:lstStyle>
          <a:p>
            <a:pPr lvl="0"/>
            <a:r>
              <a:rPr lang="cs-CZ" dirty="0"/>
              <a:t>E-mail prezentujícího</a:t>
            </a:r>
          </a:p>
        </p:txBody>
      </p:sp>
      <p:sp>
        <p:nvSpPr>
          <p:cNvPr id="28" name="Poděkování">
            <a:extLst>
              <a:ext uri="{FF2B5EF4-FFF2-40B4-BE49-F238E27FC236}">
                <a16:creationId xmlns:a16="http://schemas.microsoft.com/office/drawing/2014/main" id="{4671BC95-2A50-54ED-BD3E-36DDB913D2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261" y="1203325"/>
            <a:ext cx="5364163" cy="12160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4200">
                <a:solidFill>
                  <a:schemeClr val="tx2"/>
                </a:solidFill>
                <a:latin typeface="Nunito Sans SemiBold" panose="00000700000000000000" pitchFamily="2" charset="0"/>
              </a:defRPr>
            </a:lvl1pPr>
          </a:lstStyle>
          <a:p>
            <a:pPr lvl="0"/>
            <a:r>
              <a:rPr lang="cs-CZ" dirty="0"/>
              <a:t>Děkujeme </a:t>
            </a:r>
            <a:br>
              <a:rPr lang="cs-CZ" dirty="0"/>
            </a:br>
            <a:r>
              <a:rPr lang="cs-CZ" dirty="0"/>
              <a:t>za pozornost</a:t>
            </a:r>
          </a:p>
        </p:txBody>
      </p:sp>
      <p:pic>
        <p:nvPicPr>
          <p:cNvPr id="4" name="Kasiopea">
            <a:extLst>
              <a:ext uri="{FF2B5EF4-FFF2-40B4-BE49-F238E27FC236}">
                <a16:creationId xmlns:a16="http://schemas.microsoft.com/office/drawing/2014/main" id="{4745F7AE-39A3-C1AB-3E21-A7EB42C77CE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3360131"/>
            <a:ext cx="7200900" cy="2669441"/>
          </a:xfrm>
          <a:prstGeom prst="rect">
            <a:avLst/>
          </a:prstGeom>
        </p:spPr>
      </p:pic>
      <p:sp>
        <p:nvSpPr>
          <p:cNvPr id="2" name="Adresa">
            <a:extLst>
              <a:ext uri="{FF2B5EF4-FFF2-40B4-BE49-F238E27FC236}">
                <a16:creationId xmlns:a16="http://schemas.microsoft.com/office/drawing/2014/main" id="{B651F30A-2B21-D5ED-DABE-2DE0FA00656D}"/>
              </a:ext>
            </a:extLst>
          </p:cNvPr>
          <p:cNvSpPr txBox="1"/>
          <p:nvPr userDrawn="1"/>
        </p:nvSpPr>
        <p:spPr>
          <a:xfrm>
            <a:off x="5395076" y="5274793"/>
            <a:ext cx="3436918" cy="1485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l" defTabSz="457200" rtl="0" eaLnBrk="1" latinLnBrk="0" hangingPunct="1">
              <a:spcAft>
                <a:spcPts val="300"/>
              </a:spcAft>
            </a:pPr>
            <a:r>
              <a:rPr lang="cs-CZ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Výzkumný institut práce a sociálních věcí, v. v. i.</a:t>
            </a:r>
          </a:p>
          <a:p>
            <a:pPr marL="0" lvl="0" algn="l" defTabSz="457200" rtl="0" eaLnBrk="1" latinLnBrk="0" hangingPunct="1">
              <a:spcAft>
                <a:spcPts val="300"/>
              </a:spcAft>
            </a:pPr>
            <a:r>
              <a:rPr lang="cs-CZ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Research</a:t>
            </a:r>
            <a:r>
              <a:rPr lang="cs-CZ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Institute </a:t>
            </a:r>
            <a:r>
              <a:rPr lang="cs-CZ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</a:t>
            </a:r>
            <a:r>
              <a:rPr lang="cs-CZ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cs-CZ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Labour</a:t>
            </a:r>
            <a:r>
              <a:rPr lang="cs-CZ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cs-CZ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Social</a:t>
            </a:r>
            <a:r>
              <a:rPr lang="cs-CZ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cs-CZ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Affairs</a:t>
            </a:r>
            <a:endParaRPr lang="cs-CZ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lvl="0" algn="l" defTabSz="457200" rtl="0" eaLnBrk="1" latinLnBrk="0" hangingPunct="1">
              <a:spcAft>
                <a:spcPts val="300"/>
              </a:spcAft>
            </a:pPr>
            <a:r>
              <a:rPr lang="cs-CZ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Jeruzalémská 1283/9, 110 00  Praha 1</a:t>
            </a:r>
          </a:p>
          <a:p>
            <a:pPr marL="0" lvl="0" algn="l" defTabSz="457200" rtl="0" eaLnBrk="1" latinLnBrk="0" hangingPunct="1">
              <a:spcAft>
                <a:spcPts val="300"/>
              </a:spcAft>
            </a:pPr>
            <a:r>
              <a:rPr lang="cs-CZ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rilsa@rilsa.cz, T: +420 221 015 844</a:t>
            </a:r>
          </a:p>
          <a:p>
            <a:pPr marL="0" lvl="0" algn="l" defTabSz="457200" rtl="0" eaLnBrk="1" latinLnBrk="0" hangingPunct="1">
              <a:spcAft>
                <a:spcPts val="300"/>
              </a:spcAft>
            </a:pPr>
            <a:r>
              <a:rPr lang="cs-CZ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www.rilsa.cz</a:t>
            </a:r>
          </a:p>
          <a:p>
            <a:endParaRPr lang="cs-CZ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493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41">
          <p15:clr>
            <a:srgbClr val="9FCC3B"/>
          </p15:clr>
        </p15:guide>
        <p15:guide id="2" pos="2880">
          <p15:clr>
            <a:srgbClr val="9FCC3B"/>
          </p15:clr>
        </p15:guide>
        <p15:guide id="4" pos="5397">
          <p15:clr>
            <a:srgbClr val="FDE53C"/>
          </p15:clr>
        </p15:guide>
        <p15:guide id="5" orient="horz" pos="754">
          <p15:clr>
            <a:srgbClr val="FBAE40"/>
          </p15:clr>
        </p15:guide>
        <p15:guide id="6" orient="horz" pos="3929">
          <p15:clr>
            <a:srgbClr val="FDE53C"/>
          </p15:clr>
        </p15:guide>
        <p15:guide id="10" pos="2948">
          <p15:clr>
            <a:srgbClr val="FBAE40"/>
          </p15:clr>
        </p15:guide>
        <p15:guide id="12" pos="2812">
          <p15:clr>
            <a:srgbClr val="FBAE40"/>
          </p15:clr>
        </p15:guide>
        <p15:guide id="14" pos="4536">
          <p15:clr>
            <a:srgbClr val="FBAE40"/>
          </p15:clr>
        </p15:guide>
        <p15:guide id="15" pos="4672">
          <p15:clr>
            <a:srgbClr val="FBAE40"/>
          </p15:clr>
        </p15:guide>
        <p15:guide id="16" pos="1224">
          <p15:clr>
            <a:srgbClr val="FBAE40"/>
          </p15:clr>
        </p15:guide>
        <p15:guide id="18" orient="horz" pos="686">
          <p15:clr>
            <a:srgbClr val="FBAE40"/>
          </p15:clr>
        </p15:guide>
        <p15:guide id="19" orient="horz" pos="2273">
          <p15:clr>
            <a:srgbClr val="FBAE40"/>
          </p15:clr>
        </p15:guide>
        <p15:guide id="20" orient="horz" pos="255">
          <p15:clr>
            <a:srgbClr val="FDE53C"/>
          </p15:clr>
        </p15:guide>
        <p15:guide id="21" pos="3742">
          <p15:clr>
            <a:srgbClr val="C35EA4"/>
          </p15:clr>
        </p15:guide>
        <p15:guide id="22" pos="4604">
          <p15:clr>
            <a:srgbClr val="C35EA4"/>
          </p15:clr>
        </p15:guide>
        <p15:guide id="23" pos="3810">
          <p15:clr>
            <a:srgbClr val="FBAE40"/>
          </p15:clr>
        </p15:guide>
        <p15:guide id="24" pos="3674">
          <p15:clr>
            <a:srgbClr val="FBAE40"/>
          </p15:clr>
        </p15:guide>
        <p15:guide id="25" pos="2018">
          <p15:clr>
            <a:srgbClr val="C35EA4"/>
          </p15:clr>
        </p15:guide>
        <p15:guide id="26" pos="2086">
          <p15:clr>
            <a:srgbClr val="FBAE40"/>
          </p15:clr>
        </p15:guide>
        <p15:guide id="27" pos="1950">
          <p15:clr>
            <a:srgbClr val="FBAE40"/>
          </p15:clr>
        </p15:guide>
        <p15:guide id="28" pos="1156">
          <p15:clr>
            <a:srgbClr val="C35EA4"/>
          </p15:clr>
        </p15:guide>
        <p15:guide id="29" pos="1088">
          <p15:clr>
            <a:srgbClr val="FBAE40"/>
          </p15:clr>
        </p15:guide>
        <p15:guide id="30" pos="363">
          <p15:clr>
            <a:srgbClr val="FDE53C"/>
          </p15:clr>
        </p15:guide>
        <p15:guide id="31" orient="horz" pos="240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óna obsah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">
            <a:extLst>
              <a:ext uri="{FF2B5EF4-FFF2-40B4-BE49-F238E27FC236}">
                <a16:creationId xmlns:a16="http://schemas.microsoft.com/office/drawing/2014/main" id="{A8F8CF10-0360-0841-4CE8-9459E1C616F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6513607" y="6356350"/>
            <a:ext cx="2057400" cy="365125"/>
          </a:xfrm>
        </p:spPr>
        <p:txBody>
          <a:bodyPr/>
          <a:lstStyle>
            <a:lvl1pPr>
              <a:defRPr sz="1000"/>
            </a:lvl1pPr>
          </a:lstStyle>
          <a:p>
            <a:fld id="{E4645AEE-F697-459C-A803-FD4DBA443484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2" name="Zástupný symbol pro zápatí">
            <a:extLst>
              <a:ext uri="{FF2B5EF4-FFF2-40B4-BE49-F238E27FC236}">
                <a16:creationId xmlns:a16="http://schemas.microsoft.com/office/drawing/2014/main" id="{A842091D-C241-C26D-CE9E-E96AB5FDF63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sv-SE"/>
              <a:t>Seminář MZd Cesta k dospělosti v kontextu zdravotně sociálních potřeb 16. 10. 2026</a:t>
            </a:r>
            <a:endParaRPr lang="cs-CZ" dirty="0"/>
          </a:p>
        </p:txBody>
      </p:sp>
      <p:cxnSp>
        <p:nvCxnSpPr>
          <p:cNvPr id="9" name="Linka">
            <a:extLst>
              <a:ext uri="{FF2B5EF4-FFF2-40B4-BE49-F238E27FC236}">
                <a16:creationId xmlns:a16="http://schemas.microsoft.com/office/drawing/2014/main" id="{0A6CB79C-AA19-5040-EFEF-2A954DA897E5}"/>
              </a:ext>
            </a:extLst>
          </p:cNvPr>
          <p:cNvCxnSpPr>
            <a:cxnSpLocks/>
          </p:cNvCxnSpPr>
          <p:nvPr userDrawn="1"/>
        </p:nvCxnSpPr>
        <p:spPr>
          <a:xfrm>
            <a:off x="1332973" y="6516000"/>
            <a:ext cx="1594678" cy="1244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Logomark RILSA" descr="rilsa, výzkumný ústav práce a sociálních věcí">
            <a:extLst>
              <a:ext uri="{FF2B5EF4-FFF2-40B4-BE49-F238E27FC236}">
                <a16:creationId xmlns:a16="http://schemas.microsoft.com/office/drawing/2014/main" id="{EB4E130F-4D5B-DBCF-3F7C-A785C0C3DE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90" y="6047098"/>
            <a:ext cx="883409" cy="882139"/>
          </a:xfrm>
          <a:prstGeom prst="rect">
            <a:avLst/>
          </a:prstGeom>
        </p:spPr>
      </p:pic>
      <p:sp>
        <p:nvSpPr>
          <p:cNvPr id="4" name="Výplň">
            <a:extLst>
              <a:ext uri="{FF2B5EF4-FFF2-40B4-BE49-F238E27FC236}">
                <a16:creationId xmlns:a16="http://schemas.microsoft.com/office/drawing/2014/main" id="{4BDF2C98-C4D2-C70A-BCD0-C0B4A1ABD97F}"/>
              </a:ext>
            </a:extLst>
          </p:cNvPr>
          <p:cNvSpPr/>
          <p:nvPr userDrawn="1"/>
        </p:nvSpPr>
        <p:spPr>
          <a:xfrm>
            <a:off x="576263" y="1341438"/>
            <a:ext cx="7991475" cy="48958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65222AAD-0508-B5FF-2F41-2C6CAF1B2CD9}"/>
              </a:ext>
            </a:extLst>
          </p:cNvPr>
          <p:cNvCxnSpPr>
            <a:cxnSpLocks/>
          </p:cNvCxnSpPr>
          <p:nvPr userDrawn="1"/>
        </p:nvCxnSpPr>
        <p:spPr>
          <a:xfrm>
            <a:off x="1727200" y="1341438"/>
            <a:ext cx="0" cy="4895850"/>
          </a:xfrm>
          <a:prstGeom prst="line">
            <a:avLst/>
          </a:prstGeom>
          <a:ln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" name="Přímá spojnice 12">
            <a:extLst>
              <a:ext uri="{FF2B5EF4-FFF2-40B4-BE49-F238E27FC236}">
                <a16:creationId xmlns:a16="http://schemas.microsoft.com/office/drawing/2014/main" id="{4047146C-E65F-B89F-1E55-ACF5DA6D77CB}"/>
              </a:ext>
            </a:extLst>
          </p:cNvPr>
          <p:cNvCxnSpPr>
            <a:cxnSpLocks/>
          </p:cNvCxnSpPr>
          <p:nvPr userDrawn="1"/>
        </p:nvCxnSpPr>
        <p:spPr>
          <a:xfrm>
            <a:off x="1943100" y="1341438"/>
            <a:ext cx="0" cy="4895850"/>
          </a:xfrm>
          <a:prstGeom prst="line">
            <a:avLst/>
          </a:prstGeom>
          <a:ln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6E12A61C-C4A5-51F4-BFC4-9850A0BB02D9}"/>
              </a:ext>
            </a:extLst>
          </p:cNvPr>
          <p:cNvCxnSpPr>
            <a:cxnSpLocks/>
          </p:cNvCxnSpPr>
          <p:nvPr userDrawn="1"/>
        </p:nvCxnSpPr>
        <p:spPr>
          <a:xfrm>
            <a:off x="3090655" y="1341438"/>
            <a:ext cx="0" cy="4895850"/>
          </a:xfrm>
          <a:prstGeom prst="line">
            <a:avLst/>
          </a:prstGeom>
          <a:ln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id="{8587ED26-E48F-C057-E051-6A369C769112}"/>
              </a:ext>
            </a:extLst>
          </p:cNvPr>
          <p:cNvCxnSpPr>
            <a:cxnSpLocks/>
          </p:cNvCxnSpPr>
          <p:nvPr userDrawn="1"/>
        </p:nvCxnSpPr>
        <p:spPr>
          <a:xfrm>
            <a:off x="3325025" y="1341438"/>
            <a:ext cx="0" cy="4895850"/>
          </a:xfrm>
          <a:prstGeom prst="line">
            <a:avLst/>
          </a:prstGeom>
          <a:ln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1BE15A73-1916-F48E-F62D-2CDFB69883F2}"/>
              </a:ext>
            </a:extLst>
          </p:cNvPr>
          <p:cNvCxnSpPr>
            <a:cxnSpLocks/>
          </p:cNvCxnSpPr>
          <p:nvPr userDrawn="1"/>
        </p:nvCxnSpPr>
        <p:spPr>
          <a:xfrm>
            <a:off x="4464050" y="1341438"/>
            <a:ext cx="0" cy="4895850"/>
          </a:xfrm>
          <a:prstGeom prst="line">
            <a:avLst/>
          </a:prstGeom>
          <a:ln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8" name="Přímá spojnice 17">
            <a:extLst>
              <a:ext uri="{FF2B5EF4-FFF2-40B4-BE49-F238E27FC236}">
                <a16:creationId xmlns:a16="http://schemas.microsoft.com/office/drawing/2014/main" id="{A34BECAC-E6AF-B5CA-0B05-B3FE372D8D68}"/>
              </a:ext>
            </a:extLst>
          </p:cNvPr>
          <p:cNvCxnSpPr>
            <a:cxnSpLocks/>
          </p:cNvCxnSpPr>
          <p:nvPr userDrawn="1"/>
        </p:nvCxnSpPr>
        <p:spPr>
          <a:xfrm>
            <a:off x="4679950" y="1341438"/>
            <a:ext cx="0" cy="4895850"/>
          </a:xfrm>
          <a:prstGeom prst="line">
            <a:avLst/>
          </a:prstGeom>
          <a:ln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AE23DED9-F8A3-7A75-5BBF-424C67D0894A}"/>
              </a:ext>
            </a:extLst>
          </p:cNvPr>
          <p:cNvCxnSpPr>
            <a:cxnSpLocks/>
          </p:cNvCxnSpPr>
          <p:nvPr userDrawn="1"/>
        </p:nvCxnSpPr>
        <p:spPr>
          <a:xfrm>
            <a:off x="5832475" y="1341438"/>
            <a:ext cx="0" cy="4895850"/>
          </a:xfrm>
          <a:prstGeom prst="line">
            <a:avLst/>
          </a:prstGeom>
          <a:ln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0" name="Přímá spojnice 19">
            <a:extLst>
              <a:ext uri="{FF2B5EF4-FFF2-40B4-BE49-F238E27FC236}">
                <a16:creationId xmlns:a16="http://schemas.microsoft.com/office/drawing/2014/main" id="{0CA28248-32C9-1D5A-EFCA-45D61EE0C2E9}"/>
              </a:ext>
            </a:extLst>
          </p:cNvPr>
          <p:cNvCxnSpPr>
            <a:cxnSpLocks/>
          </p:cNvCxnSpPr>
          <p:nvPr userDrawn="1"/>
        </p:nvCxnSpPr>
        <p:spPr>
          <a:xfrm>
            <a:off x="6048375" y="1341438"/>
            <a:ext cx="0" cy="4895850"/>
          </a:xfrm>
          <a:prstGeom prst="line">
            <a:avLst/>
          </a:prstGeom>
          <a:ln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1" name="Přímá spojnice 20">
            <a:extLst>
              <a:ext uri="{FF2B5EF4-FFF2-40B4-BE49-F238E27FC236}">
                <a16:creationId xmlns:a16="http://schemas.microsoft.com/office/drawing/2014/main" id="{1965C58B-1D0E-1AFA-6882-A621740BAD13}"/>
              </a:ext>
            </a:extLst>
          </p:cNvPr>
          <p:cNvCxnSpPr>
            <a:cxnSpLocks/>
          </p:cNvCxnSpPr>
          <p:nvPr userDrawn="1"/>
        </p:nvCxnSpPr>
        <p:spPr>
          <a:xfrm>
            <a:off x="7200900" y="1336851"/>
            <a:ext cx="0" cy="4895850"/>
          </a:xfrm>
          <a:prstGeom prst="line">
            <a:avLst/>
          </a:prstGeom>
          <a:ln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2" name="Přímá spojnice 21">
            <a:extLst>
              <a:ext uri="{FF2B5EF4-FFF2-40B4-BE49-F238E27FC236}">
                <a16:creationId xmlns:a16="http://schemas.microsoft.com/office/drawing/2014/main" id="{7316813F-307D-74E9-9D1C-AC6CF81F460D}"/>
              </a:ext>
            </a:extLst>
          </p:cNvPr>
          <p:cNvCxnSpPr>
            <a:cxnSpLocks/>
          </p:cNvCxnSpPr>
          <p:nvPr userDrawn="1"/>
        </p:nvCxnSpPr>
        <p:spPr>
          <a:xfrm>
            <a:off x="7421770" y="1341438"/>
            <a:ext cx="0" cy="4895850"/>
          </a:xfrm>
          <a:prstGeom prst="line">
            <a:avLst/>
          </a:prstGeom>
          <a:ln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4" name="Přímá spojnice 23">
            <a:extLst>
              <a:ext uri="{FF2B5EF4-FFF2-40B4-BE49-F238E27FC236}">
                <a16:creationId xmlns:a16="http://schemas.microsoft.com/office/drawing/2014/main" id="{6F68309C-F9DA-BFB1-B1F9-041B231EC382}"/>
              </a:ext>
            </a:extLst>
          </p:cNvPr>
          <p:cNvCxnSpPr>
            <a:stCxn id="4" idx="1"/>
            <a:endCxn id="4" idx="3"/>
          </p:cNvCxnSpPr>
          <p:nvPr userDrawn="1"/>
        </p:nvCxnSpPr>
        <p:spPr>
          <a:xfrm>
            <a:off x="576263" y="3789363"/>
            <a:ext cx="7991475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6" name="Linka horní">
            <a:extLst>
              <a:ext uri="{FF2B5EF4-FFF2-40B4-BE49-F238E27FC236}">
                <a16:creationId xmlns:a16="http://schemas.microsoft.com/office/drawing/2014/main" id="{A24E77EC-7A36-66B8-2FD3-5E87F4833EA5}"/>
              </a:ext>
            </a:extLst>
          </p:cNvPr>
          <p:cNvCxnSpPr>
            <a:cxnSpLocks/>
          </p:cNvCxnSpPr>
          <p:nvPr userDrawn="1"/>
        </p:nvCxnSpPr>
        <p:spPr>
          <a:xfrm>
            <a:off x="6774547" y="716990"/>
            <a:ext cx="956441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RILSA logomark horní" descr="rilsa, výzkumný ústav práce a sociálních věcí">
            <a:extLst>
              <a:ext uri="{FF2B5EF4-FFF2-40B4-BE49-F238E27FC236}">
                <a16:creationId xmlns:a16="http://schemas.microsoft.com/office/drawing/2014/main" id="{4FABAF2C-E212-0337-97B6-F3225A8B56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497" y="217723"/>
            <a:ext cx="983170" cy="981757"/>
          </a:xfrm>
          <a:prstGeom prst="rect">
            <a:avLst/>
          </a:prstGeom>
        </p:spPr>
      </p:pic>
      <p:sp>
        <p:nvSpPr>
          <p:cNvPr id="28" name="Podnadpis">
            <a:extLst>
              <a:ext uri="{FF2B5EF4-FFF2-40B4-BE49-F238E27FC236}">
                <a16:creationId xmlns:a16="http://schemas.microsoft.com/office/drawing/2014/main" id="{4671BC95-2A50-54ED-BD3E-36DDB913D2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262" y="426474"/>
            <a:ext cx="5364163" cy="36917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lIns="0" tIns="0" rIns="0" bIns="0">
            <a:normAutofit/>
          </a:bodyPr>
          <a:lstStyle>
            <a:lvl1pPr marL="0" indent="0">
              <a:buNone/>
              <a:defRPr sz="2800">
                <a:latin typeface="Nunito Sans SemiBold" panose="00000700000000000000" pitchFamily="2" charset="0"/>
              </a:defRPr>
            </a:lvl1pPr>
          </a:lstStyle>
          <a:p>
            <a:pPr lvl="0"/>
            <a:r>
              <a:rPr lang="cs-CZ" dirty="0"/>
              <a:t>Zóna obsahu a vodítka	</a:t>
            </a:r>
          </a:p>
        </p:txBody>
      </p:sp>
      <p:sp>
        <p:nvSpPr>
          <p:cNvPr id="30" name="Nadpis">
            <a:extLst>
              <a:ext uri="{FF2B5EF4-FFF2-40B4-BE49-F238E27FC236}">
                <a16:creationId xmlns:a16="http://schemas.microsoft.com/office/drawing/2014/main" id="{E807271A-9326-F9EA-69E9-D321EAD875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6263" y="823125"/>
            <a:ext cx="5364162" cy="23977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cs-CZ" dirty="0"/>
              <a:t>pro PPTX design</a:t>
            </a:r>
          </a:p>
        </p:txBody>
      </p:sp>
    </p:spTree>
    <p:extLst>
      <p:ext uri="{BB962C8B-B14F-4D97-AF65-F5344CB8AC3E}">
        <p14:creationId xmlns:p14="http://schemas.microsoft.com/office/powerpoint/2010/main" val="34018104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7">
          <p15:clr>
            <a:srgbClr val="9FCC3B"/>
          </p15:clr>
        </p15:guide>
        <p15:guide id="2" pos="2880">
          <p15:clr>
            <a:srgbClr val="9FCC3B"/>
          </p15:clr>
        </p15:guide>
        <p15:guide id="4" pos="5397">
          <p15:clr>
            <a:srgbClr val="FDE53C"/>
          </p15:clr>
        </p15:guide>
        <p15:guide id="5" orient="horz" pos="845">
          <p15:clr>
            <a:srgbClr val="FBAE40"/>
          </p15:clr>
        </p15:guide>
        <p15:guide id="6" orient="horz" pos="3929">
          <p15:clr>
            <a:srgbClr val="FDE53C"/>
          </p15:clr>
        </p15:guide>
        <p15:guide id="10" pos="2948">
          <p15:clr>
            <a:srgbClr val="FBAE40"/>
          </p15:clr>
        </p15:guide>
        <p15:guide id="12" pos="2812">
          <p15:clr>
            <a:srgbClr val="FBAE40"/>
          </p15:clr>
        </p15:guide>
        <p15:guide id="14" pos="4536">
          <p15:clr>
            <a:srgbClr val="FBAE40"/>
          </p15:clr>
        </p15:guide>
        <p15:guide id="15" pos="4672">
          <p15:clr>
            <a:srgbClr val="FBAE40"/>
          </p15:clr>
        </p15:guide>
        <p15:guide id="16" pos="1224">
          <p15:clr>
            <a:srgbClr val="FBAE40"/>
          </p15:clr>
        </p15:guide>
        <p15:guide id="18" orient="horz" pos="777">
          <p15:clr>
            <a:srgbClr val="FBAE40"/>
          </p15:clr>
        </p15:guide>
        <p15:guide id="19" orient="horz" pos="2319">
          <p15:clr>
            <a:srgbClr val="FBAE40"/>
          </p15:clr>
        </p15:guide>
        <p15:guide id="20" orient="horz" pos="255">
          <p15:clr>
            <a:srgbClr val="FDE53C"/>
          </p15:clr>
        </p15:guide>
        <p15:guide id="21" pos="3742">
          <p15:clr>
            <a:srgbClr val="C35EA4"/>
          </p15:clr>
        </p15:guide>
        <p15:guide id="22" pos="4604">
          <p15:clr>
            <a:srgbClr val="C35EA4"/>
          </p15:clr>
        </p15:guide>
        <p15:guide id="23" pos="3810">
          <p15:clr>
            <a:srgbClr val="FBAE40"/>
          </p15:clr>
        </p15:guide>
        <p15:guide id="24" pos="3674">
          <p15:clr>
            <a:srgbClr val="FBAE40"/>
          </p15:clr>
        </p15:guide>
        <p15:guide id="25" pos="2018">
          <p15:clr>
            <a:srgbClr val="C35EA4"/>
          </p15:clr>
        </p15:guide>
        <p15:guide id="26" pos="2086">
          <p15:clr>
            <a:srgbClr val="FBAE40"/>
          </p15:clr>
        </p15:guide>
        <p15:guide id="27" pos="1950">
          <p15:clr>
            <a:srgbClr val="FBAE40"/>
          </p15:clr>
        </p15:guide>
        <p15:guide id="28" pos="1156">
          <p15:clr>
            <a:srgbClr val="C35EA4"/>
          </p15:clr>
        </p15:guide>
        <p15:guide id="29" pos="1088">
          <p15:clr>
            <a:srgbClr val="FBAE40"/>
          </p15:clr>
        </p15:guide>
        <p15:guide id="30" pos="363">
          <p15:clr>
            <a:srgbClr val="FDE53C"/>
          </p15:clr>
        </p15:guide>
        <p15:guide id="31" orient="horz" pos="245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zápatí">
            <a:extLst>
              <a:ext uri="{FF2B5EF4-FFF2-40B4-BE49-F238E27FC236}">
                <a16:creationId xmlns:a16="http://schemas.microsoft.com/office/drawing/2014/main" id="{1A92C6F8-3053-A281-5F0D-F0E7DB8AFF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v-SE"/>
              <a:t>Seminář MZd Cesta k dospělosti v kontextu zdravotně sociálních potřeb 16. 10. 2026</a:t>
            </a:r>
            <a:endParaRPr lang="cs-CZ"/>
          </a:p>
        </p:txBody>
      </p:sp>
      <p:sp>
        <p:nvSpPr>
          <p:cNvPr id="8" name="Zástupný symbol pro číslo snímku">
            <a:extLst>
              <a:ext uri="{FF2B5EF4-FFF2-40B4-BE49-F238E27FC236}">
                <a16:creationId xmlns:a16="http://schemas.microsoft.com/office/drawing/2014/main" id="{64F431D5-60F7-2460-8DE0-C4443E42C7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45AEE-F697-459C-A803-FD4DBA44348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4796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80" r:id="rId17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kristyna.janurova@rilsa.cz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www.rilsa.cz/projekty/soucasna-ceska-rodina-a-podpora-jejich-funkci/" TargetMode="External"/><Relationship Id="rId5" Type="http://schemas.openxmlformats.org/officeDocument/2006/relationships/hyperlink" Target="mailto:magdalena.bubenikova@rilsa.cz" TargetMode="External"/><Relationship Id="rId4" Type="http://schemas.openxmlformats.org/officeDocument/2006/relationships/hyperlink" Target="mailto:kamila.svobodova@rilsa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B2A2DD8-EC52-B5FF-4D10-D94656574D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260" y="2620488"/>
            <a:ext cx="6147266" cy="2203439"/>
          </a:xfrm>
        </p:spPr>
        <p:txBody>
          <a:bodyPr/>
          <a:lstStyle/>
          <a:p>
            <a:endParaRPr lang="cs-CZ" dirty="0"/>
          </a:p>
          <a:p>
            <a:endParaRPr lang="cs-CZ" dirty="0"/>
          </a:p>
          <a:p>
            <a:r>
              <a:rPr lang="cs-CZ" dirty="0"/>
              <a:t>Kristýna Janurová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66F8056-3170-32FD-88DA-910AA0093B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260" y="1404463"/>
            <a:ext cx="7340073" cy="1216025"/>
          </a:xfrm>
        </p:spPr>
        <p:txBody>
          <a:bodyPr/>
          <a:lstStyle/>
          <a:p>
            <a:r>
              <a:rPr lang="cs-CZ" sz="3600" dirty="0">
                <a:solidFill>
                  <a:schemeClr val="tx1"/>
                </a:solidFill>
              </a:rPr>
              <a:t>Pečující sourozenci: možnosti systémové podpory a role služeb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4E90561-7E81-DD9D-6D3C-817D3BC11A69}"/>
              </a:ext>
            </a:extLst>
          </p:cNvPr>
          <p:cNvSpPr txBox="1"/>
          <p:nvPr/>
        </p:nvSpPr>
        <p:spPr>
          <a:xfrm>
            <a:off x="499142" y="4976483"/>
            <a:ext cx="799147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sz="1400" dirty="0"/>
              <a:t>Výzkum je finančně podpořen z institucionální podpory na dlouhodobý koncepční rozvoj výzkumné organizace na léta 2023–2027 a je součástí výzkumného úkolu „Současná česká rodina a podpora jejích funkcí“ (IP70622) řešeného Výzkumným institutem práce a sociálních věcí, v. v. i., v letech 2023–2027. Zadavatelem výzkumu je Ministerstvo práce a sociálních věcí ČR.</a:t>
            </a:r>
          </a:p>
        </p:txBody>
      </p:sp>
    </p:spTree>
    <p:extLst>
      <p:ext uri="{BB962C8B-B14F-4D97-AF65-F5344CB8AC3E}">
        <p14:creationId xmlns:p14="http://schemas.microsoft.com/office/powerpoint/2010/main" val="597164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C04A975B-C183-44BC-912E-B9D01A7A7AB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645AEE-F697-459C-A803-FD4DBA443484}" type="slidenum">
              <a:rPr lang="cs-CZ" smtClean="0"/>
              <a:pPr/>
              <a:t>2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767779E1-A8EF-4243-A1CA-A5F3EB29A87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097028" y="6369224"/>
            <a:ext cx="4198701" cy="365125"/>
          </a:xfrm>
        </p:spPr>
        <p:txBody>
          <a:bodyPr/>
          <a:lstStyle/>
          <a:p>
            <a:r>
              <a:rPr lang="cs-CZ" dirty="0"/>
              <a:t>Seminář </a:t>
            </a:r>
            <a:r>
              <a:rPr lang="cs-CZ" dirty="0" err="1"/>
              <a:t>MZd</a:t>
            </a:r>
            <a:r>
              <a:rPr lang="cs-CZ" dirty="0"/>
              <a:t> Podpora rodinných pečujících 23. 10. 2026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F09301B0-2D6A-45EB-B211-E5CA4E731C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489" y="434096"/>
            <a:ext cx="7991476" cy="369171"/>
          </a:xfrm>
        </p:spPr>
        <p:txBody>
          <a:bodyPr>
            <a:normAutofit lnSpcReduction="10000"/>
          </a:bodyPr>
          <a:lstStyle/>
          <a:p>
            <a:r>
              <a:rPr lang="cs-CZ" dirty="0"/>
              <a:t>Výzkum „Pečující děti“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602A5D86-0A82-4481-A49C-E13E23517E66}"/>
              </a:ext>
            </a:extLst>
          </p:cNvPr>
          <p:cNvSpPr txBox="1"/>
          <p:nvPr/>
        </p:nvSpPr>
        <p:spPr>
          <a:xfrm>
            <a:off x="419450" y="877708"/>
            <a:ext cx="8151557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0700" indent="-342900" algn="just" defTabSz="685800">
              <a:spcBef>
                <a:spcPts val="600"/>
              </a:spcBef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dirty="0">
                <a:latin typeface="Nunito Sans Light" panose="00000400000000000000" pitchFamily="2" charset="-18"/>
              </a:rPr>
              <a:t>shrnutí, podrobně viz seminář 16. 10. (K. Svobodová)</a:t>
            </a:r>
          </a:p>
          <a:p>
            <a:pPr marL="520700" indent="-342900" algn="just" defTabSz="685800">
              <a:spcBef>
                <a:spcPts val="600"/>
              </a:spcBef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sz="1700" dirty="0">
                <a:latin typeface="Nunito Sans Light" panose="00000400000000000000" pitchFamily="2" charset="-18"/>
                <a:cs typeface="Times New Roman" panose="02020603050405020304" pitchFamily="18" charset="0"/>
              </a:rPr>
              <a:t>součást projektu Současná česká rodina a podpora jejích funkcí 2023 – 2027, zadavatel </a:t>
            </a:r>
            <a:r>
              <a:rPr lang="cs-CZ" sz="1700" b="1" dirty="0">
                <a:latin typeface="Nunito Sans Light" panose="00000400000000000000" pitchFamily="2" charset="-18"/>
                <a:cs typeface="Times New Roman" panose="02020603050405020304" pitchFamily="18" charset="0"/>
              </a:rPr>
              <a:t>MPSV</a:t>
            </a:r>
          </a:p>
          <a:p>
            <a:pPr marL="520700" lvl="0" indent="-342900" algn="just" defTabSz="685800">
              <a:spcBef>
                <a:spcPts val="600"/>
              </a:spcBef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accent4"/>
                </a:solidFill>
                <a:latin typeface="Nunito Sans SemiBold" panose="00000700000000000000" pitchFamily="2" charset="0"/>
              </a:rPr>
              <a:t>Cíl: </a:t>
            </a:r>
            <a:r>
              <a:rPr lang="cs-CZ" sz="1700" dirty="0">
                <a:latin typeface="Nunito Sans Light" panose="00000400000000000000" pitchFamily="2" charset="-18"/>
                <a:cs typeface="Times New Roman" panose="02020603050405020304" pitchFamily="18" charset="0"/>
              </a:rPr>
              <a:t>zmapovat </a:t>
            </a:r>
            <a:r>
              <a:rPr lang="cs-CZ" sz="1700" b="1" dirty="0">
                <a:latin typeface="Nunito Sans Light" panose="00000400000000000000" pitchFamily="2" charset="-18"/>
                <a:cs typeface="Times New Roman" panose="02020603050405020304" pitchFamily="18" charset="0"/>
              </a:rPr>
              <a:t>životní situaci, zkušenosti a potřeby dětí, které vyrůstají v rodinách se sourozencem </a:t>
            </a:r>
            <a:r>
              <a:rPr lang="cs-CZ" sz="1700" dirty="0">
                <a:latin typeface="Nunito Sans Light" panose="00000400000000000000" pitchFamily="2" charset="-18"/>
                <a:cs typeface="Times New Roman" panose="02020603050405020304" pitchFamily="18" charset="0"/>
              </a:rPr>
              <a:t>se zdravotním postižením, vážným dlouhodobým onemocněním nebo poruchou, a na základě získaných poznatků </a:t>
            </a:r>
            <a:r>
              <a:rPr lang="cs-CZ" sz="1700" b="1" dirty="0">
                <a:latin typeface="Nunito Sans Light" panose="00000400000000000000" pitchFamily="2" charset="-18"/>
                <a:cs typeface="Times New Roman" panose="02020603050405020304" pitchFamily="18" charset="0"/>
              </a:rPr>
              <a:t>formulovat doporučení pro rodinnou a sociální politiku </a:t>
            </a:r>
            <a:r>
              <a:rPr lang="cs-CZ" sz="1700" dirty="0">
                <a:latin typeface="Nunito Sans Light" panose="00000400000000000000" pitchFamily="2" charset="-18"/>
                <a:cs typeface="Times New Roman" panose="02020603050405020304" pitchFamily="18" charset="0"/>
              </a:rPr>
              <a:t>v České republice</a:t>
            </a:r>
          </a:p>
          <a:p>
            <a:pPr marL="520700" indent="-342900" defTabSz="685800">
              <a:spcBef>
                <a:spcPts val="600"/>
              </a:spcBef>
              <a:spcAft>
                <a:spcPts val="3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accent4"/>
                </a:solidFill>
                <a:latin typeface="Nunito Sans SemiBold" panose="00000700000000000000" pitchFamily="2" charset="0"/>
              </a:rPr>
              <a:t>Metoda: </a:t>
            </a:r>
            <a:r>
              <a:rPr lang="cs-CZ" dirty="0">
                <a:latin typeface="Nunito Sans Light" panose="00000400000000000000" pitchFamily="2" charset="-18"/>
                <a:cs typeface="Times New Roman" panose="02020603050405020304" pitchFamily="18" charset="0"/>
              </a:rPr>
              <a:t>hloubkové rozhovory (26x </a:t>
            </a:r>
            <a:r>
              <a:rPr lang="cs-CZ" b="1" dirty="0">
                <a:latin typeface="Nunito Sans Light" panose="00000400000000000000" pitchFamily="2" charset="-18"/>
                <a:cs typeface="Times New Roman" panose="02020603050405020304" pitchFamily="18" charset="0"/>
              </a:rPr>
              <a:t>sourozenci</a:t>
            </a:r>
            <a:r>
              <a:rPr lang="cs-CZ" dirty="0">
                <a:latin typeface="Nunito Sans Light" panose="00000400000000000000" pitchFamily="2" charset="-18"/>
                <a:cs typeface="Times New Roman" panose="02020603050405020304" pitchFamily="18" charset="0"/>
              </a:rPr>
              <a:t> cca </a:t>
            </a:r>
            <a:r>
              <a:rPr lang="cs-CZ" dirty="0">
                <a:latin typeface="Nunito Sans Light" panose="00000400000000000000" pitchFamily="2" charset="-18"/>
              </a:rPr>
              <a:t>16-25 let, 25x </a:t>
            </a:r>
            <a:r>
              <a:rPr lang="cs-CZ" b="1" dirty="0">
                <a:latin typeface="Nunito Sans Light" panose="00000400000000000000" pitchFamily="2" charset="-18"/>
              </a:rPr>
              <a:t>rodiče</a:t>
            </a:r>
            <a:r>
              <a:rPr lang="cs-CZ" dirty="0">
                <a:latin typeface="Nunito Sans Light" panose="00000400000000000000" pitchFamily="2" charset="-18"/>
              </a:rPr>
              <a:t> pečujících sourozenců do 15 let, 9x </a:t>
            </a:r>
            <a:r>
              <a:rPr lang="cs-CZ" b="1" dirty="0">
                <a:latin typeface="Nunito Sans Light" panose="00000400000000000000" pitchFamily="2" charset="-18"/>
              </a:rPr>
              <a:t>odborníci</a:t>
            </a:r>
            <a:r>
              <a:rPr lang="cs-CZ" dirty="0">
                <a:latin typeface="Nunito Sans Light" panose="00000400000000000000" pitchFamily="2" charset="-18"/>
              </a:rPr>
              <a:t>)</a:t>
            </a:r>
          </a:p>
          <a:p>
            <a:pPr marL="520700" indent="-342900" defTabSz="685800">
              <a:spcBef>
                <a:spcPts val="600"/>
              </a:spcBef>
              <a:spcAft>
                <a:spcPts val="3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accent4"/>
                </a:solidFill>
                <a:latin typeface="Nunito Sans SemiBold" panose="00000700000000000000" pitchFamily="2" charset="0"/>
              </a:rPr>
              <a:t>Poznatky:</a:t>
            </a:r>
          </a:p>
          <a:p>
            <a:pPr marL="977900" lvl="1" indent="-342900" defTabSz="685800">
              <a:spcBef>
                <a:spcPts val="600"/>
              </a:spcBef>
              <a:spcAft>
                <a:spcPts val="3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b="1" dirty="0">
                <a:latin typeface="Nunito Sans Light" panose="00000400000000000000" pitchFamily="2" charset="-18"/>
              </a:rPr>
              <a:t>čtyři oblasti </a:t>
            </a:r>
            <a:r>
              <a:rPr lang="cs-CZ" dirty="0">
                <a:latin typeface="Nunito Sans Light" panose="00000400000000000000" pitchFamily="2" charset="-18"/>
              </a:rPr>
              <a:t>zapojení sourozenců (</a:t>
            </a:r>
            <a:r>
              <a:rPr lang="cs-CZ" dirty="0">
                <a:solidFill>
                  <a:schemeClr val="accent4"/>
                </a:solidFill>
                <a:latin typeface="Nunito Sans SemiBold" panose="00000700000000000000" pitchFamily="2" charset="0"/>
              </a:rPr>
              <a:t>přímá péče – domácnost - zvýšená autonomie - emocionální podpora</a:t>
            </a:r>
            <a:r>
              <a:rPr lang="cs-CZ" dirty="0">
                <a:latin typeface="Nunito Sans Light" panose="00000400000000000000" pitchFamily="2" charset="-18"/>
              </a:rPr>
              <a:t>)</a:t>
            </a:r>
          </a:p>
          <a:p>
            <a:pPr marL="977900" lvl="1" indent="-342900" defTabSz="685800">
              <a:spcBef>
                <a:spcPts val="600"/>
              </a:spcBef>
              <a:spcAft>
                <a:spcPts val="3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dirty="0">
                <a:latin typeface="Nunito Sans Light" panose="00000400000000000000" pitchFamily="2" charset="-18"/>
              </a:rPr>
              <a:t>týkalo se </a:t>
            </a:r>
            <a:r>
              <a:rPr lang="cs-CZ" b="1" dirty="0">
                <a:latin typeface="Nunito Sans Light" panose="00000400000000000000" pitchFamily="2" charset="-18"/>
              </a:rPr>
              <a:t>takřka všech</a:t>
            </a:r>
            <a:r>
              <a:rPr lang="cs-CZ" dirty="0">
                <a:latin typeface="Nunito Sans Light" panose="00000400000000000000" pitchFamily="2" charset="-18"/>
              </a:rPr>
              <a:t>, mnohdy </a:t>
            </a:r>
            <a:r>
              <a:rPr lang="cs-CZ" b="1" dirty="0">
                <a:latin typeface="Nunito Sans Light" panose="00000400000000000000" pitchFamily="2" charset="-18"/>
              </a:rPr>
              <a:t>nezbytná součást života </a:t>
            </a:r>
            <a:r>
              <a:rPr lang="cs-CZ" dirty="0">
                <a:latin typeface="Nunito Sans Light" panose="00000400000000000000" pitchFamily="2" charset="-18"/>
              </a:rPr>
              <a:t>rodiny</a:t>
            </a:r>
          </a:p>
          <a:p>
            <a:pPr marL="977900" lvl="1" indent="-342900" defTabSz="685800">
              <a:spcBef>
                <a:spcPts val="600"/>
              </a:spcBef>
              <a:spcAft>
                <a:spcPts val="3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dirty="0">
                <a:latin typeface="Nunito Sans Light" panose="00000400000000000000" pitchFamily="2" charset="-18"/>
              </a:rPr>
              <a:t>„</a:t>
            </a:r>
            <a:r>
              <a:rPr lang="cs-CZ" b="1" dirty="0">
                <a:latin typeface="Nunito Sans Light" panose="00000400000000000000" pitchFamily="2" charset="-18"/>
              </a:rPr>
              <a:t>neviditelnost</a:t>
            </a:r>
            <a:r>
              <a:rPr lang="cs-CZ" dirty="0">
                <a:latin typeface="Nunito Sans Light" panose="00000400000000000000" pitchFamily="2" charset="-18"/>
              </a:rPr>
              <a:t>“, psychická a emoční </a:t>
            </a:r>
            <a:r>
              <a:rPr lang="cs-CZ" b="1" dirty="0">
                <a:latin typeface="Nunito Sans Light" panose="00000400000000000000" pitchFamily="2" charset="-18"/>
              </a:rPr>
              <a:t>zátěž</a:t>
            </a:r>
            <a:r>
              <a:rPr lang="cs-CZ" dirty="0">
                <a:latin typeface="Nunito Sans Light" panose="00000400000000000000" pitchFamily="2" charset="-18"/>
              </a:rPr>
              <a:t>, obavy z </a:t>
            </a:r>
            <a:r>
              <a:rPr lang="cs-CZ" b="1" dirty="0">
                <a:latin typeface="Nunito Sans Light" panose="00000400000000000000" pitchFamily="2" charset="-18"/>
              </a:rPr>
              <a:t>budoucnosti</a:t>
            </a:r>
            <a:endParaRPr lang="cs-CZ" b="1" dirty="0">
              <a:latin typeface="Nunito Sans Light" panose="00000400000000000000" pitchFamily="2" charset="-1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64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9C644-4CD4-1120-D008-6AF1D7DF7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1DB466C-8246-E1C3-990A-914868C5A48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645AEE-F697-459C-A803-FD4DBA443484}" type="slidenum">
              <a:rPr lang="cs-CZ" smtClean="0"/>
              <a:pPr/>
              <a:t>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78E170A6-FCF7-6366-B91D-9606861420C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097028" y="6369224"/>
            <a:ext cx="4198701" cy="365125"/>
          </a:xfrm>
        </p:spPr>
        <p:txBody>
          <a:bodyPr/>
          <a:lstStyle/>
          <a:p>
            <a:r>
              <a:rPr lang="cs-CZ" dirty="0"/>
              <a:t>Seminář </a:t>
            </a:r>
            <a:r>
              <a:rPr lang="cs-CZ" dirty="0" err="1"/>
              <a:t>MZd</a:t>
            </a:r>
            <a:r>
              <a:rPr lang="cs-CZ" dirty="0"/>
              <a:t> Podpora rodinných pečujících 23. 10. 2026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A2CD47F3-56D3-3448-3BA8-1307CB1ED1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262" y="2486830"/>
            <a:ext cx="8297150" cy="2041103"/>
          </a:xfrm>
        </p:spPr>
        <p:txBody>
          <a:bodyPr>
            <a:normAutofit/>
          </a:bodyPr>
          <a:lstStyle/>
          <a:p>
            <a:pPr algn="ctr"/>
            <a:r>
              <a:rPr lang="cs-CZ" b="1" dirty="0">
                <a:solidFill>
                  <a:schemeClr val="accent4"/>
                </a:solidFill>
              </a:rPr>
              <a:t>Jak je zátěž pečujících sourozenců prohlubována nastavením systému?</a:t>
            </a:r>
          </a:p>
        </p:txBody>
      </p:sp>
    </p:spTree>
    <p:extLst>
      <p:ext uri="{BB962C8B-B14F-4D97-AF65-F5344CB8AC3E}">
        <p14:creationId xmlns:p14="http://schemas.microsoft.com/office/powerpoint/2010/main" val="1216052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2F3FD-035C-F99F-64EB-552C54A4F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6751C3FB-D774-B378-05CA-AA00BC5A7D0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645AEE-F697-459C-A803-FD4DBA443484}" type="slidenum">
              <a:rPr lang="cs-CZ" smtClean="0"/>
              <a:pPr/>
              <a:t>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5935C3C7-43D3-BACB-2725-AB370676D9A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097028" y="6369224"/>
            <a:ext cx="4198701" cy="365125"/>
          </a:xfrm>
        </p:spPr>
        <p:txBody>
          <a:bodyPr/>
          <a:lstStyle/>
          <a:p>
            <a:r>
              <a:rPr lang="cs-CZ" dirty="0"/>
              <a:t>Seminář </a:t>
            </a:r>
            <a:r>
              <a:rPr lang="cs-CZ" dirty="0" err="1"/>
              <a:t>MZd</a:t>
            </a:r>
            <a:r>
              <a:rPr lang="cs-CZ" dirty="0"/>
              <a:t> Podpora rodinných pečujících 23. 10. 2026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9F7C918-B4BC-4012-4E08-E90D3464BB08}"/>
              </a:ext>
            </a:extLst>
          </p:cNvPr>
          <p:cNvSpPr txBox="1"/>
          <p:nvPr/>
        </p:nvSpPr>
        <p:spPr>
          <a:xfrm>
            <a:off x="416181" y="1217903"/>
            <a:ext cx="8151557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0700" lvl="1" indent="-342900" algn="just" defTabSz="685800">
              <a:spcBef>
                <a:spcPts val="600"/>
              </a:spcBef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b="1" dirty="0" err="1">
                <a:latin typeface="Nunito Sans Light" panose="00000400000000000000" pitchFamily="2" charset="-18"/>
              </a:rPr>
              <a:t>dvoupartnerské</a:t>
            </a:r>
            <a:r>
              <a:rPr lang="cs-CZ" b="1" dirty="0">
                <a:latin typeface="Nunito Sans Light" panose="00000400000000000000" pitchFamily="2" charset="-18"/>
              </a:rPr>
              <a:t> rodiny</a:t>
            </a:r>
            <a:r>
              <a:rPr lang="cs-CZ" dirty="0">
                <a:latin typeface="Nunito Sans Light" panose="00000400000000000000" pitchFamily="2" charset="-18"/>
              </a:rPr>
              <a:t>: dilemata vyvstávající z potřeby zajištění péče o „zdravé“ dítě převážně otcem, který v těchto rodinách bývá hlavním živitelem </a:t>
            </a:r>
          </a:p>
          <a:p>
            <a:pPr marL="977900" lvl="2" indent="-342900" algn="just" defTabSz="68580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latin typeface="Nunito Sans Light" panose="00000400000000000000" pitchFamily="2" charset="-18"/>
              </a:rPr>
              <a:t>vyčerpání dovolené</a:t>
            </a:r>
          </a:p>
          <a:p>
            <a:pPr marL="977900" lvl="2" indent="-342900" algn="just" defTabSz="68580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latin typeface="Nunito Sans Light" panose="00000400000000000000" pitchFamily="2" charset="-18"/>
              </a:rPr>
              <a:t>ztráta příjmu</a:t>
            </a:r>
          </a:p>
          <a:p>
            <a:pPr marL="977900" lvl="2" indent="-342900" algn="just" defTabSz="68580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latin typeface="Nunito Sans Light" panose="00000400000000000000" pitchFamily="2" charset="-18"/>
              </a:rPr>
              <a:t>OČR při zajišťování péče o zdravé dítě není možné</a:t>
            </a:r>
          </a:p>
          <a:p>
            <a:pPr marL="977900" lvl="2" indent="-342900" algn="just" defTabSz="68580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latin typeface="Nunito Sans Light" panose="00000400000000000000" pitchFamily="2" charset="-18"/>
              </a:rPr>
              <a:t>celkové ohrožení pracovní pozice otce</a:t>
            </a:r>
          </a:p>
          <a:p>
            <a:pPr marL="977900" lvl="2" indent="-342900" algn="just" defTabSz="685800"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latin typeface="Nunito Sans Light" panose="00000400000000000000" pitchFamily="2" charset="-18"/>
              </a:rPr>
              <a:t>v některých profesích chybějící možnosti flexibility</a:t>
            </a:r>
          </a:p>
          <a:p>
            <a:pPr marL="520700" lvl="1" indent="-342900" algn="just" defTabSz="685800">
              <a:spcBef>
                <a:spcPts val="1200"/>
              </a:spcBef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b="1" dirty="0">
                <a:latin typeface="Nunito Sans Light" panose="00000400000000000000" pitchFamily="2" charset="-18"/>
              </a:rPr>
              <a:t>sólo rodiče</a:t>
            </a:r>
            <a:r>
              <a:rPr lang="cs-CZ" dirty="0">
                <a:latin typeface="Nunito Sans Light" panose="00000400000000000000" pitchFamily="2" charset="-18"/>
              </a:rPr>
              <a:t>: pokud chybí pomoc širší rodiny, pečující rodič samoživitel řeší situaci často ad hoc, nouzově (s pomocí známých nebo nechá dítě samotné) - </a:t>
            </a:r>
            <a:r>
              <a:rPr lang="cs-CZ" b="1" dirty="0">
                <a:latin typeface="Nunito Sans Light" panose="00000400000000000000" pitchFamily="2" charset="-18"/>
              </a:rPr>
              <a:t>strach, zda a jak bude o dítě postaráno</a:t>
            </a:r>
          </a:p>
          <a:p>
            <a:pPr marL="520700" lvl="1" indent="-342900" algn="just" defTabSz="685800">
              <a:spcBef>
                <a:spcPts val="600"/>
              </a:spcBef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dirty="0">
                <a:latin typeface="Nunito Sans Light" panose="00000400000000000000" pitchFamily="2" charset="-18"/>
              </a:rPr>
              <a:t>může docházet k </a:t>
            </a:r>
            <a:r>
              <a:rPr lang="cs-CZ" b="1" dirty="0">
                <a:latin typeface="Nunito Sans Light" panose="00000400000000000000" pitchFamily="2" charset="-18"/>
              </a:rPr>
              <a:t>dlouhodobému odloučení od matky</a:t>
            </a:r>
            <a:r>
              <a:rPr lang="cs-CZ" dirty="0">
                <a:latin typeface="Nunito Sans Light" panose="00000400000000000000" pitchFamily="2" charset="-18"/>
              </a:rPr>
              <a:t>, která obvykle doprovází dítě s handicapem při hospitalizaci</a:t>
            </a: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AD426F9A-9543-74FF-7D2C-369212B50D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262" y="426474"/>
            <a:ext cx="7991476" cy="604383"/>
          </a:xfrm>
        </p:spPr>
        <p:txBody>
          <a:bodyPr>
            <a:normAutofit fontScale="25000" lnSpcReduction="20000"/>
          </a:bodyPr>
          <a:lstStyle/>
          <a:p>
            <a:r>
              <a:rPr lang="cs-CZ" sz="11200" dirty="0">
                <a:solidFill>
                  <a:schemeClr val="accent4"/>
                </a:solidFill>
              </a:rPr>
              <a:t>„Na druhé koleji“, aneb co se „zdravým“ dítětem v době hospitalizací a vyšetření?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54039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EC24EF85-3EB5-69B6-B8D1-01E88C68B33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645AEE-F697-459C-A803-FD4DBA443484}" type="slidenum">
              <a:rPr lang="cs-CZ" smtClean="0"/>
              <a:pPr/>
              <a:t>5</a:t>
            </a:fld>
            <a:endParaRPr lang="cs-CZ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AECE3C91-7B66-FA71-72EF-6D670A05D71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1243" y="2235199"/>
            <a:ext cx="7021513" cy="3364089"/>
          </a:xfrm>
          <a:ln w="19050">
            <a:noFill/>
          </a:ln>
        </p:spPr>
        <p:txBody>
          <a:bodyPr/>
          <a:lstStyle/>
          <a:p>
            <a:pPr algn="just">
              <a:lnSpc>
                <a:spcPct val="100000"/>
              </a:lnSpc>
              <a:spcBef>
                <a:spcPts val="600"/>
              </a:spcBef>
            </a:pPr>
            <a:endParaRPr lang="cs-CZ" sz="1400" dirty="0">
              <a:latin typeface="Nunito Sans Light" panose="00000400000000000000" pitchFamily="2" charset="-18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cs-CZ" sz="1400" dirty="0">
                <a:latin typeface="Nunito Sans Light" panose="00000400000000000000" pitchFamily="2" charset="-18"/>
              </a:rPr>
              <a:t>„Ty hospitalizace byly náročný potom, </a:t>
            </a:r>
            <a:r>
              <a:rPr lang="cs-CZ" sz="1400" b="1" dirty="0">
                <a:latin typeface="Nunito Sans Light" panose="00000400000000000000" pitchFamily="2" charset="-18"/>
              </a:rPr>
              <a:t>jak vyřešit všechno ze školky do školky a tak, to právě mi pomáhala hodně ta kamarádka</a:t>
            </a:r>
            <a:r>
              <a:rPr lang="cs-CZ" sz="1400" dirty="0">
                <a:latin typeface="Nunito Sans Light" panose="00000400000000000000" pitchFamily="2" charset="-18"/>
              </a:rPr>
              <a:t>, protože v </a:t>
            </a:r>
            <a:r>
              <a:rPr lang="cs-CZ" sz="1400" dirty="0" err="1">
                <a:latin typeface="Nunito Sans Light" panose="00000400000000000000" pitchFamily="2" charset="-18"/>
              </a:rPr>
              <a:t>tý</a:t>
            </a:r>
            <a:r>
              <a:rPr lang="cs-CZ" sz="1400" dirty="0">
                <a:latin typeface="Nunito Sans Light" panose="00000400000000000000" pitchFamily="2" charset="-18"/>
              </a:rPr>
              <a:t> době manžel pracoval na krátký dlouhý týden na směny, takže byl půlku měsíce doma, půlku měsíce byl od rána do večera v práci, tak to pomáhala mi ta kamarádka hodně, že tady byla s [dcerou bez znevýhodnění].“ </a:t>
            </a:r>
            <a:r>
              <a:rPr lang="cs-CZ" sz="1400" b="1" dirty="0">
                <a:solidFill>
                  <a:schemeClr val="accent4"/>
                </a:solidFill>
                <a:latin typeface="Nunito Sans Light" panose="00000400000000000000" pitchFamily="2" charset="-18"/>
              </a:rPr>
              <a:t>(rodič)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endParaRPr lang="cs-CZ" sz="1400" dirty="0">
              <a:latin typeface="Nunito Sans Light" panose="00000400000000000000" pitchFamily="2" charset="-18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cs-CZ" sz="1400" dirty="0">
                <a:latin typeface="Nunito Sans Light" panose="00000400000000000000" pitchFamily="2" charset="-18"/>
              </a:rPr>
              <a:t>„Jsou onemocnění nebo diagnózy (...), kdy jsou maminky s dítětem hospitalizovaný (...) půl roku a výš. (...) Mě vůbec nenapadlo, </a:t>
            </a:r>
            <a:r>
              <a:rPr lang="cs-CZ" sz="1400" b="1" dirty="0">
                <a:latin typeface="Nunito Sans Light" panose="00000400000000000000" pitchFamily="2" charset="-18"/>
              </a:rPr>
              <a:t>jak moc trpí ti sourozenci zdraví</a:t>
            </a:r>
            <a:r>
              <a:rPr lang="cs-CZ" sz="1400" dirty="0">
                <a:latin typeface="Nunito Sans Light" panose="00000400000000000000" pitchFamily="2" charset="-18"/>
              </a:rPr>
              <a:t>, kteří potom jsou doma (...) </a:t>
            </a:r>
            <a:r>
              <a:rPr lang="cs-CZ" sz="1400" b="1" dirty="0">
                <a:latin typeface="Nunito Sans Light" panose="00000400000000000000" pitchFamily="2" charset="-18"/>
              </a:rPr>
              <a:t>s babičkou, svoji maminku nevidí, ani toho bráchu nebo tu ségru</a:t>
            </a:r>
            <a:r>
              <a:rPr lang="cs-CZ" sz="1400" dirty="0">
                <a:latin typeface="Nunito Sans Light" panose="00000400000000000000" pitchFamily="2" charset="-18"/>
              </a:rPr>
              <a:t>. (...) </a:t>
            </a:r>
            <a:r>
              <a:rPr lang="en-US" sz="1400" dirty="0">
                <a:latin typeface="Nunito Sans Light" panose="00000400000000000000" pitchFamily="2" charset="-18"/>
              </a:rPr>
              <a:t>[</a:t>
            </a:r>
            <a:r>
              <a:rPr lang="cs-CZ" sz="1400" dirty="0">
                <a:latin typeface="Nunito Sans Light" panose="00000400000000000000" pitchFamily="2" charset="-18"/>
              </a:rPr>
              <a:t>Jedna maminka</a:t>
            </a:r>
            <a:r>
              <a:rPr lang="en-US" sz="1400" dirty="0">
                <a:latin typeface="Nunito Sans Light" panose="00000400000000000000" pitchFamily="2" charset="-18"/>
              </a:rPr>
              <a:t>]</a:t>
            </a:r>
            <a:r>
              <a:rPr lang="cs-CZ" sz="1400" dirty="0">
                <a:latin typeface="Nunito Sans Light" panose="00000400000000000000" pitchFamily="2" charset="-18"/>
              </a:rPr>
              <a:t> byla </a:t>
            </a:r>
            <a:r>
              <a:rPr lang="en-US" sz="1400" dirty="0">
                <a:latin typeface="Nunito Sans Light" panose="00000400000000000000" pitchFamily="2" charset="-18"/>
              </a:rPr>
              <a:t>[s d</a:t>
            </a:r>
            <a:r>
              <a:rPr lang="cs-CZ" sz="1400" dirty="0" err="1">
                <a:latin typeface="Nunito Sans Light" panose="00000400000000000000" pitchFamily="2" charset="-18"/>
              </a:rPr>
              <a:t>ítětem</a:t>
            </a:r>
            <a:r>
              <a:rPr lang="en-US" sz="1400" dirty="0">
                <a:latin typeface="Nunito Sans Light" panose="00000400000000000000" pitchFamily="2" charset="-18"/>
              </a:rPr>
              <a:t>] </a:t>
            </a:r>
            <a:r>
              <a:rPr lang="cs-CZ" sz="1400" dirty="0">
                <a:latin typeface="Nunito Sans Light" panose="00000400000000000000" pitchFamily="2" charset="-18"/>
              </a:rPr>
              <a:t>hospitalizovaná třeba i rok, dokonce přes Vánoce a </a:t>
            </a:r>
            <a:r>
              <a:rPr lang="en-US" sz="1400" dirty="0">
                <a:latin typeface="Nunito Sans Light" panose="00000400000000000000" pitchFamily="2" charset="-18"/>
              </a:rPr>
              <a:t>[</a:t>
            </a:r>
            <a:r>
              <a:rPr lang="en-US" sz="1400" dirty="0" err="1">
                <a:latin typeface="Nunito Sans Light" panose="00000400000000000000" pitchFamily="2" charset="-18"/>
              </a:rPr>
              <a:t>jeho</a:t>
            </a:r>
            <a:r>
              <a:rPr lang="en-US" sz="1400" dirty="0">
                <a:latin typeface="Nunito Sans Light" panose="00000400000000000000" pitchFamily="2" charset="-18"/>
              </a:rPr>
              <a:t> </a:t>
            </a:r>
            <a:r>
              <a:rPr lang="en-US" sz="1400" dirty="0" err="1">
                <a:latin typeface="Nunito Sans Light" panose="00000400000000000000" pitchFamily="2" charset="-18"/>
              </a:rPr>
              <a:t>sourozenec</a:t>
            </a:r>
            <a:r>
              <a:rPr lang="en-US" sz="1400" dirty="0">
                <a:latin typeface="Nunito Sans Light" panose="00000400000000000000" pitchFamily="2" charset="-18"/>
              </a:rPr>
              <a:t> </a:t>
            </a:r>
            <a:r>
              <a:rPr lang="en-US" sz="1400" dirty="0" err="1">
                <a:latin typeface="Nunito Sans Light" panose="00000400000000000000" pitchFamily="2" charset="-18"/>
              </a:rPr>
              <a:t>byl</a:t>
            </a:r>
            <a:r>
              <a:rPr lang="en-US" sz="1400" dirty="0">
                <a:latin typeface="Nunito Sans Light" panose="00000400000000000000" pitchFamily="2" charset="-18"/>
              </a:rPr>
              <a:t>] </a:t>
            </a:r>
            <a:r>
              <a:rPr lang="cs-CZ" sz="1400" dirty="0">
                <a:latin typeface="Nunito Sans Light" panose="00000400000000000000" pitchFamily="2" charset="-18"/>
              </a:rPr>
              <a:t>doma s babičkou. A protože byli z </a:t>
            </a:r>
            <a:r>
              <a:rPr lang="en-US" sz="1400" dirty="0">
                <a:latin typeface="Nunito Sans Light" panose="00000400000000000000" pitchFamily="2" charset="-18"/>
              </a:rPr>
              <a:t>[</a:t>
            </a:r>
            <a:r>
              <a:rPr lang="en-US" sz="1400" dirty="0" err="1">
                <a:latin typeface="Nunito Sans Light" panose="00000400000000000000" pitchFamily="2" charset="-18"/>
              </a:rPr>
              <a:t>druh</a:t>
            </a:r>
            <a:r>
              <a:rPr lang="cs-CZ" sz="1400" dirty="0" err="1">
                <a:latin typeface="Nunito Sans Light" panose="00000400000000000000" pitchFamily="2" charset="-18"/>
              </a:rPr>
              <a:t>ého</a:t>
            </a:r>
            <a:r>
              <a:rPr lang="cs-CZ" sz="1400" dirty="0">
                <a:latin typeface="Nunito Sans Light" panose="00000400000000000000" pitchFamily="2" charset="-18"/>
              </a:rPr>
              <a:t> konce republiky</a:t>
            </a:r>
            <a:r>
              <a:rPr lang="en-US" sz="1400" dirty="0">
                <a:latin typeface="Nunito Sans Light" panose="00000400000000000000" pitchFamily="2" charset="-18"/>
              </a:rPr>
              <a:t>]</a:t>
            </a:r>
            <a:r>
              <a:rPr lang="cs-CZ" sz="1400" dirty="0">
                <a:latin typeface="Nunito Sans Light" panose="00000400000000000000" pitchFamily="2" charset="-18"/>
              </a:rPr>
              <a:t>, tak se do Prahy nemohli dostat. </a:t>
            </a:r>
            <a:r>
              <a:rPr lang="cs-CZ" sz="1400" b="1" dirty="0">
                <a:latin typeface="Nunito Sans Light" panose="00000400000000000000" pitchFamily="2" charset="-18"/>
              </a:rPr>
              <a:t>Oni se tam nedostali, takže oni se neviděli</a:t>
            </a:r>
            <a:r>
              <a:rPr lang="cs-CZ" sz="1400" dirty="0">
                <a:latin typeface="Nunito Sans Light" panose="00000400000000000000" pitchFamily="2" charset="-18"/>
              </a:rPr>
              <a:t>.“ </a:t>
            </a:r>
            <a:r>
              <a:rPr lang="cs-CZ" sz="1400" b="1" dirty="0">
                <a:solidFill>
                  <a:schemeClr val="accent4"/>
                </a:solidFill>
                <a:latin typeface="Nunito Sans Light" panose="00000400000000000000" pitchFamily="2" charset="-18"/>
              </a:rPr>
              <a:t>(expert/</a:t>
            </a:r>
            <a:r>
              <a:rPr lang="cs-CZ" sz="1400" b="1" dirty="0" err="1">
                <a:solidFill>
                  <a:schemeClr val="accent4"/>
                </a:solidFill>
                <a:latin typeface="Nunito Sans Light" panose="00000400000000000000" pitchFamily="2" charset="-18"/>
              </a:rPr>
              <a:t>ka</a:t>
            </a:r>
            <a:r>
              <a:rPr lang="cs-CZ" sz="1400" b="1" dirty="0">
                <a:solidFill>
                  <a:schemeClr val="accent4"/>
                </a:solidFill>
                <a:latin typeface="Nunito Sans Light" panose="00000400000000000000" pitchFamily="2" charset="-18"/>
              </a:rPr>
              <a:t>)</a:t>
            </a:r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C924CCC1-47C8-67E4-26BC-113C7C05A94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097028" y="6369224"/>
            <a:ext cx="4198701" cy="365125"/>
          </a:xfrm>
        </p:spPr>
        <p:txBody>
          <a:bodyPr/>
          <a:lstStyle/>
          <a:p>
            <a:r>
              <a:rPr lang="cs-CZ" dirty="0"/>
              <a:t>Seminář </a:t>
            </a:r>
            <a:r>
              <a:rPr lang="cs-CZ" dirty="0" err="1"/>
              <a:t>MZd</a:t>
            </a:r>
            <a:r>
              <a:rPr lang="cs-CZ" dirty="0"/>
              <a:t> Podpora rodinných pečujících 23. 10. 2026</a:t>
            </a:r>
          </a:p>
        </p:txBody>
      </p:sp>
    </p:spTree>
    <p:extLst>
      <p:ext uri="{BB962C8B-B14F-4D97-AF65-F5344CB8AC3E}">
        <p14:creationId xmlns:p14="http://schemas.microsoft.com/office/powerpoint/2010/main" val="1382225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CD7E1-FB04-350C-D47B-FDBFD690D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9C0A98E-583B-F173-3472-83B75414216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645AEE-F697-459C-A803-FD4DBA443484}" type="slidenum">
              <a:rPr lang="cs-CZ" smtClean="0"/>
              <a:pPr/>
              <a:t>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A91CA64-5273-B4A5-8AA7-9EE26A371D6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097028" y="6369224"/>
            <a:ext cx="4198701" cy="365125"/>
          </a:xfrm>
        </p:spPr>
        <p:txBody>
          <a:bodyPr/>
          <a:lstStyle/>
          <a:p>
            <a:r>
              <a:rPr lang="cs-CZ" dirty="0"/>
              <a:t>Seminář </a:t>
            </a:r>
            <a:r>
              <a:rPr lang="cs-CZ" dirty="0" err="1"/>
              <a:t>MZd</a:t>
            </a:r>
            <a:r>
              <a:rPr lang="cs-CZ" dirty="0"/>
              <a:t> Podpora rodinných pečujících 23. 10. 2026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6947AE69-739F-3BDB-4D74-F99611389A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490" y="568593"/>
            <a:ext cx="7991476" cy="369171"/>
          </a:xfrm>
        </p:spPr>
        <p:txBody>
          <a:bodyPr>
            <a:normAutofit lnSpcReduction="10000"/>
          </a:bodyPr>
          <a:lstStyle/>
          <a:p>
            <a:r>
              <a:rPr lang="cs-CZ" dirty="0">
                <a:solidFill>
                  <a:schemeClr val="accent4"/>
                </a:solidFill>
              </a:rPr>
              <a:t>Doporučení</a:t>
            </a:r>
          </a:p>
          <a:p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EBEBE28F-68B8-7D09-F0CE-6F040847C4A4}"/>
              </a:ext>
            </a:extLst>
          </p:cNvPr>
          <p:cNvSpPr txBox="1"/>
          <p:nvPr/>
        </p:nvSpPr>
        <p:spPr>
          <a:xfrm>
            <a:off x="419450" y="1143075"/>
            <a:ext cx="8151557" cy="4991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4375" algn="just">
              <a:spcBef>
                <a:spcPts val="750"/>
              </a:spcBef>
              <a:spcAft>
                <a:spcPts val="600"/>
              </a:spcAft>
            </a:pPr>
            <a:r>
              <a:rPr lang="cs-CZ" b="1" dirty="0">
                <a:latin typeface="Nunito Sans Light" panose="00000400000000000000" pitchFamily="2" charset="-18"/>
              </a:rPr>
              <a:t>nabídky krátkodobého pobytu v blízkosti nebo v prostorách nemocnice</a:t>
            </a:r>
            <a:r>
              <a:rPr lang="cs-CZ" dirty="0">
                <a:latin typeface="Nunito Sans Light" panose="00000400000000000000" pitchFamily="2" charset="-18"/>
              </a:rPr>
              <a:t>, cenově dostupné i rodinám s velmi nízkými příjmy</a:t>
            </a:r>
          </a:p>
          <a:p>
            <a:pPr marL="714375" algn="just">
              <a:spcBef>
                <a:spcPts val="750"/>
              </a:spcBef>
              <a:spcAft>
                <a:spcPts val="600"/>
              </a:spcAft>
            </a:pPr>
            <a:r>
              <a:rPr lang="cs-CZ" b="1" dirty="0">
                <a:latin typeface="Nunito Sans Light" panose="00000400000000000000" pitchFamily="2" charset="-18"/>
              </a:rPr>
              <a:t>umožňovat vystřídání rodičů </a:t>
            </a:r>
            <a:r>
              <a:rPr lang="cs-CZ" dirty="0">
                <a:latin typeface="Nunito Sans Light" panose="00000400000000000000" pitchFamily="2" charset="-18"/>
              </a:rPr>
              <a:t>(a</a:t>
            </a:r>
            <a:r>
              <a:rPr lang="cs-CZ" b="1" dirty="0">
                <a:latin typeface="Nunito Sans Light" panose="00000400000000000000" pitchFamily="2" charset="-18"/>
              </a:rPr>
              <a:t> </a:t>
            </a:r>
            <a:r>
              <a:rPr lang="cs-CZ" dirty="0">
                <a:latin typeface="Nunito Sans Light" panose="00000400000000000000" pitchFamily="2" charset="-18"/>
              </a:rPr>
              <a:t>dalších pečujících osob) v nemocnici (oddělené pokoje pro děti hospitalizované v doprovodu matek a otců)</a:t>
            </a:r>
          </a:p>
          <a:p>
            <a:pPr marL="714375" algn="just">
              <a:spcBef>
                <a:spcPts val="750"/>
              </a:spcBef>
              <a:spcAft>
                <a:spcPts val="600"/>
              </a:spcAft>
            </a:pPr>
            <a:r>
              <a:rPr lang="cs-CZ" b="1" dirty="0">
                <a:latin typeface="Nunito Sans Light" panose="00000400000000000000" pitchFamily="2" charset="-18"/>
              </a:rPr>
              <a:t>finanční příspěvky </a:t>
            </a:r>
            <a:r>
              <a:rPr lang="cs-CZ" dirty="0">
                <a:latin typeface="Nunito Sans Light" panose="00000400000000000000" pitchFamily="2" charset="-18"/>
              </a:rPr>
              <a:t>na cestovní nebo pobytové výdaje pečujícího sourozence a jeho doprovázející osoby při návštěvách hospitalizovaného dítěte a rodiče – ze systému sociálního zabezpečení, ze strany zdravotních pojišťoven nebo z jiných podpůrných zdrojů</a:t>
            </a:r>
          </a:p>
          <a:p>
            <a:pPr marL="714375" algn="just">
              <a:spcBef>
                <a:spcPts val="750"/>
              </a:spcBef>
              <a:spcAft>
                <a:spcPts val="600"/>
              </a:spcAft>
            </a:pPr>
            <a:r>
              <a:rPr lang="cs-CZ" dirty="0"/>
              <a:t>šířit </a:t>
            </a:r>
            <a:r>
              <a:rPr lang="cs-CZ" b="1" dirty="0"/>
              <a:t>osvětu </a:t>
            </a:r>
            <a:r>
              <a:rPr lang="cs-CZ" dirty="0"/>
              <a:t>ve společnosti a specificky </a:t>
            </a:r>
            <a:r>
              <a:rPr lang="cs-CZ" b="1" dirty="0"/>
              <a:t>k zaměstnavatelům</a:t>
            </a:r>
            <a:r>
              <a:rPr lang="cs-CZ" dirty="0"/>
              <a:t> v zájmu </a:t>
            </a:r>
            <a:r>
              <a:rPr lang="cs-CZ" b="1" dirty="0"/>
              <a:t>větší podpory mužů ve využívání flexibilních forem výkonu práce a pracovního volna</a:t>
            </a:r>
            <a:r>
              <a:rPr lang="cs-CZ" dirty="0"/>
              <a:t>, aby se mohli ve větší míře</a:t>
            </a:r>
            <a:r>
              <a:rPr lang="cs-CZ" b="1" dirty="0"/>
              <a:t> podílet na péči o své děti a blízké</a:t>
            </a:r>
          </a:p>
          <a:p>
            <a:pPr marL="714375" algn="just">
              <a:spcBef>
                <a:spcPts val="750"/>
              </a:spcBef>
              <a:spcAft>
                <a:spcPts val="600"/>
              </a:spcAft>
            </a:pPr>
            <a:r>
              <a:rPr lang="cs-CZ" b="1" dirty="0"/>
              <a:t>dny dovolené navíc </a:t>
            </a:r>
            <a:r>
              <a:rPr lang="cs-CZ" dirty="0"/>
              <a:t>pro rodiče dětí se zdravotním znevýhodněním</a:t>
            </a:r>
            <a:endParaRPr lang="cs-CZ" dirty="0">
              <a:latin typeface="Nunito Sans Light" panose="00000400000000000000" pitchFamily="2" charset="-18"/>
            </a:endParaRPr>
          </a:p>
          <a:p>
            <a:pPr marL="714375" algn="just">
              <a:spcBef>
                <a:spcPts val="750"/>
              </a:spcBef>
              <a:spcAft>
                <a:spcPts val="600"/>
              </a:spcAft>
            </a:pPr>
            <a:endParaRPr lang="cs-CZ" b="1" dirty="0">
              <a:latin typeface="Nunito Sans Light" panose="00000400000000000000" pitchFamily="2" charset="-1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2100" dirty="0"/>
          </a:p>
        </p:txBody>
      </p:sp>
      <p:sp>
        <p:nvSpPr>
          <p:cNvPr id="13" name="Šipka: doprava se zářezem 12">
            <a:extLst>
              <a:ext uri="{FF2B5EF4-FFF2-40B4-BE49-F238E27FC236}">
                <a16:creationId xmlns:a16="http://schemas.microsoft.com/office/drawing/2014/main" id="{157F28C1-1075-E2AB-2601-082CFA0A5573}"/>
              </a:ext>
            </a:extLst>
          </p:cNvPr>
          <p:cNvSpPr/>
          <p:nvPr/>
        </p:nvSpPr>
        <p:spPr>
          <a:xfrm>
            <a:off x="738640" y="1275393"/>
            <a:ext cx="293974" cy="174877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: doprava se zářezem 6">
            <a:extLst>
              <a:ext uri="{FF2B5EF4-FFF2-40B4-BE49-F238E27FC236}">
                <a16:creationId xmlns:a16="http://schemas.microsoft.com/office/drawing/2014/main" id="{61620F12-F8AC-CE6B-DB31-5C2521CC61A8}"/>
              </a:ext>
            </a:extLst>
          </p:cNvPr>
          <p:cNvSpPr/>
          <p:nvPr/>
        </p:nvSpPr>
        <p:spPr>
          <a:xfrm>
            <a:off x="738640" y="2152941"/>
            <a:ext cx="293974" cy="174877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Šipka: doprava se zářezem 7">
            <a:extLst>
              <a:ext uri="{FF2B5EF4-FFF2-40B4-BE49-F238E27FC236}">
                <a16:creationId xmlns:a16="http://schemas.microsoft.com/office/drawing/2014/main" id="{BAEE4334-1A65-5B09-A8A2-A0C7CBD75139}"/>
              </a:ext>
            </a:extLst>
          </p:cNvPr>
          <p:cNvSpPr/>
          <p:nvPr/>
        </p:nvSpPr>
        <p:spPr>
          <a:xfrm>
            <a:off x="734934" y="3030489"/>
            <a:ext cx="293974" cy="174877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Šipka: doprava se zářezem 8">
            <a:extLst>
              <a:ext uri="{FF2B5EF4-FFF2-40B4-BE49-F238E27FC236}">
                <a16:creationId xmlns:a16="http://schemas.microsoft.com/office/drawing/2014/main" id="{4F9DC059-43FA-B2D8-C9F7-5B8CF663249D}"/>
              </a:ext>
            </a:extLst>
          </p:cNvPr>
          <p:cNvSpPr/>
          <p:nvPr/>
        </p:nvSpPr>
        <p:spPr>
          <a:xfrm>
            <a:off x="734934" y="4143563"/>
            <a:ext cx="293974" cy="174877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Šipka: doprava se zářezem 10">
            <a:extLst>
              <a:ext uri="{FF2B5EF4-FFF2-40B4-BE49-F238E27FC236}">
                <a16:creationId xmlns:a16="http://schemas.microsoft.com/office/drawing/2014/main" id="{CA06FFA5-F197-4F8D-00F9-A3FA595AA70A}"/>
              </a:ext>
            </a:extLst>
          </p:cNvPr>
          <p:cNvSpPr/>
          <p:nvPr/>
        </p:nvSpPr>
        <p:spPr>
          <a:xfrm>
            <a:off x="734934" y="4928455"/>
            <a:ext cx="293974" cy="174877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1364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4D388-0C5C-0E24-0EB8-7C8E6F0B3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02E8A5D-3D56-6CEB-0A04-AADAD51461A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645AEE-F697-459C-A803-FD4DBA443484}" type="slidenum">
              <a:rPr lang="cs-CZ" smtClean="0"/>
              <a:pPr/>
              <a:t>7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15C4A75C-E58C-AC7F-4674-9AA202C0C48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097028" y="6369224"/>
            <a:ext cx="4198701" cy="365125"/>
          </a:xfrm>
        </p:spPr>
        <p:txBody>
          <a:bodyPr/>
          <a:lstStyle/>
          <a:p>
            <a:r>
              <a:rPr lang="cs-CZ" dirty="0"/>
              <a:t>Seminář </a:t>
            </a:r>
            <a:r>
              <a:rPr lang="cs-CZ" dirty="0" err="1"/>
              <a:t>MZd</a:t>
            </a:r>
            <a:r>
              <a:rPr lang="cs-CZ" dirty="0"/>
              <a:t> Podpora rodinných pečujících 23. 10. 2026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074BDB00-5393-F24B-AD7F-824646C6B6BD}"/>
              </a:ext>
            </a:extLst>
          </p:cNvPr>
          <p:cNvSpPr txBox="1"/>
          <p:nvPr/>
        </p:nvSpPr>
        <p:spPr>
          <a:xfrm>
            <a:off x="416181" y="1534586"/>
            <a:ext cx="8151557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cs-CZ" b="1" dirty="0"/>
          </a:p>
          <a:p>
            <a:pPr marL="520700" lvl="1" indent="-342900" algn="just" defTabSz="685800">
              <a:spcBef>
                <a:spcPts val="600"/>
              </a:spcBef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b="1" dirty="0">
                <a:latin typeface="Nunito Sans Light" panose="00000400000000000000" pitchFamily="2" charset="-18"/>
              </a:rPr>
              <a:t>přetížení rodičů </a:t>
            </a:r>
            <a:r>
              <a:rPr lang="cs-CZ" dirty="0">
                <a:latin typeface="Nunito Sans Light" panose="00000400000000000000" pitchFamily="2" charset="-18"/>
              </a:rPr>
              <a:t>– nedostatek soustředěné pozornosti pro „zdravé“ dítě</a:t>
            </a:r>
          </a:p>
          <a:p>
            <a:pPr marL="520700" lvl="1" indent="-342900" algn="just" defTabSz="685800">
              <a:spcBef>
                <a:spcPts val="600"/>
              </a:spcBef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dirty="0">
                <a:latin typeface="Nunito Sans Light" panose="00000400000000000000" pitchFamily="2" charset="-18"/>
              </a:rPr>
              <a:t>pečující sourozenec </a:t>
            </a:r>
            <a:r>
              <a:rPr lang="cs-CZ" b="1" dirty="0">
                <a:latin typeface="Nunito Sans Light" panose="00000400000000000000" pitchFamily="2" charset="-18"/>
              </a:rPr>
              <a:t>přebírá pečovatelské povinnosti</a:t>
            </a:r>
          </a:p>
          <a:p>
            <a:pPr marL="520700" lvl="1" indent="-342900" algn="just" defTabSz="685800">
              <a:spcBef>
                <a:spcPts val="600"/>
              </a:spcBef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b="1" dirty="0">
                <a:latin typeface="Nunito Sans Light" panose="00000400000000000000" pitchFamily="2" charset="-18"/>
              </a:rPr>
              <a:t>omezené možnosti </a:t>
            </a:r>
            <a:r>
              <a:rPr lang="cs-CZ" dirty="0">
                <a:latin typeface="Nunito Sans Light" panose="00000400000000000000" pitchFamily="2" charset="-18"/>
              </a:rPr>
              <a:t>rodinných dovolených i dalších volnočasových aktivit</a:t>
            </a:r>
          </a:p>
          <a:p>
            <a:pPr marL="520700" lvl="1" indent="-342900" algn="just" defTabSz="685800">
              <a:spcBef>
                <a:spcPts val="600"/>
              </a:spcBef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dirty="0">
                <a:latin typeface="Nunito Sans Light" panose="00000400000000000000" pitchFamily="2" charset="-18"/>
              </a:rPr>
              <a:t>narůstající </a:t>
            </a:r>
            <a:r>
              <a:rPr lang="cs-CZ" b="1" dirty="0">
                <a:latin typeface="Nunito Sans Light" panose="00000400000000000000" pitchFamily="2" charset="-18"/>
              </a:rPr>
              <a:t>nejistota a obavy z budoucího závazku </a:t>
            </a:r>
            <a:r>
              <a:rPr lang="cs-CZ" dirty="0">
                <a:latin typeface="Nunito Sans Light" panose="00000400000000000000" pitchFamily="2" charset="-18"/>
              </a:rPr>
              <a:t>péče</a:t>
            </a:r>
          </a:p>
          <a:p>
            <a:pPr marL="520700" lvl="1" indent="-342900" algn="just" defTabSz="685800">
              <a:spcBef>
                <a:spcPts val="600"/>
              </a:spcBef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accent4"/>
                </a:solidFill>
                <a:latin typeface="Nunito Sans SemiBold" panose="00000700000000000000" pitchFamily="2" charset="0"/>
              </a:rPr>
              <a:t>Akutní situace:</a:t>
            </a:r>
          </a:p>
          <a:p>
            <a:pPr marL="977900" lvl="2" indent="-342900" algn="just" defTabSz="685800">
              <a:spcBef>
                <a:spcPts val="600"/>
              </a:spcBef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dirty="0">
                <a:latin typeface="Nunito Sans Light" panose="00000400000000000000" pitchFamily="2" charset="-18"/>
              </a:rPr>
              <a:t>obzvláště tíživé v rodinách s </a:t>
            </a:r>
            <a:r>
              <a:rPr lang="cs-CZ" b="1" dirty="0">
                <a:latin typeface="Nunito Sans Light" panose="00000400000000000000" pitchFamily="2" charset="-18"/>
              </a:rPr>
              <a:t>jedním rodičem </a:t>
            </a:r>
            <a:r>
              <a:rPr lang="cs-CZ" dirty="0">
                <a:latin typeface="Nunito Sans Light" panose="00000400000000000000" pitchFamily="2" charset="-18"/>
              </a:rPr>
              <a:t>a </a:t>
            </a:r>
            <a:r>
              <a:rPr lang="cs-CZ" b="1" dirty="0">
                <a:latin typeface="Nunito Sans Light" panose="00000400000000000000" pitchFamily="2" charset="-18"/>
              </a:rPr>
              <a:t>bez podpůrného zázemí </a:t>
            </a:r>
            <a:r>
              <a:rPr lang="cs-CZ" dirty="0">
                <a:latin typeface="Nunito Sans Light" panose="00000400000000000000" pitchFamily="2" charset="-18"/>
              </a:rPr>
              <a:t>širší rodiny nebo známých</a:t>
            </a:r>
            <a:endParaRPr lang="cs-CZ" sz="1600" dirty="0">
              <a:latin typeface="Nunito Sans Light" panose="00000400000000000000" pitchFamily="2" charset="-18"/>
            </a:endParaRPr>
          </a:p>
          <a:p>
            <a:pPr marL="977900" lvl="2" indent="-342900" algn="just" defTabSz="685800">
              <a:spcBef>
                <a:spcPts val="600"/>
              </a:spcBef>
              <a:spcAft>
                <a:spcPts val="1200"/>
              </a:spcAft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cs-CZ" dirty="0">
                <a:latin typeface="Nunito Sans Light" panose="00000400000000000000" pitchFamily="2" charset="-18"/>
              </a:rPr>
              <a:t>hrozí, že se minimálně některé z dětí (nebo obě) ocitne </a:t>
            </a:r>
            <a:r>
              <a:rPr lang="cs-CZ" b="1" dirty="0">
                <a:latin typeface="Nunito Sans Light" panose="00000400000000000000" pitchFamily="2" charset="-18"/>
              </a:rPr>
              <a:t>bez péče </a:t>
            </a:r>
            <a:r>
              <a:rPr lang="cs-CZ" dirty="0">
                <a:latin typeface="Nunito Sans Light" panose="00000400000000000000" pitchFamily="2" charset="-18"/>
              </a:rPr>
              <a:t>NEBO</a:t>
            </a:r>
            <a:r>
              <a:rPr lang="cs-CZ" b="1" dirty="0">
                <a:latin typeface="Nunito Sans Light" panose="00000400000000000000" pitchFamily="2" charset="-18"/>
              </a:rPr>
              <a:t> odpovědnost za péči spadne plně na „zdravé“ dítě</a:t>
            </a:r>
            <a:endParaRPr lang="cs-CZ" dirty="0">
              <a:latin typeface="Nunito Sans Light" panose="00000400000000000000" pitchFamily="2" charset="-18"/>
            </a:endParaRP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0FF49DAF-AE7D-9D74-C030-15C7F18D07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262" y="426474"/>
            <a:ext cx="7991476" cy="982382"/>
          </a:xfrm>
        </p:spPr>
        <p:txBody>
          <a:bodyPr>
            <a:normAutofit fontScale="92500" lnSpcReduction="20000"/>
          </a:bodyPr>
          <a:lstStyle/>
          <a:p>
            <a:r>
              <a:rPr lang="cs-CZ" sz="3000" dirty="0">
                <a:solidFill>
                  <a:schemeClr val="accent4"/>
                </a:solidFill>
              </a:rPr>
              <a:t>Terénní, ambulantní a pobytové služby pro dítě se zdravotním znevýhodněním – jak jejich nedostupnost dopadá na pečujícího sourozence?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24352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453E9-8CCD-1195-222D-088E6172B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2A777471-024E-E40F-8EEF-A55AA4013C4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645AEE-F697-459C-A803-FD4DBA443484}" type="slidenum">
              <a:rPr lang="cs-CZ" smtClean="0"/>
              <a:pPr/>
              <a:t>8</a:t>
            </a:fld>
            <a:endParaRPr lang="cs-CZ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C1943CD-B6F6-B308-EF89-8F5489D4EF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3150" y="2248695"/>
            <a:ext cx="7021513" cy="3226416"/>
          </a:xfrm>
        </p:spPr>
        <p:txBody>
          <a:bodyPr/>
          <a:lstStyle/>
          <a:p>
            <a:pPr algn="just"/>
            <a:endParaRPr lang="cs-CZ" sz="1400" dirty="0"/>
          </a:p>
          <a:p>
            <a:pPr algn="just"/>
            <a:r>
              <a:rPr lang="cs-CZ" sz="1400" dirty="0"/>
              <a:t>„Mně bylo 15, 14 let, když jsem začal hlídat bráchu, já jsem byl už víceméně soběstačná osoba. Vždycky to nebývalo jenom, že rodiče někam šli nebo něco takového, </a:t>
            </a:r>
            <a:r>
              <a:rPr lang="cs-CZ" sz="1400" b="1" dirty="0"/>
              <a:t>ale někdy to bývalo, že mamka šla k doktorovi, otec byl v práci a potřebovali někoho, kdo pohlídá bráchu na 4, 5 hodin, protože nebyl ve škole, protože byl nemocný</a:t>
            </a:r>
            <a:r>
              <a:rPr lang="cs-CZ" sz="1400" dirty="0"/>
              <a:t>.“ </a:t>
            </a:r>
            <a:r>
              <a:rPr lang="cs-CZ" sz="1400" b="1" dirty="0">
                <a:solidFill>
                  <a:schemeClr val="accent4"/>
                </a:solidFill>
              </a:rPr>
              <a:t>(sourozenec) </a:t>
            </a:r>
          </a:p>
          <a:p>
            <a:pPr algn="just"/>
            <a:endParaRPr lang="cs-CZ" sz="14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algn="just"/>
            <a:r>
              <a:rPr lang="cs-CZ" sz="1400" dirty="0"/>
              <a:t>„Přijde mi to jako </a:t>
            </a:r>
            <a:r>
              <a:rPr lang="cs-CZ" sz="1400" b="1" dirty="0"/>
              <a:t>takový nevyřčený očekávání</a:t>
            </a:r>
            <a:r>
              <a:rPr lang="cs-CZ" sz="1400" dirty="0"/>
              <a:t>, že ona [matka] to nikdy napřímo neřekla: ‚prosím tě, postarej se o něj‘. Ale </a:t>
            </a:r>
            <a:r>
              <a:rPr lang="cs-CZ" sz="1400" b="1" dirty="0"/>
              <a:t>dává to tak občas najevo různýma </a:t>
            </a:r>
            <a:r>
              <a:rPr lang="cs-CZ" sz="1400" b="1" dirty="0" err="1"/>
              <a:t>narážkama</a:t>
            </a:r>
            <a:r>
              <a:rPr lang="cs-CZ" sz="1400" b="1" dirty="0"/>
              <a:t> </a:t>
            </a:r>
            <a:r>
              <a:rPr lang="cs-CZ" sz="1400" dirty="0"/>
              <a:t>(...).</a:t>
            </a:r>
            <a:r>
              <a:rPr lang="cs-CZ" sz="1400" b="1" dirty="0"/>
              <a:t> </a:t>
            </a:r>
            <a:r>
              <a:rPr lang="cs-CZ" sz="1400" dirty="0"/>
              <a:t>Pár let bylo strašně těžký se o tom s ní bavit jakkoliv jinak než formou tady těch narážek. (...) A pak </a:t>
            </a:r>
            <a:r>
              <a:rPr lang="cs-CZ" sz="1400" b="1" dirty="0"/>
              <a:t>jednou přišla s tím, že co má informace, tak nejsou místa v chráněném bydlení, že nejsou místa v lepších domovech</a:t>
            </a:r>
            <a:r>
              <a:rPr lang="cs-CZ" sz="1400" dirty="0"/>
              <a:t>, že tam jsou úplně nelidský čekací lhůty a podmínky a tak. </a:t>
            </a:r>
            <a:r>
              <a:rPr lang="cs-CZ" sz="1400" b="1" dirty="0"/>
              <a:t>Aby byla šance, že by se tam [bratr s postižením] ještě za reálný životní lhůty dostal</a:t>
            </a:r>
            <a:r>
              <a:rPr lang="cs-CZ" sz="1400" dirty="0"/>
              <a:t>.“ </a:t>
            </a:r>
            <a:r>
              <a:rPr lang="cs-CZ" sz="1400" b="1" dirty="0">
                <a:solidFill>
                  <a:schemeClr val="accent4"/>
                </a:solidFill>
              </a:rPr>
              <a:t>(sourozenec)</a:t>
            </a:r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96C949BB-DA60-DAF5-FEF3-D685E4E6C0C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097028" y="6369224"/>
            <a:ext cx="4198701" cy="365125"/>
          </a:xfrm>
        </p:spPr>
        <p:txBody>
          <a:bodyPr/>
          <a:lstStyle/>
          <a:p>
            <a:r>
              <a:rPr lang="cs-CZ" dirty="0"/>
              <a:t>Seminář </a:t>
            </a:r>
            <a:r>
              <a:rPr lang="cs-CZ" dirty="0" err="1"/>
              <a:t>MZd</a:t>
            </a:r>
            <a:r>
              <a:rPr lang="cs-CZ" dirty="0"/>
              <a:t> Podpora rodinných pečujících 23. 10. 2026</a:t>
            </a:r>
          </a:p>
        </p:txBody>
      </p:sp>
    </p:spTree>
    <p:extLst>
      <p:ext uri="{BB962C8B-B14F-4D97-AF65-F5344CB8AC3E}">
        <p14:creationId xmlns:p14="http://schemas.microsoft.com/office/powerpoint/2010/main" val="2000207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1BF9B-58AE-EB4D-CFAF-0471D7F8B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C138A0EF-88B7-8E0A-DE5E-C092AC642A2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645AEE-F697-459C-A803-FD4DBA443484}" type="slidenum">
              <a:rPr lang="cs-CZ" smtClean="0"/>
              <a:pPr/>
              <a:t>9</a:t>
            </a:fld>
            <a:endParaRPr lang="cs-CZ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4EE1340-CF57-E67C-8F95-62DC076F80D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1243" y="1974374"/>
            <a:ext cx="7021513" cy="2236382"/>
          </a:xfrm>
        </p:spPr>
        <p:txBody>
          <a:bodyPr/>
          <a:lstStyle/>
          <a:p>
            <a:pPr algn="just"/>
            <a:endParaRPr lang="cs-CZ" sz="1400" dirty="0">
              <a:latin typeface="Nunito Sans Light" panose="00000400000000000000" pitchFamily="2" charset="-18"/>
            </a:endParaRPr>
          </a:p>
          <a:p>
            <a:pPr algn="just"/>
            <a:r>
              <a:rPr lang="cs-CZ" sz="1400" dirty="0">
                <a:latin typeface="Nunito Sans Light" panose="00000400000000000000" pitchFamily="2" charset="-18"/>
              </a:rPr>
              <a:t>„Odlehčovací služba pobytová v [větším okresním městě] neexistuje. Vůbec, akorát tady začala nějaká služba, která, když jsme se snažili (...), tam jsme se dostali akorát na dva pobyty za </a:t>
            </a:r>
            <a:r>
              <a:rPr lang="cs-CZ" sz="1400" dirty="0" err="1">
                <a:latin typeface="Nunito Sans Light" panose="00000400000000000000" pitchFamily="2" charset="-18"/>
              </a:rPr>
              <a:t>celej</a:t>
            </a:r>
            <a:r>
              <a:rPr lang="cs-CZ" sz="1400" dirty="0">
                <a:latin typeface="Nunito Sans Light" panose="00000400000000000000" pitchFamily="2" charset="-18"/>
              </a:rPr>
              <a:t> rok. (...) To znamená </a:t>
            </a:r>
            <a:r>
              <a:rPr lang="cs-CZ" sz="1400" b="1" dirty="0">
                <a:latin typeface="Nunito Sans Light" panose="00000400000000000000" pitchFamily="2" charset="-18"/>
              </a:rPr>
              <a:t>čtyři dny za rok</a:t>
            </a:r>
            <a:r>
              <a:rPr lang="cs-CZ" sz="1400" dirty="0">
                <a:latin typeface="Nunito Sans Light" panose="00000400000000000000" pitchFamily="2" charset="-18"/>
              </a:rPr>
              <a:t>. No, tak to nic. A ještě tady v okolí maximálně [v menším městě], kde teda </a:t>
            </a:r>
            <a:r>
              <a:rPr lang="cs-CZ" sz="1400" b="1" dirty="0">
                <a:latin typeface="Nunito Sans Light" panose="00000400000000000000" pitchFamily="2" charset="-18"/>
              </a:rPr>
              <a:t>mám podanou žádost, když bych zkolabovala, jako že se mi to už stává často</a:t>
            </a:r>
            <a:r>
              <a:rPr lang="cs-CZ" sz="1400" dirty="0">
                <a:latin typeface="Nunito Sans Light" panose="00000400000000000000" pitchFamily="2" charset="-18"/>
              </a:rPr>
              <a:t>. V době covidu jsem byla v bezvědomí a ten </a:t>
            </a:r>
            <a:r>
              <a:rPr lang="cs-CZ" sz="1400" b="1" dirty="0">
                <a:latin typeface="Nunito Sans Light" panose="00000400000000000000" pitchFamily="2" charset="-18"/>
              </a:rPr>
              <a:t>mladší syn se staral o bráchu</a:t>
            </a:r>
            <a:r>
              <a:rPr lang="cs-CZ" sz="1400" dirty="0">
                <a:latin typeface="Nunito Sans Light" panose="00000400000000000000" pitchFamily="2" charset="-18"/>
              </a:rPr>
              <a:t>. Protože sociální pracovnice měly zákaz osobní asistence. Nebyly naočkovaný, některý se odmítly očkovat, byly propuštěny. A tady ta komedie, co se odehrávalo, </a:t>
            </a:r>
            <a:r>
              <a:rPr lang="cs-CZ" sz="1400" b="1" dirty="0">
                <a:latin typeface="Nunito Sans Light" panose="00000400000000000000" pitchFamily="2" charset="-18"/>
              </a:rPr>
              <a:t>nás v podstatě úplně odřízla</a:t>
            </a:r>
            <a:r>
              <a:rPr lang="cs-CZ" sz="1400" dirty="0">
                <a:latin typeface="Nunito Sans Light" panose="00000400000000000000" pitchFamily="2" charset="-18"/>
              </a:rPr>
              <a:t>. (...).“ </a:t>
            </a:r>
            <a:r>
              <a:rPr lang="cs-CZ" sz="1400" b="1" dirty="0">
                <a:solidFill>
                  <a:schemeClr val="accent4"/>
                </a:solidFill>
                <a:latin typeface="Nunito Sans Light" panose="00000400000000000000" pitchFamily="2" charset="-18"/>
              </a:rPr>
              <a:t>(rodič)</a:t>
            </a:r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63C5D120-121D-01D9-57AC-2746D61668C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097028" y="6369224"/>
            <a:ext cx="4198701" cy="365125"/>
          </a:xfrm>
        </p:spPr>
        <p:txBody>
          <a:bodyPr/>
          <a:lstStyle/>
          <a:p>
            <a:r>
              <a:rPr lang="cs-CZ" dirty="0"/>
              <a:t>Seminář </a:t>
            </a:r>
            <a:r>
              <a:rPr lang="cs-CZ" dirty="0" err="1"/>
              <a:t>MZd</a:t>
            </a:r>
            <a:r>
              <a:rPr lang="cs-CZ" dirty="0"/>
              <a:t> Podpora rodinných pečujících 23. 10. 2026</a:t>
            </a:r>
          </a:p>
        </p:txBody>
      </p:sp>
    </p:spTree>
    <p:extLst>
      <p:ext uri="{BB962C8B-B14F-4D97-AF65-F5344CB8AC3E}">
        <p14:creationId xmlns:p14="http://schemas.microsoft.com/office/powerpoint/2010/main" val="4025968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5B526-F663-562B-A5F2-9E1AC3C17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554D2229-2F88-0763-7902-38B58B4DBFD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645AEE-F697-459C-A803-FD4DBA443484}" type="slidenum">
              <a:rPr lang="cs-CZ" smtClean="0"/>
              <a:pPr/>
              <a:t>10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78F6F23-BC45-1FED-8047-68BEE0C02A5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097028" y="6369224"/>
            <a:ext cx="4198701" cy="365125"/>
          </a:xfrm>
        </p:spPr>
        <p:txBody>
          <a:bodyPr/>
          <a:lstStyle/>
          <a:p>
            <a:r>
              <a:rPr lang="cs-CZ" dirty="0"/>
              <a:t>Seminář </a:t>
            </a:r>
            <a:r>
              <a:rPr lang="cs-CZ" dirty="0" err="1"/>
              <a:t>MZd</a:t>
            </a:r>
            <a:r>
              <a:rPr lang="cs-CZ" dirty="0"/>
              <a:t> Podpora rodinných pečujících 23. 10. 2026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C0BCAA36-AD4C-2ED6-45FA-22C0F5E9CE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490" y="568593"/>
            <a:ext cx="7991476" cy="369171"/>
          </a:xfrm>
        </p:spPr>
        <p:txBody>
          <a:bodyPr>
            <a:normAutofit lnSpcReduction="10000"/>
          </a:bodyPr>
          <a:lstStyle/>
          <a:p>
            <a:r>
              <a:rPr lang="cs-CZ" dirty="0">
                <a:solidFill>
                  <a:schemeClr val="accent4"/>
                </a:solidFill>
              </a:rPr>
              <a:t>Doporučení</a:t>
            </a:r>
          </a:p>
          <a:p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34103BA-EEF9-FD36-E94C-CF34B8D45328}"/>
              </a:ext>
            </a:extLst>
          </p:cNvPr>
          <p:cNvSpPr txBox="1"/>
          <p:nvPr/>
        </p:nvSpPr>
        <p:spPr>
          <a:xfrm>
            <a:off x="419450" y="1143075"/>
            <a:ext cx="8151557" cy="5242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4375" algn="just">
              <a:spcBef>
                <a:spcPts val="750"/>
              </a:spcBef>
              <a:spcAft>
                <a:spcPts val="600"/>
              </a:spcAft>
            </a:pPr>
            <a:r>
              <a:rPr lang="cs-CZ" b="1" dirty="0">
                <a:latin typeface="Nunito Sans Light" panose="00000400000000000000" pitchFamily="2" charset="-18"/>
              </a:rPr>
              <a:t>systematicky posilovat územní a finanční dostupnost </a:t>
            </a:r>
            <a:r>
              <a:rPr lang="cs-CZ" dirty="0">
                <a:latin typeface="Nunito Sans Light" panose="00000400000000000000" pitchFamily="2" charset="-18"/>
              </a:rPr>
              <a:t>všech typů služeb (terénní, ambulantní, pobytové), </a:t>
            </a:r>
            <a:r>
              <a:rPr lang="cs-CZ" b="1" dirty="0">
                <a:latin typeface="Nunito Sans Light" panose="00000400000000000000" pitchFamily="2" charset="-18"/>
              </a:rPr>
              <a:t>včetně krizových lůžek </a:t>
            </a:r>
            <a:r>
              <a:rPr lang="cs-CZ" dirty="0">
                <a:latin typeface="Nunito Sans Light" panose="00000400000000000000" pitchFamily="2" charset="-18"/>
              </a:rPr>
              <a:t>v pobytových službách</a:t>
            </a:r>
          </a:p>
          <a:p>
            <a:pPr marL="714375" algn="just">
              <a:spcBef>
                <a:spcPts val="750"/>
              </a:spcBef>
              <a:spcAft>
                <a:spcPts val="600"/>
              </a:spcAft>
            </a:pPr>
            <a:r>
              <a:rPr lang="cs-CZ" dirty="0">
                <a:latin typeface="Nunito Sans Light" panose="00000400000000000000" pitchFamily="2" charset="-18"/>
              </a:rPr>
              <a:t>dostupné služby osobní asistence, pečovatelské, odlehčovací a dlouhodobé pobytové pro děti a dospělé osoby s </a:t>
            </a:r>
            <a:r>
              <a:rPr lang="cs-CZ" b="1" dirty="0">
                <a:latin typeface="Nunito Sans Light" panose="00000400000000000000" pitchFamily="2" charset="-18"/>
              </a:rPr>
              <a:t>různými typy zdravotního znevýhodnění </a:t>
            </a:r>
            <a:r>
              <a:rPr lang="cs-CZ" dirty="0">
                <a:latin typeface="Nunito Sans Light" panose="00000400000000000000" pitchFamily="2" charset="-18"/>
              </a:rPr>
              <a:t>(zásadní problém u osob s PAS, s chováním náročným na péči a u osob se vzácnými onemocněními)</a:t>
            </a:r>
          </a:p>
          <a:p>
            <a:pPr marL="714375" algn="just">
              <a:spcBef>
                <a:spcPts val="750"/>
              </a:spcBef>
              <a:spcAft>
                <a:spcPts val="600"/>
              </a:spcAft>
            </a:pPr>
            <a:r>
              <a:rPr lang="cs-CZ" dirty="0">
                <a:latin typeface="Nunito Sans Light" panose="00000400000000000000" pitchFamily="2" charset="-18"/>
              </a:rPr>
              <a:t>význam </a:t>
            </a:r>
            <a:r>
              <a:rPr lang="cs-CZ" b="1" dirty="0">
                <a:latin typeface="Nunito Sans Light" panose="00000400000000000000" pitchFamily="2" charset="-18"/>
              </a:rPr>
              <a:t>stabilní</a:t>
            </a:r>
            <a:r>
              <a:rPr lang="cs-CZ" dirty="0">
                <a:latin typeface="Nunito Sans Light" panose="00000400000000000000" pitchFamily="2" charset="-18"/>
              </a:rPr>
              <a:t> </a:t>
            </a:r>
            <a:r>
              <a:rPr lang="cs-CZ" b="1" dirty="0">
                <a:latin typeface="Nunito Sans Light" panose="00000400000000000000" pitchFamily="2" charset="-18"/>
              </a:rPr>
              <a:t>dlouhodobé finanční podpory </a:t>
            </a:r>
            <a:r>
              <a:rPr lang="cs-CZ" dirty="0">
                <a:latin typeface="Nunito Sans Light" panose="00000400000000000000" pitchFamily="2" charset="-18"/>
              </a:rPr>
              <a:t>i pro </a:t>
            </a:r>
            <a:r>
              <a:rPr lang="cs-CZ" b="1" dirty="0">
                <a:latin typeface="Nunito Sans Light" panose="00000400000000000000" pitchFamily="2" charset="-18"/>
              </a:rPr>
              <a:t>služby mimo systém sociálních služeb</a:t>
            </a:r>
            <a:r>
              <a:rPr lang="cs-CZ" dirty="0">
                <a:latin typeface="Nunito Sans Light" panose="00000400000000000000" pitchFamily="2" charset="-18"/>
              </a:rPr>
              <a:t>, které vykrývají „hluchá místa“, nabízejí nekonvenční řešení – např. </a:t>
            </a:r>
            <a:r>
              <a:rPr lang="cs-CZ" b="1" dirty="0" err="1">
                <a:latin typeface="Nunito Sans Light" panose="00000400000000000000" pitchFamily="2" charset="-18"/>
              </a:rPr>
              <a:t>homesharing</a:t>
            </a:r>
            <a:r>
              <a:rPr lang="cs-CZ" dirty="0">
                <a:latin typeface="Nunito Sans Light" panose="00000400000000000000" pitchFamily="2" charset="-18"/>
              </a:rPr>
              <a:t>, </a:t>
            </a:r>
            <a:r>
              <a:rPr lang="cs-CZ" b="1" dirty="0">
                <a:latin typeface="Nunito Sans Light" panose="00000400000000000000" pitchFamily="2" charset="-18"/>
              </a:rPr>
              <a:t>alternativy osobní asistence</a:t>
            </a:r>
          </a:p>
          <a:p>
            <a:pPr marL="714375" algn="just">
              <a:spcBef>
                <a:spcPts val="750"/>
              </a:spcBef>
              <a:spcAft>
                <a:spcPts val="600"/>
              </a:spcAft>
            </a:pPr>
            <a:r>
              <a:rPr lang="cs-CZ" dirty="0">
                <a:latin typeface="Nunito Sans Light" panose="00000400000000000000" pitchFamily="2" charset="-18"/>
              </a:rPr>
              <a:t>služby </a:t>
            </a:r>
            <a:r>
              <a:rPr lang="cs-CZ" b="1" dirty="0">
                <a:latin typeface="Nunito Sans Light" panose="00000400000000000000" pitchFamily="2" charset="-18"/>
              </a:rPr>
              <a:t>kombinující sociální a zdravotnické úkony </a:t>
            </a:r>
            <a:r>
              <a:rPr lang="cs-CZ" dirty="0">
                <a:latin typeface="Nunito Sans Light" panose="00000400000000000000" pitchFamily="2" charset="-18"/>
              </a:rPr>
              <a:t>(například jak ošetření, tak krmení, doprovod či hlídání spojené s hrou) při péči o osobu s handicapem, které tak </a:t>
            </a:r>
            <a:r>
              <a:rPr lang="cs-CZ" b="1" dirty="0">
                <a:latin typeface="Nunito Sans Light" panose="00000400000000000000" pitchFamily="2" charset="-18"/>
              </a:rPr>
              <a:t>mohou rodiče zastoupit na delší časový úsek</a:t>
            </a:r>
          </a:p>
          <a:p>
            <a:pPr marL="714375" algn="just">
              <a:spcBef>
                <a:spcPts val="750"/>
              </a:spcBef>
              <a:spcAft>
                <a:spcPts val="600"/>
              </a:spcAft>
            </a:pPr>
            <a:r>
              <a:rPr lang="cs-CZ" b="1" dirty="0"/>
              <a:t>služby poskytující komplexní výpomoc </a:t>
            </a:r>
            <a:r>
              <a:rPr lang="cs-CZ" dirty="0"/>
              <a:t>pečující rodině všeho druhu tam, kde je zrovna nejvíce potřeba, například v určité pravidelné časové dotaci týdně</a:t>
            </a:r>
            <a:endParaRPr lang="cs-CZ" sz="2100" dirty="0"/>
          </a:p>
        </p:txBody>
      </p:sp>
      <p:sp>
        <p:nvSpPr>
          <p:cNvPr id="13" name="Šipka: doprava se zářezem 12">
            <a:extLst>
              <a:ext uri="{FF2B5EF4-FFF2-40B4-BE49-F238E27FC236}">
                <a16:creationId xmlns:a16="http://schemas.microsoft.com/office/drawing/2014/main" id="{F3D57C65-A7DA-041D-42AC-8804669B1C63}"/>
              </a:ext>
            </a:extLst>
          </p:cNvPr>
          <p:cNvSpPr/>
          <p:nvPr/>
        </p:nvSpPr>
        <p:spPr>
          <a:xfrm>
            <a:off x="738640" y="1275393"/>
            <a:ext cx="293974" cy="174877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: doprava se zářezem 6">
            <a:extLst>
              <a:ext uri="{FF2B5EF4-FFF2-40B4-BE49-F238E27FC236}">
                <a16:creationId xmlns:a16="http://schemas.microsoft.com/office/drawing/2014/main" id="{487BDCA6-A80C-A086-CDF9-081AA1326654}"/>
              </a:ext>
            </a:extLst>
          </p:cNvPr>
          <p:cNvSpPr/>
          <p:nvPr/>
        </p:nvSpPr>
        <p:spPr>
          <a:xfrm>
            <a:off x="738640" y="2585149"/>
            <a:ext cx="293974" cy="174877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Šipka: doprava se zářezem 8">
            <a:extLst>
              <a:ext uri="{FF2B5EF4-FFF2-40B4-BE49-F238E27FC236}">
                <a16:creationId xmlns:a16="http://schemas.microsoft.com/office/drawing/2014/main" id="{192BA346-6A35-016E-7552-643B00A91604}"/>
              </a:ext>
            </a:extLst>
          </p:cNvPr>
          <p:cNvSpPr/>
          <p:nvPr/>
        </p:nvSpPr>
        <p:spPr>
          <a:xfrm>
            <a:off x="746685" y="3787744"/>
            <a:ext cx="293974" cy="174877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Šipka: doprava se zářezem 10">
            <a:extLst>
              <a:ext uri="{FF2B5EF4-FFF2-40B4-BE49-F238E27FC236}">
                <a16:creationId xmlns:a16="http://schemas.microsoft.com/office/drawing/2014/main" id="{DB69A07C-997A-C96C-CD98-1CD35C324ED0}"/>
              </a:ext>
            </a:extLst>
          </p:cNvPr>
          <p:cNvSpPr/>
          <p:nvPr/>
        </p:nvSpPr>
        <p:spPr>
          <a:xfrm>
            <a:off x="746685" y="4823826"/>
            <a:ext cx="293974" cy="174877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Šipka: doprava se zářezem 13">
            <a:extLst>
              <a:ext uri="{FF2B5EF4-FFF2-40B4-BE49-F238E27FC236}">
                <a16:creationId xmlns:a16="http://schemas.microsoft.com/office/drawing/2014/main" id="{A14716F6-E9F5-D055-500C-6365B45820E7}"/>
              </a:ext>
            </a:extLst>
          </p:cNvPr>
          <p:cNvSpPr/>
          <p:nvPr/>
        </p:nvSpPr>
        <p:spPr>
          <a:xfrm>
            <a:off x="738640" y="5778677"/>
            <a:ext cx="293974" cy="174877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2271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93F7AAC5-7A8C-625C-5087-C15B6EA73CE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645AEE-F697-459C-A803-FD4DBA443484}" type="slidenum">
              <a:rPr lang="cs-CZ" smtClean="0"/>
              <a:pPr/>
              <a:t>11</a:t>
            </a:fld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8DCF6B2-F272-9DA6-9DA8-42C41A9089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6262" y="1376363"/>
            <a:ext cx="7991475" cy="4860925"/>
          </a:xfrm>
        </p:spPr>
        <p:txBody>
          <a:bodyPr/>
          <a:lstStyle/>
          <a:p>
            <a:pPr lvl="1" algn="just">
              <a:spcBef>
                <a:spcPts val="600"/>
              </a:spcBef>
              <a:spcAft>
                <a:spcPts val="1200"/>
              </a:spcAft>
            </a:pPr>
            <a:r>
              <a:rPr lang="cs-CZ" b="1" dirty="0">
                <a:latin typeface="Nunito Sans Light" panose="00000400000000000000" pitchFamily="2" charset="-18"/>
              </a:rPr>
              <a:t>přetížení rodičů </a:t>
            </a:r>
            <a:r>
              <a:rPr lang="cs-CZ" dirty="0">
                <a:latin typeface="Nunito Sans Light" panose="00000400000000000000" pitchFamily="2" charset="-18"/>
              </a:rPr>
              <a:t>hledáním informací a nároky nové situace – „zdravý“ sourozenec zůstává v pozadí</a:t>
            </a:r>
          </a:p>
          <a:p>
            <a:pPr lvl="1" algn="just">
              <a:spcBef>
                <a:spcPts val="600"/>
              </a:spcBef>
              <a:spcAft>
                <a:spcPts val="1200"/>
              </a:spcAft>
            </a:pPr>
            <a:r>
              <a:rPr lang="cs-CZ" dirty="0">
                <a:latin typeface="Nunito Sans Light" panose="00000400000000000000" pitchFamily="2" charset="-18"/>
              </a:rPr>
              <a:t>potřebami „zdravého“ sourozence se rodiny zabývají spíše až později, sekundárně, přestože </a:t>
            </a:r>
            <a:r>
              <a:rPr lang="cs-CZ" b="1" dirty="0">
                <a:latin typeface="Nunito Sans Light" panose="00000400000000000000" pitchFamily="2" charset="-18"/>
              </a:rPr>
              <a:t>i na něj situace dopadá hned od začátku </a:t>
            </a:r>
            <a:r>
              <a:rPr lang="cs-CZ" dirty="0">
                <a:latin typeface="Nunito Sans Light" panose="00000400000000000000" pitchFamily="2" charset="-18"/>
              </a:rPr>
              <a:t>(změna priorit, změna každodenního režimu, menší pozornost rodičů, zvýšené nároky na samostatnost...)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740192A-9928-164E-386D-851DDDC1DA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67D72101-2B01-0A6F-8DE1-537568645D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cs-CZ" dirty="0">
                <a:solidFill>
                  <a:schemeClr val="accent4"/>
                </a:solidFill>
              </a:rPr>
              <a:t>Chybějící informace a jejich dopad na sourozence</a:t>
            </a:r>
          </a:p>
        </p:txBody>
      </p:sp>
      <p:sp>
        <p:nvSpPr>
          <p:cNvPr id="7" name="Zástupný symbol pro zápatí 2">
            <a:extLst>
              <a:ext uri="{FF2B5EF4-FFF2-40B4-BE49-F238E27FC236}">
                <a16:creationId xmlns:a16="http://schemas.microsoft.com/office/drawing/2014/main" id="{DBA6EE71-7855-28BE-0B0D-13457986F0A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097028" y="6369224"/>
            <a:ext cx="4198701" cy="365125"/>
          </a:xfrm>
        </p:spPr>
        <p:txBody>
          <a:bodyPr/>
          <a:lstStyle/>
          <a:p>
            <a:r>
              <a:rPr lang="cs-CZ" dirty="0"/>
              <a:t>Seminář </a:t>
            </a:r>
            <a:r>
              <a:rPr lang="cs-CZ" dirty="0" err="1"/>
              <a:t>MZd</a:t>
            </a:r>
            <a:r>
              <a:rPr lang="cs-CZ" dirty="0"/>
              <a:t> Podpora rodinných pečujících 23. 10. 2026</a:t>
            </a:r>
          </a:p>
        </p:txBody>
      </p:sp>
    </p:spTree>
    <p:extLst>
      <p:ext uri="{BB962C8B-B14F-4D97-AF65-F5344CB8AC3E}">
        <p14:creationId xmlns:p14="http://schemas.microsoft.com/office/powerpoint/2010/main" val="1180507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ED9A6-8D08-92FC-9769-E7CA40BD4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1BB12D9D-172C-BB31-6EF3-DFDCFED25EF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645AEE-F697-459C-A803-FD4DBA443484}" type="slidenum">
              <a:rPr lang="cs-CZ" smtClean="0"/>
              <a:pPr/>
              <a:t>12</a:t>
            </a:fld>
            <a:endParaRPr lang="cs-CZ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62DC48F-9B19-48B7-4B84-B642FB0B800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1243" y="1932606"/>
            <a:ext cx="7021513" cy="2571662"/>
          </a:xfrm>
        </p:spPr>
        <p:txBody>
          <a:bodyPr/>
          <a:lstStyle/>
          <a:p>
            <a:pPr algn="just"/>
            <a:endParaRPr lang="cs-CZ" sz="1400" dirty="0"/>
          </a:p>
          <a:p>
            <a:pPr algn="just"/>
            <a:r>
              <a:rPr lang="cs-CZ" sz="1400" dirty="0"/>
              <a:t>„My </a:t>
            </a:r>
            <a:r>
              <a:rPr lang="cs-CZ" sz="1400" dirty="0" err="1"/>
              <a:t>bysme</a:t>
            </a:r>
            <a:r>
              <a:rPr lang="cs-CZ" sz="1400" dirty="0"/>
              <a:t> potřebovali, (...) kdyby ten stát nám víc pomohl i v té srozumitelnosti, třeba na co mají ty naše děti nárok a nějaký možnosti pro ty zdravý sourozence, </a:t>
            </a:r>
            <a:r>
              <a:rPr lang="cs-CZ" sz="1400" dirty="0" err="1"/>
              <a:t>abysme</a:t>
            </a:r>
            <a:r>
              <a:rPr lang="cs-CZ" sz="1400" dirty="0"/>
              <a:t> se </a:t>
            </a:r>
            <a:r>
              <a:rPr lang="cs-CZ" sz="1400" dirty="0" err="1"/>
              <a:t>necejtili</a:t>
            </a:r>
            <a:r>
              <a:rPr lang="cs-CZ" sz="1400" dirty="0"/>
              <a:t> v pasti, že najednou, když teda </a:t>
            </a:r>
            <a:r>
              <a:rPr lang="cs-CZ" sz="1400" dirty="0" err="1"/>
              <a:t>pečujem</a:t>
            </a:r>
            <a:r>
              <a:rPr lang="cs-CZ" sz="1400" dirty="0"/>
              <a:t>, že </a:t>
            </a:r>
            <a:r>
              <a:rPr lang="cs-CZ" sz="1400" b="1" dirty="0"/>
              <a:t>ten sourozenec (...), že bude v </a:t>
            </a:r>
            <a:r>
              <a:rPr lang="cs-CZ" sz="1400" b="1" dirty="0" err="1"/>
              <a:t>tý</a:t>
            </a:r>
            <a:r>
              <a:rPr lang="cs-CZ" sz="1400" b="1" dirty="0"/>
              <a:t> rodině jako ta koule u nohy, která za </a:t>
            </a:r>
            <a:r>
              <a:rPr lang="cs-CZ" sz="1400" b="1" dirty="0" err="1"/>
              <a:t>náma</a:t>
            </a:r>
            <a:r>
              <a:rPr lang="cs-CZ" sz="1400" b="1" dirty="0"/>
              <a:t> vlaje. </a:t>
            </a:r>
            <a:r>
              <a:rPr lang="cs-CZ" sz="1400" dirty="0"/>
              <a:t>(...) já jsem si opravdu prošla a tímhle je i </a:t>
            </a:r>
            <a:r>
              <a:rPr lang="cs-CZ" sz="1400" dirty="0" err="1"/>
              <a:t>poznamenanej</a:t>
            </a:r>
            <a:r>
              <a:rPr lang="cs-CZ" sz="1400" dirty="0"/>
              <a:t> můj syn [bez znevýhodnění], že </a:t>
            </a:r>
            <a:r>
              <a:rPr lang="cs-CZ" sz="1400" b="1" dirty="0"/>
              <a:t>všechno, co jsme získávali, když byla dcera [se zdravotním znevýhodněním] malá a k čemu jsme se dopracovávali, bylo jenom díky tomu, že jsem seděla na internetu a hledala různý informace </a:t>
            </a:r>
            <a:r>
              <a:rPr lang="cs-CZ" sz="1400" dirty="0"/>
              <a:t>nebo z televize a musela jsem si to vlastně najít, projít si nějakýma hroznýma </a:t>
            </a:r>
            <a:r>
              <a:rPr lang="cs-CZ" sz="1400" dirty="0" err="1"/>
              <a:t>věcma</a:t>
            </a:r>
            <a:r>
              <a:rPr lang="cs-CZ" sz="1400" dirty="0"/>
              <a:t>, skoro se zhroutit a teprve tehdy vlastně jsme byli najednou zajištěný, </a:t>
            </a:r>
            <a:r>
              <a:rPr lang="cs-CZ" sz="1400" b="1" dirty="0"/>
              <a:t>měli jsme všechny ty </a:t>
            </a:r>
            <a:r>
              <a:rPr lang="en-US" sz="1400" b="1" dirty="0"/>
              <a:t>[</a:t>
            </a:r>
            <a:r>
              <a:rPr lang="cs-CZ" sz="1400" b="1" dirty="0"/>
              <a:t>informace</a:t>
            </a:r>
            <a:r>
              <a:rPr lang="en-US" sz="1400" b="1" dirty="0"/>
              <a:t>]</a:t>
            </a:r>
            <a:r>
              <a:rPr lang="cs-CZ" sz="1400" b="1" dirty="0"/>
              <a:t>, ale ten kluk viděl tu mámu, že furt něco zjišťuje, koumá</a:t>
            </a:r>
            <a:r>
              <a:rPr lang="cs-CZ" sz="1400" dirty="0"/>
              <a:t>.“ </a:t>
            </a:r>
            <a:r>
              <a:rPr lang="cs-CZ" sz="1400" b="1" dirty="0">
                <a:solidFill>
                  <a:schemeClr val="accent4"/>
                </a:solidFill>
              </a:rPr>
              <a:t>(rodič)</a:t>
            </a:r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B33E0856-FF0D-1FA3-D771-C9FCDD17A4C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097028" y="6369224"/>
            <a:ext cx="4198701" cy="365125"/>
          </a:xfrm>
        </p:spPr>
        <p:txBody>
          <a:bodyPr/>
          <a:lstStyle/>
          <a:p>
            <a:r>
              <a:rPr lang="cs-CZ" dirty="0"/>
              <a:t>Seminář </a:t>
            </a:r>
            <a:r>
              <a:rPr lang="cs-CZ" dirty="0" err="1"/>
              <a:t>MZd</a:t>
            </a:r>
            <a:r>
              <a:rPr lang="cs-CZ" dirty="0"/>
              <a:t> Podpora rodinných pečujících 23. 10. 2026</a:t>
            </a:r>
          </a:p>
        </p:txBody>
      </p:sp>
    </p:spTree>
    <p:extLst>
      <p:ext uri="{BB962C8B-B14F-4D97-AF65-F5344CB8AC3E}">
        <p14:creationId xmlns:p14="http://schemas.microsoft.com/office/powerpoint/2010/main" val="2314624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B15CD-6718-EBA3-A48B-B24E97E4B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891A41B5-1404-C1F6-D1F4-346802DBEC1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645AEE-F697-459C-A803-FD4DBA443484}" type="slidenum">
              <a:rPr lang="cs-CZ" smtClean="0"/>
              <a:pPr/>
              <a:t>13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03569621-8649-6EDE-9957-B7CF6D5F2C8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097028" y="6369224"/>
            <a:ext cx="4198701" cy="365125"/>
          </a:xfrm>
        </p:spPr>
        <p:txBody>
          <a:bodyPr/>
          <a:lstStyle/>
          <a:p>
            <a:r>
              <a:rPr lang="cs-CZ" dirty="0"/>
              <a:t>Seminář </a:t>
            </a:r>
            <a:r>
              <a:rPr lang="cs-CZ" dirty="0" err="1"/>
              <a:t>MZd</a:t>
            </a:r>
            <a:r>
              <a:rPr lang="cs-CZ" dirty="0"/>
              <a:t> Podpora rodinných pečujících 23. 10. 2026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3DFCA584-2A6A-5168-8026-D69FAD07B0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9490" y="568593"/>
            <a:ext cx="7991476" cy="369171"/>
          </a:xfrm>
        </p:spPr>
        <p:txBody>
          <a:bodyPr>
            <a:normAutofit lnSpcReduction="10000"/>
          </a:bodyPr>
          <a:lstStyle/>
          <a:p>
            <a:r>
              <a:rPr lang="cs-CZ" dirty="0">
                <a:solidFill>
                  <a:schemeClr val="accent4"/>
                </a:solidFill>
              </a:rPr>
              <a:t>Doporučení</a:t>
            </a:r>
          </a:p>
          <a:p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48E73522-8BD8-F965-6878-8AB8A60240B1}"/>
              </a:ext>
            </a:extLst>
          </p:cNvPr>
          <p:cNvSpPr txBox="1"/>
          <p:nvPr/>
        </p:nvSpPr>
        <p:spPr>
          <a:xfrm>
            <a:off x="419450" y="1143075"/>
            <a:ext cx="8151557" cy="4411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4375" algn="just">
              <a:spcBef>
                <a:spcPts val="750"/>
              </a:spcBef>
              <a:spcAft>
                <a:spcPts val="600"/>
              </a:spcAft>
            </a:pPr>
            <a:r>
              <a:rPr lang="cs-CZ" b="1" dirty="0">
                <a:latin typeface="Nunito Sans Light" panose="00000400000000000000" pitchFamily="2" charset="-18"/>
              </a:rPr>
              <a:t>cílená distribuce informačních materiálů</a:t>
            </a:r>
            <a:r>
              <a:rPr lang="cs-CZ" dirty="0">
                <a:latin typeface="Nunito Sans Light" panose="00000400000000000000" pitchFamily="2" charset="-18"/>
              </a:rPr>
              <a:t> (letáky, plakáty) na </a:t>
            </a:r>
            <a:r>
              <a:rPr lang="cs-CZ" b="1" dirty="0">
                <a:latin typeface="Nunito Sans Light" panose="00000400000000000000" pitchFamily="2" charset="-18"/>
              </a:rPr>
              <a:t>strategická místa v rámci zdravotního systému </a:t>
            </a:r>
            <a:r>
              <a:rPr lang="cs-CZ" dirty="0">
                <a:latin typeface="Nunito Sans Light" panose="00000400000000000000" pitchFamily="2" charset="-18"/>
              </a:rPr>
              <a:t>(porodnice, dětská oddělení nemocnic, ordinace praktických dětských lékařů a specializovaných ambulancí)</a:t>
            </a:r>
          </a:p>
          <a:p>
            <a:pPr marL="714375" algn="just">
              <a:spcBef>
                <a:spcPts val="750"/>
              </a:spcBef>
              <a:spcAft>
                <a:spcPts val="600"/>
              </a:spcAft>
            </a:pPr>
            <a:r>
              <a:rPr lang="cs-CZ" b="1" dirty="0">
                <a:latin typeface="Nunito Sans Light" panose="00000400000000000000" pitchFamily="2" charset="-18"/>
              </a:rPr>
              <a:t>propojit včasnou informovanost </a:t>
            </a:r>
            <a:r>
              <a:rPr lang="cs-CZ" dirty="0">
                <a:latin typeface="Nunito Sans Light" panose="00000400000000000000" pitchFamily="2" charset="-18"/>
              </a:rPr>
              <a:t>rodičů i pečujících sourozenců </a:t>
            </a:r>
            <a:r>
              <a:rPr lang="cs-CZ" b="1" dirty="0">
                <a:latin typeface="Nunito Sans Light" panose="00000400000000000000" pitchFamily="2" charset="-18"/>
              </a:rPr>
              <a:t>přímo s klíčovými aktéry v systému </a:t>
            </a:r>
            <a:r>
              <a:rPr lang="cs-CZ" dirty="0">
                <a:latin typeface="Nunito Sans Light" panose="00000400000000000000" pitchFamily="2" charset="-18"/>
              </a:rPr>
              <a:t>(praktičtí pediatři, zdravotnická zařízení a zdravotníci, poskytovatelé služeb rané péče, koordinátoři péče či Centra provázení) – první kontaktní a informační body</a:t>
            </a:r>
          </a:p>
          <a:p>
            <a:pPr marL="714375" algn="just">
              <a:spcBef>
                <a:spcPts val="750"/>
              </a:spcBef>
              <a:spcAft>
                <a:spcPts val="600"/>
              </a:spcAft>
            </a:pPr>
            <a:r>
              <a:rPr lang="cs-CZ" b="1" dirty="0">
                <a:latin typeface="Nunito Sans Light" panose="00000400000000000000" pitchFamily="2" charset="-18"/>
              </a:rPr>
              <a:t>koordinátoři péče </a:t>
            </a:r>
            <a:r>
              <a:rPr lang="cs-CZ" dirty="0">
                <a:latin typeface="Nunito Sans Light" panose="00000400000000000000" pitchFamily="2" charset="-18"/>
              </a:rPr>
              <a:t>ve všech regionech </a:t>
            </a:r>
            <a:r>
              <a:rPr lang="pl-PL" dirty="0">
                <a:latin typeface="Nunito Sans Light" panose="00000400000000000000" pitchFamily="2" charset="-18"/>
              </a:rPr>
              <a:t>už od počátku diagnostického procesu, bez ohledu na jeho fázi nebo na typ diagnózy</a:t>
            </a:r>
          </a:p>
          <a:p>
            <a:pPr marL="714375" algn="just">
              <a:spcBef>
                <a:spcPts val="750"/>
              </a:spcBef>
              <a:spcAft>
                <a:spcPts val="600"/>
              </a:spcAft>
            </a:pPr>
            <a:r>
              <a:rPr lang="cs-CZ" dirty="0">
                <a:latin typeface="Nunito Sans Light" panose="00000400000000000000" pitchFamily="2" charset="-18"/>
              </a:rPr>
              <a:t>„raná péče dlouhodobě“ - zavedení </a:t>
            </a:r>
            <a:r>
              <a:rPr lang="cs-CZ" b="1" dirty="0">
                <a:latin typeface="Nunito Sans Light" panose="00000400000000000000" pitchFamily="2" charset="-18"/>
              </a:rPr>
              <a:t>dlouhodobých podpůrných a informačních bodů</a:t>
            </a:r>
            <a:r>
              <a:rPr lang="cs-CZ" dirty="0">
                <a:latin typeface="Nunito Sans Light" panose="00000400000000000000" pitchFamily="2" charset="-18"/>
              </a:rPr>
              <a:t> v systému sociálních služeb </a:t>
            </a:r>
          </a:p>
          <a:p>
            <a:pPr marL="714375" algn="just">
              <a:spcBef>
                <a:spcPts val="750"/>
              </a:spcBef>
              <a:spcAft>
                <a:spcPts val="600"/>
              </a:spcAft>
            </a:pPr>
            <a:r>
              <a:rPr lang="cs-CZ" b="1" dirty="0">
                <a:latin typeface="Nunito Sans Light" panose="00000400000000000000" pitchFamily="2" charset="-18"/>
              </a:rPr>
              <a:t>adresné oslovování </a:t>
            </a:r>
            <a:r>
              <a:rPr lang="cs-CZ" dirty="0">
                <a:latin typeface="Nunito Sans Light" panose="00000400000000000000" pitchFamily="2" charset="-18"/>
              </a:rPr>
              <a:t>rodin</a:t>
            </a:r>
            <a:r>
              <a:rPr lang="cs-CZ" b="1" dirty="0">
                <a:latin typeface="Nunito Sans Light" panose="00000400000000000000" pitchFamily="2" charset="-18"/>
              </a:rPr>
              <a:t> zdravotními pojišťovnami</a:t>
            </a:r>
          </a:p>
        </p:txBody>
      </p:sp>
      <p:sp>
        <p:nvSpPr>
          <p:cNvPr id="13" name="Šipka: doprava se zářezem 12">
            <a:extLst>
              <a:ext uri="{FF2B5EF4-FFF2-40B4-BE49-F238E27FC236}">
                <a16:creationId xmlns:a16="http://schemas.microsoft.com/office/drawing/2014/main" id="{579DC081-30F5-93C6-66DE-E249218BB328}"/>
              </a:ext>
            </a:extLst>
          </p:cNvPr>
          <p:cNvSpPr/>
          <p:nvPr/>
        </p:nvSpPr>
        <p:spPr>
          <a:xfrm>
            <a:off x="776206" y="1505348"/>
            <a:ext cx="293974" cy="174877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: doprava se zářezem 6">
            <a:extLst>
              <a:ext uri="{FF2B5EF4-FFF2-40B4-BE49-F238E27FC236}">
                <a16:creationId xmlns:a16="http://schemas.microsoft.com/office/drawing/2014/main" id="{D1880E2A-6A22-3D2A-4DD2-E32DD5A814E9}"/>
              </a:ext>
            </a:extLst>
          </p:cNvPr>
          <p:cNvSpPr/>
          <p:nvPr/>
        </p:nvSpPr>
        <p:spPr>
          <a:xfrm>
            <a:off x="736144" y="2732946"/>
            <a:ext cx="293974" cy="174877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Šipka: doprava se zářezem 8">
            <a:extLst>
              <a:ext uri="{FF2B5EF4-FFF2-40B4-BE49-F238E27FC236}">
                <a16:creationId xmlns:a16="http://schemas.microsoft.com/office/drawing/2014/main" id="{5A7F352E-119C-A1EC-6916-B951AF46365B}"/>
              </a:ext>
            </a:extLst>
          </p:cNvPr>
          <p:cNvSpPr/>
          <p:nvPr/>
        </p:nvSpPr>
        <p:spPr>
          <a:xfrm>
            <a:off x="773710" y="3960544"/>
            <a:ext cx="293974" cy="174877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Šipka: doprava se zářezem 10">
            <a:extLst>
              <a:ext uri="{FF2B5EF4-FFF2-40B4-BE49-F238E27FC236}">
                <a16:creationId xmlns:a16="http://schemas.microsoft.com/office/drawing/2014/main" id="{5CB9F1C9-6111-5AED-0023-B41C716F06FC}"/>
              </a:ext>
            </a:extLst>
          </p:cNvPr>
          <p:cNvSpPr/>
          <p:nvPr/>
        </p:nvSpPr>
        <p:spPr>
          <a:xfrm>
            <a:off x="773710" y="4607671"/>
            <a:ext cx="293974" cy="174877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Šipka: doprava se zářezem 13">
            <a:extLst>
              <a:ext uri="{FF2B5EF4-FFF2-40B4-BE49-F238E27FC236}">
                <a16:creationId xmlns:a16="http://schemas.microsoft.com/office/drawing/2014/main" id="{BAE7549B-0651-9A07-AC71-6AB970039DE1}"/>
              </a:ext>
            </a:extLst>
          </p:cNvPr>
          <p:cNvSpPr/>
          <p:nvPr/>
        </p:nvSpPr>
        <p:spPr>
          <a:xfrm>
            <a:off x="773710" y="5254045"/>
            <a:ext cx="293974" cy="174877"/>
          </a:xfrm>
          <a:prstGeom prst="notch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56000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DFB16-C71D-FD24-0571-AF99C0EAD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D0B59A4-9A53-0CEA-41AA-642BB704D05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645AEE-F697-459C-A803-FD4DBA443484}" type="slidenum">
              <a:rPr lang="cs-CZ" smtClean="0"/>
              <a:pPr/>
              <a:t>14</a:t>
            </a:fld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3E2F7725-01CF-A8A5-48E3-E1E61DC57848}"/>
              </a:ext>
            </a:extLst>
          </p:cNvPr>
          <p:cNvSpPr txBox="1"/>
          <p:nvPr/>
        </p:nvSpPr>
        <p:spPr>
          <a:xfrm>
            <a:off x="496221" y="2544544"/>
            <a:ext cx="83525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chemeClr val="accent3"/>
              </a:buClr>
            </a:pPr>
            <a:r>
              <a:rPr lang="cs-CZ" sz="2000" dirty="0">
                <a:latin typeface="Nunito Sans Light" panose="00000400000000000000" pitchFamily="2" charset="-18"/>
              </a:rPr>
              <a:t>SVOBODOVÁ, Kamila, JANUROVÁ Kristýna &amp; Magdalena BUBENÍKOVÁ, 2026. </a:t>
            </a:r>
            <a:r>
              <a:rPr lang="cs-CZ" sz="2000" i="1" dirty="0">
                <a:latin typeface="Nunito Sans Light" panose="00000400000000000000" pitchFamily="2" charset="-18"/>
              </a:rPr>
              <a:t>Pečující děti I: Sourozenci dětí se zdravotním znevýhodněním.</a:t>
            </a:r>
            <a:r>
              <a:rPr lang="cs-CZ" sz="2000" dirty="0">
                <a:latin typeface="Nunito Sans Light" panose="00000400000000000000" pitchFamily="2" charset="-18"/>
              </a:rPr>
              <a:t> Praha: RILSA. ISBN 987-80-7416-500-9.</a:t>
            </a:r>
          </a:p>
        </p:txBody>
      </p:sp>
      <p:sp>
        <p:nvSpPr>
          <p:cNvPr id="4" name="Zástupný symbol pro zápatí 2">
            <a:extLst>
              <a:ext uri="{FF2B5EF4-FFF2-40B4-BE49-F238E27FC236}">
                <a16:creationId xmlns:a16="http://schemas.microsoft.com/office/drawing/2014/main" id="{8947AE0E-263D-CDCD-112D-6CC05BAA1A3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097028" y="6369224"/>
            <a:ext cx="4198701" cy="365125"/>
          </a:xfrm>
        </p:spPr>
        <p:txBody>
          <a:bodyPr/>
          <a:lstStyle/>
          <a:p>
            <a:r>
              <a:rPr lang="cs-CZ" dirty="0"/>
              <a:t>Seminář </a:t>
            </a:r>
            <a:r>
              <a:rPr lang="cs-CZ" dirty="0" err="1"/>
              <a:t>MZd</a:t>
            </a:r>
            <a:r>
              <a:rPr lang="cs-CZ" dirty="0"/>
              <a:t> Podpora rodinných pečujících 23. 10. 2026</a:t>
            </a:r>
          </a:p>
        </p:txBody>
      </p:sp>
    </p:spTree>
    <p:extLst>
      <p:ext uri="{BB962C8B-B14F-4D97-AF65-F5344CB8AC3E}">
        <p14:creationId xmlns:p14="http://schemas.microsoft.com/office/powerpoint/2010/main" val="2713729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>
            <a:extLst>
              <a:ext uri="{FF2B5EF4-FFF2-40B4-BE49-F238E27FC236}">
                <a16:creationId xmlns:a16="http://schemas.microsoft.com/office/drawing/2014/main" id="{2A894895-D109-4303-9390-81F3774D4D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263" y="2766065"/>
            <a:ext cx="5364163" cy="2244474"/>
          </a:xfrm>
        </p:spPr>
        <p:txBody>
          <a:bodyPr/>
          <a:lstStyle/>
          <a:p>
            <a:r>
              <a:rPr lang="cs-CZ" dirty="0">
                <a:hlinkClick r:id="rId3"/>
              </a:rPr>
              <a:t>kristyna.janurova@rilsa.cz</a:t>
            </a:r>
            <a:endParaRPr lang="cs-CZ" dirty="0"/>
          </a:p>
          <a:p>
            <a:r>
              <a:rPr lang="cs-CZ" dirty="0">
                <a:hlinkClick r:id="rId4"/>
              </a:rPr>
              <a:t>kamila.svobodova@rilsa.cz</a:t>
            </a:r>
            <a:endParaRPr lang="cs-CZ" dirty="0"/>
          </a:p>
          <a:p>
            <a:r>
              <a:rPr lang="cs-CZ" dirty="0">
                <a:hlinkClick r:id="rId5"/>
              </a:rPr>
              <a:t>magdalena.bubenikova@rilsa.cz</a:t>
            </a: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AD9E9F37-E25B-458C-8C1D-7F0F9CE1B7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6263" y="1765112"/>
            <a:ext cx="5972321" cy="904198"/>
          </a:xfrm>
        </p:spPr>
        <p:txBody>
          <a:bodyPr/>
          <a:lstStyle/>
          <a:p>
            <a:r>
              <a:rPr lang="cs-CZ" dirty="0">
                <a:solidFill>
                  <a:schemeClr val="tx1"/>
                </a:solidFill>
              </a:rPr>
              <a:t>Děkujeme za pozornost!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22E7A49A-B657-6154-BB10-D802E5C13885}"/>
              </a:ext>
            </a:extLst>
          </p:cNvPr>
          <p:cNvSpPr txBox="1"/>
          <p:nvPr/>
        </p:nvSpPr>
        <p:spPr>
          <a:xfrm>
            <a:off x="453005" y="4687373"/>
            <a:ext cx="8237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u="sng" dirty="0">
                <a:hlinkClick r:id="rId6"/>
              </a:rPr>
              <a:t>https://www.rilsa.cz/projekty/soucasna-ceska-rodina-a-podpora-jejich-funkci/</a:t>
            </a:r>
            <a:r>
              <a:rPr lang="cs-CZ" dirty="0"/>
              <a:t> </a:t>
            </a:r>
          </a:p>
          <a:p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62D0E3B-4A81-E2B8-8463-6CF4E668F7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3" y="5215812"/>
            <a:ext cx="1268963" cy="126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369181"/>
      </p:ext>
    </p:extLst>
  </p:cSld>
  <p:clrMapOvr>
    <a:masterClrMapping/>
  </p:clrMapOvr>
</p:sld>
</file>

<file path=ppt/theme/theme1.xml><?xml version="1.0" encoding="utf-8"?>
<a:theme xmlns:a="http://schemas.openxmlformats.org/drawingml/2006/main" name="1_Rilsa 4:3 Grey">
  <a:themeElements>
    <a:clrScheme name="Vlastní 1">
      <a:dk1>
        <a:srgbClr val="404040"/>
      </a:dk1>
      <a:lt1>
        <a:srgbClr val="FEFCF8"/>
      </a:lt1>
      <a:dk2>
        <a:srgbClr val="636363"/>
      </a:dk2>
      <a:lt2>
        <a:srgbClr val="E3E3E3"/>
      </a:lt2>
      <a:accent1>
        <a:srgbClr val="FAEFDA"/>
      </a:accent1>
      <a:accent2>
        <a:srgbClr val="F5DDAF"/>
      </a:accent2>
      <a:accent3>
        <a:srgbClr val="F0CA81"/>
      </a:accent3>
      <a:accent4>
        <a:srgbClr val="E5A426"/>
      </a:accent4>
      <a:accent5>
        <a:srgbClr val="C18717"/>
      </a:accent5>
      <a:accent6>
        <a:srgbClr val="8E6619"/>
      </a:accent6>
      <a:hlink>
        <a:srgbClr val="EAB52B"/>
      </a:hlink>
      <a:folHlink>
        <a:srgbClr val="636363"/>
      </a:folHlink>
    </a:clrScheme>
    <a:fontScheme name="Vlastní 1">
      <a:majorFont>
        <a:latin typeface="Nunito Sans ExtraLight"/>
        <a:ea typeface=""/>
        <a:cs typeface=""/>
      </a:majorFont>
      <a:minorFont>
        <a:latin typeface="Nunito Sans Extra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šablona RILSA - Light-new.potx" id="{D462D8B5-7CF3-4115-9822-CF8CAA93F63E}" vid="{9962F3DE-13DF-442F-9356-0A33C3C3EC6E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BA6ECB8027ED14EA7F4217909B41244" ma:contentTypeVersion="14" ma:contentTypeDescription="Vytvoří nový dokument" ma:contentTypeScope="" ma:versionID="7bbb1325551f6061afc829b144b5d6cc">
  <xsd:schema xmlns:xsd="http://www.w3.org/2001/XMLSchema" xmlns:xs="http://www.w3.org/2001/XMLSchema" xmlns:p="http://schemas.microsoft.com/office/2006/metadata/properties" xmlns:ns2="84425d0c-addf-400a-87a6-afc0ee9dbf72" xmlns:ns3="00831464-12bf-4283-895c-cf34025d6448" targetNamespace="http://schemas.microsoft.com/office/2006/metadata/properties" ma:root="true" ma:fieldsID="66aeadf63f830a3d2893aee4d4639285" ns2:_="" ns3:_="">
    <xsd:import namespace="84425d0c-addf-400a-87a6-afc0ee9dbf72"/>
    <xsd:import namespace="00831464-12bf-4283-895c-cf34025d64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425d0c-addf-400a-87a6-afc0ee9dbf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Značky obrázků" ma:readOnly="false" ma:fieldId="{5cf76f15-5ced-4ddc-b409-7134ff3c332f}" ma:taxonomyMulti="true" ma:sspId="63d20a35-149b-4608-81b4-e7fcde6378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831464-12bf-4283-895c-cf34025d644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0f8d96c-0145-4cae-9194-b341fa58c2ef}" ma:internalName="TaxCatchAll" ma:showField="CatchAllData" ma:web="00831464-12bf-4283-895c-cf34025d64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0831464-12bf-4283-895c-cf34025d6448" xsi:nil="true"/>
    <lcf76f155ced4ddcb4097134ff3c332f xmlns="84425d0c-addf-400a-87a6-afc0ee9dbf7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7719106-EF9D-464B-A901-4B71BB8A6FF2}"/>
</file>

<file path=customXml/itemProps2.xml><?xml version="1.0" encoding="utf-8"?>
<ds:datastoreItem xmlns:ds="http://schemas.openxmlformats.org/officeDocument/2006/customXml" ds:itemID="{8EBB5277-7B57-4985-A525-304167C2FC86}"/>
</file>

<file path=customXml/itemProps3.xml><?xml version="1.0" encoding="utf-8"?>
<ds:datastoreItem xmlns:ds="http://schemas.openxmlformats.org/officeDocument/2006/customXml" ds:itemID="{35419ECB-1478-4156-953C-7BFB9A585FD7}"/>
</file>

<file path=docProps/app.xml><?xml version="1.0" encoding="utf-8"?>
<Properties xmlns="http://schemas.openxmlformats.org/officeDocument/2006/extended-properties" xmlns:vt="http://schemas.openxmlformats.org/officeDocument/2006/docPropsVTypes">
  <Template>Powerpoint šablona RILSA - Light</Template>
  <TotalTime>8773</TotalTime>
  <Words>1795</Words>
  <Application>Microsoft Office PowerPoint</Application>
  <PresentationFormat>Předvádění na obrazovce (4:3)</PresentationFormat>
  <Paragraphs>113</Paragraphs>
  <Slides>15</Slides>
  <Notes>12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2" baseType="lpstr">
      <vt:lpstr>Arial</vt:lpstr>
      <vt:lpstr>Aptos</vt:lpstr>
      <vt:lpstr>Nunito Sans ExtraLight</vt:lpstr>
      <vt:lpstr>Nunito Sans SemiBold</vt:lpstr>
      <vt:lpstr>Nunito Sans ExtraBold</vt:lpstr>
      <vt:lpstr>Nunito Sans Light</vt:lpstr>
      <vt:lpstr>1_Rilsa 4:3 Grey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Malá Věra</dc:creator>
  <cp:lastModifiedBy>Janurová Kristýna</cp:lastModifiedBy>
  <cp:revision>254</cp:revision>
  <dcterms:created xsi:type="dcterms:W3CDTF">2023-06-15T08:56:14Z</dcterms:created>
  <dcterms:modified xsi:type="dcterms:W3CDTF">2026-10-13T12:07:35Z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0x010100EBA6ECB8027ED14EA7F4217909B41244</vt:lpwstr>
  </property>
</Properties>
</file>