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60" r:id="rId2"/>
    <p:sldId id="269" r:id="rId3"/>
    <p:sldId id="263" r:id="rId4"/>
    <p:sldId id="264" r:id="rId5"/>
    <p:sldId id="265" r:id="rId6"/>
    <p:sldId id="266" r:id="rId7"/>
    <p:sldId id="268" r:id="rId8"/>
    <p:sldId id="267" r:id="rId9"/>
    <p:sldId id="262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80" d="100"/>
          <a:sy n="80" d="100"/>
        </p:scale>
        <p:origin x="808" y="-10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svg"/><Relationship Id="rId1" Type="http://schemas.openxmlformats.org/officeDocument/2006/relationships/image" Target="../media/image11.svg"/><Relationship Id="rId4" Type="http://schemas.openxmlformats.org/officeDocument/2006/relationships/image" Target="../media/image14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svg"/><Relationship Id="rId1" Type="http://schemas.openxmlformats.org/officeDocument/2006/relationships/image" Target="../media/image11.svg"/><Relationship Id="rId4" Type="http://schemas.openxmlformats.org/officeDocument/2006/relationships/image" Target="../media/image1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EF32F2-4028-42F5-A885-F3EEF235346B}" type="doc">
      <dgm:prSet loTypeId="urn:microsoft.com/office/officeart/2018/2/layout/IconLabelList" loCatId="icon" qsTypeId="urn:microsoft.com/office/officeart/2005/8/quickstyle/simple1#1" qsCatId="simple" csTypeId="urn:microsoft.com/office/officeart/2018/5/colors/Iconchunking_neutralbg_colorful2" csCatId="colorful" phldr="1"/>
      <dgm:spPr/>
      <dgm:t>
        <a:bodyPr/>
        <a:lstStyle/>
        <a:p>
          <a:endParaRPr lang="en-US"/>
        </a:p>
      </dgm:t>
    </dgm:pt>
    <dgm:pt modelId="{2AE8F0E6-376D-4C04-B35A-F572141ACB06}">
      <dgm:prSet/>
      <dgm:spPr/>
      <dgm:t>
        <a:bodyPr/>
        <a:lstStyle/>
        <a:p>
          <a:r>
            <a:rPr lang="cs-CZ" b="0" i="0"/>
            <a:t>Informace</a:t>
          </a:r>
          <a:endParaRPr lang="en-US"/>
        </a:p>
      </dgm:t>
    </dgm:pt>
    <dgm:pt modelId="{B4A0C463-204F-43E5-8253-95D254690BE2}" type="parTrans" cxnId="{222D73D0-0B2D-4CBF-88CB-A415D11B105D}">
      <dgm:prSet/>
      <dgm:spPr/>
      <dgm:t>
        <a:bodyPr/>
        <a:lstStyle/>
        <a:p>
          <a:endParaRPr lang="en-US"/>
        </a:p>
      </dgm:t>
    </dgm:pt>
    <dgm:pt modelId="{6A6B2DC6-E8B8-41BD-9671-014FA08C9363}" type="sibTrans" cxnId="{222D73D0-0B2D-4CBF-88CB-A415D11B105D}">
      <dgm:prSet/>
      <dgm:spPr/>
      <dgm:t>
        <a:bodyPr/>
        <a:lstStyle/>
        <a:p>
          <a:endParaRPr lang="en-US"/>
        </a:p>
      </dgm:t>
    </dgm:pt>
    <dgm:pt modelId="{587B5678-C531-41BF-AA7A-7A6EEA24E06D}">
      <dgm:prSet/>
      <dgm:spPr/>
      <dgm:t>
        <a:bodyPr/>
        <a:lstStyle/>
        <a:p>
          <a:r>
            <a:rPr lang="cs-CZ" b="0" i="0"/>
            <a:t>Vzdělávání</a:t>
          </a:r>
          <a:endParaRPr lang="en-US"/>
        </a:p>
      </dgm:t>
    </dgm:pt>
    <dgm:pt modelId="{BA5DC157-6057-45F7-B4F8-3D0FDA56F44D}" type="parTrans" cxnId="{3B051750-D2C7-4495-AD63-6A0C7D537BD0}">
      <dgm:prSet/>
      <dgm:spPr/>
      <dgm:t>
        <a:bodyPr/>
        <a:lstStyle/>
        <a:p>
          <a:endParaRPr lang="en-US"/>
        </a:p>
      </dgm:t>
    </dgm:pt>
    <dgm:pt modelId="{B8247C45-E4F9-46D1-A794-E2979F97A893}" type="sibTrans" cxnId="{3B051750-D2C7-4495-AD63-6A0C7D537BD0}">
      <dgm:prSet/>
      <dgm:spPr/>
      <dgm:t>
        <a:bodyPr/>
        <a:lstStyle/>
        <a:p>
          <a:endParaRPr lang="en-US"/>
        </a:p>
      </dgm:t>
    </dgm:pt>
    <dgm:pt modelId="{B17F5D3E-F024-462B-A692-02E41C817691}">
      <dgm:prSet/>
      <dgm:spPr/>
      <dgm:t>
        <a:bodyPr/>
        <a:lstStyle/>
        <a:p>
          <a:r>
            <a:rPr lang="cs-CZ" b="0" i="0"/>
            <a:t>Komunita</a:t>
          </a:r>
          <a:endParaRPr lang="en-US"/>
        </a:p>
      </dgm:t>
    </dgm:pt>
    <dgm:pt modelId="{624106C1-CD14-4F11-BFD5-1DB7DF9F12FD}" type="parTrans" cxnId="{F942B4F6-51D4-431C-9891-98E1FA9A8304}">
      <dgm:prSet/>
      <dgm:spPr/>
      <dgm:t>
        <a:bodyPr/>
        <a:lstStyle/>
        <a:p>
          <a:endParaRPr lang="en-US"/>
        </a:p>
      </dgm:t>
    </dgm:pt>
    <dgm:pt modelId="{E60B8F47-CA20-4380-BC42-1669B20B3CB6}" type="sibTrans" cxnId="{F942B4F6-51D4-431C-9891-98E1FA9A8304}">
      <dgm:prSet/>
      <dgm:spPr/>
      <dgm:t>
        <a:bodyPr/>
        <a:lstStyle/>
        <a:p>
          <a:endParaRPr lang="en-US"/>
        </a:p>
      </dgm:t>
    </dgm:pt>
    <dgm:pt modelId="{E8850A14-055A-450A-BEB2-ACC7301411BD}">
      <dgm:prSet/>
      <dgm:spPr/>
      <dgm:t>
        <a:bodyPr/>
        <a:lstStyle/>
        <a:p>
          <a:r>
            <a:rPr lang="cs-CZ" b="0" i="0"/>
            <a:t>Sdílení zkušeností</a:t>
          </a:r>
          <a:endParaRPr lang="en-US"/>
        </a:p>
      </dgm:t>
    </dgm:pt>
    <dgm:pt modelId="{C01044A4-9E4B-49A8-8231-B8AEEA6A9215}" type="parTrans" cxnId="{4396B093-B7B7-47A0-8385-0361944DE84F}">
      <dgm:prSet/>
      <dgm:spPr/>
      <dgm:t>
        <a:bodyPr/>
        <a:lstStyle/>
        <a:p>
          <a:endParaRPr lang="en-US"/>
        </a:p>
      </dgm:t>
    </dgm:pt>
    <dgm:pt modelId="{421F3E39-AF32-4B0E-9120-E03347C8ED90}" type="sibTrans" cxnId="{4396B093-B7B7-47A0-8385-0361944DE84F}">
      <dgm:prSet/>
      <dgm:spPr/>
      <dgm:t>
        <a:bodyPr/>
        <a:lstStyle/>
        <a:p>
          <a:endParaRPr lang="en-US"/>
        </a:p>
      </dgm:t>
    </dgm:pt>
    <dgm:pt modelId="{9E3A9726-F198-403A-ADFE-E0A80D968569}" type="pres">
      <dgm:prSet presAssocID="{CCEF32F2-4028-42F5-A885-F3EEF235346B}" presName="root" presStyleCnt="0">
        <dgm:presLayoutVars>
          <dgm:dir/>
          <dgm:resizeHandles val="exact"/>
        </dgm:presLayoutVars>
      </dgm:prSet>
      <dgm:spPr/>
    </dgm:pt>
    <dgm:pt modelId="{BF8890FD-E189-4CE8-8D39-E60688E0A433}" type="pres">
      <dgm:prSet presAssocID="{2AE8F0E6-376D-4C04-B35A-F572141ACB06}" presName="compNode" presStyleCnt="0"/>
      <dgm:spPr/>
    </dgm:pt>
    <dgm:pt modelId="{CCA5ABD2-1FB1-4C98-A680-00F54543A4A4}" type="pres">
      <dgm:prSet presAssocID="{2AE8F0E6-376D-4C04-B35A-F572141ACB06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nformace"/>
        </a:ext>
      </dgm:extLst>
    </dgm:pt>
    <dgm:pt modelId="{4C98EFA4-2392-48FE-B5AD-7D1517D118E8}" type="pres">
      <dgm:prSet presAssocID="{2AE8F0E6-376D-4C04-B35A-F572141ACB06}" presName="spaceRect" presStyleCnt="0"/>
      <dgm:spPr/>
    </dgm:pt>
    <dgm:pt modelId="{D20C90C4-389B-467E-9317-38597ADC7001}" type="pres">
      <dgm:prSet presAssocID="{2AE8F0E6-376D-4C04-B35A-F572141ACB06}" presName="textRect" presStyleLbl="revTx" presStyleIdx="0" presStyleCnt="4">
        <dgm:presLayoutVars>
          <dgm:chMax val="1"/>
          <dgm:chPref val="1"/>
        </dgm:presLayoutVars>
      </dgm:prSet>
      <dgm:spPr/>
    </dgm:pt>
    <dgm:pt modelId="{7EABFDD5-6BC7-4F1D-90BF-B98874744982}" type="pres">
      <dgm:prSet presAssocID="{6A6B2DC6-E8B8-41BD-9671-014FA08C9363}" presName="sibTrans" presStyleCnt="0"/>
      <dgm:spPr/>
    </dgm:pt>
    <dgm:pt modelId="{34D5E993-BE01-4A54-BB8F-C85829E95195}" type="pres">
      <dgm:prSet presAssocID="{587B5678-C531-41BF-AA7A-7A6EEA24E06D}" presName="compNode" presStyleCnt="0"/>
      <dgm:spPr/>
    </dgm:pt>
    <dgm:pt modelId="{4F170582-2290-426D-8552-EA5283FAE008}" type="pres">
      <dgm:prSet presAssocID="{587B5678-C531-41BF-AA7A-7A6EEA24E06D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řída"/>
        </a:ext>
      </dgm:extLst>
    </dgm:pt>
    <dgm:pt modelId="{44C638AD-C9FB-4735-8F05-36284C9450DC}" type="pres">
      <dgm:prSet presAssocID="{587B5678-C531-41BF-AA7A-7A6EEA24E06D}" presName="spaceRect" presStyleCnt="0"/>
      <dgm:spPr/>
    </dgm:pt>
    <dgm:pt modelId="{2F959641-6092-4CFD-B6A2-1D4D3AF3E1E6}" type="pres">
      <dgm:prSet presAssocID="{587B5678-C531-41BF-AA7A-7A6EEA24E06D}" presName="textRect" presStyleLbl="revTx" presStyleIdx="1" presStyleCnt="4">
        <dgm:presLayoutVars>
          <dgm:chMax val="1"/>
          <dgm:chPref val="1"/>
        </dgm:presLayoutVars>
      </dgm:prSet>
      <dgm:spPr/>
    </dgm:pt>
    <dgm:pt modelId="{71B75A1B-7CC0-438D-974D-EA61E63AC3FF}" type="pres">
      <dgm:prSet presAssocID="{B8247C45-E4F9-46D1-A794-E2979F97A893}" presName="sibTrans" presStyleCnt="0"/>
      <dgm:spPr/>
    </dgm:pt>
    <dgm:pt modelId="{CB0B559A-7CCA-4FFF-94A5-9AFD2C1193AC}" type="pres">
      <dgm:prSet presAssocID="{B17F5D3E-F024-462B-A692-02E41C817691}" presName="compNode" presStyleCnt="0"/>
      <dgm:spPr/>
    </dgm:pt>
    <dgm:pt modelId="{D17356E9-5223-48A7-854D-F328B7AF2154}" type="pres">
      <dgm:prSet presAssocID="{B17F5D3E-F024-462B-A692-02E41C817691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živatelé"/>
        </a:ext>
      </dgm:extLst>
    </dgm:pt>
    <dgm:pt modelId="{469BD632-2CCD-4119-AE79-373650E69CC2}" type="pres">
      <dgm:prSet presAssocID="{B17F5D3E-F024-462B-A692-02E41C817691}" presName="spaceRect" presStyleCnt="0"/>
      <dgm:spPr/>
    </dgm:pt>
    <dgm:pt modelId="{1E71777B-29E9-4175-980F-87AB5B3470BB}" type="pres">
      <dgm:prSet presAssocID="{B17F5D3E-F024-462B-A692-02E41C817691}" presName="textRect" presStyleLbl="revTx" presStyleIdx="2" presStyleCnt="4">
        <dgm:presLayoutVars>
          <dgm:chMax val="1"/>
          <dgm:chPref val="1"/>
        </dgm:presLayoutVars>
      </dgm:prSet>
      <dgm:spPr/>
    </dgm:pt>
    <dgm:pt modelId="{34D75394-7DA3-417D-8130-150A14462A2E}" type="pres">
      <dgm:prSet presAssocID="{E60B8F47-CA20-4380-BC42-1669B20B3CB6}" presName="sibTrans" presStyleCnt="0"/>
      <dgm:spPr/>
    </dgm:pt>
    <dgm:pt modelId="{CD7E381A-1E8D-43AA-B662-7CD9B2027629}" type="pres">
      <dgm:prSet presAssocID="{E8850A14-055A-450A-BEB2-ACC7301411BD}" presName="compNode" presStyleCnt="0"/>
      <dgm:spPr/>
    </dgm:pt>
    <dgm:pt modelId="{53694847-31E3-451A-BC66-82BD1B61D49F}" type="pres">
      <dgm:prSet presAssocID="{E8850A14-055A-450A-BEB2-ACC7301411BD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6EB262B0-E58D-4886-BD86-EE4167436255}" type="pres">
      <dgm:prSet presAssocID="{E8850A14-055A-450A-BEB2-ACC7301411BD}" presName="spaceRect" presStyleCnt="0"/>
      <dgm:spPr/>
    </dgm:pt>
    <dgm:pt modelId="{53F7CFF9-CFAE-43C4-AB7B-7789438016F4}" type="pres">
      <dgm:prSet presAssocID="{E8850A14-055A-450A-BEB2-ACC7301411BD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A699080C-2FEF-4C8A-AE36-E7E790A92A5C}" type="presOf" srcId="{2AE8F0E6-376D-4C04-B35A-F572141ACB06}" destId="{D20C90C4-389B-467E-9317-38597ADC7001}" srcOrd="0" destOrd="0" presId="urn:microsoft.com/office/officeart/2018/2/layout/IconLabelList"/>
    <dgm:cxn modelId="{816C5E18-DB4E-4A72-827E-D59D873D84B0}" type="presOf" srcId="{B17F5D3E-F024-462B-A692-02E41C817691}" destId="{1E71777B-29E9-4175-980F-87AB5B3470BB}" srcOrd="0" destOrd="0" presId="urn:microsoft.com/office/officeart/2018/2/layout/IconLabelList"/>
    <dgm:cxn modelId="{99695E6E-2ED2-4C4D-B727-4ACBF4AC381E}" type="presOf" srcId="{CCEF32F2-4028-42F5-A885-F3EEF235346B}" destId="{9E3A9726-F198-403A-ADFE-E0A80D968569}" srcOrd="0" destOrd="0" presId="urn:microsoft.com/office/officeart/2018/2/layout/IconLabelList"/>
    <dgm:cxn modelId="{3B051750-D2C7-4495-AD63-6A0C7D537BD0}" srcId="{CCEF32F2-4028-42F5-A885-F3EEF235346B}" destId="{587B5678-C531-41BF-AA7A-7A6EEA24E06D}" srcOrd="1" destOrd="0" parTransId="{BA5DC157-6057-45F7-B4F8-3D0FDA56F44D}" sibTransId="{B8247C45-E4F9-46D1-A794-E2979F97A893}"/>
    <dgm:cxn modelId="{9EFF3386-5E17-4FFE-9683-12A793AD6425}" type="presOf" srcId="{587B5678-C531-41BF-AA7A-7A6EEA24E06D}" destId="{2F959641-6092-4CFD-B6A2-1D4D3AF3E1E6}" srcOrd="0" destOrd="0" presId="urn:microsoft.com/office/officeart/2018/2/layout/IconLabelList"/>
    <dgm:cxn modelId="{4396B093-B7B7-47A0-8385-0361944DE84F}" srcId="{CCEF32F2-4028-42F5-A885-F3EEF235346B}" destId="{E8850A14-055A-450A-BEB2-ACC7301411BD}" srcOrd="3" destOrd="0" parTransId="{C01044A4-9E4B-49A8-8231-B8AEEA6A9215}" sibTransId="{421F3E39-AF32-4B0E-9120-E03347C8ED90}"/>
    <dgm:cxn modelId="{A11FB9B0-C301-43E5-A1E0-27EB4016CBB5}" type="presOf" srcId="{E8850A14-055A-450A-BEB2-ACC7301411BD}" destId="{53F7CFF9-CFAE-43C4-AB7B-7789438016F4}" srcOrd="0" destOrd="0" presId="urn:microsoft.com/office/officeart/2018/2/layout/IconLabelList"/>
    <dgm:cxn modelId="{222D73D0-0B2D-4CBF-88CB-A415D11B105D}" srcId="{CCEF32F2-4028-42F5-A885-F3EEF235346B}" destId="{2AE8F0E6-376D-4C04-B35A-F572141ACB06}" srcOrd="0" destOrd="0" parTransId="{B4A0C463-204F-43E5-8253-95D254690BE2}" sibTransId="{6A6B2DC6-E8B8-41BD-9671-014FA08C9363}"/>
    <dgm:cxn modelId="{F942B4F6-51D4-431C-9891-98E1FA9A8304}" srcId="{CCEF32F2-4028-42F5-A885-F3EEF235346B}" destId="{B17F5D3E-F024-462B-A692-02E41C817691}" srcOrd="2" destOrd="0" parTransId="{624106C1-CD14-4F11-BFD5-1DB7DF9F12FD}" sibTransId="{E60B8F47-CA20-4380-BC42-1669B20B3CB6}"/>
    <dgm:cxn modelId="{91EFBAB7-1F7C-4938-9CE9-86F47F4E06F6}" type="presParOf" srcId="{9E3A9726-F198-403A-ADFE-E0A80D968569}" destId="{BF8890FD-E189-4CE8-8D39-E60688E0A433}" srcOrd="0" destOrd="0" presId="urn:microsoft.com/office/officeart/2018/2/layout/IconLabelList"/>
    <dgm:cxn modelId="{FC187A63-F602-4FCD-836C-690C45DB5B70}" type="presParOf" srcId="{BF8890FD-E189-4CE8-8D39-E60688E0A433}" destId="{CCA5ABD2-1FB1-4C98-A680-00F54543A4A4}" srcOrd="0" destOrd="0" presId="urn:microsoft.com/office/officeart/2018/2/layout/IconLabelList"/>
    <dgm:cxn modelId="{AA62000B-DF6D-4C47-88F2-E37534955F30}" type="presParOf" srcId="{BF8890FD-E189-4CE8-8D39-E60688E0A433}" destId="{4C98EFA4-2392-48FE-B5AD-7D1517D118E8}" srcOrd="1" destOrd="0" presId="urn:microsoft.com/office/officeart/2018/2/layout/IconLabelList"/>
    <dgm:cxn modelId="{6DBD7D1E-395E-4A86-BDDF-6A8FC3FEC0B1}" type="presParOf" srcId="{BF8890FD-E189-4CE8-8D39-E60688E0A433}" destId="{D20C90C4-389B-467E-9317-38597ADC7001}" srcOrd="2" destOrd="0" presId="urn:microsoft.com/office/officeart/2018/2/layout/IconLabelList"/>
    <dgm:cxn modelId="{3CD2D8C8-A345-4587-8D01-A293BD785EB0}" type="presParOf" srcId="{9E3A9726-F198-403A-ADFE-E0A80D968569}" destId="{7EABFDD5-6BC7-4F1D-90BF-B98874744982}" srcOrd="1" destOrd="0" presId="urn:microsoft.com/office/officeart/2018/2/layout/IconLabelList"/>
    <dgm:cxn modelId="{2AB706AC-5507-4CD2-9907-A423AEB87C40}" type="presParOf" srcId="{9E3A9726-F198-403A-ADFE-E0A80D968569}" destId="{34D5E993-BE01-4A54-BB8F-C85829E95195}" srcOrd="2" destOrd="0" presId="urn:microsoft.com/office/officeart/2018/2/layout/IconLabelList"/>
    <dgm:cxn modelId="{DF5A7B4F-FE9C-4F08-938D-754B48317A94}" type="presParOf" srcId="{34D5E993-BE01-4A54-BB8F-C85829E95195}" destId="{4F170582-2290-426D-8552-EA5283FAE008}" srcOrd="0" destOrd="0" presId="urn:microsoft.com/office/officeart/2018/2/layout/IconLabelList"/>
    <dgm:cxn modelId="{8DB6B25D-7601-4C38-9F27-A7F2C3BEFC6B}" type="presParOf" srcId="{34D5E993-BE01-4A54-BB8F-C85829E95195}" destId="{44C638AD-C9FB-4735-8F05-36284C9450DC}" srcOrd="1" destOrd="0" presId="urn:microsoft.com/office/officeart/2018/2/layout/IconLabelList"/>
    <dgm:cxn modelId="{80239488-3AFB-4B6E-9EEB-CFD4B742AC3C}" type="presParOf" srcId="{34D5E993-BE01-4A54-BB8F-C85829E95195}" destId="{2F959641-6092-4CFD-B6A2-1D4D3AF3E1E6}" srcOrd="2" destOrd="0" presId="urn:microsoft.com/office/officeart/2018/2/layout/IconLabelList"/>
    <dgm:cxn modelId="{36732338-223B-4EAB-9E78-B09E9B579D6A}" type="presParOf" srcId="{9E3A9726-F198-403A-ADFE-E0A80D968569}" destId="{71B75A1B-7CC0-438D-974D-EA61E63AC3FF}" srcOrd="3" destOrd="0" presId="urn:microsoft.com/office/officeart/2018/2/layout/IconLabelList"/>
    <dgm:cxn modelId="{F38DFBCC-7A45-4111-9271-87E6B90EE5EA}" type="presParOf" srcId="{9E3A9726-F198-403A-ADFE-E0A80D968569}" destId="{CB0B559A-7CCA-4FFF-94A5-9AFD2C1193AC}" srcOrd="4" destOrd="0" presId="urn:microsoft.com/office/officeart/2018/2/layout/IconLabelList"/>
    <dgm:cxn modelId="{D7258B31-69AB-4C3C-97D4-CAA907043ABE}" type="presParOf" srcId="{CB0B559A-7CCA-4FFF-94A5-9AFD2C1193AC}" destId="{D17356E9-5223-48A7-854D-F328B7AF2154}" srcOrd="0" destOrd="0" presId="urn:microsoft.com/office/officeart/2018/2/layout/IconLabelList"/>
    <dgm:cxn modelId="{30B80154-E0B7-44EE-B9AB-1CC32BEA7058}" type="presParOf" srcId="{CB0B559A-7CCA-4FFF-94A5-9AFD2C1193AC}" destId="{469BD632-2CCD-4119-AE79-373650E69CC2}" srcOrd="1" destOrd="0" presId="urn:microsoft.com/office/officeart/2018/2/layout/IconLabelList"/>
    <dgm:cxn modelId="{C8B3636C-675B-45B7-BC9D-50E50DFA3A86}" type="presParOf" srcId="{CB0B559A-7CCA-4FFF-94A5-9AFD2C1193AC}" destId="{1E71777B-29E9-4175-980F-87AB5B3470BB}" srcOrd="2" destOrd="0" presId="urn:microsoft.com/office/officeart/2018/2/layout/IconLabelList"/>
    <dgm:cxn modelId="{055AD7A8-B599-4F2A-83B9-029BE8F1322C}" type="presParOf" srcId="{9E3A9726-F198-403A-ADFE-E0A80D968569}" destId="{34D75394-7DA3-417D-8130-150A14462A2E}" srcOrd="5" destOrd="0" presId="urn:microsoft.com/office/officeart/2018/2/layout/IconLabelList"/>
    <dgm:cxn modelId="{901AE22D-ECDF-49C6-AEF9-84B72F53F537}" type="presParOf" srcId="{9E3A9726-F198-403A-ADFE-E0A80D968569}" destId="{CD7E381A-1E8D-43AA-B662-7CD9B2027629}" srcOrd="6" destOrd="0" presId="urn:microsoft.com/office/officeart/2018/2/layout/IconLabelList"/>
    <dgm:cxn modelId="{BF7EF6CC-6B17-414C-916A-1535D1AF2702}" type="presParOf" srcId="{CD7E381A-1E8D-43AA-B662-7CD9B2027629}" destId="{53694847-31E3-451A-BC66-82BD1B61D49F}" srcOrd="0" destOrd="0" presId="urn:microsoft.com/office/officeart/2018/2/layout/IconLabelList"/>
    <dgm:cxn modelId="{7F921BAA-625F-4518-B22B-F3A40B19F7E8}" type="presParOf" srcId="{CD7E381A-1E8D-43AA-B662-7CD9B2027629}" destId="{6EB262B0-E58D-4886-BD86-EE4167436255}" srcOrd="1" destOrd="0" presId="urn:microsoft.com/office/officeart/2018/2/layout/IconLabelList"/>
    <dgm:cxn modelId="{4B9C821D-5A93-40BA-BF65-4F431E5C44A3}" type="presParOf" srcId="{CD7E381A-1E8D-43AA-B662-7CD9B2027629}" destId="{53F7CFF9-CFAE-43C4-AB7B-7789438016F4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A5ABD2-1FB1-4C98-A680-00F54543A4A4}">
      <dsp:nvSpPr>
        <dsp:cNvPr id="0" name=""/>
        <dsp:cNvSpPr/>
      </dsp:nvSpPr>
      <dsp:spPr>
        <a:xfrm>
          <a:off x="520435" y="1196282"/>
          <a:ext cx="810000" cy="81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0C90C4-389B-467E-9317-38597ADC7001}">
      <dsp:nvSpPr>
        <dsp:cNvPr id="0" name=""/>
        <dsp:cNvSpPr/>
      </dsp:nvSpPr>
      <dsp:spPr>
        <a:xfrm>
          <a:off x="25435" y="227652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500" b="0" i="0" kern="1200"/>
            <a:t>Informace</a:t>
          </a:r>
          <a:endParaRPr lang="en-US" sz="2500" kern="1200"/>
        </a:p>
      </dsp:txBody>
      <dsp:txXfrm>
        <a:off x="25435" y="2276522"/>
        <a:ext cx="1800000" cy="720000"/>
      </dsp:txXfrm>
    </dsp:sp>
    <dsp:sp modelId="{4F170582-2290-426D-8552-EA5283FAE008}">
      <dsp:nvSpPr>
        <dsp:cNvPr id="0" name=""/>
        <dsp:cNvSpPr/>
      </dsp:nvSpPr>
      <dsp:spPr>
        <a:xfrm>
          <a:off x="2635435" y="1196282"/>
          <a:ext cx="810000" cy="81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959641-6092-4CFD-B6A2-1D4D3AF3E1E6}">
      <dsp:nvSpPr>
        <dsp:cNvPr id="0" name=""/>
        <dsp:cNvSpPr/>
      </dsp:nvSpPr>
      <dsp:spPr>
        <a:xfrm>
          <a:off x="2140435" y="227652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500" b="0" i="0" kern="1200"/>
            <a:t>Vzdělávání</a:t>
          </a:r>
          <a:endParaRPr lang="en-US" sz="2500" kern="1200"/>
        </a:p>
      </dsp:txBody>
      <dsp:txXfrm>
        <a:off x="2140435" y="2276522"/>
        <a:ext cx="1800000" cy="720000"/>
      </dsp:txXfrm>
    </dsp:sp>
    <dsp:sp modelId="{D17356E9-5223-48A7-854D-F328B7AF2154}">
      <dsp:nvSpPr>
        <dsp:cNvPr id="0" name=""/>
        <dsp:cNvSpPr/>
      </dsp:nvSpPr>
      <dsp:spPr>
        <a:xfrm>
          <a:off x="4750435" y="1196282"/>
          <a:ext cx="810000" cy="81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71777B-29E9-4175-980F-87AB5B3470BB}">
      <dsp:nvSpPr>
        <dsp:cNvPr id="0" name=""/>
        <dsp:cNvSpPr/>
      </dsp:nvSpPr>
      <dsp:spPr>
        <a:xfrm>
          <a:off x="4255435" y="227652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500" b="0" i="0" kern="1200"/>
            <a:t>Komunita</a:t>
          </a:r>
          <a:endParaRPr lang="en-US" sz="2500" kern="1200"/>
        </a:p>
      </dsp:txBody>
      <dsp:txXfrm>
        <a:off x="4255435" y="2276522"/>
        <a:ext cx="1800000" cy="720000"/>
      </dsp:txXfrm>
    </dsp:sp>
    <dsp:sp modelId="{53694847-31E3-451A-BC66-82BD1B61D49F}">
      <dsp:nvSpPr>
        <dsp:cNvPr id="0" name=""/>
        <dsp:cNvSpPr/>
      </dsp:nvSpPr>
      <dsp:spPr>
        <a:xfrm>
          <a:off x="6865435" y="1196282"/>
          <a:ext cx="810000" cy="81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F7CFF9-CFAE-43C4-AB7B-7789438016F4}">
      <dsp:nvSpPr>
        <dsp:cNvPr id="0" name=""/>
        <dsp:cNvSpPr/>
      </dsp:nvSpPr>
      <dsp:spPr>
        <a:xfrm>
          <a:off x="6370435" y="227652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500" b="0" i="0" kern="1200"/>
            <a:t>Sdílení zkušeností</a:t>
          </a:r>
          <a:endParaRPr lang="en-US" sz="2500" kern="1200"/>
        </a:p>
      </dsp:txBody>
      <dsp:txXfrm>
        <a:off x="6370435" y="2276522"/>
        <a:ext cx="18000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0207BE-56D6-4384-ADDC-CEB8164FD345}" type="datetimeFigureOut">
              <a:rPr lang="cs-CZ" smtClean="0"/>
              <a:t>14.10.2026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83A5F9-C33A-4AA5-A19D-0B811B16E56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71648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E58D9-7126-486F-B786-7D0C07A67312}" type="datetime1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B52E4-2350-4D5F-96DA-E5387FA00A69}" type="datetime1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74BD7-42EB-49BA-9C5D-BBF97EC69155}" type="datetime1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E8D72-B32D-42B7-8056-81D62314ABC2}" type="datetime1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8969F-D7DF-4AAA-94DD-D5B1F6173D3F}" type="datetime1">
              <a:rPr lang="en-US" smtClean="0"/>
              <a:t>10/14/2026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F4837-298E-4470-B7AE-E6A83880CD0C}" type="datetime1">
              <a:rPr lang="en-US" smtClean="0"/>
              <a:t>10/14/2026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C04E8-F7E9-4487-8FEE-942EA50C5B7D}" type="datetime1">
              <a:rPr lang="en-US" smtClean="0"/>
              <a:t>10/14/2026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BF746-BCC4-4621-BFF7-A32F3FD79D1F}" type="datetime1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30650-0297-4159-83D3-9D9D91307262}" type="datetime1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451E3-04DF-42A5-B093-8D59A7724486}" type="datetime1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D0F0D-FC72-4EF4-9B7C-4965CD9DA1C2}" type="datetime1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BF9E07-36DA-4039-AAEB-BF5BE4F8965B}" type="datetime1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michaela.simeckova1@mpsv.gov.cz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9" descr="Obsah obrázku mlha, látka&#10;&#10;Obsah vygenerovaný umělou inteligencí může být nesprávný.">
            <a:extLst>
              <a:ext uri="{FF2B5EF4-FFF2-40B4-BE49-F238E27FC236}">
                <a16:creationId xmlns:a16="http://schemas.microsoft.com/office/drawing/2014/main" id="{CAF33D01-F2E1-6D6A-D4E2-762B4B69AFB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5000"/>
          <a:stretch>
            <a:fillRect/>
          </a:stretch>
        </p:blipFill>
        <p:spPr>
          <a:xfrm>
            <a:off x="11430" y="0"/>
            <a:ext cx="9143980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Obrázek 2" descr="Obsah obrázku text, snímek obrazovky, Písmo, Grafika&#10;&#10;Obsah vygenerovaný umělou inteligencí může být nesprávný.">
            <a:extLst>
              <a:ext uri="{FF2B5EF4-FFF2-40B4-BE49-F238E27FC236}">
                <a16:creationId xmlns:a16="http://schemas.microsoft.com/office/drawing/2014/main" id="{5904CE85-8CD4-44D5-3ADA-4685438F32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2515" y="160537"/>
            <a:ext cx="4078605" cy="539750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9F379A2C-C6C1-887E-C26D-B42583167557}"/>
              </a:ext>
            </a:extLst>
          </p:cNvPr>
          <p:cNvSpPr txBox="1"/>
          <p:nvPr/>
        </p:nvSpPr>
        <p:spPr>
          <a:xfrm>
            <a:off x="11430" y="5316489"/>
            <a:ext cx="917825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latin typeface="Arial" panose="020B0604020202020204" pitchFamily="34" charset="0"/>
                <a:cs typeface="Arial" panose="020B0604020202020204" pitchFamily="34" charset="0"/>
              </a:rPr>
              <a:t>Koordinovaná podpora neformálně pečujících o osoby </a:t>
            </a:r>
          </a:p>
          <a:p>
            <a:pPr algn="ctr"/>
            <a:r>
              <a:rPr lang="cs-CZ" sz="2400" b="1" dirty="0">
                <a:latin typeface="Arial" panose="020B0604020202020204" pitchFamily="34" charset="0"/>
                <a:cs typeface="Arial" panose="020B0604020202020204" pitchFamily="34" charset="0"/>
              </a:rPr>
              <a:t>s potřebou paliativní péče</a:t>
            </a:r>
            <a:endParaRPr lang="cs-CZ" dirty="0"/>
          </a:p>
          <a:p>
            <a:pPr algn="ctr"/>
            <a:r>
              <a:rPr lang="cs-CZ" sz="1400" dirty="0"/>
              <a:t> </a:t>
            </a:r>
            <a:r>
              <a:rPr lang="cs-CZ" sz="1400" dirty="0" err="1"/>
              <a:t>reg</a:t>
            </a:r>
            <a:r>
              <a:rPr lang="cs-CZ" sz="1400" dirty="0"/>
              <a:t>. č. CZ.03.02.02/00/24_062/0007568 </a:t>
            </a:r>
            <a:r>
              <a:rPr lang="cs-CZ" sz="2000" dirty="0"/>
              <a:t>	</a:t>
            </a:r>
            <a:endParaRPr 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ulka 6">
            <a:extLst>
              <a:ext uri="{FF2B5EF4-FFF2-40B4-BE49-F238E27FC236}">
                <a16:creationId xmlns:a16="http://schemas.microsoft.com/office/drawing/2014/main" id="{409916C4-2D3B-2DB7-759F-BE76EBD670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8669638"/>
              </p:ext>
            </p:extLst>
          </p:nvPr>
        </p:nvGraphicFramePr>
        <p:xfrm>
          <a:off x="125730" y="6363407"/>
          <a:ext cx="8229600" cy="2819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8229600">
                  <a:extLst>
                    <a:ext uri="{9D8B030D-6E8A-4147-A177-3AD203B41FA5}">
                      <a16:colId xmlns:a16="http://schemas.microsoft.com/office/drawing/2014/main" val="380833876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>
                        <a:lnSpc>
                          <a:spcPts val="1500"/>
                        </a:lnSpc>
                        <a:buNone/>
                      </a:pPr>
                      <a:r>
                        <a:rPr lang="cs-CZ" sz="1050" b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KRAPL| MPSV ČR | ŘÍJEN 2026</a:t>
                      </a:r>
                      <a:endParaRPr lang="cs-CZ" sz="1050" b="0" i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334252"/>
                  </a:ext>
                </a:extLst>
              </a:tr>
            </a:tbl>
          </a:graphicData>
        </a:graphic>
      </p:graphicFrame>
      <p:sp>
        <p:nvSpPr>
          <p:cNvPr id="8" name="Zástupný symbol pro číslo snímku 7">
            <a:extLst>
              <a:ext uri="{FF2B5EF4-FFF2-40B4-BE49-F238E27FC236}">
                <a16:creationId xmlns:a16="http://schemas.microsoft.com/office/drawing/2014/main" id="{DE764788-CC3C-0AE3-1BFA-AB904D9C9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233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B1595A09-E336-4D1B-9B3A-06A2287A5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FBCA19D6-1644-BCBF-5A7E-DECC86CEB37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339" b="11977"/>
          <a:stretch>
            <a:fillRect/>
          </a:stretch>
        </p:blipFill>
        <p:spPr>
          <a:xfrm>
            <a:off x="20" y="10"/>
            <a:ext cx="9143980" cy="4558420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</p:spPr>
      </p:pic>
      <p:sp>
        <p:nvSpPr>
          <p:cNvPr id="17" name="sketch line">
            <a:extLst>
              <a:ext uri="{FF2B5EF4-FFF2-40B4-BE49-F238E27FC236}">
                <a16:creationId xmlns:a16="http://schemas.microsoft.com/office/drawing/2014/main" id="{3540989C-C7B8-473B-BF87-6F2DA6A90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74529" y="5470492"/>
            <a:ext cx="1371600" cy="13716"/>
          </a:xfrm>
          <a:custGeom>
            <a:avLst/>
            <a:gdLst>
              <a:gd name="csX0" fmla="*/ 0 w 1371600"/>
              <a:gd name="csY0" fmla="*/ 0 h 13716"/>
              <a:gd name="csX1" fmla="*/ 685800 w 1371600"/>
              <a:gd name="csY1" fmla="*/ 0 h 13716"/>
              <a:gd name="csX2" fmla="*/ 1371600 w 1371600"/>
              <a:gd name="csY2" fmla="*/ 0 h 13716"/>
              <a:gd name="csX3" fmla="*/ 1371600 w 1371600"/>
              <a:gd name="csY3" fmla="*/ 13716 h 13716"/>
              <a:gd name="csX4" fmla="*/ 713232 w 1371600"/>
              <a:gd name="csY4" fmla="*/ 13716 h 13716"/>
              <a:gd name="csX5" fmla="*/ 0 w 1371600"/>
              <a:gd name="csY5" fmla="*/ 13716 h 13716"/>
              <a:gd name="csX6" fmla="*/ 0 w 1371600"/>
              <a:gd name="csY6" fmla="*/ 0 h 137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371600" h="13716" fill="none" extrusionOk="0">
                <a:moveTo>
                  <a:pt x="0" y="0"/>
                </a:moveTo>
                <a:cubicBezTo>
                  <a:pt x="247303" y="31625"/>
                  <a:pt x="422310" y="-25629"/>
                  <a:pt x="685800" y="0"/>
                </a:cubicBezTo>
                <a:cubicBezTo>
                  <a:pt x="949290" y="25629"/>
                  <a:pt x="1192357" y="6696"/>
                  <a:pt x="1371600" y="0"/>
                </a:cubicBezTo>
                <a:cubicBezTo>
                  <a:pt x="1371127" y="2892"/>
                  <a:pt x="1371229" y="8681"/>
                  <a:pt x="1371600" y="13716"/>
                </a:cubicBezTo>
                <a:cubicBezTo>
                  <a:pt x="1107995" y="21892"/>
                  <a:pt x="1033361" y="28370"/>
                  <a:pt x="713232" y="13716"/>
                </a:cubicBezTo>
                <a:cubicBezTo>
                  <a:pt x="393103" y="-938"/>
                  <a:pt x="289343" y="38649"/>
                  <a:pt x="0" y="13716"/>
                </a:cubicBezTo>
                <a:cubicBezTo>
                  <a:pt x="227" y="7219"/>
                  <a:pt x="197" y="5990"/>
                  <a:pt x="0" y="0"/>
                </a:cubicBezTo>
                <a:close/>
              </a:path>
              <a:path w="1371600" h="13716" stroke="0" extrusionOk="0">
                <a:moveTo>
                  <a:pt x="0" y="0"/>
                </a:moveTo>
                <a:cubicBezTo>
                  <a:pt x="170249" y="-24099"/>
                  <a:pt x="504634" y="14338"/>
                  <a:pt x="644652" y="0"/>
                </a:cubicBezTo>
                <a:cubicBezTo>
                  <a:pt x="784670" y="-14338"/>
                  <a:pt x="1087773" y="8679"/>
                  <a:pt x="1371600" y="0"/>
                </a:cubicBezTo>
                <a:cubicBezTo>
                  <a:pt x="1372228" y="6235"/>
                  <a:pt x="1371259" y="10206"/>
                  <a:pt x="1371600" y="13716"/>
                </a:cubicBezTo>
                <a:cubicBezTo>
                  <a:pt x="1176823" y="-5981"/>
                  <a:pt x="900830" y="5417"/>
                  <a:pt x="713232" y="13716"/>
                </a:cubicBezTo>
                <a:cubicBezTo>
                  <a:pt x="525634" y="22015"/>
                  <a:pt x="282837" y="1152"/>
                  <a:pt x="0" y="13716"/>
                </a:cubicBezTo>
                <a:cubicBezTo>
                  <a:pt x="596" y="8712"/>
                  <a:pt x="320" y="3422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615697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A40B982C-139A-1A19-18A8-FC25D31EF1A4}"/>
              </a:ext>
            </a:extLst>
          </p:cNvPr>
          <p:cNvSpPr txBox="1"/>
          <p:nvPr/>
        </p:nvSpPr>
        <p:spPr>
          <a:xfrm>
            <a:off x="3490720" y="4777739"/>
            <a:ext cx="5527550" cy="14859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defTabSz="914400" fontAlgn="t">
              <a:lnSpc>
                <a:spcPct val="90000"/>
              </a:lnSpc>
              <a:spcAft>
                <a:spcPts val="600"/>
              </a:spcAft>
            </a:pPr>
            <a:r>
              <a:rPr lang="cs-CZ" sz="2400" b="0" i="0" noProof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Nechceme vytvářet další izolovanou službu. </a:t>
            </a:r>
            <a:r>
              <a:rPr lang="cs-CZ" sz="2400" b="0" i="0" noProof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Chceme společně s praxí ověřit, jak v rámci existujícího systému zajistit, aby rodina v klíčových okamžicích nezůstala bez orientace, podpory a návaznosti služeb.</a:t>
            </a:r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CF139396-FA5D-4B69-19E0-EAC073837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234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3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91835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352" y="350196"/>
            <a:ext cx="3485178" cy="16245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sz="3500" dirty="0" err="1">
                <a:latin typeface="Arial" panose="020B0604020202020204" pitchFamily="34" charset="0"/>
                <a:cs typeface="Arial" panose="020B0604020202020204" pitchFamily="34" charset="0"/>
              </a:rPr>
              <a:t>Proč</a:t>
            </a:r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500" dirty="0" err="1">
                <a:latin typeface="Arial" panose="020B0604020202020204" pitchFamily="34" charset="0"/>
                <a:cs typeface="Arial" panose="020B0604020202020204" pitchFamily="34" charset="0"/>
              </a:rPr>
              <a:t>projekt</a:t>
            </a:r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500" dirty="0" err="1">
                <a:latin typeface="Arial" panose="020B0604020202020204" pitchFamily="34" charset="0"/>
                <a:cs typeface="Arial" panose="020B0604020202020204" pitchFamily="34" charset="0"/>
              </a:rPr>
              <a:t>připravujeme</a:t>
            </a:r>
            <a:endParaRPr lang="en-US" sz="3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68D62E5C-E52B-F7EE-5E53-9AB47CC17B1F}"/>
              </a:ext>
            </a:extLst>
          </p:cNvPr>
          <p:cNvSpPr txBox="1"/>
          <p:nvPr/>
        </p:nvSpPr>
        <p:spPr>
          <a:xfrm>
            <a:off x="571351" y="2743200"/>
            <a:ext cx="3485179" cy="36131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defTabSz="914400" fontAlgn="t">
              <a:lnSpc>
                <a:spcPct val="90000"/>
              </a:lnSpc>
              <a:spcAft>
                <a:spcPts val="600"/>
              </a:spcAft>
            </a:pPr>
            <a:r>
              <a:rPr lang="cs-CZ" sz="2400" b="1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cs-CZ" sz="2400" b="1" i="0" noProof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odina</a:t>
            </a:r>
            <a:r>
              <a:rPr lang="cs-CZ" sz="2400" b="1" i="0" noProof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řeší péči o blízkého</a:t>
            </a:r>
          </a:p>
          <a:p>
            <a:pPr marL="342900" lvl="0" indent="-228600" defTabSz="914400" fontAlgn="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400" b="0" i="0" noProof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Kam se obrátit?</a:t>
            </a:r>
          </a:p>
          <a:p>
            <a:pPr marL="342900" lvl="0" indent="-228600" defTabSz="914400" fontAlgn="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400" b="0" i="0" noProof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Jaké služby máme využít?</a:t>
            </a:r>
          </a:p>
          <a:p>
            <a:pPr marL="342900" lvl="0" indent="-228600" defTabSz="914400" fontAlgn="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400" b="0" i="0" noProof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Kdo nám poradí?</a:t>
            </a:r>
          </a:p>
          <a:p>
            <a:pPr marL="342900" lvl="0" indent="-228600" defTabSz="914400" fontAlgn="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400" b="0" i="0" noProof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Jak spolu služby komunikují?</a:t>
            </a:r>
          </a:p>
          <a:p>
            <a:pPr marL="342900" lvl="0" indent="-228600" defTabSz="914400" fontAlgn="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400" b="0" i="0" noProof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 máme udělat jako první?</a:t>
            </a:r>
          </a:p>
        </p:txBody>
      </p:sp>
      <p:pic>
        <p:nvPicPr>
          <p:cNvPr id="5" name="Picture 4" descr="Dva lidé držící ruce">
            <a:extLst>
              <a:ext uri="{FF2B5EF4-FFF2-40B4-BE49-F238E27FC236}">
                <a16:creationId xmlns:a16="http://schemas.microsoft.com/office/drawing/2014/main" id="{2D448483-4DDF-7D2E-8B0B-C5A94E946D2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074" r="31375" b="-2"/>
          <a:stretch>
            <a:fillRect/>
          </a:stretch>
        </p:blipFill>
        <p:spPr>
          <a:xfrm>
            <a:off x="4572000" y="1"/>
            <a:ext cx="4577118" cy="6858000"/>
          </a:xfrm>
          <a:prstGeom prst="rect">
            <a:avLst/>
          </a:prstGeom>
        </p:spPr>
      </p:pic>
      <p:sp>
        <p:nvSpPr>
          <p:cNvPr id="12" name="Zástupný symbol pro číslo snímku 11">
            <a:extLst>
              <a:ext uri="{FF2B5EF4-FFF2-40B4-BE49-F238E27FC236}">
                <a16:creationId xmlns:a16="http://schemas.microsoft.com/office/drawing/2014/main" id="{50D8406C-7BCF-AA53-5DE2-CD13CFB61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4345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38743C-E4BB-B857-9DD9-B329F359D2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8D4AE-6BDF-F718-6F03-7322F6FB0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02752"/>
          </a:xfrm>
          <a:solidFill>
            <a:schemeClr val="tx2"/>
          </a:solidFill>
        </p:spPr>
        <p:txBody>
          <a:bodyPr>
            <a:noAutofit/>
          </a:bodyPr>
          <a:lstStyle/>
          <a:p>
            <a:pPr algn="l"/>
            <a:r>
              <a:rPr lang="cs-CZ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Rodina nepotřebuje seznam služeb. </a:t>
            </a:r>
            <a:br>
              <a:rPr lang="cs-CZ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Potřebuje podporu při rozhodování a člověka, který pomůže jednotlivé části podpory propojit.</a:t>
            </a:r>
            <a:endParaRPr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Tabulka 7">
            <a:extLst>
              <a:ext uri="{FF2B5EF4-FFF2-40B4-BE49-F238E27FC236}">
                <a16:creationId xmlns:a16="http://schemas.microsoft.com/office/drawing/2014/main" id="{9F6CCB24-8388-7734-C979-7D31D82430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6855720"/>
              </p:ext>
            </p:extLst>
          </p:nvPr>
        </p:nvGraphicFramePr>
        <p:xfrm>
          <a:off x="457200" y="3531710"/>
          <a:ext cx="8229600" cy="251666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133520927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97876689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4166727638"/>
                    </a:ext>
                  </a:extLst>
                </a:gridCol>
              </a:tblGrid>
              <a:tr h="40390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cs-CZ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Rodiny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cs-CZ" sz="2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Pracovníci a služby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cs-CZ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Veřejný systém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74874358"/>
                  </a:ext>
                </a:extLst>
              </a:tr>
              <a:tr h="1211728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nejistota</a:t>
                      </a:r>
                      <a:r>
                        <a:rPr lang="cs-CZ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informační zátěž</a:t>
                      </a:r>
                    </a:p>
                  </a:txBody>
                  <a:tcPr marL="137160" marR="137160" marT="137160" marB="137160"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nejasné </a:t>
                      </a:r>
                      <a:r>
                        <a:rPr lang="cs-CZ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návaznosti</a:t>
                      </a:r>
                      <a:r>
                        <a:rPr lang="cs-CZ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odpovědnosti</a:t>
                      </a:r>
                    </a:p>
                  </a:txBody>
                  <a:tcPr marL="137160" marR="137160" marT="137160" marB="137160"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chybějící </a:t>
                      </a:r>
                      <a:r>
                        <a:rPr lang="cs-CZ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přenositelný model</a:t>
                      </a:r>
                    </a:p>
                  </a:txBody>
                  <a:tcPr marL="137160" marR="137160" marT="137160" marB="137160" anchor="ctr"/>
                </a:tc>
                <a:extLst>
                  <a:ext uri="{0D108BD9-81ED-4DB2-BD59-A6C34878D82A}">
                    <a16:rowId xmlns:a16="http://schemas.microsoft.com/office/drawing/2014/main" val="46108749"/>
                  </a:ext>
                </a:extLst>
              </a:tr>
              <a:tr h="901028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složité rozhodování</a:t>
                      </a:r>
                    </a:p>
                  </a:txBody>
                  <a:tcPr marL="137160" marR="137160" marT="137160" marB="137160"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kapacitní a kompetenční limity</a:t>
                      </a:r>
                    </a:p>
                  </a:txBody>
                  <a:tcPr marL="137160" marR="137160" marT="137160" marB="137160" anchor="ctr"/>
                </a:tc>
                <a:tc>
                  <a:txBody>
                    <a:bodyPr/>
                    <a:lstStyle/>
                    <a:p>
                      <a:pPr marL="285750" indent="-285750" algn="l" defTabSz="457200" rtl="0" eaLnBrk="1" fontAlgn="t" latinLnBrk="0" hangingPunct="1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nejasné institucionální a finanční ukotvení</a:t>
                      </a:r>
                    </a:p>
                  </a:txBody>
                  <a:tcPr marL="137160" marR="137160" marT="137160" marB="137160" anchor="ctr"/>
                </a:tc>
                <a:extLst>
                  <a:ext uri="{0D108BD9-81ED-4DB2-BD59-A6C34878D82A}">
                    <a16:rowId xmlns:a16="http://schemas.microsoft.com/office/drawing/2014/main" val="3143952925"/>
                  </a:ext>
                </a:extLst>
              </a:tr>
            </a:tbl>
          </a:graphicData>
        </a:graphic>
      </p:graphicFrame>
      <p:sp>
        <p:nvSpPr>
          <p:cNvPr id="13" name="Zástupný symbol pro číslo snímku 12">
            <a:extLst>
              <a:ext uri="{FF2B5EF4-FFF2-40B4-BE49-F238E27FC236}">
                <a16:creationId xmlns:a16="http://schemas.microsoft.com/office/drawing/2014/main" id="{238F5990-5064-011E-1E82-C12455FEC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</a:t>
            </a:fld>
            <a:endParaRPr lang="en-US"/>
          </a:p>
        </p:txBody>
      </p:sp>
      <p:pic>
        <p:nvPicPr>
          <p:cNvPr id="4" name="Grafický objekt 3" descr="Rodina s holčičkou obrys">
            <a:extLst>
              <a:ext uri="{FF2B5EF4-FFF2-40B4-BE49-F238E27FC236}">
                <a16:creationId xmlns:a16="http://schemas.microsoft.com/office/drawing/2014/main" id="{E6C7E96A-64C5-8A41-D800-FB5FFFAEA81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09700" y="2411889"/>
            <a:ext cx="914400" cy="914400"/>
          </a:xfrm>
          <a:prstGeom prst="rect">
            <a:avLst/>
          </a:prstGeom>
        </p:spPr>
      </p:pic>
      <p:pic>
        <p:nvPicPr>
          <p:cNvPr id="9" name="Grafický objekt 8" descr="Školák obrys">
            <a:extLst>
              <a:ext uri="{FF2B5EF4-FFF2-40B4-BE49-F238E27FC236}">
                <a16:creationId xmlns:a16="http://schemas.microsoft.com/office/drawing/2014/main" id="{B1196AD1-538C-E7EE-94F8-BBA2EE8ECE5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10025" y="2411889"/>
            <a:ext cx="914400" cy="914400"/>
          </a:xfrm>
          <a:prstGeom prst="rect">
            <a:avLst/>
          </a:prstGeom>
        </p:spPr>
      </p:pic>
      <p:pic>
        <p:nvPicPr>
          <p:cNvPr id="11" name="Grafický objekt 10" descr="Síťový diagram obrys">
            <a:extLst>
              <a:ext uri="{FF2B5EF4-FFF2-40B4-BE49-F238E27FC236}">
                <a16:creationId xmlns:a16="http://schemas.microsoft.com/office/drawing/2014/main" id="{ED8DFF8D-C0FA-5B5E-9A94-3DADBC5AA15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19902" y="251666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6475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79B1BC-A874-9B83-C4BC-E566E900BB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>
            <a:extLst>
              <a:ext uri="{FF2B5EF4-FFF2-40B4-BE49-F238E27FC236}">
                <a16:creationId xmlns:a16="http://schemas.microsoft.com/office/drawing/2014/main" id="{3C1AED77-509A-8992-2FCC-C273884658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4642338"/>
          </a:xfrm>
          <a:prstGeom prst="rect">
            <a:avLst/>
          </a:prstGeom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id="{3F880585-9A44-9FF5-39CB-B02431B2C166}"/>
              </a:ext>
            </a:extLst>
          </p:cNvPr>
          <p:cNvSpPr txBox="1"/>
          <p:nvPr/>
        </p:nvSpPr>
        <p:spPr>
          <a:xfrm>
            <a:off x="2813685" y="5690354"/>
            <a:ext cx="375284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Systémová pracovní skupina</a:t>
            </a:r>
          </a:p>
          <a:p>
            <a:pPr algn="ctr"/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průběžně spoluvytváří, připomínkuje a posuzuje přenositelnost modelu.</a:t>
            </a:r>
          </a:p>
        </p:txBody>
      </p:sp>
      <p:pic>
        <p:nvPicPr>
          <p:cNvPr id="12" name="Grafický objekt 11" descr="Skupinový brainstorming se souvislou výplní">
            <a:extLst>
              <a:ext uri="{FF2B5EF4-FFF2-40B4-BE49-F238E27FC236}">
                <a16:creationId xmlns:a16="http://schemas.microsoft.com/office/drawing/2014/main" id="{4725AD7D-6334-2C97-BDF5-BC981B04492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34792" y="4434840"/>
            <a:ext cx="1337310" cy="1337310"/>
          </a:xfrm>
          <a:prstGeom prst="rect">
            <a:avLst/>
          </a:prstGeom>
        </p:spPr>
      </p:pic>
      <p:cxnSp>
        <p:nvCxnSpPr>
          <p:cNvPr id="14" name="Přímá spojnice se šipkou 13">
            <a:extLst>
              <a:ext uri="{FF2B5EF4-FFF2-40B4-BE49-F238E27FC236}">
                <a16:creationId xmlns:a16="http://schemas.microsoft.com/office/drawing/2014/main" id="{FBC47EAA-E2DE-6A01-58AE-7444A87E147D}"/>
              </a:ext>
            </a:extLst>
          </p:cNvPr>
          <p:cNvCxnSpPr/>
          <p:nvPr/>
        </p:nvCxnSpPr>
        <p:spPr>
          <a:xfrm flipH="1" flipV="1">
            <a:off x="2960370" y="4434840"/>
            <a:ext cx="811530" cy="800100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Přímá spojnice se šipkou 14">
            <a:extLst>
              <a:ext uri="{FF2B5EF4-FFF2-40B4-BE49-F238E27FC236}">
                <a16:creationId xmlns:a16="http://schemas.microsoft.com/office/drawing/2014/main" id="{B681A46F-E197-2C26-704B-51EFEA2FDF14}"/>
              </a:ext>
            </a:extLst>
          </p:cNvPr>
          <p:cNvCxnSpPr>
            <a:cxnSpLocks/>
          </p:cNvCxnSpPr>
          <p:nvPr/>
        </p:nvCxnSpPr>
        <p:spPr>
          <a:xfrm flipV="1">
            <a:off x="4690110" y="3634740"/>
            <a:ext cx="0" cy="800100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Přímá spojnice se šipkou 16">
            <a:extLst>
              <a:ext uri="{FF2B5EF4-FFF2-40B4-BE49-F238E27FC236}">
                <a16:creationId xmlns:a16="http://schemas.microsoft.com/office/drawing/2014/main" id="{73492424-C3A8-045B-D8C1-2845678620FC}"/>
              </a:ext>
            </a:extLst>
          </p:cNvPr>
          <p:cNvCxnSpPr>
            <a:cxnSpLocks/>
          </p:cNvCxnSpPr>
          <p:nvPr/>
        </p:nvCxnSpPr>
        <p:spPr>
          <a:xfrm flipV="1">
            <a:off x="5492115" y="4434840"/>
            <a:ext cx="851535" cy="800100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Zástupný symbol pro číslo snímku 19">
            <a:extLst>
              <a:ext uri="{FF2B5EF4-FFF2-40B4-BE49-F238E27FC236}">
                <a16:creationId xmlns:a16="http://schemas.microsoft.com/office/drawing/2014/main" id="{80DBBFDF-D7D0-CCB3-04FE-3E2A43D49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4732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06CCB97B-A4F6-4D6C-042F-A2BD0D4A4D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7029"/>
            <a:ext cx="9144000" cy="5983941"/>
          </a:xfrm>
          <a:prstGeom prst="rect">
            <a:avLst/>
          </a:prstGeom>
        </p:spPr>
      </p:pic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BB9F428-8A9F-00BD-EEE0-2D62D22A1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383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D007E7-206E-7A7B-822F-B675D9F9B4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F5B4D4-1AD1-EEEA-4B6E-617A73017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 defTabSz="914400">
              <a:lnSpc>
                <a:spcPct val="90000"/>
              </a:lnSpc>
            </a:pPr>
            <a:r>
              <a:rPr lang="en-US" sz="27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Rodiny</a:t>
            </a:r>
            <a:r>
              <a:rPr lang="en-US" sz="27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7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musí</a:t>
            </a:r>
            <a:r>
              <a:rPr lang="en-US" sz="27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7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podporu</a:t>
            </a:r>
            <a:r>
              <a:rPr lang="en-US" sz="27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7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nejen</a:t>
            </a:r>
            <a:r>
              <a:rPr lang="en-US" sz="27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7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mít</a:t>
            </a:r>
            <a:r>
              <a:rPr lang="en-US" sz="27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, ale </a:t>
            </a:r>
            <a:r>
              <a:rPr lang="en-US" sz="27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také</a:t>
            </a:r>
            <a:r>
              <a:rPr lang="en-US" sz="27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o </a:t>
            </a:r>
            <a:r>
              <a:rPr lang="en-US" sz="27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ní</a:t>
            </a:r>
            <a:r>
              <a:rPr lang="en-US" sz="27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7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vědět</a:t>
            </a:r>
            <a:r>
              <a:rPr lang="en-US" sz="27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a </a:t>
            </a:r>
            <a:r>
              <a:rPr lang="en-US" sz="27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rozumět</a:t>
            </a:r>
            <a:r>
              <a:rPr lang="en-US" sz="27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7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jí</a:t>
            </a:r>
            <a:r>
              <a:rPr lang="cs-CZ" sz="27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. Dostupnost modelu podpoří také informace, vzdělávání a sdílení zkušeností</a:t>
            </a:r>
            <a:endParaRPr lang="en-US" sz="27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1" name="TextovéPole 8">
            <a:extLst>
              <a:ext uri="{FF2B5EF4-FFF2-40B4-BE49-F238E27FC236}">
                <a16:creationId xmlns:a16="http://schemas.microsoft.com/office/drawing/2014/main" id="{1890A813-4771-3C27-66B7-D65EC33E556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00250679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Zástupný symbol pro číslo snímku 9">
            <a:extLst>
              <a:ext uri="{FF2B5EF4-FFF2-40B4-BE49-F238E27FC236}">
                <a16:creationId xmlns:a16="http://schemas.microsoft.com/office/drawing/2014/main" id="{D52FAEAB-C70C-F6E1-39B2-A5F667D52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1172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0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1777" y="1677373"/>
            <a:ext cx="8140446" cy="18288"/>
          </a:xfrm>
          <a:custGeom>
            <a:avLst/>
            <a:gdLst>
              <a:gd name="csX0" fmla="*/ 0 w 8140446"/>
              <a:gd name="csY0" fmla="*/ 0 h 18288"/>
              <a:gd name="csX1" fmla="*/ 434157 w 8140446"/>
              <a:gd name="csY1" fmla="*/ 0 h 18288"/>
              <a:gd name="csX2" fmla="*/ 1193932 w 8140446"/>
              <a:gd name="csY2" fmla="*/ 0 h 18288"/>
              <a:gd name="csX3" fmla="*/ 1628089 w 8140446"/>
              <a:gd name="csY3" fmla="*/ 0 h 18288"/>
              <a:gd name="csX4" fmla="*/ 2225055 w 8140446"/>
              <a:gd name="csY4" fmla="*/ 0 h 18288"/>
              <a:gd name="csX5" fmla="*/ 3066235 w 8140446"/>
              <a:gd name="csY5" fmla="*/ 0 h 18288"/>
              <a:gd name="csX6" fmla="*/ 3744605 w 8140446"/>
              <a:gd name="csY6" fmla="*/ 0 h 18288"/>
              <a:gd name="csX7" fmla="*/ 4504380 w 8140446"/>
              <a:gd name="csY7" fmla="*/ 0 h 18288"/>
              <a:gd name="csX8" fmla="*/ 5101346 w 8140446"/>
              <a:gd name="csY8" fmla="*/ 0 h 18288"/>
              <a:gd name="csX9" fmla="*/ 5779717 w 8140446"/>
              <a:gd name="csY9" fmla="*/ 0 h 18288"/>
              <a:gd name="csX10" fmla="*/ 6620896 w 8140446"/>
              <a:gd name="csY10" fmla="*/ 0 h 18288"/>
              <a:gd name="csX11" fmla="*/ 7136458 w 8140446"/>
              <a:gd name="csY11" fmla="*/ 0 h 18288"/>
              <a:gd name="csX12" fmla="*/ 8140446 w 8140446"/>
              <a:gd name="csY12" fmla="*/ 0 h 18288"/>
              <a:gd name="csX13" fmla="*/ 8140446 w 8140446"/>
              <a:gd name="csY13" fmla="*/ 18288 h 18288"/>
              <a:gd name="csX14" fmla="*/ 7543480 w 8140446"/>
              <a:gd name="csY14" fmla="*/ 18288 h 18288"/>
              <a:gd name="csX15" fmla="*/ 7109323 w 8140446"/>
              <a:gd name="csY15" fmla="*/ 18288 h 18288"/>
              <a:gd name="csX16" fmla="*/ 6430952 w 8140446"/>
              <a:gd name="csY16" fmla="*/ 18288 h 18288"/>
              <a:gd name="csX17" fmla="*/ 5915391 w 8140446"/>
              <a:gd name="csY17" fmla="*/ 18288 h 18288"/>
              <a:gd name="csX18" fmla="*/ 5237020 w 8140446"/>
              <a:gd name="csY18" fmla="*/ 18288 h 18288"/>
              <a:gd name="csX19" fmla="*/ 4558650 w 8140446"/>
              <a:gd name="csY19" fmla="*/ 18288 h 18288"/>
              <a:gd name="csX20" fmla="*/ 3880279 w 8140446"/>
              <a:gd name="csY20" fmla="*/ 18288 h 18288"/>
              <a:gd name="csX21" fmla="*/ 3201909 w 8140446"/>
              <a:gd name="csY21" fmla="*/ 18288 h 18288"/>
              <a:gd name="csX22" fmla="*/ 2604943 w 8140446"/>
              <a:gd name="csY22" fmla="*/ 18288 h 18288"/>
              <a:gd name="csX23" fmla="*/ 1845168 w 8140446"/>
              <a:gd name="csY23" fmla="*/ 18288 h 18288"/>
              <a:gd name="csX24" fmla="*/ 1166797 w 8140446"/>
              <a:gd name="csY24" fmla="*/ 18288 h 18288"/>
              <a:gd name="csX25" fmla="*/ 0 w 8140446"/>
              <a:gd name="csY25" fmla="*/ 18288 h 18288"/>
              <a:gd name="csX26" fmla="*/ 0 w 8140446"/>
              <a:gd name="csY2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8140446" h="18288" fill="none" extrusionOk="0">
                <a:moveTo>
                  <a:pt x="0" y="0"/>
                </a:moveTo>
                <a:cubicBezTo>
                  <a:pt x="94920" y="9103"/>
                  <a:pt x="287892" y="-4966"/>
                  <a:pt x="434157" y="0"/>
                </a:cubicBezTo>
                <a:cubicBezTo>
                  <a:pt x="580422" y="4966"/>
                  <a:pt x="943595" y="-14182"/>
                  <a:pt x="1193932" y="0"/>
                </a:cubicBezTo>
                <a:cubicBezTo>
                  <a:pt x="1444270" y="14182"/>
                  <a:pt x="1472129" y="5523"/>
                  <a:pt x="1628089" y="0"/>
                </a:cubicBezTo>
                <a:cubicBezTo>
                  <a:pt x="1784049" y="-5523"/>
                  <a:pt x="1962419" y="-17322"/>
                  <a:pt x="2225055" y="0"/>
                </a:cubicBezTo>
                <a:cubicBezTo>
                  <a:pt x="2487691" y="17322"/>
                  <a:pt x="2700681" y="1311"/>
                  <a:pt x="3066235" y="0"/>
                </a:cubicBezTo>
                <a:cubicBezTo>
                  <a:pt x="3431789" y="-1311"/>
                  <a:pt x="3405662" y="25081"/>
                  <a:pt x="3744605" y="0"/>
                </a:cubicBezTo>
                <a:cubicBezTo>
                  <a:pt x="4083548" y="-25081"/>
                  <a:pt x="4265111" y="-11945"/>
                  <a:pt x="4504380" y="0"/>
                </a:cubicBezTo>
                <a:cubicBezTo>
                  <a:pt x="4743649" y="11945"/>
                  <a:pt x="4860394" y="-2832"/>
                  <a:pt x="5101346" y="0"/>
                </a:cubicBezTo>
                <a:cubicBezTo>
                  <a:pt x="5342298" y="2832"/>
                  <a:pt x="5456387" y="23676"/>
                  <a:pt x="5779717" y="0"/>
                </a:cubicBezTo>
                <a:cubicBezTo>
                  <a:pt x="6103047" y="-23676"/>
                  <a:pt x="6270379" y="-37291"/>
                  <a:pt x="6620896" y="0"/>
                </a:cubicBezTo>
                <a:cubicBezTo>
                  <a:pt x="6971413" y="37291"/>
                  <a:pt x="6989068" y="24674"/>
                  <a:pt x="7136458" y="0"/>
                </a:cubicBezTo>
                <a:cubicBezTo>
                  <a:pt x="7283848" y="-24674"/>
                  <a:pt x="7752532" y="-22436"/>
                  <a:pt x="8140446" y="0"/>
                </a:cubicBezTo>
                <a:cubicBezTo>
                  <a:pt x="8140314" y="7702"/>
                  <a:pt x="8140234" y="13511"/>
                  <a:pt x="8140446" y="18288"/>
                </a:cubicBezTo>
                <a:cubicBezTo>
                  <a:pt x="7906329" y="-3043"/>
                  <a:pt x="7681180" y="27465"/>
                  <a:pt x="7543480" y="18288"/>
                </a:cubicBezTo>
                <a:cubicBezTo>
                  <a:pt x="7405780" y="9111"/>
                  <a:pt x="7216607" y="3660"/>
                  <a:pt x="7109323" y="18288"/>
                </a:cubicBezTo>
                <a:cubicBezTo>
                  <a:pt x="7002039" y="32916"/>
                  <a:pt x="6576231" y="42692"/>
                  <a:pt x="6430952" y="18288"/>
                </a:cubicBezTo>
                <a:cubicBezTo>
                  <a:pt x="6285673" y="-6116"/>
                  <a:pt x="6138840" y="34521"/>
                  <a:pt x="5915391" y="18288"/>
                </a:cubicBezTo>
                <a:cubicBezTo>
                  <a:pt x="5691942" y="2055"/>
                  <a:pt x="5459460" y="51666"/>
                  <a:pt x="5237020" y="18288"/>
                </a:cubicBezTo>
                <a:cubicBezTo>
                  <a:pt x="5014580" y="-15090"/>
                  <a:pt x="4747677" y="40449"/>
                  <a:pt x="4558650" y="18288"/>
                </a:cubicBezTo>
                <a:cubicBezTo>
                  <a:pt x="4369623" y="-3873"/>
                  <a:pt x="4146061" y="12568"/>
                  <a:pt x="3880279" y="18288"/>
                </a:cubicBezTo>
                <a:cubicBezTo>
                  <a:pt x="3614497" y="24008"/>
                  <a:pt x="3473808" y="-12908"/>
                  <a:pt x="3201909" y="18288"/>
                </a:cubicBezTo>
                <a:cubicBezTo>
                  <a:pt x="2930010" y="49484"/>
                  <a:pt x="2728175" y="-3430"/>
                  <a:pt x="2604943" y="18288"/>
                </a:cubicBezTo>
                <a:cubicBezTo>
                  <a:pt x="2481711" y="40006"/>
                  <a:pt x="2004334" y="26952"/>
                  <a:pt x="1845168" y="18288"/>
                </a:cubicBezTo>
                <a:cubicBezTo>
                  <a:pt x="1686003" y="9624"/>
                  <a:pt x="1375070" y="37580"/>
                  <a:pt x="1166797" y="18288"/>
                </a:cubicBezTo>
                <a:cubicBezTo>
                  <a:pt x="958524" y="-1004"/>
                  <a:pt x="342846" y="8880"/>
                  <a:pt x="0" y="18288"/>
                </a:cubicBezTo>
                <a:cubicBezTo>
                  <a:pt x="129" y="13298"/>
                  <a:pt x="-675" y="6857"/>
                  <a:pt x="0" y="0"/>
                </a:cubicBezTo>
                <a:close/>
              </a:path>
              <a:path w="8140446" h="18288" stroke="0" extrusionOk="0">
                <a:moveTo>
                  <a:pt x="0" y="0"/>
                </a:moveTo>
                <a:cubicBezTo>
                  <a:pt x="142435" y="-24533"/>
                  <a:pt x="380026" y="17447"/>
                  <a:pt x="596966" y="0"/>
                </a:cubicBezTo>
                <a:cubicBezTo>
                  <a:pt x="813906" y="-17447"/>
                  <a:pt x="830530" y="13462"/>
                  <a:pt x="1031123" y="0"/>
                </a:cubicBezTo>
                <a:cubicBezTo>
                  <a:pt x="1231716" y="-13462"/>
                  <a:pt x="1634038" y="0"/>
                  <a:pt x="1872303" y="0"/>
                </a:cubicBezTo>
                <a:cubicBezTo>
                  <a:pt x="2110568" y="0"/>
                  <a:pt x="2261934" y="-25727"/>
                  <a:pt x="2469269" y="0"/>
                </a:cubicBezTo>
                <a:cubicBezTo>
                  <a:pt x="2676604" y="25727"/>
                  <a:pt x="2790440" y="16284"/>
                  <a:pt x="3066235" y="0"/>
                </a:cubicBezTo>
                <a:cubicBezTo>
                  <a:pt x="3342030" y="-16284"/>
                  <a:pt x="3685603" y="41976"/>
                  <a:pt x="3907414" y="0"/>
                </a:cubicBezTo>
                <a:cubicBezTo>
                  <a:pt x="4129225" y="-41976"/>
                  <a:pt x="4177416" y="-7598"/>
                  <a:pt x="4422976" y="0"/>
                </a:cubicBezTo>
                <a:cubicBezTo>
                  <a:pt x="4668536" y="7598"/>
                  <a:pt x="5023499" y="-28058"/>
                  <a:pt x="5264155" y="0"/>
                </a:cubicBezTo>
                <a:cubicBezTo>
                  <a:pt x="5504811" y="28058"/>
                  <a:pt x="5703675" y="13288"/>
                  <a:pt x="6105335" y="0"/>
                </a:cubicBezTo>
                <a:cubicBezTo>
                  <a:pt x="6506995" y="-13288"/>
                  <a:pt x="6455516" y="-5124"/>
                  <a:pt x="6783705" y="0"/>
                </a:cubicBezTo>
                <a:cubicBezTo>
                  <a:pt x="7111894" y="5124"/>
                  <a:pt x="7512856" y="10604"/>
                  <a:pt x="8140446" y="0"/>
                </a:cubicBezTo>
                <a:cubicBezTo>
                  <a:pt x="8140458" y="8833"/>
                  <a:pt x="8140986" y="9830"/>
                  <a:pt x="8140446" y="18288"/>
                </a:cubicBezTo>
                <a:cubicBezTo>
                  <a:pt x="7959314" y="3345"/>
                  <a:pt x="7870113" y="10437"/>
                  <a:pt x="7706289" y="18288"/>
                </a:cubicBezTo>
                <a:cubicBezTo>
                  <a:pt x="7542465" y="26139"/>
                  <a:pt x="7157940" y="17482"/>
                  <a:pt x="6865109" y="18288"/>
                </a:cubicBezTo>
                <a:cubicBezTo>
                  <a:pt x="6572278" y="19094"/>
                  <a:pt x="6524256" y="38051"/>
                  <a:pt x="6349548" y="18288"/>
                </a:cubicBezTo>
                <a:cubicBezTo>
                  <a:pt x="6174840" y="-1475"/>
                  <a:pt x="5951624" y="174"/>
                  <a:pt x="5671177" y="18288"/>
                </a:cubicBezTo>
                <a:cubicBezTo>
                  <a:pt x="5390730" y="36402"/>
                  <a:pt x="5222992" y="60058"/>
                  <a:pt x="4829998" y="18288"/>
                </a:cubicBezTo>
                <a:cubicBezTo>
                  <a:pt x="4437004" y="-23482"/>
                  <a:pt x="4344181" y="39087"/>
                  <a:pt x="4151627" y="18288"/>
                </a:cubicBezTo>
                <a:cubicBezTo>
                  <a:pt x="3959073" y="-2511"/>
                  <a:pt x="3886970" y="32875"/>
                  <a:pt x="3717470" y="18288"/>
                </a:cubicBezTo>
                <a:cubicBezTo>
                  <a:pt x="3547970" y="3701"/>
                  <a:pt x="3451521" y="31872"/>
                  <a:pt x="3201909" y="18288"/>
                </a:cubicBezTo>
                <a:cubicBezTo>
                  <a:pt x="2952297" y="4704"/>
                  <a:pt x="2543413" y="6029"/>
                  <a:pt x="2360729" y="18288"/>
                </a:cubicBezTo>
                <a:cubicBezTo>
                  <a:pt x="2178045" y="30547"/>
                  <a:pt x="1906056" y="25847"/>
                  <a:pt x="1682359" y="18288"/>
                </a:cubicBezTo>
                <a:cubicBezTo>
                  <a:pt x="1458662" y="10730"/>
                  <a:pt x="1330405" y="8046"/>
                  <a:pt x="1166797" y="18288"/>
                </a:cubicBezTo>
                <a:cubicBezTo>
                  <a:pt x="1003189" y="28530"/>
                  <a:pt x="278098" y="19533"/>
                  <a:pt x="0" y="18288"/>
                </a:cubicBezTo>
                <a:cubicBezTo>
                  <a:pt x="74" y="14054"/>
                  <a:pt x="-46" y="699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79DA5A42-E2D2-B4A0-FD14-96EF7E087DB6}"/>
              </a:ext>
            </a:extLst>
          </p:cNvPr>
          <p:cNvSpPr txBox="1"/>
          <p:nvPr/>
        </p:nvSpPr>
        <p:spPr>
          <a:xfrm>
            <a:off x="262890" y="1898818"/>
            <a:ext cx="2171700" cy="29703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14300" defTabSz="914400" fontAlgn="t">
              <a:lnSpc>
                <a:spcPct val="90000"/>
              </a:lnSpc>
              <a:spcAft>
                <a:spcPts val="600"/>
              </a:spcAft>
            </a:pPr>
            <a:r>
              <a:rPr lang="cs-CZ" sz="4400" b="1" noProof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cs-CZ" sz="1900" b="1" noProof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		</a:t>
            </a:r>
          </a:p>
          <a:p>
            <a:pPr marL="114300" defTabSz="914400" fontAlgn="t">
              <a:lnSpc>
                <a:spcPct val="90000"/>
              </a:lnSpc>
              <a:spcAft>
                <a:spcPts val="600"/>
              </a:spcAft>
            </a:pPr>
            <a:r>
              <a:rPr lang="cs-CZ" sz="4400" b="1" noProof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  <a:r>
              <a:rPr lang="cs-CZ" sz="1900" b="1" noProof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	</a:t>
            </a:r>
          </a:p>
          <a:p>
            <a:pPr marL="114300" defTabSz="914400" fontAlgn="t">
              <a:lnSpc>
                <a:spcPct val="90000"/>
              </a:lnSpc>
              <a:spcAft>
                <a:spcPts val="600"/>
              </a:spcAft>
            </a:pPr>
            <a:r>
              <a:rPr lang="cs-CZ" sz="4800" b="1" noProof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250 	</a:t>
            </a:r>
          </a:p>
          <a:p>
            <a:pPr marL="114300" defTabSz="914400" fontAlgn="t">
              <a:lnSpc>
                <a:spcPct val="90000"/>
              </a:lnSpc>
              <a:spcAft>
                <a:spcPts val="600"/>
              </a:spcAft>
            </a:pPr>
            <a:r>
              <a:rPr lang="cs-CZ" sz="4800" b="1" noProof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  <a:r>
              <a:rPr lang="cs-CZ" sz="1900" b="1" noProof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	</a:t>
            </a:r>
            <a:endParaRPr lang="cs-CZ" sz="1900" b="0" i="0" noProof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766D1E5-3C93-9A5C-25AD-2ADB7ADBF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623" y="465560"/>
            <a:ext cx="8229600" cy="978090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l"/>
            <a:r>
              <a:rPr lang="cs-CZ" sz="3200" dirty="0">
                <a:latin typeface="Arial" panose="020B0604020202020204" pitchFamily="34" charset="0"/>
                <a:cs typeface="Arial" panose="020B0604020202020204" pitchFamily="34" charset="0"/>
              </a:rPr>
              <a:t>Rozsah pilotního ověření</a:t>
            </a:r>
            <a:endParaRPr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Zástupný symbol pro číslo snímku 7">
            <a:extLst>
              <a:ext uri="{FF2B5EF4-FFF2-40B4-BE49-F238E27FC236}">
                <a16:creationId xmlns:a16="http://schemas.microsoft.com/office/drawing/2014/main" id="{D3963B40-A308-FBFE-5233-23E362587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8</a:t>
            </a:fld>
            <a:endParaRPr lang="en-US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474415FA-26B2-6053-5E6C-0DA2EE357BD1}"/>
              </a:ext>
            </a:extLst>
          </p:cNvPr>
          <p:cNvSpPr txBox="1"/>
          <p:nvPr/>
        </p:nvSpPr>
        <p:spPr>
          <a:xfrm>
            <a:off x="1769364" y="4855506"/>
            <a:ext cx="6551676" cy="17802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228600" defTabSz="914400" fontAlgn="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1600" b="0" noProof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Z toho nejméně 60 domácností absolvuje více než jednu strukturovanou intervenci,</a:t>
            </a:r>
          </a:p>
          <a:p>
            <a:pPr marL="342900" lvl="0" indent="-228600" defTabSz="914400" fontAlgn="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1600" b="0" noProof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ověřování v různých regionálních a organizačních podmínkách,</a:t>
            </a:r>
          </a:p>
          <a:p>
            <a:pPr marL="342900" lvl="0" indent="-228600" defTabSz="914400" fontAlgn="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1600" b="0" noProof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zpracování nejméně tří systémových doporučení.</a:t>
            </a:r>
          </a:p>
          <a:p>
            <a:pPr indent="-228600" defTabSz="914400" fontAlgn="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cs-CZ" sz="1600" b="0" noProof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400" fontAlgn="t">
              <a:lnSpc>
                <a:spcPct val="90000"/>
              </a:lnSpc>
              <a:spcAft>
                <a:spcPts val="600"/>
              </a:spcAft>
            </a:pPr>
            <a:r>
              <a:rPr lang="cs-CZ" sz="1600" b="0" noProof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Harmonogram: od listopadu 2026 do října 2028</a:t>
            </a:r>
            <a:endParaRPr lang="cs-CZ" sz="1600" b="0" i="0" noProof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C5B94029-5B7F-FFFD-8998-12EC4CA69BD0}"/>
              </a:ext>
            </a:extLst>
          </p:cNvPr>
          <p:cNvSpPr txBox="1"/>
          <p:nvPr/>
        </p:nvSpPr>
        <p:spPr>
          <a:xfrm>
            <a:off x="1752600" y="2102286"/>
            <a:ext cx="2171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krajů minimálně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C928D9D4-E342-5609-9EBC-6C769FCC9987}"/>
              </a:ext>
            </a:extLst>
          </p:cNvPr>
          <p:cNvSpPr txBox="1"/>
          <p:nvPr/>
        </p:nvSpPr>
        <p:spPr>
          <a:xfrm>
            <a:off x="1752600" y="2741744"/>
            <a:ext cx="2171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domácností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33B0D3F9-20D1-1714-960B-610B73C2F6C5}"/>
              </a:ext>
            </a:extLst>
          </p:cNvPr>
          <p:cNvSpPr txBox="1"/>
          <p:nvPr/>
        </p:nvSpPr>
        <p:spPr>
          <a:xfrm>
            <a:off x="1752599" y="3486272"/>
            <a:ext cx="4124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konzultací a podpůrných intervencí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AF54185F-F6B2-B579-5B46-005D31A25B9C}"/>
              </a:ext>
            </a:extLst>
          </p:cNvPr>
          <p:cNvSpPr txBox="1"/>
          <p:nvPr/>
        </p:nvSpPr>
        <p:spPr>
          <a:xfrm>
            <a:off x="1752600" y="4228266"/>
            <a:ext cx="2171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měsíců</a:t>
            </a:r>
          </a:p>
        </p:txBody>
      </p:sp>
    </p:spTree>
    <p:extLst>
      <p:ext uri="{BB962C8B-B14F-4D97-AF65-F5344CB8AC3E}">
        <p14:creationId xmlns:p14="http://schemas.microsoft.com/office/powerpoint/2010/main" val="12389527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Obsah obrázku mlha, rozostření&#10;&#10;Obsah vygenerovaný umělou inteligencí může být nesprávný.">
            <a:extLst>
              <a:ext uri="{FF2B5EF4-FFF2-40B4-BE49-F238E27FC236}">
                <a16:creationId xmlns:a16="http://schemas.microsoft.com/office/drawing/2014/main" id="{9C77F056-3C57-DDF5-ECDA-AF675CFED0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2860"/>
            <a:ext cx="9144000" cy="6868288"/>
          </a:xfrm>
          <a:prstGeom prst="rect">
            <a:avLst/>
          </a:prstGeom>
        </p:spPr>
      </p:pic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5A51295-F473-1E71-760A-3EE90193A4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638925"/>
            <a:ext cx="7772400" cy="1500187"/>
          </a:xfrm>
        </p:spPr>
        <p:txBody>
          <a:bodyPr/>
          <a:lstStyle/>
          <a:p>
            <a:r>
              <a:rPr lang="cs-CZ" dirty="0"/>
              <a:t>KONTAKT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8DC8826-47EC-9DE5-4BF9-26E0E9988DF0}"/>
              </a:ext>
            </a:extLst>
          </p:cNvPr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s-CZ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cs-CZ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63CEEB2B-3894-E0D6-7349-101049CAF40A}"/>
              </a:ext>
            </a:extLst>
          </p:cNvPr>
          <p:cNvSpPr txBox="1"/>
          <p:nvPr/>
        </p:nvSpPr>
        <p:spPr>
          <a:xfrm>
            <a:off x="685800" y="3380063"/>
            <a:ext cx="60455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/>
              <a:t>Mgr. et Mgr. Michaela Šimečková, Ph.D.</a:t>
            </a:r>
          </a:p>
          <a:p>
            <a:r>
              <a:rPr lang="cs-CZ" dirty="0"/>
              <a:t>projektová manažerka</a:t>
            </a:r>
          </a:p>
          <a:p>
            <a:r>
              <a:rPr lang="cs-CZ" dirty="0">
                <a:hlinkClick r:id="rId3"/>
              </a:rPr>
              <a:t>michaela.simeckova1@mpsv.gov.cz</a:t>
            </a:r>
            <a:endParaRPr lang="cs-CZ" dirty="0"/>
          </a:p>
          <a:p>
            <a:endParaRPr lang="cs-CZ" dirty="0"/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9ABA1671-0E8A-D2BA-8317-27CBAF5E1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7165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BA6ECB8027ED14EA7F4217909B41244" ma:contentTypeVersion="14" ma:contentTypeDescription="Vytvoří nový dokument" ma:contentTypeScope="" ma:versionID="7bbb1325551f6061afc829b144b5d6cc">
  <xsd:schema xmlns:xsd="http://www.w3.org/2001/XMLSchema" xmlns:xs="http://www.w3.org/2001/XMLSchema" xmlns:p="http://schemas.microsoft.com/office/2006/metadata/properties" xmlns:ns2="84425d0c-addf-400a-87a6-afc0ee9dbf72" xmlns:ns3="00831464-12bf-4283-895c-cf34025d6448" targetNamespace="http://schemas.microsoft.com/office/2006/metadata/properties" ma:root="true" ma:fieldsID="66aeadf63f830a3d2893aee4d4639285" ns2:_="" ns3:_="">
    <xsd:import namespace="84425d0c-addf-400a-87a6-afc0ee9dbf72"/>
    <xsd:import namespace="00831464-12bf-4283-895c-cf34025d644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425d0c-addf-400a-87a6-afc0ee9dbf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Značky obrázků" ma:readOnly="false" ma:fieldId="{5cf76f15-5ced-4ddc-b409-7134ff3c332f}" ma:taxonomyMulti="true" ma:sspId="63d20a35-149b-4608-81b4-e7fcde63788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831464-12bf-4283-895c-cf34025d6448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80f8d96c-0145-4cae-9194-b341fa58c2ef}" ma:internalName="TaxCatchAll" ma:showField="CatchAllData" ma:web="00831464-12bf-4283-895c-cf34025d644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0831464-12bf-4283-895c-cf34025d6448" xsi:nil="true"/>
    <lcf76f155ced4ddcb4097134ff3c332f xmlns="84425d0c-addf-400a-87a6-afc0ee9dbf7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448B2D6-00E9-4926-8B90-398B9BC9FEFE}"/>
</file>

<file path=customXml/itemProps2.xml><?xml version="1.0" encoding="utf-8"?>
<ds:datastoreItem xmlns:ds="http://schemas.openxmlformats.org/officeDocument/2006/customXml" ds:itemID="{FDD34CD2-6162-4BDF-83CC-30721BB166E9}"/>
</file>

<file path=customXml/itemProps3.xml><?xml version="1.0" encoding="utf-8"?>
<ds:datastoreItem xmlns:ds="http://schemas.openxmlformats.org/officeDocument/2006/customXml" ds:itemID="{80595940-F406-44EE-84FA-FCC77C2A196E}"/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268</Words>
  <Application>Microsoft Office PowerPoint</Application>
  <PresentationFormat>Předvádění na obrazovce (4:3)</PresentationFormat>
  <Paragraphs>56</Paragraphs>
  <Slides>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3" baseType="lpstr">
      <vt:lpstr>Aptos</vt:lpstr>
      <vt:lpstr>Arial</vt:lpstr>
      <vt:lpstr>Calibri</vt:lpstr>
      <vt:lpstr>Office Theme</vt:lpstr>
      <vt:lpstr>Prezentace aplikace PowerPoint</vt:lpstr>
      <vt:lpstr>Prezentace aplikace PowerPoint</vt:lpstr>
      <vt:lpstr>Proč projekt připravujeme</vt:lpstr>
      <vt:lpstr>Rodina nepotřebuje seznam služeb.  Potřebuje podporu při rozhodování a člověka, který pomůže jednotlivé části podpory propojit.</vt:lpstr>
      <vt:lpstr>Prezentace aplikace PowerPoint</vt:lpstr>
      <vt:lpstr>Prezentace aplikace PowerPoint</vt:lpstr>
      <vt:lpstr>Rodiny musí podporu nejen mít, ale také o ní vědět a rozumět jí. Dostupnost modelu podpoří také informace, vzdělávání a sdílení zkušeností</vt:lpstr>
      <vt:lpstr>Rozsah pilotního ověření</vt:lpstr>
      <vt:lpstr>Prezentace aplikace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subject/>
  <dc:creator>Šimečková Michaela Mgr. et Mgr., Ph.D. (MPSV)</dc:creator>
  <cp:keywords/>
  <dc:description>generated using python-pptx</dc:description>
  <cp:lastModifiedBy>Šimečková Michaela Mgr. et Mgr. Ph.D. (MPSV)</cp:lastModifiedBy>
  <cp:revision>18</cp:revision>
  <dcterms:created xsi:type="dcterms:W3CDTF">2013-01-27T09:14:16Z</dcterms:created>
  <dcterms:modified xsi:type="dcterms:W3CDTF">2026-10-14T18:58:41Z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0x010100EBA6ECB8027ED14EA7F4217909B41244</vt:lpwstr>
  </property>
</Properties>
</file>