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drawings/drawing4.xml" ContentType="application/vnd.openxmlformats-officedocument.drawingml.chartshapes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drawings/drawing7.xml" ContentType="application/vnd.openxmlformats-officedocument.drawingml.chartshapes+xml"/>
  <Override PartName="/ppt/drawings/drawing8.xml" ContentType="application/vnd.openxmlformats-officedocument.drawingml.chartshapes+xml"/>
  <Override PartName="/ppt/drawings/drawing9.xml" ContentType="application/vnd.openxmlformats-officedocument.drawingml.chartshapes+xml"/>
  <Override PartName="/ppt/drawings/drawing10.xml" ContentType="application/vnd.openxmlformats-officedocument.drawingml.chartshapes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ink/ink1.xml" ContentType="application/inkml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ink/ink2.xml" ContentType="application/inkml+xml"/>
  <Override PartName="/ppt/ink/ink4.xml" ContentType="application/inkml+xml"/>
  <Override PartName="/ppt/charts/style11.xml" ContentType="application/vnd.ms-office.chartstyle+xml"/>
  <Override PartName="/ppt/charts/colors11.xml" ContentType="application/vnd.ms-office.chartcolorstyle+xml"/>
  <Override PartName="/ppt/ink/ink7.xml" ContentType="application/inkml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ink/ink8.xml" ContentType="application/inkml+xml"/>
  <Override PartName="/ppt/charts/style9.xml" ContentType="application/vnd.ms-office.chartstyle+xml"/>
  <Override PartName="/ppt/ink/ink5.xml" ContentType="application/inkml+xml"/>
  <Override PartName="/ppt/charts/colors9.xml" ContentType="application/vnd.ms-office.chartcolorstyle+xml"/>
  <Override PartName="/ppt/ink/ink6.xml" ContentType="application/inkml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ink/ink3.xml" ContentType="application/inkml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405" r:id="rId2"/>
    <p:sldId id="256" r:id="rId3"/>
    <p:sldId id="257" r:id="rId4"/>
    <p:sldId id="260" r:id="rId5"/>
    <p:sldId id="258" r:id="rId6"/>
    <p:sldId id="259" r:id="rId7"/>
    <p:sldId id="261" r:id="rId8"/>
    <p:sldId id="262" r:id="rId9"/>
    <p:sldId id="286" r:id="rId10"/>
    <p:sldId id="289" r:id="rId11"/>
    <p:sldId id="263" r:id="rId12"/>
    <p:sldId id="272" r:id="rId13"/>
    <p:sldId id="264" r:id="rId14"/>
    <p:sldId id="265" r:id="rId15"/>
    <p:sldId id="266" r:id="rId16"/>
    <p:sldId id="267" r:id="rId17"/>
    <p:sldId id="268" r:id="rId18"/>
    <p:sldId id="321" r:id="rId19"/>
    <p:sldId id="269" r:id="rId20"/>
    <p:sldId id="270" r:id="rId21"/>
    <p:sldId id="271" r:id="rId22"/>
    <p:sldId id="277" r:id="rId23"/>
    <p:sldId id="283" r:id="rId24"/>
    <p:sldId id="278" r:id="rId25"/>
    <p:sldId id="281" r:id="rId26"/>
    <p:sldId id="282" r:id="rId27"/>
    <p:sldId id="279" r:id="rId28"/>
    <p:sldId id="273" r:id="rId29"/>
    <p:sldId id="274" r:id="rId30"/>
    <p:sldId id="275" r:id="rId31"/>
    <p:sldId id="285" r:id="rId32"/>
    <p:sldId id="276" r:id="rId33"/>
    <p:sldId id="284" r:id="rId34"/>
    <p:sldId id="406" r:id="rId3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599F"/>
    <a:srgbClr val="F8F8F8"/>
    <a:srgbClr val="F97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cky\Documents\2024\V12_MPSV%20Pe&#269;uj&#237;c&#237;\V&#221;STUPY\FIN&#193;LN&#205;%20REPORT\tabulky%20grafy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cky\Documents\2024\V12_MPSV%20Pe&#269;uj&#237;c&#237;\V&#221;STUPY\vystupy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Se&#353;it2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cky\Documents\2024\V12_MPSV%20Pe&#269;uj&#237;c&#237;\V&#221;STUPY\FIN&#193;LN&#205;%20REPORT\tabulky%20grafy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etserver\P%20R%20O%20J%20E%20K%20T%20Y\PROJEKTY%202024\V12_MPSV%20Pe&#269;uj&#237;c&#237;\FIN&#193;LN&#205;%20REPORT\prezentace_podkladyJH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72832282519308"/>
          <c:y val="0.11089285217439696"/>
          <c:w val="0.47326127301314225"/>
          <c:h val="0.79714346660731017"/>
        </c:manualLayout>
      </c:layout>
      <c:barChart>
        <c:barDir val="bar"/>
        <c:grouping val="percentStacked"/>
        <c:varyColors val="0"/>
        <c:ser>
          <c:idx val="0"/>
          <c:order val="0"/>
          <c:tx>
            <c:v>Souhlas</c:v>
          </c:tx>
          <c:spPr>
            <a:solidFill>
              <a:schemeClr val="accent3">
                <a:shade val="58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'R15_H1'!$A$2:$A$6</c:f>
              <c:strCache>
                <c:ptCount val="5"/>
                <c:pt idx="0">
                  <c:v>V České republice jsou dobré podmínky pro poskytování péče v přirozeném domácím prostředí</c:v>
                </c:pt>
                <c:pt idx="1">
                  <c:v>Lidé, kteří v České republice pečují o své blízké, se těší uznání a respektu ze strany společnosti</c:v>
                </c:pt>
                <c:pt idx="2">
                  <c:v>Obecně vzato, lidem, kteří potřebují z důvodu snížené soběstačnosti dlouhodobou podporu, se v České republice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'R15_H1'!$B$2:$B$6</c:f>
              <c:numCache>
                <c:formatCode>###0%</c:formatCode>
                <c:ptCount val="5"/>
                <c:pt idx="0">
                  <c:v>0.28530067147282251</c:v>
                </c:pt>
                <c:pt idx="1">
                  <c:v>0.28861798132862665</c:v>
                </c:pt>
                <c:pt idx="2">
                  <c:v>0.33859748213944907</c:v>
                </c:pt>
                <c:pt idx="3">
                  <c:v>0.55598325059339981</c:v>
                </c:pt>
                <c:pt idx="4">
                  <c:v>0.77054970509807019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9-4000-BD3B-C424E6A7108D}"/>
            </c:ext>
          </c:extLst>
        </c:ser>
        <c:ser>
          <c:idx val="1"/>
          <c:order val="1"/>
          <c:tx>
            <c:v>Nesouhlas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'R15_H1'!$A$2:$A$6</c:f>
              <c:strCache>
                <c:ptCount val="5"/>
                <c:pt idx="0">
                  <c:v>V České republice jsou dobré podmínky pro poskytování péče v přirozeném domácím prostředí</c:v>
                </c:pt>
                <c:pt idx="1">
                  <c:v>Lidé, kteří v České republice pečují o své blízké, se těší uznání a respektu ze strany společnosti</c:v>
                </c:pt>
                <c:pt idx="2">
                  <c:v>Obecně vzato, lidem, kteří potřebují z důvodu snížené soběstačnosti dlouhodobou podporu, se v České republice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'R15_H1'!$C$2:$C$6</c:f>
              <c:numCache>
                <c:formatCode>###0%</c:formatCode>
                <c:ptCount val="5"/>
                <c:pt idx="0">
                  <c:v>0.37842473671240007</c:v>
                </c:pt>
                <c:pt idx="1">
                  <c:v>0.43142661472473376</c:v>
                </c:pt>
                <c:pt idx="2">
                  <c:v>0.32112663505247691</c:v>
                </c:pt>
                <c:pt idx="3">
                  <c:v>0.30007064288961594</c:v>
                </c:pt>
                <c:pt idx="4">
                  <c:v>4.2546309699480311E-2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9-4000-BD3B-C424E6A7108D}"/>
            </c:ext>
          </c:extLst>
        </c:ser>
        <c:ser>
          <c:idx val="2"/>
          <c:order val="2"/>
          <c:tx>
            <c:v>Ani souhlas ani nesouhlas</c:v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'R15_H1'!$A$2:$A$6</c:f>
              <c:strCache>
                <c:ptCount val="5"/>
                <c:pt idx="0">
                  <c:v>V České republice jsou dobré podmínky pro poskytování péče v přirozeném domácím prostředí</c:v>
                </c:pt>
                <c:pt idx="1">
                  <c:v>Lidé, kteří v České republice pečují o své blízké, se těší uznání a respektu ze strany společnosti</c:v>
                </c:pt>
                <c:pt idx="2">
                  <c:v>Obecně vzato, lidem, kteří potřebují z důvodu snížené soběstačnosti dlouhodobou podporu, se v České republice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'R15_H1'!$D$2:$D$6</c:f>
              <c:numCache>
                <c:formatCode>###0%</c:formatCode>
                <c:ptCount val="5"/>
                <c:pt idx="0">
                  <c:v>0.21675060189649004</c:v>
                </c:pt>
                <c:pt idx="1">
                  <c:v>0.19608391565671865</c:v>
                </c:pt>
                <c:pt idx="2">
                  <c:v>0.21884603650047307</c:v>
                </c:pt>
                <c:pt idx="3">
                  <c:v>0.10999811824995448</c:v>
                </c:pt>
                <c:pt idx="4">
                  <c:v>0.10503916445808668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89-4000-BD3B-C424E6A7108D}"/>
            </c:ext>
          </c:extLst>
        </c:ser>
        <c:ser>
          <c:idx val="3"/>
          <c:order val="3"/>
          <c:tx>
            <c:v>Nedokáže posoudit</c:v>
          </c:tx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'R15_H1'!$A$2:$A$6</c:f>
              <c:strCache>
                <c:ptCount val="5"/>
                <c:pt idx="0">
                  <c:v>V České republice jsou dobré podmínky pro poskytování péče v přirozeném domácím prostředí</c:v>
                </c:pt>
                <c:pt idx="1">
                  <c:v>Lidé, kteří v České republice pečují o své blízké, se těší uznání a respektu ze strany společnosti</c:v>
                </c:pt>
                <c:pt idx="2">
                  <c:v>Obecně vzato, lidem, kteří potřebují z důvodu snížené soběstačnosti dlouhodobou podporu, se v České republice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'R15_H1'!$E$2:$E$6</c:f>
              <c:numCache>
                <c:formatCode>###0%</c:formatCode>
                <c:ptCount val="5"/>
                <c:pt idx="0">
                  <c:v>0.11952398991828575</c:v>
                </c:pt>
                <c:pt idx="1">
                  <c:v>8.3871488289919818E-2</c:v>
                </c:pt>
                <c:pt idx="2">
                  <c:v>0.12142984630759945</c:v>
                </c:pt>
                <c:pt idx="3">
                  <c:v>3.394798826702794E-2</c:v>
                </c:pt>
                <c:pt idx="4">
                  <c:v>8.1864820744361938E-2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89-4000-BD3B-C424E6A71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7953880"/>
        <c:axId val="877954960"/>
      </c:barChart>
      <c:catAx>
        <c:axId val="877953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877954960"/>
        <c:crosses val="autoZero"/>
        <c:auto val="1"/>
        <c:lblAlgn val="ctr"/>
        <c:lblOffset val="100"/>
        <c:noMultiLvlLbl val="0"/>
      </c:catAx>
      <c:valAx>
        <c:axId val="87795496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7795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0370116778880923E-2"/>
          <c:y val="2.4662195883083327E-2"/>
          <c:w val="0.95962988322111908"/>
          <c:h val="5.62426231876684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8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800" b="1" dirty="0">
                <a:solidFill>
                  <a:sysClr val="windowText" lastClr="000000"/>
                </a:solidFill>
              </a:rPr>
              <a:t>Obecné názory na péči (% souhlasu)</a:t>
            </a:r>
          </a:p>
        </c:rich>
      </c:tx>
      <c:layout>
        <c:manualLayout>
          <c:xMode val="edge"/>
          <c:yMode val="edge"/>
          <c:x val="0.50118879187579168"/>
          <c:y val="6.49963236987514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800" b="1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49363925125031011"/>
          <c:y val="8.6524266147151002E-2"/>
          <c:w val="0.48355809535002153"/>
          <c:h val="0.81354721274951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H1_2!$C$99</c:f>
              <c:strCache>
                <c:ptCount val="1"/>
                <c:pt idx="0">
                  <c:v>Nepečující respondent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H1_2!$A$100:$A$104</c:f>
              <c:strCache>
                <c:ptCount val="5"/>
                <c:pt idx="0">
                  <c:v>V ČR jsou dobré podmínky pro poskytování péče v přirozeném domácím prostředí</c:v>
                </c:pt>
                <c:pt idx="1">
                  <c:v>Lidé, kteří v ČR  pečují o své blízké, se těší uznání a respektu ze strany společnosti</c:v>
                </c:pt>
                <c:pt idx="2">
                  <c:v>Obecně vzato, lidem, kteří potřebují z důvodu snížené soběstačnosti dlouhodobou podporu, se v ČR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H1_2!$C$100:$C$104</c:f>
              <c:numCache>
                <c:formatCode>###0%</c:formatCode>
                <c:ptCount val="5"/>
                <c:pt idx="0">
                  <c:v>0.28874614462669584</c:v>
                </c:pt>
                <c:pt idx="1">
                  <c:v>0.29800762028472622</c:v>
                </c:pt>
                <c:pt idx="2">
                  <c:v>0.33975756277186081</c:v>
                </c:pt>
                <c:pt idx="3">
                  <c:v>0.56497713109450942</c:v>
                </c:pt>
                <c:pt idx="4">
                  <c:v>0.75565134917458787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5-41C6-B5E2-C532D7968067}"/>
            </c:ext>
          </c:extLst>
        </c:ser>
        <c:ser>
          <c:idx val="2"/>
          <c:order val="1"/>
          <c:tx>
            <c:strRef>
              <c:f>H1_2!$D$99</c:f>
              <c:strCache>
                <c:ptCount val="1"/>
                <c:pt idx="0">
                  <c:v>Pečující</c:v>
                </c:pt>
              </c:strCache>
            </c:strRef>
          </c:tx>
          <c:spPr>
            <a:solidFill>
              <a:srgbClr val="F97A0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H1_2!$A$100:$A$104</c:f>
              <c:strCache>
                <c:ptCount val="5"/>
                <c:pt idx="0">
                  <c:v>V ČR jsou dobré podmínky pro poskytování péče v přirozeném domácím prostředí</c:v>
                </c:pt>
                <c:pt idx="1">
                  <c:v>Lidé, kteří v ČR  pečují o své blízké, se těší uznání a respektu ze strany společnosti</c:v>
                </c:pt>
                <c:pt idx="2">
                  <c:v>Obecně vzato, lidem, kteří potřebují z důvodu snížené soběstačnosti dlouhodobou podporu, se v ČR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H1_2!$D$100:$D$104</c:f>
              <c:numCache>
                <c:formatCode>###0%</c:formatCode>
                <c:ptCount val="5"/>
                <c:pt idx="0">
                  <c:v>0.30205803374419321</c:v>
                </c:pt>
                <c:pt idx="1">
                  <c:v>0.25566118900606083</c:v>
                </c:pt>
                <c:pt idx="2">
                  <c:v>0.36913796868479748</c:v>
                </c:pt>
                <c:pt idx="3">
                  <c:v>0.55967291866768709</c:v>
                </c:pt>
                <c:pt idx="4">
                  <c:v>0.82449757431900039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5-41C6-B5E2-C532D7968067}"/>
            </c:ext>
          </c:extLst>
        </c:ser>
        <c:ser>
          <c:idx val="3"/>
          <c:order val="2"/>
          <c:tx>
            <c:strRef>
              <c:f>H1_2!$E$99</c:f>
              <c:strCache>
                <c:ptCount val="1"/>
                <c:pt idx="0">
                  <c:v>Rodič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H1_2!$A$100:$A$104</c:f>
              <c:strCache>
                <c:ptCount val="5"/>
                <c:pt idx="0">
                  <c:v>V ČR jsou dobré podmínky pro poskytování péče v přirozeném domácím prostředí</c:v>
                </c:pt>
                <c:pt idx="1">
                  <c:v>Lidé, kteří v ČR  pečují o své blízké, se těší uznání a respektu ze strany společnosti</c:v>
                </c:pt>
                <c:pt idx="2">
                  <c:v>Obecně vzato, lidem, kteří potřebují z důvodu snížené soběstačnosti dlouhodobou podporu, se v ČR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H1_2!$E$100:$E$104</c:f>
              <c:numCache>
                <c:formatCode>###0%</c:formatCode>
                <c:ptCount val="5"/>
                <c:pt idx="0">
                  <c:v>0.20936973561061373</c:v>
                </c:pt>
                <c:pt idx="1">
                  <c:v>0.26193432723858084</c:v>
                </c:pt>
                <c:pt idx="2">
                  <c:v>0.26723278854125704</c:v>
                </c:pt>
                <c:pt idx="3">
                  <c:v>0.51556522865960919</c:v>
                </c:pt>
                <c:pt idx="4">
                  <c:v>0.77096055328169744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E5-41C6-B5E2-C532D7968067}"/>
            </c:ext>
          </c:extLst>
        </c:ser>
        <c:ser>
          <c:idx val="4"/>
          <c:order val="3"/>
          <c:tx>
            <c:strRef>
              <c:f>H1_2!$F$99</c:f>
              <c:strCache>
                <c:ptCount val="1"/>
                <c:pt idx="0">
                  <c:v>Pečující rodič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H1_2!$A$100:$A$104</c:f>
              <c:strCache>
                <c:ptCount val="5"/>
                <c:pt idx="0">
                  <c:v>V ČR jsou dobré podmínky pro poskytování péče v přirozeném domácím prostředí</c:v>
                </c:pt>
                <c:pt idx="1">
                  <c:v>Lidé, kteří v ČR  pečují o své blízké, se těší uznání a respektu ze strany společnosti</c:v>
                </c:pt>
                <c:pt idx="2">
                  <c:v>Obecně vzato, lidem, kteří potřebují z důvodu snížené soběstačnosti dlouhodobou podporu, se v ČR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H1_2!$F$100:$F$104</c:f>
              <c:numCache>
                <c:formatCode>###0%</c:formatCode>
                <c:ptCount val="5"/>
                <c:pt idx="0">
                  <c:v>0.354427225200172</c:v>
                </c:pt>
                <c:pt idx="1">
                  <c:v>0.31507966158216233</c:v>
                </c:pt>
                <c:pt idx="2">
                  <c:v>0.39260935843607819</c:v>
                </c:pt>
                <c:pt idx="3">
                  <c:v>0.53948437907241786</c:v>
                </c:pt>
                <c:pt idx="4">
                  <c:v>0.79294838137941637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E5-41C6-B5E2-C532D7968067}"/>
            </c:ext>
          </c:extLst>
        </c:ser>
        <c:ser>
          <c:idx val="0"/>
          <c:order val="4"/>
          <c:tx>
            <c:strRef>
              <c:f>H1_2!$B$99</c:f>
              <c:strCache>
                <c:ptCount val="1"/>
                <c:pt idx="0">
                  <c:v>Celkem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H1_2!$A$100:$A$104</c:f>
              <c:strCache>
                <c:ptCount val="5"/>
                <c:pt idx="0">
                  <c:v>V ČR jsou dobré podmínky pro poskytování péče v přirozeném domácím prostředí</c:v>
                </c:pt>
                <c:pt idx="1">
                  <c:v>Lidé, kteří v ČR  pečují o své blízké, se těší uznání a respektu ze strany společnosti</c:v>
                </c:pt>
                <c:pt idx="2">
                  <c:v>Obecně vzato, lidem, kteří potřebují z důvodu snížené soběstačnosti dlouhodobou podporu, se v ČR celkově dostává dobré péče.</c:v>
                </c:pt>
                <c:pt idx="3">
                  <c:v>Dlouhodobá péče o blízké v přirozeném domácím prostředí je práce jako každá jiná.</c:v>
                </c:pt>
                <c:pt idx="4">
                  <c:v>Na podporu péče v přirozeném domácím prostředí by se mělo vydávat více veřejných peněz</c:v>
                </c:pt>
              </c:strCache>
            </c:strRef>
          </c:cat>
          <c:val>
            <c:numRef>
              <c:f>H1_2!$B$100:$B$104</c:f>
              <c:numCache>
                <c:formatCode>###0%</c:formatCode>
                <c:ptCount val="5"/>
                <c:pt idx="0">
                  <c:v>0.28498943722502218</c:v>
                </c:pt>
                <c:pt idx="1">
                  <c:v>0.28830809672871882</c:v>
                </c:pt>
                <c:pt idx="2">
                  <c:v>0.3383094573618633</c:v>
                </c:pt>
                <c:pt idx="3">
                  <c:v>0.55578983278253136</c:v>
                </c:pt>
                <c:pt idx="4">
                  <c:v>0.77044975442323027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5-41C6-B5E2-C532D7968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1162240"/>
        <c:axId val="577194160"/>
      </c:barChart>
      <c:catAx>
        <c:axId val="63116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577194160"/>
        <c:crosses val="autoZero"/>
        <c:auto val="1"/>
        <c:lblAlgn val="ctr"/>
        <c:lblOffset val="100"/>
        <c:noMultiLvlLbl val="0"/>
      </c:catAx>
      <c:valAx>
        <c:axId val="577194160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6311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83511322109026"/>
          <c:y val="0.55687587749301837"/>
          <c:w val="0.1916488677890974"/>
          <c:h val="0.247042326083655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1800" b="1">
                <a:solidFill>
                  <a:schemeClr val="tx1"/>
                </a:solidFill>
              </a:rPr>
              <a:t>Znalost</a:t>
            </a:r>
            <a:r>
              <a:rPr lang="cs-CZ" sz="1800" b="1" baseline="0">
                <a:solidFill>
                  <a:schemeClr val="tx1"/>
                </a:solidFill>
              </a:rPr>
              <a:t> forem podpory</a:t>
            </a:r>
            <a:endParaRPr lang="cs-CZ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49405674386040377"/>
          <c:y val="2.096010829279257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50258932408298518"/>
          <c:y val="6.3111389683254762E-2"/>
          <c:w val="0.46408948829518326"/>
          <c:h val="0.860789862204724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'R16_H1'!$C$96</c:f>
              <c:strCache>
                <c:ptCount val="1"/>
                <c:pt idx="0">
                  <c:v>Bez zkušenosti s péčí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'R16_H1'!$A$97:$A$110</c:f>
              <c:strCache>
                <c:ptCount val="14"/>
                <c:pt idx="0">
                  <c:v>Homesharing</c:v>
                </c:pt>
                <c:pt idx="1">
                  <c:v>Svépomocná sdružení osob pečujících o své blízké</c:v>
                </c:pt>
                <c:pt idx="2">
                  <c:v>Nemateriální podpora pečujících osob</c:v>
                </c:pt>
                <c:pt idx="3">
                  <c:v>Raná péče</c:v>
                </c:pt>
                <c:pt idx="4">
                  <c:v>Práva a postavení pečujících osob (např. nárok na registraci na ÚP)</c:v>
                </c:pt>
                <c:pt idx="5">
                  <c:v>Odlehčovací (respitní) služba</c:v>
                </c:pt>
                <c:pt idx="6">
                  <c:v>Dlouhodobé ošetřování</c:v>
                </c:pt>
                <c:pt idx="7">
                  <c:v>Sociální poradenství</c:v>
                </c:pt>
                <c:pt idx="8">
                  <c:v>Sociální pracovník na obci</c:v>
                </c:pt>
                <c:pt idx="9">
                  <c:v>Dobrovolníci</c:v>
                </c:pt>
                <c:pt idx="10">
                  <c:v>Denní stacionář/centrum denních služeb</c:v>
                </c:pt>
                <c:pt idx="11">
                  <c:v>Zdravotní služby poskytované doma</c:v>
                </c:pt>
                <c:pt idx="12">
                  <c:v>Příspěvky pro pečující rodinu nebo osobu, která potřebuje péči</c:v>
                </c:pt>
                <c:pt idx="13">
                  <c:v>Pečovatelská služba / osobní asistence</c:v>
                </c:pt>
              </c:strCache>
            </c:strRef>
          </c:cat>
          <c:val>
            <c:numRef>
              <c:f>'R16_H1'!$C$97:$C$110</c:f>
              <c:numCache>
                <c:formatCode>###0%</c:formatCode>
                <c:ptCount val="14"/>
                <c:pt idx="0">
                  <c:v>0.15782425228453656</c:v>
                </c:pt>
                <c:pt idx="1">
                  <c:v>0.25080252549392751</c:v>
                </c:pt>
                <c:pt idx="2">
                  <c:v>0.35977475767351585</c:v>
                </c:pt>
                <c:pt idx="3">
                  <c:v>0.40831217765940814</c:v>
                </c:pt>
                <c:pt idx="4">
                  <c:v>0.3976387525893138</c:v>
                </c:pt>
                <c:pt idx="5">
                  <c:v>0.43792429770137459</c:v>
                </c:pt>
                <c:pt idx="6">
                  <c:v>0.57184745266834058</c:v>
                </c:pt>
                <c:pt idx="7">
                  <c:v>0.56672653797461481</c:v>
                </c:pt>
                <c:pt idx="8">
                  <c:v>0.65130744571730337</c:v>
                </c:pt>
                <c:pt idx="9">
                  <c:v>0.7536958158014021</c:v>
                </c:pt>
                <c:pt idx="10">
                  <c:v>0.83553109249316559</c:v>
                </c:pt>
                <c:pt idx="11">
                  <c:v>0.89101704601271847</c:v>
                </c:pt>
                <c:pt idx="12">
                  <c:v>0.89369980442116226</c:v>
                </c:pt>
                <c:pt idx="13">
                  <c:v>0.93263497190680344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D-4C1D-AFE2-5B261B2B3F78}"/>
            </c:ext>
          </c:extLst>
        </c:ser>
        <c:ser>
          <c:idx val="0"/>
          <c:order val="1"/>
          <c:tx>
            <c:strRef>
              <c:f>'R16_H1'!$B$96</c:f>
              <c:strCache>
                <c:ptCount val="1"/>
                <c:pt idx="0">
                  <c:v>Zkušenost s péčí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'R16_H1'!$A$97:$A$110</c:f>
              <c:strCache>
                <c:ptCount val="14"/>
                <c:pt idx="0">
                  <c:v>Homesharing</c:v>
                </c:pt>
                <c:pt idx="1">
                  <c:v>Svépomocná sdružení osob pečujících o své blízké</c:v>
                </c:pt>
                <c:pt idx="2">
                  <c:v>Nemateriální podpora pečujících osob</c:v>
                </c:pt>
                <c:pt idx="3">
                  <c:v>Raná péče</c:v>
                </c:pt>
                <c:pt idx="4">
                  <c:v>Práva a postavení pečujících osob (např. nárok na registraci na ÚP)</c:v>
                </c:pt>
                <c:pt idx="5">
                  <c:v>Odlehčovací (respitní) služba</c:v>
                </c:pt>
                <c:pt idx="6">
                  <c:v>Dlouhodobé ošetřování</c:v>
                </c:pt>
                <c:pt idx="7">
                  <c:v>Sociální poradenství</c:v>
                </c:pt>
                <c:pt idx="8">
                  <c:v>Sociální pracovník na obci</c:v>
                </c:pt>
                <c:pt idx="9">
                  <c:v>Dobrovolníci</c:v>
                </c:pt>
                <c:pt idx="10">
                  <c:v>Denní stacionář/centrum denních služeb</c:v>
                </c:pt>
                <c:pt idx="11">
                  <c:v>Zdravotní služby poskytované doma</c:v>
                </c:pt>
                <c:pt idx="12">
                  <c:v>Příspěvky pro pečující rodinu nebo osobu, která potřebuje péči</c:v>
                </c:pt>
                <c:pt idx="13">
                  <c:v>Pečovatelská služba / osobní asistence</c:v>
                </c:pt>
              </c:strCache>
            </c:strRef>
          </c:cat>
          <c:val>
            <c:numRef>
              <c:f>'R16_H1'!$B$97:$B$110</c:f>
              <c:numCache>
                <c:formatCode>###0%</c:formatCode>
                <c:ptCount val="14"/>
                <c:pt idx="0">
                  <c:v>0.25870690731571139</c:v>
                </c:pt>
                <c:pt idx="1">
                  <c:v>0.35023125796214571</c:v>
                </c:pt>
                <c:pt idx="2">
                  <c:v>0.4934182465505984</c:v>
                </c:pt>
                <c:pt idx="3">
                  <c:v>0.50458631846696811</c:v>
                </c:pt>
                <c:pt idx="4">
                  <c:v>0.559092918931412</c:v>
                </c:pt>
                <c:pt idx="5">
                  <c:v>0.66310046564008385</c:v>
                </c:pt>
                <c:pt idx="6">
                  <c:v>0.69779195556672091</c:v>
                </c:pt>
                <c:pt idx="7">
                  <c:v>0.75312349205435625</c:v>
                </c:pt>
                <c:pt idx="8">
                  <c:v>0.7759709381822798</c:v>
                </c:pt>
                <c:pt idx="9">
                  <c:v>0.79112590851086506</c:v>
                </c:pt>
                <c:pt idx="10">
                  <c:v>0.91208356457065676</c:v>
                </c:pt>
                <c:pt idx="11">
                  <c:v>0.93569701234789227</c:v>
                </c:pt>
                <c:pt idx="12">
                  <c:v>0.95380803816507909</c:v>
                </c:pt>
                <c:pt idx="13">
                  <c:v>0.97608011760295421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D-4C1D-AFE2-5B261B2B3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902253584"/>
        <c:axId val="902252144"/>
      </c:barChart>
      <c:catAx>
        <c:axId val="902253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902252144"/>
        <c:crosses val="autoZero"/>
        <c:auto val="1"/>
        <c:lblAlgn val="ctr"/>
        <c:lblOffset val="100"/>
        <c:noMultiLvlLbl val="0"/>
      </c:catAx>
      <c:valAx>
        <c:axId val="902252144"/>
        <c:scaling>
          <c:orientation val="minMax"/>
          <c:max val="1"/>
        </c:scaling>
        <c:delete val="1"/>
        <c:axPos val="b"/>
        <c:numFmt formatCode="###0%" sourceLinked="1"/>
        <c:majorTickMark val="out"/>
        <c:minorTickMark val="none"/>
        <c:tickLblPos val="nextTo"/>
        <c:crossAx val="9022535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74223096568210156"/>
          <c:y val="0.75613402802261642"/>
          <c:w val="0.25481860679430007"/>
          <c:h val="0.14322656185389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600" b="1">
                <a:solidFill>
                  <a:schemeClr val="tx1"/>
                </a:solidFill>
              </a:rPr>
              <a:t>Přímá zkušenost s daným typem podpory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1" i="0" u="none" strike="noStrike" kern="1200" spc="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59059709515974335"/>
          <c:y val="9.1319637676869334E-2"/>
          <c:w val="0.37600475806886446"/>
          <c:h val="0.807599313243739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'R16_H1'!$C$76</c:f>
              <c:strCache>
                <c:ptCount val="1"/>
                <c:pt idx="0">
                  <c:v>Bez zkušenosti s péčí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'R16_H1'!$A$77:$A$90</c:f>
              <c:strCache>
                <c:ptCount val="14"/>
                <c:pt idx="0">
                  <c:v>Homesharingem</c:v>
                </c:pt>
                <c:pt idx="1">
                  <c:v>Svépomocnými sdruženími osob pečujících o své blízké</c:v>
                </c:pt>
                <c:pt idx="2">
                  <c:v>Ranou péčí</c:v>
                </c:pt>
                <c:pt idx="3">
                  <c:v>Nemateriální podporou pečujících osob </c:v>
                </c:pt>
                <c:pt idx="4">
                  <c:v>Právy a postavením pečujících osob</c:v>
                </c:pt>
                <c:pt idx="5">
                  <c:v>Odlehčovací (respitní) službou  </c:v>
                </c:pt>
                <c:pt idx="6">
                  <c:v>Dobrovolníky</c:v>
                </c:pt>
                <c:pt idx="7">
                  <c:v>Dlouhodobým ošetřováním</c:v>
                </c:pt>
                <c:pt idx="8">
                  <c:v>Denním stacionářem/centrem denních služeb </c:v>
                </c:pt>
                <c:pt idx="9">
                  <c:v>Sociálním poradenstvím – včetně telefonického / on-line</c:v>
                </c:pt>
                <c:pt idx="10">
                  <c:v>Sociálními pracovníky na obci</c:v>
                </c:pt>
                <c:pt idx="11">
                  <c:v>Zdravotními službami poskytované doma</c:v>
                </c:pt>
                <c:pt idx="12">
                  <c:v>Pečovatelskou službou </c:v>
                </c:pt>
                <c:pt idx="13">
                  <c:v>Příspěvky pro pečující rodinu nebo osobu, která potřebuje péči </c:v>
                </c:pt>
              </c:strCache>
            </c:strRef>
          </c:cat>
          <c:val>
            <c:numRef>
              <c:f>'R16_H1'!$C$77:$C$90</c:f>
              <c:numCache>
                <c:formatCode>###0%</c:formatCode>
                <c:ptCount val="14"/>
                <c:pt idx="0">
                  <c:v>4.2555946545274051E-3</c:v>
                </c:pt>
                <c:pt idx="1">
                  <c:v>1.141731795395901E-2</c:v>
                </c:pt>
                <c:pt idx="2">
                  <c:v>1.7738562410484805E-2</c:v>
                </c:pt>
                <c:pt idx="3">
                  <c:v>1.9724529227735141E-2</c:v>
                </c:pt>
                <c:pt idx="4">
                  <c:v>2.1710614236759341E-2</c:v>
                </c:pt>
                <c:pt idx="5">
                  <c:v>2.2164246879781781E-2</c:v>
                </c:pt>
                <c:pt idx="6">
                  <c:v>5.4926643757345545E-2</c:v>
                </c:pt>
                <c:pt idx="7">
                  <c:v>3.2360471899557347E-2</c:v>
                </c:pt>
                <c:pt idx="8">
                  <c:v>5.1816152339714747E-2</c:v>
                </c:pt>
                <c:pt idx="9">
                  <c:v>6.9697005026718439E-2</c:v>
                </c:pt>
                <c:pt idx="10">
                  <c:v>8.2772694672375746E-2</c:v>
                </c:pt>
                <c:pt idx="11">
                  <c:v>0.1036370882819396</c:v>
                </c:pt>
                <c:pt idx="12">
                  <c:v>0.12151788516145666</c:v>
                </c:pt>
                <c:pt idx="13">
                  <c:v>0.12440435664246248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A4-418D-A226-E911937479F1}"/>
            </c:ext>
          </c:extLst>
        </c:ser>
        <c:ser>
          <c:idx val="1"/>
          <c:order val="1"/>
          <c:tx>
            <c:strRef>
              <c:f>'R16_H1'!$B$76</c:f>
              <c:strCache>
                <c:ptCount val="1"/>
                <c:pt idx="0">
                  <c:v>Zkušenost s péčí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'R16_H1'!$A$77:$A$90</c:f>
              <c:strCache>
                <c:ptCount val="14"/>
                <c:pt idx="0">
                  <c:v>Homesharingem</c:v>
                </c:pt>
                <c:pt idx="1">
                  <c:v>Svépomocnými sdruženími osob pečujících o své blízké</c:v>
                </c:pt>
                <c:pt idx="2">
                  <c:v>Ranou péčí</c:v>
                </c:pt>
                <c:pt idx="3">
                  <c:v>Nemateriální podporou pečujících osob </c:v>
                </c:pt>
                <c:pt idx="4">
                  <c:v>Právy a postavením pečujících osob</c:v>
                </c:pt>
                <c:pt idx="5">
                  <c:v>Odlehčovací (respitní) službou  </c:v>
                </c:pt>
                <c:pt idx="6">
                  <c:v>Dobrovolníky</c:v>
                </c:pt>
                <c:pt idx="7">
                  <c:v>Dlouhodobým ošetřováním</c:v>
                </c:pt>
                <c:pt idx="8">
                  <c:v>Denním stacionářem/centrem denních služeb </c:v>
                </c:pt>
                <c:pt idx="9">
                  <c:v>Sociálním poradenstvím – včetně telefonického / on-line</c:v>
                </c:pt>
                <c:pt idx="10">
                  <c:v>Sociálními pracovníky na obci</c:v>
                </c:pt>
                <c:pt idx="11">
                  <c:v>Zdravotními službami poskytované doma</c:v>
                </c:pt>
                <c:pt idx="12">
                  <c:v>Pečovatelskou službou </c:v>
                </c:pt>
                <c:pt idx="13">
                  <c:v>Příspěvky pro pečující rodinu nebo osobu, která potřebuje péči </c:v>
                </c:pt>
              </c:strCache>
            </c:strRef>
          </c:cat>
          <c:val>
            <c:numRef>
              <c:f>'R16_H1'!$B$77:$B$90</c:f>
              <c:numCache>
                <c:formatCode>###0%</c:formatCode>
                <c:ptCount val="14"/>
                <c:pt idx="0">
                  <c:v>1.6233793772329877E-2</c:v>
                </c:pt>
                <c:pt idx="1">
                  <c:v>4.0707504877965983E-2</c:v>
                </c:pt>
                <c:pt idx="2">
                  <c:v>4.3062333685972808E-2</c:v>
                </c:pt>
                <c:pt idx="3">
                  <c:v>7.2728529205778381E-2</c:v>
                </c:pt>
                <c:pt idx="4">
                  <c:v>9.0920631253595938E-2</c:v>
                </c:pt>
                <c:pt idx="5">
                  <c:v>0.10885522676696296</c:v>
                </c:pt>
                <c:pt idx="6">
                  <c:v>0.1188050012554001</c:v>
                </c:pt>
                <c:pt idx="7">
                  <c:v>0.12410117250727153</c:v>
                </c:pt>
                <c:pt idx="8">
                  <c:v>0.13577643861285768</c:v>
                </c:pt>
                <c:pt idx="9">
                  <c:v>0.21945811321572081</c:v>
                </c:pt>
                <c:pt idx="10">
                  <c:v>0.2569959476138402</c:v>
                </c:pt>
                <c:pt idx="11">
                  <c:v>0.34230138476327981</c:v>
                </c:pt>
                <c:pt idx="12">
                  <c:v>0.37085793093144098</c:v>
                </c:pt>
                <c:pt idx="13">
                  <c:v>0.50392736592948095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A4-418D-A226-E91193747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902253584"/>
        <c:axId val="902252144"/>
      </c:barChart>
      <c:catAx>
        <c:axId val="9022535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902252144"/>
        <c:crosses val="autoZero"/>
        <c:auto val="1"/>
        <c:lblAlgn val="ctr"/>
        <c:lblOffset val="100"/>
        <c:noMultiLvlLbl val="0"/>
      </c:catAx>
      <c:valAx>
        <c:axId val="902252144"/>
        <c:scaling>
          <c:orientation val="minMax"/>
          <c:max val="0.55000000000000004"/>
        </c:scaling>
        <c:delete val="1"/>
        <c:axPos val="b"/>
        <c:numFmt formatCode="###0%" sourceLinked="1"/>
        <c:majorTickMark val="out"/>
        <c:minorTickMark val="none"/>
        <c:tickLblPos val="nextTo"/>
        <c:crossAx val="9022535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70018043000725372"/>
          <c:y val="0.68416073545913747"/>
          <c:w val="0.29819604235354008"/>
          <c:h val="0.142686613164201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pPr>
      <a:endParaRPr lang="cs-CZ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400" b="1" dirty="0">
                <a:solidFill>
                  <a:schemeClr val="tx1"/>
                </a:solidFill>
              </a:rPr>
              <a:t>Cílová skupina:</a:t>
            </a:r>
            <a:r>
              <a:rPr lang="cs-CZ" sz="2400" b="1" baseline="0" dirty="0">
                <a:solidFill>
                  <a:schemeClr val="tx1"/>
                </a:solidFill>
              </a:rPr>
              <a:t> neformální pečující</a:t>
            </a:r>
            <a:endParaRPr lang="en-U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265061465215578E-2"/>
          <c:y val="0.16208070960932511"/>
          <c:w val="0.90878879548500047"/>
          <c:h val="0.73249109590108585"/>
        </c:manualLayout>
      </c:layout>
      <c:scatterChart>
        <c:scatterStyle val="lineMarker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znalost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15"/>
            <c:spPr>
              <a:noFill/>
              <a:ln w="1905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48D611E-75A9-4529-84D8-4828788D9094}" type="CELLRANGE">
                      <a:rPr lang="en-US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B4F7-4044-9EE5-5D4B06878F4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FB77311-357E-4563-A3AF-BA3416F82971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B4F7-4044-9EE5-5D4B06878F4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F55B751-FF40-48EA-A223-57A604A667A1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B4F7-4044-9EE5-5D4B06878F4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E2F4081-28EA-47BE-84B5-2FF679ECE58C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B4F7-4044-9EE5-5D4B06878F4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AA97EDD-80BC-4F4C-BA98-E004D1D580A6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B4F7-4044-9EE5-5D4B06878F43}"/>
                </c:ext>
              </c:extLst>
            </c:dLbl>
            <c:dLbl>
              <c:idx val="5"/>
              <c:layout>
                <c:manualLayout>
                  <c:x val="-9.4562905790029655E-2"/>
                  <c:y val="6.1216433189974729E-3"/>
                </c:manualLayout>
              </c:layout>
              <c:tx>
                <c:rich>
                  <a:bodyPr/>
                  <a:lstStyle/>
                  <a:p>
                    <a:fld id="{62BDDBC0-15DA-4434-A4FD-1061CEF896EC}" type="CELLRANGE">
                      <a:rPr lang="en-US"/>
                      <a:pPr/>
                      <a:t>[OBLAST BUNĚK]</a:t>
                    </a:fld>
                    <a:endParaRPr lang="cs-C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B4F7-4044-9EE5-5D4B06878F43}"/>
                </c:ext>
              </c:extLst>
            </c:dLbl>
            <c:dLbl>
              <c:idx val="6"/>
              <c:layout>
                <c:manualLayout>
                  <c:x val="-8.8215317720230071E-2"/>
                  <c:y val="-1.2243286637995097E-2"/>
                </c:manualLayout>
              </c:layout>
              <c:tx>
                <c:rich>
                  <a:bodyPr/>
                  <a:lstStyle/>
                  <a:p>
                    <a:fld id="{787842B9-4B25-49A6-A7BD-35D3E021E0EF}" type="CELLRANGE">
                      <a:rPr lang="en-US"/>
                      <a:pPr/>
                      <a:t>[OBLAST BUNĚK]</a:t>
                    </a:fld>
                    <a:endParaRPr lang="cs-C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B4F7-4044-9EE5-5D4B06878F43}"/>
                </c:ext>
              </c:extLst>
            </c:dLbl>
            <c:dLbl>
              <c:idx val="7"/>
              <c:layout>
                <c:manualLayout>
                  <c:x val="-4.821574110728416E-2"/>
                  <c:y val="2.6527121048989376E-2"/>
                </c:manualLayout>
              </c:layout>
              <c:tx>
                <c:rich>
                  <a:bodyPr/>
                  <a:lstStyle/>
                  <a:p>
                    <a:fld id="{295081E8-AF0B-4DCF-97F6-80374A01FB29}" type="CELLRANGE">
                      <a:rPr lang="en-US"/>
                      <a:pPr/>
                      <a:t>[OBLAST BUNĚK]</a:t>
                    </a:fld>
                    <a:endParaRPr lang="cs-C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B4F7-4044-9EE5-5D4B06878F43}"/>
                </c:ext>
              </c:extLst>
            </c:dLbl>
            <c:dLbl>
              <c:idx val="8"/>
              <c:layout>
                <c:manualLayout>
                  <c:x val="-7.5845556870407574E-2"/>
                  <c:y val="-3.8770407686984511E-2"/>
                </c:manualLayout>
              </c:layout>
              <c:tx>
                <c:rich>
                  <a:bodyPr/>
                  <a:lstStyle/>
                  <a:p>
                    <a:fld id="{0BA79FA6-9EFC-46BB-9B84-A9DA7E824146}" type="CELLRANGE">
                      <a:rPr lang="en-US"/>
                      <a:pPr/>
                      <a:t>[OBLAST BUNĚK]</a:t>
                    </a:fld>
                    <a:endParaRPr lang="cs-C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B4F7-4044-9EE5-5D4B06878F43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5F2BDDC4-6456-4B88-A4D0-56ADB1C9779D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B4F7-4044-9EE5-5D4B06878F43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9467F7E4-3DE4-40D6-9914-12E81BEC3041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B4F7-4044-9EE5-5D4B06878F43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F246130A-D6E9-4929-991F-E1465BC543EF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B4F7-4044-9EE5-5D4B06878F43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F651E01A-3A20-4D1A-BECF-84AEE733887A}" type="CELLRANGE">
                      <a:rPr lang="cs-CZ"/>
                      <a:pPr/>
                      <a:t>[OBLAST BUNĚK]</a:t>
                    </a:fld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B4F7-4044-9EE5-5D4B06878F4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4F7-4044-9EE5-5D4B06878F43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endParaRPr lang="cs-C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B4F7-4044-9EE5-5D4B06878F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List1!$B$2:$B$16</c:f>
              <c:numCache>
                <c:formatCode>0%</c:formatCode>
                <c:ptCount val="15"/>
                <c:pt idx="0">
                  <c:v>0.02</c:v>
                </c:pt>
                <c:pt idx="1">
                  <c:v>0.04</c:v>
                </c:pt>
                <c:pt idx="2">
                  <c:v>7.0000000000000007E-2</c:v>
                </c:pt>
                <c:pt idx="3">
                  <c:v>0.04</c:v>
                </c:pt>
                <c:pt idx="4">
                  <c:v>0.09</c:v>
                </c:pt>
                <c:pt idx="5">
                  <c:v>0.11</c:v>
                </c:pt>
                <c:pt idx="6">
                  <c:v>0.12</c:v>
                </c:pt>
                <c:pt idx="7">
                  <c:v>0.22</c:v>
                </c:pt>
                <c:pt idx="8">
                  <c:v>0.26</c:v>
                </c:pt>
                <c:pt idx="9">
                  <c:v>0.12</c:v>
                </c:pt>
                <c:pt idx="10">
                  <c:v>0.14000000000000001</c:v>
                </c:pt>
                <c:pt idx="11">
                  <c:v>0.34</c:v>
                </c:pt>
                <c:pt idx="12">
                  <c:v>0.5</c:v>
                </c:pt>
                <c:pt idx="13">
                  <c:v>0.37</c:v>
                </c:pt>
                <c:pt idx="14" formatCode="###0%">
                  <c:v>0.17428571428571432</c:v>
                </c:pt>
              </c:numCache>
            </c:numRef>
          </c:xVal>
          <c:yVal>
            <c:numRef>
              <c:f>List1!$C$2:$C$16</c:f>
              <c:numCache>
                <c:formatCode>###0%</c:formatCode>
                <c:ptCount val="15"/>
                <c:pt idx="0">
                  <c:v>0.25870690731571139</c:v>
                </c:pt>
                <c:pt idx="1">
                  <c:v>0.35023125796214571</c:v>
                </c:pt>
                <c:pt idx="2">
                  <c:v>0.4934182465505984</c:v>
                </c:pt>
                <c:pt idx="3">
                  <c:v>0.50458631846696811</c:v>
                </c:pt>
                <c:pt idx="4">
                  <c:v>0.559092918931412</c:v>
                </c:pt>
                <c:pt idx="5">
                  <c:v>0.66310046564008385</c:v>
                </c:pt>
                <c:pt idx="6">
                  <c:v>0.69779195556672091</c:v>
                </c:pt>
                <c:pt idx="7">
                  <c:v>0.75312349205435625</c:v>
                </c:pt>
                <c:pt idx="8">
                  <c:v>0.7759709381822798</c:v>
                </c:pt>
                <c:pt idx="9">
                  <c:v>0.79112590851086506</c:v>
                </c:pt>
                <c:pt idx="10">
                  <c:v>0.91208356457065676</c:v>
                </c:pt>
                <c:pt idx="11">
                  <c:v>0.93569701234789227</c:v>
                </c:pt>
                <c:pt idx="12">
                  <c:v>0.95380803816507909</c:v>
                </c:pt>
                <c:pt idx="13">
                  <c:v>0.97608011760295421</c:v>
                </c:pt>
                <c:pt idx="14">
                  <c:v>0.68748693870483735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List1!$A$2:$A$15</c15:f>
                <c15:dlblRangeCache>
                  <c:ptCount val="14"/>
                  <c:pt idx="0">
                    <c:v>Homesharing</c:v>
                  </c:pt>
                  <c:pt idx="1">
                    <c:v>Svépomocná sdružení osob pečujících o své blízké</c:v>
                  </c:pt>
                  <c:pt idx="2">
                    <c:v>Nemateriální podpora pečujících osob</c:v>
                  </c:pt>
                  <c:pt idx="3">
                    <c:v>Raná péče</c:v>
                  </c:pt>
                  <c:pt idx="4">
                    <c:v>Práva a postavení pečujících osob (např. nárok na registraci na ÚP)</c:v>
                  </c:pt>
                  <c:pt idx="5">
                    <c:v>Odlehčovací (respitní) služba</c:v>
                  </c:pt>
                  <c:pt idx="6">
                    <c:v>Dlouhodobé ošetřování</c:v>
                  </c:pt>
                  <c:pt idx="7">
                    <c:v>Sociální poradenství</c:v>
                  </c:pt>
                  <c:pt idx="8">
                    <c:v>Sociální pracovník na obci</c:v>
                  </c:pt>
                  <c:pt idx="9">
                    <c:v>Dobrovolníci</c:v>
                  </c:pt>
                  <c:pt idx="10">
                    <c:v>Denní stacionář/centrum denních služeb</c:v>
                  </c:pt>
                  <c:pt idx="11">
                    <c:v>Zdravotní služby poskytované doma</c:v>
                  </c:pt>
                  <c:pt idx="12">
                    <c:v>Příspěvky pro pečující rodinu nebo osobu, která potřebuje péči</c:v>
                  </c:pt>
                  <c:pt idx="13">
                    <c:v>Pečovatelská služba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F-B4F7-4044-9EE5-5D4B06878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7038911"/>
        <c:axId val="1827029791"/>
      </c:scatterChart>
      <c:valAx>
        <c:axId val="18270389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600" b="1" dirty="0">
                    <a:solidFill>
                      <a:schemeClr val="tx1"/>
                    </a:solidFill>
                  </a:rPr>
                  <a:t>Využíván</a:t>
                </a:r>
                <a:r>
                  <a:rPr lang="cs-CZ" sz="1600" b="1" baseline="0" dirty="0">
                    <a:solidFill>
                      <a:schemeClr val="tx1"/>
                    </a:solidFill>
                  </a:rPr>
                  <a:t>í jednotlivých služeb</a:t>
                </a:r>
                <a:endParaRPr lang="cs-CZ" sz="16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7029791"/>
        <c:crosses val="autoZero"/>
        <c:crossBetween val="midCat"/>
      </c:valAx>
      <c:valAx>
        <c:axId val="18270297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600" b="1" dirty="0">
                    <a:solidFill>
                      <a:schemeClr val="tx1"/>
                    </a:solidFill>
                  </a:rPr>
                  <a:t>Znalost jednotlivých služeb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##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7038911"/>
        <c:crosses val="autoZero"/>
        <c:crossBetween val="midCat"/>
      </c:valAx>
      <c:spPr>
        <a:noFill/>
        <a:ln w="22225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2000"/>
              <a:t>Financování</a:t>
            </a:r>
            <a:r>
              <a:rPr lang="cs-CZ" sz="2000" baseline="0"/>
              <a:t> péče</a:t>
            </a:r>
            <a:endParaRPr lang="cs-CZ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53759871113848889"/>
          <c:y val="0.14907225212108885"/>
          <c:w val="0.46240128886151111"/>
          <c:h val="0.7280384276891204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'R18_H1'!$B$3</c:f>
              <c:strCache>
                <c:ptCount val="1"/>
                <c:pt idx="0">
                  <c:v>Dobré řešení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4.8309178743961442E-2"/>
                  <c:y val="-1.0701565525540403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63-4C9E-9BA0-1D070C262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'R18_H1'!$A$4:$A$7</c:f>
              <c:strCache>
                <c:ptCount val="4"/>
                <c:pt idx="0">
                  <c:v>Nejbližší příbuzní dané osoby by měli mít povinnost péči zaplatit.</c:v>
                </c:pt>
                <c:pt idx="1">
                  <c:v>Člověk potřebující péči by měl využít svůj majetek na zajištění péče.</c:v>
                </c:pt>
                <c:pt idx="2">
                  <c:v>Lidé by měli mít povinnost si pro tyto účely platit pojištění.</c:v>
                </c:pt>
                <c:pt idx="3">
                  <c:v>Stát by měl mít povinnost péči zaplatit.</c:v>
                </c:pt>
              </c:strCache>
            </c:strRef>
          </c:cat>
          <c:val>
            <c:numRef>
              <c:f>'R18_H1'!$B$4:$B$7</c:f>
              <c:numCache>
                <c:formatCode>###0%</c:formatCode>
                <c:ptCount val="4"/>
                <c:pt idx="0">
                  <c:v>0.28000000000000003</c:v>
                </c:pt>
                <c:pt idx="1">
                  <c:v>0.36</c:v>
                </c:pt>
                <c:pt idx="2">
                  <c:v>0.5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63-4C9E-9BA0-1D070C262BAE}"/>
            </c:ext>
          </c:extLst>
        </c:ser>
        <c:ser>
          <c:idx val="1"/>
          <c:order val="1"/>
          <c:tx>
            <c:strRef>
              <c:f>'R18_H1'!$C$3</c:f>
              <c:strCache>
                <c:ptCount val="1"/>
                <c:pt idx="0">
                  <c:v>Špatné řešení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'R18_H1'!$A$4:$A$7</c:f>
              <c:strCache>
                <c:ptCount val="4"/>
                <c:pt idx="0">
                  <c:v>Nejbližší příbuzní dané osoby by měli mít povinnost péči zaplatit.</c:v>
                </c:pt>
                <c:pt idx="1">
                  <c:v>Člověk potřebující péči by měl využít svůj majetek na zajištění péče.</c:v>
                </c:pt>
                <c:pt idx="2">
                  <c:v>Lidé by měli mít povinnost si pro tyto účely platit pojištění.</c:v>
                </c:pt>
                <c:pt idx="3">
                  <c:v>Stát by měl mít povinnost péči zaplatit.</c:v>
                </c:pt>
              </c:strCache>
            </c:strRef>
          </c:cat>
          <c:val>
            <c:numRef>
              <c:f>'R18_H1'!$C$4:$C$7</c:f>
              <c:numCache>
                <c:formatCode>###0%</c:formatCode>
                <c:ptCount val="4"/>
                <c:pt idx="0">
                  <c:v>0.51</c:v>
                </c:pt>
                <c:pt idx="1">
                  <c:v>0.41</c:v>
                </c:pt>
                <c:pt idx="2">
                  <c:v>0.32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63-4C9E-9BA0-1D070C262BAE}"/>
            </c:ext>
          </c:extLst>
        </c:ser>
        <c:ser>
          <c:idx val="2"/>
          <c:order val="2"/>
          <c:tx>
            <c:strRef>
              <c:f>'R18_H1'!$D$3</c:f>
              <c:strCache>
                <c:ptCount val="1"/>
                <c:pt idx="0">
                  <c:v>Nevím/nedokážu posoudit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'R18_H1'!$A$4:$A$7</c:f>
              <c:strCache>
                <c:ptCount val="4"/>
                <c:pt idx="0">
                  <c:v>Nejbližší příbuzní dané osoby by měli mít povinnost péči zaplatit.</c:v>
                </c:pt>
                <c:pt idx="1">
                  <c:v>Člověk potřebující péči by měl využít svůj majetek na zajištění péče.</c:v>
                </c:pt>
                <c:pt idx="2">
                  <c:v>Lidé by měli mít povinnost si pro tyto účely platit pojištění.</c:v>
                </c:pt>
                <c:pt idx="3">
                  <c:v>Stát by měl mít povinnost péči zaplatit.</c:v>
                </c:pt>
              </c:strCache>
            </c:strRef>
          </c:cat>
          <c:val>
            <c:numRef>
              <c:f>'R18_H1'!$D$4:$D$7</c:f>
              <c:numCache>
                <c:formatCode>###0%</c:formatCode>
                <c:ptCount val="4"/>
                <c:pt idx="0">
                  <c:v>0.2</c:v>
                </c:pt>
                <c:pt idx="1">
                  <c:v>0.23</c:v>
                </c:pt>
                <c:pt idx="2">
                  <c:v>0.18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63-4C9E-9BA0-1D070C262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7953880"/>
        <c:axId val="877954960"/>
      </c:barChart>
      <c:catAx>
        <c:axId val="877953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877954960"/>
        <c:crosses val="autoZero"/>
        <c:auto val="1"/>
        <c:lblAlgn val="ctr"/>
        <c:lblOffset val="100"/>
        <c:noMultiLvlLbl val="0"/>
      </c:catAx>
      <c:valAx>
        <c:axId val="87795496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7795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219387496670822"/>
          <c:y val="0.11332507768873104"/>
          <c:w val="0.65374085191000841"/>
          <c:h val="5.9963863421372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/>
  </c:chart>
  <c:spPr>
    <a:solidFill>
      <a:schemeClr val="bg1"/>
    </a:solidFill>
    <a:ln w="6350" cap="flat" cmpd="sng" algn="ctr">
      <a:noFill/>
      <a:prstDash val="solid"/>
      <a:round/>
    </a:ln>
    <a:effectLst/>
  </c:spPr>
  <c:txPr>
    <a:bodyPr/>
    <a:lstStyle/>
    <a:p>
      <a:pPr>
        <a:defRPr sz="900"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2400" b="1">
                <a:solidFill>
                  <a:schemeClr val="tx1"/>
                </a:solidFill>
              </a:rPr>
              <a:t>Motivace k rozhodnutí pečovat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48642970002271191"/>
          <c:y val="0.10579345728735864"/>
          <c:w val="0.48659374882559686"/>
          <c:h val="0.8094265669354914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2-4013-AA0A-8AF5BD1A397D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2-4013-AA0A-8AF5BD1A397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2-4013-AA0A-8AF5BD1A397D}"/>
              </c:ext>
            </c:extLst>
          </c:dPt>
          <c:dPt>
            <c:idx val="1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2-4013-AA0A-8AF5BD1A397D}"/>
              </c:ext>
            </c:extLst>
          </c:dPt>
          <c:dPt>
            <c:idx val="1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3E2-4013-AA0A-8AF5BD1A397D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3E2-4013-AA0A-8AF5BD1A39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'proč pečujwe'!$F$12:$F$24</c:f>
              <c:strCache>
                <c:ptCount val="13"/>
                <c:pt idx="0">
                  <c:v>Bylo to finančně výhodné</c:v>
                </c:pt>
                <c:pt idx="1">
                  <c:v>Potřebné služby jsou nad moje finanční možnosti</c:v>
                </c:pt>
                <c:pt idx="2">
                  <c:v>Nejsou dostupné služby</c:v>
                </c:pt>
                <c:pt idx="3">
                  <c:v>Nejsem spokojen/a s úrovní služeb</c:v>
                </c:pt>
                <c:pt idx="4">
                  <c:v>Chtěli to tak jiní blízcí</c:v>
                </c:pt>
                <c:pt idx="5">
                  <c:v>Zbylo to na mě – nikdo jiný pečovat nechtěl či nemohl</c:v>
                </c:pt>
                <c:pt idx="6">
                  <c:v>Daná osoba si to přála</c:v>
                </c:pt>
                <c:pt idx="7">
                  <c:v>Chtěl/a jsem usnadnit práci dalším pečujícím</c:v>
                </c:pt>
                <c:pt idx="8">
                  <c:v>Oplácím pomoc, kterou mi v minulosti poskytovala</c:v>
                </c:pt>
                <c:pt idx="9">
                  <c:v>Chtěl/a jsem, aby osoba mohla zůstat doma</c:v>
                </c:pt>
                <c:pt idx="10">
                  <c:v>Postarat se je normální</c:v>
                </c:pt>
                <c:pt idx="11">
                  <c:v>Mám k osobě blízký vztah</c:v>
                </c:pt>
                <c:pt idx="12">
                  <c:v>Cítil/a jsem morální povinnost postarat se o blízkého člověka</c:v>
                </c:pt>
              </c:strCache>
            </c:strRef>
          </c:cat>
          <c:val>
            <c:numRef>
              <c:f>'proč pečujwe'!$G$12:$G$24</c:f>
              <c:numCache>
                <c:formatCode>###0%</c:formatCode>
                <c:ptCount val="13"/>
                <c:pt idx="0">
                  <c:v>1.4802490043060232E-2</c:v>
                </c:pt>
                <c:pt idx="1">
                  <c:v>6.2125777273520505E-2</c:v>
                </c:pt>
                <c:pt idx="2">
                  <c:v>6.6893094647876114E-2</c:v>
                </c:pt>
                <c:pt idx="3">
                  <c:v>6.7888105402601553E-2</c:v>
                </c:pt>
                <c:pt idx="4">
                  <c:v>0.10054215187036641</c:v>
                </c:pt>
                <c:pt idx="5">
                  <c:v>0.12550308502670204</c:v>
                </c:pt>
                <c:pt idx="6">
                  <c:v>0.1599436892255352</c:v>
                </c:pt>
                <c:pt idx="7">
                  <c:v>0.23923113750114669</c:v>
                </c:pt>
                <c:pt idx="8">
                  <c:v>0.29017762989254769</c:v>
                </c:pt>
                <c:pt idx="9">
                  <c:v>0.36450980827541168</c:v>
                </c:pt>
                <c:pt idx="10">
                  <c:v>0.52550328891073783</c:v>
                </c:pt>
                <c:pt idx="11">
                  <c:v>0.53575637503041151</c:v>
                </c:pt>
                <c:pt idx="12">
                  <c:v>0.57383292438966438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3E2-4013-AA0A-8AF5BD1A3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80160"/>
        <c:axId val="100480880"/>
      </c:barChart>
      <c:catAx>
        <c:axId val="100480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0480880"/>
        <c:crosses val="autoZero"/>
        <c:auto val="1"/>
        <c:lblAlgn val="ctr"/>
        <c:lblOffset val="100"/>
        <c:noMultiLvlLbl val="0"/>
      </c:catAx>
      <c:valAx>
        <c:axId val="100480880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10048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cs-CZ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400" b="1" dirty="0">
                <a:solidFill>
                  <a:sysClr val="windowText" lastClr="000000"/>
                </a:solidFill>
              </a:rPr>
              <a:t>Vliv péče na osobní život pečujících </a:t>
            </a:r>
            <a:br>
              <a:rPr lang="cs-CZ" sz="1400" b="1" dirty="0">
                <a:solidFill>
                  <a:sysClr val="windowText" lastClr="000000"/>
                </a:solidFill>
              </a:rPr>
            </a:br>
            <a:r>
              <a:rPr lang="cs-CZ" sz="1400" b="1" dirty="0">
                <a:solidFill>
                  <a:sysClr val="windowText" lastClr="000000"/>
                </a:solidFill>
              </a:rPr>
              <a:t>(péče na ně "zbyla")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48483257949977865"/>
          <c:y val="0.12188499490842333"/>
          <c:w val="0.49752684718158852"/>
          <c:h val="0.78679335671276385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'H4'!$E$132</c:f>
              <c:strCache>
                <c:ptCount val="1"/>
                <c:pt idx="0">
                  <c:v>Pečující - Zbylo to na mě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'H4'!$C$133:$C$151</c:f>
              <c:strCache>
                <c:ptCount val="19"/>
                <c:pt idx="0">
                  <c:v>Zhoršilo se mé duševní zdraví (včetně syndromu vyhoření)</c:v>
                </c:pt>
                <c:pt idx="1">
                  <c:v>Zhoršilo se mé fyzické zdraví</c:v>
                </c:pt>
                <c:pt idx="2">
                  <c:v>Nemám téměř osobní život, stále pečuji</c:v>
                </c:pt>
                <c:pt idx="3">
                  <c:v>Zhoršily/omezil se mi vztah s rodinou/přáteli</c:v>
                </c:pt>
                <c:pt idx="4">
                  <c:v>Zhoršila se má finanční situace</c:v>
                </c:pt>
                <c:pt idx="5">
                  <c:v>Musel/a jsem odejít ze zaměstnání či přestat podnikat</c:v>
                </c:pt>
                <c:pt idx="6">
                  <c:v>Rozpadl se mi či významně zhoršil vztah s partnerem/kou</c:v>
                </c:pt>
                <c:pt idx="7">
                  <c:v>Zásadní úprava bydlení z důvodu péče (madla, přestavba koupelny)</c:v>
                </c:pt>
                <c:pt idx="8">
                  <c:v>Nastěhovala jsem si osobu k sobě</c:v>
                </c:pt>
                <c:pt idx="9">
                  <c:v>Musel/a jsem snížit úvazek v zaměstnání či omezit podnikání</c:v>
                </c:pt>
                <c:pt idx="10">
                  <c:v>Přestěhoval/a jsem se</c:v>
                </c:pt>
                <c:pt idx="11">
                  <c:v>Musel/a jsem omezit či ukončit studium.</c:v>
                </c:pt>
                <c:pt idx="12">
                  <c:v>Odešel/odešla jsem do předčasného důchodu.</c:v>
                </c:pt>
                <c:pt idx="13">
                  <c:v>Změna profese</c:v>
                </c:pt>
                <c:pt idx="14">
                  <c:v>Změna zaměstnavatele</c:v>
                </c:pt>
                <c:pt idx="15">
                  <c:v>Musel/a jsem prodat část majetku</c:v>
                </c:pt>
                <c:pt idx="16">
                  <c:v>Něco jiného, vypište prosím co</c:v>
                </c:pt>
                <c:pt idx="17">
                  <c:v>Odešel/odešla jsem do řádného důchodu dříve, než jsem plánoval/a</c:v>
                </c:pt>
                <c:pt idx="18">
                  <c:v>Nic z výše uvedeného</c:v>
                </c:pt>
              </c:strCache>
            </c:strRef>
          </c:cat>
          <c:val>
            <c:numRef>
              <c:f>'H4'!$E$133:$E$151</c:f>
              <c:numCache>
                <c:formatCode>###0%</c:formatCode>
                <c:ptCount val="19"/>
                <c:pt idx="0">
                  <c:v>0.45829558789230085</c:v>
                </c:pt>
                <c:pt idx="1">
                  <c:v>0.38068213233144521</c:v>
                </c:pt>
                <c:pt idx="2">
                  <c:v>0.37336790153292432</c:v>
                </c:pt>
                <c:pt idx="3">
                  <c:v>0.3415551763635466</c:v>
                </c:pt>
                <c:pt idx="4">
                  <c:v>0.32734339243665561</c:v>
                </c:pt>
                <c:pt idx="5">
                  <c:v>0.28583456098962001</c:v>
                </c:pt>
                <c:pt idx="6">
                  <c:v>0.24549887084164199</c:v>
                </c:pt>
                <c:pt idx="7">
                  <c:v>0.19993540576329152</c:v>
                </c:pt>
                <c:pt idx="8">
                  <c:v>0.16761902546048957</c:v>
                </c:pt>
                <c:pt idx="9">
                  <c:v>0.16067403833208185</c:v>
                </c:pt>
                <c:pt idx="10">
                  <c:v>7.2914015963273002E-2</c:v>
                </c:pt>
                <c:pt idx="11">
                  <c:v>5.0088101424136916E-2</c:v>
                </c:pt>
                <c:pt idx="12">
                  <c:v>4.6725561187793634E-2</c:v>
                </c:pt>
                <c:pt idx="13">
                  <c:v>4.6610692652106878E-2</c:v>
                </c:pt>
                <c:pt idx="14">
                  <c:v>4.4385193754950245E-2</c:v>
                </c:pt>
                <c:pt idx="15">
                  <c:v>3.0620930943989991E-2</c:v>
                </c:pt>
                <c:pt idx="16">
                  <c:v>2.7423977843721463E-2</c:v>
                </c:pt>
                <c:pt idx="17">
                  <c:v>1.8689164850699307E-2</c:v>
                </c:pt>
                <c:pt idx="18">
                  <c:v>0.16501215799937619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3-496A-914C-1BBF28677F0A}"/>
            </c:ext>
          </c:extLst>
        </c:ser>
        <c:ser>
          <c:idx val="0"/>
          <c:order val="1"/>
          <c:tx>
            <c:strRef>
              <c:f>'H4'!$D$132</c:f>
              <c:strCache>
                <c:ptCount val="1"/>
                <c:pt idx="0">
                  <c:v>Pečující -ostatní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'H4'!$C$133:$C$151</c:f>
              <c:strCache>
                <c:ptCount val="19"/>
                <c:pt idx="0">
                  <c:v>Zhoršilo se mé duševní zdraví (včetně syndromu vyhoření)</c:v>
                </c:pt>
                <c:pt idx="1">
                  <c:v>Zhoršilo se mé fyzické zdraví</c:v>
                </c:pt>
                <c:pt idx="2">
                  <c:v>Nemám téměř osobní život, stále pečuji</c:v>
                </c:pt>
                <c:pt idx="3">
                  <c:v>Zhoršily/omezil se mi vztah s rodinou/přáteli</c:v>
                </c:pt>
                <c:pt idx="4">
                  <c:v>Zhoršila se má finanční situace</c:v>
                </c:pt>
                <c:pt idx="5">
                  <c:v>Musel/a jsem odejít ze zaměstnání či přestat podnikat</c:v>
                </c:pt>
                <c:pt idx="6">
                  <c:v>Rozpadl se mi či významně zhoršil vztah s partnerem/kou</c:v>
                </c:pt>
                <c:pt idx="7">
                  <c:v>Zásadní úprava bydlení z důvodu péče (madla, přestavba koupelny)</c:v>
                </c:pt>
                <c:pt idx="8">
                  <c:v>Nastěhovala jsem si osobu k sobě</c:v>
                </c:pt>
                <c:pt idx="9">
                  <c:v>Musel/a jsem snížit úvazek v zaměstnání či omezit podnikání</c:v>
                </c:pt>
                <c:pt idx="10">
                  <c:v>Přestěhoval/a jsem se</c:v>
                </c:pt>
                <c:pt idx="11">
                  <c:v>Musel/a jsem omezit či ukončit studium.</c:v>
                </c:pt>
                <c:pt idx="12">
                  <c:v>Odešel/odešla jsem do předčasného důchodu.</c:v>
                </c:pt>
                <c:pt idx="13">
                  <c:v>Změna profese</c:v>
                </c:pt>
                <c:pt idx="14">
                  <c:v>Změna zaměstnavatele</c:v>
                </c:pt>
                <c:pt idx="15">
                  <c:v>Musel/a jsem prodat část majetku</c:v>
                </c:pt>
                <c:pt idx="16">
                  <c:v>Něco jiného, vypište prosím co</c:v>
                </c:pt>
                <c:pt idx="17">
                  <c:v>Odešel/odešla jsem do řádného důchodu dříve, než jsem plánoval/a</c:v>
                </c:pt>
                <c:pt idx="18">
                  <c:v>Nic z výše uvedeného</c:v>
                </c:pt>
              </c:strCache>
            </c:strRef>
          </c:cat>
          <c:val>
            <c:numRef>
              <c:f>'H4'!$D$133:$D$151</c:f>
              <c:numCache>
                <c:formatCode>###0%</c:formatCode>
                <c:ptCount val="19"/>
                <c:pt idx="0">
                  <c:v>0.23104314627891478</c:v>
                </c:pt>
                <c:pt idx="1">
                  <c:v>0.15482688381040596</c:v>
                </c:pt>
                <c:pt idx="2">
                  <c:v>0.11159899635898915</c:v>
                </c:pt>
                <c:pt idx="3">
                  <c:v>0.10157482893376782</c:v>
                </c:pt>
                <c:pt idx="4">
                  <c:v>0.16075544535868391</c:v>
                </c:pt>
                <c:pt idx="5">
                  <c:v>9.2394046877450911E-2</c:v>
                </c:pt>
                <c:pt idx="6">
                  <c:v>6.7038173044829855E-2</c:v>
                </c:pt>
                <c:pt idx="7">
                  <c:v>0.10025280220081964</c:v>
                </c:pt>
                <c:pt idx="8">
                  <c:v>4.216665780684796E-2</c:v>
                </c:pt>
                <c:pt idx="9">
                  <c:v>0.10820059007821571</c:v>
                </c:pt>
                <c:pt idx="10">
                  <c:v>3.0775909266895159E-2</c:v>
                </c:pt>
                <c:pt idx="11">
                  <c:v>2.7920203200767088E-2</c:v>
                </c:pt>
                <c:pt idx="12">
                  <c:v>3.4334908989807379E-2</c:v>
                </c:pt>
                <c:pt idx="13">
                  <c:v>3.1897868311633951E-2</c:v>
                </c:pt>
                <c:pt idx="14">
                  <c:v>4.6323228475409171E-2</c:v>
                </c:pt>
                <c:pt idx="15">
                  <c:v>2.1925225941993084E-2</c:v>
                </c:pt>
                <c:pt idx="16">
                  <c:v>2.0640727580572508E-2</c:v>
                </c:pt>
                <c:pt idx="17">
                  <c:v>6.5186757335933144E-3</c:v>
                </c:pt>
                <c:pt idx="18">
                  <c:v>0.41682077099560849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3-496A-914C-1BBF28677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491860848"/>
        <c:axId val="491859768"/>
      </c:barChart>
      <c:catAx>
        <c:axId val="4918608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491859768"/>
        <c:crosses val="autoZero"/>
        <c:auto val="1"/>
        <c:lblAlgn val="ctr"/>
        <c:lblOffset val="100"/>
        <c:noMultiLvlLbl val="0"/>
      </c:catAx>
      <c:valAx>
        <c:axId val="491859768"/>
        <c:scaling>
          <c:orientation val="minMax"/>
        </c:scaling>
        <c:delete val="1"/>
        <c:axPos val="t"/>
        <c:numFmt formatCode="###0%" sourceLinked="1"/>
        <c:majorTickMark val="none"/>
        <c:minorTickMark val="none"/>
        <c:tickLblPos val="nextTo"/>
        <c:crossAx val="49186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5952277958359207"/>
          <c:y val="0.58734565785116943"/>
          <c:w val="0.3213717058057719"/>
          <c:h val="0.193698807829869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800" b="1" i="0" u="none" strike="noStrike" baseline="0">
                <a:effectLst/>
              </a:rPr>
              <a:t>Kolik osob pečuje / pečovalo?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357723577235773E-2"/>
          <c:y val="0.17482406162644304"/>
          <c:w val="0.95528455284552849"/>
          <c:h val="0.51023494014467707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48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dPt>
            <c:idx val="3"/>
            <c:marker>
              <c:symbol val="circle"/>
              <c:size val="48"/>
              <c:spPr>
                <a:solidFill>
                  <a:schemeClr val="bg1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BB-4C18-B259-013B32D5F801}"/>
              </c:ext>
            </c:extLst>
          </c:dPt>
          <c:dLbls>
            <c:dLbl>
              <c:idx val="1"/>
              <c:layout>
                <c:manualLayout>
                  <c:x val="-5.7122655863669214E-2"/>
                  <c:y val="-2.6753913813851007E-1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BB-4C18-B259-013B32D5F8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Pouze jeho/její blízcí</c:v>
                </c:pt>
                <c:pt idx="1">
                  <c:v>Blízcí a zároveň pracovníci profesionální péče</c:v>
                </c:pt>
                <c:pt idx="2">
                  <c:v>Pouze pracovníci profesionální péče</c:v>
                </c:pt>
                <c:pt idx="3">
                  <c:v>Nevím</c:v>
                </c:pt>
              </c:strCache>
            </c:strRef>
          </c:cat>
          <c:val>
            <c:numRef>
              <c:f>List1!$B$2:$B$5</c:f>
              <c:numCache>
                <c:formatCode>0.0</c:formatCode>
                <c:ptCount val="4"/>
                <c:pt idx="0">
                  <c:v>2.8762392618457384</c:v>
                </c:pt>
                <c:pt idx="1">
                  <c:v>4.0460773791909741</c:v>
                </c:pt>
                <c:pt idx="2">
                  <c:v>4.6333894178149171</c:v>
                </c:pt>
                <c:pt idx="3">
                  <c:v>3.0627447556912895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B-4C18-B259-013B32D5F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0144591"/>
        <c:axId val="2050148911"/>
      </c:lineChart>
      <c:catAx>
        <c:axId val="20501445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2050148911"/>
        <c:crosses val="autoZero"/>
        <c:auto val="1"/>
        <c:lblAlgn val="ctr"/>
        <c:lblOffset val="100"/>
        <c:noMultiLvlLbl val="0"/>
      </c:catAx>
      <c:valAx>
        <c:axId val="2050148911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5014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bg1">
          <a:lumMod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600" b="1" i="0" u="none" strike="noStrike" baseline="0">
                <a:effectLst/>
              </a:rPr>
              <a:t>Průměrný počet pečujících osob dle stupně závislosti opečovávané osoby</a:t>
            </a:r>
            <a:endParaRPr lang="en-US" sz="1600"/>
          </a:p>
        </c:rich>
      </c:tx>
      <c:layout>
        <c:manualLayout>
          <c:xMode val="edge"/>
          <c:yMode val="edge"/>
          <c:x val="0.2187856517935258"/>
          <c:y val="1.05820105820105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243178904962463E-2"/>
          <c:y val="0.25720673804663308"/>
          <c:w val="0.94791666666666663"/>
          <c:h val="0.58260425780110825"/>
        </c:manualLayout>
      </c:layout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Celkem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1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3"/>
            <c:marker>
              <c:symbol val="square"/>
              <c:size val="18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7B-4E85-9B1C-55E10F9AE1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I. stupeň závislosti </c:v>
                </c:pt>
                <c:pt idx="1">
                  <c:v>II. stupeň závislosti</c:v>
                </c:pt>
                <c:pt idx="2">
                  <c:v>III. stupeň závislosti </c:v>
                </c:pt>
                <c:pt idx="3">
                  <c:v>IV. stupeň závislosti </c:v>
                </c:pt>
              </c:strCache>
            </c:strRef>
          </c:cat>
          <c:val>
            <c:numRef>
              <c:f>List1!$B$2:$B$5</c:f>
              <c:numCache>
                <c:formatCode>###0.0</c:formatCode>
                <c:ptCount val="4"/>
                <c:pt idx="0">
                  <c:v>2.977059407153487</c:v>
                </c:pt>
                <c:pt idx="1">
                  <c:v>3.5070550363445516</c:v>
                </c:pt>
                <c:pt idx="2">
                  <c:v>3.5259313661110157</c:v>
                </c:pt>
                <c:pt idx="3">
                  <c:v>4.4610365808952261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B-4E85-9B1C-55E10F9AE1C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Pouze blízké osoby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8"/>
            <c:spPr>
              <a:solidFill>
                <a:srgbClr val="0070C0"/>
              </a:solidFill>
              <a:ln w="9525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2.0710365537950984E-3"/>
                  <c:y val="2.475685234305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7B-4E85-9B1C-55E10F9AE1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70C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I. stupeň závislosti </c:v>
                </c:pt>
                <c:pt idx="1">
                  <c:v>II. stupeň závislosti</c:v>
                </c:pt>
                <c:pt idx="2">
                  <c:v>III. stupeň závislosti </c:v>
                </c:pt>
                <c:pt idx="3">
                  <c:v>IV. stupeň závislosti </c:v>
                </c:pt>
              </c:strCache>
            </c:strRef>
          </c:cat>
          <c:val>
            <c:numRef>
              <c:f>List1!$C$2:$C$5</c:f>
              <c:numCache>
                <c:formatCode>###0.0</c:formatCode>
                <c:ptCount val="4"/>
                <c:pt idx="0">
                  <c:v>2.542865323765636</c:v>
                </c:pt>
                <c:pt idx="1">
                  <c:v>2.5209701880160367</c:v>
                </c:pt>
                <c:pt idx="2">
                  <c:v>3.3866547794649393</c:v>
                </c:pt>
                <c:pt idx="3">
                  <c:v>2.9930351856170581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7B-4E85-9B1C-55E10F9AE1C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Blízké osoby + pracovníci profesionální péče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9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I. stupeň závislosti </c:v>
                </c:pt>
                <c:pt idx="1">
                  <c:v>II. stupeň závislosti</c:v>
                </c:pt>
                <c:pt idx="2">
                  <c:v>III. stupeň závislosti </c:v>
                </c:pt>
                <c:pt idx="3">
                  <c:v>IV. stupeň závislosti </c:v>
                </c:pt>
              </c:strCache>
            </c:strRef>
          </c:cat>
          <c:val>
            <c:numRef>
              <c:f>List1!$D$2:$D$5</c:f>
              <c:numCache>
                <c:formatCode>###0.0</c:formatCode>
                <c:ptCount val="4"/>
                <c:pt idx="0">
                  <c:v>3.2913194306050828</c:v>
                </c:pt>
                <c:pt idx="1">
                  <c:v>4.3320013527518562</c:v>
                </c:pt>
                <c:pt idx="2">
                  <c:v>3.8643620930718363</c:v>
                </c:pt>
                <c:pt idx="3">
                  <c:v>5.9332484612276524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7B-4E85-9B1C-55E10F9AE1C5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Pouze pracovníci profesionální péče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9"/>
            <c:spPr>
              <a:noFill/>
              <a:ln w="34925">
                <a:solidFill>
                  <a:srgbClr val="00B0F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B0F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I. stupeň závislosti </c:v>
                </c:pt>
                <c:pt idx="1">
                  <c:v>II. stupeň závislosti</c:v>
                </c:pt>
                <c:pt idx="2">
                  <c:v>III. stupeň závislosti </c:v>
                </c:pt>
                <c:pt idx="3">
                  <c:v>IV. stupeň závislosti </c:v>
                </c:pt>
              </c:strCache>
            </c:strRef>
          </c:cat>
          <c:val>
            <c:numRef>
              <c:f>List1!$E$2:$E$5</c:f>
              <c:numCache>
                <c:formatCode>###0.0</c:formatCode>
                <c:ptCount val="4"/>
                <c:pt idx="0">
                  <c:v>5.2940238562643751</c:v>
                </c:pt>
                <c:pt idx="1">
                  <c:v>3.3207554782855713</c:v>
                </c:pt>
                <c:pt idx="2">
                  <c:v>2.5284629026104719</c:v>
                </c:pt>
                <c:pt idx="3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7B-4E85-9B1C-55E10F9AE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0144591"/>
        <c:axId val="2050148911"/>
      </c:lineChart>
      <c:catAx>
        <c:axId val="20501445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2050148911"/>
        <c:crosses val="autoZero"/>
        <c:auto val="1"/>
        <c:lblAlgn val="ctr"/>
        <c:lblOffset val="100"/>
        <c:noMultiLvlLbl val="0"/>
      </c:catAx>
      <c:valAx>
        <c:axId val="2050148911"/>
        <c:scaling>
          <c:orientation val="minMax"/>
          <c:max val="6"/>
          <c:min val="2"/>
        </c:scaling>
        <c:delete val="1"/>
        <c:axPos val="l"/>
        <c:numFmt formatCode="###0.0" sourceLinked="1"/>
        <c:majorTickMark val="out"/>
        <c:minorTickMark val="none"/>
        <c:tickLblPos val="nextTo"/>
        <c:crossAx val="2050144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3952815557146266E-2"/>
          <c:y val="7.7679750150601745E-2"/>
          <c:w val="0.94287088403722263"/>
          <c:h val="0.143714186303155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2400" b="1">
                <a:effectLst/>
              </a:rPr>
              <a:t>Stěhování kvůli péči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2.2633744855967079E-2"/>
          <c:y val="0.18991147785493601"/>
          <c:w val="0.95473251028806583"/>
          <c:h val="0.467054783045736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PEČUJÍCÍ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4D-4FFB-8792-C090DE2C6F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Ano, v rámci města / obce</c:v>
                </c:pt>
                <c:pt idx="1">
                  <c:v>Ano, do jiného města / obce. </c:v>
                </c:pt>
                <c:pt idx="2">
                  <c:v>Nepřestěhoval/a, ale budu muset</c:v>
                </c:pt>
                <c:pt idx="3">
                  <c:v>Nemusím se zatím stěhovat</c:v>
                </c:pt>
                <c:pt idx="4">
                  <c:v>Nepřestěhoval/a</c:v>
                </c:pt>
              </c:strCache>
            </c:strRef>
          </c:cat>
          <c:val>
            <c:numRef>
              <c:f>List1!$B$2:$B$6</c:f>
              <c:numCache>
                <c:formatCode>###0%</c:formatCode>
                <c:ptCount val="5"/>
                <c:pt idx="0">
                  <c:v>5.7460918077864381E-2</c:v>
                </c:pt>
                <c:pt idx="1">
                  <c:v>2.7411411645846703E-2</c:v>
                </c:pt>
                <c:pt idx="2">
                  <c:v>3.0785815402165916E-2</c:v>
                </c:pt>
                <c:pt idx="3">
                  <c:v>0.12446624725988442</c:v>
                </c:pt>
                <c:pt idx="4">
                  <c:v>0.75987560761423878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4D-4FFB-8792-C090DE2C6F8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OPEČOVÁVANÝ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24D-4FFB-8792-C090DE2C6F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Ano, v rámci města / obce</c:v>
                </c:pt>
                <c:pt idx="1">
                  <c:v>Ano, do jiného města / obce. </c:v>
                </c:pt>
                <c:pt idx="2">
                  <c:v>Nepřestěhoval/a, ale budu muset</c:v>
                </c:pt>
                <c:pt idx="3">
                  <c:v>Nemusím se zatím stěhovat</c:v>
                </c:pt>
                <c:pt idx="4">
                  <c:v>Nepřestěhoval/a</c:v>
                </c:pt>
              </c:strCache>
            </c:strRef>
          </c:cat>
          <c:val>
            <c:numRef>
              <c:f>List1!$C$2:$C$6</c:f>
              <c:numCache>
                <c:formatCode>###0%</c:formatCode>
                <c:ptCount val="5"/>
                <c:pt idx="0">
                  <c:v>8.6570695705677755E-2</c:v>
                </c:pt>
                <c:pt idx="1">
                  <c:v>8.7483065931062656E-2</c:v>
                </c:pt>
                <c:pt idx="2">
                  <c:v>2.3644981071931692E-2</c:v>
                </c:pt>
                <c:pt idx="3">
                  <c:v>9.8040119415605809E-2</c:v>
                </c:pt>
                <c:pt idx="4">
                  <c:v>0.70426113787572253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4D-4FFB-8792-C090DE2C6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4632080"/>
        <c:axId val="1494633520"/>
      </c:barChart>
      <c:catAx>
        <c:axId val="149463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1494633520"/>
        <c:crosses val="autoZero"/>
        <c:auto val="1"/>
        <c:lblAlgn val="ctr"/>
        <c:lblOffset val="100"/>
        <c:noMultiLvlLbl val="0"/>
      </c:catAx>
      <c:valAx>
        <c:axId val="1494633520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49463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b="1" dirty="0">
                <a:solidFill>
                  <a:schemeClr val="tx1"/>
                </a:solidFill>
              </a:rPr>
              <a:t>Co zažil/a pečující v</a:t>
            </a:r>
            <a:r>
              <a:rPr lang="cs-CZ" sz="1800" b="1" baseline="0" dirty="0">
                <a:solidFill>
                  <a:schemeClr val="tx1"/>
                </a:solidFill>
              </a:rPr>
              <a:t> souvislosti s péčí</a:t>
            </a:r>
            <a:endParaRPr lang="cs-CZ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54917028034539173"/>
          <c:y val="0.12278728979454136"/>
          <c:w val="0.43754469550001901"/>
          <c:h val="0.8451076427526429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47-4142-8B4A-E40185E153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List2!$A$1:$A$8</c:f>
              <c:strCache>
                <c:ptCount val="8"/>
                <c:pt idx="0">
                  <c:v>Odešel/odešla jsem do řádného důchodu dříve, než jsem plánoval/a.</c:v>
                </c:pt>
                <c:pt idx="1">
                  <c:v>Musel/a jsem omezit či ukončit studium.</c:v>
                </c:pt>
                <c:pt idx="2">
                  <c:v>Změna profese</c:v>
                </c:pt>
                <c:pt idx="3">
                  <c:v>Odešel/odešla jsem do předčasného důchodu.</c:v>
                </c:pt>
                <c:pt idx="4">
                  <c:v>Změna zaměstnavatele</c:v>
                </c:pt>
                <c:pt idx="5">
                  <c:v>Musel/a jsem snížit úvazek v zaměstnání či omezit podnikání.</c:v>
                </c:pt>
                <c:pt idx="6">
                  <c:v>Musel/a jsem odejít ze zaměstnání či přestat podnikat.</c:v>
                </c:pt>
                <c:pt idx="7">
                  <c:v>Zhoršila se má finanční situace.</c:v>
                </c:pt>
              </c:strCache>
            </c:strRef>
          </c:cat>
          <c:val>
            <c:numRef>
              <c:f>List2!$B$1:$B$8</c:f>
              <c:numCache>
                <c:formatCode>0%</c:formatCode>
                <c:ptCount val="8"/>
                <c:pt idx="0">
                  <c:v>8.0582660870103778E-3</c:v>
                </c:pt>
                <c:pt idx="1">
                  <c:v>3.0734631111020923E-2</c:v>
                </c:pt>
                <c:pt idx="2">
                  <c:v>3.3774254687212305E-2</c:v>
                </c:pt>
                <c:pt idx="3">
                  <c:v>3.5919863412841632E-2</c:v>
                </c:pt>
                <c:pt idx="4">
                  <c:v>4.6108008800607822E-2</c:v>
                </c:pt>
                <c:pt idx="5">
                  <c:v>0.11488922484514894</c:v>
                </c:pt>
                <c:pt idx="6">
                  <c:v>0.11685755395340673</c:v>
                </c:pt>
                <c:pt idx="7">
                  <c:v>0.18187436805138388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47-4142-8B4A-E40185E15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19689456"/>
        <c:axId val="1919675056"/>
      </c:barChart>
      <c:catAx>
        <c:axId val="191968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19675056"/>
        <c:crosses val="autoZero"/>
        <c:auto val="1"/>
        <c:lblAlgn val="ctr"/>
        <c:lblOffset val="100"/>
        <c:noMultiLvlLbl val="0"/>
      </c:catAx>
      <c:valAx>
        <c:axId val="1919675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1968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cs-CZ" sz="1600" b="1">
                <a:effectLst/>
              </a:rPr>
              <a:t>Co byste potřeboval/a, abyste mohl/a pečovat?</a:t>
            </a:r>
            <a:endParaRPr lang="cs-CZ" sz="16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52235490041020727"/>
          <c:y val="0.1059732116818731"/>
          <c:w val="0.45339465503067317"/>
          <c:h val="0.8295192267633212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AC-4D44-B3C4-94AD67763C0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AC-4D44-B3C4-94AD67763C0C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AC-4D44-B3C4-94AD67763C0C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CAC-4D44-B3C4-94AD67763C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List1!$A$2:$A$15</c:f>
              <c:strCache>
                <c:ptCount val="14"/>
                <c:pt idx="0">
                  <c:v>Nic</c:v>
                </c:pt>
                <c:pt idx="1">
                  <c:v>Nevím</c:v>
                </c:pt>
                <c:pt idx="2">
                  <c:v>Jiné</c:v>
                </c:pt>
                <c:pt idx="3">
                  <c:v>Pomoc institucí a charit</c:v>
                </c:pt>
                <c:pt idx="4">
                  <c:v>Psychologická podpora</c:v>
                </c:pt>
                <c:pt idx="5">
                  <c:v>Administrativa / legislativa / byrokracie</c:v>
                </c:pt>
                <c:pt idx="6">
                  <c:v>Školení, pomoc s poskytnutím informací</c:v>
                </c:pt>
                <c:pt idx="7">
                  <c:v>Podpora ze strany rodiny</c:v>
                </c:pt>
                <c:pt idx="8">
                  <c:v>Pomoc ze strany zaměstnavatele (flexibilní úvazek, HO, možnost návratu)</c:v>
                </c:pt>
                <c:pt idx="9">
                  <c:v>Zdraví / více síly</c:v>
                </c:pt>
                <c:pt idx="10">
                  <c:v>Pomoc s vybavením (pomůcky, léky, dojezd, bezbariérovost)</c:v>
                </c:pt>
                <c:pt idx="11">
                  <c:v>Čas</c:v>
                </c:pt>
                <c:pt idx="12">
                  <c:v>Odborná výpomoc (lékaři, asistenti)</c:v>
                </c:pt>
                <c:pt idx="13">
                  <c:v>Finanční podpora / příspěvek na péči</c:v>
                </c:pt>
              </c:strCache>
            </c:strRef>
          </c:cat>
          <c:val>
            <c:numRef>
              <c:f>List1!$B$2:$B$15</c:f>
              <c:numCache>
                <c:formatCode>###0%</c:formatCode>
                <c:ptCount val="14"/>
                <c:pt idx="0">
                  <c:v>3.2066190762796647E-2</c:v>
                </c:pt>
                <c:pt idx="1">
                  <c:v>2.0503776544187426E-2</c:v>
                </c:pt>
                <c:pt idx="2">
                  <c:v>3.2199339783288129E-2</c:v>
                </c:pt>
                <c:pt idx="3">
                  <c:v>1.9095683594440506E-2</c:v>
                </c:pt>
                <c:pt idx="4">
                  <c:v>2.9886327702083368E-2</c:v>
                </c:pt>
                <c:pt idx="5">
                  <c:v>3.2535027299566824E-2</c:v>
                </c:pt>
                <c:pt idx="6">
                  <c:v>3.4556150393414593E-2</c:v>
                </c:pt>
                <c:pt idx="7">
                  <c:v>7.4022976420770784E-2</c:v>
                </c:pt>
                <c:pt idx="8">
                  <c:v>8.1866320553217631E-2</c:v>
                </c:pt>
                <c:pt idx="9">
                  <c:v>0.11666677136821652</c:v>
                </c:pt>
                <c:pt idx="10">
                  <c:v>0.152599121734937</c:v>
                </c:pt>
                <c:pt idx="11">
                  <c:v>0.15651854363687817</c:v>
                </c:pt>
                <c:pt idx="12">
                  <c:v>0.17162460867271609</c:v>
                </c:pt>
                <c:pt idx="13">
                  <c:v>0.4956598128118001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AC-4D44-B3C4-94AD67763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2021077055"/>
        <c:axId val="2021075615"/>
      </c:barChart>
      <c:catAx>
        <c:axId val="20210770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cs-CZ"/>
          </a:p>
        </c:txPr>
        <c:crossAx val="2021075615"/>
        <c:crosses val="autoZero"/>
        <c:auto val="1"/>
        <c:lblAlgn val="ctr"/>
        <c:lblOffset val="100"/>
        <c:noMultiLvlLbl val="0"/>
      </c:catAx>
      <c:valAx>
        <c:axId val="2021075615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2021077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tx1"/>
          </a:solidFill>
          <a:latin typeface="Century Gothic" panose="020B0502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0.00933</cdr:x>
      <cdr:y>0.91863</cdr:y>
    </cdr:from>
    <cdr:to>
      <cdr:x>1</cdr:x>
      <cdr:y>1</cdr:y>
    </cdr:to>
    <cdr:sp macro="" textlink="">
      <cdr:nvSpPr>
        <cdr:cNvPr id="2" name="Textové pole 42"/>
        <cdr:cNvSpPr txBox="1"/>
      </cdr:nvSpPr>
      <cdr:spPr>
        <a:xfrm xmlns:a="http://schemas.openxmlformats.org/drawingml/2006/main">
          <a:off x="57150" y="4086225"/>
          <a:ext cx="6069329" cy="36195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7000"/>
            </a:lnSpc>
            <a:spcAft>
              <a:spcPts val="80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R15. Uveďte, do jaké míry souhlasíte nebo nesouhlasíte s následujícími výroky? N (celkem) = 3203, N (pečující rodič) = 253, N (rodič) = 711, N (pečující) = 717, N (nepečující respondent) = 1775</a:t>
          </a:r>
          <a:endParaRPr lang="cs-CZ" sz="1100" kern="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0.02262</cdr:x>
      <cdr:y>0.92869</cdr:y>
    </cdr:from>
    <cdr:to>
      <cdr:x>0.94553</cdr:x>
      <cdr:y>1</cdr:y>
    </cdr:to>
    <cdr:sp macro="" textlink="">
      <cdr:nvSpPr>
        <cdr:cNvPr id="2" name="Textové pole 49"/>
        <cdr:cNvSpPr txBox="1"/>
      </cdr:nvSpPr>
      <cdr:spPr>
        <a:xfrm xmlns:a="http://schemas.openxmlformats.org/drawingml/2006/main">
          <a:off x="138430" y="4267200"/>
          <a:ext cx="5648325" cy="32766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7000"/>
            </a:lnSpc>
            <a:spcAft>
              <a:spcPts val="80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R16. Nyní se Vás zeptáme na existující formy podpory. Uveďte prosím, zda danou podporu znáte dobře, trochu nebo vůbec. Nejde nám o to, zda znáte konkrétní zařízení, ale spíš typ této podpory. N (pečující)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= 717, N (bez zkušenosti s péčí) = 2486</a:t>
          </a:r>
          <a:endParaRPr lang="cs-CZ" sz="1000" kern="100">
            <a:effectLst/>
            <a:latin typeface="Century Gothic" panose="020B0502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0.03092</cdr:x>
      <cdr:y>0.90417</cdr:y>
    </cdr:from>
    <cdr:to>
      <cdr:x>0.95383</cdr:x>
      <cdr:y>1</cdr:y>
    </cdr:to>
    <cdr:sp macro="" textlink="">
      <cdr:nvSpPr>
        <cdr:cNvPr id="2" name="Textové pole 49"/>
        <cdr:cNvSpPr txBox="1"/>
      </cdr:nvSpPr>
      <cdr:spPr>
        <a:xfrm xmlns:a="http://schemas.openxmlformats.org/drawingml/2006/main">
          <a:off x="189230" y="4579835"/>
          <a:ext cx="5648325" cy="34776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7000"/>
            </a:lnSpc>
            <a:spcAft>
              <a:spcPts val="80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R16. Nyní se Vás zeptáme na existující formy podpory. Uveďte prosím, zda danou podporu znáte dobře, trochu nebo vůbec. Nejde nám o to, zda znáte konkrétní zařízení, ale spíš typ této podpory.N (pečující)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= 717, N (bez zkušenosti s péčí) = 2486</a:t>
          </a:r>
          <a:endParaRPr lang="cs-CZ" sz="1000" kern="100">
            <a:effectLst/>
            <a:latin typeface="Century Gothic" panose="020B0502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0.32812</cdr:x>
      <cdr:y>0.16114</cdr:y>
    </cdr:from>
    <cdr:to>
      <cdr:x>0.32812</cdr:x>
      <cdr:y>0.89416</cdr:y>
    </cdr:to>
    <cdr:cxnSp macro="">
      <cdr:nvCxnSpPr>
        <cdr:cNvPr id="3" name="Přímá spojnice 2">
          <a:extLst xmlns:a="http://schemas.openxmlformats.org/drawingml/2006/main">
            <a:ext uri="{FF2B5EF4-FFF2-40B4-BE49-F238E27FC236}">
              <a16:creationId xmlns:a16="http://schemas.microsoft.com/office/drawing/2014/main" id="{C3D1F27F-8A69-374D-21D4-092F5A388289}"/>
            </a:ext>
          </a:extLst>
        </cdr:cNvPr>
        <cdr:cNvCxnSpPr/>
      </cdr:nvCxnSpPr>
      <cdr:spPr>
        <a:xfrm xmlns:a="http://schemas.openxmlformats.org/drawingml/2006/main" flipV="1">
          <a:off x="3874894" y="1002891"/>
          <a:ext cx="0" cy="4562168"/>
        </a:xfrm>
        <a:prstGeom xmlns:a="http://schemas.openxmlformats.org/drawingml/2006/main" prst="line">
          <a:avLst/>
        </a:prstGeom>
        <a:ln xmlns:a="http://schemas.openxmlformats.org/drawingml/2006/main" w="2857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0.52544</cdr:x>
      <cdr:y>0.11532</cdr:y>
    </cdr:from>
    <cdr:to>
      <cdr:x>0.78353</cdr:x>
      <cdr:y>0.18009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07B03523-6F0B-F672-F6F6-288757BE6A86}"/>
            </a:ext>
          </a:extLst>
        </cdr:cNvPr>
        <cdr:cNvSpPr txBox="1"/>
      </cdr:nvSpPr>
      <cdr:spPr>
        <a:xfrm xmlns:a="http://schemas.openxmlformats.org/drawingml/2006/main">
          <a:off x="6205139" y="717755"/>
          <a:ext cx="3048000" cy="403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cs-CZ" sz="1050" b="1" kern="1200" dirty="0"/>
            <a:t>Pečovatelská služba / osobní asistence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0.03092</cdr:x>
      <cdr:y>0.86457</cdr:y>
    </cdr:from>
    <cdr:to>
      <cdr:x>0.95383</cdr:x>
      <cdr:y>1</cdr:y>
    </cdr:to>
    <cdr:sp macro="" textlink="">
      <cdr:nvSpPr>
        <cdr:cNvPr id="2" name="Textové pole 49"/>
        <cdr:cNvSpPr txBox="1"/>
      </cdr:nvSpPr>
      <cdr:spPr>
        <a:xfrm xmlns:a="http://schemas.openxmlformats.org/drawingml/2006/main">
          <a:off x="189230" y="4579835"/>
          <a:ext cx="5648325" cy="34776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7000"/>
            </a:lnSpc>
            <a:spcAft>
              <a:spcPts val="80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R18. Pokud je zapotřebí využít profesionální domácí péči či pobytovou sociální službu, ale osoba potřebující péči nemá dost peněz, která z následujících řešení financování jsou podle Vašeho názoru dobrá a jaká nikoliv? 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N (celkem) = 3203</a:t>
          </a:r>
          <a:endParaRPr lang="cs-CZ" sz="1000" kern="100">
            <a:effectLst/>
            <a:latin typeface="Century Gothic" panose="020B0502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0.00747</cdr:x>
      <cdr:y>0.08875</cdr:y>
    </cdr:from>
    <cdr:to>
      <cdr:x>0.96991</cdr:x>
      <cdr:y>0.28159</cdr:y>
    </cdr:to>
    <cdr:sp macro="" textlink="">
      <cdr:nvSpPr>
        <cdr:cNvPr id="2" name="Obdélník 1">
          <a:extLst xmlns:a="http://schemas.openxmlformats.org/drawingml/2006/main">
            <a:ext uri="{FF2B5EF4-FFF2-40B4-BE49-F238E27FC236}">
              <a16:creationId xmlns:a16="http://schemas.microsoft.com/office/drawing/2014/main" id="{DF744E43-D0BE-8D2C-9515-E0EA9AF3DC49}"/>
            </a:ext>
          </a:extLst>
        </cdr:cNvPr>
        <cdr:cNvSpPr/>
      </cdr:nvSpPr>
      <cdr:spPr>
        <a:xfrm xmlns:a="http://schemas.openxmlformats.org/drawingml/2006/main">
          <a:off x="52356" y="550605"/>
          <a:ext cx="6745561" cy="11964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cs-CZ">
            <a:noFill/>
          </a:endParaRPr>
        </a:p>
      </cdr:txBody>
    </cdr:sp>
  </cdr:relSizeAnchor>
  <cdr:relSizeAnchor xmlns:cdr="http://schemas.openxmlformats.org/drawingml/2006/chartDrawing">
    <cdr:from>
      <cdr:x>0.00934</cdr:x>
      <cdr:y>0.92652</cdr:y>
    </cdr:from>
    <cdr:to>
      <cdr:x>1</cdr:x>
      <cdr:y>1</cdr:y>
    </cdr:to>
    <cdr:sp macro="" textlink="">
      <cdr:nvSpPr>
        <cdr:cNvPr id="3" name="Textové pole 49"/>
        <cdr:cNvSpPr txBox="1"/>
      </cdr:nvSpPr>
      <cdr:spPr>
        <a:xfrm xmlns:a="http://schemas.openxmlformats.org/drawingml/2006/main">
          <a:off x="57150" y="2914650"/>
          <a:ext cx="6062980" cy="23114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7000"/>
            </a:lnSpc>
            <a:spcAft>
              <a:spcPts val="80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HO1. Co Vás vedlo k rozhodnutí pečovat?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Možnost více odpovědí</a:t>
          </a: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. N (pečující) = 717</a:t>
          </a:r>
          <a:endParaRPr lang="cs-CZ" sz="1000" kern="100">
            <a:effectLst/>
            <a:latin typeface="Century Gothic" panose="020B0502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0.01271</cdr:x>
      <cdr:y>0.93781</cdr:y>
    </cdr:from>
    <cdr:to>
      <cdr:x>0.85654</cdr:x>
      <cdr:y>1</cdr:y>
    </cdr:to>
    <cdr:sp macro="" textlink="">
      <cdr:nvSpPr>
        <cdr:cNvPr id="3" name="Textové pole 42"/>
        <cdr:cNvSpPr txBox="1"/>
      </cdr:nvSpPr>
      <cdr:spPr>
        <a:xfrm xmlns:a="http://schemas.openxmlformats.org/drawingml/2006/main">
          <a:off x="80011" y="5314949"/>
          <a:ext cx="5311140" cy="35242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7000"/>
            </a:lnSpc>
            <a:spcBef>
              <a:spcPts val="0"/>
            </a:spcBef>
            <a:spcAft>
              <a:spcPts val="800"/>
            </a:spcAft>
            <a:buClrTx/>
            <a:buSzTx/>
            <a:buFontTx/>
            <a:buNone/>
            <a:tabLst/>
            <a:defRPr/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HO12. Uveďte prosím, zda jste v souvislosti se zapojením do péče o osobě někdy zažil/a tyto situace: Možnost více odpovědí.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N (pečující) = 717</a:t>
          </a:r>
          <a:endParaRPr lang="cs-CZ" sz="1100" kern="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0.04238</cdr:x>
      <cdr:y>0.9261</cdr:y>
    </cdr:from>
    <cdr:to>
      <cdr:x>0.89583</cdr:x>
      <cdr:y>1</cdr:y>
    </cdr:to>
    <cdr:sp macro="" textlink="">
      <cdr:nvSpPr>
        <cdr:cNvPr id="2" name="Textové pole 42"/>
        <cdr:cNvSpPr txBox="1"/>
      </cdr:nvSpPr>
      <cdr:spPr>
        <a:xfrm xmlns:a="http://schemas.openxmlformats.org/drawingml/2006/main">
          <a:off x="264795" y="2306511"/>
          <a:ext cx="5332730" cy="17316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7000"/>
            </a:lnSpc>
            <a:spcAft>
              <a:spcPts val="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OS8. Kolik osob pečuje / pečovalo o</a:t>
          </a:r>
          <a:r>
            <a:rPr lang="cs-CZ" sz="800" kern="100" baseline="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opečovávaném</a:t>
          </a: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? N (pečující) = 717</a:t>
          </a:r>
          <a:endParaRPr lang="cs-CZ" sz="1100" kern="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0.0321</cdr:x>
      <cdr:y>0.83899</cdr:y>
    </cdr:from>
    <cdr:to>
      <cdr:x>0.89609</cdr:x>
      <cdr:y>0.97232</cdr:y>
    </cdr:to>
    <cdr:sp macro="" textlink="">
      <cdr:nvSpPr>
        <cdr:cNvPr id="2" name="Textové pole 42"/>
        <cdr:cNvSpPr txBox="1"/>
      </cdr:nvSpPr>
      <cdr:spPr>
        <a:xfrm xmlns:a="http://schemas.openxmlformats.org/drawingml/2006/main">
          <a:off x="198150" y="1732541"/>
          <a:ext cx="5332719" cy="27532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7000"/>
            </a:lnSpc>
            <a:spcAft>
              <a:spcPts val="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HO4B. Přestěhoval/a jste se kvůli péči?</a:t>
          </a:r>
        </a:p>
        <a:p xmlns:a="http://schemas.openxmlformats.org/drawingml/2006/main">
          <a:pPr>
            <a:lnSpc>
              <a:spcPct val="107000"/>
            </a:lnSpc>
            <a:spcAft>
              <a:spcPts val="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HO4C. Přestěhoval/a se opečovávaný kvůli péči? N (pečující) = 717</a:t>
          </a:r>
          <a:endParaRPr lang="cs-CZ" sz="1100" kern="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0.02277</cdr:x>
      <cdr:y>0.93098</cdr:y>
    </cdr:from>
    <cdr:to>
      <cdr:x>0.89975</cdr:x>
      <cdr:y>0.98108</cdr:y>
    </cdr:to>
    <cdr:sp macro="" textlink="">
      <cdr:nvSpPr>
        <cdr:cNvPr id="3" name="Textové pole 42"/>
        <cdr:cNvSpPr txBox="1"/>
      </cdr:nvSpPr>
      <cdr:spPr>
        <a:xfrm xmlns:a="http://schemas.openxmlformats.org/drawingml/2006/main">
          <a:off x="138455" y="2624808"/>
          <a:ext cx="5332705" cy="14125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6350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107000"/>
            </a:lnSpc>
            <a:spcAft>
              <a:spcPts val="0"/>
            </a:spcAft>
          </a:pPr>
          <a:r>
            <a:rPr lang="cs-CZ" sz="800" kern="100">
              <a:solidFill>
                <a:srgbClr val="7F7F7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OP4. Co byste potřeboval/a, abyste mohl/a pečovat? N (pečující) = 717</a:t>
          </a:r>
          <a:endParaRPr lang="cs-CZ" sz="1100" kern="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0:33:46.6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65,'1105'0,"-943"14,-29-1,-33-12,65 5,-141-4,1 2,-1 1,0 0,37 15,-41-12,1-1,-1-1,1 0,1-2,-1 0,0-2,1 0,-1-1,1-2,-1 0,34-6,49-6,1 6,154 7,-102 2,-83-2,143-17,-17-12,-126 22,-58 7,-1-1,0-1,0 0,1-1,23-8,-14 2,0 1,0 1,1 1,0 2,39-3,34-4,73-3,-96 16,-46 0,0-1,0-2,51-7,-58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10.8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1 142,'4'-4,"1"1,-1 1,1-1,0 1,0 0,0 0,0 0,0 1,8-2,18-6,-19 4,39-16,1 2,0 2,1 3,59-9,37 13,185 11,-111 3,-189-2,-1 1,1 2,42 12,-38-7,71 7,5-8,125 26,-181-27,0-2,1-3,72-6,-19 0,-17 4,107 15,-103-7,171-7,-8-2,-71 27,-134-16,105 7,50-21,86 5,-179 10,28 3,-59-14,0-3,-1-4,99-19,-57 4,139-4,133 20,228 6,-341-1,-241 0,-1 3,1 2,75 18,-87-13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13.8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1 221,'454'2,"653"-9,-491-37,-3-37,299-9,-48 90,-377 2,-486-2,229 7,-194-3,0 1,0 2,-1 2,46 16,278 92,-64-51,80 22,-23-6,8-22,-307-51,-19-4,0-1,0-2,0-1,1-1,-1-2,49-10,58-12,-118 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20.5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1 331,'662'-49,"-388"20,-68 8,400-18,314 41,-516-3,-383 0,-1-1,33-7,23-3,326 7,41-3,29-41,-282 31,198-24,146-5,4 47,-240 2,406-2,-650 4,1 2,0 2,93 27,-95-22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24.3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2 166,'0'0,"0"0,0 0,0 0,0 0,-1 0,1 1,0-1,0 0,0 0,0 0,0 0,0 1,0-1,0 0,0 0,0 0,0 0,-1 1,1-1,0 0,0 0,0 0,0 1,0-1,1 0,-1 0,0 0,0 1,0-1,0 0,0 0,0 0,0 0,0 1,0-1,0 0,0 0,1 0,-1 0,0 1,11 4,16 0,-26-5,125 10,136-7,-147-4,1093 0,-728-26,-164 3,-174 20,147-13,238-24,3 41,-207 3,249-3,-548-1,0-2,0 0,45-14,-37 9,37-5,96 3,-100 8,80-13,-86 8,0 3,69 3,-81 2,-7-1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28.7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1,'1498'0,"-974"33,-7 40,-360-49,101 8,422-1,-576-33,10 0,139 15,135 1,-126-11,-94 9,78 3,413-16,-607-1,54-10,-55 5,60 0,-58 7,-30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38.0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0 175,'0'0,"0"-1,1 0,-1 0,0 0,0 0,1 1,-1-1,1 0,-1 0,1 0,-1 1,1-1,-1 0,1 1,-1-1,1 1,0-1,0 1,-1-1,1 1,0-1,0 1,-1-1,1 1,0 0,1-1,29-5,-22 4,127-15,238-1,-150 12,535-54,-725 58,0 1,-1 2,42 5,100 25,-59-10,283 18,8-34,-291-7,318 8,-398-4,0-2,66-9,73-24,19-2,-12 22,242 11,-174 6,-178-3,85-3,-91-10,-49 7,-1 2,22-3,29 0,74-19,-104 17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1T11:13:41.5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77,'10'-4,"1"0,0 1,-1 0,1 1,0 0,0 1,1 0,13 1,5-1,670-8,-146 6,48-24,-267 10,627 17,-379 47,-2 31,-132-16,-261-44,266-7,815-16,-700 7,-504-2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4A80D-DC5D-400E-9B68-205AE6EB8ACE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5689A-CDBA-472D-AA8F-B3A9594FC9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48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5689A-CDBA-472D-AA8F-B3A9594FC98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34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185304-A1A9-69DE-C2E4-EDD71774F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A1EEC7-AA96-1CA8-2901-EC69B3422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ADBF23-5806-0CB6-A880-3410F79E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3CCFC4C-9064-829D-99C9-AC481BFB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893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B5AF9E-36A3-9D26-EB32-F11103CA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15AFF2-42C5-4020-9465-9FE2F66BB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B547B2-F875-CD92-32BA-C192A764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A53D93-0717-5DAD-EA5A-BA330B50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38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FA200A-43A6-4DA4-DBD1-34E5B849C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7D07153-A7DA-610C-65DB-49808306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DF0060-1802-C992-4420-8C619F80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C0F063-AE2C-8972-A69D-56E63F3E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404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BB06EC-E0A2-1B12-FE3F-CEA8DF90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EAE5CE-59ED-517B-5216-B1FB8C1EA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10B0286-6604-F8F6-C5DB-831B4557E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6D44AE1-BAC8-41D5-B432-20C63671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86D8EA6-076D-3BD5-882A-AA15CAA7A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538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301D5A-686B-AF29-4979-8C209475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035422-BB41-5118-6CB9-B2E3F3DB9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1CF7E2F-0CDF-227A-C281-FD47C5B57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49CE9E8-21EA-5326-6F2C-6E3A16B3F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D720044-9F64-AD84-F3EA-B50C4D669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B283665-35A3-BD60-88AC-7EECED6F3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F89B948-B5A9-C675-7546-311418C3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637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6E309-D5D1-E0B3-1A36-9EB06799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79EA598-88E4-F869-CD96-B99618EB3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135CBE-F6EE-A2C1-734D-6AE978C03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467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545A4F8-9461-4060-FDE8-9E4178064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FFCA65-5193-6215-B6EE-5EE54738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74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4F9666-AF5B-5F65-05F8-6918B3D92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68CD9E-FBD3-0E55-2C04-121C07134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F7A8907-92E2-6350-4541-CA48D5ED2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05721A-67D6-296A-BBAC-74414C80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334F60-570D-A03F-DC97-0E8AAF5B3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310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518FAF-96D9-219A-9719-C26E69220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F15A8DA-9CA0-8925-8FD6-A9EF3FFF17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00582DD-0550-F7D9-0344-EFD4E55B0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2B817B-155E-D8BE-274D-2CCB8E50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9D4E2C4-D9E6-76AA-BC6C-755C8810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449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33F40C-1B6F-739F-EA40-0F812E05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B415F06-C17E-D1A9-D7B1-D9F860140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4FC041-D35B-CFD4-E4D4-3AB3549D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D2A03F-320F-AC17-00E3-0339ADA2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0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B046C4E-C3FF-22D1-17B5-67FED01FF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352D163-ADF4-A807-3079-201FB99C6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81D482-71AA-6E7C-1211-6F4387658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8CA656-7E04-97F7-7095-428485CE2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098F-725A-48A8-911E-61AA3D2311E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5449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D6CF2C-6098-8340-100F-E595E154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6782D8C-432A-D31E-8EC5-97768A4390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400434-8EB7-0123-E5EC-3E2D28C047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135AD0-6264-473F-BB4A-EB6E1101F3D7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901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49974B1-77E7-8344-975B-C5141FF36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F9BF2EF-4C9E-DA4B-5357-27482F510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52DD49-B150-5DBE-2100-0941034B8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18F0C7-82D5-33A6-2401-3BC080CED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35AD0-6264-473F-BB4A-EB6E1101F3D7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98A922E-4FB9-7C3E-3A15-89B07CA33CC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7" y="6188710"/>
            <a:ext cx="4391025" cy="6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D3F86DE-0B4A-A929-6B88-C4AFF1F6B8D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35928" y="6240182"/>
            <a:ext cx="3133616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psv.gov.cz/cms/documents/f0e2e854-7746-9cf8-b260-11dd74c6f0db/Z%C3%A1v%C4%9Bre%C4%8Dn%C3%A1%20zpr%C3%A1va_Pe%C4%8Duj%C3%ADc%C3%AD%20osoby%20v%20%C4%8CR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customXml" Target="../ink/ink7.xml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14.png"/><Relationship Id="rId2" Type="http://schemas.openxmlformats.org/officeDocument/2006/relationships/chart" Target="../charts/chart8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13.png"/><Relationship Id="rId4" Type="http://schemas.openxmlformats.org/officeDocument/2006/relationships/image" Target="../media/image100.png"/><Relationship Id="rId9" Type="http://schemas.openxmlformats.org/officeDocument/2006/relationships/customXml" Target="../ink/ink5.xml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olga.starostova@mpsv.gov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FF89AA-C9C4-8138-4876-74720599B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561" y="1512134"/>
            <a:ext cx="9286875" cy="191686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Pečující osoby v ČR- dotazníkové šetření 2024</a:t>
            </a:r>
            <a:br>
              <a:rPr lang="cs-CZ" dirty="0"/>
            </a:br>
            <a:r>
              <a:rPr lang="cs-CZ" sz="2700" dirty="0"/>
              <a:t>realizace pro MPSV </a:t>
            </a:r>
            <a:r>
              <a:rPr lang="cs-CZ" sz="2700" dirty="0" err="1"/>
              <a:t>SCaC</a:t>
            </a:r>
            <a:endParaRPr lang="cs-CZ" sz="2700" dirty="0">
              <a:solidFill>
                <a:schemeClr val="accent5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C8F749-BDF3-67E5-69D8-704A9D54D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7857" y="5313450"/>
            <a:ext cx="4124143" cy="662550"/>
          </a:xfrm>
        </p:spPr>
        <p:txBody>
          <a:bodyPr>
            <a:normAutofit fontScale="55000" lnSpcReduction="20000"/>
          </a:bodyPr>
          <a:lstStyle/>
          <a:p>
            <a:r>
              <a:rPr lang="cs-CZ" dirty="0"/>
              <a:t>Mgr. Olga Starostová</a:t>
            </a:r>
          </a:p>
          <a:p>
            <a:r>
              <a:rPr lang="cs-CZ" dirty="0"/>
              <a:t>Oddělení koncepce rodinné politiky, služeb péče o děti a politiky stárnutí</a:t>
            </a:r>
          </a:p>
          <a:p>
            <a:endParaRPr lang="cs-CZ" dirty="0"/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66CEF675-EF72-0419-5E85-9973E5F0C46C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23:10:2026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01226028-643B-049E-FA49-F5EA912279ED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2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406589-FA4C-00A9-F91C-70FF9079F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Autofit/>
          </a:bodyPr>
          <a:lstStyle/>
          <a:p>
            <a:r>
              <a:rPr lang="cs-CZ" b="1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Průzkum veřejného mínění na téma </a:t>
            </a:r>
            <a:br>
              <a:rPr lang="cs-CZ" b="1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b="1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„Pečující osoby v ČR“</a:t>
            </a:r>
            <a:br>
              <a:rPr lang="cs-CZ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8BEF09D-D55B-8A6A-5F10-7680736AEC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cs-CZ" dirty="0"/>
              <a:t>23. října 2024</a:t>
            </a:r>
          </a:p>
          <a:p>
            <a:r>
              <a:rPr lang="cs-CZ" dirty="0">
                <a:hlinkClick r:id="rId3"/>
              </a:rPr>
              <a:t>Výzkum Pečující osoby 2024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671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EEE5DB-CA2A-2604-66F6-D698A407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Metodologie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507902A-11BC-21CD-7097-464F6C872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b="1" dirty="0"/>
              <a:t>Hlavní etapa sběru dotazníků proběhla v období 25.4.-31.5.2024</a:t>
            </a:r>
          </a:p>
          <a:p>
            <a:r>
              <a:rPr lang="cs-CZ" sz="1800" b="1" dirty="0"/>
              <a:t>CATI / CAWI screening a následné dotazníky</a:t>
            </a:r>
          </a:p>
          <a:p>
            <a:r>
              <a:rPr lang="cs-CZ" sz="1800" dirty="0"/>
              <a:t>Průměrný čas vyplnění úvodního dotazníku byl 20 minut</a:t>
            </a:r>
          </a:p>
          <a:p>
            <a:endParaRPr lang="cs-CZ" sz="3200" b="1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65973A9-56BB-616D-834F-FE51EABD2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83" y="2937397"/>
            <a:ext cx="9728542" cy="323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56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9C77329-F163-002B-F0C4-6F4F9BA31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701" y="221717"/>
            <a:ext cx="7743570" cy="5808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004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5A1F2E-4847-55F0-A757-7CE84332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Cílové skupiny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72E912-70E0-3A92-BA04-B2D2866A4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dirty="0"/>
              <a:t>CELKEM obecná populace </a:t>
            </a:r>
            <a:r>
              <a:rPr lang="cs-CZ" sz="4000" b="1" dirty="0">
                <a:solidFill>
                  <a:srgbClr val="0070C0"/>
                </a:solidFill>
              </a:rPr>
              <a:t>3 203 respondentů </a:t>
            </a:r>
            <a:br>
              <a:rPr lang="cs-CZ" sz="3200" b="1" dirty="0"/>
            </a:br>
            <a:r>
              <a:rPr lang="cs-CZ" sz="3200" b="1" dirty="0"/>
              <a:t>a respondentek</a:t>
            </a:r>
          </a:p>
          <a:p>
            <a:endParaRPr lang="cs-CZ" sz="3200" b="1" dirty="0"/>
          </a:p>
          <a:p>
            <a:r>
              <a:rPr lang="cs-CZ" sz="3200" b="1" dirty="0"/>
              <a:t>podskupina neformálních pečujících </a:t>
            </a:r>
          </a:p>
          <a:p>
            <a:pPr lvl="1"/>
            <a:r>
              <a:rPr lang="cs-CZ" sz="2800" dirty="0"/>
              <a:t>muži pečující</a:t>
            </a:r>
          </a:p>
          <a:p>
            <a:r>
              <a:rPr lang="cs-CZ" sz="3200" b="1" dirty="0"/>
              <a:t>rodiče nezletilých dětí </a:t>
            </a:r>
            <a:r>
              <a:rPr lang="cs-CZ" sz="3200" dirty="0"/>
              <a:t>(nejmladší dítě do 6 let)</a:t>
            </a:r>
          </a:p>
          <a:p>
            <a:pPr lvl="1"/>
            <a:r>
              <a:rPr lang="cs-CZ" sz="2800" dirty="0"/>
              <a:t>rodiče dětí se zvýšenou potřebou podpory</a:t>
            </a:r>
          </a:p>
          <a:p>
            <a:pPr lvl="1"/>
            <a:r>
              <a:rPr lang="cs-CZ" sz="2800" dirty="0"/>
              <a:t>otcové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164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BD783F-075D-66B3-D0B7-6AC145EC3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Rozložení respondentů, kteří vyplnili úvodní screeningový dotazník 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14926B34-6A8A-3ACE-7A6B-68498B43A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89" r="11376"/>
          <a:stretch/>
        </p:blipFill>
        <p:spPr bwMode="auto">
          <a:xfrm>
            <a:off x="2274558" y="1825625"/>
            <a:ext cx="7642884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6134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71FD3FF-1B60-FF99-1528-12098935AB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5"/>
          <a:stretch/>
        </p:blipFill>
        <p:spPr bwMode="auto">
          <a:xfrm>
            <a:off x="831062" y="806246"/>
            <a:ext cx="8717006" cy="562405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51D7057-6B56-F0BA-2E87-30848956B475}"/>
              </a:ext>
            </a:extLst>
          </p:cNvPr>
          <p:cNvSpPr txBox="1"/>
          <p:nvPr/>
        </p:nvSpPr>
        <p:spPr>
          <a:xfrm>
            <a:off x="831062" y="167148"/>
            <a:ext cx="929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Harmonogram </a:t>
            </a:r>
            <a:r>
              <a:rPr lang="cs-CZ" sz="4000" b="1" dirty="0"/>
              <a:t>projektu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3408726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ACF78A-EBBC-ABA2-A49A-446D5468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Obecná populace – STRUKTURA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261D7D51-54AD-027A-3DA9-EB89330233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63109"/>
              </p:ext>
            </p:extLst>
          </p:nvPr>
        </p:nvGraphicFramePr>
        <p:xfrm>
          <a:off x="943282" y="1551572"/>
          <a:ext cx="9813208" cy="4232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026">
                  <a:extLst>
                    <a:ext uri="{9D8B030D-6E8A-4147-A177-3AD203B41FA5}">
                      <a16:colId xmlns:a16="http://schemas.microsoft.com/office/drawing/2014/main" val="1687803857"/>
                    </a:ext>
                  </a:extLst>
                </a:gridCol>
                <a:gridCol w="1551576">
                  <a:extLst>
                    <a:ext uri="{9D8B030D-6E8A-4147-A177-3AD203B41FA5}">
                      <a16:colId xmlns:a16="http://schemas.microsoft.com/office/drawing/2014/main" val="1068160914"/>
                    </a:ext>
                  </a:extLst>
                </a:gridCol>
                <a:gridCol w="2135934">
                  <a:extLst>
                    <a:ext uri="{9D8B030D-6E8A-4147-A177-3AD203B41FA5}">
                      <a16:colId xmlns:a16="http://schemas.microsoft.com/office/drawing/2014/main" val="811158914"/>
                    </a:ext>
                  </a:extLst>
                </a:gridCol>
                <a:gridCol w="1410522">
                  <a:extLst>
                    <a:ext uri="{9D8B030D-6E8A-4147-A177-3AD203B41FA5}">
                      <a16:colId xmlns:a16="http://schemas.microsoft.com/office/drawing/2014/main" val="15097552"/>
                    </a:ext>
                  </a:extLst>
                </a:gridCol>
                <a:gridCol w="2135934">
                  <a:extLst>
                    <a:ext uri="{9D8B030D-6E8A-4147-A177-3AD203B41FA5}">
                      <a16:colId xmlns:a16="http://schemas.microsoft.com/office/drawing/2014/main" val="517684964"/>
                    </a:ext>
                  </a:extLst>
                </a:gridCol>
                <a:gridCol w="967216">
                  <a:extLst>
                    <a:ext uri="{9D8B030D-6E8A-4147-A177-3AD203B41FA5}">
                      <a16:colId xmlns:a16="http://schemas.microsoft.com/office/drawing/2014/main" val="4175446457"/>
                    </a:ext>
                  </a:extLst>
                </a:gridCol>
              </a:tblGrid>
              <a:tr h="31221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N= 3203 respondentů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Kraj bydliště respondenta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00" dirty="0">
                          <a:effectLst/>
                        </a:rPr>
                        <a:t>%</a:t>
                      </a:r>
                      <a:endParaRPr lang="cs-CZ" sz="20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21043200"/>
                  </a:ext>
                </a:extLst>
              </a:tr>
              <a:tr h="26133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Pohlaví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Muž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49 %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Praha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12 %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49351422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cs-CZ" sz="1600" kern="100" dirty="0">
                          <a:effectLst/>
                        </a:rPr>
                        <a:t>Žena</a:t>
                      </a:r>
                      <a:endParaRPr lang="cs-CZ" dirty="0"/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cs-CZ" sz="1600" kern="100" dirty="0">
                          <a:effectLst/>
                        </a:rPr>
                        <a:t>51 %</a:t>
                      </a:r>
                      <a:endParaRPr lang="cs-CZ" dirty="0"/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Středočeský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12 %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25836683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Žena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51 %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70339399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Žena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51 %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Jihočeský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26096583"/>
                  </a:ext>
                </a:extLst>
              </a:tr>
              <a:tr h="26133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Věková kategorie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18-34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22 %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Plzeňský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76499960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35-49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28 %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Karlovarský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94626530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50-64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Ústecký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8 %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3319308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65 a více let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Liberecký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14191131"/>
                  </a:ext>
                </a:extLst>
              </a:tr>
              <a:tr h="26133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Vzdělání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ZŠ, Vyuč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Královehradecký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65760858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Maturita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37 %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Pardubický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59341550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VOŠ, VŠ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23 %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Vysočina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48347947"/>
                  </a:ext>
                </a:extLst>
              </a:tr>
              <a:tr h="261331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Velikost místa bydliště respondenta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 do 5000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37 %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Jihomoravský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11 %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92016512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5 000-19 999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17 %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Olomoucký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22936024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20 000-99 999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Zlínský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24671463"/>
                  </a:ext>
                </a:extLst>
              </a:tr>
              <a:tr h="261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100 000 a více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22 %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Moravskoslezský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12 %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74612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49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768B70-AF87-D2E1-784A-8561057BC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Neformální pečující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D30D6-970B-D717-B610-E7DDEED5B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 = 717</a:t>
            </a:r>
          </a:p>
        </p:txBody>
      </p:sp>
    </p:spTree>
    <p:extLst>
      <p:ext uri="{BB962C8B-B14F-4D97-AF65-F5344CB8AC3E}">
        <p14:creationId xmlns:p14="http://schemas.microsoft.com/office/powerpoint/2010/main" val="4041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8707838-DBD0-2764-FBFE-CE22F68B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souboru – pečující 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7CAC6C03-DA9B-BA07-0297-43734D9109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0853903"/>
              </p:ext>
            </p:extLst>
          </p:nvPr>
        </p:nvGraphicFramePr>
        <p:xfrm>
          <a:off x="838200" y="1950593"/>
          <a:ext cx="10515601" cy="42379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7409">
                  <a:extLst>
                    <a:ext uri="{9D8B030D-6E8A-4147-A177-3AD203B41FA5}">
                      <a16:colId xmlns:a16="http://schemas.microsoft.com/office/drawing/2014/main" val="3377290300"/>
                    </a:ext>
                  </a:extLst>
                </a:gridCol>
                <a:gridCol w="1662632">
                  <a:extLst>
                    <a:ext uri="{9D8B030D-6E8A-4147-A177-3AD203B41FA5}">
                      <a16:colId xmlns:a16="http://schemas.microsoft.com/office/drawing/2014/main" val="459417279"/>
                    </a:ext>
                  </a:extLst>
                </a:gridCol>
                <a:gridCol w="2288816">
                  <a:extLst>
                    <a:ext uri="{9D8B030D-6E8A-4147-A177-3AD203B41FA5}">
                      <a16:colId xmlns:a16="http://schemas.microsoft.com/office/drawing/2014/main" val="2347961326"/>
                    </a:ext>
                  </a:extLst>
                </a:gridCol>
                <a:gridCol w="1511482">
                  <a:extLst>
                    <a:ext uri="{9D8B030D-6E8A-4147-A177-3AD203B41FA5}">
                      <a16:colId xmlns:a16="http://schemas.microsoft.com/office/drawing/2014/main" val="4166878218"/>
                    </a:ext>
                  </a:extLst>
                </a:gridCol>
                <a:gridCol w="2288816">
                  <a:extLst>
                    <a:ext uri="{9D8B030D-6E8A-4147-A177-3AD203B41FA5}">
                      <a16:colId xmlns:a16="http://schemas.microsoft.com/office/drawing/2014/main" val="4275692326"/>
                    </a:ext>
                  </a:extLst>
                </a:gridCol>
                <a:gridCol w="1036446">
                  <a:extLst>
                    <a:ext uri="{9D8B030D-6E8A-4147-A177-3AD203B41FA5}">
                      <a16:colId xmlns:a16="http://schemas.microsoft.com/office/drawing/2014/main" val="2076537615"/>
                    </a:ext>
                  </a:extLst>
                </a:gridCol>
              </a:tblGrid>
              <a:tr h="280919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N= 717respondentů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1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Kraj bydliště respondenta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800" kern="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42695557"/>
                  </a:ext>
                </a:extLst>
              </a:tr>
              <a:tr h="28264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Pohlaví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Muž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Praha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13 %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97386840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Středočeský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54129180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Žena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Jihočeský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7 %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29847076"/>
                  </a:ext>
                </a:extLst>
              </a:tr>
              <a:tr h="282643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Věková kategorie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18-34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Plzeňský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99492858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35-49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Karlovarský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2 %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84315799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50-64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Ústecký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9 %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42039736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65 a více let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Liberecký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5 %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04628548"/>
                  </a:ext>
                </a:extLst>
              </a:tr>
              <a:tr h="28264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Vzdělání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ZŠ, Vyuč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Královehradecký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20100724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Maturita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40 %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Pardubický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50153738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VOŠ, VŠ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Vysočina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4 %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51102060"/>
                  </a:ext>
                </a:extLst>
              </a:tr>
              <a:tr h="282643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Velikost místa bydliště respondenta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 do 5000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35 %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Jihomoravský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1231550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5 000-19 999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Olomoucký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5 %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47516162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20 000-99 999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25 %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Zlínský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6 %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32912531"/>
                  </a:ext>
                </a:extLst>
              </a:tr>
              <a:tr h="28264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>
                          <a:effectLst/>
                        </a:rPr>
                        <a:t>100 000 a více</a:t>
                      </a:r>
                      <a:endParaRPr lang="cs-CZ" sz="18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24 %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Moravskoslezský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kern="100" dirty="0">
                          <a:effectLst/>
                        </a:rPr>
                        <a:t>10 %</a:t>
                      </a:r>
                      <a:endParaRPr lang="cs-CZ" sz="18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6175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03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E7B18E-F3C6-EA5D-EA95-8AAB6048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23"/>
            <a:ext cx="10515600" cy="1325563"/>
          </a:xfrm>
        </p:spPr>
        <p:txBody>
          <a:bodyPr anchor="t">
            <a:noAutofit/>
          </a:bodyPr>
          <a:lstStyle/>
          <a:p>
            <a:r>
              <a:rPr lang="cs-CZ" sz="2800" b="1" dirty="0"/>
              <a:t>Podle tří čtvrtin dotázaných by se mělo na podporu péče </a:t>
            </a:r>
            <a:br>
              <a:rPr lang="cs-CZ" sz="2800" b="1" dirty="0"/>
            </a:br>
            <a:r>
              <a:rPr lang="cs-CZ" sz="2800" b="1" dirty="0"/>
              <a:t>v domácím prostředí vydávat více veřejných peněz, pouze třetina populace si myslí, že pečující mají respekt a uznání a že se opečovávaným dostává dobré péče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75473255-74BD-B605-8798-C0736C114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426696"/>
              </p:ext>
            </p:extLst>
          </p:nvPr>
        </p:nvGraphicFramePr>
        <p:xfrm>
          <a:off x="838200" y="201371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028EE73C-C899-10F4-85F7-1D0135F3F9F0}"/>
              </a:ext>
            </a:extLst>
          </p:cNvPr>
          <p:cNvSpPr/>
          <p:nvPr/>
        </p:nvSpPr>
        <p:spPr>
          <a:xfrm>
            <a:off x="838200" y="4640828"/>
            <a:ext cx="10380406" cy="13765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7750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94702288-A8FE-17F6-9114-08AD750E3D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8578515"/>
              </p:ext>
            </p:extLst>
          </p:nvPr>
        </p:nvGraphicFramePr>
        <p:xfrm>
          <a:off x="378050" y="293124"/>
          <a:ext cx="11666466" cy="5861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588E5E76-7400-19D7-C741-3C9833036156}"/>
              </a:ext>
            </a:extLst>
          </p:cNvPr>
          <p:cNvSpPr/>
          <p:nvPr/>
        </p:nvSpPr>
        <p:spPr>
          <a:xfrm>
            <a:off x="378050" y="3677265"/>
            <a:ext cx="8844608" cy="19074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7077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AC6B001-AA14-4245-0593-37E6647E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15670" cy="1600200"/>
          </a:xfrm>
        </p:spPr>
        <p:txBody>
          <a:bodyPr anchor="t">
            <a:noAutofit/>
          </a:bodyPr>
          <a:lstStyle/>
          <a:p>
            <a:r>
              <a:rPr lang="cs-CZ" sz="3600" b="1" dirty="0"/>
              <a:t>Znalost různých forem podpory je poměrně vysoká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CA677D8C-2D69-A325-B4D0-F07D00525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3870"/>
            <a:ext cx="3932237" cy="3165117"/>
          </a:xfrm>
        </p:spPr>
        <p:txBody>
          <a:bodyPr/>
          <a:lstStyle/>
          <a:p>
            <a:r>
              <a:rPr lang="cs-CZ" b="1" dirty="0"/>
              <a:t>Nejznámější formou podpory mezi lidmi je pečovatelská služba, případně příspěvky na péči.</a:t>
            </a:r>
          </a:p>
          <a:p>
            <a:endParaRPr lang="cs-CZ" b="1" dirty="0"/>
          </a:p>
          <a:p>
            <a:r>
              <a:rPr lang="cs-CZ" b="1" dirty="0">
                <a:solidFill>
                  <a:srgbClr val="0070C0"/>
                </a:solidFill>
              </a:rPr>
              <a:t>Ve srovnání s rokem 2018 došlo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k výraznému navýšení povědomí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o jednotlivých službách – v případě denních stacionářů o více než 10 %,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u příspěvků pro pečující rodinu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o zhruba 10 %, u odlehčovací služby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o více než 20 %.</a:t>
            </a: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791AE084-FD23-461B-4757-E790F62C8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9558331"/>
              </p:ext>
            </p:extLst>
          </p:nvPr>
        </p:nvGraphicFramePr>
        <p:xfrm>
          <a:off x="5130204" y="174522"/>
          <a:ext cx="6992968" cy="6059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52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6381BE-56DA-9A06-A601-1C8315B8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cs-CZ" b="1" dirty="0"/>
              <a:t>Přímé využití různých typů </a:t>
            </a:r>
            <a:br>
              <a:rPr lang="cs-CZ" b="1" dirty="0"/>
            </a:br>
            <a:r>
              <a:rPr lang="cs-CZ" b="1" dirty="0"/>
              <a:t>a forem podpory je s porovnáním </a:t>
            </a:r>
            <a:br>
              <a:rPr lang="cs-CZ" b="1" dirty="0"/>
            </a:br>
            <a:r>
              <a:rPr lang="cs-CZ" b="1" dirty="0"/>
              <a:t>se znalostí na výrazně nižší úrovni. </a:t>
            </a:r>
            <a:br>
              <a:rPr lang="cs-CZ" b="1" dirty="0"/>
            </a:br>
            <a:br>
              <a:rPr lang="cs-CZ" b="1" dirty="0"/>
            </a:br>
            <a:r>
              <a:rPr lang="cs-CZ" sz="2000" dirty="0"/>
              <a:t>Nejčastěji využívanou formou jsou příspěvky a pečovatelská služba spolu se zdravotními službami poskytovanými </a:t>
            </a:r>
            <a:br>
              <a:rPr lang="cs-CZ" sz="2000" dirty="0"/>
            </a:br>
            <a:r>
              <a:rPr lang="cs-CZ" sz="2000" dirty="0"/>
              <a:t>v domácím prostředí.</a:t>
            </a:r>
            <a:r>
              <a:rPr lang="cs-CZ" sz="2400" dirty="0"/>
              <a:t> </a:t>
            </a:r>
            <a:endParaRPr lang="cs-CZ" dirty="0"/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6B3D214D-A58D-4E7B-BD1E-1633210E8E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16640"/>
              </p:ext>
            </p:extLst>
          </p:nvPr>
        </p:nvGraphicFramePr>
        <p:xfrm>
          <a:off x="5183188" y="0"/>
          <a:ext cx="7008812" cy="616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 pole 2">
            <a:extLst>
              <a:ext uri="{FF2B5EF4-FFF2-40B4-BE49-F238E27FC236}">
                <a16:creationId xmlns:a16="http://schemas.microsoft.com/office/drawing/2014/main" id="{DE590FA6-137E-FF54-BA57-B90AB24DF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587" y="597063"/>
            <a:ext cx="4241021" cy="6418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lang="cs-CZ" sz="12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Příspěvky pro pečující rodinu, opečovávanou osobu</a:t>
            </a:r>
          </a:p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lang="cs-CZ" sz="12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Pečovatelská služba / osobní asistence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cs-CZ" sz="1200" b="1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427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5062AD7B-AADC-A721-207A-7DD1B87395DB}"/>
              </a:ext>
            </a:extLst>
          </p:cNvPr>
          <p:cNvCxnSpPr/>
          <p:nvPr/>
        </p:nvCxnSpPr>
        <p:spPr>
          <a:xfrm>
            <a:off x="1219200" y="2408903"/>
            <a:ext cx="1073682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6B6770EF-4156-F11A-E6A8-F16BFA53FA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257412"/>
              </p:ext>
            </p:extLst>
          </p:nvPr>
        </p:nvGraphicFramePr>
        <p:xfrm>
          <a:off x="382474" y="-1"/>
          <a:ext cx="11809525" cy="6223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109C039A-8649-81BC-F09B-1F8168967412}"/>
              </a:ext>
            </a:extLst>
          </p:cNvPr>
          <p:cNvSpPr txBox="1"/>
          <p:nvPr/>
        </p:nvSpPr>
        <p:spPr>
          <a:xfrm>
            <a:off x="7580671" y="1612490"/>
            <a:ext cx="4228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Nadprůměrné povědomí o službě </a:t>
            </a:r>
            <a:br>
              <a:rPr lang="cs-CZ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cs-CZ" b="1" dirty="0">
                <a:solidFill>
                  <a:schemeClr val="bg2">
                    <a:lumMod val="75000"/>
                  </a:schemeClr>
                </a:solidFill>
              </a:rPr>
              <a:t>a nadprůměrné využívání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DFABB5E-E365-E2F2-FC51-97AD5E9D3987}"/>
              </a:ext>
            </a:extLst>
          </p:cNvPr>
          <p:cNvSpPr txBox="1"/>
          <p:nvPr/>
        </p:nvSpPr>
        <p:spPr>
          <a:xfrm>
            <a:off x="1086465" y="4817808"/>
            <a:ext cx="29349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rgbClr val="FF0000"/>
                </a:solidFill>
              </a:rPr>
              <a:t>Podprůměrné povědomí </a:t>
            </a:r>
            <a:br>
              <a:rPr lang="cs-CZ" sz="1400" b="1" dirty="0">
                <a:solidFill>
                  <a:srgbClr val="FF0000"/>
                </a:solidFill>
              </a:rPr>
            </a:br>
            <a:r>
              <a:rPr lang="cs-CZ" sz="1400" b="1" dirty="0">
                <a:solidFill>
                  <a:srgbClr val="FF0000"/>
                </a:solidFill>
              </a:rPr>
              <a:t>o službě </a:t>
            </a:r>
            <a:br>
              <a:rPr lang="cs-CZ" sz="1400" b="1" dirty="0">
                <a:solidFill>
                  <a:srgbClr val="FF0000"/>
                </a:solidFill>
              </a:rPr>
            </a:br>
            <a:r>
              <a:rPr lang="cs-CZ" sz="1400" b="1" dirty="0">
                <a:solidFill>
                  <a:srgbClr val="FF0000"/>
                </a:solidFill>
              </a:rPr>
              <a:t>a podprůměrné využívání</a:t>
            </a:r>
          </a:p>
        </p:txBody>
      </p:sp>
    </p:spTree>
    <p:extLst>
      <p:ext uri="{BB962C8B-B14F-4D97-AF65-F5344CB8AC3E}">
        <p14:creationId xmlns:p14="http://schemas.microsoft.com/office/powerpoint/2010/main" val="419230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C7B588-E0B2-2AC6-7807-D7D646D2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192"/>
            <a:ext cx="10901516" cy="1325563"/>
          </a:xfrm>
        </p:spPr>
        <p:txBody>
          <a:bodyPr>
            <a:normAutofit/>
          </a:bodyPr>
          <a:lstStyle/>
          <a:p>
            <a:r>
              <a:rPr lang="cs-CZ" sz="3600" b="1" dirty="0"/>
              <a:t>Financování péče, když nemá opečovávaný peníze? Stát a pojištění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5B832CA7-04B0-E566-D43E-3A8D36DE1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750150"/>
              </p:ext>
            </p:extLst>
          </p:nvPr>
        </p:nvGraphicFramePr>
        <p:xfrm>
          <a:off x="926690" y="169068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7EE0F93E-48A3-36E0-0B90-EFF2DF6D93F5}"/>
              </a:ext>
            </a:extLst>
          </p:cNvPr>
          <p:cNvSpPr txBox="1"/>
          <p:nvPr/>
        </p:nvSpPr>
        <p:spPr>
          <a:xfrm>
            <a:off x="8911712" y="2576051"/>
            <a:ext cx="117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FFFF00"/>
                </a:solidFill>
              </a:rPr>
              <a:t>- 9 % 2018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17D7E37-E12F-C82A-5871-BDF1EDA17028}"/>
              </a:ext>
            </a:extLst>
          </p:cNvPr>
          <p:cNvSpPr txBox="1"/>
          <p:nvPr/>
        </p:nvSpPr>
        <p:spPr>
          <a:xfrm>
            <a:off x="8012061" y="3367547"/>
            <a:ext cx="117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FFFF00"/>
                </a:solidFill>
              </a:rPr>
              <a:t>+ 9 % 2018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BC8E91D-68D2-FBFC-7A00-D02950733B06}"/>
              </a:ext>
            </a:extLst>
          </p:cNvPr>
          <p:cNvSpPr txBox="1"/>
          <p:nvPr/>
        </p:nvSpPr>
        <p:spPr>
          <a:xfrm>
            <a:off x="7180005" y="4159043"/>
            <a:ext cx="1265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FFFF00"/>
                </a:solidFill>
              </a:rPr>
              <a:t>+ 29 % 2018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Rukopis 11">
                <a:extLst>
                  <a:ext uri="{FF2B5EF4-FFF2-40B4-BE49-F238E27FC236}">
                    <a16:creationId xmlns:a16="http://schemas.microsoft.com/office/drawing/2014/main" id="{02EFF8B4-A944-16CF-113B-81B9710B7E70}"/>
                  </a:ext>
                </a:extLst>
              </p14:cNvPr>
              <p14:cNvContentPartPr/>
              <p14:nvPr/>
            </p14:nvContentPartPr>
            <p14:xfrm>
              <a:off x="4590941" y="4174676"/>
              <a:ext cx="1494000" cy="63000"/>
            </p14:xfrm>
          </p:contentPart>
        </mc:Choice>
        <mc:Fallback xmlns="">
          <p:pic>
            <p:nvPicPr>
              <p:cNvPr id="12" name="Rukopis 11">
                <a:extLst>
                  <a:ext uri="{FF2B5EF4-FFF2-40B4-BE49-F238E27FC236}">
                    <a16:creationId xmlns:a16="http://schemas.microsoft.com/office/drawing/2014/main" id="{02EFF8B4-A944-16CF-113B-81B9710B7E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37301" y="4066676"/>
                <a:ext cx="1601640" cy="2786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Řečová bublina: oválný bublinový popisek 12">
            <a:extLst>
              <a:ext uri="{FF2B5EF4-FFF2-40B4-BE49-F238E27FC236}">
                <a16:creationId xmlns:a16="http://schemas.microsoft.com/office/drawing/2014/main" id="{B98E1F3B-BA3D-3135-EACB-6FAECC38EEE5}"/>
              </a:ext>
            </a:extLst>
          </p:cNvPr>
          <p:cNvSpPr/>
          <p:nvPr/>
        </p:nvSpPr>
        <p:spPr>
          <a:xfrm>
            <a:off x="5083276" y="4361121"/>
            <a:ext cx="1265904" cy="501472"/>
          </a:xfrm>
          <a:prstGeom prst="wedgeEllipseCallout">
            <a:avLst>
              <a:gd name="adj1" fmla="val -72685"/>
              <a:gd name="adj2" fmla="val -66905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000" b="1" i="1" dirty="0">
                <a:solidFill>
                  <a:srgbClr val="FFFF00"/>
                </a:solidFill>
              </a:rPr>
              <a:t>Změna formulace výroku</a:t>
            </a:r>
          </a:p>
        </p:txBody>
      </p:sp>
    </p:spTree>
    <p:extLst>
      <p:ext uri="{BB962C8B-B14F-4D97-AF65-F5344CB8AC3E}">
        <p14:creationId xmlns:p14="http://schemas.microsoft.com/office/powerpoint/2010/main" val="2813079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FA8487-6C78-649E-3992-D7BE219B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9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Zkušenost s péčí (2020 – 2024)</a:t>
            </a:r>
            <a:br>
              <a:rPr lang="cs-CZ" b="1" dirty="0"/>
            </a:br>
            <a:r>
              <a:rPr lang="cs-CZ" sz="3100" b="1" dirty="0">
                <a:solidFill>
                  <a:srgbClr val="0070C0"/>
                </a:solidFill>
              </a:rPr>
              <a:t>Počet osob se zkušeností s péčí může být až 2,5 milionu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0152C97-2A9C-FA8E-E9BA-BA0D1CC06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1293"/>
            <a:ext cx="10844928" cy="3451583"/>
          </a:xfrm>
          <a:prstGeom prst="rect">
            <a:avLst/>
          </a:prstGeom>
          <a:ln>
            <a:noFill/>
          </a:ln>
        </p:spPr>
      </p:pic>
      <p:sp>
        <p:nvSpPr>
          <p:cNvPr id="5" name="Textové pole 49">
            <a:extLst>
              <a:ext uri="{FF2B5EF4-FFF2-40B4-BE49-F238E27FC236}">
                <a16:creationId xmlns:a16="http://schemas.microsoft.com/office/drawing/2014/main" id="{36C25BCD-612E-3C08-B547-C77F1AC2372B}"/>
              </a:ext>
            </a:extLst>
          </p:cNvPr>
          <p:cNvSpPr txBox="1"/>
          <p:nvPr/>
        </p:nvSpPr>
        <p:spPr>
          <a:xfrm>
            <a:off x="8180440" y="6124780"/>
            <a:ext cx="3873910" cy="47625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00" kern="1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DOM6. Máte zkušenost s déle trvající péčí o osobu, která vyžaduje speciální péči? Zajímá nás posledních 5 let, tj. od roku 2020 do současnosti, bez ohledu na to, zda žijete / žili jste ve společné domácnosti. N (celkem) = 3203</a:t>
            </a:r>
            <a:endParaRPr lang="cs-CZ" sz="10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00" kern="1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DOM7. Trvala tato péče déle než 1 rok a minimálně 20 hodin týdně? N (celkem) = 1281</a:t>
            </a:r>
            <a:endParaRPr lang="cs-CZ" sz="10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99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143" y="2986904"/>
            <a:ext cx="5319713" cy="884192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314" y="4516243"/>
            <a:ext cx="6544628" cy="1073027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607402D-A546-C232-956B-C71A2FF99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286" y="0"/>
            <a:ext cx="8294913" cy="622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D62A846-9757-4C33-A3CF-4F3AC5FD9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640" y="108155"/>
            <a:ext cx="8264934" cy="619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4E1BDFA-433B-55D3-8A05-E5F840F8700B}"/>
              </a:ext>
            </a:extLst>
          </p:cNvPr>
          <p:cNvSpPr txBox="1"/>
          <p:nvPr/>
        </p:nvSpPr>
        <p:spPr>
          <a:xfrm>
            <a:off x="1870126" y="9835"/>
            <a:ext cx="79739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/>
              <a:t>Opečovávaná osoba</a:t>
            </a:r>
          </a:p>
        </p:txBody>
      </p:sp>
    </p:spTree>
    <p:extLst>
      <p:ext uri="{BB962C8B-B14F-4D97-AF65-F5344CB8AC3E}">
        <p14:creationId xmlns:p14="http://schemas.microsoft.com/office/powerpoint/2010/main" val="3196194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51DDDBFD-06EC-DB7C-48CE-F31FCD84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b="1" dirty="0"/>
              <a:t>Postarat se je normální 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350589E7-D978-3F88-5145-2B37C12C48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40152"/>
              </p:ext>
            </p:extLst>
          </p:nvPr>
        </p:nvGraphicFramePr>
        <p:xfrm>
          <a:off x="5183188" y="1"/>
          <a:ext cx="7008812" cy="620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ástupný text 7">
            <a:extLst>
              <a:ext uri="{FF2B5EF4-FFF2-40B4-BE49-F238E27FC236}">
                <a16:creationId xmlns:a16="http://schemas.microsoft.com/office/drawing/2014/main" id="{DB8F7D84-E65E-65D8-6084-6F4C482DF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Citové vazby, morální povinnost, normálnost péče jsou 3 zásadní důvody. </a:t>
            </a:r>
          </a:p>
          <a:p>
            <a:r>
              <a:rPr lang="cs-CZ" dirty="0"/>
              <a:t>Ostatní důvody souvisí s konkrétními situacemi – někdo oplácí pomoc </a:t>
            </a:r>
            <a:br>
              <a:rPr lang="cs-CZ" dirty="0"/>
            </a:br>
            <a:r>
              <a:rPr lang="cs-CZ" dirty="0"/>
              <a:t>z minulosti nebo pomáhá s péčí ostatním, někdo pečuje, aby osoba mohla zůstat doma. </a:t>
            </a:r>
          </a:p>
          <a:p>
            <a:r>
              <a:rPr lang="cs-CZ" b="1" dirty="0">
                <a:solidFill>
                  <a:srgbClr val="0070C0"/>
                </a:solidFill>
              </a:rPr>
              <a:t>Nedostatek služeb nebo nespokojenost s nimi není zatím zásadní motivace, ale může do budoucna narůstat její význam.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7607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C6B295-93AE-434E-DB5A-3AA6C93A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cs-CZ" sz="2400" b="1" dirty="0"/>
              <a:t>Pokud se někdo ocitne </a:t>
            </a:r>
            <a:br>
              <a:rPr lang="cs-CZ" sz="2400" b="1" dirty="0"/>
            </a:br>
            <a:r>
              <a:rPr lang="cs-CZ" sz="2400" b="1" dirty="0"/>
              <a:t>v situaci, kdy musí začít pečovat o blízkou osobu jednoduše proto, „že to na něj zbylo“, často to přináší řadu negativních důsledků, které mohou mít dlouhodobý dopad na kvalitu jeho života.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3461285-A53C-36DC-90DF-3CE564DB1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3765754"/>
            <a:ext cx="3801038" cy="2349911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070C0"/>
                </a:solidFill>
              </a:rPr>
              <a:t>Nejčastěji se takovým pečujícím stává žena ve věku necelých 55 let, která pečuje o své rodiče (45 %). </a:t>
            </a:r>
          </a:p>
          <a:p>
            <a:r>
              <a:rPr lang="cs-CZ" b="1" dirty="0">
                <a:solidFill>
                  <a:srgbClr val="0070C0"/>
                </a:solidFill>
              </a:rPr>
              <a:t>Vykonávané činnosti jsou spojené </a:t>
            </a:r>
            <a:br>
              <a:rPr lang="cs-CZ" b="1" dirty="0">
                <a:solidFill>
                  <a:srgbClr val="0070C0"/>
                </a:solidFill>
              </a:rPr>
            </a:br>
            <a:r>
              <a:rPr lang="cs-CZ" b="1" dirty="0">
                <a:solidFill>
                  <a:srgbClr val="0070C0"/>
                </a:solidFill>
              </a:rPr>
              <a:t>s doprovodem osoby k lékaři, nákupy (80 %), ale ve dvou třetinách případů se jedná o přímou péči – pomoc s hygienou, jídlem, běžným pohybem.</a:t>
            </a:r>
          </a:p>
          <a:p>
            <a:endParaRPr lang="cs-CZ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4FD71C96-6B47-3106-F923-6A523AE61C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239552"/>
              </p:ext>
            </p:extLst>
          </p:nvPr>
        </p:nvGraphicFramePr>
        <p:xfrm>
          <a:off x="4772025" y="78658"/>
          <a:ext cx="7154503" cy="6154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ové pole 6">
            <a:extLst>
              <a:ext uri="{FF2B5EF4-FFF2-40B4-BE49-F238E27FC236}">
                <a16:creationId xmlns:a16="http://schemas.microsoft.com/office/drawing/2014/main" id="{11962DD1-C91A-0DC7-8CB3-893561157F09}"/>
              </a:ext>
            </a:extLst>
          </p:cNvPr>
          <p:cNvSpPr txBox="1"/>
          <p:nvPr/>
        </p:nvSpPr>
        <p:spPr>
          <a:xfrm>
            <a:off x="11070272" y="2057400"/>
            <a:ext cx="563880" cy="182880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9000" kern="1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</a:t>
            </a:r>
            <a:endParaRPr lang="cs-CZ" sz="1000" kern="10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Rukopis 6">
                <a:extLst>
                  <a:ext uri="{FF2B5EF4-FFF2-40B4-BE49-F238E27FC236}">
                    <a16:creationId xmlns:a16="http://schemas.microsoft.com/office/drawing/2014/main" id="{B6B6467B-D132-2891-4981-8F410BC0DD29}"/>
                  </a:ext>
                </a:extLst>
              </p14:cNvPr>
              <p14:cNvContentPartPr/>
              <p14:nvPr/>
            </p14:nvContentPartPr>
            <p14:xfrm>
              <a:off x="5593901" y="2141396"/>
              <a:ext cx="2446560" cy="81360"/>
            </p14:xfrm>
          </p:contentPart>
        </mc:Choice>
        <mc:Fallback xmlns="">
          <p:pic>
            <p:nvPicPr>
              <p:cNvPr id="7" name="Rukopis 6">
                <a:extLst>
                  <a:ext uri="{FF2B5EF4-FFF2-40B4-BE49-F238E27FC236}">
                    <a16:creationId xmlns:a16="http://schemas.microsoft.com/office/drawing/2014/main" id="{B6B6467B-D132-2891-4981-8F410BC0DD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40261" y="2033396"/>
                <a:ext cx="255420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Rukopis 7">
                <a:extLst>
                  <a:ext uri="{FF2B5EF4-FFF2-40B4-BE49-F238E27FC236}">
                    <a16:creationId xmlns:a16="http://schemas.microsoft.com/office/drawing/2014/main" id="{B9180346-2116-2248-D1F0-E5801AE74885}"/>
                  </a:ext>
                </a:extLst>
              </p14:cNvPr>
              <p14:cNvContentPartPr/>
              <p14:nvPr/>
            </p14:nvContentPartPr>
            <p14:xfrm>
              <a:off x="5446661" y="2358476"/>
              <a:ext cx="2791800" cy="178200"/>
            </p14:xfrm>
          </p:contentPart>
        </mc:Choice>
        <mc:Fallback xmlns="">
          <p:pic>
            <p:nvPicPr>
              <p:cNvPr id="8" name="Rukopis 7">
                <a:extLst>
                  <a:ext uri="{FF2B5EF4-FFF2-40B4-BE49-F238E27FC236}">
                    <a16:creationId xmlns:a16="http://schemas.microsoft.com/office/drawing/2014/main" id="{B9180346-2116-2248-D1F0-E5801AE748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93021" y="2250836"/>
                <a:ext cx="289944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Rukopis 8">
                <a:extLst>
                  <a:ext uri="{FF2B5EF4-FFF2-40B4-BE49-F238E27FC236}">
                    <a16:creationId xmlns:a16="http://schemas.microsoft.com/office/drawing/2014/main" id="{028E09B8-F78A-7854-C4DA-66073F1A09B1}"/>
                  </a:ext>
                </a:extLst>
              </p14:cNvPr>
              <p14:cNvContentPartPr/>
              <p14:nvPr/>
            </p14:nvContentPartPr>
            <p14:xfrm>
              <a:off x="5397341" y="1374956"/>
              <a:ext cx="2727720" cy="119160"/>
            </p14:xfrm>
          </p:contentPart>
        </mc:Choice>
        <mc:Fallback xmlns="">
          <p:pic>
            <p:nvPicPr>
              <p:cNvPr id="9" name="Rukopis 8">
                <a:extLst>
                  <a:ext uri="{FF2B5EF4-FFF2-40B4-BE49-F238E27FC236}">
                    <a16:creationId xmlns:a16="http://schemas.microsoft.com/office/drawing/2014/main" id="{028E09B8-F78A-7854-C4DA-66073F1A09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43701" y="1267316"/>
                <a:ext cx="283536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Rukopis 9">
                <a:extLst>
                  <a:ext uri="{FF2B5EF4-FFF2-40B4-BE49-F238E27FC236}">
                    <a16:creationId xmlns:a16="http://schemas.microsoft.com/office/drawing/2014/main" id="{603F1433-61F5-8CFC-9CC2-7F7BBD07EF88}"/>
                  </a:ext>
                </a:extLst>
              </p14:cNvPr>
              <p14:cNvContentPartPr/>
              <p14:nvPr/>
            </p14:nvContentPartPr>
            <p14:xfrm>
              <a:off x="5554301" y="854396"/>
              <a:ext cx="2117520" cy="70920"/>
            </p14:xfrm>
          </p:contentPart>
        </mc:Choice>
        <mc:Fallback xmlns="">
          <p:pic>
            <p:nvPicPr>
              <p:cNvPr id="10" name="Rukopis 9">
                <a:extLst>
                  <a:ext uri="{FF2B5EF4-FFF2-40B4-BE49-F238E27FC236}">
                    <a16:creationId xmlns:a16="http://schemas.microsoft.com/office/drawing/2014/main" id="{603F1433-61F5-8CFC-9CC2-7F7BBD07EF8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00301" y="746396"/>
                <a:ext cx="2225160" cy="28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5DA21B83-3A91-0DCF-D79E-D8EFF4512818}"/>
                  </a:ext>
                </a:extLst>
              </p14:cNvPr>
              <p14:cNvContentPartPr/>
              <p14:nvPr/>
            </p14:nvContentPartPr>
            <p14:xfrm>
              <a:off x="6046421" y="1946276"/>
              <a:ext cx="2241000" cy="8892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5DA21B83-3A91-0DCF-D79E-D8EFF451281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92781" y="1838636"/>
                <a:ext cx="234864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Rukopis 11">
                <a:extLst>
                  <a:ext uri="{FF2B5EF4-FFF2-40B4-BE49-F238E27FC236}">
                    <a16:creationId xmlns:a16="http://schemas.microsoft.com/office/drawing/2014/main" id="{776D313C-FA12-F65D-472B-ECD386A2EE23}"/>
                  </a:ext>
                </a:extLst>
              </p14:cNvPr>
              <p14:cNvContentPartPr/>
              <p14:nvPr/>
            </p14:nvContentPartPr>
            <p14:xfrm>
              <a:off x="6213821" y="3210596"/>
              <a:ext cx="1937880" cy="63000"/>
            </p14:xfrm>
          </p:contentPart>
        </mc:Choice>
        <mc:Fallback xmlns="">
          <p:pic>
            <p:nvPicPr>
              <p:cNvPr id="12" name="Rukopis 11">
                <a:extLst>
                  <a:ext uri="{FF2B5EF4-FFF2-40B4-BE49-F238E27FC236}">
                    <a16:creationId xmlns:a16="http://schemas.microsoft.com/office/drawing/2014/main" id="{776D313C-FA12-F65D-472B-ECD386A2EE2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59821" y="3102956"/>
                <a:ext cx="204552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Rukopis 12">
                <a:extLst>
                  <a:ext uri="{FF2B5EF4-FFF2-40B4-BE49-F238E27FC236}">
                    <a16:creationId xmlns:a16="http://schemas.microsoft.com/office/drawing/2014/main" id="{3A7AE516-C82C-0ABF-0727-DF07823A129A}"/>
                  </a:ext>
                </a:extLst>
              </p14:cNvPr>
              <p14:cNvContentPartPr/>
              <p14:nvPr/>
            </p14:nvContentPartPr>
            <p14:xfrm>
              <a:off x="5534861" y="4003316"/>
              <a:ext cx="2683440" cy="78120"/>
            </p14:xfrm>
          </p:contentPart>
        </mc:Choice>
        <mc:Fallback xmlns="">
          <p:pic>
            <p:nvPicPr>
              <p:cNvPr id="13" name="Rukopis 12">
                <a:extLst>
                  <a:ext uri="{FF2B5EF4-FFF2-40B4-BE49-F238E27FC236}">
                    <a16:creationId xmlns:a16="http://schemas.microsoft.com/office/drawing/2014/main" id="{3A7AE516-C82C-0ABF-0727-DF07823A129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81221" y="3895316"/>
                <a:ext cx="2791080" cy="29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3539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3C96757-FD4C-263E-5FB4-36AB1396C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cs-CZ" sz="4000" b="1" dirty="0"/>
              <a:t>Celkový průměr v počtu pečujících osob je </a:t>
            </a:r>
            <a:r>
              <a:rPr lang="cs-CZ" sz="4000" b="1" dirty="0">
                <a:solidFill>
                  <a:srgbClr val="0070C0"/>
                </a:solidFill>
              </a:rPr>
              <a:t>3,6</a:t>
            </a:r>
            <a:br>
              <a:rPr lang="cs-CZ" sz="4000" b="1" dirty="0">
                <a:solidFill>
                  <a:srgbClr val="0070C0"/>
                </a:solidFill>
              </a:rPr>
            </a:br>
            <a:endParaRPr lang="cs-CZ" sz="4000" b="1" dirty="0"/>
          </a:p>
        </p:txBody>
      </p:sp>
      <p:graphicFrame>
        <p:nvGraphicFramePr>
          <p:cNvPr id="10" name="Zástupný obsah 9">
            <a:extLst>
              <a:ext uri="{FF2B5EF4-FFF2-40B4-BE49-F238E27FC236}">
                <a16:creationId xmlns:a16="http://schemas.microsoft.com/office/drawing/2014/main" id="{36D70585-9C33-1D2C-B36E-929613F943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4076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029BEF31-8D58-89D1-A67F-0E2928E9D9AB}"/>
              </a:ext>
            </a:extLst>
          </p:cNvPr>
          <p:cNvSpPr txBox="1"/>
          <p:nvPr/>
        </p:nvSpPr>
        <p:spPr>
          <a:xfrm>
            <a:off x="1691148" y="5422490"/>
            <a:ext cx="10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70C0"/>
                </a:solidFill>
              </a:rPr>
              <a:t>63 %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01FC8F9-4813-B75D-8A7E-96434BE07226}"/>
              </a:ext>
            </a:extLst>
          </p:cNvPr>
          <p:cNvSpPr txBox="1"/>
          <p:nvPr/>
        </p:nvSpPr>
        <p:spPr>
          <a:xfrm>
            <a:off x="5014452" y="5422490"/>
            <a:ext cx="10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70C0"/>
                </a:solidFill>
              </a:rPr>
              <a:t>43 %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253777B-1CC3-5958-25F3-BF9199581AED}"/>
              </a:ext>
            </a:extLst>
          </p:cNvPr>
          <p:cNvSpPr txBox="1"/>
          <p:nvPr/>
        </p:nvSpPr>
        <p:spPr>
          <a:xfrm>
            <a:off x="6730181" y="5422490"/>
            <a:ext cx="10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70C0"/>
                </a:solidFill>
              </a:rPr>
              <a:t>4 %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349FAB0-5F6D-BA0D-B74F-1A314F5F557A}"/>
              </a:ext>
            </a:extLst>
          </p:cNvPr>
          <p:cNvSpPr txBox="1"/>
          <p:nvPr/>
        </p:nvSpPr>
        <p:spPr>
          <a:xfrm>
            <a:off x="9190704" y="5400733"/>
            <a:ext cx="108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70C0"/>
                </a:solidFill>
              </a:rPr>
              <a:t>2 %</a:t>
            </a:r>
          </a:p>
        </p:txBody>
      </p:sp>
    </p:spTree>
    <p:extLst>
      <p:ext uri="{BB962C8B-B14F-4D97-AF65-F5344CB8AC3E}">
        <p14:creationId xmlns:p14="http://schemas.microsoft.com/office/powerpoint/2010/main" val="161812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3DC3F8-73B4-C8F0-1089-F95C70CC2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1 pečující = </a:t>
            </a:r>
            <a:r>
              <a:rPr lang="cs-CZ" sz="6000" b="1" dirty="0">
                <a:solidFill>
                  <a:srgbClr val="0070C0"/>
                </a:solidFill>
              </a:rPr>
              <a:t>1,3</a:t>
            </a:r>
            <a:r>
              <a:rPr lang="cs-CZ" b="1" dirty="0"/>
              <a:t> opečovávaného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B1BB3D-4AE3-FC72-4976-1E9930E03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cs-CZ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průměru každý pečující pečoval o 1,3 člověka v rámci posledních 5 let. </a:t>
            </a:r>
          </a:p>
          <a:p>
            <a:pPr>
              <a:lnSpc>
                <a:spcPct val="150000"/>
              </a:lnSpc>
            </a:pPr>
            <a:r>
              <a:rPr lang="cs-CZ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Průměrný věk opečovávané ženy byl 72 let, u muže 60 let. Nejčastěji se jednalo o rodiče, prarodiče nebo děti. </a:t>
            </a:r>
          </a:p>
          <a:p>
            <a:pPr>
              <a:lnSpc>
                <a:spcPct val="150000"/>
              </a:lnSpc>
            </a:pPr>
            <a:r>
              <a:rPr lang="cs-CZ" sz="26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Průměrně trvá péče o opečovávanou osobu </a:t>
            </a:r>
            <a:r>
              <a:rPr lang="cs-CZ" sz="3500" b="1" kern="100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 hodin týdně </a:t>
            </a:r>
            <a:r>
              <a:rPr lang="cs-CZ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(je to vlastně ekvivalent dvoutřetinového pracovního úvazku).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5065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8AD3B6-2A7D-B8B8-3795-EC9C0567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b="1" dirty="0"/>
              <a:t>Neformální pečující jsou nezastupitelní, profesionální péče by zatížila více pracovníků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FB4FEC43-35B4-401F-BC09-0BAB9E6A5F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5864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ové pole 42">
            <a:extLst>
              <a:ext uri="{FF2B5EF4-FFF2-40B4-BE49-F238E27FC236}">
                <a16:creationId xmlns:a16="http://schemas.microsoft.com/office/drawing/2014/main" id="{B7C3DBF0-0C01-694F-28D3-4DCF27A38E99}"/>
              </a:ext>
            </a:extLst>
          </p:cNvPr>
          <p:cNvSpPr txBox="1"/>
          <p:nvPr/>
        </p:nvSpPr>
        <p:spPr>
          <a:xfrm>
            <a:off x="8424590" y="6311900"/>
            <a:ext cx="3098817" cy="351632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cs-CZ" sz="800" kern="1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OS8. Kolik osob pečuje / pečovalo o</a:t>
            </a:r>
            <a:r>
              <a:rPr lang="cs-CZ" sz="800" kern="100" baseline="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opečovávaném</a:t>
            </a:r>
            <a:r>
              <a:rPr lang="cs-CZ" sz="800" kern="1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cs-CZ" sz="800" kern="100" dirty="0">
                <a:solidFill>
                  <a:srgbClr val="7F7F7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HO8. Jaký stupeň závislosti byl přiznán? N (pečující) = 717</a:t>
            </a:r>
            <a:endParaRPr lang="cs-CZ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492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ee girl hiding sad illustration">
            <a:extLst>
              <a:ext uri="{FF2B5EF4-FFF2-40B4-BE49-F238E27FC236}">
                <a16:creationId xmlns:a16="http://schemas.microsoft.com/office/drawing/2014/main" id="{8B3FC9A5-7CE3-2B7C-1577-DEEF159B7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11"/>
          <a:stretch/>
        </p:blipFill>
        <p:spPr bwMode="auto">
          <a:xfrm>
            <a:off x="8445181" y="0"/>
            <a:ext cx="3746819" cy="687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6">
            <a:extLst>
              <a:ext uri="{FF2B5EF4-FFF2-40B4-BE49-F238E27FC236}">
                <a16:creationId xmlns:a16="http://schemas.microsoft.com/office/drawing/2014/main" id="{541E8A41-7633-B693-D2F8-0D40EDC71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Osamocený pečující = 25 %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7C574C82-8F94-59AE-9215-AC8663795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354" y="1619148"/>
            <a:ext cx="10793361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4000"/>
              </a:lnSpc>
            </a:pPr>
            <a:r>
              <a:rPr lang="cs-CZ" dirty="0"/>
              <a:t>Třetina jsou muži</a:t>
            </a:r>
          </a:p>
          <a:p>
            <a:pPr>
              <a:lnSpc>
                <a:spcPct val="114000"/>
              </a:lnSpc>
            </a:pPr>
            <a:r>
              <a:rPr lang="cs-CZ" dirty="0"/>
              <a:t>Dvě třetiny jsou starší 55 let</a:t>
            </a:r>
          </a:p>
          <a:p>
            <a:pPr>
              <a:lnSpc>
                <a:spcPct val="114000"/>
              </a:lnSpc>
            </a:pPr>
            <a:r>
              <a:rPr lang="cs-CZ" dirty="0"/>
              <a:t>40 % z nich pečují více než 7 let</a:t>
            </a:r>
          </a:p>
          <a:p>
            <a:pPr>
              <a:lnSpc>
                <a:spcPct val="114000"/>
              </a:lnSpc>
            </a:pPr>
            <a:r>
              <a:rPr lang="cs-CZ" dirty="0"/>
              <a:t>Polovině se zhoršilo psychické a fyzické zdraví</a:t>
            </a:r>
          </a:p>
          <a:p>
            <a:pPr>
              <a:lnSpc>
                <a:spcPct val="114000"/>
              </a:lnSpc>
            </a:pPr>
            <a:r>
              <a:rPr lang="cs-CZ" dirty="0"/>
              <a:t>Polovině se zhoršila finanční situace a došlo </a:t>
            </a:r>
            <a:br>
              <a:rPr lang="cs-CZ" dirty="0"/>
            </a:br>
            <a:r>
              <a:rPr lang="cs-CZ" dirty="0"/>
              <a:t>ke zhoršení důvěry ve stát</a:t>
            </a:r>
          </a:p>
          <a:p>
            <a:pPr>
              <a:lnSpc>
                <a:spcPct val="114000"/>
              </a:lnSpc>
            </a:pPr>
            <a:r>
              <a:rPr lang="cs-CZ" dirty="0"/>
              <a:t>Služby, které by potřebovali (pro sebe):</a:t>
            </a:r>
          </a:p>
          <a:p>
            <a:pPr lvl="1">
              <a:lnSpc>
                <a:spcPct val="114000"/>
              </a:lnSpc>
            </a:pPr>
            <a:r>
              <a:rPr lang="cs-CZ" dirty="0"/>
              <a:t>Poradenství a podpora organizací zaměřených přímo na pečující</a:t>
            </a:r>
          </a:p>
          <a:p>
            <a:pPr lvl="1">
              <a:lnSpc>
                <a:spcPct val="114000"/>
              </a:lnSpc>
            </a:pPr>
            <a:r>
              <a:rPr lang="cs-CZ" dirty="0"/>
              <a:t>Vzdělávání </a:t>
            </a:r>
          </a:p>
          <a:p>
            <a:pPr lvl="1">
              <a:lnSpc>
                <a:spcPct val="114000"/>
              </a:lnSpc>
            </a:pPr>
            <a:r>
              <a:rPr lang="cs-CZ" dirty="0"/>
              <a:t>Pomoc psychologa (vlastní obtíže)</a:t>
            </a:r>
          </a:p>
          <a:p>
            <a:pPr>
              <a:lnSpc>
                <a:spcPct val="114000"/>
              </a:lnSpc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7472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B09BD7-C3E8-AEAC-F7B1-B797F5D8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Přetížený/á pečující = 30 %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825617-0015-F3BD-7CF7-F9A19EBFC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035"/>
            <a:ext cx="10515600" cy="457246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4000"/>
              </a:lnSpc>
            </a:pPr>
            <a:r>
              <a:rPr lang="cs-CZ" dirty="0"/>
              <a:t>Třetina jsou muži, dvě třetiny starší 50 let</a:t>
            </a:r>
          </a:p>
          <a:p>
            <a:pPr>
              <a:lnSpc>
                <a:spcPct val="124000"/>
              </a:lnSpc>
            </a:pPr>
            <a:r>
              <a:rPr lang="cs-CZ" dirty="0"/>
              <a:t>Třetina pečuje sama</a:t>
            </a:r>
          </a:p>
          <a:p>
            <a:pPr>
              <a:lnSpc>
                <a:spcPct val="124000"/>
              </a:lnSpc>
            </a:pPr>
            <a:r>
              <a:rPr lang="cs-CZ" dirty="0"/>
              <a:t>Třetina pečuje více než 7 let</a:t>
            </a:r>
          </a:p>
          <a:p>
            <a:pPr>
              <a:lnSpc>
                <a:spcPct val="124000"/>
              </a:lnSpc>
            </a:pPr>
            <a:r>
              <a:rPr lang="cs-CZ" dirty="0"/>
              <a:t>Fyzický stav: 4,2 (z 10), psychický stav: 3,8 (z 10) </a:t>
            </a:r>
          </a:p>
          <a:p>
            <a:pPr>
              <a:lnSpc>
                <a:spcPct val="124000"/>
              </a:lnSpc>
            </a:pPr>
            <a:r>
              <a:rPr lang="cs-CZ" dirty="0"/>
              <a:t>42 % téměř neodpočívá</a:t>
            </a:r>
          </a:p>
          <a:p>
            <a:pPr>
              <a:lnSpc>
                <a:spcPct val="124000"/>
              </a:lnSpc>
            </a:pPr>
            <a:r>
              <a:rPr lang="cs-CZ" dirty="0"/>
              <a:t>35 hodin týdně věnují péči (téměř celý úvazek)</a:t>
            </a:r>
          </a:p>
          <a:p>
            <a:pPr>
              <a:lnSpc>
                <a:spcPct val="124000"/>
              </a:lnSpc>
            </a:pPr>
            <a:r>
              <a:rPr lang="cs-CZ" dirty="0"/>
              <a:t>Služby, které by potřebovali (pro sebe):</a:t>
            </a:r>
          </a:p>
          <a:p>
            <a:pPr lvl="1">
              <a:lnSpc>
                <a:spcPct val="124000"/>
              </a:lnSpc>
            </a:pPr>
            <a:r>
              <a:rPr lang="cs-CZ" dirty="0"/>
              <a:t>Psychologická podpora</a:t>
            </a:r>
          </a:p>
          <a:p>
            <a:pPr lvl="1">
              <a:lnSpc>
                <a:spcPct val="124000"/>
              </a:lnSpc>
            </a:pPr>
            <a:r>
              <a:rPr lang="cs-CZ" dirty="0"/>
              <a:t>Vzdělávání pro pečující</a:t>
            </a:r>
          </a:p>
          <a:p>
            <a:pPr lvl="1">
              <a:lnSpc>
                <a:spcPct val="124000"/>
              </a:lnSpc>
            </a:pPr>
            <a:r>
              <a:rPr lang="cs-CZ" dirty="0"/>
              <a:t>Pomoc psychiatra</a:t>
            </a:r>
          </a:p>
          <a:p>
            <a:pPr marL="0" indent="0">
              <a:lnSpc>
                <a:spcPct val="124000"/>
              </a:lnSpc>
              <a:buNone/>
            </a:pPr>
            <a:endParaRPr lang="cs-CZ" dirty="0"/>
          </a:p>
        </p:txBody>
      </p:sp>
      <p:pic>
        <p:nvPicPr>
          <p:cNvPr id="3074" name="Picture 2" descr="Free desperate stress stressed illustration">
            <a:extLst>
              <a:ext uri="{FF2B5EF4-FFF2-40B4-BE49-F238E27FC236}">
                <a16:creationId xmlns:a16="http://schemas.microsoft.com/office/drawing/2014/main" id="{38627E02-F9B6-39E9-5F0E-A6BF3DE1B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0"/>
          <a:stretch/>
        </p:blipFill>
        <p:spPr bwMode="auto">
          <a:xfrm>
            <a:off x="8386914" y="2578510"/>
            <a:ext cx="3805085" cy="427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A88BA452-0C7C-77F7-028D-F61F0352EEA6}"/>
              </a:ext>
            </a:extLst>
          </p:cNvPr>
          <p:cNvSpPr/>
          <p:nvPr/>
        </p:nvSpPr>
        <p:spPr>
          <a:xfrm>
            <a:off x="8386916" y="0"/>
            <a:ext cx="3805084" cy="2578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949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A2180A4-8E96-B529-7D97-7874EF6CF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84496" cy="1600200"/>
          </a:xfrm>
        </p:spPr>
        <p:txBody>
          <a:bodyPr anchor="t">
            <a:noAutofit/>
          </a:bodyPr>
          <a:lstStyle/>
          <a:p>
            <a:r>
              <a:rPr lang="cs-CZ" sz="3600" b="1" dirty="0"/>
              <a:t>Pečující konzultují především zdravotní stav opečovávaného a také sociální zabezpečení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B8A0E7A3-ADA4-AAC5-3CA4-1AB0B7C66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834580"/>
            <a:ext cx="4086173" cy="2034407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Vlastní zdravotní potíže řeší čtvrtina pečujících, kteří se starají o osoby </a:t>
            </a:r>
            <a:br>
              <a:rPr lang="cs-CZ" dirty="0"/>
            </a:br>
            <a:r>
              <a:rPr lang="cs-CZ" dirty="0"/>
              <a:t>v nejvyšším stupni závislosti. </a:t>
            </a:r>
          </a:p>
          <a:p>
            <a:r>
              <a:rPr lang="cs-CZ" b="1" dirty="0"/>
              <a:t>Zhruba 30 % pečujících nevyužívá žádné služby – nejčastěji zmíněným důvodem je neochota nebo nepotřebnost. Hned na druhém místě je nedostatek informací nebo složitost (představa o složitosti).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C957996-8D8E-4C93-D312-71F53B7E6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355574"/>
              </p:ext>
            </p:extLst>
          </p:nvPr>
        </p:nvGraphicFramePr>
        <p:xfrm>
          <a:off x="5225076" y="48619"/>
          <a:ext cx="6848938" cy="615924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076286">
                  <a:extLst>
                    <a:ext uri="{9D8B030D-6E8A-4147-A177-3AD203B41FA5}">
                      <a16:colId xmlns:a16="http://schemas.microsoft.com/office/drawing/2014/main" val="158304643"/>
                    </a:ext>
                  </a:extLst>
                </a:gridCol>
                <a:gridCol w="693163">
                  <a:extLst>
                    <a:ext uri="{9D8B030D-6E8A-4147-A177-3AD203B41FA5}">
                      <a16:colId xmlns:a16="http://schemas.microsoft.com/office/drawing/2014/main" val="3745090750"/>
                    </a:ext>
                  </a:extLst>
                </a:gridCol>
                <a:gridCol w="693163">
                  <a:extLst>
                    <a:ext uri="{9D8B030D-6E8A-4147-A177-3AD203B41FA5}">
                      <a16:colId xmlns:a16="http://schemas.microsoft.com/office/drawing/2014/main" val="2834160129"/>
                    </a:ext>
                  </a:extLst>
                </a:gridCol>
                <a:gridCol w="693163">
                  <a:extLst>
                    <a:ext uri="{9D8B030D-6E8A-4147-A177-3AD203B41FA5}">
                      <a16:colId xmlns:a16="http://schemas.microsoft.com/office/drawing/2014/main" val="1721071347"/>
                    </a:ext>
                  </a:extLst>
                </a:gridCol>
                <a:gridCol w="693163">
                  <a:extLst>
                    <a:ext uri="{9D8B030D-6E8A-4147-A177-3AD203B41FA5}">
                      <a16:colId xmlns:a16="http://schemas.microsoft.com/office/drawing/2014/main" val="1494564104"/>
                    </a:ext>
                  </a:extLst>
                </a:gridCol>
              </a:tblGrid>
              <a:tr h="7882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cs-CZ" sz="1200" kern="100" dirty="0">
                          <a:effectLst/>
                        </a:rPr>
                      </a:br>
                      <a:r>
                        <a:rPr lang="cs-CZ" sz="1800" kern="100" dirty="0">
                          <a:effectLst/>
                        </a:rPr>
                        <a:t> Služby, které pečující osoba </a:t>
                      </a:r>
                      <a:br>
                        <a:rPr lang="cs-CZ" sz="1800" kern="100" dirty="0">
                          <a:effectLst/>
                        </a:rPr>
                      </a:br>
                      <a:r>
                        <a:rPr lang="cs-CZ" sz="1800" kern="100" dirty="0">
                          <a:effectLst/>
                        </a:rPr>
                        <a:t>v souvislosti s péčí někdy využil/a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 b="1" kern="100" dirty="0">
                          <a:effectLst/>
                        </a:rPr>
                        <a:t>I. stupeň závislosti</a:t>
                      </a:r>
                      <a:endParaRPr lang="cs-CZ" sz="12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 b="1" kern="100" dirty="0">
                          <a:effectLst/>
                        </a:rPr>
                        <a:t>II. stupeň závislosti</a:t>
                      </a:r>
                      <a:endParaRPr lang="cs-CZ" sz="12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 b="1" kern="100" dirty="0">
                          <a:effectLst/>
                        </a:rPr>
                        <a:t>III. stupeň závislosti</a:t>
                      </a:r>
                      <a:endParaRPr lang="cs-CZ" sz="12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100" b="1" kern="100" dirty="0">
                          <a:effectLst/>
                        </a:rPr>
                        <a:t>IV. stupeň závislosti</a:t>
                      </a:r>
                      <a:endParaRPr lang="cs-CZ" sz="12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4009144"/>
                  </a:ext>
                </a:extLst>
              </a:tr>
              <a:tr h="7882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Konzultace o poskytování péče s lékařem či zdravotnickým pracovníkem (např. zdravotní sestrou, ošetřovatelskou službou)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41%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48%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52%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55%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51338477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Konzultace o poskytování péče se sociálním pracovníkem obce či úřadu práce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37%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37%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38%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effectLst/>
                        </a:rPr>
                        <a:t>33%</a:t>
                      </a:r>
                      <a:endParaRPr lang="cs-CZ" sz="18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20218598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Poradenství a podpora organizací zaměřených přímo na pečující osoby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10%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12%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16%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12%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1236018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Pomoc psychologa s řešením vlastních obtíží, které vznikly kvůli poskytování péče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10%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5%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12%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12%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56177100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>
                          <a:effectLst/>
                        </a:rPr>
                        <a:t>Zapojení do svépomocné skupiny (např. pečujících osob vč. skupin na webu, rodin pečujících o členy s určitou diagnózou)</a:t>
                      </a:r>
                      <a:endParaRPr lang="cs-CZ" sz="1400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6%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11%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2%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9%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83503232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Vzdělávání pro pečující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5%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11%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7%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6%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8856585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solidFill>
                            <a:srgbClr val="FF0000"/>
                          </a:solidFill>
                          <a:effectLst/>
                        </a:rPr>
                        <a:t>Pomoc zdravotníka s řešením vlastních zdravotních obtíží, které vznikly či se významně zhoršily kvůli poskytování péče</a:t>
                      </a:r>
                      <a:endParaRPr lang="cs-CZ" sz="1400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cs-CZ" sz="1400" b="1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solidFill>
                            <a:srgbClr val="FF0000"/>
                          </a:solidFill>
                          <a:effectLst/>
                        </a:rPr>
                        <a:t>11%</a:t>
                      </a:r>
                      <a:endParaRPr lang="cs-CZ" sz="1400" b="1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solidFill>
                            <a:srgbClr val="FF0000"/>
                          </a:solidFill>
                          <a:effectLst/>
                        </a:rPr>
                        <a:t>17%</a:t>
                      </a:r>
                      <a:endParaRPr lang="cs-CZ" sz="1400" b="1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solidFill>
                            <a:srgbClr val="FF0000"/>
                          </a:solidFill>
                          <a:effectLst/>
                        </a:rPr>
                        <a:t>23%</a:t>
                      </a:r>
                      <a:endParaRPr lang="cs-CZ" sz="1400" b="1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94480929"/>
                  </a:ext>
                </a:extLst>
              </a:tr>
              <a:tr h="7882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Pomoc právníka s řešením záležitostí souvisejících péčí (např. v otázce opatrovnictví, svéprávnosti opečovávaného, žádosti o příspěvek na péči)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>
                          <a:effectLst/>
                        </a:rPr>
                        <a:t>2%</a:t>
                      </a:r>
                      <a:endParaRPr lang="cs-CZ" sz="1400" b="1" kern="1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4%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effectLst/>
                        </a:rPr>
                        <a:t>3%</a:t>
                      </a:r>
                      <a:endParaRPr lang="cs-CZ" sz="1400" b="1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b="1" kern="100" dirty="0">
                          <a:solidFill>
                            <a:srgbClr val="FF0000"/>
                          </a:solidFill>
                          <a:effectLst/>
                        </a:rPr>
                        <a:t>11%</a:t>
                      </a:r>
                      <a:endParaRPr lang="cs-CZ" sz="1400" b="1" kern="100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78250066"/>
                  </a:ext>
                </a:extLst>
              </a:tr>
              <a:tr h="530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200" kern="100" dirty="0">
                          <a:effectLst/>
                        </a:rPr>
                        <a:t>Nic z výše uvedeného</a:t>
                      </a:r>
                      <a:endParaRPr lang="cs-CZ" sz="1400" kern="10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solidFill>
                            <a:schemeClr val="tx1"/>
                          </a:solidFill>
                          <a:effectLst/>
                        </a:rPr>
                        <a:t>29%</a:t>
                      </a:r>
                      <a:endParaRPr lang="cs-CZ" sz="1800" b="1" kern="1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solidFill>
                            <a:schemeClr val="tx1"/>
                          </a:solidFill>
                          <a:effectLst/>
                        </a:rPr>
                        <a:t>34%</a:t>
                      </a:r>
                      <a:endParaRPr lang="cs-CZ" sz="1800" b="1" kern="1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solidFill>
                            <a:schemeClr val="tx1"/>
                          </a:solidFill>
                          <a:effectLst/>
                        </a:rPr>
                        <a:t>26%</a:t>
                      </a:r>
                      <a:endParaRPr lang="cs-CZ" sz="1800" b="1" kern="1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1600" b="1" kern="100" dirty="0">
                          <a:solidFill>
                            <a:schemeClr val="tx1"/>
                          </a:solidFill>
                          <a:effectLst/>
                        </a:rPr>
                        <a:t>28%</a:t>
                      </a:r>
                      <a:endParaRPr lang="cs-CZ" sz="1800" b="1" kern="1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118003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722F4503-7AF2-B70B-CD90-8C9899CF138E}"/>
              </a:ext>
            </a:extLst>
          </p:cNvPr>
          <p:cNvSpPr txBox="1"/>
          <p:nvPr/>
        </p:nvSpPr>
        <p:spPr>
          <a:xfrm>
            <a:off x="8072284" y="6229478"/>
            <a:ext cx="4001730" cy="579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00" kern="100" dirty="0">
                <a:effectLst/>
              </a:rPr>
              <a:t>HO8. Jaký stupeň závislosti byl přiznán?</a:t>
            </a:r>
            <a:endParaRPr lang="cs-CZ" sz="1000" kern="100" dirty="0">
              <a:effectLst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00" kern="100" dirty="0">
                <a:effectLst/>
              </a:rPr>
              <a:t>HO10. Vyberte prosím služby, které jste jako pečující osoba v souvislosti s péčí někdy využil/a: Možnost více odpovědí.   N (pečující) = 717</a:t>
            </a:r>
            <a:endParaRPr lang="cs-CZ" sz="10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45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2DA34CA0-1C30-CF14-2E64-91DE150C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78497" cy="1325563"/>
          </a:xfrm>
        </p:spPr>
        <p:txBody>
          <a:bodyPr>
            <a:noAutofit/>
          </a:bodyPr>
          <a:lstStyle/>
          <a:p>
            <a:r>
              <a:rPr lang="cs-CZ" sz="3600" b="1" dirty="0"/>
              <a:t>Stěhování kvůli péči se týká </a:t>
            </a:r>
            <a:r>
              <a:rPr lang="cs-CZ" sz="3600" b="1" dirty="0">
                <a:solidFill>
                  <a:srgbClr val="0070C0"/>
                </a:solidFill>
              </a:rPr>
              <a:t>12 % pečujících</a:t>
            </a:r>
            <a:r>
              <a:rPr lang="cs-CZ" sz="3600" b="1" dirty="0"/>
              <a:t>, </a:t>
            </a:r>
            <a:br>
              <a:rPr lang="cs-CZ" sz="3600" b="1" dirty="0"/>
            </a:br>
            <a:r>
              <a:rPr lang="cs-CZ" sz="3600" b="1" dirty="0"/>
              <a:t>a ještě vyššího procenta osob, o které se pečuje.</a:t>
            </a: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142C9AD1-C36D-2E13-2478-A3D641680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5598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3662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AB451-2A82-BC02-3ACC-AF0A45AE2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23730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cs-CZ" sz="4000" b="1" dirty="0"/>
              <a:t>Pracovní změny provázejí </a:t>
            </a:r>
            <a:r>
              <a:rPr lang="cs-CZ" sz="4000" b="1" dirty="0">
                <a:solidFill>
                  <a:srgbClr val="0070C0"/>
                </a:solidFill>
              </a:rPr>
              <a:t>každého třetího pečujícího</a:t>
            </a:r>
            <a:r>
              <a:rPr lang="cs-CZ" sz="4000" b="1" dirty="0"/>
              <a:t>, 18 % pociťuje zhoršení finanční situace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7E2EA627-0C62-7C37-364F-6008FEBB66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996419"/>
              </p:ext>
            </p:extLst>
          </p:nvPr>
        </p:nvGraphicFramePr>
        <p:xfrm>
          <a:off x="471948" y="1825625"/>
          <a:ext cx="1088185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0669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723FB4D6-B3B2-ECB2-07A5-51ED5892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cs-CZ" sz="4000" b="1" dirty="0"/>
              <a:t>Zásadní předpoklad pro péči je být finančně zabezpečený 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C0F4690-8F00-4782-32AA-784572C35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13238"/>
            <a:ext cx="3932237" cy="19557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b="1" dirty="0"/>
              <a:t>Stejný výsledek získáme, pokud se zeptáme také populace, která s péčí nemá čerstvé zkušenosti – polovina lidí jako první předpoklad uvádí peníze. </a:t>
            </a:r>
          </a:p>
          <a:p>
            <a:pPr>
              <a:lnSpc>
                <a:spcPct val="100000"/>
              </a:lnSpc>
            </a:pPr>
            <a:endParaRPr lang="cs-CZ" b="1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02FD02A7-13DA-2D52-E117-C10B31393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570950"/>
              </p:ext>
            </p:extLst>
          </p:nvPr>
        </p:nvGraphicFramePr>
        <p:xfrm>
          <a:off x="5183187" y="98323"/>
          <a:ext cx="6900657" cy="6361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6485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FAAF632D-A112-A86E-A848-4BCAC514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Genderové rozdíly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9E140556-A17F-B179-792F-2363594A2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1" y="2028246"/>
            <a:ext cx="10962325" cy="1108243"/>
          </a:xfrm>
          <a:prstGeom prst="rect">
            <a:avLst/>
          </a:prstGeom>
        </p:spPr>
      </p:pic>
      <p:sp>
        <p:nvSpPr>
          <p:cNvPr id="19" name="Textové pole 2">
            <a:extLst>
              <a:ext uri="{FF2B5EF4-FFF2-40B4-BE49-F238E27FC236}">
                <a16:creationId xmlns:a16="http://schemas.microsoft.com/office/drawing/2014/main" id="{0E328423-4230-344A-F6EF-69396CA6F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7561" y="1432922"/>
            <a:ext cx="7531510" cy="51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800" b="1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40 %</a:t>
            </a:r>
            <a:r>
              <a:rPr lang="cs-CZ" sz="2800" kern="1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                                      </a:t>
            </a:r>
            <a:r>
              <a:rPr lang="cs-CZ" sz="2800" b="1" kern="100" dirty="0">
                <a:solidFill>
                  <a:srgbClr val="7F7F7F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60 %</a:t>
            </a:r>
            <a:endParaRPr lang="cs-CZ" sz="2800" kern="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0496743-CA47-F95B-69C9-48829E2AE0DB}"/>
              </a:ext>
            </a:extLst>
          </p:cNvPr>
          <p:cNvSpPr txBox="1"/>
          <p:nvPr/>
        </p:nvSpPr>
        <p:spPr>
          <a:xfrm>
            <a:off x="6471859" y="3263913"/>
            <a:ext cx="44616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Zejména oblasti přímé péče: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podávání léků, píchání injekcí nebo při dalších zdravotních úkonech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provádění hygieny nebo polohování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rehabilitace a cvičení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FDC05611-51E1-57C8-1563-BBA2B5C2B416}"/>
              </a:ext>
            </a:extLst>
          </p:cNvPr>
          <p:cNvSpPr txBox="1"/>
          <p:nvPr/>
        </p:nvSpPr>
        <p:spPr>
          <a:xfrm>
            <a:off x="1258529" y="3303243"/>
            <a:ext cx="446161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Organizační a manažerské dovednosti: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správa financí opečovávané osoby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cs-CZ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inanční výpomoc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doprovázení osoby (úřady, lékař atd.)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cs-CZ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rganizace pomoci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jednání s úřady</a:t>
            </a:r>
            <a:endParaRPr lang="cs-CZ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600" dirty="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160E0067-8F4D-5E1C-B1B8-F9CFF094FB6A}"/>
              </a:ext>
            </a:extLst>
          </p:cNvPr>
          <p:cNvSpPr txBox="1"/>
          <p:nvPr/>
        </p:nvSpPr>
        <p:spPr>
          <a:xfrm>
            <a:off x="1140542" y="5119125"/>
            <a:ext cx="9910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</a:rPr>
              <a:t>Muži jsou důležitými neformálními pečujícími, zvládají stejné úkony jako ženy a také je provádějí, i když některé činnosti jsou pro ně typičtější. </a:t>
            </a:r>
          </a:p>
        </p:txBody>
      </p:sp>
    </p:spTree>
    <p:extLst>
      <p:ext uri="{BB962C8B-B14F-4D97-AF65-F5344CB8AC3E}">
        <p14:creationId xmlns:p14="http://schemas.microsoft.com/office/powerpoint/2010/main" val="2618544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FAE49131-43CF-2549-0919-CA0EBE93F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537715"/>
              </p:ext>
            </p:extLst>
          </p:nvPr>
        </p:nvGraphicFramePr>
        <p:xfrm>
          <a:off x="176597" y="98783"/>
          <a:ext cx="11838806" cy="57960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933671">
                  <a:extLst>
                    <a:ext uri="{9D8B030D-6E8A-4147-A177-3AD203B41FA5}">
                      <a16:colId xmlns:a16="http://schemas.microsoft.com/office/drawing/2014/main" val="1404782222"/>
                    </a:ext>
                  </a:extLst>
                </a:gridCol>
                <a:gridCol w="7905135">
                  <a:extLst>
                    <a:ext uri="{9D8B030D-6E8A-4147-A177-3AD203B41FA5}">
                      <a16:colId xmlns:a16="http://schemas.microsoft.com/office/drawing/2014/main" val="392026087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1: Jak obecná populace vnímá neformální pečující?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Obecná populace uznává, že pečující mají málo respektu a málo peněz.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72216150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2: Je péče obecnou populací vnímána jako práce?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Polovina populace ji považuje za běžnou práci, pečující výrazně méně.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073088477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3: Generační pohled na péči.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Všechny generace jsou ochotné pečovat, lidé jsou nejvíce ochotni pečovat o své děti, manžele, partnery a rodiče. Mladší generace vykazují také vyšší ochotu pečovat o vzdálenější příbuzné a přátele.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72111452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4: Rozhodnutí pečovat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Zásadní jsou morální důvody a osobní vztahy, péče o blízké je považována za normální.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106274019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5: Lidé, kteří pečují, se za pečující sami nepovažují.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Považují se za pečující, ale chybí jim respekt a  finance.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348721335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6: Informační kanály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Informační podpora je roztříštěná, v první linii jsou často zdravotníci. Jednotný systém by pomohl, ale musí ho všichni znát, protože bez vysokého povědomí nemůže být konverze do využívání.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140567636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7: Skloubení péče a práce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Je to individuální, ale v případě, že opečovávaný vyžaduje zvýšenou péči a/nebo péče trvá delší dobu, tak pečující volí různé strategie: stěhují se, odcházejí do důchodu, zkracují úvazek, mění profesi apod.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3593581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382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8177C4C6-9175-1575-1C7B-0C098F352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104508"/>
              </p:ext>
            </p:extLst>
          </p:nvPr>
        </p:nvGraphicFramePr>
        <p:xfrm>
          <a:off x="258096" y="183638"/>
          <a:ext cx="11481620" cy="588437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802306">
                  <a:extLst>
                    <a:ext uri="{9D8B030D-6E8A-4147-A177-3AD203B41FA5}">
                      <a16:colId xmlns:a16="http://schemas.microsoft.com/office/drawing/2014/main" val="965746213"/>
                    </a:ext>
                  </a:extLst>
                </a:gridCol>
                <a:gridCol w="7679314">
                  <a:extLst>
                    <a:ext uri="{9D8B030D-6E8A-4147-A177-3AD203B41FA5}">
                      <a16:colId xmlns:a16="http://schemas.microsoft.com/office/drawing/2014/main" val="1536112682"/>
                    </a:ext>
                  </a:extLst>
                </a:gridCol>
              </a:tblGrid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8: Využití stávající „měkké“ podpory pro neformálně pečující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40 % pečujících nevyužívá žádné služby, zásadní jsou konzultace se zdravotnickým personálem (40 %), na druhém místě je sociální pracovník (27 %).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779219679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9: Péče o zdraví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Péče má negativní dopad na psychické i fyzické zdraví, především se to týká osamocených pečujících a těch, kteří zvládají většinu péče.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920304367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10: Bariéry v péči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Zásadní bariérou pro pečující jsou finanční podmínky, komplikace v pracovním životě a časová náročnost spolu s fyzickou a psychickou náročností.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734232468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11: Předávání zkušeností s neformální péčí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Zkušenosti, které pečující v péči získávají ve většině případů dále "profesionálně" nezhodnocují (&gt; 80 %). Pravděpodobně ale dochází ke sdílení v rámci blízkých osob.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1691763915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12: Dlouhodobá péče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76 % pečujících deklaruje, že péče trvala déle než 1 rok a vyžadovala alespoň 20 hodin týdně. Zásadní pro péči jsou blízké osoby, které vykonávají více než 80 % péče. Rodina zároveň funguje jako klíčová opora pro pečující.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554453420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Hypotéza 13: Osamocenost neformálních pečujících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25 % pečujících je v péči osamoceno, výrazně to ovlivňuje jejich celkový život - dochází k signifikantnímu zhoršení psychického a fyzického zdraví.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2519523975"/>
                  </a:ext>
                </a:extLst>
              </a:tr>
              <a:tr h="837600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0" dirty="0">
                          <a:effectLst/>
                        </a:rPr>
                        <a:t>Hypotéza 14: Genderové rozdíly v oblasti neformální péče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</a:rPr>
                        <a:t>40 % pečujících jsou muži (jsou důležitá skupina neformálních pečujících). Ženy převažují v oblastech přímé péče, muži se soustředí na logistické a finanční zabezpečení. Ženy jsou více zastoupeny v dlouhodobé péči, zatímco muži častěji poskytují péči po kratší dobu. Muži věnují péči v průměru 24 hodin týdně, ženy 33 hodin. 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33" marR="5333" marT="5333" marB="0" anchor="ctr"/>
                </a:tc>
                <a:extLst>
                  <a:ext uri="{0D108BD9-81ED-4DB2-BD59-A6C34878D82A}">
                    <a16:rowId xmlns:a16="http://schemas.microsoft.com/office/drawing/2014/main" val="4271752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420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D2E6D-30CE-21C2-469E-9D486DFAA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E67F33-F29C-44EC-C077-73CD5AD6E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143" y="2986904"/>
            <a:ext cx="5319713" cy="884192"/>
          </a:xfrm>
        </p:spPr>
        <p:txBody>
          <a:bodyPr>
            <a:normAutofit fontScale="90000"/>
          </a:bodyPr>
          <a:lstStyle/>
          <a:p>
            <a:r>
              <a:rPr lang="cs-CZ" dirty="0"/>
              <a:t>Děkuji 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89F75622-4FEB-C536-E23D-841299113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314" y="4516243"/>
            <a:ext cx="6544628" cy="1073027"/>
          </a:xfrm>
        </p:spPr>
        <p:txBody>
          <a:bodyPr>
            <a:normAutofit/>
          </a:bodyPr>
          <a:lstStyle/>
          <a:p>
            <a:r>
              <a:rPr lang="cs-CZ" dirty="0"/>
              <a:t>Mgr. Olga Starostová</a:t>
            </a:r>
          </a:p>
          <a:p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olga.starostova@mpsv.gov.cz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35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A3A4324-A446-4EE4-9D1A-B997E72B1F96}"/>
</file>

<file path=customXml/itemProps2.xml><?xml version="1.0" encoding="utf-8"?>
<ds:datastoreItem xmlns:ds="http://schemas.openxmlformats.org/officeDocument/2006/customXml" ds:itemID="{5A7BFFA3-D5F0-4126-96EE-5DD8AEF09D02}"/>
</file>

<file path=customXml/itemProps3.xml><?xml version="1.0" encoding="utf-8"?>
<ds:datastoreItem xmlns:ds="http://schemas.openxmlformats.org/officeDocument/2006/customXml" ds:itemID="{B4E5BA45-CB51-465E-A4E2-14A93E1E77D2}"/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2458</Words>
  <Application>Microsoft Office PowerPoint</Application>
  <PresentationFormat>Širokoúhlá obrazovka</PresentationFormat>
  <Paragraphs>347</Paragraphs>
  <Slides>34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Aptos</vt:lpstr>
      <vt:lpstr>Arial</vt:lpstr>
      <vt:lpstr>Calibri</vt:lpstr>
      <vt:lpstr>Century Gothic</vt:lpstr>
      <vt:lpstr>Motiv Office</vt:lpstr>
      <vt:lpstr>Pečující osoby v ČR- dotazníkové šetření 2024 realizace pro MPSV SCaC</vt:lpstr>
      <vt:lpstr>Průzkum veřejného mínění na téma  „Pečující osoby v ČR“ </vt:lpstr>
      <vt:lpstr>Metodologie </vt:lpstr>
      <vt:lpstr>Prezentace aplikace PowerPoint</vt:lpstr>
      <vt:lpstr>Cílové skupiny</vt:lpstr>
      <vt:lpstr>Rozložení respondentů, kteří vyplnili úvodní screeningový dotazník </vt:lpstr>
      <vt:lpstr>Prezentace aplikace PowerPoint</vt:lpstr>
      <vt:lpstr>Obecná populace – STRUKTURA</vt:lpstr>
      <vt:lpstr>Neformální pečující</vt:lpstr>
      <vt:lpstr>Struktura souboru – pečující </vt:lpstr>
      <vt:lpstr>Podle tří čtvrtin dotázaných by se mělo na podporu péče  v domácím prostředí vydávat více veřejných peněz, pouze třetina populace si myslí, že pečující mají respekt a uznání a že se opečovávaným dostává dobré péče</vt:lpstr>
      <vt:lpstr>Prezentace aplikace PowerPoint</vt:lpstr>
      <vt:lpstr>Znalost různých forem podpory je poměrně vysoká</vt:lpstr>
      <vt:lpstr>Přímé využití různých typů  a forem podpory je s porovnáním  se znalostí na výrazně nižší úrovni.   Nejčastěji využívanou formou jsou příspěvky a pečovatelská služba spolu se zdravotními službami poskytovanými  v domácím prostředí. </vt:lpstr>
      <vt:lpstr>Prezentace aplikace PowerPoint</vt:lpstr>
      <vt:lpstr>Financování péče, když nemá opečovávaný peníze? Stát a pojištění</vt:lpstr>
      <vt:lpstr>Zkušenost s péčí (2020 – 2024) Počet osob se zkušeností s péčí může být až 2,5 milionu</vt:lpstr>
      <vt:lpstr>Prezentace aplikace PowerPoint</vt:lpstr>
      <vt:lpstr>Prezentace aplikace PowerPoint</vt:lpstr>
      <vt:lpstr>Postarat se je normální </vt:lpstr>
      <vt:lpstr>Pokud se někdo ocitne  v situaci, kdy musí začít pečovat o blízkou osobu jednoduše proto, „že to na něj zbylo“, často to přináší řadu negativních důsledků, které mohou mít dlouhodobý dopad na kvalitu jeho života.</vt:lpstr>
      <vt:lpstr>Celkový průměr v počtu pečujících osob je 3,6 </vt:lpstr>
      <vt:lpstr>1 pečující = 1,3 opečovávaného</vt:lpstr>
      <vt:lpstr>Neformální pečující jsou nezastupitelní, profesionální péče by zatížila více pracovníků</vt:lpstr>
      <vt:lpstr>Osamocený pečující = 25 %</vt:lpstr>
      <vt:lpstr>Přetížený/á pečující = 30 %</vt:lpstr>
      <vt:lpstr>Pečující konzultují především zdravotní stav opečovávaného a také sociální zabezpečení</vt:lpstr>
      <vt:lpstr>Stěhování kvůli péči se týká 12 % pečujících,  a ještě vyššího procenta osob, o které se pečuje.</vt:lpstr>
      <vt:lpstr>Pracovní změny provázejí každého třetího pečujícího, 18 % pociťuje zhoršení finanční situace</vt:lpstr>
      <vt:lpstr>Zásadní předpoklad pro péči je být finančně zabezpečený </vt:lpstr>
      <vt:lpstr>Genderové rozdíly</vt:lpstr>
      <vt:lpstr>Prezentace aplikace PowerPoint</vt:lpstr>
      <vt:lpstr>Prezentace aplikace PowerPoint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Průzkum veřejného mínění na téma  „Pečující osoby v ČR“</dc:title>
  <dc:creator>Jana Hamanová</dc:creator>
  <cp:lastModifiedBy>Starostová Olga Mgr. (MPSV)</cp:lastModifiedBy>
  <cp:revision>37</cp:revision>
  <dcterms:created xsi:type="dcterms:W3CDTF">2024-10-21T09:50:05Z</dcterms:created>
  <dcterms:modified xsi:type="dcterms:W3CDTF">2026-10-15T10:41:10Z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