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" r:id="rId5"/>
    <p:sldId id="258" r:id="rId6"/>
    <p:sldId id="264" r:id="rId7"/>
    <p:sldId id="265" r:id="rId8"/>
    <p:sldId id="266" r:id="rId9"/>
    <p:sldId id="260" r:id="rId10"/>
    <p:sldId id="261" r:id="rId11"/>
    <p:sldId id="267" r:id="rId12"/>
    <p:sldId id="269" r:id="rId13"/>
    <p:sldId id="259" r:id="rId14"/>
    <p:sldId id="268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FCA"/>
    <a:srgbClr val="0F3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07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83896-E5E4-4F2B-BC71-C7BE1328E0C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647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43E96-7937-A5D8-7EED-BBFEB2CA0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AE6AC90-F733-F9AA-B7D4-BDCD6426B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C86FA13-D410-997A-5EFA-39E6A3705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1FCD736-CCB5-E5C1-C8CC-5E98FC43B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83896-E5E4-4F2B-BC71-C7BE1328E0C2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6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C9F7A-5C4A-C406-5C14-E23BF2DB5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4823C32-DE19-4225-8330-DD1306008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8C39E44-BDBF-E421-B316-F27F6D7E8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7F8A78-EEAC-6F95-385B-739FF5B83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83896-E5E4-4F2B-BC71-C7BE1328E0C2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00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494A0-5857-2F3A-AF3B-1C865C390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4BDBF2-3E3C-8113-071E-4C84E2369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1AE332C-D1DE-8948-5CCF-B010011A3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4BDB67-8671-A932-C46C-EEFCCC107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83896-E5E4-4F2B-BC71-C7BE1328E0C2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888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D6695-9E65-98A5-1640-FBCE7EF4A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5743DA6-F1AE-F598-EDB1-D0E232259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F25AC5F-A879-18C6-DA32-6F9F1D4A1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D8C6840-0932-F276-D746-7DC0676A5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83896-E5E4-4F2B-BC71-C7BE1328E0C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7242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D064D-98C1-7BAF-4FA1-CCBDF9C3D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29B3AD3-3E59-7FCD-8E69-F0503A8222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9078388-98F1-2187-2BEA-BEE3FA49B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BC0FD01-A6FB-5E41-7103-070513CAD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83896-E5E4-4F2B-BC71-C7BE1328E0C2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2873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554D2-9ED3-7335-E620-3A11BED16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57B6E52-75B7-10D5-EDC7-F6B45B88C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5ADC210-F8C1-9857-5ED1-C945566F4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118317-CE5B-A3CB-D636-AB172755B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83896-E5E4-4F2B-BC71-C7BE1328E0C2}" type="slidenum">
              <a:rPr kumimoji="0" lang="cs-CZ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83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C1FE6-B3AA-A30D-1C3A-20384F03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EC48FD3-99B9-9B30-3AE1-97FF19A76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9E15762-31BA-D1E7-7AA2-553D45A7B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35EA3FA-3716-FB26-B40B-C9EB920D4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83896-E5E4-4F2B-BC71-C7BE1328E0C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1356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DE4214-4C91-A7EB-792B-E088A2577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96A30D3-5444-0C65-FD5D-87A457D280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38F38C-472F-ACF4-2601-AF9B4ECA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1C706C-ECB5-0C47-AF52-EC3E4FDFA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B9F3C0-A157-9E58-ADE0-0AB0F3CC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671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6F7792-37ED-B231-EC0A-2CF731688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FDDA02-CE09-CC5A-38BE-6FFBCA493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264A29-756A-4129-AF71-347A1AAC9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F632C4-E7B4-E8BD-3D0E-24AC4B652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E8C031-A0CF-4F3C-003B-9CC2D35B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185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838350-FA2D-D00E-A1F4-6D6F57A41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5732D4-6B6E-E19F-7F52-4516F5545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70A471-678F-83DD-CFB5-E4CCC27C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CF5011-5409-E83F-C6AD-659F4794C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229ED8-249F-76FD-C5E0-B6232DB9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47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34647E-2C9F-24A5-5847-7747FE8AC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A05525-D9F6-38EA-C478-125AB5F59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1CDC8A1-568F-83AC-E5A6-86E7F1518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8886D00-B988-0EC4-AC98-4F3131AB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943193D-3131-4BC1-B3B6-39C9CCF8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7356E3F-92F7-B101-E2D5-D9F8CF10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9DD5A-6319-98BB-1B7D-BA8C9253D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81B72B8-B502-7D0E-C216-E154FCD6F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C01C456-0B47-3A2E-2A7D-91DB40437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4D71B07-2D95-60A0-CCD6-6BDCF3AF6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1FEF8A8-F614-721A-EEE7-ED553BA4C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4DC2B24-128B-A1FF-47B5-9ADEF1583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F30738D-7D96-96A3-6E37-8A02479F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3F86A77-ADAA-11A0-B19B-CFFE18D56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226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33AB9-014A-6FC0-FEC0-60225064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B84DD96-DCB3-6EE8-0563-10E5DDC1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9012A01-C3AA-900D-255D-DD2DF624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AF5A91D-88B9-214E-269C-567FFAE8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14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41E85B6-3DA4-DB39-9E93-EE697984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B874044-4024-0D48-D8F3-DA70AA11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C904DB-975B-5E12-D898-1C140BCB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49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AC3C27-F6C1-7C2C-8360-DDA3E8E6F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698A4B-6C92-37F4-A7BE-F8D4E4F97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8A2E7B6-4C26-7919-13D0-0448B4EDA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3E4CCAB-2C6B-D87A-3F05-BD721F48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3C01B53-9D11-7E4E-CB66-EC38CDB5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CF3A61-2E77-D814-A98A-7B6F5F0E1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12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E75C9A-F770-23F9-23F6-3C18034B3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6475D95-5E88-3915-7A93-6FAC1A4F4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BA4B23B-64CE-6031-EB23-295B0EBDB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867D06-BA4B-DD5A-9BD5-D728214F1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FB77B1-F777-80EE-3029-0632EF78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4D5E793-7F7C-DFDE-DEC2-84DD5B40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471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A29FC0-3DEA-6D5D-F71F-4D265B703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7367445-52B4-29E3-09DB-2ECAC43BA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8640A9-5F41-43DC-0FC8-E28B3BF9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D97079-90D5-4F34-1F35-21728CF56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BAC5803-6AF6-8B14-F483-D9FEFC7E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1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ABE9345-AC06-927F-7085-07E2A6E21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0F71474-87D8-594F-DBC9-F3E9E7F3F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BCB4A4-3DAD-7B86-ECFB-B8957E7CB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3E0D8F8-70A6-DB2A-F71F-92484ECD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5F692DC-4700-0EF2-3859-1F8025249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93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0432A66-FF2C-C85B-8713-869CC1D8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3247858-E801-FEE1-155E-426EC9161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28C9AC-F9BD-7C7A-3659-215451A2D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951C34-0AF9-4666-9F8A-344391B5CC36}" type="datetimeFigureOut">
              <a:rPr lang="cs-CZ" smtClean="0"/>
              <a:t>22.10.2026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9FC3C2-A59A-EBD6-A5CB-02F64F2D7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451AFB-3632-8D64-1FDF-22B448E8C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CFBDA3-DE07-4625-9D2F-9B9DE2B0B7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084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opec.komplexni.domaci.pece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projektkopec.cz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conzo.cz/cs/kopec-komplexni-domaci-pece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www.swiss-contribution.cz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hyperlink" Target="https://www.instagram.com/projekt.kopec/?hl=c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irman.petr@nconzo.cz" TargetMode="External"/><Relationship Id="rId5" Type="http://schemas.openxmlformats.org/officeDocument/2006/relationships/hyperlink" Target="mailto:soupalova.iva@nconzo.cz" TargetMode="External"/><Relationship Id="rId4" Type="http://schemas.openxmlformats.org/officeDocument/2006/relationships/hyperlink" Target="mailto:marsal.aneta@nconzo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F943-6FAA-0479-A3D3-3E5318F9F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BEF24C9-A2EE-6887-9D6D-6D9B0DC58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61965"/>
            <a:ext cx="7546975" cy="12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70B69291-3438-C245-1A23-BCFFBCB27719}"/>
              </a:ext>
            </a:extLst>
          </p:cNvPr>
          <p:cNvSpPr/>
          <p:nvPr/>
        </p:nvSpPr>
        <p:spPr>
          <a:xfrm>
            <a:off x="0" y="0"/>
            <a:ext cx="4645025" cy="6858000"/>
          </a:xfrm>
          <a:prstGeom prst="rect">
            <a:avLst/>
          </a:prstGeom>
          <a:solidFill>
            <a:srgbClr val="0F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820EBB2-2AB3-FB1C-5F68-BE0A8D0E4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42" y="361378"/>
            <a:ext cx="2152650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CCF0AC5-5105-21CD-05E7-18C62142B176}"/>
              </a:ext>
            </a:extLst>
          </p:cNvPr>
          <p:cNvSpPr txBox="1"/>
          <p:nvPr/>
        </p:nvSpPr>
        <p:spPr>
          <a:xfrm>
            <a:off x="4910328" y="2002536"/>
            <a:ext cx="6144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noProof="0" dirty="0">
                <a:solidFill>
                  <a:srgbClr val="0070C0"/>
                </a:solidFill>
                <a:latin typeface="Century Gothic" panose="020B0502020202020204" pitchFamily="34" charset="0"/>
              </a:rPr>
              <a:t>KOPEC – Komplexní domácí péče</a:t>
            </a:r>
          </a:p>
          <a:p>
            <a:r>
              <a:rPr lang="en-US" sz="2000" noProof="0" dirty="0">
                <a:latin typeface="Century Gothic" panose="020B0502020202020204" pitchFamily="34" charset="0"/>
              </a:rPr>
              <a:t>HOPE – Holistic perspective in home care</a:t>
            </a:r>
            <a:endParaRPr lang="cs-CZ" sz="2000" noProof="0" dirty="0">
              <a:latin typeface="Century Gothic" panose="020B0502020202020204" pitchFamily="34" charset="0"/>
            </a:endParaRPr>
          </a:p>
          <a:p>
            <a:r>
              <a:rPr lang="cs-CZ" sz="2000" dirty="0">
                <a:latin typeface="Century Gothic" panose="020B0502020202020204" pitchFamily="34" charset="0"/>
              </a:rPr>
              <a:t>1. 7. 2025 – 30. 6. 2029</a:t>
            </a:r>
          </a:p>
          <a:p>
            <a:endParaRPr lang="cs-CZ" sz="2000" noProof="0" dirty="0">
              <a:latin typeface="Century Gothic" panose="020B0502020202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FE28EA8-5E50-20DA-C9C6-95399CA93E4C}"/>
              </a:ext>
            </a:extLst>
          </p:cNvPr>
          <p:cNvSpPr txBox="1"/>
          <p:nvPr/>
        </p:nvSpPr>
        <p:spPr>
          <a:xfrm>
            <a:off x="4910328" y="3560173"/>
            <a:ext cx="61447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70C0"/>
                </a:solidFill>
                <a:latin typeface="Century Gothic" panose="020B0502020202020204" pitchFamily="34" charset="0"/>
              </a:rPr>
              <a:t>ZÁKLADNÍ RÁMEC PROJEKTU </a:t>
            </a:r>
          </a:p>
          <a:p>
            <a:r>
              <a:rPr lang="cs-CZ" sz="2000" dirty="0">
                <a:latin typeface="Century Gothic" panose="020B0502020202020204" pitchFamily="34" charset="0"/>
              </a:rPr>
              <a:t>23. 10. 2026, seminář KRAPL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78BA7E4-A9F7-5C2F-5A9F-291552EE4C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1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C4C97-0ADC-594E-11C9-BC0D50313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B58DD62-84B3-C6B8-D014-18EA60DD2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61965"/>
            <a:ext cx="7546975" cy="12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32FE223-1A6D-1589-1744-32DC8DD7168E}"/>
              </a:ext>
            </a:extLst>
          </p:cNvPr>
          <p:cNvSpPr/>
          <p:nvPr/>
        </p:nvSpPr>
        <p:spPr>
          <a:xfrm>
            <a:off x="0" y="0"/>
            <a:ext cx="4645025" cy="6858000"/>
          </a:xfrm>
          <a:prstGeom prst="rect">
            <a:avLst/>
          </a:prstGeom>
          <a:solidFill>
            <a:srgbClr val="0F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DEA858D-3DDB-F765-CFDD-E4B20C99C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42" y="361378"/>
            <a:ext cx="2152650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46A4F49-7CDB-5482-A181-6EFE9051A4F8}"/>
              </a:ext>
            </a:extLst>
          </p:cNvPr>
          <p:cNvSpPr txBox="1"/>
          <p:nvPr/>
        </p:nvSpPr>
        <p:spPr>
          <a:xfrm>
            <a:off x="4910328" y="2002536"/>
            <a:ext cx="6144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KOPEC: Cesta k efektivnější budoucnosti v domácí péči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A661D55-EBF9-F638-2E33-2E95F3D9FCF4}"/>
              </a:ext>
            </a:extLst>
          </p:cNvPr>
          <p:cNvSpPr txBox="1"/>
          <p:nvPr/>
        </p:nvSpPr>
        <p:spPr>
          <a:xfrm>
            <a:off x="4910328" y="3305196"/>
            <a:ext cx="6144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Century Gothic" panose="020B0502020202020204" pitchFamily="34" charset="0"/>
              </a:rPr>
              <a:t>Cílem projektu je vytvoření, pilotní ověření          a následná aplikace modelu vyvinutého          ve spolupráci s referenční sítí poskytovatelů domácí zdravotní péče v České republice.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80B5F41-993B-379C-D12E-75447F0F68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1" b="5383"/>
          <a:stretch>
            <a:fillRect/>
          </a:stretch>
        </p:blipFill>
        <p:spPr>
          <a:xfrm>
            <a:off x="0" y="0"/>
            <a:ext cx="4645025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30BA8D0-D555-0640-5336-7CAFB9A5E8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1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64B7A-C58D-65D8-03C7-A03AE6D8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-4dee1dc1ad7c68001f39de937f720d75.jpg">
            <a:extLst>
              <a:ext uri="{FF2B5EF4-FFF2-40B4-BE49-F238E27FC236}">
                <a16:creationId xmlns:a16="http://schemas.microsoft.com/office/drawing/2014/main" id="{4BB61EF1-806B-9097-EB12-704CEFF7E4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656" r="5647"/>
          <a:stretch>
            <a:fillRect/>
          </a:stretch>
        </p:blipFill>
        <p:spPr>
          <a:xfrm>
            <a:off x="6674177" y="840557"/>
            <a:ext cx="5517823" cy="60174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3D98CEB-7760-74CE-2CC0-0836C082D2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205620"/>
            <a:ext cx="1404472" cy="4503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886CA10-5B9C-4281-6232-D80A7185F8B5}"/>
              </a:ext>
            </a:extLst>
          </p:cNvPr>
          <p:cNvSpPr txBox="1"/>
          <p:nvPr/>
        </p:nvSpPr>
        <p:spPr>
          <a:xfrm>
            <a:off x="272414" y="275101"/>
            <a:ext cx="93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dirty="0">
                <a:solidFill>
                  <a:srgbClr val="0070C0"/>
                </a:solidFill>
                <a:latin typeface="Century Gothic" panose="020B0502020202020204" pitchFamily="34" charset="0"/>
              </a:rPr>
              <a:t>Moderní model domácí péče v České republice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2A73301-2F16-938D-1FD4-91A410064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5897B19B-41C0-4E6D-826B-58161A82915C}"/>
              </a:ext>
            </a:extLst>
          </p:cNvPr>
          <p:cNvCxnSpPr/>
          <p:nvPr/>
        </p:nvCxnSpPr>
        <p:spPr>
          <a:xfrm>
            <a:off x="0" y="859536"/>
            <a:ext cx="12192000" cy="0"/>
          </a:xfrm>
          <a:prstGeom prst="line">
            <a:avLst/>
          </a:prstGeom>
          <a:ln>
            <a:solidFill>
              <a:srgbClr val="0F39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A4CEBF74-C6B2-5546-5101-E65B821812D1}"/>
              </a:ext>
            </a:extLst>
          </p:cNvPr>
          <p:cNvSpPr txBox="1"/>
          <p:nvPr/>
        </p:nvSpPr>
        <p:spPr>
          <a:xfrm>
            <a:off x="285279" y="1074640"/>
            <a:ext cx="6103620" cy="530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spcAft>
                <a:spcPts val="1600"/>
              </a:spcAft>
            </a:pPr>
            <a:r>
              <a:rPr lang="cs-CZ" dirty="0">
                <a:solidFill>
                  <a:prstClr val="black"/>
                </a:solidFill>
              </a:rPr>
              <a:t>Účelem je dlouhodobá udržitelnost a vyšší kvalita služeb poskytovaných v přirozeném, domácím prostředí.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Model bude založen na: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standardizovaném plánování a koordinaci péče včetně case managementu,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systematické metodické podpoře poskytovatelů,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smysluplném využívání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asistivních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technologií                       a telemedicíny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posilování kompetencí </a:t>
            </a:r>
            <a:r>
              <a:rPr lang="cs-CZ" dirty="0">
                <a:solidFill>
                  <a:prstClr val="black"/>
                </a:solidFill>
                <a:latin typeface="Aptos" panose="02110004020202020204"/>
              </a:rPr>
              <a:t>sester domácí zdravotní péče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 neformálních pečujících.</a:t>
            </a:r>
          </a:p>
          <a:p>
            <a:pPr marL="57150" marR="0" lvl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cs-CZ" dirty="0">
                <a:solidFill>
                  <a:prstClr val="black"/>
                </a:solidFill>
                <a:latin typeface="Aptos" panose="02110004020202020204"/>
              </a:rPr>
              <a:t>Očekávaný výsledek - </a:t>
            </a:r>
            <a:r>
              <a:rPr lang="cs-CZ" dirty="0">
                <a:solidFill>
                  <a:srgbClr val="0070C0"/>
                </a:solidFill>
                <a:latin typeface="Aptos" panose="02110004020202020204"/>
              </a:rPr>
              <a:t>model ověřený v reálné praxi, ze kterého budou vycházet doporučení pro další rozvoj domácí zdravotní péče v ČR.</a:t>
            </a:r>
          </a:p>
          <a:p>
            <a:pPr marL="57150" marR="0" lvl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cs-CZ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6501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2A59-4636-0B33-B8B5-059158B94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8E1A7F8-666F-5580-046B-6E94CB753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61965"/>
            <a:ext cx="7546975" cy="12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DA5DA9AB-F15E-A06F-8CAB-0D61C9B53DAF}"/>
              </a:ext>
            </a:extLst>
          </p:cNvPr>
          <p:cNvSpPr/>
          <p:nvPr/>
        </p:nvSpPr>
        <p:spPr>
          <a:xfrm>
            <a:off x="0" y="0"/>
            <a:ext cx="4645025" cy="6858000"/>
          </a:xfrm>
          <a:prstGeom prst="rect">
            <a:avLst/>
          </a:prstGeom>
          <a:solidFill>
            <a:srgbClr val="0F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8B3FF50-DD20-E452-B8BE-512CB4FC14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42" y="361378"/>
            <a:ext cx="2152650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102A42E-7DF8-27F7-F4B3-A544E1680756}"/>
              </a:ext>
            </a:extLst>
          </p:cNvPr>
          <p:cNvSpPr txBox="1"/>
          <p:nvPr/>
        </p:nvSpPr>
        <p:spPr>
          <a:xfrm>
            <a:off x="4910328" y="2002536"/>
            <a:ext cx="6144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KOPEC: Smysl, který nás posouvá dál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0773E8E-0BD8-73A5-FF12-D985588A2A41}"/>
              </a:ext>
            </a:extLst>
          </p:cNvPr>
          <p:cNvSpPr txBox="1"/>
          <p:nvPr/>
        </p:nvSpPr>
        <p:spPr>
          <a:xfrm>
            <a:off x="4910328" y="3305196"/>
            <a:ext cx="6144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Domácí péče jako plnohodnotná a integrovaná součást zdravotně-sociálního systému.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E417B1A-F2B7-8394-4B51-009D759D39C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1" b="5383"/>
          <a:stretch>
            <a:fillRect/>
          </a:stretch>
        </p:blipFill>
        <p:spPr>
          <a:xfrm>
            <a:off x="0" y="0"/>
            <a:ext cx="4645025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CA398F0-E72D-7C4F-928B-D50CB8C67A1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8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59192-60C6-7D0A-9147-53F38EE5C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-4dee1dc1ad7c68001f39de937f720d75.jpg">
            <a:extLst>
              <a:ext uri="{FF2B5EF4-FFF2-40B4-BE49-F238E27FC236}">
                <a16:creationId xmlns:a16="http://schemas.microsoft.com/office/drawing/2014/main" id="{606ACBF1-B980-24FA-4446-8C14D4FCA3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656" r="5647"/>
          <a:stretch>
            <a:fillRect/>
          </a:stretch>
        </p:blipFill>
        <p:spPr>
          <a:xfrm>
            <a:off x="6674177" y="840557"/>
            <a:ext cx="5517823" cy="60174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15466DA-2A76-DA6B-CA01-0E3C283EF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205620"/>
            <a:ext cx="1404472" cy="4503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EC6DA65-6360-A408-4461-25ED4667919D}"/>
              </a:ext>
            </a:extLst>
          </p:cNvPr>
          <p:cNvSpPr txBox="1"/>
          <p:nvPr/>
        </p:nvSpPr>
        <p:spPr>
          <a:xfrm>
            <a:off x="272414" y="275101"/>
            <a:ext cx="93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Když propojení dává smysl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BCFBC5B-10BC-93E0-283D-FFD0D7DA62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B80966E3-06DA-3AA7-F993-6B446BA4E8E5}"/>
              </a:ext>
            </a:extLst>
          </p:cNvPr>
          <p:cNvCxnSpPr/>
          <p:nvPr/>
        </p:nvCxnSpPr>
        <p:spPr>
          <a:xfrm>
            <a:off x="0" y="859536"/>
            <a:ext cx="12192000" cy="0"/>
          </a:xfrm>
          <a:prstGeom prst="line">
            <a:avLst/>
          </a:prstGeom>
          <a:ln>
            <a:solidFill>
              <a:srgbClr val="0F39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49831A91-79F8-39ED-7193-2BBABCF9E6DE}"/>
              </a:ext>
            </a:extLst>
          </p:cNvPr>
          <p:cNvSpPr txBox="1"/>
          <p:nvPr/>
        </p:nvSpPr>
        <p:spPr>
          <a:xfrm>
            <a:off x="272414" y="1057056"/>
            <a:ext cx="610362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Smyslem projektu KOPEC je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vytvořit podmínky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aby byla péče v domácím prostředí: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kvalitní,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bezpečná,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koordinovaná,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dostupná,</a:t>
            </a:r>
          </a:p>
          <a:p>
            <a:pPr marL="22860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•"/>
              <a:tabLst/>
              <a:defRPr/>
            </a:pPr>
            <a:r>
              <a:rPr lang="cs-CZ" dirty="0">
                <a:solidFill>
                  <a:prstClr val="black"/>
                </a:solidFill>
                <a:latin typeface="Aptos" panose="02110004020202020204"/>
              </a:rPr>
              <a:t>dlouhodobě udržitelná.</a:t>
            </a:r>
          </a:p>
          <a:p>
            <a:pPr marL="57150" marR="0" lvl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532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4F661-621E-33FE-D313-7F31FFDEA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7FFF309-8AA1-F392-7EFB-EBE8E4742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205620"/>
            <a:ext cx="1404472" cy="4503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951DAD69-1122-A7D2-BCE1-B4490AFB480F}"/>
              </a:ext>
            </a:extLst>
          </p:cNvPr>
          <p:cNvSpPr txBox="1"/>
          <p:nvPr/>
        </p:nvSpPr>
        <p:spPr>
          <a:xfrm>
            <a:off x="272414" y="275101"/>
            <a:ext cx="93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  <a:latin typeface="Century Gothic" panose="020B0502020202020204" pitchFamily="34" charset="0"/>
              </a:rPr>
              <a:t>KOPEC – 1 projekt – 7 vzájemně provázaných klíčových aktivit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5909EDF-A13A-3893-CFD5-9EFA8AA403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73E9D16C-CE8E-61EE-5982-97F9CF32DD55}"/>
              </a:ext>
            </a:extLst>
          </p:cNvPr>
          <p:cNvCxnSpPr/>
          <p:nvPr/>
        </p:nvCxnSpPr>
        <p:spPr>
          <a:xfrm>
            <a:off x="0" y="859536"/>
            <a:ext cx="12192000" cy="0"/>
          </a:xfrm>
          <a:prstGeom prst="line">
            <a:avLst/>
          </a:prstGeom>
          <a:ln>
            <a:solidFill>
              <a:srgbClr val="0F39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ovéPole 4">
            <a:extLst>
              <a:ext uri="{FF2B5EF4-FFF2-40B4-BE49-F238E27FC236}">
                <a16:creationId xmlns:a16="http://schemas.microsoft.com/office/drawing/2014/main" id="{452371CB-A172-586B-0698-2C8037D4E1B9}"/>
              </a:ext>
            </a:extLst>
          </p:cNvPr>
          <p:cNvSpPr txBox="1"/>
          <p:nvPr/>
        </p:nvSpPr>
        <p:spPr>
          <a:xfrm>
            <a:off x="633045" y="1074640"/>
            <a:ext cx="106035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Nejde pouze o jednotlivé aktivity, tedy o vzdělávání, technologie nebo síťování poskytovatelů. </a:t>
            </a:r>
          </a:p>
          <a:p>
            <a:r>
              <a:rPr lang="cs-CZ" dirty="0"/>
              <a:t>Cílem je vytvořit funkční model spolupráce, který propojí pacienta, zdravotní a sociální služby, pečující, vzdělávání, technologie, kvalitu péče i zkušenosti z české a zahraniční praxe do jednoho koordinovaného systému.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0A89795-C26E-0C32-0FFA-30A905611520}"/>
              </a:ext>
            </a:extLst>
          </p:cNvPr>
          <p:cNvSpPr txBox="1"/>
          <p:nvPr/>
        </p:nvSpPr>
        <p:spPr>
          <a:xfrm>
            <a:off x="1380392" y="31036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F5BFBF0B-E2B9-3BB1-A22D-CA7334B6B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301964"/>
              </p:ext>
            </p:extLst>
          </p:nvPr>
        </p:nvGraphicFramePr>
        <p:xfrm>
          <a:off x="727788" y="2334276"/>
          <a:ext cx="10174674" cy="3840202"/>
        </p:xfrm>
        <a:graphic>
          <a:graphicData uri="http://schemas.openxmlformats.org/drawingml/2006/table">
            <a:tbl>
              <a:tblPr/>
              <a:tblGrid>
                <a:gridCol w="3923343">
                  <a:extLst>
                    <a:ext uri="{9D8B030D-6E8A-4147-A177-3AD203B41FA5}">
                      <a16:colId xmlns:a16="http://schemas.microsoft.com/office/drawing/2014/main" val="218502194"/>
                    </a:ext>
                  </a:extLst>
                </a:gridCol>
                <a:gridCol w="6251331">
                  <a:extLst>
                    <a:ext uri="{9D8B030D-6E8A-4147-A177-3AD203B41FA5}">
                      <a16:colId xmlns:a16="http://schemas.microsoft.com/office/drawing/2014/main" val="273829900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Klíčová aktivita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F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Čemu se věnuje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496756"/>
                  </a:ext>
                </a:extLst>
              </a:tr>
              <a:tr h="6105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KA1 – Ukotvení referenční sítě, metodická podpora a stakeholder management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Vytváří prostředí, ve kterém lze změny reálně zavádět a ověřovat. Propojuje poskytovatele, kraje a další aktéry. Nejméně 80 poskytovatelů.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837719"/>
                  </a:ext>
                </a:extLst>
              </a:tr>
              <a:tr h="59977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KA2 – Vzdělávání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Převádí nové poznatky a postupy do kompetencí pracovnic a pracovníků – Case management, </a:t>
                      </a:r>
                      <a:r>
                        <a:rPr lang="cs-CZ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multidisciplinarita</a:t>
                      </a: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, technologie, kvalita…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021994"/>
                  </a:ext>
                </a:extLst>
              </a:tr>
              <a:tr h="5927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KA3 – Neformální pečující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Přináší do projektu pohled pacientů a rodiny či blízkých. Vytváří podporu, edukaci a praktické nástroje pro neformální pečující.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885149"/>
                  </a:ext>
                </a:extLst>
              </a:tr>
              <a:tr h="52871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KA4 – Technologie a nové metody práce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Testuje, co technologie a nové postupy skutečně přinášejí, komu pomáhají a za jakých podmínek je lze zavádět.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816455"/>
                  </a:ext>
                </a:extLst>
              </a:tr>
              <a:tr h="4052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KA5 – Švýcarský partner a stáže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Přináší zkušenost fungujícího zahraničního systému.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275749"/>
                  </a:ext>
                </a:extLst>
              </a:tr>
              <a:tr h="38686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KA6 – Evaluace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Sleduje celý projekt napříč KA: Proces, výsledky i dopad.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7213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buNone/>
                      </a:pPr>
                      <a:endParaRPr lang="cs-CZ" sz="400" b="1" i="0" u="none" strike="noStrike" kern="120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buNone/>
                      </a:pPr>
                      <a:r>
                        <a:rPr lang="cs-CZ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KA7 – Řízení projektu</a:t>
                      </a:r>
                    </a:p>
                    <a:p>
                      <a:pPr algn="l" fontAlgn="ctr">
                        <a:buNone/>
                      </a:pP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Drží aktivity, lidské zdroje, harmonogram, rizika a výstupy pohromadě.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591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28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2494C-0759-4147-778A-DDF10B6B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-4dee1dc1ad7c68001f39de937f720d75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656" r="5647"/>
          <a:stretch>
            <a:fillRect/>
          </a:stretch>
        </p:blipFill>
        <p:spPr>
          <a:xfrm>
            <a:off x="6674177" y="840557"/>
            <a:ext cx="5517823" cy="601744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07E7239-DE24-DE06-D93B-5DDA1A817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205620"/>
            <a:ext cx="1404472" cy="4503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8B6C8C0-7DD6-3EB9-BF3C-1ADA0A349B87}"/>
              </a:ext>
            </a:extLst>
          </p:cNvPr>
          <p:cNvSpPr txBox="1"/>
          <p:nvPr/>
        </p:nvSpPr>
        <p:spPr>
          <a:xfrm>
            <a:off x="272414" y="275101"/>
            <a:ext cx="93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0070C0"/>
                </a:solidFill>
                <a:latin typeface="Century Gothic" panose="020B0502020202020204" pitchFamily="34" charset="0"/>
              </a:rPr>
              <a:t>KONFERENCE REFERENČNÍ SÍTĚ PROJEKTU KOPEC 2. října 2026</a:t>
            </a:r>
            <a:endParaRPr lang="cs-CZ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6FD97CB-CF01-9598-098B-828F9C6BA6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1FA95E53-B71F-2815-00A6-F05AF7F4FBF0}"/>
              </a:ext>
            </a:extLst>
          </p:cNvPr>
          <p:cNvCxnSpPr/>
          <p:nvPr/>
        </p:nvCxnSpPr>
        <p:spPr>
          <a:xfrm>
            <a:off x="0" y="859536"/>
            <a:ext cx="12192000" cy="0"/>
          </a:xfrm>
          <a:prstGeom prst="line">
            <a:avLst/>
          </a:prstGeom>
          <a:ln>
            <a:solidFill>
              <a:srgbClr val="0F39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ovéPole 3">
            <a:extLst>
              <a:ext uri="{FF2B5EF4-FFF2-40B4-BE49-F238E27FC236}">
                <a16:creationId xmlns:a16="http://schemas.microsoft.com/office/drawing/2014/main" id="{D2AB990C-6942-059E-003D-FFF06C693F5B}"/>
              </a:ext>
            </a:extLst>
          </p:cNvPr>
          <p:cNvSpPr txBox="1"/>
          <p:nvPr/>
        </p:nvSpPr>
        <p:spPr>
          <a:xfrm>
            <a:off x="410718" y="1209183"/>
            <a:ext cx="6103620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1800" b="1" i="0" dirty="0">
                <a:effectLst/>
                <a:latin typeface="+mn-lt"/>
              </a:rPr>
              <a:t>První konference referenční sítě poskytovatelů péče       </a:t>
            </a:r>
            <a:r>
              <a:rPr lang="cs-CZ" sz="1800" b="0" i="0" dirty="0">
                <a:effectLst/>
                <a:latin typeface="+mn-lt"/>
              </a:rPr>
              <a:t>se konala </a:t>
            </a:r>
            <a:r>
              <a:rPr lang="cs-CZ" sz="1800" b="1" i="0" dirty="0">
                <a:effectLst/>
                <a:latin typeface="+mn-lt"/>
              </a:rPr>
              <a:t>2. října 2026 </a:t>
            </a:r>
            <a:r>
              <a:rPr lang="cs-CZ" sz="1800" b="0" i="0" dirty="0">
                <a:effectLst/>
                <a:latin typeface="+mn-lt"/>
              </a:rPr>
              <a:t>v Hotelu ILF v Praze. N</a:t>
            </a:r>
            <a:r>
              <a:rPr lang="cs-CZ" dirty="0"/>
              <a:t>esla se                v duchu společného motta: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1800" b="1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„MĚNÍME DOMÁCÍ PÉČI, BUĎTE U TOHO S NÁMI.“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1800" b="0" i="0" dirty="0">
                <a:effectLst/>
                <a:latin typeface="Segoe UI" panose="020B0502040204020203" pitchFamily="34" charset="0"/>
              </a:rPr>
              <a:t>Účastnicemi a účastníky konference byli:</a:t>
            </a:r>
          </a:p>
          <a:p>
            <a:pPr marL="228600" indent="-171450" fontAlgn="t">
              <a:spcAft>
                <a:spcPts val="1200"/>
              </a:spcAft>
              <a:buFontTx/>
              <a:buChar char="•"/>
            </a:pPr>
            <a:r>
              <a:rPr lang="cs-CZ" dirty="0">
                <a:solidFill>
                  <a:prstClr val="black"/>
                </a:solidFill>
                <a:latin typeface="Aptos" panose="02110004020202020204"/>
              </a:rPr>
              <a:t>Poskytovatelé domácí péče a domácí paliativní péče          = odbornosti 925 a 926.</a:t>
            </a:r>
          </a:p>
          <a:p>
            <a:pPr marL="228600" indent="-171450" fontAlgn="t">
              <a:spcAft>
                <a:spcPts val="1200"/>
              </a:spcAft>
              <a:buFontTx/>
              <a:buChar char="•"/>
            </a:pPr>
            <a:r>
              <a:rPr lang="cs-CZ" dirty="0"/>
              <a:t>Na konferenci vystoupila prof., Dr. Sabine Hahn, prezidentka Švýcarské asociace pro ošetřovatelskou vědu z </a:t>
            </a:r>
            <a:r>
              <a:rPr lang="cs-CZ" dirty="0" err="1"/>
              <a:t>Berner</a:t>
            </a:r>
            <a:r>
              <a:rPr lang="cs-CZ" dirty="0"/>
              <a:t> </a:t>
            </a:r>
            <a:r>
              <a:rPr lang="cs-CZ" dirty="0" err="1"/>
              <a:t>Fachhochschule</a:t>
            </a:r>
            <a:r>
              <a:rPr lang="cs-CZ" dirty="0"/>
              <a:t>.</a:t>
            </a:r>
            <a:endParaRPr lang="cs-CZ" dirty="0">
              <a:solidFill>
                <a:prstClr val="black"/>
              </a:solidFill>
              <a:latin typeface="Aptos" panose="02110004020202020204"/>
            </a:endParaRPr>
          </a:p>
          <a:p>
            <a:pPr marL="228600" indent="-171450" fontAlgn="t">
              <a:spcAft>
                <a:spcPts val="1200"/>
              </a:spcAft>
              <a:buFontTx/>
              <a:buChar char="•"/>
            </a:pPr>
            <a:r>
              <a:rPr lang="cs-CZ" dirty="0">
                <a:solidFill>
                  <a:prstClr val="black"/>
                </a:solidFill>
                <a:latin typeface="Aptos" panose="02110004020202020204"/>
              </a:rPr>
              <a:t>Zástupci velvyslanectví Švýcarské konfederace, Ministerstva zdravotnictví ČR, Ministerstva financí ČR        a také kolegyně a kolegové z projektu KOMPAS.</a:t>
            </a:r>
          </a:p>
          <a:p>
            <a:pPr marL="57150" fontAlgn="t">
              <a:spcAft>
                <a:spcPts val="1200"/>
              </a:spcAft>
            </a:pPr>
            <a:r>
              <a:rPr lang="cs-CZ" b="1" dirty="0">
                <a:solidFill>
                  <a:srgbClr val="0070C0"/>
                </a:solidFill>
                <a:latin typeface="Aptos" panose="02110004020202020204"/>
              </a:rPr>
              <a:t>Spolupráce</a:t>
            </a:r>
            <a:r>
              <a:rPr lang="cs-CZ" b="1" dirty="0">
                <a:solidFill>
                  <a:prstClr val="black"/>
                </a:solidFill>
                <a:latin typeface="Aptos" panose="02110004020202020204"/>
              </a:rPr>
              <a:t> mezi poskytovateli zdravotních a sociálních služeb, státní správou, odbornými institucemi                      a mezinárodními partnery </a:t>
            </a:r>
            <a:r>
              <a:rPr lang="cs-CZ" b="1" dirty="0">
                <a:solidFill>
                  <a:srgbClr val="0070C0"/>
                </a:solidFill>
                <a:latin typeface="Aptos" panose="02110004020202020204"/>
              </a:rPr>
              <a:t>je klíčová.</a:t>
            </a:r>
            <a:endParaRPr lang="cs-CZ" dirty="0">
              <a:solidFill>
                <a:srgbClr val="0070C0"/>
              </a:solidFill>
              <a:latin typeface="Aptos" panose="02110004020202020204"/>
            </a:endParaRP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endParaRPr lang="cs-CZ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94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7C17C-80C3-923E-85D8-7DDB9780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75B56D4-4BA3-4F61-BB8A-4843B067F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205620"/>
            <a:ext cx="1404472" cy="4503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37CC1B2-F6CB-DEC5-2CB8-72E9CB9A5A18}"/>
              </a:ext>
            </a:extLst>
          </p:cNvPr>
          <p:cNvSpPr txBox="1"/>
          <p:nvPr/>
        </p:nvSpPr>
        <p:spPr>
          <a:xfrm>
            <a:off x="272414" y="275101"/>
            <a:ext cx="935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KOPEC - mezinárodní spolupráce a vzájemné sdílení zkušeností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206ADA9-D285-ED2A-CDD2-6E7CF53FEF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89CA211E-30AB-DC3F-493D-8BD2188D4C13}"/>
              </a:ext>
            </a:extLst>
          </p:cNvPr>
          <p:cNvCxnSpPr/>
          <p:nvPr/>
        </p:nvCxnSpPr>
        <p:spPr>
          <a:xfrm>
            <a:off x="0" y="859536"/>
            <a:ext cx="12192000" cy="0"/>
          </a:xfrm>
          <a:prstGeom prst="line">
            <a:avLst/>
          </a:prstGeom>
          <a:ln>
            <a:solidFill>
              <a:srgbClr val="0F39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2CC9615-8459-D563-0DF1-90A7C69DD7BC}"/>
              </a:ext>
            </a:extLst>
          </p:cNvPr>
          <p:cNvSpPr txBox="1"/>
          <p:nvPr/>
        </p:nvSpPr>
        <p:spPr>
          <a:xfrm>
            <a:off x="1380392" y="31036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3C5E5A0-1701-E013-3439-4F47CABF74C7}"/>
              </a:ext>
            </a:extLst>
          </p:cNvPr>
          <p:cNvSpPr txBox="1"/>
          <p:nvPr/>
        </p:nvSpPr>
        <p:spPr>
          <a:xfrm>
            <a:off x="580289" y="1183296"/>
            <a:ext cx="106035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r>
              <a:rPr lang="cs-CZ" dirty="0"/>
              <a:t>Možnost </a:t>
            </a:r>
            <a:r>
              <a:rPr lang="cs-CZ" b="1" dirty="0">
                <a:solidFill>
                  <a:srgbClr val="0070C0"/>
                </a:solidFill>
              </a:rPr>
              <a:t>mezinárodní spolupráce</a:t>
            </a:r>
            <a:r>
              <a:rPr lang="cs-CZ" b="1" dirty="0"/>
              <a:t> </a:t>
            </a:r>
            <a:r>
              <a:rPr lang="cs-CZ" dirty="0"/>
              <a:t>a </a:t>
            </a:r>
            <a:r>
              <a:rPr lang="cs-CZ" b="1" dirty="0">
                <a:solidFill>
                  <a:srgbClr val="0070C0"/>
                </a:solidFill>
              </a:rPr>
              <a:t>vzájemného sdílení zkušeností</a:t>
            </a:r>
            <a:r>
              <a:rPr lang="cs-CZ" dirty="0">
                <a:solidFill>
                  <a:srgbClr val="0070C0"/>
                </a:solidFill>
              </a:rPr>
              <a:t> </a:t>
            </a:r>
            <a:r>
              <a:rPr lang="cs-CZ" dirty="0"/>
              <a:t>je velkou hodnotou projektu.</a:t>
            </a:r>
          </a:p>
          <a:p>
            <a:r>
              <a:rPr lang="cs-CZ" dirty="0"/>
              <a:t>V červnu 2026 se konala stáž odbornic a odborníků z ČR ve Švýcarsku.                                                                                  Díky této spolupráci máme </a:t>
            </a:r>
            <a:r>
              <a:rPr lang="cs-CZ" b="1" dirty="0">
                <a:solidFill>
                  <a:srgbClr val="0070C0"/>
                </a:solidFill>
              </a:rPr>
              <a:t>příležitost poznávat osvědčené postupy</a:t>
            </a:r>
            <a:r>
              <a:rPr lang="cs-CZ" b="1" dirty="0"/>
              <a:t>, </a:t>
            </a:r>
            <a:r>
              <a:rPr lang="cs-CZ" dirty="0"/>
              <a:t>porovnávat různé přístupy.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Na základě prvních zkušeností, </a:t>
            </a:r>
            <a:r>
              <a:rPr lang="cs-CZ" b="1" dirty="0">
                <a:solidFill>
                  <a:srgbClr val="0070C0"/>
                </a:solidFill>
              </a:rPr>
              <a:t>výměna</a:t>
            </a:r>
            <a:r>
              <a:rPr lang="cs-CZ" dirty="0"/>
              <a:t> švýcarského know-how </a:t>
            </a:r>
            <a:r>
              <a:rPr lang="cs-CZ" b="1" dirty="0">
                <a:solidFill>
                  <a:srgbClr val="0070C0"/>
                </a:solidFill>
              </a:rPr>
              <a:t>bude oboustranná </a:t>
            </a:r>
            <a:r>
              <a:rPr lang="cs-CZ" dirty="0"/>
              <a:t>– v digitalizaci máme Švýcarsku sami co nabídnout.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Všechny tyto kroky směřují k našemu velkému cíli: Vytvořit udržitelný model moderní koordinované domácí zdravotní péče pro celou ČR, který reaguje na stárnutí populace a potřebu lepší propojitelnosti služeb.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Prioritou je zjištění reálných potřeb v terénu u jednotlivých cílových skupin.</a:t>
            </a:r>
          </a:p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034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E25866-82BA-731D-4137-CAA5CFF9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br>
              <a:rPr lang="cs-CZ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cs-CZ" sz="27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co dál? Co díky tomu společně vytvoříme?</a:t>
            </a:r>
            <a:br>
              <a:rPr lang="cs-CZ" sz="27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endParaRPr lang="cs-CZ" sz="27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073F4D-FEFF-59EE-0EE2-DD4194C6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261"/>
            <a:ext cx="10515600" cy="4786702"/>
          </a:xfrm>
        </p:spPr>
        <p:txBody>
          <a:bodyPr>
            <a:normAutofit fontScale="25000" lnSpcReduction="20000"/>
          </a:bodyPr>
          <a:lstStyle/>
          <a:p>
            <a:pPr algn="ctr"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7200" b="1" dirty="0">
                <a:solidFill>
                  <a:srgbClr val="0070C0"/>
                </a:solidFill>
              </a:rPr>
              <a:t>Trojúhelník podpory.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b="1" dirty="0">
                <a:solidFill>
                  <a:srgbClr val="0070C0"/>
                </a:solidFill>
              </a:rPr>
              <a:t>⮽</a:t>
            </a:r>
            <a:r>
              <a:rPr lang="cs-CZ" sz="5600" b="1" dirty="0"/>
              <a:t> </a:t>
            </a:r>
            <a:r>
              <a:rPr lang="cs-CZ" sz="5600" b="1" dirty="0">
                <a:solidFill>
                  <a:srgbClr val="0070C0"/>
                </a:solidFill>
              </a:rPr>
              <a:t>Cílené edukační materiály pro rodiny: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dirty="0"/>
              <a:t>Zaměřené na „bílá místa“ – to, co pečující opravdu pálí.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dirty="0"/>
              <a:t>Aby si rodina věděla rady. Odchodem sestry péče nekončí.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b="1" dirty="0">
                <a:solidFill>
                  <a:srgbClr val="0070C0"/>
                </a:solidFill>
              </a:rPr>
              <a:t>⮽ Edukace a podpora pro pacientky/pacienty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b="1" dirty="0">
                <a:solidFill>
                  <a:srgbClr val="0070C0"/>
                </a:solidFill>
              </a:rPr>
              <a:t>Slovo a pohled pacienta jsou pro nás klíčové. Její/jeho zapojení není volba, ale přirozená součást péče.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Materiály pro lepší zapojení se do péče porozumění svému stavu.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Spolupráce s pacientskými organizacemi.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b="1" dirty="0">
                <a:solidFill>
                  <a:srgbClr val="0070C0"/>
                </a:solidFill>
              </a:rPr>
              <a:t>⮽ Podpora a vzdělávání pro sestry</a:t>
            </a:r>
          </a:p>
          <a:p>
            <a:pPr fontAlgn="t">
              <a:lnSpc>
                <a:spcPct val="100000"/>
              </a:lnSpc>
              <a:spcAft>
                <a:spcPts val="1600"/>
              </a:spcAft>
              <a:buNone/>
            </a:pPr>
            <a:r>
              <a:rPr lang="cs-CZ" sz="5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Nové nástroje pro usnadnění komunikace a vzdělávání šité na míru praxe, které uleví v každodenním tlaku.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1003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D9D35-647E-7E8C-90E2-23B4703F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05A4BC1-FAF9-D049-5F84-000A73B83C78}"/>
              </a:ext>
            </a:extLst>
          </p:cNvPr>
          <p:cNvSpPr/>
          <p:nvPr/>
        </p:nvSpPr>
        <p:spPr>
          <a:xfrm>
            <a:off x="4645025" y="0"/>
            <a:ext cx="7546975" cy="5561965"/>
          </a:xfrm>
          <a:prstGeom prst="rect">
            <a:avLst/>
          </a:prstGeom>
          <a:solidFill>
            <a:srgbClr val="C9E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5A23302-E799-8682-3648-13946B524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61965"/>
            <a:ext cx="7546975" cy="12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DF1AC536-F79C-ED57-BA7A-03F2D7C8CF1F}"/>
              </a:ext>
            </a:extLst>
          </p:cNvPr>
          <p:cNvSpPr/>
          <p:nvPr/>
        </p:nvSpPr>
        <p:spPr>
          <a:xfrm>
            <a:off x="0" y="0"/>
            <a:ext cx="4645025" cy="6858000"/>
          </a:xfrm>
          <a:prstGeom prst="rect">
            <a:avLst/>
          </a:prstGeom>
          <a:solidFill>
            <a:srgbClr val="0F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B7C3989-8810-26EB-BF43-F93419F19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42" y="361378"/>
            <a:ext cx="2152650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3537512-4B1C-E68F-9F1D-9CBB9F249340}"/>
              </a:ext>
            </a:extLst>
          </p:cNvPr>
          <p:cNvSpPr txBox="1"/>
          <p:nvPr/>
        </p:nvSpPr>
        <p:spPr>
          <a:xfrm>
            <a:off x="4910328" y="1545336"/>
            <a:ext cx="6144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entury Gothic" panose="020B0502020202020204" pitchFamily="34" charset="0"/>
              </a:rPr>
              <a:t>„Zprostředkovatelem </a:t>
            </a:r>
            <a:r>
              <a:rPr lang="cs-CZ" b="1" dirty="0">
                <a:latin typeface="Century Gothic" panose="020B0502020202020204" pitchFamily="34" charset="0"/>
              </a:rPr>
              <a:t>financování projektu KOPEC </a:t>
            </a:r>
            <a:r>
              <a:rPr lang="cs-CZ" dirty="0">
                <a:latin typeface="Century Gothic" panose="020B0502020202020204" pitchFamily="34" charset="0"/>
              </a:rPr>
              <a:t>– Komplexní domácí péče je </a:t>
            </a:r>
            <a:r>
              <a:rPr lang="cs-CZ" b="1" dirty="0">
                <a:latin typeface="Century Gothic" panose="020B0502020202020204" pitchFamily="34" charset="0"/>
              </a:rPr>
              <a:t>Ministerstvo zdravotnictví České republiky </a:t>
            </a:r>
            <a:r>
              <a:rPr lang="cs-CZ" dirty="0">
                <a:latin typeface="Century Gothic" panose="020B0502020202020204" pitchFamily="34" charset="0"/>
              </a:rPr>
              <a:t>v rámci </a:t>
            </a:r>
            <a:r>
              <a:rPr lang="cs-CZ" b="1" dirty="0">
                <a:latin typeface="Century Gothic" panose="020B0502020202020204" pitchFamily="34" charset="0"/>
              </a:rPr>
              <a:t>Programu domácí péče </a:t>
            </a:r>
            <a:r>
              <a:rPr lang="cs-CZ" dirty="0">
                <a:latin typeface="Century Gothic" panose="020B0502020202020204" pitchFamily="34" charset="0"/>
              </a:rPr>
              <a:t>(</a:t>
            </a:r>
            <a:r>
              <a:rPr lang="cs-CZ" dirty="0" err="1">
                <a:latin typeface="Century Gothic" panose="020B0502020202020204" pitchFamily="34" charset="0"/>
              </a:rPr>
              <a:t>Home</a:t>
            </a:r>
            <a:r>
              <a:rPr lang="cs-CZ" dirty="0">
                <a:latin typeface="Century Gothic" panose="020B0502020202020204" pitchFamily="34" charset="0"/>
              </a:rPr>
              <a:t> Care </a:t>
            </a:r>
            <a:r>
              <a:rPr lang="cs-CZ" dirty="0" err="1">
                <a:latin typeface="Century Gothic" panose="020B0502020202020204" pitchFamily="34" charset="0"/>
              </a:rPr>
              <a:t>Programme</a:t>
            </a:r>
            <a:r>
              <a:rPr lang="cs-CZ" dirty="0">
                <a:latin typeface="Century Gothic" panose="020B0502020202020204" pitchFamily="34" charset="0"/>
              </a:rPr>
              <a:t>), který je realizován díky podpoře </a:t>
            </a:r>
            <a:r>
              <a:rPr lang="cs-CZ" b="1" dirty="0">
                <a:latin typeface="Century Gothic" panose="020B0502020202020204" pitchFamily="34" charset="0"/>
              </a:rPr>
              <a:t>v rámci Programu švýcarsko-české spolupráce z Druhého švýcarského příspěvku</a:t>
            </a:r>
            <a:r>
              <a:rPr lang="cs-CZ" dirty="0">
                <a:latin typeface="Century Gothic" panose="020B0502020202020204" pitchFamily="34" charset="0"/>
              </a:rPr>
              <a:t>.“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69C5038-E628-BB3F-D840-2BE3F2BF2FAA}"/>
              </a:ext>
            </a:extLst>
          </p:cNvPr>
          <p:cNvSpPr txBox="1"/>
          <p:nvPr/>
        </p:nvSpPr>
        <p:spPr>
          <a:xfrm>
            <a:off x="4858170" y="3558339"/>
            <a:ext cx="62490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Century Gothic" panose="020B0502020202020204" pitchFamily="34" charset="0"/>
              </a:rPr>
              <a:t>Více informací na </a:t>
            </a:r>
            <a:r>
              <a:rPr lang="cs-CZ" sz="1600" b="1" dirty="0">
                <a:latin typeface="Century Gothic" panose="020B0502020202020204" pitchFamily="34" charset="0"/>
                <a:hlinkClick r:id="rId5"/>
              </a:rPr>
              <a:t>https://www.swiss-contribution.cz/</a:t>
            </a:r>
            <a:endParaRPr lang="cs-CZ" sz="1600" b="1" dirty="0">
              <a:latin typeface="Century Gothic" panose="020B0502020202020204" pitchFamily="34" charset="0"/>
            </a:endParaRPr>
          </a:p>
          <a:p>
            <a:endParaRPr lang="cs-CZ" b="1" dirty="0">
              <a:latin typeface="Century Gothic" panose="020B0502020202020204" pitchFamily="34" charset="0"/>
            </a:endParaRPr>
          </a:p>
          <a:p>
            <a:r>
              <a:rPr lang="cs-CZ" dirty="0">
                <a:latin typeface="Century Gothic" panose="020B0502020202020204" pitchFamily="34" charset="0"/>
                <a:hlinkClick r:id="rId6"/>
              </a:rPr>
              <a:t>https://www.nconzo.cz/cs/kopec-komplexni-domaci-pece</a:t>
            </a:r>
            <a:endParaRPr lang="cs-CZ" dirty="0">
              <a:latin typeface="Century Gothic" panose="020B0502020202020204" pitchFamily="34" charset="0"/>
            </a:endParaRPr>
          </a:p>
          <a:p>
            <a:r>
              <a:rPr lang="cs-CZ" dirty="0">
                <a:latin typeface="Century Gothic" panose="020B0502020202020204" pitchFamily="34" charset="0"/>
                <a:hlinkClick r:id="rId7"/>
              </a:rPr>
              <a:t>https://projektkopec.cz/</a:t>
            </a:r>
            <a:endParaRPr lang="cs-CZ" dirty="0">
              <a:latin typeface="Century Gothic" panose="020B0502020202020204" pitchFamily="34" charset="0"/>
            </a:endParaRPr>
          </a:p>
          <a:p>
            <a:r>
              <a:rPr lang="cs-CZ" dirty="0">
                <a:hlinkClick r:id="rId8" tooltip="https://www.facebook.com/kopec.komplexni.domaci.pece"/>
              </a:rPr>
              <a:t>https://www.facebook.com/…</a:t>
            </a:r>
            <a:r>
              <a:rPr lang="cs-CZ" dirty="0" err="1">
                <a:hlinkClick r:id="rId8" tooltip="https://www.facebook.com/kopec.komplexni.domaci.pece"/>
              </a:rPr>
              <a:t>ece</a:t>
            </a:r>
            <a:endParaRPr lang="cs-CZ" dirty="0"/>
          </a:p>
          <a:p>
            <a:r>
              <a:rPr lang="cs-CZ" dirty="0">
                <a:hlinkClick r:id="rId9" tooltip="https://www.instagram.com/projekt.kopec/?hl=cs"/>
              </a:rPr>
              <a:t>https://www.instagram.com/…=cs</a:t>
            </a:r>
            <a:endParaRPr lang="cs-CZ" dirty="0"/>
          </a:p>
          <a:p>
            <a:endParaRPr lang="cs-CZ" dirty="0">
              <a:latin typeface="Century Gothic" panose="020B0502020202020204" pitchFamily="34" charset="0"/>
            </a:endParaRPr>
          </a:p>
          <a:p>
            <a:endParaRPr lang="cs-CZ" dirty="0">
              <a:latin typeface="Century Gothic" panose="020B0502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DF207E9-2CA3-2BD8-09F0-92CA26470C2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" t="1575" r="5358"/>
          <a:stretch>
            <a:fillRect/>
          </a:stretch>
        </p:blipFill>
        <p:spPr>
          <a:xfrm>
            <a:off x="-1" y="0"/>
            <a:ext cx="4645025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2CDE4E2-B30C-CFCC-2197-D988475A886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22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D550-54F4-CC7E-6080-C8698D546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49498FB-0855-85B1-C41F-7610C9312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561965"/>
            <a:ext cx="7546975" cy="1296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00548DA8-3767-8EAC-FFD0-D3A381B89826}"/>
              </a:ext>
            </a:extLst>
          </p:cNvPr>
          <p:cNvSpPr/>
          <p:nvPr/>
        </p:nvSpPr>
        <p:spPr>
          <a:xfrm>
            <a:off x="0" y="0"/>
            <a:ext cx="4645025" cy="6858000"/>
          </a:xfrm>
          <a:prstGeom prst="rect">
            <a:avLst/>
          </a:prstGeom>
          <a:solidFill>
            <a:srgbClr val="0F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0B5A16B-1FA6-9B1C-6945-180EC84F2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42" y="361378"/>
            <a:ext cx="2152650" cy="6902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B497B62-8087-80BD-43A2-14A5DDA3122F}"/>
              </a:ext>
            </a:extLst>
          </p:cNvPr>
          <p:cNvSpPr txBox="1"/>
          <p:nvPr/>
        </p:nvSpPr>
        <p:spPr>
          <a:xfrm>
            <a:off x="4910327" y="1548883"/>
            <a:ext cx="6333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Pojďme měnit domácí péči k lepšímu,                         společně to zvládneme!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Děkuji za pozornost.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5A7C12A-770F-D2D6-FBCA-D10C0BAC71CA}"/>
              </a:ext>
            </a:extLst>
          </p:cNvPr>
          <p:cNvSpPr txBox="1"/>
          <p:nvPr/>
        </p:nvSpPr>
        <p:spPr>
          <a:xfrm>
            <a:off x="4910327" y="2668556"/>
            <a:ext cx="64170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Aneta </a:t>
            </a:r>
            <a:r>
              <a:rPr lang="cs-CZ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Ečeková</a:t>
            </a:r>
            <a:r>
              <a:rPr lang="cs-CZ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Maršálová – Garantka KA 01 a 03</a:t>
            </a:r>
          </a:p>
          <a:p>
            <a:pPr lvl="0">
              <a:defRPr/>
            </a:pP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marsal.aneta@nconzo.cz</a:t>
            </a: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cs-CZ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+420 776 246 938</a:t>
            </a:r>
          </a:p>
          <a:p>
            <a:pPr lvl="0">
              <a:defRPr/>
            </a:pPr>
            <a:endParaRPr lang="cs-CZ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Bc. Iva Šoupalová – Vedoucí projektové kanceláře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467886"/>
                </a:solidFill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oupalova.iva@nconzo.cz</a:t>
            </a:r>
            <a:endParaRPr lang="cs-CZ" sz="16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Ing Petr Jirman – Projektový manažer</a:t>
            </a:r>
          </a:p>
          <a:p>
            <a:pPr lvl="0">
              <a:defRPr/>
            </a:pP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jirman.petr@nconzo.cz</a:t>
            </a:r>
            <a:r>
              <a:rPr lang="cs-CZ" sz="160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3FBD7AD-3BDC-39B1-B203-68F2D1F5DF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5104765"/>
            <a:ext cx="2461641" cy="15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3157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425d0c-addf-400a-87a6-afc0ee9dbf72">
      <Terms xmlns="http://schemas.microsoft.com/office/infopath/2007/PartnerControls"/>
    </lcf76f155ced4ddcb4097134ff3c332f>
    <TaxCatchAll xmlns="00831464-12bf-4283-895c-cf34025d64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C44D5C-E32E-4CBA-B854-BA175C7B88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84EAF8-9D7C-483F-B735-88224A9AF2AF}">
  <ds:schemaRefs>
    <ds:schemaRef ds:uri="http://schemas.microsoft.com/office/2006/metadata/properties"/>
    <ds:schemaRef ds:uri="http://schemas.microsoft.com/office/infopath/2007/PartnerControls"/>
    <ds:schemaRef ds:uri="12310fc3-e4d1-4b0f-ab0c-4c5f26c6d24a"/>
    <ds:schemaRef ds:uri="0151e7f5-f2ee-45e7-9e26-8bfab90672a6"/>
  </ds:schemaRefs>
</ds:datastoreItem>
</file>

<file path=customXml/itemProps3.xml><?xml version="1.0" encoding="utf-8"?>
<ds:datastoreItem xmlns:ds="http://schemas.openxmlformats.org/officeDocument/2006/customXml" ds:itemID="{15773F86-2D97-4941-BA7C-16F423AB5B25}"/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923</Words>
  <Application>Microsoft Office PowerPoint</Application>
  <PresentationFormat>Širokoúhlá obrazovka</PresentationFormat>
  <Paragraphs>101</Paragraphs>
  <Slides>11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Aptos Narrow</vt:lpstr>
      <vt:lpstr>Arial</vt:lpstr>
      <vt:lpstr>Century Gothic</vt:lpstr>
      <vt:lpstr>Segoe UI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A co dál? Co díky tomu společně vytvoříme? 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Biskup Jiří</dc:creator>
  <cp:lastModifiedBy>Jaroslav Eček</cp:lastModifiedBy>
  <cp:revision>20</cp:revision>
  <dcterms:created xsi:type="dcterms:W3CDTF">2026-09-11T07:32:24Z</dcterms:created>
  <dcterms:modified xsi:type="dcterms:W3CDTF">2026-10-22T20:44:06Z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  <property fmtid="{D5CDD505-2E9C-101B-9397-08002B2CF9AE}" pid="3" name="MediaServiceImageTags">
    <vt:lpwstr/>
  </property>
</Properties>
</file>