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4"/>
  </p:notesMasterIdLst>
  <p:sldIdLst>
    <p:sldId id="405" r:id="rId6"/>
    <p:sldId id="409" r:id="rId7"/>
    <p:sldId id="471" r:id="rId8"/>
    <p:sldId id="474" r:id="rId9"/>
    <p:sldId id="461" r:id="rId10"/>
    <p:sldId id="412" r:id="rId11"/>
    <p:sldId id="475" r:id="rId12"/>
    <p:sldId id="321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E3DF"/>
    <a:srgbClr val="FFAA00"/>
    <a:srgbClr val="007339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44" autoAdjust="0"/>
    <p:restoredTop sz="90616" autoAdjust="0"/>
  </p:normalViewPr>
  <p:slideViewPr>
    <p:cSldViewPr snapToGrid="0">
      <p:cViewPr varScale="1">
        <p:scale>
          <a:sx n="57" d="100"/>
          <a:sy n="57" d="100"/>
        </p:scale>
        <p:origin x="113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2T13:33:07.723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15.10.2026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3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3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40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Grafika, snímek obrazovky&#10;&#10;Obsah vygenerovaný umělou inteligencí může být nesprávný.">
            <a:extLst>
              <a:ext uri="{FF2B5EF4-FFF2-40B4-BE49-F238E27FC236}">
                <a16:creationId xmlns:a16="http://schemas.microsoft.com/office/drawing/2014/main" id="{5FAA801C-C70D-5F74-0D58-69741BEC9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kladn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1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4927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638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54992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87EABB6-9EA1-4F27-1C21-C571E0100C5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6775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B5547E9F-BA9C-9C4B-9DF5-F81989FE809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67C9E67-68A9-C008-6034-D232C1AF11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8385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7666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217DFE5-4AB5-CB80-1E80-AF1A38727F6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BF51896-151D-3843-DB7C-41BB6E22FE4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047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06D5A9D-5B24-E761-D1A3-27947B1C890A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17058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2D358F0-6A79-42DF-456E-F8DBAF212B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accent1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6362B212-FD62-9F50-CE3D-DFF199FD57C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6B0AA4C-B328-7C47-A4DA-F8ED2EFC4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3853" cy="301120"/>
          </a:xfrm>
          <a:prstGeom prst="rect">
            <a:avLst/>
          </a:prstGeom>
        </p:spPr>
      </p:pic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D22E6FE-C4C5-B012-E7A4-C90616289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3853" cy="301120"/>
          </a:xfrm>
          <a:prstGeom prst="rect">
            <a:avLst/>
          </a:prstGeom>
        </p:spPr>
      </p:pic>
      <p:sp>
        <p:nvSpPr>
          <p:cNvPr id="13" name="Zástupný text 8">
            <a:extLst>
              <a:ext uri="{FF2B5EF4-FFF2-40B4-BE49-F238E27FC236}">
                <a16:creationId xmlns:a16="http://schemas.microsoft.com/office/drawing/2014/main" id="{E61F4B55-11B4-1167-283D-55E922C634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4" name="Zástupný symbol pro číslo snímku 5">
            <a:extLst>
              <a:ext uri="{FF2B5EF4-FFF2-40B4-BE49-F238E27FC236}">
                <a16:creationId xmlns:a16="http://schemas.microsoft.com/office/drawing/2014/main" id="{82C2015C-6855-8BFE-A304-EDB16134EE6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90772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E6FDC1DE-B4B0-083B-CF86-1E57EC819B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5474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indent="0"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F60B77F-477A-D5FB-8405-23971B2738B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71284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8" name="Zástupný symbol pro číslo snímku 5">
            <a:extLst>
              <a:ext uri="{FF2B5EF4-FFF2-40B4-BE49-F238E27FC236}">
                <a16:creationId xmlns:a16="http://schemas.microsoft.com/office/drawing/2014/main" id="{0E9E0BDC-B470-B4BC-892A-7CD72300D49D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3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7556DA22-95D2-B84C-8D36-C93C88F1A7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9865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56068FBD-80A0-A131-94EA-3F77B4064DB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75418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979A1C8-AB56-208C-E695-4985A095C3C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FB432D-C3B5-D43F-DAB7-52E395EF4C4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2607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B66658BE-27EF-DD53-8F17-938260B54B8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5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:a16="http://schemas.microsoft.com/office/drawing/2014/main" id="{E903755D-63C9-7F62-34B8-C0C2AFB43970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65201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4D3900D-FEF7-DC42-A070-58AF49658B8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accent5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accent5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kladní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49187" y="1825625"/>
            <a:ext cx="8934814" cy="4351338"/>
          </a:xfrm>
        </p:spPr>
        <p:txBody>
          <a:bodyPr/>
          <a:lstStyle>
            <a:lvl1pPr>
              <a:spcBef>
                <a:spcPts val="1000"/>
              </a:spcBef>
              <a:spcAft>
                <a:spcPts val="1000"/>
              </a:spcAft>
              <a:defRPr/>
            </a:lvl1pPr>
            <a:lvl2pPr>
              <a:spcAft>
                <a:spcPts val="600"/>
              </a:spcAft>
              <a:defRPr sz="1800"/>
            </a:lvl2pPr>
            <a:lvl3pPr marL="684000" indent="-180000">
              <a:spcAft>
                <a:spcPts val="600"/>
              </a:spcAft>
              <a:defRPr>
                <a:solidFill>
                  <a:schemeClr val="accent1"/>
                </a:solidFill>
              </a:defRPr>
            </a:lvl3pPr>
            <a:lvl4pPr marL="684000" indent="-180000">
              <a:spcAft>
                <a:spcPts val="600"/>
              </a:spcAft>
              <a:defRPr/>
            </a:lvl4pPr>
            <a:lvl5pPr marL="684000" indent="-180000">
              <a:spcAft>
                <a:spcPts val="600"/>
              </a:spcAft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2833127-FA44-2449-652E-7C7C47C7D87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4CC50D58-9C13-7041-41AC-823B5DE45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9801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3882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408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600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200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C3BE2A6F-5471-3934-8905-21F7AE83CA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9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905499" cy="6858000"/>
          </a:xfrm>
        </p:spPr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300000" y="2109516"/>
            <a:ext cx="54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237731"/>
            <a:ext cx="54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8" name="Obrázek 7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39229106-4AF4-C6F1-4D96-F8DB27C10D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17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00000" y="2340000"/>
            <a:ext cx="6300000" cy="1916866"/>
          </a:xfr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3700" b="1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500000"/>
            <a:ext cx="6300000" cy="1968940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4" name="Obrázek 3" descr="Obsah obrázku text, Písmo, snímek obrazovky, Grafika&#10;&#10;Obsah vygenerovaný umělou inteligencí může být nesprávný.">
            <a:extLst>
              <a:ext uri="{FF2B5EF4-FFF2-40B4-BE49-F238E27FC236}">
                <a16:creationId xmlns:a16="http://schemas.microsoft.com/office/drawing/2014/main" id="{403CFC0C-E4EF-3911-56B5-9EF06049E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640800"/>
            <a:ext cx="4256540" cy="158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0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504000" indent="-50400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0955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velk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22525"/>
            <a:ext cx="8964000" cy="3960000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FB23D414-7544-6455-E8D2-C72A3EBC3FA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3316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  <p15:guide id="2" orient="horz" pos="411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běž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3"/>
            <a:ext cx="8964000" cy="3926021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BBC0884-F87E-1907-FF5F-2AB324A5C47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81679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velk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35605"/>
            <a:ext cx="8964000" cy="3946919"/>
          </a:xfrm>
        </p:spPr>
        <p:txBody>
          <a:bodyPr numCol="1" spcCol="360000">
            <a:normAutofit/>
          </a:bodyPr>
          <a:lstStyle>
            <a:lvl1pPr marL="504000" indent="-5040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32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905BBB-F9FE-9FBF-15BB-B1658C5A09F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8508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drážky ma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7003"/>
            <a:ext cx="8964000" cy="3915521"/>
          </a:xfrm>
        </p:spPr>
        <p:txBody>
          <a:bodyPr numCol="1" spcCol="360000">
            <a:normAutofit/>
          </a:bodyPr>
          <a:lstStyle>
            <a:lvl1pPr marL="360000" indent="-360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3163992-C525-2C66-6CAF-F1C6D7A2FF4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0073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ředělový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1015999"/>
            <a:ext cx="9900000" cy="2413001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84000" y="3676651"/>
            <a:ext cx="9900000" cy="2413000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7497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1599"/>
            <a:ext cx="9900000" cy="216000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85686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 s obrázk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rázku 5">
            <a:extLst>
              <a:ext uri="{FF2B5EF4-FFF2-40B4-BE49-F238E27FC236}">
                <a16:creationId xmlns:a16="http://schemas.microsoft.com/office/drawing/2014/main" id="{0EED0200-723A-192F-A0AB-3C11FC5331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563174"/>
            <a:ext cx="5412000" cy="338435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8091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ěžný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56504"/>
            <a:ext cx="4476000" cy="3797036"/>
          </a:xfrm>
        </p:spPr>
        <p:txBody>
          <a:bodyPr numCol="1" spcCol="360000">
            <a:normAutofit/>
          </a:bodyPr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BB38CCEF-CF1A-B72B-D67E-9A39E14D3E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98501" y="2213429"/>
            <a:ext cx="4285499" cy="3618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2C7EEF15-9663-FDF8-3786-E9D1170BC091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9410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0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2843CF9-B3FD-9E68-3D7A-392FEBCB4FEE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266427" y="2165625"/>
            <a:ext cx="4323523" cy="3960537"/>
          </a:xfrm>
        </p:spPr>
        <p:txBody>
          <a:bodyPr/>
          <a:lstStyle>
            <a:lvl1pPr>
              <a:spcAft>
                <a:spcPts val="1800"/>
              </a:spcAft>
              <a:buFont typeface="Wingdings" pitchFamily="2" charset="2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1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1A2E329E-B047-5BCC-C0F2-88F14A418F05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18202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93601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7671851E-E145-B540-BFE6-BCB164F7650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19333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5DD8208-8E62-3BCD-5295-A5DE908611EA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408009" y="2165625"/>
            <a:ext cx="3375982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B9A68AD-FB4B-8978-5212-ECDC03A6FB0B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3556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3 sloupce podbarve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0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2C9E7C88-D105-85BB-7817-7828128845B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156517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F3B495C6-E9D9-BB16-034D-BB35D518475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420259" y="2257436"/>
            <a:ext cx="3355437" cy="3590706"/>
          </a:xfrm>
          <a:solidFill>
            <a:schemeClr val="tx2"/>
          </a:solidFill>
        </p:spPr>
        <p:txBody>
          <a:bodyPr lIns="180000" tIns="108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b="1">
                <a:solidFill>
                  <a:schemeClr val="accent5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C452-BE80-BC5C-7921-09A8FE89B918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42884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dbarvené se šip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963E211A-EC28-5A07-3501-03AC420E839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405601" y="2246803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CA544A6B-12C5-DC1B-EDF5-D0332255C4DE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544801" y="2257436"/>
            <a:ext cx="3105680" cy="3590706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>
                <a:solidFill>
                  <a:schemeClr val="bg1"/>
                </a:solidFill>
              </a:defRPr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2A3086D1-EC65-B74C-A8BB-C58567182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5314" y="3880589"/>
            <a:ext cx="360717" cy="30112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CAAABE1A-E3F7-8D77-4BC1-22DA8776E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46114" y="3880589"/>
            <a:ext cx="360717" cy="301120"/>
          </a:xfrm>
          <a:prstGeom prst="rect">
            <a:avLst/>
          </a:prstGeom>
        </p:spPr>
      </p:pic>
      <p:sp>
        <p:nvSpPr>
          <p:cNvPr id="21" name="Zástupný text 8">
            <a:extLst>
              <a:ext uri="{FF2B5EF4-FFF2-40B4-BE49-F238E27FC236}">
                <a16:creationId xmlns:a16="http://schemas.microsoft.com/office/drawing/2014/main" id="{EE858B53-D403-C768-50C6-B820DCD4E5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7BDEE34E-2AD1-D45A-CDC5-B7356B87F969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2248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92625"/>
            <a:ext cx="2428993" cy="2602004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96F11FE-78A2-69C8-0643-BE729D4F1FDE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344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684001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obsah 2">
            <a:extLst>
              <a:ext uri="{FF2B5EF4-FFF2-40B4-BE49-F238E27FC236}">
                <a16:creationId xmlns:a16="http://schemas.microsoft.com/office/drawing/2014/main" id="{1FE252C3-C241-69C2-ACDF-A6765E53EC8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9077724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symbol pro obsah 2">
            <a:extLst>
              <a:ext uri="{FF2B5EF4-FFF2-40B4-BE49-F238E27FC236}">
                <a16:creationId xmlns:a16="http://schemas.microsoft.com/office/drawing/2014/main" id="{D5AA8550-16D6-4AA2-0FA5-8338C81AFAC5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79817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1F7AACE7-568D-33D9-AF71-3ED0BB808ED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3481909" y="4444252"/>
            <a:ext cx="2428993" cy="1403889"/>
          </a:xfrm>
          <a:noFill/>
        </p:spPr>
        <p:txBody>
          <a:bodyPr lIns="0" tIns="0" rIns="0" bIns="0">
            <a:normAutofit/>
          </a:bodyPr>
          <a:lstStyle>
            <a:lvl1pPr marL="0">
              <a:spcAft>
                <a:spcPts val="1800"/>
              </a:spcAft>
              <a:buFont typeface="Arial" panose="020B0604020202020204" pitchFamily="34" charset="0"/>
              <a:buNone/>
              <a:defRPr lang="cs-CZ" sz="15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marL="0" lvl="1" indent="-28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5"/>
              </a:buClr>
              <a:buSzPct val="90000"/>
              <a:buFont typeface="Wingdings" pitchFamily="2" charset="2"/>
              <a:buNone/>
            </a:pPr>
            <a:r>
              <a:rPr lang="cs-CZ" dirty="0"/>
              <a:t>Upravte styly předlohy textu.</a:t>
            </a:r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34D6FE-BA08-8A8E-D5AE-55D3E756260C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014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dnadpis, 4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2215662"/>
            <a:ext cx="2428993" cy="1878966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3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BCC6951-FCF3-7B03-5562-7840A02525D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76891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loupce s obrázky a po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77723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9816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81908" y="1486968"/>
            <a:ext cx="2428993" cy="26076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E7812EDD-8649-F4D5-7B51-E6CC2223D022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936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0" name="Zástupný symbol pro obsah 2">
            <a:extLst>
              <a:ext uri="{FF2B5EF4-FFF2-40B4-BE49-F238E27FC236}">
                <a16:creationId xmlns:a16="http://schemas.microsoft.com/office/drawing/2014/main" id="{CAD76A9F-6DA0-AC18-4A06-8DD0C0F56CAD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3484926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FED81D5-414D-425B-67EE-DA335269451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6279400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12" name="Zástupný symbol pro obsah 2">
            <a:extLst>
              <a:ext uri="{FF2B5EF4-FFF2-40B4-BE49-F238E27FC236}">
                <a16:creationId xmlns:a16="http://schemas.microsoft.com/office/drawing/2014/main" id="{BD1F73CC-2087-3052-FC89-2B1E982B6210}"/>
              </a:ext>
            </a:extLst>
          </p:cNvPr>
          <p:cNvSpPr>
            <a:spLocks noGrp="1"/>
          </p:cNvSpPr>
          <p:nvPr>
            <p:ph sz="half" idx="24" hasCustomPrompt="1"/>
          </p:nvPr>
        </p:nvSpPr>
        <p:spPr>
          <a:xfrm>
            <a:off x="9073875" y="4444252"/>
            <a:ext cx="2419393" cy="1403889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Font typeface="Arial" panose="020B0604020202020204" pitchFamily="34" charset="0"/>
              <a:buNone/>
              <a:defRPr sz="1500" b="1">
                <a:solidFill>
                  <a:schemeClr val="accent2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None/>
              <a:defRPr sz="1500"/>
            </a:lvl2pPr>
            <a:lvl3pPr>
              <a:buFont typeface="Wingdings" pitchFamily="2" charset="2"/>
              <a:buNone/>
              <a:defRPr/>
            </a:lvl3pPr>
            <a:lvl4pPr>
              <a:buFont typeface="Wingdings" pitchFamily="2" charset="2"/>
              <a:buNone/>
              <a:defRPr/>
            </a:lvl4pPr>
            <a:lvl5pPr>
              <a:buFont typeface="Wingdings" pitchFamily="2" charset="2"/>
              <a:buNone/>
              <a:defRPr/>
            </a:lvl5pPr>
          </a:lstStyle>
          <a:p>
            <a:pPr lvl="0"/>
            <a:r>
              <a:rPr lang="cs-CZ" dirty="0"/>
              <a:t>Název fotky</a:t>
            </a:r>
          </a:p>
          <a:p>
            <a:pPr lvl="1"/>
            <a:r>
              <a:rPr lang="cs-CZ" dirty="0"/>
              <a:t>Druhá úroveň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93E901C-6AA0-0F75-C9B1-BE19FABFC393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258338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1846262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3AB57E5-30E5-1721-7ABB-F3BD27E78527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15089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1620001" y="2165625"/>
            <a:ext cx="3516021" cy="3960537"/>
          </a:xfrm>
        </p:spPr>
        <p:txBody>
          <a:bodyPr/>
          <a:lstStyle>
            <a:lvl1pPr marL="0" indent="0">
              <a:spcAft>
                <a:spcPts val="1800"/>
              </a:spcAft>
              <a:buFont typeface="Wingdings" pitchFamily="2" charset="2"/>
              <a:buNone/>
              <a:defRPr b="0">
                <a:solidFill>
                  <a:schemeClr val="tx1"/>
                </a:solidFill>
              </a:defRPr>
            </a:lvl1pPr>
            <a:lvl2pPr marL="0" indent="-288000">
              <a:buClr>
                <a:schemeClr val="accent5"/>
              </a:buClr>
              <a:buSzPct val="90000"/>
              <a:buFont typeface="Wingdings" pitchFamily="2" charset="2"/>
              <a:buChar char="§"/>
              <a:defRPr/>
            </a:lvl2pPr>
            <a:lvl3pPr>
              <a:buFont typeface="Wingdings" pitchFamily="2" charset="2"/>
              <a:buChar char="§"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dirty="0"/>
              <a:t>Text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341121" y="2165625"/>
            <a:ext cx="6157278" cy="3383763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4F692555-6195-4F09-FB48-4EF6E638FA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880B733-56AF-86CD-D756-629084A16536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361182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nadpis, 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4000" y="1243809"/>
            <a:ext cx="52596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5400942" y="2213361"/>
            <a:ext cx="6097458" cy="2836476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AA2B79E-EBDF-2530-1330-B70DF2E98A5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1620000" y="2167003"/>
            <a:ext cx="3516021" cy="3915521"/>
          </a:xfrm>
        </p:spPr>
        <p:txBody>
          <a:bodyPr numCol="1" spcCol="360000">
            <a:normAutofit/>
          </a:bodyPr>
          <a:lstStyle>
            <a:lvl1pPr marL="288000" indent="-288000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defRPr sz="2000"/>
            </a:lvl1pPr>
            <a:lvl2pPr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indent="0">
              <a:lnSpc>
                <a:spcPct val="120000"/>
              </a:lnSpc>
              <a:spcAft>
                <a:spcPts val="400"/>
              </a:spcAft>
              <a:buNone/>
              <a:defRPr sz="1800"/>
            </a:lvl3pPr>
            <a:lvl4pPr indent="0">
              <a:lnSpc>
                <a:spcPct val="120000"/>
              </a:lnSpc>
              <a:spcAft>
                <a:spcPts val="400"/>
              </a:spcAft>
              <a:buNone/>
              <a:defRPr sz="1800"/>
            </a:lvl4pPr>
            <a:lvl5pPr indent="0">
              <a:lnSpc>
                <a:spcPct val="120000"/>
              </a:lnSpc>
              <a:spcAft>
                <a:spcPts val="400"/>
              </a:spcAft>
              <a:buNone/>
              <a:defRPr sz="1800"/>
            </a:lvl5pPr>
          </a:lstStyle>
          <a:p>
            <a:pPr lvl="0"/>
            <a:r>
              <a:rPr lang="cs-CZ" dirty="0"/>
              <a:t>Upravte styly předlohy textu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0CAAE527-231E-9248-0A0C-52E8BA0AF602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165724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1620000" y="2160000"/>
            <a:ext cx="8964000" cy="3960000"/>
          </a:xfrm>
        </p:spPr>
        <p:txBody>
          <a:bodyPr numCol="2" spcCol="360000"/>
          <a:lstStyle>
            <a:lvl1pPr marL="0" indent="-504000">
              <a:lnSpc>
                <a:spcPct val="120000"/>
              </a:lnSpc>
              <a:spcAft>
                <a:spcPts val="1000"/>
              </a:spcAft>
              <a:buNone/>
              <a:defRPr sz="2000">
                <a:solidFill>
                  <a:schemeClr val="tx1"/>
                </a:solidFill>
              </a:defRPr>
            </a:lvl1pPr>
            <a:lvl2pPr marL="0" indent="0">
              <a:lnSpc>
                <a:spcPct val="120000"/>
              </a:lnSpc>
              <a:spcAft>
                <a:spcPts val="400"/>
              </a:spcAft>
              <a:buNone/>
              <a:defRPr sz="1800"/>
            </a:lvl2pPr>
            <a:lvl3pPr marL="0" indent="0">
              <a:lnSpc>
                <a:spcPct val="120000"/>
              </a:lnSpc>
              <a:spcAft>
                <a:spcPts val="400"/>
              </a:spcAft>
              <a:buNone/>
              <a:defRPr/>
            </a:lvl3pPr>
            <a:lvl4pPr marL="0" indent="0">
              <a:lnSpc>
                <a:spcPct val="120000"/>
              </a:lnSpc>
              <a:spcAft>
                <a:spcPts val="400"/>
              </a:spcAft>
              <a:buNone/>
              <a:defRPr/>
            </a:lvl4pPr>
            <a:lvl5pPr marL="0" indent="0">
              <a:lnSpc>
                <a:spcPct val="120000"/>
              </a:lnSpc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cs-CZ" dirty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7163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5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71A0C973-C08E-95A7-04DC-A227455E46BF}"/>
              </a:ext>
            </a:extLst>
          </p:cNvPr>
          <p:cNvSpPr txBox="1">
            <a:spLocks/>
          </p:cNvSpPr>
          <p:nvPr userDrawn="1"/>
        </p:nvSpPr>
        <p:spPr>
          <a:xfrm>
            <a:off x="693600" y="6300000"/>
            <a:ext cx="395282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00" dirty="0">
                <a:solidFill>
                  <a:schemeClr val="bg2"/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89559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598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09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99000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60" r:id="rId3"/>
    <p:sldLayoutId id="2147483718" r:id="rId4"/>
    <p:sldLayoutId id="2147483650" r:id="rId5"/>
    <p:sldLayoutId id="2147483676" r:id="rId6"/>
    <p:sldLayoutId id="2147483677" r:id="rId7"/>
    <p:sldLayoutId id="2147483678" r:id="rId8"/>
    <p:sldLayoutId id="2147483679" r:id="rId9"/>
    <p:sldLayoutId id="2147483651" r:id="rId10"/>
    <p:sldLayoutId id="2147483680" r:id="rId11"/>
    <p:sldLayoutId id="2147483681" r:id="rId12"/>
    <p:sldLayoutId id="2147483682" r:id="rId13"/>
    <p:sldLayoutId id="214748365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716" r:id="rId23"/>
    <p:sldLayoutId id="2147483691" r:id="rId24"/>
    <p:sldLayoutId id="2147483654" r:id="rId25"/>
    <p:sldLayoutId id="2147483655" r:id="rId26"/>
    <p:sldLayoutId id="2147483719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3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77971" y="2160000"/>
            <a:ext cx="8906029" cy="40780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5200" y="6300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7" r:id="rId25"/>
    <p:sldLayoutId id="2147483713" r:id="rId26"/>
    <p:sldLayoutId id="2147483720" r:id="rId27"/>
    <p:sldLayoutId id="2147483714" r:id="rId28"/>
    <p:sldLayoutId id="2147483715" r:id="rId29"/>
    <p:sldLayoutId id="2147483721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504000" indent="-216000" algn="l" defTabSz="914400" rtl="0" eaLnBrk="1" latinLnBrk="0" hangingPunct="1">
        <a:lnSpc>
          <a:spcPct val="12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4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psv.gov.cz/cms/documents/f3ff1032-63cf-e3ec-a438-cfc23bc58ea3/NSRSS26+_schv%C3%A1len%C3%BD%20materi%C3%A1l.docx" TargetMode="External"/><Relationship Id="rId2" Type="http://schemas.openxmlformats.org/officeDocument/2006/relationships/hyperlink" Target="https://www.google.com/url?sa=t&amp;rct=j&amp;q=&amp;esrc=s&amp;source=web&amp;cd=&amp;ved=2ahUKEwj9_K_7o9aUAxUS1wIHHVbdPEMQFnoECCAQAQ&amp;url=https%3A%2F%2Fmpsv.gov.cz%2Fcms%2Fdocuments%2F7089938a-47b1-829d-b9ce-a8b04dd5406f%2FStrategie%2Brodinn%25C3%25A9%2Bpolitiky%2B2024-2030.pdf&amp;usg=AOvVaw3Sp4c6IB9brti395ESAlDX&amp;opi=89978449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oogle.com/url?sa=t&amp;rct=j&amp;q=&amp;esrc=s&amp;source=web&amp;cd=&amp;ved=2ahUKEwjEx_LLpdaUAxXb7AIHHbHNEwQQFnoECBgQAQ&amp;url=https%3A%2F%2Fmzd.gov.cz%2Fwp-content%2Fuploads%2F2025%2F04%2FAnalyticka-cast-Strategie-rozvoje-paliativni-pece-v-CR-do-roku-2025.pdf&amp;usg=AOvVaw2jlu5Is51ZT20IupaPwbjY&amp;opi=89978449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hamanova@scac.cz" TargetMode="External"/><Relationship Id="rId2" Type="http://schemas.openxmlformats.org/officeDocument/2006/relationships/hyperlink" Target="https://scac.cz/pecujici/" TargetMode="Externa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mpsv.gov.cz/pecuji-o-osobu-blizkou-neformalni-pecujici" TargetMode="Externa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olga.starostova@mpsv.gov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FF89AA-C9C4-8138-4876-74720599B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562" y="2699167"/>
            <a:ext cx="9286875" cy="1916866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Pečuji o osobu blízkou - odkaz na webu MPSV pro pečující osoby</a:t>
            </a:r>
            <a:endParaRPr lang="cs-CZ" dirty="0">
              <a:solidFill>
                <a:schemeClr val="accent5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CC8F749-BDF3-67E5-69D8-704A9D54DA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0985" y="5313450"/>
            <a:ext cx="7491015" cy="662550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Mgr. Olga Starostová</a:t>
            </a:r>
          </a:p>
          <a:p>
            <a:r>
              <a:rPr lang="cs-CZ" dirty="0"/>
              <a:t>Oddělení koncepce rodinné politiky, služeb péče o </a:t>
            </a:r>
            <a:r>
              <a:rPr lang="cs-CZ" dirty="0" err="1"/>
              <a:t>dětia</a:t>
            </a:r>
            <a:r>
              <a:rPr lang="cs-CZ" dirty="0"/>
              <a:t> politiky </a:t>
            </a:r>
            <a:r>
              <a:rPr lang="cs-CZ" dirty="0" err="1"/>
              <a:t>stánrutí</a:t>
            </a:r>
            <a:endParaRPr lang="cs-CZ" dirty="0"/>
          </a:p>
          <a:p>
            <a:endParaRPr lang="cs-CZ" dirty="0"/>
          </a:p>
        </p:txBody>
      </p:sp>
      <p:sp>
        <p:nvSpPr>
          <p:cNvPr id="12" name="Zástupný symbol pro datum 3">
            <a:extLst>
              <a:ext uri="{FF2B5EF4-FFF2-40B4-BE49-F238E27FC236}">
                <a16:creationId xmlns:a16="http://schemas.microsoft.com/office/drawing/2014/main" id="{66CEF675-EF72-0419-5E85-9973E5F0C46C}"/>
              </a:ext>
            </a:extLst>
          </p:cNvPr>
          <p:cNvSpPr txBox="1">
            <a:spLocks/>
          </p:cNvSpPr>
          <p:nvPr/>
        </p:nvSpPr>
        <p:spPr>
          <a:xfrm>
            <a:off x="720000" y="597600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cs-CZ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23:10:2026</a:t>
            </a:r>
          </a:p>
        </p:txBody>
      </p:sp>
    </p:spTree>
    <p:extLst>
      <p:ext uri="{BB962C8B-B14F-4D97-AF65-F5344CB8AC3E}">
        <p14:creationId xmlns:p14="http://schemas.microsoft.com/office/powerpoint/2010/main" val="70482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66F5F3-5A6D-BBAD-5DFE-3337D1EF3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Strategické dokumenty téma </a:t>
            </a:r>
            <a:r>
              <a:rPr 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neformální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9EC49D-9C59-EA4A-2DE5-5345A3438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000" y="1540042"/>
            <a:ext cx="8964000" cy="4542483"/>
          </a:xfrm>
        </p:spPr>
        <p:txBody>
          <a:bodyPr>
            <a:normAutofit fontScale="47500" lnSpcReduction="20000"/>
          </a:bodyPr>
          <a:lstStyle/>
          <a:p>
            <a:r>
              <a:rPr lang="cs-CZ" dirty="0"/>
              <a:t>Strategie rodinné politiky 2024-2030 </a:t>
            </a:r>
            <a:r>
              <a:rPr lang="cs-CZ" u="sng" dirty="0">
                <a:hlinkClick r:id="rId2"/>
              </a:rPr>
              <a:t>Strategie rodinné politiky 2024–2030</a:t>
            </a:r>
          </a:p>
          <a:p>
            <a:endParaRPr lang="cs-CZ" dirty="0"/>
          </a:p>
          <a:p>
            <a:br>
              <a:rPr lang="cs-CZ" dirty="0"/>
            </a:br>
            <a:r>
              <a:rPr lang="cs-CZ" dirty="0"/>
              <a:t>Národní strategie rozvoje sociálních služeb 2026-2029</a:t>
            </a:r>
          </a:p>
          <a:p>
            <a:r>
              <a:rPr lang="cs-CZ" u="sng" dirty="0">
                <a:hlinkClick r:id="rId3"/>
              </a:rPr>
              <a:t>Národní strategie rozvoje sociálních služeb na období 2026-2030</a:t>
            </a:r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/>
              <a:t>STRAPS 26+ v přípravě</a:t>
            </a:r>
          </a:p>
          <a:p>
            <a:pPr marL="457200" indent="-457200">
              <a:buFontTx/>
              <a:buChar char="-"/>
            </a:pPr>
            <a:r>
              <a:rPr lang="cs-CZ" dirty="0"/>
              <a:t>Strategie paliativní péče, v realizaci MZ ČR</a:t>
            </a:r>
          </a:p>
          <a:p>
            <a:r>
              <a:rPr lang="pl-PL" u="sng" dirty="0">
                <a:hlinkClick r:id="rId4"/>
              </a:rPr>
              <a:t>Strategie rozvoje paliativní péče v ČR do roku 2035</a:t>
            </a:r>
            <a:br>
              <a:rPr lang="pl-PL" dirty="0">
                <a:hlinkClick r:id="rId4"/>
              </a:rPr>
            </a:br>
            <a:endParaRPr lang="pl-PL" dirty="0">
              <a:hlinkClick r:id="rId4"/>
            </a:endParaRPr>
          </a:p>
          <a:p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/>
              <a:t>dále MZ ČR Národní strategie pro vzácní onemocnění 2026-2035, Národní plán rozvoje geriatrické péče do roku 2035, NAPAN (2030) – Národní akční plán pro Alzheimerovu nemoc a obdobná onemocnění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C1D1547-BCCA-7C34-BA7A-6A43F29E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528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5334F6C-7538-1A30-FA9C-B1217A0ED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1526" y="1683833"/>
            <a:ext cx="10726874" cy="449312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8000" dirty="0">
                <a:solidFill>
                  <a:schemeClr val="accent5">
                    <a:lumMod val="75000"/>
                  </a:schemeClr>
                </a:solidFill>
              </a:rPr>
              <a:t> NEFORMÁLNÍ PEČUJÍCÍ </a:t>
            </a:r>
            <a:r>
              <a:rPr lang="cs-CZ" sz="8000" dirty="0"/>
              <a:t>§ 3, písmeno j</a:t>
            </a:r>
            <a:endParaRPr lang="cs-CZ" sz="8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cs-CZ" sz="6400" dirty="0"/>
              <a:t>Pokud odpovíte kladně alespoň jednu z níže uvedených otázek, pak jste podle zákona č.164/2024 Sb., o sociálních službách, neformálním pečujícím.</a:t>
            </a:r>
          </a:p>
          <a:p>
            <a:r>
              <a:rPr lang="cs-CZ" sz="6400" dirty="0"/>
              <a:t>Jste osoba blízká uvedená v žádosti o příspěvek na péči poskytující pomoc osobě před přiznáním příspěvku na péči?</a:t>
            </a:r>
          </a:p>
          <a:p>
            <a:r>
              <a:rPr lang="cs-CZ" sz="6400" dirty="0"/>
              <a:t>Jste osoba blízká poskytující pomoc osobě, jíž byl přiznán příspěvek na péči?</a:t>
            </a:r>
          </a:p>
          <a:p>
            <a:r>
              <a:rPr lang="cs-CZ" sz="6400" dirty="0"/>
              <a:t>Jste osoba, které je vypláceno dlouhodobé ošetřovné z nemocenského pojištění z důvodu péče o osobu potřebující poskytování dlouhodobé péče v domácím prostředí?</a:t>
            </a:r>
          </a:p>
          <a:p>
            <a:r>
              <a:rPr lang="cs-CZ" sz="6400" dirty="0"/>
              <a:t>Jste osoba, jíž bylo vyplácení dlouhodobého ošetřovného ukončeno, ale nadále pečuje o osobu vyžadující péči v domácím prostředí?</a:t>
            </a:r>
          </a:p>
          <a:p>
            <a:r>
              <a:rPr lang="cs-CZ" sz="6400" dirty="0"/>
              <a:t>Jste osoba poskytující péči osobě, která využívá dlouhodobě sociální službu?</a:t>
            </a:r>
          </a:p>
          <a:p>
            <a:r>
              <a:rPr lang="cs-CZ" sz="6400" dirty="0"/>
              <a:t>Neformálním pečujícím jste i když začínáte s péčí o osobu blízkou nebo již pečujete a nevyužíváte žádnou z uvedených možností.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B85F73D-9447-5567-A8C1-8731F16B4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3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F7B6880-0888-0C36-9447-0345F961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863180"/>
          </a:xfrm>
        </p:spPr>
        <p:txBody>
          <a:bodyPr>
            <a:normAutofit fontScale="90000"/>
          </a:bodyPr>
          <a:lstStyle/>
          <a:p>
            <a:r>
              <a:rPr lang="cs-CZ" sz="3200" dirty="0"/>
              <a:t>Dle Zákona o sociálních službách 108/2006 Sb. </a:t>
            </a:r>
            <a:br>
              <a:rPr lang="cs-CZ" sz="3200" dirty="0"/>
            </a:br>
            <a:r>
              <a:rPr lang="cs-CZ" sz="3200" dirty="0"/>
              <a:t>(od 1.7.2024):</a:t>
            </a:r>
            <a:br>
              <a:rPr lang="cs-CZ" sz="3200" dirty="0"/>
            </a:b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80386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BCF011F-37AD-9A8A-DD50-D75944E30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690688"/>
            <a:ext cx="10814400" cy="46037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/>
              <a:t>PRÁVĚ PROBÍHÁ</a:t>
            </a:r>
          </a:p>
          <a:p>
            <a:r>
              <a:rPr lang="cs-CZ" b="1" dirty="0">
                <a:solidFill>
                  <a:srgbClr val="00B0F0"/>
                </a:solidFill>
              </a:rPr>
              <a:t>Pečujete o svého blízkého? Zapojte se do výzkumu.</a:t>
            </a:r>
          </a:p>
          <a:p>
            <a:r>
              <a:rPr lang="cs-CZ" b="1" dirty="0"/>
              <a:t>MPSV realizuje ve spolupráci se společností SC &amp; C spol. s r.o. dotazníkové šetření zaměřené na neformálně pečující osoby</a:t>
            </a:r>
            <a:r>
              <a:rPr lang="cs-CZ" dirty="0"/>
              <a:t>, s důrazem na intenzivní péči. Sběr dat proběhne </a:t>
            </a:r>
            <a:r>
              <a:rPr lang="cs-CZ" b="1" dirty="0"/>
              <a:t>kombinovanou metodou telefonického a online dotazování</a:t>
            </a:r>
            <a:r>
              <a:rPr lang="cs-CZ" dirty="0"/>
              <a:t> mezi zástupci a zástupkyněmi cílové skupiny po celé České republice </a:t>
            </a:r>
            <a:r>
              <a:rPr lang="cs-CZ" b="1" dirty="0"/>
              <a:t>v období září až listopad 2026</a:t>
            </a:r>
            <a:r>
              <a:rPr lang="cs-CZ" dirty="0"/>
              <a:t>.</a:t>
            </a:r>
          </a:p>
          <a:p>
            <a:r>
              <a:rPr lang="cs-CZ" dirty="0"/>
              <a:t>Zapojit se může každý, kdo dlouhodobě zajišťuje péči o blízkou osobu a jeho každodenní fungování je touto péčí zásadně ovlivněno. Vyplnění dotazníku zabere přibližně </a:t>
            </a:r>
            <a:r>
              <a:rPr lang="cs-CZ" b="1" dirty="0"/>
              <a:t>20–30 minut</a:t>
            </a:r>
            <a:r>
              <a:rPr lang="cs-CZ" dirty="0"/>
              <a:t> a všechny odpovědi jsou </a:t>
            </a:r>
            <a:r>
              <a:rPr lang="cs-CZ" b="1" dirty="0"/>
              <a:t>anonymní</a:t>
            </a:r>
            <a:r>
              <a:rPr lang="cs-CZ" dirty="0"/>
              <a:t>.</a:t>
            </a:r>
          </a:p>
          <a:p>
            <a:r>
              <a:rPr lang="cs-CZ" b="1" dirty="0">
                <a:hlinkClick r:id="rId2" tooltip="Více informací a registrace"/>
              </a:rPr>
              <a:t>Více informací a registrace</a:t>
            </a:r>
            <a:endParaRPr lang="cs-CZ" dirty="0"/>
          </a:p>
          <a:p>
            <a:pPr>
              <a:lnSpc>
                <a:spcPct val="120000"/>
              </a:lnSpc>
            </a:pPr>
            <a:r>
              <a:rPr lang="cs-CZ" dirty="0"/>
              <a:t>Kontaktní osoba (SC&amp;C spol. s r.o.):</a:t>
            </a:r>
            <a:br>
              <a:rPr lang="cs-CZ" dirty="0"/>
            </a:br>
            <a:r>
              <a:rPr lang="cs-CZ" b="1" dirty="0"/>
              <a:t>Mgr. Jana Hamanová</a:t>
            </a:r>
            <a:br>
              <a:rPr lang="cs-CZ" dirty="0"/>
            </a:br>
            <a:r>
              <a:rPr lang="cs-CZ" dirty="0"/>
              <a:t>e-mail: </a:t>
            </a:r>
            <a:r>
              <a:rPr lang="cs-CZ" u="sng" dirty="0">
                <a:hlinkClick r:id="rId3"/>
              </a:rPr>
              <a:t>jhamanova@scac.cz</a:t>
            </a:r>
            <a:br>
              <a:rPr lang="cs-CZ" dirty="0"/>
            </a:br>
            <a:r>
              <a:rPr lang="cs-CZ" dirty="0"/>
              <a:t>tel.: +420 732 150 284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57C6770-382B-8273-0484-EA05FF5A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4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CD4C831-F9ED-E384-5CDD-85F2024FC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Dotazníkové šetření: Pečující 24/7</a:t>
            </a:r>
          </a:p>
        </p:txBody>
      </p:sp>
      <p:pic>
        <p:nvPicPr>
          <p:cNvPr id="6" name="Obrázek 5" descr="Ilustrační obrázek">
            <a:extLst>
              <a:ext uri="{FF2B5EF4-FFF2-40B4-BE49-F238E27FC236}">
                <a16:creationId xmlns:a16="http://schemas.microsoft.com/office/drawing/2014/main" id="{A62F6C06-DA30-AF80-4C3D-F3CCADF36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509" y="4267806"/>
            <a:ext cx="3885291" cy="259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hlinkClick r:id="rId2"/>
            <a:extLst>
              <a:ext uri="{FF2B5EF4-FFF2-40B4-BE49-F238E27FC236}">
                <a16:creationId xmlns:a16="http://schemas.microsoft.com/office/drawing/2014/main" id="{EE1AFB9F-F942-EC65-12EB-AB97A12C2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59C9543-EA37-BF57-2586-F32AFF38098B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§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D8CE75D-5139-3C0B-2B59-F586F6DBD93F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/>
              <a:t>§</a:t>
            </a:r>
          </a:p>
        </p:txBody>
      </p:sp>
    </p:spTree>
    <p:extLst>
      <p:ext uri="{BB962C8B-B14F-4D97-AF65-F5344CB8AC3E}">
        <p14:creationId xmlns:p14="http://schemas.microsoft.com/office/powerpoint/2010/main" val="186336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D21034D9-7E4E-5132-205D-F25FD1C5E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Karty </a:t>
            </a:r>
            <a:r>
              <a:rPr lang="cs-CZ" dirty="0" err="1"/>
              <a:t>asistivních</a:t>
            </a:r>
            <a:r>
              <a:rPr lang="cs-CZ" dirty="0"/>
              <a:t> technologií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D5EE441D-744A-5666-74EC-196D99402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1112" y="1617045"/>
            <a:ext cx="6502888" cy="4465480"/>
          </a:xfrm>
        </p:spPr>
        <p:txBody>
          <a:bodyPr>
            <a:normAutofit lnSpcReduction="10000"/>
          </a:bodyPr>
          <a:lstStyle/>
          <a:p>
            <a:r>
              <a:rPr lang="cs-CZ" dirty="0"/>
              <a:t>Karty </a:t>
            </a:r>
            <a:r>
              <a:rPr lang="cs-CZ" dirty="0" err="1"/>
              <a:t>asistivních</a:t>
            </a:r>
            <a:r>
              <a:rPr lang="cs-CZ" dirty="0"/>
              <a:t> technologií jsou připravovány jako praktický informační a orientační nástroj pro neformálně pečující osoby, které pečují o své blízké v domácím prostředí. </a:t>
            </a:r>
          </a:p>
          <a:p>
            <a:r>
              <a:rPr lang="cs-CZ" dirty="0"/>
              <a:t>Jejich cílem je srozumitelně ukázat, v jakých každodenních situacích mohou </a:t>
            </a:r>
            <a:r>
              <a:rPr lang="cs-CZ" dirty="0" err="1"/>
              <a:t>asistivní</a:t>
            </a:r>
            <a:r>
              <a:rPr lang="cs-CZ" dirty="0"/>
              <a:t> technologie pomoci zvýšit bezpečí, podpořit soběstačnost pečované osoby a zároveň snížit zátěž pečujících.</a:t>
            </a:r>
          </a:p>
          <a:p>
            <a:r>
              <a:rPr lang="cs-CZ" dirty="0"/>
              <a:t>Věnují například bezpečnému pohybu v domácnosti, prevenci rizik při vaření a běžném provozu domácnosti, osamělosti a komunikaci, podpoře paměti, orientace a užívání léků, sledování zdravotního stavu nebo možnostem péče na dálku.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A330976-57CE-B26D-21EB-B483EE7A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5200" y="6356350"/>
            <a:ext cx="2743200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B864CA6-BB35-3703-DF2C-964F229084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5" y="1341554"/>
            <a:ext cx="3215640" cy="45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ACFFE-1391-B8AE-70D4-0A8001DAA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E4C2776-FA97-7508-D1FB-584FDE3D59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690688"/>
            <a:ext cx="10814400" cy="4603750"/>
          </a:xfrm>
        </p:spPr>
        <p:txBody>
          <a:bodyPr>
            <a:normAutofit/>
          </a:bodyPr>
          <a:lstStyle/>
          <a:p>
            <a:r>
              <a:rPr lang="cs-CZ" dirty="0"/>
              <a:t>4 kategorie: </a:t>
            </a:r>
            <a:r>
              <a:rPr lang="cs-CZ" b="1" dirty="0"/>
              <a:t>pro pečující osobu o blízkou osobu do 18 let</a:t>
            </a:r>
            <a:r>
              <a:rPr lang="cs-CZ" dirty="0"/>
              <a:t>, </a:t>
            </a:r>
            <a:r>
              <a:rPr lang="cs-CZ" b="1" dirty="0">
                <a:solidFill>
                  <a:srgbClr val="4BE3DF"/>
                </a:solidFill>
              </a:rPr>
              <a:t>nad 18 let</a:t>
            </a:r>
            <a:r>
              <a:rPr lang="cs-CZ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cs-CZ" b="1" dirty="0">
                <a:solidFill>
                  <a:srgbClr val="FFC000"/>
                </a:solidFill>
              </a:rPr>
              <a:t>počin v oblasti neformální péče v domácím prostředí</a:t>
            </a:r>
            <a:r>
              <a:rPr lang="cs-CZ" b="1" dirty="0"/>
              <a:t>,</a:t>
            </a:r>
            <a:r>
              <a:rPr lang="cs-CZ" dirty="0"/>
              <a:t> </a:t>
            </a:r>
            <a:r>
              <a:rPr lang="cs-CZ" b="1" dirty="0"/>
              <a:t>počin v oblasti paliativní péče v domácím prostředí</a:t>
            </a:r>
          </a:p>
          <a:p>
            <a:r>
              <a:rPr lang="cs-CZ" dirty="0"/>
              <a:t>Fórum rodinné politiky 2026</a:t>
            </a:r>
          </a:p>
          <a:p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Oceněné pečující v roce 2026 :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Jarmila Neuwirthová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Miroslava Šimková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organizace: </a:t>
            </a:r>
            <a:r>
              <a:rPr lang="cs-CZ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Spiralis</a:t>
            </a: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 </a:t>
            </a:r>
          </a:p>
          <a:p>
            <a:pPr marL="0" indent="0">
              <a:buNone/>
            </a:pPr>
            <a:r>
              <a:rPr lang="cs-CZ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	Institut Pallium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A531F56-5734-6919-5F44-A229D73C8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t>7</a:t>
            </a:fld>
            <a:endParaRPr lang="cs-CZ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D815955-9C97-8655-BF4B-3218CD3E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Ocenění Pečující roku 2026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Rukopis 6">
                <a:extLst>
                  <a:ext uri="{FF2B5EF4-FFF2-40B4-BE49-F238E27FC236}">
                    <a16:creationId xmlns:a16="http://schemas.microsoft.com/office/drawing/2014/main" id="{C1462E81-CB60-01D4-47CD-B386390F5788}"/>
                  </a:ext>
                </a:extLst>
              </p14:cNvPr>
              <p14:cNvContentPartPr/>
              <p14:nvPr/>
            </p14:nvContentPartPr>
            <p14:xfrm>
              <a:off x="-1817903" y="1750417"/>
              <a:ext cx="360" cy="360"/>
            </p14:xfrm>
          </p:contentPart>
        </mc:Choice>
        <mc:Fallback xmlns="">
          <p:pic>
            <p:nvPicPr>
              <p:cNvPr id="7" name="Rukopis 6">
                <a:extLst>
                  <a:ext uri="{FF2B5EF4-FFF2-40B4-BE49-F238E27FC236}">
                    <a16:creationId xmlns:a16="http://schemas.microsoft.com/office/drawing/2014/main" id="{C1462E81-CB60-01D4-47CD-B386390F57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871543" y="1642777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Obrázek 12">
            <a:extLst>
              <a:ext uri="{FF2B5EF4-FFF2-40B4-BE49-F238E27FC236}">
                <a16:creationId xmlns:a16="http://schemas.microsoft.com/office/drawing/2014/main" id="{80E6FF2F-9DF3-AAEC-F4A9-6D5CD356BB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369" y="2582580"/>
            <a:ext cx="6276301" cy="416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143" y="2986904"/>
            <a:ext cx="5319713" cy="884192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4050" y="4516243"/>
            <a:ext cx="3496892" cy="1073027"/>
          </a:xfrm>
        </p:spPr>
        <p:txBody>
          <a:bodyPr>
            <a:normAutofit/>
          </a:bodyPr>
          <a:lstStyle/>
          <a:p>
            <a:r>
              <a:rPr lang="cs-CZ" dirty="0"/>
              <a:t>Mgr. Olga Starostová</a:t>
            </a:r>
          </a:p>
          <a:p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olga.starostova@mpsv.gov.cz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JVS PPT Dark">
  <a:themeElements>
    <a:clrScheme name="JVS barvy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VS PPS Light">
  <a:themeElements>
    <a:clrScheme name="JVS UOSS 1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59B"/>
      </a:accent1>
      <a:accent2>
        <a:srgbClr val="D70C0F"/>
      </a:accent2>
      <a:accent3>
        <a:srgbClr val="F7C1B9"/>
      </a:accent3>
      <a:accent4>
        <a:srgbClr val="690527"/>
      </a:accent4>
      <a:accent5>
        <a:srgbClr val="9DC8E9"/>
      </a:accent5>
      <a:accent6>
        <a:srgbClr val="878A95"/>
      </a:accent6>
      <a:hlink>
        <a:srgbClr val="008C99"/>
      </a:hlink>
      <a:folHlink>
        <a:srgbClr val="452E73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425d0c-addf-400a-87a6-afc0ee9dbf72">
      <Terms xmlns="http://schemas.microsoft.com/office/infopath/2007/PartnerControls"/>
    </lcf76f155ced4ddcb4097134ff3c332f>
    <TaxCatchAll xmlns="00831464-12bf-4283-895c-cf34025d644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19C120-5274-443A-93A6-139E5591E124}">
  <ds:schemaRefs>
    <ds:schemaRef ds:uri="http://schemas.microsoft.com/office/2006/metadata/properties"/>
    <ds:schemaRef ds:uri="http://schemas.microsoft.com/office/infopath/2007/PartnerControls"/>
    <ds:schemaRef ds:uri="bb50961a-01f8-4a31-97df-cc737852abde"/>
    <ds:schemaRef ds:uri="d6be7263-8cf3-404f-8f3a-9141da07474e"/>
    <ds:schemaRef ds:uri="7fb0a1d7-cc92-45c9-8286-dc46e5da802e"/>
    <ds:schemaRef ds:uri="9c77bd7a-9b1f-4624-9118-0509aba108d6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704165-1DCC-4EF4-93C4-76AB99022E0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10484</TotalTime>
  <Words>594</Words>
  <Application>Microsoft Office PowerPoint</Application>
  <PresentationFormat>Širokoúhlá obrazovka</PresentationFormat>
  <Paragraphs>53</Paragraphs>
  <Slides>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Wingdings</vt:lpstr>
      <vt:lpstr>JVS PPT Dark</vt:lpstr>
      <vt:lpstr>JVS PPS Light</vt:lpstr>
      <vt:lpstr>Pečuji o osobu blízkou - odkaz na webu MPSV pro pečující osoby</vt:lpstr>
      <vt:lpstr>Strategické dokumenty téma neformální péče</vt:lpstr>
      <vt:lpstr>Dle Zákona o sociálních službách 108/2006 Sb.  (od 1.7.2024): </vt:lpstr>
      <vt:lpstr>Dotazníkové šetření: Pečující 24/7</vt:lpstr>
      <vt:lpstr>Prezentace aplikace PowerPoint</vt:lpstr>
      <vt:lpstr>Karty asistivních technologií</vt:lpstr>
      <vt:lpstr>Ocenění Pečující roku 2026</vt:lpstr>
      <vt:lpstr>Děkuji za pozornost</vt:lpstr>
    </vt:vector>
  </TitlesOfParts>
  <Manager/>
  <Company>Jednotný vizuální styl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Karel Drašnar</dc:creator>
  <cp:keywords/>
  <dc:description/>
  <cp:lastModifiedBy>Starostová Olga Mgr. (MPSV)</cp:lastModifiedBy>
  <cp:revision>220</cp:revision>
  <cp:lastPrinted>2025-10-24T08:31:40Z</cp:lastPrinted>
  <dcterms:created xsi:type="dcterms:W3CDTF">2025-01-29T13:36:29Z</dcterms:created>
  <dcterms:modified xsi:type="dcterms:W3CDTF">2026-10-15T09:56:32Z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</Properties>
</file>