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notesMasterIdLst>
    <p:notesMasterId r:id="rId37"/>
  </p:notesMasterIdLst>
  <p:handoutMasterIdLst>
    <p:handoutMasterId r:id="rId38"/>
  </p:handoutMasterIdLst>
  <p:sldIdLst>
    <p:sldId id="322" r:id="rId6"/>
    <p:sldId id="2147474284" r:id="rId7"/>
    <p:sldId id="493" r:id="rId8"/>
    <p:sldId id="494" r:id="rId9"/>
    <p:sldId id="503" r:id="rId10"/>
    <p:sldId id="513" r:id="rId11"/>
    <p:sldId id="514" r:id="rId12"/>
    <p:sldId id="515" r:id="rId13"/>
    <p:sldId id="516" r:id="rId14"/>
    <p:sldId id="504" r:id="rId15"/>
    <p:sldId id="517" r:id="rId16"/>
    <p:sldId id="505" r:id="rId17"/>
    <p:sldId id="518" r:id="rId18"/>
    <p:sldId id="519" r:id="rId19"/>
    <p:sldId id="511" r:id="rId20"/>
    <p:sldId id="512" r:id="rId21"/>
    <p:sldId id="495" r:id="rId22"/>
    <p:sldId id="507" r:id="rId23"/>
    <p:sldId id="475" r:id="rId24"/>
    <p:sldId id="440" r:id="rId25"/>
    <p:sldId id="509" r:id="rId26"/>
    <p:sldId id="496" r:id="rId27"/>
    <p:sldId id="325" r:id="rId28"/>
    <p:sldId id="510" r:id="rId29"/>
    <p:sldId id="520" r:id="rId30"/>
    <p:sldId id="2147474279" r:id="rId31"/>
    <p:sldId id="2147474280" r:id="rId32"/>
    <p:sldId id="2147474282" r:id="rId33"/>
    <p:sldId id="2147474278" r:id="rId34"/>
    <p:sldId id="2147474283" r:id="rId35"/>
    <p:sldId id="321" r:id="rId3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339"/>
    <a:srgbClr val="FFAA00"/>
    <a:srgbClr val="FCF9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Střední styl 3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359" autoAdjust="0"/>
    <p:restoredTop sz="94690" autoAdjust="0"/>
  </p:normalViewPr>
  <p:slideViewPr>
    <p:cSldViewPr snapToGrid="0">
      <p:cViewPr varScale="1">
        <p:scale>
          <a:sx n="111" d="100"/>
          <a:sy n="111" d="100"/>
        </p:scale>
        <p:origin x="744" y="96"/>
      </p:cViewPr>
      <p:guideLst/>
    </p:cSldViewPr>
  </p:slideViewPr>
  <p:outlineViewPr>
    <p:cViewPr>
      <p:scale>
        <a:sx n="33" d="100"/>
        <a:sy n="33" d="100"/>
      </p:scale>
      <p:origin x="0" y="-27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388"/>
    </p:cViewPr>
  </p:sorterViewPr>
  <p:notesViewPr>
    <p:cSldViewPr snapToGrid="0">
      <p:cViewPr varScale="1">
        <p:scale>
          <a:sx n="78" d="100"/>
          <a:sy n="78" d="100"/>
        </p:scale>
        <p:origin x="303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presProps" Target="pres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000" dirty="0"/>
              <a:t>Počet osob se sníženou hodnotou </a:t>
            </a:r>
            <a:r>
              <a:rPr lang="cs-CZ" sz="1000" dirty="0" err="1"/>
              <a:t>eGFR</a:t>
            </a:r>
            <a:r>
              <a:rPr lang="cs-CZ" sz="1000" dirty="0"/>
              <a:t> (G2–G5) na 100 000 obyvatel</a:t>
            </a:r>
          </a:p>
        </c:rich>
      </c:tx>
      <c:layout>
        <c:manualLayout>
          <c:xMode val="edge"/>
          <c:yMode val="edge"/>
          <c:x val="0.23664231034592115"/>
          <c:y val="4.29550012610742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5.3891176565289411E-2"/>
          <c:y val="0.16453859930088496"/>
          <c:w val="0.92954076985808043"/>
          <c:h val="0.722246367865737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0\ 0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List1!$A$2:$A$6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List1!$B$2:$B$6</c:f>
              <c:numCache>
                <c:formatCode>0</c:formatCode>
                <c:ptCount val="5"/>
                <c:pt idx="0">
                  <c:v>13359.771933203243</c:v>
                </c:pt>
                <c:pt idx="1">
                  <c:v>16469.765678553184</c:v>
                </c:pt>
                <c:pt idx="2">
                  <c:v>17626.182298842148</c:v>
                </c:pt>
                <c:pt idx="3">
                  <c:v>18259.262945785787</c:v>
                </c:pt>
                <c:pt idx="4">
                  <c:v>19566.817910995003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54-4E03-88B3-3996AD8D27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71931535"/>
        <c:axId val="1171933935"/>
      </c:barChart>
      <c:catAx>
        <c:axId val="11719315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71933935"/>
        <c:crosses val="autoZero"/>
        <c:auto val="1"/>
        <c:lblAlgn val="ctr"/>
        <c:lblOffset val="100"/>
        <c:noMultiLvlLbl val="0"/>
      </c:catAx>
      <c:valAx>
        <c:axId val="1171933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719315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AAA8C26C-A5C7-FEBB-5817-23C01B253BD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D14BA7B-26B5-E96E-C8C9-7588E7704A8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7E867F-565A-4AA7-8E4F-4FA570E673F5}" type="datetimeFigureOut">
              <a:rPr lang="cs-CZ" smtClean="0"/>
              <a:t>16.09.2026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483ED85-3746-16C5-9929-AFA9A18280C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233FDE4-5845-9F64-3FC8-F0AADA7220E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2B730F-E924-46DB-AD1A-0FB56D0354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025008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DEE7B8BB-D9D6-467F-9994-F012167BAEAE}" type="datetimeFigureOut">
              <a:rPr lang="cs-CZ" smtClean="0"/>
              <a:pPr/>
              <a:t>16.09.2026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D658EE2B-939F-47CD-9BC5-5FD16CEF39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5218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58EE2B-939F-47CD-9BC5-5FD16CEF397F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1204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CE20D-CBCD-92B1-A22F-273CB0219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6F7AEC8-DEA4-D7D8-C66C-8D1B28CB08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C8A9EF7-64B4-43DF-B625-AE1E823A73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4E738F1-8102-7E52-DF16-37794CD061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58EE2B-939F-47CD-9BC5-5FD16CEF397F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07542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58EE2B-939F-47CD-9BC5-5FD16CEF397F}" type="slidenum">
              <a:rPr lang="cs-CZ" smtClean="0"/>
              <a:pPr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366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502128D7-7D8E-3FD3-2966-724380720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0" y="2761200"/>
            <a:ext cx="5400000" cy="19188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889060"/>
            <a:ext cx="5400000" cy="1223416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BA52893-D068-F60C-D798-56BBE2DCB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C978C-91FE-4794-A3EE-9ED9D5496A3E}" type="datetime1">
              <a:rPr lang="cs-CZ" sz="1000" smtClean="0"/>
              <a:t>16.09.2026</a:t>
            </a:fld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3364810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" userDrawn="1">
          <p15:clr>
            <a:srgbClr val="9FCC3B"/>
          </p15:clr>
        </p15:guide>
        <p15:guide id="2" pos="431" userDrawn="1">
          <p15:clr>
            <a:srgbClr val="9FCC3B"/>
          </p15:clr>
        </p15:guide>
        <p15:guide id="3" orient="horz" pos="1394" userDrawn="1">
          <p15:clr>
            <a:srgbClr val="9FCC3B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3600" cy="594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5" name="Zástupný text 8">
            <a:extLst>
              <a:ext uri="{FF2B5EF4-FFF2-40B4-BE49-F238E27FC236}">
                <a16:creationId xmlns:a16="http://schemas.microsoft.com/office/drawing/2014/main" id="{79AB1A28-726C-70D7-6F65-D304F6CA8EF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470DB23-02F9-7A0D-0BE3-B7B3966762C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84000" y="2278069"/>
            <a:ext cx="3384000" cy="3960000"/>
          </a:xfrm>
        </p:spPr>
        <p:txBody>
          <a:bodyPr/>
          <a:lstStyle>
            <a:lvl2pPr marL="288000" indent="-288000">
              <a:defRPr/>
            </a:lvl2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8" name="Zástupný obsah 5">
            <a:extLst>
              <a:ext uri="{FF2B5EF4-FFF2-40B4-BE49-F238E27FC236}">
                <a16:creationId xmlns:a16="http://schemas.microsoft.com/office/drawing/2014/main" id="{34622E57-4DBB-EC34-C3CF-564E6511DEF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99199" y="2278069"/>
            <a:ext cx="3384000" cy="3960000"/>
          </a:xfrm>
        </p:spPr>
        <p:txBody>
          <a:bodyPr/>
          <a:lstStyle>
            <a:lvl2pPr marL="288000" indent="-288000">
              <a:defRPr/>
            </a:lvl2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9" name="Zástupný obsah 5">
            <a:extLst>
              <a:ext uri="{FF2B5EF4-FFF2-40B4-BE49-F238E27FC236}">
                <a16:creationId xmlns:a16="http://schemas.microsoft.com/office/drawing/2014/main" id="{DB9075DF-D594-9AF7-F5CE-1A9B3B43E33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114399" y="2278069"/>
            <a:ext cx="3384000" cy="3960000"/>
          </a:xfrm>
        </p:spPr>
        <p:txBody>
          <a:bodyPr/>
          <a:lstStyle>
            <a:lvl2pPr marL="288000" indent="-288000">
              <a:defRPr/>
            </a:lvl2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3" name="Zástupný symbol pro zápatí 12">
            <a:extLst>
              <a:ext uri="{FF2B5EF4-FFF2-40B4-BE49-F238E27FC236}">
                <a16:creationId xmlns:a16="http://schemas.microsoft.com/office/drawing/2014/main" id="{1A8F4358-2A52-2A18-7EDD-D3ECE711529B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4" name="Zástupný symbol pro číslo snímku 13">
            <a:extLst>
              <a:ext uri="{FF2B5EF4-FFF2-40B4-BE49-F238E27FC236}">
                <a16:creationId xmlns:a16="http://schemas.microsoft.com/office/drawing/2014/main" id="{20237B32-11C6-7270-3AEA-E7E23F49ED8D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584000" y="6300000"/>
            <a:ext cx="914399" cy="365125"/>
          </a:xfrm>
        </p:spPr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631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 s pozad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obsah 5">
            <a:extLst>
              <a:ext uri="{FF2B5EF4-FFF2-40B4-BE49-F238E27FC236}">
                <a16:creationId xmlns:a16="http://schemas.microsoft.com/office/drawing/2014/main" id="{7A34AA89-518C-D6AC-CDB3-0DE9D45730B6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84000" y="2278069"/>
            <a:ext cx="3384000" cy="3960000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216000" indent="-216000"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200">
                <a:solidFill>
                  <a:schemeClr val="tx1"/>
                </a:solidFill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14" name="Zástupný obsah 5">
            <a:extLst>
              <a:ext uri="{FF2B5EF4-FFF2-40B4-BE49-F238E27FC236}">
                <a16:creationId xmlns:a16="http://schemas.microsoft.com/office/drawing/2014/main" id="{F5C06968-058F-D011-06D6-01032E89CEFD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399200" y="2278069"/>
            <a:ext cx="3384000" cy="3960000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216000" indent="-216000"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200">
                <a:solidFill>
                  <a:schemeClr val="tx1"/>
                </a:solidFill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15" name="Zástupný obsah 5">
            <a:extLst>
              <a:ext uri="{FF2B5EF4-FFF2-40B4-BE49-F238E27FC236}">
                <a16:creationId xmlns:a16="http://schemas.microsoft.com/office/drawing/2014/main" id="{98355326-2F70-4A4F-590D-CC40624BFEC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14399" y="2278069"/>
            <a:ext cx="3384000" cy="3960000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216000" indent="-216000"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200">
                <a:solidFill>
                  <a:schemeClr val="tx1"/>
                </a:solidFill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12" name="Zástupný symbol pro zápatí 11">
            <a:extLst>
              <a:ext uri="{FF2B5EF4-FFF2-40B4-BE49-F238E27FC236}">
                <a16:creationId xmlns:a16="http://schemas.microsoft.com/office/drawing/2014/main" id="{D557F747-0911-C7A1-CF9E-8B93A0D34E4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3" name="Zástupný symbol pro číslo snímku 12">
            <a:extLst>
              <a:ext uri="{FF2B5EF4-FFF2-40B4-BE49-F238E27FC236}">
                <a16:creationId xmlns:a16="http://schemas.microsoft.com/office/drawing/2014/main" id="{9EE5B781-3009-59D3-CA15-ABA5CF8E6A1A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584000" y="6300000"/>
            <a:ext cx="914399" cy="365125"/>
          </a:xfrm>
        </p:spPr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30137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 s pozadím a šip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5">
            <a:extLst>
              <a:ext uri="{FF2B5EF4-FFF2-40B4-BE49-F238E27FC236}">
                <a16:creationId xmlns:a16="http://schemas.microsoft.com/office/drawing/2014/main" id="{54483967-348E-1705-D735-D2E72F6E9E5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84000" y="2278069"/>
            <a:ext cx="3106800" cy="3960000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216000" indent="-216000"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200">
                <a:solidFill>
                  <a:schemeClr val="tx1"/>
                </a:solidFill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pic>
        <p:nvPicPr>
          <p:cNvPr id="5" name="Obrázek 5">
            <a:extLst>
              <a:ext uri="{FF2B5EF4-FFF2-40B4-BE49-F238E27FC236}">
                <a16:creationId xmlns:a16="http://schemas.microsoft.com/office/drawing/2014/main" id="{A2AE4F48-9024-7B16-C32E-04A66F4846E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3984507" y="3901221"/>
            <a:ext cx="359027" cy="301120"/>
          </a:xfrm>
          <a:prstGeom prst="rect">
            <a:avLst/>
          </a:prstGeom>
          <a:noFill/>
        </p:spPr>
      </p:pic>
      <p:sp>
        <p:nvSpPr>
          <p:cNvPr id="8" name="Zástupný obsah 5">
            <a:extLst>
              <a:ext uri="{FF2B5EF4-FFF2-40B4-BE49-F238E27FC236}">
                <a16:creationId xmlns:a16="http://schemas.microsoft.com/office/drawing/2014/main" id="{35AA7E03-01D9-B07D-DAC8-A0D961BD4E29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537800" y="2278069"/>
            <a:ext cx="3106800" cy="3960000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216000" indent="-216000"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200">
                <a:solidFill>
                  <a:schemeClr val="tx1"/>
                </a:solidFill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pic>
        <p:nvPicPr>
          <p:cNvPr id="6" name="Obrázek 11">
            <a:extLst>
              <a:ext uri="{FF2B5EF4-FFF2-40B4-BE49-F238E27FC236}">
                <a16:creationId xmlns:a16="http://schemas.microsoft.com/office/drawing/2014/main" id="{336C0724-BE0D-E299-335E-715E7086B3E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7838866" y="3901221"/>
            <a:ext cx="359027" cy="301120"/>
          </a:xfrm>
          <a:prstGeom prst="rect">
            <a:avLst/>
          </a:prstGeom>
        </p:spPr>
      </p:pic>
      <p:sp>
        <p:nvSpPr>
          <p:cNvPr id="11" name="Zástupný obsah 5">
            <a:extLst>
              <a:ext uri="{FF2B5EF4-FFF2-40B4-BE49-F238E27FC236}">
                <a16:creationId xmlns:a16="http://schemas.microsoft.com/office/drawing/2014/main" id="{8D130518-2DFE-65CD-F1E0-481FB08053DB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391600" y="2278069"/>
            <a:ext cx="3106800" cy="3960000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216000" indent="-216000"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200">
                <a:solidFill>
                  <a:schemeClr val="tx1"/>
                </a:solidFill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14" name="Zástupný symbol pro zápatí 13">
            <a:extLst>
              <a:ext uri="{FF2B5EF4-FFF2-40B4-BE49-F238E27FC236}">
                <a16:creationId xmlns:a16="http://schemas.microsoft.com/office/drawing/2014/main" id="{E00ACC74-32A2-A747-1A05-231D26293D90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5" name="Zástupný symbol pro číslo snímku 14">
            <a:extLst>
              <a:ext uri="{FF2B5EF4-FFF2-40B4-BE49-F238E27FC236}">
                <a16:creationId xmlns:a16="http://schemas.microsoft.com/office/drawing/2014/main" id="{A852988D-31C5-8379-B8D8-ECF77EE260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41554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Čtyři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99000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78069"/>
            <a:ext cx="2428993" cy="2451600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79136" y="2278069"/>
            <a:ext cx="2428993" cy="2451600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4272" y="2278069"/>
            <a:ext cx="2428993" cy="2451600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69407" y="2278069"/>
            <a:ext cx="2428993" cy="2451600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FD20CD3-E50C-13A7-2C60-49AE1CDC314B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84000" y="4806000"/>
            <a:ext cx="2430000" cy="1432800"/>
          </a:xfrm>
        </p:spPr>
        <p:txBody>
          <a:bodyPr/>
          <a:lstStyle>
            <a:lvl1pPr marL="216000" indent="-216000">
              <a:defRPr sz="1500"/>
            </a:lvl1pPr>
            <a:lvl2pPr marL="432000">
              <a:defRPr sz="1500"/>
            </a:lvl2pPr>
            <a:lvl3pPr marL="648000">
              <a:defRPr sz="1200"/>
            </a:lvl3pPr>
            <a:lvl4pPr marL="864000">
              <a:defRPr sz="105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10" name="Zástupný obsah 5">
            <a:extLst>
              <a:ext uri="{FF2B5EF4-FFF2-40B4-BE49-F238E27FC236}">
                <a16:creationId xmlns:a16="http://schemas.microsoft.com/office/drawing/2014/main" id="{51267E13-017A-FA42-3696-A709BF366FE9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3478800" y="4806000"/>
            <a:ext cx="2430000" cy="1432800"/>
          </a:xfrm>
        </p:spPr>
        <p:txBody>
          <a:bodyPr/>
          <a:lstStyle>
            <a:lvl1pPr marL="216000" indent="-216000">
              <a:defRPr sz="1500"/>
            </a:lvl1pPr>
            <a:lvl2pPr marL="432000">
              <a:defRPr sz="1500"/>
            </a:lvl2pPr>
            <a:lvl3pPr marL="648000">
              <a:defRPr sz="1200"/>
            </a:lvl3pPr>
            <a:lvl4pPr marL="864000">
              <a:defRPr sz="105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11" name="Zástupný obsah 5">
            <a:extLst>
              <a:ext uri="{FF2B5EF4-FFF2-40B4-BE49-F238E27FC236}">
                <a16:creationId xmlns:a16="http://schemas.microsoft.com/office/drawing/2014/main" id="{B6371CD7-324B-BD83-72D0-5C8ADD9E45E2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6273600" y="4806000"/>
            <a:ext cx="2430000" cy="1432800"/>
          </a:xfrm>
        </p:spPr>
        <p:txBody>
          <a:bodyPr/>
          <a:lstStyle>
            <a:lvl1pPr marL="216000" indent="-216000">
              <a:defRPr sz="1500"/>
            </a:lvl1pPr>
            <a:lvl2pPr marL="432000">
              <a:defRPr sz="1500"/>
            </a:lvl2pPr>
            <a:lvl3pPr marL="648000">
              <a:defRPr sz="1200"/>
            </a:lvl3pPr>
            <a:lvl4pPr marL="864000">
              <a:defRPr sz="105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12" name="Zástupný obsah 5">
            <a:extLst>
              <a:ext uri="{FF2B5EF4-FFF2-40B4-BE49-F238E27FC236}">
                <a16:creationId xmlns:a16="http://schemas.microsoft.com/office/drawing/2014/main" id="{4E59EBA1-93E0-800C-CBBA-EBB35E471C2B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9068400" y="4806000"/>
            <a:ext cx="2430000" cy="1432800"/>
          </a:xfrm>
        </p:spPr>
        <p:txBody>
          <a:bodyPr/>
          <a:lstStyle>
            <a:lvl1pPr marL="216000" indent="-216000">
              <a:defRPr sz="1500"/>
            </a:lvl1pPr>
            <a:lvl2pPr marL="432000">
              <a:defRPr sz="1500"/>
            </a:lvl2pPr>
            <a:lvl3pPr marL="648000">
              <a:defRPr sz="1200"/>
            </a:lvl3pPr>
            <a:lvl4pPr marL="864000">
              <a:defRPr sz="105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19" name="Zástupný symbol pro zápatí 18">
            <a:extLst>
              <a:ext uri="{FF2B5EF4-FFF2-40B4-BE49-F238E27FC236}">
                <a16:creationId xmlns:a16="http://schemas.microsoft.com/office/drawing/2014/main" id="{25660FB1-C0FB-7408-4741-35CAAC28464A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20" name="Zástupný symbol pro číslo snímku 19">
            <a:extLst>
              <a:ext uri="{FF2B5EF4-FFF2-40B4-BE49-F238E27FC236}">
                <a16:creationId xmlns:a16="http://schemas.microsoft.com/office/drawing/2014/main" id="{8ADE0588-CC18-5472-FFB5-C09CB51DEB01}"/>
              </a:ext>
            </a:extLst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92868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Čtyři sloupce s obrázky a popis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99000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78069"/>
            <a:ext cx="2428993" cy="1942842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79136" y="2278069"/>
            <a:ext cx="2428993" cy="1942842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4272" y="2278069"/>
            <a:ext cx="2428993" cy="1942842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69407" y="2278069"/>
            <a:ext cx="2428993" cy="1942842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14" name="Zástupný obsah 5">
            <a:extLst>
              <a:ext uri="{FF2B5EF4-FFF2-40B4-BE49-F238E27FC236}">
                <a16:creationId xmlns:a16="http://schemas.microsoft.com/office/drawing/2014/main" id="{72A12D07-1105-1BE9-FBE1-794E698D25C6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84000" y="4570535"/>
            <a:ext cx="2430000" cy="1666800"/>
          </a:xfrm>
        </p:spPr>
        <p:txBody>
          <a:bodyPr/>
          <a:lstStyle>
            <a:lvl1pPr marL="216000" indent="-216000">
              <a:spcBef>
                <a:spcPts val="0"/>
              </a:spcBef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05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16" name="Zástupný obsah 5">
            <a:extLst>
              <a:ext uri="{FF2B5EF4-FFF2-40B4-BE49-F238E27FC236}">
                <a16:creationId xmlns:a16="http://schemas.microsoft.com/office/drawing/2014/main" id="{1A52B263-6FBA-DC44-269B-7B3D5987817E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3478800" y="4570535"/>
            <a:ext cx="2430000" cy="1666800"/>
          </a:xfrm>
        </p:spPr>
        <p:txBody>
          <a:bodyPr/>
          <a:lstStyle>
            <a:lvl1pPr marL="216000" indent="-216000">
              <a:spcBef>
                <a:spcPts val="0"/>
              </a:spcBef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05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18" name="Zástupný obsah 5">
            <a:extLst>
              <a:ext uri="{FF2B5EF4-FFF2-40B4-BE49-F238E27FC236}">
                <a16:creationId xmlns:a16="http://schemas.microsoft.com/office/drawing/2014/main" id="{41877094-42C3-189E-49F1-6E9D14E111C1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6273600" y="4570535"/>
            <a:ext cx="2430000" cy="1666800"/>
          </a:xfrm>
        </p:spPr>
        <p:txBody>
          <a:bodyPr/>
          <a:lstStyle>
            <a:lvl1pPr marL="216000" indent="-216000">
              <a:spcBef>
                <a:spcPts val="0"/>
              </a:spcBef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05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19" name="Zástupný obsah 5">
            <a:extLst>
              <a:ext uri="{FF2B5EF4-FFF2-40B4-BE49-F238E27FC236}">
                <a16:creationId xmlns:a16="http://schemas.microsoft.com/office/drawing/2014/main" id="{0AB5FF7F-4FAE-A457-3B4A-944E9DAB4405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9068400" y="4570535"/>
            <a:ext cx="2430000" cy="1666800"/>
          </a:xfrm>
        </p:spPr>
        <p:txBody>
          <a:bodyPr/>
          <a:lstStyle>
            <a:lvl1pPr marL="216000" indent="-216000">
              <a:spcBef>
                <a:spcPts val="0"/>
              </a:spcBef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05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D014088-7207-682F-7377-6A6C7697C161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3CAF6A0-5C21-17A5-818B-3F227687A3B6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01656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6" name="Zástupný text 8">
            <a:extLst>
              <a:ext uri="{FF2B5EF4-FFF2-40B4-BE49-F238E27FC236}">
                <a16:creationId xmlns:a16="http://schemas.microsoft.com/office/drawing/2014/main" id="{71377C2C-DCAC-271D-133C-E1078A5726A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99000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AC8619C-2FDE-A746-00E6-B146E6BFF6B7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83999" y="2278067"/>
            <a:ext cx="3384000" cy="396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754880" y="2278067"/>
            <a:ext cx="6743520" cy="3960000"/>
          </a:xfrm>
        </p:spPr>
        <p:txBody>
          <a:bodyPr/>
          <a:lstStyle/>
          <a:p>
            <a:r>
              <a:rPr lang="cs-CZ"/>
              <a:t>Kliknutím na ikonu přidáte graf.</a:t>
            </a:r>
            <a:endParaRPr lang="cs-CZ" dirty="0"/>
          </a:p>
        </p:txBody>
      </p:sp>
      <p:sp>
        <p:nvSpPr>
          <p:cNvPr id="11" name="Zástupný symbol pro zápatí 10">
            <a:extLst>
              <a:ext uri="{FF2B5EF4-FFF2-40B4-BE49-F238E27FC236}">
                <a16:creationId xmlns:a16="http://schemas.microsoft.com/office/drawing/2014/main" id="{BE034E63-8687-A056-6A94-04D1AB3BB811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2" name="Zástupný symbol pro číslo snímku 11">
            <a:extLst>
              <a:ext uri="{FF2B5EF4-FFF2-40B4-BE49-F238E27FC236}">
                <a16:creationId xmlns:a16="http://schemas.microsoft.com/office/drawing/2014/main" id="{BC3879F2-9DD8-31A5-BC34-B044B97C5AE6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38423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88833E3E-D9C4-1B56-E700-3FE02CF54D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99000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obsah 3">
            <a:extLst>
              <a:ext uri="{FF2B5EF4-FFF2-40B4-BE49-F238E27FC236}">
                <a16:creationId xmlns:a16="http://schemas.microsoft.com/office/drawing/2014/main" id="{4E3AB5FD-ECA8-C757-228F-447400E68332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83999" y="2278067"/>
            <a:ext cx="3384000" cy="396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9" name="Zástupný symbol pro tabulku 8">
            <a:extLst>
              <a:ext uri="{FF2B5EF4-FFF2-40B4-BE49-F238E27FC236}">
                <a16:creationId xmlns:a16="http://schemas.microsoft.com/office/drawing/2014/main" id="{38C15361-4216-1F02-862E-96F0428B738D}"/>
              </a:ext>
            </a:extLst>
          </p:cNvPr>
          <p:cNvSpPr>
            <a:spLocks noGrp="1"/>
          </p:cNvSpPr>
          <p:nvPr>
            <p:ph type="tbl" sz="quarter" idx="21"/>
          </p:nvPr>
        </p:nvSpPr>
        <p:spPr>
          <a:xfrm>
            <a:off x="4404926" y="2278067"/>
            <a:ext cx="7090390" cy="3960000"/>
          </a:xfrm>
        </p:spPr>
        <p:txBody>
          <a:bodyPr/>
          <a:lstStyle/>
          <a:p>
            <a:r>
              <a:rPr lang="cs-CZ"/>
              <a:t>Kliknutím na ikonu přidáte tabulku.</a:t>
            </a:r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8B7AC32-9EA0-3F39-4CE1-5C81EC68B185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0" name="Zástupný symbol pro číslo snímku 9">
            <a:extLst>
              <a:ext uri="{FF2B5EF4-FFF2-40B4-BE49-F238E27FC236}">
                <a16:creationId xmlns:a16="http://schemas.microsoft.com/office/drawing/2014/main" id="{7925BAD9-B59E-8DB0-F668-E12B03DB65A0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15799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88833E3E-D9C4-1B56-E700-3FE02CF54D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99000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3">
            <a:extLst>
              <a:ext uri="{FF2B5EF4-FFF2-40B4-BE49-F238E27FC236}">
                <a16:creationId xmlns:a16="http://schemas.microsoft.com/office/drawing/2014/main" id="{318003C6-E156-BF1F-3F13-2BFD4D14E467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83999" y="2278067"/>
            <a:ext cx="3384000" cy="396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obrázku 5">
            <a:extLst>
              <a:ext uri="{FF2B5EF4-FFF2-40B4-BE49-F238E27FC236}">
                <a16:creationId xmlns:a16="http://schemas.microsoft.com/office/drawing/2014/main" id="{14ECE8FE-3582-DBBF-450F-BF8BF0FA154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06400" y="2278068"/>
            <a:ext cx="7092000" cy="3960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9" name="Zástupný symbol pro zápatí 8">
            <a:extLst>
              <a:ext uri="{FF2B5EF4-FFF2-40B4-BE49-F238E27FC236}">
                <a16:creationId xmlns:a16="http://schemas.microsoft.com/office/drawing/2014/main" id="{1A7E3A63-E375-563C-1253-37A483B9F830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0" name="Zástupný symbol pro číslo snímku 9">
            <a:extLst>
              <a:ext uri="{FF2B5EF4-FFF2-40B4-BE49-F238E27FC236}">
                <a16:creationId xmlns:a16="http://schemas.microsoft.com/office/drawing/2014/main" id="{D75B6C91-DC7E-7FC4-7F0A-DB8B490FC146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55976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3215B61-A66C-BC88-B0C4-F31B096B7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91FEE2B-F968-0F73-328B-8D447B522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92740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2807DAB-39BD-E8F3-540F-9C04ACE60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2380DA0-73F1-31EF-1576-EDA2AAEAF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6906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 s delším 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4">
            <a:extLst>
              <a:ext uri="{FF2B5EF4-FFF2-40B4-BE49-F238E27FC236}">
                <a16:creationId xmlns:a16="http://schemas.microsoft.com/office/drawing/2014/main" id="{7473603A-9A71-A5BE-90CC-15D3F78F5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0" y="2761200"/>
            <a:ext cx="6300000" cy="19188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400000" y="4889060"/>
            <a:ext cx="6300000" cy="1223416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EC0A512B-87B3-F68E-A07D-6BE85F3B1A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0000" y="6300000"/>
            <a:ext cx="2700000" cy="365125"/>
          </a:xfrm>
        </p:spPr>
        <p:txBody>
          <a:bodyPr/>
          <a:lstStyle/>
          <a:p>
            <a:fld id="{B9B542DB-C5FD-4A31-833A-76C6E62927BE}" type="datetime1">
              <a:rPr lang="cs-CZ" sz="1000" smtClean="0"/>
              <a:t>16.09.2026</a:t>
            </a:fld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33887050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31" userDrawn="1">
          <p15:clr>
            <a:srgbClr val="9FCC3B"/>
          </p15:clr>
        </p15:guide>
        <p15:guide id="2" orient="horz" pos="404" userDrawn="1">
          <p15:clr>
            <a:srgbClr val="9FCC3B"/>
          </p15:clr>
        </p15:guide>
        <p15:guide id="3" orient="horz" pos="1394" userDrawn="1">
          <p15:clr>
            <a:srgbClr val="9FCC3B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 a shrnut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604800"/>
          </a:xfrm>
        </p:spPr>
        <p:txBody>
          <a:bodyPr>
            <a:noAutofit/>
          </a:bodyPr>
          <a:lstStyle>
            <a:lvl1pPr>
              <a:defRPr sz="37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A39C14E6-7CAD-5995-FE58-D120A82F1C2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99000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13216B9F-173D-3444-FA5C-D2CC92F697DA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1619250" y="2160588"/>
            <a:ext cx="8964613" cy="395922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19B747F-787F-25BA-23D1-0E4A6D2FABF2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 algn="l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54956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ávěr a poděkov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4">
            <a:extLst>
              <a:ext uri="{FF2B5EF4-FFF2-40B4-BE49-F238E27FC236}">
                <a16:creationId xmlns:a16="http://schemas.microsoft.com/office/drawing/2014/main" id="{C7FE1D87-8604-EDDA-479C-DD25A4519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0" y="2761200"/>
            <a:ext cx="5400000" cy="19188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5" name="Podnadpis 2">
            <a:extLst>
              <a:ext uri="{FF2B5EF4-FFF2-40B4-BE49-F238E27FC236}">
                <a16:creationId xmlns:a16="http://schemas.microsoft.com/office/drawing/2014/main" id="{8BA64B1C-F89E-C9AD-B9BC-F79E6261E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00000" y="4889060"/>
            <a:ext cx="5400000" cy="1223416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59347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" userDrawn="1">
          <p15:clr>
            <a:srgbClr val="9FCC3B"/>
          </p15:clr>
        </p15:guide>
        <p15:guide id="2" pos="431" userDrawn="1">
          <p15:clr>
            <a:srgbClr val="9FCC3B"/>
          </p15:clr>
        </p15:guide>
        <p15:guide id="3" orient="horz" pos="1395" userDrawn="1">
          <p15:clr>
            <a:srgbClr val="9FCC3B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DB3177F5-37BE-A64A-9744-6571C4C77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0" y="2761200"/>
            <a:ext cx="5400000" cy="19188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B596686E-74CD-B7D7-C082-E9ADDDF03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00000" y="4888800"/>
            <a:ext cx="5400000" cy="1224000"/>
          </a:xfrm>
        </p:spPr>
        <p:txBody>
          <a:bodyPr/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348E601-3A68-BEB0-2F6A-B7D30C11C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7814-3386-4F4D-B540-84CE35908B99}" type="datetime1">
              <a:rPr lang="cs-CZ" smtClean="0"/>
              <a:t>16.09.2026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35050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404" userDrawn="1">
          <p15:clr>
            <a:srgbClr val="9FCC3B"/>
          </p15:clr>
        </p15:guide>
        <p15:guide id="2" pos="431" userDrawn="1">
          <p15:clr>
            <a:srgbClr val="9FCC3B"/>
          </p15:clr>
        </p15:guide>
        <p15:guide id="3" orient="horz" pos="1394" userDrawn="1">
          <p15:clr>
            <a:srgbClr val="9FCC3B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 s delším text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DB3177F5-37BE-A64A-9744-6571C4C77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0" y="2761200"/>
            <a:ext cx="6300000" cy="19188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B596686E-74CD-B7D7-C082-E9ADDDF03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0000" y="4888800"/>
            <a:ext cx="6300000" cy="1224000"/>
          </a:xfrm>
        </p:spPr>
        <p:txBody>
          <a:bodyPr/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D2CC73D-76C0-1917-DEDC-C9EFC4A597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0000" y="6300000"/>
            <a:ext cx="2700000" cy="365125"/>
          </a:xfrm>
        </p:spPr>
        <p:txBody>
          <a:bodyPr/>
          <a:lstStyle/>
          <a:p>
            <a:fld id="{CBA48AEB-CDCA-4868-AA16-D6B5537622B7}" type="datetime1">
              <a:rPr lang="cs-CZ" smtClean="0"/>
              <a:t>16.09.2026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27972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431" userDrawn="1">
          <p15:clr>
            <a:srgbClr val="9FCC3B"/>
          </p15:clr>
        </p15:guide>
        <p15:guide id="2" orient="horz" pos="404" userDrawn="1">
          <p15:clr>
            <a:srgbClr val="9FCC3B"/>
          </p15:clr>
        </p15:guide>
        <p15:guide id="3" orient="horz" pos="1394" userDrawn="1">
          <p15:clr>
            <a:srgbClr val="9FCC3B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 s fotko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DB3177F5-37BE-A64A-9744-6571C4C77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761200"/>
            <a:ext cx="5400000" cy="19188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B596686E-74CD-B7D7-C082-E9ADDDF03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000" y="4888800"/>
            <a:ext cx="5400000" cy="1224000"/>
          </a:xfrm>
        </p:spPr>
        <p:txBody>
          <a:bodyPr/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2" name="Zástupný symbol obrázku 5">
            <a:extLst>
              <a:ext uri="{FF2B5EF4-FFF2-40B4-BE49-F238E27FC236}">
                <a16:creationId xmlns:a16="http://schemas.microsoft.com/office/drawing/2014/main" id="{CE0F9676-5C40-033F-474E-7E508A59C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86501" y="0"/>
            <a:ext cx="5905499" cy="6858000"/>
          </a:xfrm>
        </p:spPr>
        <p:txBody>
          <a:bodyPr/>
          <a:lstStyle>
            <a:lvl1pPr>
              <a:buClr>
                <a:schemeClr val="tx1"/>
              </a:buClr>
              <a:defRPr/>
            </a:lvl1pPr>
          </a:lstStyle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F5FE756-8644-D8B8-4022-091220509D03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684000" y="6300000"/>
            <a:ext cx="2700000" cy="365125"/>
          </a:xfrm>
        </p:spPr>
        <p:txBody>
          <a:bodyPr/>
          <a:lstStyle/>
          <a:p>
            <a:fld id="{C2548057-0413-463B-BC5A-AD38BA3EA546}" type="datetime1">
              <a:rPr lang="cs-CZ" smtClean="0"/>
              <a:t>16.09.2026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19136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404" userDrawn="1">
          <p15:clr>
            <a:srgbClr val="9FCC3B"/>
          </p15:clr>
        </p15:guide>
        <p15:guide id="2" pos="431" userDrawn="1">
          <p15:clr>
            <a:srgbClr val="9FCC3B"/>
          </p15:clr>
        </p15:guide>
        <p15:guide id="3" orient="horz" pos="1394" userDrawn="1">
          <p15:clr>
            <a:srgbClr val="9FCC3B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nova 1 slou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1490C522-C925-C77C-7C4E-7BC98F13B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4000"/>
          </a:xfrm>
        </p:spPr>
        <p:txBody>
          <a:bodyPr>
            <a:noAutofit/>
          </a:bodyPr>
          <a:lstStyle>
            <a:lvl1pPr>
              <a:defRPr sz="37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text 8">
            <a:extLst>
              <a:ext uri="{FF2B5EF4-FFF2-40B4-BE49-F238E27FC236}">
                <a16:creationId xmlns:a16="http://schemas.microsoft.com/office/drawing/2014/main" id="{AC8A706E-E9A3-A0E6-C16A-E72E96C43B0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9D47863E-F6CF-17A2-6CBC-A703D83C3A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20000" y="2278068"/>
            <a:ext cx="8964000" cy="3960000"/>
          </a:xfrm>
        </p:spPr>
        <p:txBody>
          <a:bodyPr/>
          <a:lstStyle>
            <a:lvl1pPr marL="541338" indent="-541338">
              <a:buNone/>
              <a:defRPr/>
            </a:lvl1pPr>
            <a:lvl2pPr marL="540000" indent="0">
              <a:buNone/>
              <a:defRPr sz="1500">
                <a:solidFill>
                  <a:schemeClr val="accent2"/>
                </a:solidFill>
              </a:defRPr>
            </a:lvl2pPr>
            <a:lvl3pPr marL="756000" indent="-215900">
              <a:defRPr>
                <a:solidFill>
                  <a:schemeClr val="accent1"/>
                </a:solidFill>
              </a:defRPr>
            </a:lvl3pPr>
            <a:lvl4pPr marL="972000" indent="-215900">
              <a:defRPr sz="1200">
                <a:solidFill>
                  <a:schemeClr val="tx1"/>
                </a:solidFill>
              </a:defRPr>
            </a:lvl4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84378C4-5C3D-CB3C-93A0-9AED7562CDA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l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36550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nova 2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1490C522-C925-C77C-7C4E-7BC98F13B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4000"/>
          </a:xfrm>
        </p:spPr>
        <p:txBody>
          <a:bodyPr>
            <a:noAutofit/>
          </a:bodyPr>
          <a:lstStyle>
            <a:lvl1pPr>
              <a:defRPr sz="37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text 8">
            <a:extLst>
              <a:ext uri="{FF2B5EF4-FFF2-40B4-BE49-F238E27FC236}">
                <a16:creationId xmlns:a16="http://schemas.microsoft.com/office/drawing/2014/main" id="{AC8A706E-E9A3-A0E6-C16A-E72E96C43B0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9D47863E-F6CF-17A2-6CBC-A703D83C3A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19999" y="2278068"/>
            <a:ext cx="4176000" cy="3960000"/>
          </a:xfrm>
        </p:spPr>
        <p:txBody>
          <a:bodyPr/>
          <a:lstStyle>
            <a:lvl1pPr marL="541338" indent="-541338">
              <a:buNone/>
              <a:defRPr/>
            </a:lvl1pPr>
            <a:lvl2pPr marL="540000" indent="0">
              <a:buNone/>
              <a:defRPr sz="1500">
                <a:solidFill>
                  <a:schemeClr val="accent2"/>
                </a:solidFill>
              </a:defRPr>
            </a:lvl2pPr>
            <a:lvl3pPr marL="756000" indent="-215900">
              <a:defRPr>
                <a:solidFill>
                  <a:schemeClr val="accent1"/>
                </a:solidFill>
              </a:defRPr>
            </a:lvl3pPr>
            <a:lvl4pPr marL="972000" indent="-215900">
              <a:defRPr sz="1200">
                <a:solidFill>
                  <a:schemeClr val="tx1"/>
                </a:solidFill>
              </a:defRPr>
            </a:lvl4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361E6238-91D7-F301-8E55-3A3882F42349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6408000" y="2278068"/>
            <a:ext cx="4176000" cy="3960000"/>
          </a:xfrm>
        </p:spPr>
        <p:txBody>
          <a:bodyPr/>
          <a:lstStyle>
            <a:lvl1pPr marL="541338" indent="-541338">
              <a:buNone/>
              <a:defRPr/>
            </a:lvl1pPr>
            <a:lvl2pPr marL="540000" indent="0">
              <a:buNone/>
              <a:defRPr sz="1500">
                <a:solidFill>
                  <a:schemeClr val="accent2"/>
                </a:solidFill>
              </a:defRPr>
            </a:lvl2pPr>
            <a:lvl3pPr marL="756000" indent="-215900">
              <a:defRPr>
                <a:solidFill>
                  <a:schemeClr val="accent1"/>
                </a:solidFill>
              </a:defRPr>
            </a:lvl3pPr>
            <a:lvl4pPr marL="972000" indent="-215900">
              <a:defRPr sz="1200">
                <a:solidFill>
                  <a:schemeClr val="tx1"/>
                </a:solidFill>
              </a:defRPr>
            </a:lvl4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84378C4-5C3D-CB3C-93A0-9AED7562CDA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l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77002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 - velké písm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4000"/>
          </a:xfrm>
        </p:spPr>
        <p:txBody>
          <a:bodyPr>
            <a:noAutofit/>
          </a:bodyPr>
          <a:lstStyle>
            <a:lvl1pPr>
              <a:defRPr sz="37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5" name="Zástupný text 8">
            <a:extLst>
              <a:ext uri="{FF2B5EF4-FFF2-40B4-BE49-F238E27FC236}">
                <a16:creationId xmlns:a16="http://schemas.microsoft.com/office/drawing/2014/main" id="{7B7A5E06-BCD6-3357-ACF2-95D5AE1402E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1" name="Zástupný obsah 6">
            <a:extLst>
              <a:ext uri="{FF2B5EF4-FFF2-40B4-BE49-F238E27FC236}">
                <a16:creationId xmlns:a16="http://schemas.microsoft.com/office/drawing/2014/main" id="{EE7BA1AA-D543-683C-6B9D-B21C908CD7F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619250" y="2278063"/>
            <a:ext cx="8964613" cy="3959225"/>
          </a:xfrm>
        </p:spPr>
        <p:txBody>
          <a:bodyPr/>
          <a:lstStyle>
            <a:lvl1pPr>
              <a:defRPr sz="3200"/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C4B0A8A-B9A5-99F8-390C-83BC4F59D37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0" name="Zástupný symbol pro číslo snímku 9">
            <a:extLst>
              <a:ext uri="{FF2B5EF4-FFF2-40B4-BE49-F238E27FC236}">
                <a16:creationId xmlns:a16="http://schemas.microsoft.com/office/drawing/2014/main" id="{B9E4B5D2-57D2-14C0-0940-03F0BF7449B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07D6E4F9-75C1-49AC-A1AF-83A9244DC0E5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59791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 - malé písm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4000"/>
          </a:xfrm>
        </p:spPr>
        <p:txBody>
          <a:bodyPr>
            <a:noAutofit/>
          </a:bodyPr>
          <a:lstStyle>
            <a:lvl1pPr>
              <a:defRPr sz="37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5" name="Zástupný text 8">
            <a:extLst>
              <a:ext uri="{FF2B5EF4-FFF2-40B4-BE49-F238E27FC236}">
                <a16:creationId xmlns:a16="http://schemas.microsoft.com/office/drawing/2014/main" id="{7B7A5E06-BCD6-3357-ACF2-95D5AE1402E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5793146E-D387-C54F-59C0-FDE8D36DC3D0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619250" y="2278063"/>
            <a:ext cx="8964613" cy="3959225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3C97833-0A43-B588-8F3A-56E294A263D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64DD3D7-A6DB-6455-5869-D994C158120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07D6E4F9-75C1-49AC-A1AF-83A9244DC0E5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98057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nímek s nadpis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28F01772-61CF-46B0-EE02-95A0FE3EA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768400"/>
            <a:ext cx="9900000" cy="20736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D4D042D-A96D-780B-380D-90B6A4963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57920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 s fotk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4">
            <a:extLst>
              <a:ext uri="{FF2B5EF4-FFF2-40B4-BE49-F238E27FC236}">
                <a16:creationId xmlns:a16="http://schemas.microsoft.com/office/drawing/2014/main" id="{8070EA4A-40B1-DA62-574C-9DCACDCD5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761200"/>
            <a:ext cx="5400000" cy="19188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4000" y="4889060"/>
            <a:ext cx="5400000" cy="1223416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9F0403E7-BC0D-3F6B-6A17-DC5CF67E19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86501" y="0"/>
            <a:ext cx="5905499" cy="6858000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8B01576-526C-976B-40A0-8AE039F8B1D7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684000" y="6300000"/>
            <a:ext cx="2700000" cy="365125"/>
          </a:xfrm>
        </p:spPr>
        <p:txBody>
          <a:bodyPr/>
          <a:lstStyle/>
          <a:p>
            <a:fld id="{F0E58C5F-208B-4AEE-8834-847AE0488F44}" type="datetime1">
              <a:rPr lang="cs-CZ" sz="1000" smtClean="0"/>
              <a:t>16.09.2026</a:t>
            </a:fld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240501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" userDrawn="1">
          <p15:clr>
            <a:srgbClr val="9FCC3B"/>
          </p15:clr>
        </p15:guide>
        <p15:guide id="2" pos="431" userDrawn="1">
          <p15:clr>
            <a:srgbClr val="9FCC3B"/>
          </p15:clr>
        </p15:guide>
        <p15:guide id="3" orient="horz" pos="1394" userDrawn="1">
          <p15:clr>
            <a:srgbClr val="9FCC3B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4000"/>
          </a:xfrm>
        </p:spPr>
        <p:txBody>
          <a:bodyPr>
            <a:noAutofit/>
          </a:bodyPr>
          <a:lstStyle>
            <a:lvl1pPr>
              <a:defRPr sz="37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B2972142-5947-7CE2-87C4-76273AB9A1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1" name="Zástupný obsah 10">
            <a:extLst>
              <a:ext uri="{FF2B5EF4-FFF2-40B4-BE49-F238E27FC236}">
                <a16:creationId xmlns:a16="http://schemas.microsoft.com/office/drawing/2014/main" id="{C4D8B83D-4F13-73F1-A6FB-F2D3FDE26A43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84000" y="2278069"/>
            <a:ext cx="5277600" cy="3960000"/>
          </a:xfrm>
        </p:spPr>
        <p:txBody>
          <a:bodyPr/>
          <a:lstStyle>
            <a:lvl2pPr marL="288000" indent="-288000">
              <a:defRPr/>
            </a:lvl2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2" name="Zástupný obsah 10">
            <a:extLst>
              <a:ext uri="{FF2B5EF4-FFF2-40B4-BE49-F238E27FC236}">
                <a16:creationId xmlns:a16="http://schemas.microsoft.com/office/drawing/2014/main" id="{66312AE8-F8DA-9BE0-CDEA-EBB8AC1D28A4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220799" y="2278069"/>
            <a:ext cx="5277600" cy="3960000"/>
          </a:xfrm>
        </p:spPr>
        <p:txBody>
          <a:bodyPr/>
          <a:lstStyle>
            <a:lvl2pPr marL="288000" indent="-288000">
              <a:defRPr/>
            </a:lvl2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E0028AA-8191-8AC0-CA9B-E9E97C481F64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C4A29AD-99A7-0114-9205-C9A17DF2295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0584000" y="6300000"/>
            <a:ext cx="914399" cy="365125"/>
          </a:xfrm>
        </p:spPr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07474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3600" cy="594000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5" name="Zástupný text 8">
            <a:extLst>
              <a:ext uri="{FF2B5EF4-FFF2-40B4-BE49-F238E27FC236}">
                <a16:creationId xmlns:a16="http://schemas.microsoft.com/office/drawing/2014/main" id="{79AB1A28-726C-70D7-6F65-D304F6CA8EF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470DB23-02F9-7A0D-0BE3-B7B3966762C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84000" y="2278069"/>
            <a:ext cx="3384000" cy="3960000"/>
          </a:xfrm>
        </p:spPr>
        <p:txBody>
          <a:bodyPr/>
          <a:lstStyle>
            <a:lvl2pPr marL="288000" indent="-288000">
              <a:defRPr/>
            </a:lvl2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8" name="Zástupný obsah 5">
            <a:extLst>
              <a:ext uri="{FF2B5EF4-FFF2-40B4-BE49-F238E27FC236}">
                <a16:creationId xmlns:a16="http://schemas.microsoft.com/office/drawing/2014/main" id="{34622E57-4DBB-EC34-C3CF-564E6511DEF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99199" y="2278069"/>
            <a:ext cx="3384000" cy="3960000"/>
          </a:xfrm>
        </p:spPr>
        <p:txBody>
          <a:bodyPr/>
          <a:lstStyle>
            <a:lvl2pPr marL="288000" indent="-288000">
              <a:defRPr/>
            </a:lvl2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obsah 5">
            <a:extLst>
              <a:ext uri="{FF2B5EF4-FFF2-40B4-BE49-F238E27FC236}">
                <a16:creationId xmlns:a16="http://schemas.microsoft.com/office/drawing/2014/main" id="{DB9075DF-D594-9AF7-F5CE-1A9B3B43E33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114399" y="2278069"/>
            <a:ext cx="3384000" cy="3960000"/>
          </a:xfrm>
        </p:spPr>
        <p:txBody>
          <a:bodyPr/>
          <a:lstStyle>
            <a:lvl2pPr marL="288000" indent="-288000">
              <a:defRPr/>
            </a:lvl2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3" name="Zástupný symbol pro zápatí 12">
            <a:extLst>
              <a:ext uri="{FF2B5EF4-FFF2-40B4-BE49-F238E27FC236}">
                <a16:creationId xmlns:a16="http://schemas.microsoft.com/office/drawing/2014/main" id="{1A8F4358-2A52-2A18-7EDD-D3ECE711529B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4" name="Zástupný symbol pro číslo snímku 13">
            <a:extLst>
              <a:ext uri="{FF2B5EF4-FFF2-40B4-BE49-F238E27FC236}">
                <a16:creationId xmlns:a16="http://schemas.microsoft.com/office/drawing/2014/main" id="{20237B32-11C6-7270-3AEA-E7E23F49ED8D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584000" y="6300000"/>
            <a:ext cx="914399" cy="365125"/>
          </a:xfrm>
        </p:spPr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56703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 s pozad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5" name="Zástupný obsah 5">
            <a:extLst>
              <a:ext uri="{FF2B5EF4-FFF2-40B4-BE49-F238E27FC236}">
                <a16:creationId xmlns:a16="http://schemas.microsoft.com/office/drawing/2014/main" id="{7A34AA89-518C-D6AC-CDB3-0DE9D45730B6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84000" y="2278069"/>
            <a:ext cx="3384000" cy="3960000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216000" indent="-216000">
              <a:defRPr sz="1500">
                <a:solidFill>
                  <a:schemeClr val="bg1"/>
                </a:solidFill>
              </a:defRPr>
            </a:lvl1pPr>
            <a:lvl2pPr marL="216000">
              <a:defRPr sz="1500">
                <a:solidFill>
                  <a:schemeClr val="bg1"/>
                </a:solidFill>
              </a:defRPr>
            </a:lvl2pPr>
            <a:lvl3pPr marL="648000">
              <a:defRPr sz="1200">
                <a:solidFill>
                  <a:schemeClr val="accent3"/>
                </a:solidFill>
              </a:defRPr>
            </a:lvl3pPr>
            <a:lvl4pPr marL="864000">
              <a:defRPr sz="1200">
                <a:solidFill>
                  <a:schemeClr val="bg1"/>
                </a:solidFill>
              </a:defRPr>
            </a:lvl4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</p:txBody>
      </p:sp>
      <p:sp>
        <p:nvSpPr>
          <p:cNvPr id="14" name="Zástupný obsah 5">
            <a:extLst>
              <a:ext uri="{FF2B5EF4-FFF2-40B4-BE49-F238E27FC236}">
                <a16:creationId xmlns:a16="http://schemas.microsoft.com/office/drawing/2014/main" id="{F5C06968-058F-D011-06D6-01032E89CEFD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399200" y="2278069"/>
            <a:ext cx="3384000" cy="3960000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216000" indent="-216000">
              <a:defRPr sz="1500">
                <a:solidFill>
                  <a:schemeClr val="bg1"/>
                </a:solidFill>
              </a:defRPr>
            </a:lvl1pPr>
            <a:lvl2pPr marL="216000">
              <a:defRPr sz="1500">
                <a:solidFill>
                  <a:schemeClr val="bg1"/>
                </a:solidFill>
              </a:defRPr>
            </a:lvl2pPr>
            <a:lvl3pPr marL="648000">
              <a:defRPr sz="1200">
                <a:solidFill>
                  <a:schemeClr val="accent3"/>
                </a:solidFill>
              </a:defRPr>
            </a:lvl3pPr>
            <a:lvl4pPr marL="864000">
              <a:defRPr sz="1200">
                <a:solidFill>
                  <a:schemeClr val="bg1"/>
                </a:solidFill>
              </a:defRPr>
            </a:lvl4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</p:txBody>
      </p:sp>
      <p:sp>
        <p:nvSpPr>
          <p:cNvPr id="15" name="Zástupný obsah 5">
            <a:extLst>
              <a:ext uri="{FF2B5EF4-FFF2-40B4-BE49-F238E27FC236}">
                <a16:creationId xmlns:a16="http://schemas.microsoft.com/office/drawing/2014/main" id="{98355326-2F70-4A4F-590D-CC40624BFEC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14399" y="2278069"/>
            <a:ext cx="3384000" cy="3960000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216000" indent="-216000">
              <a:defRPr sz="1500">
                <a:solidFill>
                  <a:schemeClr val="bg1"/>
                </a:solidFill>
              </a:defRPr>
            </a:lvl1pPr>
            <a:lvl2pPr marL="216000">
              <a:defRPr sz="1500">
                <a:solidFill>
                  <a:schemeClr val="bg1"/>
                </a:solidFill>
              </a:defRPr>
            </a:lvl2pPr>
            <a:lvl3pPr marL="648000">
              <a:defRPr sz="1200">
                <a:solidFill>
                  <a:schemeClr val="accent3"/>
                </a:solidFill>
              </a:defRPr>
            </a:lvl3pPr>
            <a:lvl4pPr marL="864000">
              <a:defRPr sz="1200">
                <a:solidFill>
                  <a:schemeClr val="bg1"/>
                </a:solidFill>
              </a:defRPr>
            </a:lvl4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</p:txBody>
      </p:sp>
      <p:sp>
        <p:nvSpPr>
          <p:cNvPr id="12" name="Zástupný symbol pro zápatí 11">
            <a:extLst>
              <a:ext uri="{FF2B5EF4-FFF2-40B4-BE49-F238E27FC236}">
                <a16:creationId xmlns:a16="http://schemas.microsoft.com/office/drawing/2014/main" id="{D557F747-0911-C7A1-CF9E-8B93A0D34E4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3" name="Zástupný symbol pro číslo snímku 12">
            <a:extLst>
              <a:ext uri="{FF2B5EF4-FFF2-40B4-BE49-F238E27FC236}">
                <a16:creationId xmlns:a16="http://schemas.microsoft.com/office/drawing/2014/main" id="{9EE5B781-3009-59D3-CA15-ABA5CF8E6A1A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584000" y="6300000"/>
            <a:ext cx="914399" cy="365125"/>
          </a:xfrm>
        </p:spPr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44571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 s pozadím a šip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obsah 5">
            <a:extLst>
              <a:ext uri="{FF2B5EF4-FFF2-40B4-BE49-F238E27FC236}">
                <a16:creationId xmlns:a16="http://schemas.microsoft.com/office/drawing/2014/main" id="{54483967-348E-1705-D735-D2E72F6E9E5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84000" y="2278069"/>
            <a:ext cx="3106800" cy="3960000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216000" indent="-216000">
              <a:defRPr sz="1500">
                <a:solidFill>
                  <a:schemeClr val="bg1"/>
                </a:solidFill>
              </a:defRPr>
            </a:lvl1pPr>
            <a:lvl2pPr marL="216000">
              <a:defRPr sz="1500">
                <a:solidFill>
                  <a:schemeClr val="bg1"/>
                </a:solidFill>
              </a:defRPr>
            </a:lvl2pPr>
            <a:lvl3pPr marL="648000">
              <a:defRPr sz="1200">
                <a:solidFill>
                  <a:schemeClr val="accent3"/>
                </a:solidFill>
              </a:defRPr>
            </a:lvl3pPr>
            <a:lvl4pPr marL="864000">
              <a:defRPr sz="1200">
                <a:solidFill>
                  <a:schemeClr val="bg1"/>
                </a:solidFill>
              </a:defRPr>
            </a:lvl4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</p:txBody>
      </p:sp>
      <p:pic>
        <p:nvPicPr>
          <p:cNvPr id="5" name="Obrázek 5">
            <a:extLst>
              <a:ext uri="{FF2B5EF4-FFF2-40B4-BE49-F238E27FC236}">
                <a16:creationId xmlns:a16="http://schemas.microsoft.com/office/drawing/2014/main" id="{A2AE4F48-9024-7B16-C32E-04A66F4846E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3984507" y="3901221"/>
            <a:ext cx="359027" cy="301120"/>
          </a:xfrm>
          <a:prstGeom prst="rect">
            <a:avLst/>
          </a:prstGeom>
          <a:noFill/>
        </p:spPr>
      </p:pic>
      <p:sp>
        <p:nvSpPr>
          <p:cNvPr id="8" name="Zástupný obsah 5">
            <a:extLst>
              <a:ext uri="{FF2B5EF4-FFF2-40B4-BE49-F238E27FC236}">
                <a16:creationId xmlns:a16="http://schemas.microsoft.com/office/drawing/2014/main" id="{35AA7E03-01D9-B07D-DAC8-A0D961BD4E29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537800" y="2278069"/>
            <a:ext cx="3106800" cy="3960000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216000" indent="-216000">
              <a:defRPr sz="1500">
                <a:solidFill>
                  <a:schemeClr val="bg1"/>
                </a:solidFill>
              </a:defRPr>
            </a:lvl1pPr>
            <a:lvl2pPr marL="216000">
              <a:defRPr sz="1500">
                <a:solidFill>
                  <a:schemeClr val="bg1"/>
                </a:solidFill>
              </a:defRPr>
            </a:lvl2pPr>
            <a:lvl3pPr marL="648000">
              <a:defRPr sz="1200">
                <a:solidFill>
                  <a:schemeClr val="accent3"/>
                </a:solidFill>
              </a:defRPr>
            </a:lvl3pPr>
            <a:lvl4pPr marL="864000">
              <a:defRPr sz="1200">
                <a:solidFill>
                  <a:schemeClr val="bg1"/>
                </a:solidFill>
              </a:defRPr>
            </a:lvl4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</p:txBody>
      </p:sp>
      <p:pic>
        <p:nvPicPr>
          <p:cNvPr id="6" name="Obrázek 11">
            <a:extLst>
              <a:ext uri="{FF2B5EF4-FFF2-40B4-BE49-F238E27FC236}">
                <a16:creationId xmlns:a16="http://schemas.microsoft.com/office/drawing/2014/main" id="{336C0724-BE0D-E299-335E-715E7086B3E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7838866" y="3901221"/>
            <a:ext cx="359027" cy="301120"/>
          </a:xfrm>
          <a:prstGeom prst="rect">
            <a:avLst/>
          </a:prstGeom>
        </p:spPr>
      </p:pic>
      <p:sp>
        <p:nvSpPr>
          <p:cNvPr id="11" name="Zástupný obsah 5">
            <a:extLst>
              <a:ext uri="{FF2B5EF4-FFF2-40B4-BE49-F238E27FC236}">
                <a16:creationId xmlns:a16="http://schemas.microsoft.com/office/drawing/2014/main" id="{8D130518-2DFE-65CD-F1E0-481FB08053DB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391600" y="2278069"/>
            <a:ext cx="3106800" cy="3960000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216000" indent="-216000">
              <a:defRPr sz="1500">
                <a:solidFill>
                  <a:schemeClr val="bg1"/>
                </a:solidFill>
              </a:defRPr>
            </a:lvl1pPr>
            <a:lvl2pPr marL="216000">
              <a:defRPr sz="1500">
                <a:solidFill>
                  <a:schemeClr val="bg1"/>
                </a:solidFill>
              </a:defRPr>
            </a:lvl2pPr>
            <a:lvl3pPr marL="648000">
              <a:defRPr sz="1200">
                <a:solidFill>
                  <a:schemeClr val="accent3"/>
                </a:solidFill>
              </a:defRPr>
            </a:lvl3pPr>
            <a:lvl4pPr marL="864000">
              <a:defRPr sz="1200">
                <a:solidFill>
                  <a:schemeClr val="bg1"/>
                </a:solidFill>
              </a:defRPr>
            </a:lvl4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</p:txBody>
      </p:sp>
      <p:sp>
        <p:nvSpPr>
          <p:cNvPr id="14" name="Zástupný symbol pro zápatí 13">
            <a:extLst>
              <a:ext uri="{FF2B5EF4-FFF2-40B4-BE49-F238E27FC236}">
                <a16:creationId xmlns:a16="http://schemas.microsoft.com/office/drawing/2014/main" id="{E00ACC74-32A2-A747-1A05-231D26293D90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5" name="Zástupný symbol pro číslo snímku 14">
            <a:extLst>
              <a:ext uri="{FF2B5EF4-FFF2-40B4-BE49-F238E27FC236}">
                <a16:creationId xmlns:a16="http://schemas.microsoft.com/office/drawing/2014/main" id="{A852988D-31C5-8379-B8D8-ECF77EE260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91217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Čtyři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99000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78069"/>
            <a:ext cx="2428993" cy="24516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79136" y="2278069"/>
            <a:ext cx="2428993" cy="245160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4272" y="2278069"/>
            <a:ext cx="2428993" cy="2451600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69407" y="2278069"/>
            <a:ext cx="2428993" cy="245160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FD20CD3-E50C-13A7-2C60-49AE1CDC314B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84000" y="4806000"/>
            <a:ext cx="2430000" cy="1432800"/>
          </a:xfrm>
        </p:spPr>
        <p:txBody>
          <a:bodyPr/>
          <a:lstStyle>
            <a:lvl1pPr marL="216000" indent="-216000">
              <a:spcBef>
                <a:spcPts val="0"/>
              </a:spcBef>
              <a:defRPr sz="1500"/>
            </a:lvl1pPr>
            <a:lvl2pPr marL="432000">
              <a:defRPr sz="1500"/>
            </a:lvl2pPr>
            <a:lvl3pPr marL="648000">
              <a:defRPr sz="1200"/>
            </a:lvl3pPr>
            <a:lvl4pPr marL="864000">
              <a:defRPr sz="1200"/>
            </a:lvl4pPr>
            <a:lvl5pPr>
              <a:buNone/>
              <a:defRPr sz="9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sp>
        <p:nvSpPr>
          <p:cNvPr id="10" name="Zástupný obsah 5">
            <a:extLst>
              <a:ext uri="{FF2B5EF4-FFF2-40B4-BE49-F238E27FC236}">
                <a16:creationId xmlns:a16="http://schemas.microsoft.com/office/drawing/2014/main" id="{51267E13-017A-FA42-3696-A709BF366FE9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3478800" y="4806000"/>
            <a:ext cx="2430000" cy="1432800"/>
          </a:xfrm>
        </p:spPr>
        <p:txBody>
          <a:bodyPr/>
          <a:lstStyle>
            <a:lvl1pPr marL="216000" indent="-216000">
              <a:spcBef>
                <a:spcPts val="0"/>
              </a:spcBef>
              <a:defRPr sz="1500"/>
            </a:lvl1pPr>
            <a:lvl2pPr marL="432000">
              <a:defRPr sz="1500"/>
            </a:lvl2pPr>
            <a:lvl3pPr marL="648000">
              <a:defRPr sz="1200"/>
            </a:lvl3pPr>
            <a:lvl4pPr marL="864000">
              <a:defRPr sz="1200"/>
            </a:lvl4pPr>
            <a:lvl5pPr>
              <a:buNone/>
              <a:defRPr sz="9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sp>
        <p:nvSpPr>
          <p:cNvPr id="11" name="Zástupný obsah 5">
            <a:extLst>
              <a:ext uri="{FF2B5EF4-FFF2-40B4-BE49-F238E27FC236}">
                <a16:creationId xmlns:a16="http://schemas.microsoft.com/office/drawing/2014/main" id="{B6371CD7-324B-BD83-72D0-5C8ADD9E45E2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6273600" y="4806000"/>
            <a:ext cx="2430000" cy="1432800"/>
          </a:xfrm>
        </p:spPr>
        <p:txBody>
          <a:bodyPr/>
          <a:lstStyle>
            <a:lvl1pPr marL="216000" indent="-216000">
              <a:spcBef>
                <a:spcPts val="0"/>
              </a:spcBef>
              <a:defRPr sz="1500"/>
            </a:lvl1pPr>
            <a:lvl2pPr marL="432000">
              <a:defRPr sz="1500"/>
            </a:lvl2pPr>
            <a:lvl3pPr marL="648000">
              <a:defRPr sz="1200"/>
            </a:lvl3pPr>
            <a:lvl4pPr marL="864000">
              <a:defRPr sz="1200"/>
            </a:lvl4pPr>
            <a:lvl5pPr>
              <a:buNone/>
              <a:defRPr sz="9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sp>
        <p:nvSpPr>
          <p:cNvPr id="12" name="Zástupný obsah 5">
            <a:extLst>
              <a:ext uri="{FF2B5EF4-FFF2-40B4-BE49-F238E27FC236}">
                <a16:creationId xmlns:a16="http://schemas.microsoft.com/office/drawing/2014/main" id="{4E59EBA1-93E0-800C-CBBA-EBB35E471C2B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9068400" y="4806000"/>
            <a:ext cx="2430000" cy="1432800"/>
          </a:xfrm>
        </p:spPr>
        <p:txBody>
          <a:bodyPr/>
          <a:lstStyle>
            <a:lvl1pPr marL="216000" indent="-216000">
              <a:spcBef>
                <a:spcPts val="0"/>
              </a:spcBef>
              <a:defRPr sz="1500"/>
            </a:lvl1pPr>
            <a:lvl2pPr marL="432000">
              <a:defRPr sz="1500"/>
            </a:lvl2pPr>
            <a:lvl3pPr marL="648000">
              <a:defRPr sz="1200"/>
            </a:lvl3pPr>
            <a:lvl4pPr marL="864000">
              <a:defRPr sz="1200"/>
            </a:lvl4pPr>
            <a:lvl5pPr>
              <a:buNone/>
              <a:defRPr sz="9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sp>
        <p:nvSpPr>
          <p:cNvPr id="19" name="Zástupný symbol pro zápatí 18">
            <a:extLst>
              <a:ext uri="{FF2B5EF4-FFF2-40B4-BE49-F238E27FC236}">
                <a16:creationId xmlns:a16="http://schemas.microsoft.com/office/drawing/2014/main" id="{25660FB1-C0FB-7408-4741-35CAAC28464A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20" name="Zástupný symbol pro číslo snímku 19">
            <a:extLst>
              <a:ext uri="{FF2B5EF4-FFF2-40B4-BE49-F238E27FC236}">
                <a16:creationId xmlns:a16="http://schemas.microsoft.com/office/drawing/2014/main" id="{8ADE0588-CC18-5472-FFB5-C09CB51DEB01}"/>
              </a:ext>
            </a:extLst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948984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Čtyři sloupce s obrázky a popis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99000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78069"/>
            <a:ext cx="2428993" cy="1942842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79136" y="2278069"/>
            <a:ext cx="2428993" cy="1942842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4272" y="2278069"/>
            <a:ext cx="2428993" cy="1942842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69407" y="2278069"/>
            <a:ext cx="2428993" cy="1942842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obsah 5">
            <a:extLst>
              <a:ext uri="{FF2B5EF4-FFF2-40B4-BE49-F238E27FC236}">
                <a16:creationId xmlns:a16="http://schemas.microsoft.com/office/drawing/2014/main" id="{72A12D07-1105-1BE9-FBE1-794E698D25C6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84000" y="4570535"/>
            <a:ext cx="2430000" cy="1666800"/>
          </a:xfrm>
        </p:spPr>
        <p:txBody>
          <a:bodyPr/>
          <a:lstStyle>
            <a:lvl1pPr marL="216000" indent="-216000">
              <a:spcBef>
                <a:spcPts val="0"/>
              </a:spcBef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050"/>
            </a:lvl4pPr>
            <a:lvl5pPr>
              <a:buNone/>
              <a:defRPr sz="9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sp>
        <p:nvSpPr>
          <p:cNvPr id="16" name="Zástupný obsah 5">
            <a:extLst>
              <a:ext uri="{FF2B5EF4-FFF2-40B4-BE49-F238E27FC236}">
                <a16:creationId xmlns:a16="http://schemas.microsoft.com/office/drawing/2014/main" id="{1A52B263-6FBA-DC44-269B-7B3D5987817E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3478800" y="4570535"/>
            <a:ext cx="2430000" cy="1666800"/>
          </a:xfrm>
        </p:spPr>
        <p:txBody>
          <a:bodyPr/>
          <a:lstStyle>
            <a:lvl1pPr marL="216000" indent="-216000">
              <a:spcBef>
                <a:spcPts val="0"/>
              </a:spcBef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050"/>
            </a:lvl4pPr>
            <a:lvl5pPr>
              <a:buNone/>
              <a:defRPr sz="9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sp>
        <p:nvSpPr>
          <p:cNvPr id="18" name="Zástupný obsah 5">
            <a:extLst>
              <a:ext uri="{FF2B5EF4-FFF2-40B4-BE49-F238E27FC236}">
                <a16:creationId xmlns:a16="http://schemas.microsoft.com/office/drawing/2014/main" id="{41877094-42C3-189E-49F1-6E9D14E111C1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6273600" y="4570535"/>
            <a:ext cx="2430000" cy="1666800"/>
          </a:xfrm>
        </p:spPr>
        <p:txBody>
          <a:bodyPr/>
          <a:lstStyle>
            <a:lvl1pPr marL="216000" indent="-216000">
              <a:spcBef>
                <a:spcPts val="0"/>
              </a:spcBef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050"/>
            </a:lvl4pPr>
            <a:lvl5pPr>
              <a:buNone/>
              <a:defRPr sz="9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sp>
        <p:nvSpPr>
          <p:cNvPr id="19" name="Zástupný obsah 5">
            <a:extLst>
              <a:ext uri="{FF2B5EF4-FFF2-40B4-BE49-F238E27FC236}">
                <a16:creationId xmlns:a16="http://schemas.microsoft.com/office/drawing/2014/main" id="{0AB5FF7F-4FAE-A457-3B4A-944E9DAB4405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9068400" y="4570535"/>
            <a:ext cx="2430000" cy="1666800"/>
          </a:xfrm>
        </p:spPr>
        <p:txBody>
          <a:bodyPr/>
          <a:lstStyle>
            <a:lvl1pPr marL="216000" indent="-216000">
              <a:spcBef>
                <a:spcPts val="0"/>
              </a:spcBef>
              <a:defRPr sz="1500"/>
            </a:lvl1pPr>
            <a:lvl2pPr marL="216000">
              <a:defRPr sz="1500"/>
            </a:lvl2pPr>
            <a:lvl3pPr marL="648000">
              <a:defRPr sz="1200"/>
            </a:lvl3pPr>
            <a:lvl4pPr marL="864000">
              <a:defRPr sz="1050"/>
            </a:lvl4pPr>
            <a:lvl5pPr>
              <a:buNone/>
              <a:defRPr sz="9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D014088-7207-682F-7377-6A6C7697C161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3CAF6A0-5C21-17A5-818B-3F227687A3B6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32121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6" name="Zástupný text 8">
            <a:extLst>
              <a:ext uri="{FF2B5EF4-FFF2-40B4-BE49-F238E27FC236}">
                <a16:creationId xmlns:a16="http://schemas.microsoft.com/office/drawing/2014/main" id="{71377C2C-DCAC-271D-133C-E1078A5726A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99000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AC8619C-2FDE-A746-00E6-B146E6BFF6B7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83999" y="2278067"/>
            <a:ext cx="3384000" cy="3960000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754880" y="2278067"/>
            <a:ext cx="6743520" cy="3960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1" name="Zástupný symbol pro zápatí 10">
            <a:extLst>
              <a:ext uri="{FF2B5EF4-FFF2-40B4-BE49-F238E27FC236}">
                <a16:creationId xmlns:a16="http://schemas.microsoft.com/office/drawing/2014/main" id="{BE034E63-8687-A056-6A94-04D1AB3BB811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2" name="Zástupný symbol pro číslo snímku 11">
            <a:extLst>
              <a:ext uri="{FF2B5EF4-FFF2-40B4-BE49-F238E27FC236}">
                <a16:creationId xmlns:a16="http://schemas.microsoft.com/office/drawing/2014/main" id="{BC3879F2-9DD8-31A5-BC34-B044B97C5AE6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89917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88833E3E-D9C4-1B56-E700-3FE02CF54D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99000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5" name="Zástupný obsah 3">
            <a:extLst>
              <a:ext uri="{FF2B5EF4-FFF2-40B4-BE49-F238E27FC236}">
                <a16:creationId xmlns:a16="http://schemas.microsoft.com/office/drawing/2014/main" id="{4E3AB5FD-ECA8-C757-228F-447400E68332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83999" y="2278067"/>
            <a:ext cx="3384000" cy="3960000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symbol pro tabulku 8">
            <a:extLst>
              <a:ext uri="{FF2B5EF4-FFF2-40B4-BE49-F238E27FC236}">
                <a16:creationId xmlns:a16="http://schemas.microsoft.com/office/drawing/2014/main" id="{38C15361-4216-1F02-862E-96F0428B738D}"/>
              </a:ext>
            </a:extLst>
          </p:cNvPr>
          <p:cNvSpPr>
            <a:spLocks noGrp="1"/>
          </p:cNvSpPr>
          <p:nvPr>
            <p:ph type="tbl" sz="quarter" idx="21"/>
          </p:nvPr>
        </p:nvSpPr>
        <p:spPr>
          <a:xfrm>
            <a:off x="4406398" y="2278067"/>
            <a:ext cx="7092000" cy="3960000"/>
          </a:xfrm>
        </p:spPr>
        <p:txBody>
          <a:bodyPr/>
          <a:lstStyle/>
          <a:p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8B7AC32-9EA0-3F39-4CE1-5C81EC68B185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0" name="Zástupný symbol pro číslo snímku 9">
            <a:extLst>
              <a:ext uri="{FF2B5EF4-FFF2-40B4-BE49-F238E27FC236}">
                <a16:creationId xmlns:a16="http://schemas.microsoft.com/office/drawing/2014/main" id="{7925BAD9-B59E-8DB0-F668-E12B03DB65A0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10583999" y="6300000"/>
            <a:ext cx="914399" cy="365125"/>
          </a:xfrm>
        </p:spPr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01262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88833E3E-D9C4-1B56-E700-3FE02CF54D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99000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obsah 3">
            <a:extLst>
              <a:ext uri="{FF2B5EF4-FFF2-40B4-BE49-F238E27FC236}">
                <a16:creationId xmlns:a16="http://schemas.microsoft.com/office/drawing/2014/main" id="{318003C6-E156-BF1F-3F13-2BFD4D14E467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83999" y="2278067"/>
            <a:ext cx="3384000" cy="3960000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obrázku 5">
            <a:extLst>
              <a:ext uri="{FF2B5EF4-FFF2-40B4-BE49-F238E27FC236}">
                <a16:creationId xmlns:a16="http://schemas.microsoft.com/office/drawing/2014/main" id="{14ECE8FE-3582-DBBF-450F-BF8BF0FA154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06400" y="2278068"/>
            <a:ext cx="7092000" cy="3960000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9" name="Zástupný symbol pro zápatí 8">
            <a:extLst>
              <a:ext uri="{FF2B5EF4-FFF2-40B4-BE49-F238E27FC236}">
                <a16:creationId xmlns:a16="http://schemas.microsoft.com/office/drawing/2014/main" id="{1A7E3A63-E375-563C-1253-37A483B9F830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10" name="Zástupný symbol pro číslo snímku 9">
            <a:extLst>
              <a:ext uri="{FF2B5EF4-FFF2-40B4-BE49-F238E27FC236}">
                <a16:creationId xmlns:a16="http://schemas.microsoft.com/office/drawing/2014/main" id="{D75B6C91-DC7E-7FC4-7F0A-DB8B490FC146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60486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4000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667C7B17-090C-509F-D2AA-85985998621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A974DD3-9918-067D-8ED9-A15EDE14790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831D91E-C93D-CC40-38DF-52284B38809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7D6E4F9-75C1-49AC-A1AF-83A9244DC0E5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75384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nova 1 slou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1490C522-C925-C77C-7C4E-7BC98F13B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4000"/>
          </a:xfrm>
        </p:spPr>
        <p:txBody>
          <a:bodyPr>
            <a:noAutofit/>
          </a:bodyPr>
          <a:lstStyle>
            <a:lvl1pPr>
              <a:defRPr sz="37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7" name="Zástupný text 8">
            <a:extLst>
              <a:ext uri="{FF2B5EF4-FFF2-40B4-BE49-F238E27FC236}">
                <a16:creationId xmlns:a16="http://schemas.microsoft.com/office/drawing/2014/main" id="{AC8A706E-E9A3-A0E6-C16A-E72E96C43B0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9D47863E-F6CF-17A2-6CBC-A703D83C3A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20000" y="2278068"/>
            <a:ext cx="8964000" cy="3960000"/>
          </a:xfrm>
        </p:spPr>
        <p:txBody>
          <a:bodyPr/>
          <a:lstStyle>
            <a:lvl1pPr marL="541338" indent="-541338">
              <a:buNone/>
              <a:defRPr/>
            </a:lvl1pPr>
            <a:lvl2pPr marL="540000" indent="0">
              <a:buNone/>
              <a:defRPr sz="1500">
                <a:solidFill>
                  <a:schemeClr val="accent3"/>
                </a:solidFill>
              </a:defRPr>
            </a:lvl2pPr>
            <a:lvl3pPr marL="756000" indent="-215900">
              <a:defRPr>
                <a:solidFill>
                  <a:schemeClr val="accent5"/>
                </a:solidFill>
              </a:defRPr>
            </a:lvl3pPr>
            <a:lvl4pPr marL="972000" indent="-215900">
              <a:defRPr sz="1200">
                <a:solidFill>
                  <a:schemeClr val="tx1"/>
                </a:solidFill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84378C4-5C3D-CB3C-93A0-9AED7562CDA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l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75331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0518053-8D45-A9F0-743C-F6DAB4AC0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4E6BDC3-7F50-1AEF-4E02-F3D11DA5B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6E4F9-75C1-49AC-A1AF-83A9244DC0E5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8783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85732B59-8AE8-4E64-8089-D2E9FACB5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2" name="Zástupný text 8">
            <a:extLst>
              <a:ext uri="{FF2B5EF4-FFF2-40B4-BE49-F238E27FC236}">
                <a16:creationId xmlns:a16="http://schemas.microsoft.com/office/drawing/2014/main" id="{ABB04F9A-100D-E7AB-1468-0D52D49003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1" name="Zástupný text 10">
            <a:extLst>
              <a:ext uri="{FF2B5EF4-FFF2-40B4-BE49-F238E27FC236}">
                <a16:creationId xmlns:a16="http://schemas.microsoft.com/office/drawing/2014/main" id="{B130425A-FE22-3E23-10DD-13473CB55E5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4000" y="2169350"/>
            <a:ext cx="5328000" cy="55800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3" name="Zástupný obsah 12">
            <a:extLst>
              <a:ext uri="{FF2B5EF4-FFF2-40B4-BE49-F238E27FC236}">
                <a16:creationId xmlns:a16="http://schemas.microsoft.com/office/drawing/2014/main" id="{8B62D44B-BBED-36DD-2981-17D602E41B0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84000" y="2966518"/>
            <a:ext cx="5328000" cy="3153600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4" name="Zástupný text 10">
            <a:extLst>
              <a:ext uri="{FF2B5EF4-FFF2-40B4-BE49-F238E27FC236}">
                <a16:creationId xmlns:a16="http://schemas.microsoft.com/office/drawing/2014/main" id="{6F4B374D-9B4B-6F02-A8C5-9C5C2EB9381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70400" y="2169350"/>
            <a:ext cx="5328000" cy="55800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5" name="Zástupný obsah 12">
            <a:extLst>
              <a:ext uri="{FF2B5EF4-FFF2-40B4-BE49-F238E27FC236}">
                <a16:creationId xmlns:a16="http://schemas.microsoft.com/office/drawing/2014/main" id="{57EC11A9-174A-FB14-7484-BB53998C8963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170400" y="2966518"/>
            <a:ext cx="5328000" cy="3153600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A026EA3-65B9-CA84-35F4-082B64EF3886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57EC179-A91C-6820-D136-40F078D1FABE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07D6E4F9-75C1-49AC-A1AF-83A9244DC0E5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85133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 a shrnutí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7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53BFFB0-78BD-4B9B-05A2-A29940738D8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619250" y="2160588"/>
            <a:ext cx="8964613" cy="3959225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EA5B4A3-CE6C-D146-238E-776842DE10B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algn="l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23686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ávěr a poděkování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DB3177F5-37BE-A64A-9744-6571C4C77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0" y="2761200"/>
            <a:ext cx="5400000" cy="19188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B596686E-74CD-B7D7-C082-E9ADDDF03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00000" y="4888800"/>
            <a:ext cx="5400000" cy="1224000"/>
          </a:xfrm>
        </p:spPr>
        <p:txBody>
          <a:bodyPr/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12698512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404" userDrawn="1">
          <p15:clr>
            <a:srgbClr val="9FCC3B"/>
          </p15:clr>
        </p15:guide>
        <p15:guide id="2" pos="431" userDrawn="1">
          <p15:clr>
            <a:srgbClr val="9FCC3B"/>
          </p15:clr>
        </p15:guide>
        <p15:guide id="3" orient="horz" pos="1394" userDrawn="1">
          <p15:clr>
            <a:srgbClr val="9FCC3B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DF7891-2970-A71A-A978-00F781DE0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057541-498F-C4D7-6207-C4433A3D93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8819F4A-C480-F6C9-FA92-691875433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1E203-7D1A-460D-B752-9B5243859DC9}" type="datetimeFigureOut">
              <a:rPr lang="cs-CZ" smtClean="0"/>
              <a:t>16.09.2026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B80A7D8-83B6-E030-087E-4555D97DC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FE43DA0-6712-A48D-1075-9E005AEF1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3A170-6A67-4636-BFEF-A923095842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4876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nova 2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1490C522-C925-C77C-7C4E-7BC98F13B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4000"/>
          </a:xfrm>
        </p:spPr>
        <p:txBody>
          <a:bodyPr>
            <a:noAutofit/>
          </a:bodyPr>
          <a:lstStyle>
            <a:lvl1pPr>
              <a:defRPr sz="37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7" name="Zástupný text 8">
            <a:extLst>
              <a:ext uri="{FF2B5EF4-FFF2-40B4-BE49-F238E27FC236}">
                <a16:creationId xmlns:a16="http://schemas.microsoft.com/office/drawing/2014/main" id="{AC8A706E-E9A3-A0E6-C16A-E72E96C43B0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9D47863E-F6CF-17A2-6CBC-A703D83C3A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19999" y="2278068"/>
            <a:ext cx="4176000" cy="3960000"/>
          </a:xfrm>
        </p:spPr>
        <p:txBody>
          <a:bodyPr/>
          <a:lstStyle>
            <a:lvl1pPr marL="541338" indent="-541338">
              <a:buNone/>
              <a:defRPr/>
            </a:lvl1pPr>
            <a:lvl2pPr marL="540000" indent="0">
              <a:buNone/>
              <a:defRPr sz="1500">
                <a:solidFill>
                  <a:schemeClr val="accent3"/>
                </a:solidFill>
              </a:defRPr>
            </a:lvl2pPr>
            <a:lvl3pPr marL="756000" indent="-215900">
              <a:defRPr>
                <a:solidFill>
                  <a:schemeClr val="accent5"/>
                </a:solidFill>
              </a:defRPr>
            </a:lvl3pPr>
            <a:lvl4pPr marL="972000" indent="-215900">
              <a:defRPr sz="1200">
                <a:solidFill>
                  <a:schemeClr val="tx1"/>
                </a:solidFill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361E6238-91D7-F301-8E55-3A3882F42349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6408000" y="2278068"/>
            <a:ext cx="4176000" cy="3960000"/>
          </a:xfrm>
        </p:spPr>
        <p:txBody>
          <a:bodyPr/>
          <a:lstStyle>
            <a:lvl1pPr marL="541338" indent="-541338">
              <a:buNone/>
              <a:defRPr/>
            </a:lvl1pPr>
            <a:lvl2pPr marL="540000" indent="0">
              <a:buNone/>
              <a:defRPr sz="1500">
                <a:solidFill>
                  <a:schemeClr val="accent3"/>
                </a:solidFill>
              </a:defRPr>
            </a:lvl2pPr>
            <a:lvl3pPr marL="756000" indent="-215900">
              <a:defRPr>
                <a:solidFill>
                  <a:schemeClr val="accent5"/>
                </a:solidFill>
              </a:defRPr>
            </a:lvl3pPr>
            <a:lvl4pPr marL="972000" indent="-215900">
              <a:defRPr sz="1200">
                <a:solidFill>
                  <a:schemeClr val="tx1"/>
                </a:solidFill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84378C4-5C3D-CB3C-93A0-9AED7562CDA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l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71361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 - velké pís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4000"/>
          </a:xfrm>
        </p:spPr>
        <p:txBody>
          <a:bodyPr>
            <a:noAutofit/>
          </a:bodyPr>
          <a:lstStyle>
            <a:lvl1pPr>
              <a:defRPr sz="37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76B5B2F9-9B38-E06E-F6ED-5FBCCF60C98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CB3B8F72-81EF-7424-29F6-9D2F8F0994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20000" y="2278068"/>
            <a:ext cx="8964000" cy="3960000"/>
          </a:xfrm>
        </p:spPr>
        <p:txBody>
          <a:bodyPr/>
          <a:lstStyle>
            <a:lvl1pPr>
              <a:defRPr sz="3200"/>
            </a:lvl1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542EAAF-B3F6-CAE0-6484-DFD0272FABD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2DDB9F2-4790-E840-CAF2-1691CC1CAD5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20019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 - malé pís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4000"/>
          </a:xfrm>
        </p:spPr>
        <p:txBody>
          <a:bodyPr>
            <a:noAutofit/>
          </a:bodyPr>
          <a:lstStyle>
            <a:lvl1pPr>
              <a:defRPr sz="37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D03D6556-637F-4A8E-646E-74DDCEC0C1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9F83DFA-BC41-5DD9-FAAD-A5C442FE20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20000" y="2278068"/>
            <a:ext cx="8964000" cy="39600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0BE8914-56C4-91C5-E53C-FAA470F6FC5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12BBF46-FD9B-F358-D298-A9F09D3321E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70550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nímek s nadpisem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2768486"/>
            <a:ext cx="9900000" cy="1916866"/>
          </a:xfrm>
        </p:spPr>
        <p:txBody>
          <a:bodyPr anchor="t"/>
          <a:lstStyle>
            <a:lvl1pPr>
              <a:lnSpc>
                <a:spcPct val="100000"/>
              </a:lnSpc>
              <a:defRPr sz="37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DE0CB16-C6A2-E5A0-D41F-4043BDFE2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0103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4000"/>
          </a:xfrm>
        </p:spPr>
        <p:txBody>
          <a:bodyPr>
            <a:noAutofit/>
          </a:bodyPr>
          <a:lstStyle>
            <a:lvl1pPr>
              <a:defRPr sz="37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B2972142-5947-7CE2-87C4-76273AB9A1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Zástupný obsah 10">
            <a:extLst>
              <a:ext uri="{FF2B5EF4-FFF2-40B4-BE49-F238E27FC236}">
                <a16:creationId xmlns:a16="http://schemas.microsoft.com/office/drawing/2014/main" id="{C4D8B83D-4F13-73F1-A6FB-F2D3FDE26A43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84000" y="2278069"/>
            <a:ext cx="5277600" cy="3960000"/>
          </a:xfrm>
        </p:spPr>
        <p:txBody>
          <a:bodyPr/>
          <a:lstStyle>
            <a:lvl2pPr marL="288000" indent="-288000">
              <a:defRPr/>
            </a:lvl2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2" name="Zástupný obsah 10">
            <a:extLst>
              <a:ext uri="{FF2B5EF4-FFF2-40B4-BE49-F238E27FC236}">
                <a16:creationId xmlns:a16="http://schemas.microsoft.com/office/drawing/2014/main" id="{66312AE8-F8DA-9BE0-CDEA-EBB8AC1D28A4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220799" y="2278069"/>
            <a:ext cx="5277600" cy="3960000"/>
          </a:xfrm>
        </p:spPr>
        <p:txBody>
          <a:bodyPr/>
          <a:lstStyle>
            <a:lvl2pPr marL="288000" indent="-288000">
              <a:defRPr/>
            </a:lvl2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E0028AA-8191-8AC0-CA9B-E9E97C481F64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C4A29AD-99A7-0114-9205-C9A17DF2295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0584000" y="6300000"/>
            <a:ext cx="914399" cy="365125"/>
          </a:xfrm>
        </p:spPr>
        <p:txBody>
          <a:bodyPr/>
          <a:lstStyle/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22323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4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23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Obsah obrázku symbol, Grafika, logo, snímek obrazovky&#10;&#10;Obsah generovaný pomocí AI může být nesprávný.">
            <a:extLst>
              <a:ext uri="{FF2B5EF4-FFF2-40B4-BE49-F238E27FC236}">
                <a16:creationId xmlns:a16="http://schemas.microsoft.com/office/drawing/2014/main" id="{DF67F3F1-F3D2-EC43-5EB5-2BB7ED887C96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1" t="23639" r="32108" b="23684"/>
          <a:stretch>
            <a:fillRect/>
          </a:stretch>
        </p:blipFill>
        <p:spPr>
          <a:xfrm>
            <a:off x="11037600" y="0"/>
            <a:ext cx="504859" cy="1008000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4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20000" y="2160000"/>
            <a:ext cx="8964000" cy="4078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310E844-7027-4742-5478-59C3914FD3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3600" y="6300000"/>
            <a:ext cx="46800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algn="l"/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DA071ED-7901-3491-A09C-3FA8AA7B06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00001" y="6300000"/>
            <a:ext cx="27000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9DEDC6-1FF5-4331-90E5-EBAE0E9322B7}" type="datetime1">
              <a:rPr lang="cs-CZ" sz="1000" smtClean="0"/>
              <a:t>16.09.2026</a:t>
            </a:fld>
            <a:endParaRPr lang="cs-CZ" sz="100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584000" y="6300000"/>
            <a:ext cx="914399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1CF5A12E-3DFE-4C3E-9036-7893F29C52C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3724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726" r:id="rId3"/>
    <p:sldLayoutId id="2147483722" r:id="rId4"/>
    <p:sldLayoutId id="2147483763" r:id="rId5"/>
    <p:sldLayoutId id="2147483678" r:id="rId6"/>
    <p:sldLayoutId id="2147483679" r:id="rId7"/>
    <p:sldLayoutId id="2147483651" r:id="rId8"/>
    <p:sldLayoutId id="2147483682" r:id="rId9"/>
    <p:sldLayoutId id="2147483683" r:id="rId10"/>
    <p:sldLayoutId id="2147483684" r:id="rId11"/>
    <p:sldLayoutId id="2147483755" r:id="rId12"/>
    <p:sldLayoutId id="2147483756" r:id="rId13"/>
    <p:sldLayoutId id="2147483688" r:id="rId14"/>
    <p:sldLayoutId id="2147483690" r:id="rId15"/>
    <p:sldLayoutId id="2147483724" r:id="rId16"/>
    <p:sldLayoutId id="2147483751" r:id="rId17"/>
    <p:sldLayoutId id="2147483654" r:id="rId18"/>
    <p:sldLayoutId id="2147483655" r:id="rId19"/>
    <p:sldLayoutId id="2147483719" r:id="rId20"/>
    <p:sldLayoutId id="2147483723" r:id="rId2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700" b="1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Font typeface="Wingdings" pitchFamily="2" charset="2"/>
        <a:buChar char="§"/>
        <a:defRPr sz="2000" b="0" i="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50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2000" b="0" i="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72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b="0" i="0" kern="1200">
          <a:solidFill>
            <a:schemeClr val="accent3"/>
          </a:solidFill>
          <a:latin typeface="+mn-lt"/>
          <a:ea typeface="+mn-ea"/>
          <a:cs typeface="Arial" panose="020B0604020202020204" pitchFamily="34" charset="0"/>
        </a:defRPr>
      </a:lvl3pPr>
      <a:lvl4pPr marL="936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b="0" i="0" kern="1200">
          <a:solidFill>
            <a:schemeClr val="accent5"/>
          </a:solidFill>
          <a:latin typeface="+mn-lt"/>
          <a:ea typeface="+mn-ea"/>
          <a:cs typeface="Arial" panose="020B0604020202020204" pitchFamily="34" charset="0"/>
        </a:defRPr>
      </a:lvl4pPr>
      <a:lvl5pPr marL="1152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b="0" i="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symbol, Grafika, logo, snímek obrazovky&#10;&#10;Obsah generovaný pomocí AI může být nesprávný.">
            <a:extLst>
              <a:ext uri="{FF2B5EF4-FFF2-40B4-BE49-F238E27FC236}">
                <a16:creationId xmlns:a16="http://schemas.microsoft.com/office/drawing/2014/main" id="{025FCB21-8AB5-EA3D-1803-9CBD8B12DF84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1" t="23639" r="32108" b="23684"/>
          <a:stretch>
            <a:fillRect/>
          </a:stretch>
        </p:blipFill>
        <p:spPr>
          <a:xfrm>
            <a:off x="11037600" y="0"/>
            <a:ext cx="504859" cy="1008000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4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20000" y="2160000"/>
            <a:ext cx="8964000" cy="40780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D28182C-6C25-39E3-D770-BE3404840A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3600" y="6300000"/>
            <a:ext cx="4680000" cy="365125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 algn="l"/>
            <a:endParaRPr lang="cs-CZ" dirty="0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068C4D7-DFC0-6EDB-70FE-6EC186A203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00001" y="6300000"/>
            <a:ext cx="2700000" cy="365125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7AF97551-56A5-4EFB-A08D-E62A0F17C30E}" type="datetime1">
              <a:rPr lang="cs-CZ" smtClean="0"/>
              <a:t>16.09.2026</a:t>
            </a:fld>
            <a:endParaRPr lang="cs-CZ" dirty="0"/>
          </a:p>
        </p:txBody>
      </p:sp>
      <p:sp>
        <p:nvSpPr>
          <p:cNvPr id="12" name="Zástupný symbol pro číslo snímku 11">
            <a:extLst>
              <a:ext uri="{FF2B5EF4-FFF2-40B4-BE49-F238E27FC236}">
                <a16:creationId xmlns:a16="http://schemas.microsoft.com/office/drawing/2014/main" id="{F255C820-CC56-37E2-AA41-F46591D20D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83999" y="6300000"/>
            <a:ext cx="914399" cy="365125"/>
          </a:xfrm>
          <a:prstGeom prst="rect">
            <a:avLst/>
          </a:prstGeom>
        </p:spPr>
        <p:txBody>
          <a:bodyPr vert="horz" lIns="0" tIns="36000" rIns="0" bIns="3600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7D6E4F9-75C1-49AC-A1AF-83A9244DC0E5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8316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60" r:id="rId2"/>
    <p:sldLayoutId id="2147483761" r:id="rId3"/>
    <p:sldLayoutId id="2147483764" r:id="rId4"/>
    <p:sldLayoutId id="2147483765" r:id="rId5"/>
    <p:sldLayoutId id="2147483759" r:id="rId6"/>
    <p:sldLayoutId id="2147483734" r:id="rId7"/>
    <p:sldLayoutId id="2147483754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  <p:sldLayoutId id="2147483773" r:id="rId16"/>
    <p:sldLayoutId id="2147483774" r:id="rId17"/>
    <p:sldLayoutId id="2147483746" r:id="rId18"/>
    <p:sldLayoutId id="2147483747" r:id="rId19"/>
    <p:sldLayoutId id="2147483748" r:id="rId20"/>
    <p:sldLayoutId id="2147483749" r:id="rId21"/>
    <p:sldLayoutId id="2147483762" r:id="rId22"/>
    <p:sldLayoutId id="2147483775" r:id="rId23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700" b="1" kern="1200">
          <a:solidFill>
            <a:schemeClr val="accent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ClrTx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50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Tx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72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Tx/>
        <a:buFont typeface="Wingdings" pitchFamily="2" charset="2"/>
        <a:buChar char="§"/>
        <a:defRPr sz="1500" kern="1200">
          <a:solidFill>
            <a:schemeClr val="accent2"/>
          </a:solidFill>
          <a:latin typeface="+mn-lt"/>
          <a:ea typeface="+mn-ea"/>
          <a:cs typeface="Arial" panose="020B0604020202020204" pitchFamily="34" charset="0"/>
        </a:defRPr>
      </a:lvl3pPr>
      <a:lvl4pPr marL="936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Tx/>
        <a:buFont typeface="Wingdings" pitchFamily="2" charset="2"/>
        <a:buChar char="§"/>
        <a:defRPr sz="1500" kern="1200">
          <a:solidFill>
            <a:schemeClr val="accent1"/>
          </a:solidFill>
          <a:latin typeface="+mn-lt"/>
          <a:ea typeface="+mn-ea"/>
          <a:cs typeface="Arial" panose="020B0604020202020204" pitchFamily="34" charset="0"/>
        </a:defRPr>
      </a:lvl4pPr>
      <a:lvl5pPr marL="1152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Tx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opendata.sukl.cz/" TargetMode="External"/><Relationship Id="rId3" Type="http://schemas.openxmlformats.org/officeDocument/2006/relationships/image" Target="../media/image7.png"/><Relationship Id="rId7" Type="http://schemas.openxmlformats.org/officeDocument/2006/relationships/image" Target="../media/image11.sv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svg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2FEACA-1020-20A3-E183-1CEB85D8D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3099308"/>
            <a:ext cx="5424002" cy="2315384"/>
          </a:xfrm>
        </p:spPr>
        <p:txBody>
          <a:bodyPr/>
          <a:lstStyle/>
          <a:p>
            <a:r>
              <a:rPr lang="cs-CZ" dirty="0"/>
              <a:t>PREVENCE ONEMOCNĚNÍ LEDVIN A SRDCE V PRIMÁRNÍ PÉČI</a:t>
            </a:r>
            <a:endParaRPr lang="cs-CZ" noProof="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50E6CAC-5F4E-D3DE-615A-51ABB918A5E3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cs-CZ" dirty="0"/>
              <a:t>16.09.2026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CE723190-998B-FAAB-F196-2B4D3F1D88D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4000" y="640800"/>
            <a:ext cx="2867284" cy="1573200"/>
          </a:xfrm>
          <a:prstGeom prst="rect">
            <a:avLst/>
          </a:prstGeom>
        </p:spPr>
      </p:pic>
      <p:pic>
        <p:nvPicPr>
          <p:cNvPr id="29" name="Zástupný symbol obrázku 28" descr="Obsah obrázku osoba, interiér, stůl&#10;&#10;Obsah vygenerovaný umělou inteligencí může být nesprávný.">
            <a:extLst>
              <a:ext uri="{FF2B5EF4-FFF2-40B4-BE49-F238E27FC236}">
                <a16:creationId xmlns:a16="http://schemas.microsoft.com/office/drawing/2014/main" id="{9F3DDCC2-F481-A15E-DCF8-A5666A838C8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0" r="28404"/>
          <a:stretch/>
        </p:blipFill>
        <p:spPr>
          <a:xfrm>
            <a:off x="6584950" y="0"/>
            <a:ext cx="5607050" cy="6858000"/>
          </a:xfrm>
        </p:spPr>
      </p:pic>
    </p:spTree>
    <p:extLst>
      <p:ext uri="{BB962C8B-B14F-4D97-AF65-F5344CB8AC3E}">
        <p14:creationId xmlns:p14="http://schemas.microsoft.com/office/powerpoint/2010/main" val="2709259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CB4DB-3FAC-F558-2780-7CD193CC75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">
            <a:extLst>
              <a:ext uri="{FF2B5EF4-FFF2-40B4-BE49-F238E27FC236}">
                <a16:creationId xmlns:a16="http://schemas.microsoft.com/office/drawing/2014/main" id="{7BE95574-BB47-166E-EDFB-3F4BD7F36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899863" cy="594000"/>
          </a:xfrm>
        </p:spPr>
        <p:txBody>
          <a:bodyPr/>
          <a:lstStyle/>
          <a:p>
            <a:r>
              <a:rPr lang="cs-CZ" sz="4400" dirty="0" err="1">
                <a:solidFill>
                  <a:schemeClr val="accent5"/>
                </a:solidFill>
              </a:rPr>
              <a:t>Glifloziny</a:t>
            </a:r>
            <a:endParaRPr lang="cs-CZ" sz="4400" noProof="0" dirty="0">
              <a:solidFill>
                <a:schemeClr val="accent5"/>
              </a:solidFill>
            </a:endParaRPr>
          </a:p>
        </p:txBody>
      </p:sp>
      <p:sp>
        <p:nvSpPr>
          <p:cNvPr id="14" name="Zástupný obsah 2">
            <a:extLst>
              <a:ext uri="{FF2B5EF4-FFF2-40B4-BE49-F238E27FC236}">
                <a16:creationId xmlns:a16="http://schemas.microsoft.com/office/drawing/2014/main" id="{4632E19E-52A8-AAD7-A823-DFCD081981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66988" y="2015512"/>
            <a:ext cx="10349431" cy="3688171"/>
          </a:xfrm>
        </p:spPr>
        <p:txBody>
          <a:bodyPr/>
          <a:lstStyle/>
          <a:p>
            <a:r>
              <a:rPr lang="cs-CZ" sz="2800" dirty="0" err="1"/>
              <a:t>Glifloziny</a:t>
            </a:r>
            <a:r>
              <a:rPr lang="cs-CZ" sz="2800" dirty="0"/>
              <a:t> mají i další benefity.</a:t>
            </a:r>
          </a:p>
          <a:p>
            <a:r>
              <a:rPr lang="cs-CZ" sz="2800" dirty="0"/>
              <a:t>Indikace u DM2T či srdečního selhání.</a:t>
            </a:r>
          </a:p>
          <a:p>
            <a:r>
              <a:rPr lang="cs-CZ" sz="2800" dirty="0"/>
              <a:t>Od 50 let při preventivních prohlídkách odběry </a:t>
            </a:r>
            <a:r>
              <a:rPr lang="cs-CZ" sz="2800" dirty="0" err="1"/>
              <a:t>kardiomarkerů</a:t>
            </a:r>
            <a:r>
              <a:rPr lang="cs-CZ" sz="2800" dirty="0"/>
              <a:t> </a:t>
            </a:r>
            <a:r>
              <a:rPr lang="cs-CZ" sz="2800" dirty="0" err="1"/>
              <a:t>NTproBNP</a:t>
            </a:r>
            <a:r>
              <a:rPr lang="cs-CZ" sz="2800" dirty="0"/>
              <a:t>  (POCT či laboratoř).</a:t>
            </a:r>
          </a:p>
          <a:p>
            <a:r>
              <a:rPr lang="cs-CZ" sz="2800" dirty="0"/>
              <a:t>Indikace dle algoritmu vypracovaný spolu ČKS a SVL ČLS JEP.</a:t>
            </a:r>
          </a:p>
          <a:p>
            <a:endParaRPr lang="cs-CZ" noProof="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7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A29C02-E83B-BE2B-5211-509FAA743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dirty="0">
                <a:solidFill>
                  <a:schemeClr val="accent5"/>
                </a:solidFill>
              </a:rPr>
              <a:t>Včasná léčba CKD, DM2T i CHSS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203099E-532A-E58A-55D8-22F438DD96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52000" y="1848860"/>
            <a:ext cx="9432000" cy="3960000"/>
          </a:xfrm>
        </p:spPr>
        <p:txBody>
          <a:bodyPr/>
          <a:lstStyle/>
          <a:p>
            <a:r>
              <a:rPr lang="cs-CZ" sz="2800" dirty="0"/>
              <a:t>To začíná měnit.</a:t>
            </a:r>
          </a:p>
          <a:p>
            <a:r>
              <a:rPr lang="pl-PL" sz="2800" dirty="0"/>
              <a:t>Glifloziny jsou rozvolněny na VPL a PLDD od 1.7.2026.</a:t>
            </a:r>
          </a:p>
          <a:p>
            <a:r>
              <a:rPr lang="cs-CZ" sz="2800" dirty="0"/>
              <a:t>Pacienti nemusí čekat na medikaci</a:t>
            </a:r>
          </a:p>
          <a:p>
            <a:r>
              <a:rPr lang="cs-CZ" sz="2800" dirty="0"/>
              <a:t>Indikace: CKD</a:t>
            </a:r>
          </a:p>
          <a:p>
            <a:r>
              <a:rPr lang="cs-CZ" sz="2800" dirty="0"/>
              <a:t>Indikace: DM2T</a:t>
            </a:r>
          </a:p>
          <a:p>
            <a:r>
              <a:rPr lang="cs-CZ" sz="2800" dirty="0"/>
              <a:t>Indikace: chronické srdeční selhání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4417552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35F8D7-AF18-3E9A-54B9-EAD8A85C9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">
            <a:extLst>
              <a:ext uri="{FF2B5EF4-FFF2-40B4-BE49-F238E27FC236}">
                <a16:creationId xmlns:a16="http://schemas.microsoft.com/office/drawing/2014/main" id="{A2DC354C-F8FD-8029-67B7-53FC5416D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899863" cy="594000"/>
          </a:xfrm>
        </p:spPr>
        <p:txBody>
          <a:bodyPr/>
          <a:lstStyle/>
          <a:p>
            <a:r>
              <a:rPr lang="cs-CZ" sz="4400" dirty="0" err="1">
                <a:solidFill>
                  <a:schemeClr val="accent5"/>
                </a:solidFill>
              </a:rPr>
              <a:t>Glifloziny</a:t>
            </a:r>
            <a:r>
              <a:rPr lang="cs-CZ" sz="4400" dirty="0"/>
              <a:t> </a:t>
            </a:r>
            <a:r>
              <a:rPr lang="cs-CZ" sz="4400" dirty="0">
                <a:solidFill>
                  <a:schemeClr val="accent5"/>
                </a:solidFill>
              </a:rPr>
              <a:t>– SGLT-inhibitory</a:t>
            </a:r>
            <a:endParaRPr lang="cs-CZ" sz="4400" noProof="0" dirty="0">
              <a:solidFill>
                <a:schemeClr val="accent5"/>
              </a:solidFill>
            </a:endParaRPr>
          </a:p>
        </p:txBody>
      </p:sp>
      <p:sp>
        <p:nvSpPr>
          <p:cNvPr id="14" name="Zástupný obsah 2">
            <a:extLst>
              <a:ext uri="{FF2B5EF4-FFF2-40B4-BE49-F238E27FC236}">
                <a16:creationId xmlns:a16="http://schemas.microsoft.com/office/drawing/2014/main" id="{1B674A1F-BB78-5F60-FC91-A9A7EE7A13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66989" y="2015512"/>
            <a:ext cx="9833384" cy="4149898"/>
          </a:xfrm>
        </p:spPr>
        <p:txBody>
          <a:bodyPr/>
          <a:lstStyle/>
          <a:p>
            <a:r>
              <a:rPr lang="cs-CZ" sz="2800" dirty="0"/>
              <a:t>Indikace u pacientů s DM2T při HbA1c 53 </a:t>
            </a:r>
            <a:r>
              <a:rPr lang="cs-CZ" sz="2800" dirty="0" err="1"/>
              <a:t>mmol</a:t>
            </a:r>
            <a:r>
              <a:rPr lang="cs-CZ" sz="2800" dirty="0"/>
              <a:t>/mol </a:t>
            </a:r>
            <a:br>
              <a:rPr lang="cs-CZ" sz="2800" dirty="0"/>
            </a:br>
            <a:r>
              <a:rPr lang="cs-CZ" sz="2800" dirty="0"/>
              <a:t>a vyšším k lepší kompenzaci DM2T většinou v kombinaci s dalšími PAD či inzuliny.</a:t>
            </a:r>
          </a:p>
          <a:p>
            <a:r>
              <a:rPr lang="cs-CZ" sz="2800" dirty="0"/>
              <a:t>Velmi často pacienty s DM2T provází CKD a cca až 1/3 pacientů má i SS.</a:t>
            </a:r>
          </a:p>
          <a:p>
            <a:r>
              <a:rPr lang="cs-CZ" sz="2800" dirty="0"/>
              <a:t>CKD, SS, DM2T vše s jednou medikací léčeno komplexně v ambulancích VPL ve spolupráci se specialisty bez dalších prodlev.</a:t>
            </a:r>
          </a:p>
          <a:p>
            <a:endParaRPr lang="cs-CZ" noProof="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3112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248BF1-43C6-226A-4593-8B7953BFD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5"/>
                </a:solidFill>
              </a:rPr>
              <a:t>Závěr a shrnutí:</a:t>
            </a:r>
            <a:br>
              <a:rPr lang="cs-CZ" dirty="0">
                <a:solidFill>
                  <a:schemeClr val="tx2">
                    <a:lumMod val="25000"/>
                    <a:lumOff val="75000"/>
                  </a:schemeClr>
                </a:solidFill>
              </a:rPr>
            </a:b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88EBAA3-278F-3B8F-2EA0-B563D027AE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76792" y="1689593"/>
            <a:ext cx="9900000" cy="4856062"/>
          </a:xfrm>
        </p:spPr>
        <p:txBody>
          <a:bodyPr/>
          <a:lstStyle/>
          <a:p>
            <a:r>
              <a:rPr lang="pt-BR" sz="2800" b="1" dirty="0">
                <a:solidFill>
                  <a:schemeClr val="accent5"/>
                </a:solidFill>
              </a:rPr>
              <a:t>Do 30. 6. 2026: </a:t>
            </a:r>
            <a:r>
              <a:rPr lang="pt-BR" sz="2800" dirty="0"/>
              <a:t>Preskripce omezena pouze na specialisty (DIA, END, KAR, NEFRO).</a:t>
            </a:r>
          </a:p>
          <a:p>
            <a:r>
              <a:rPr lang="cs-CZ" sz="2800" b="1" dirty="0">
                <a:solidFill>
                  <a:schemeClr val="accent5"/>
                </a:solidFill>
              </a:rPr>
              <a:t>Od 1. 7. 2026: </a:t>
            </a:r>
            <a:r>
              <a:rPr lang="cs-CZ" sz="2800" dirty="0"/>
              <a:t>Zásadní změna – preskripce rozvolněna i pro VPL a PLDD.</a:t>
            </a:r>
          </a:p>
          <a:p>
            <a:r>
              <a:rPr lang="cs-CZ" sz="2800" b="1" dirty="0">
                <a:solidFill>
                  <a:schemeClr val="accent5"/>
                </a:solidFill>
              </a:rPr>
              <a:t>Dostupné molekuly v ČR: </a:t>
            </a:r>
            <a:r>
              <a:rPr lang="cs-CZ" sz="2800" dirty="0"/>
              <a:t>dapagliflozin, </a:t>
            </a:r>
            <a:r>
              <a:rPr lang="cs-CZ" sz="2800" dirty="0" err="1"/>
              <a:t>empagliflozin</a:t>
            </a:r>
            <a:r>
              <a:rPr lang="cs-CZ" sz="2800" dirty="0"/>
              <a:t>, </a:t>
            </a:r>
            <a:r>
              <a:rPr lang="cs-CZ" sz="2800" dirty="0" err="1"/>
              <a:t>kanagliflozin</a:t>
            </a:r>
            <a:r>
              <a:rPr lang="cs-CZ" sz="2800" dirty="0"/>
              <a:t>, </a:t>
            </a:r>
            <a:r>
              <a:rPr lang="cs-CZ" sz="2800" dirty="0" err="1"/>
              <a:t>ertugliflozin</a:t>
            </a:r>
            <a:r>
              <a:rPr lang="cs-CZ" sz="2800" dirty="0"/>
              <a:t>.</a:t>
            </a:r>
          </a:p>
          <a:p>
            <a:r>
              <a:rPr lang="cs-CZ" sz="2800" b="1" dirty="0">
                <a:solidFill>
                  <a:schemeClr val="accent5"/>
                </a:solidFill>
              </a:rPr>
              <a:t>Sjednocení (od 1. 8. 2026): </a:t>
            </a:r>
            <a:r>
              <a:rPr lang="cs-CZ" sz="2800" dirty="0"/>
              <a:t>Podmínky úhrady pro dapagliflozin a </a:t>
            </a:r>
            <a:r>
              <a:rPr lang="cs-CZ" sz="2800" dirty="0" err="1"/>
              <a:t>empagliflozin</a:t>
            </a:r>
            <a:r>
              <a:rPr lang="cs-CZ" sz="2800" dirty="0"/>
              <a:t> se prakticky sjednotily, což nám usnadňuje orientaci.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28885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9B59D4-34C3-C35D-6990-371004BD8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E120BC-6D1E-974E-130C-CADAE92FC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5"/>
                </a:solidFill>
              </a:rPr>
              <a:t>Závěr a shrnutí:</a:t>
            </a:r>
            <a:br>
              <a:rPr lang="cs-CZ" dirty="0">
                <a:solidFill>
                  <a:schemeClr val="tx2">
                    <a:lumMod val="25000"/>
                    <a:lumOff val="75000"/>
                  </a:schemeClr>
                </a:solidFill>
              </a:rPr>
            </a:b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07F961D-FBBA-21B3-AB3B-A0B09CCE6F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76792" y="1689593"/>
            <a:ext cx="9900000" cy="5073346"/>
          </a:xfrm>
        </p:spPr>
        <p:txBody>
          <a:bodyPr/>
          <a:lstStyle/>
          <a:p>
            <a:r>
              <a:rPr lang="cs-CZ" sz="2800" dirty="0" err="1"/>
              <a:t>Glifloziny</a:t>
            </a:r>
            <a:r>
              <a:rPr lang="cs-CZ" sz="2800" dirty="0"/>
              <a:t> jsou dnes mezioborovou stálicí (DIA, KAR, NEFRO, VPL i PLDD). </a:t>
            </a:r>
          </a:p>
          <a:p>
            <a:pPr algn="just"/>
            <a:r>
              <a:rPr lang="cs-CZ" sz="2800" dirty="0"/>
              <a:t>Zásadní je </a:t>
            </a:r>
            <a:r>
              <a:rPr lang="cs-CZ" sz="2800" b="1" dirty="0">
                <a:solidFill>
                  <a:schemeClr val="accent5"/>
                </a:solidFill>
              </a:rPr>
              <a:t>časná léčba </a:t>
            </a:r>
            <a:r>
              <a:rPr lang="cs-CZ" sz="2800" dirty="0"/>
              <a:t>– čím dříve lék nasadíme, tím dříve pacientovi oddálíme pozdní komplikace, dialýzu nebo ulevíme od dušnosti či lépe kompenzujeme DM2T.</a:t>
            </a:r>
          </a:p>
          <a:p>
            <a:pPr algn="just"/>
            <a:r>
              <a:rPr lang="cs-CZ" sz="2800" dirty="0"/>
              <a:t>Od 1. července 2026 máme v rukou mocný nástroj </a:t>
            </a:r>
            <a:br>
              <a:rPr lang="cs-CZ" sz="2800" dirty="0"/>
            </a:br>
            <a:r>
              <a:rPr lang="cs-CZ" sz="2800" dirty="0"/>
              <a:t>pro komplexní léčbu našich pacientů.</a:t>
            </a:r>
          </a:p>
          <a:p>
            <a:pPr marL="0" indent="0">
              <a:buNone/>
            </a:pPr>
            <a:r>
              <a:rPr lang="cs-CZ" sz="2800" b="1" dirty="0"/>
              <a:t>Metodika pro časný záchyt chronického onemocnění ledvin v ČR vydaný v září 2026 napomáhá depistáži CKD.</a:t>
            </a:r>
          </a:p>
          <a:p>
            <a:endParaRPr lang="cs-CZ" sz="2800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75970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FEE1C-DAFE-5B97-A7FF-63A0CD038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3E781F30-6121-ED47-F107-0CEEA559E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5909" y="2761200"/>
            <a:ext cx="6300000" cy="1918800"/>
          </a:xfrm>
        </p:spPr>
        <p:txBody>
          <a:bodyPr/>
          <a:lstStyle/>
          <a:p>
            <a:r>
              <a:rPr lang="cs-CZ" dirty="0"/>
              <a:t>Pilíře farmakoterapie </a:t>
            </a:r>
            <a:br>
              <a:rPr lang="cs-CZ" dirty="0"/>
            </a:br>
            <a:r>
              <a:rPr lang="cs-CZ" dirty="0"/>
              <a:t>u pacientů s chronickým onemocněním ledvin</a:t>
            </a:r>
            <a:endParaRPr lang="cs-CZ" noProof="0" dirty="0"/>
          </a:p>
        </p:txBody>
      </p:sp>
      <p:sp>
        <p:nvSpPr>
          <p:cNvPr id="9" name="Podnadpis 1">
            <a:extLst>
              <a:ext uri="{FF2B5EF4-FFF2-40B4-BE49-F238E27FC236}">
                <a16:creationId xmlns:a16="http://schemas.microsoft.com/office/drawing/2014/main" id="{2FAEA9B2-8609-D233-D51E-C0B2A37A5E9B}"/>
              </a:ext>
            </a:extLst>
          </p:cNvPr>
          <p:cNvSpPr txBox="1">
            <a:spLocks/>
          </p:cNvSpPr>
          <p:nvPr/>
        </p:nvSpPr>
        <p:spPr>
          <a:xfrm>
            <a:off x="4725909" y="4889940"/>
            <a:ext cx="6898741" cy="1224000"/>
          </a:xfrm>
          <a:prstGeom prst="rect">
            <a:avLst/>
          </a:prstGeom>
        </p:spPr>
        <p:txBody>
          <a:bodyPr/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Tx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720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Font typeface="Wingdings" pitchFamily="2" charset="2"/>
              <a:buChar char="§"/>
              <a:defRPr sz="1500" kern="1200">
                <a:solidFill>
                  <a:schemeClr val="accent2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936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Font typeface="Wingdings" pitchFamily="2" charset="2"/>
              <a:buChar char="§"/>
              <a:defRPr sz="1500" kern="1200">
                <a:solidFill>
                  <a:schemeClr val="accent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152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Font typeface="Wingdings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b="1" dirty="0"/>
              <a:t>prof. MUDr. Ondřej Viklický, CSc.</a:t>
            </a:r>
          </a:p>
          <a:p>
            <a:pPr marL="0" indent="0">
              <a:buNone/>
            </a:pPr>
            <a:r>
              <a:rPr lang="cs-CZ" sz="1200" dirty="0"/>
              <a:t>Přednosta </a:t>
            </a:r>
            <a:r>
              <a:rPr lang="cs-CZ" sz="1200" dirty="0" err="1"/>
              <a:t>Transplantcentra</a:t>
            </a:r>
            <a:r>
              <a:rPr lang="cs-CZ" sz="1200" dirty="0"/>
              <a:t>, Přednosta Kliniky nefrologie, Vedoucí Transplantační laboratoře IKEM</a:t>
            </a:r>
          </a:p>
        </p:txBody>
      </p:sp>
      <p:sp>
        <p:nvSpPr>
          <p:cNvPr id="10" name="Zástupný symbol pro datum 3">
            <a:extLst>
              <a:ext uri="{FF2B5EF4-FFF2-40B4-BE49-F238E27FC236}">
                <a16:creationId xmlns:a16="http://schemas.microsoft.com/office/drawing/2014/main" id="{D057455D-D1B0-4B7D-359E-1880D4745362}"/>
              </a:ext>
            </a:extLst>
          </p:cNvPr>
          <p:cNvSpPr txBox="1">
            <a:spLocks/>
          </p:cNvSpPr>
          <p:nvPr/>
        </p:nvSpPr>
        <p:spPr>
          <a:xfrm>
            <a:off x="4725909" y="6323881"/>
            <a:ext cx="2700000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000" dirty="0"/>
              <a:t>16.09.2026</a:t>
            </a:r>
          </a:p>
        </p:txBody>
      </p:sp>
      <p:pic>
        <p:nvPicPr>
          <p:cNvPr id="2" name="Obrázek 1" descr="Obsah obrázku Písmo, Grafika, text, logo">
            <a:extLst>
              <a:ext uri="{FF2B5EF4-FFF2-40B4-BE49-F238E27FC236}">
                <a16:creationId xmlns:a16="http://schemas.microsoft.com/office/drawing/2014/main" id="{4B905FF2-516F-1D54-9268-ECCCD48525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16" t="23148" r="21239" b="37813"/>
          <a:stretch/>
        </p:blipFill>
        <p:spPr>
          <a:xfrm>
            <a:off x="488887" y="292526"/>
            <a:ext cx="817334" cy="830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6367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18E29-985B-1BD2-0849-BE20C00AC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E861FB-5C25-76B4-C183-CB3C114FB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999" y="619932"/>
            <a:ext cx="10214155" cy="1070756"/>
          </a:xfrm>
        </p:spPr>
        <p:txBody>
          <a:bodyPr anchor="t">
            <a:normAutofit/>
          </a:bodyPr>
          <a:lstStyle/>
          <a:p>
            <a:r>
              <a:rPr lang="cs-CZ" sz="3200" dirty="0"/>
              <a:t>Pilíře farmakoterapie u pacientů s chronickým onemocněním ledvin</a:t>
            </a:r>
            <a:endParaRPr lang="cs-CZ" sz="3200" b="0" noProof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D31DB0-3172-1EDC-EA61-DA824214C4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2" t="8829" r="10252" b="10811"/>
          <a:stretch>
            <a:fillRect/>
          </a:stretch>
        </p:blipFill>
        <p:spPr bwMode="auto">
          <a:xfrm>
            <a:off x="3449959" y="2142609"/>
            <a:ext cx="4518384" cy="4095459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30116524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999CC2-A9E0-3878-533B-8E8A729B1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83E95D-4C28-16E2-4B4D-9073B51F3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 anchor="ctr">
            <a:normAutofit/>
          </a:bodyPr>
          <a:lstStyle/>
          <a:p>
            <a:r>
              <a:rPr lang="cs-CZ" dirty="0"/>
              <a:t>Zpomalení progrese CKD </a:t>
            </a:r>
            <a:r>
              <a:rPr lang="cs-CZ" dirty="0" err="1"/>
              <a:t>empagliflozinem</a:t>
            </a:r>
            <a:br>
              <a:rPr lang="cs-CZ" dirty="0"/>
            </a:br>
            <a:r>
              <a:rPr lang="cs-CZ" b="0" i="1" dirty="0"/>
              <a:t>hypotetická predikce dle studie EMPA-KIDNEY</a:t>
            </a:r>
            <a:endParaRPr lang="cs-CZ" b="0" noProof="0" dirty="0"/>
          </a:p>
        </p:txBody>
      </p:sp>
      <p:pic>
        <p:nvPicPr>
          <p:cNvPr id="6" name="Obrázek 5" descr="Obsah obrázku text, snímek obrazovky, Písmo, číslo&#10;&#10;Obsah vygenerovaný umělou inteligencí může být nesprávný.">
            <a:extLst>
              <a:ext uri="{FF2B5EF4-FFF2-40B4-BE49-F238E27FC236}">
                <a16:creationId xmlns:a16="http://schemas.microsoft.com/office/drawing/2014/main" id="{D869B214-F892-EC46-9F54-74CC7C0C93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3164" y="2417956"/>
            <a:ext cx="4793142" cy="3175456"/>
          </a:xfrm>
          <a:prstGeom prst="rect">
            <a:avLst/>
          </a:prstGeom>
          <a:noFill/>
        </p:spPr>
      </p:pic>
      <p:pic>
        <p:nvPicPr>
          <p:cNvPr id="7" name="Obrázek 6" descr="Obsah obrázku text, snímek obrazovky, řada/pruh, Vykreslený graf&#10;&#10;Obsah vygenerovaný umělou inteligencí může být nesprávný.">
            <a:extLst>
              <a:ext uri="{FF2B5EF4-FFF2-40B4-BE49-F238E27FC236}">
                <a16:creationId xmlns:a16="http://schemas.microsoft.com/office/drawing/2014/main" id="{65F5B529-3028-C99F-9694-79BB15926D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7918" y="2417956"/>
            <a:ext cx="5112754" cy="3412762"/>
          </a:xfrm>
          <a:prstGeom prst="rect">
            <a:avLst/>
          </a:prstGeom>
          <a:noFill/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7EEEDEE3-9F02-4A99-D5CD-8913E0170A4D}"/>
              </a:ext>
            </a:extLst>
          </p:cNvPr>
          <p:cNvSpPr txBox="1"/>
          <p:nvPr/>
        </p:nvSpPr>
        <p:spPr>
          <a:xfrm>
            <a:off x="684000" y="5997514"/>
            <a:ext cx="60975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 err="1"/>
              <a:t>Fernandez-Fernandez</a:t>
            </a:r>
            <a:r>
              <a:rPr lang="cs-CZ" sz="1200" dirty="0"/>
              <a:t> B. et al. </a:t>
            </a:r>
            <a:r>
              <a:rPr lang="cs-CZ" sz="1200" dirty="0" err="1"/>
              <a:t>Clin</a:t>
            </a:r>
            <a:r>
              <a:rPr lang="cs-CZ" sz="1200" dirty="0"/>
              <a:t> </a:t>
            </a:r>
            <a:r>
              <a:rPr lang="cs-CZ" sz="1200" dirty="0" err="1"/>
              <a:t>Kidney</a:t>
            </a:r>
            <a:r>
              <a:rPr lang="cs-CZ" sz="1200" dirty="0"/>
              <a:t> J 2023,16(8):1187-1198</a:t>
            </a:r>
          </a:p>
        </p:txBody>
      </p:sp>
    </p:spTree>
    <p:extLst>
      <p:ext uri="{BB962C8B-B14F-4D97-AF65-F5344CB8AC3E}">
        <p14:creationId xmlns:p14="http://schemas.microsoft.com/office/powerpoint/2010/main" val="10403364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40FC2-14CE-0009-1323-8156CC85B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E597E5-1EC6-54E9-F273-56A5AB876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892" y="624689"/>
            <a:ext cx="10189211" cy="1656784"/>
          </a:xfrm>
        </p:spPr>
        <p:txBody>
          <a:bodyPr anchor="ctr">
            <a:normAutofit/>
          </a:bodyPr>
          <a:lstStyle/>
          <a:p>
            <a:r>
              <a:rPr lang="cs-CZ" sz="2800" dirty="0"/>
              <a:t>Kombinace inovativní </a:t>
            </a:r>
            <a:r>
              <a:rPr lang="cs-CZ" sz="2800" dirty="0" err="1"/>
              <a:t>renoprotekce</a:t>
            </a:r>
            <a:r>
              <a:rPr lang="cs-CZ" sz="2800" dirty="0"/>
              <a:t> téměř normalizuje progresi chronických onemocnění ledvin na úroveň fyziologického stárnutí</a:t>
            </a:r>
            <a:endParaRPr lang="cs-CZ" sz="2800" b="0" noProof="0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A87A112F-4085-F9FB-40EB-CEDA54DD09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379" y="2753542"/>
            <a:ext cx="11615242" cy="2996865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C9B42736-A9D7-3F8E-F55E-E183E051E715}"/>
              </a:ext>
            </a:extLst>
          </p:cNvPr>
          <p:cNvSpPr txBox="1"/>
          <p:nvPr/>
        </p:nvSpPr>
        <p:spPr>
          <a:xfrm>
            <a:off x="665892" y="6367330"/>
            <a:ext cx="60975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dirty="0" err="1"/>
              <a:t>Tangri</a:t>
            </a:r>
            <a:r>
              <a:rPr lang="cs-CZ" sz="1200" dirty="0"/>
              <a:t> N. et al. </a:t>
            </a:r>
            <a:r>
              <a:rPr lang="cs-CZ" sz="1200" dirty="0" err="1"/>
              <a:t>Kidney</a:t>
            </a:r>
            <a:r>
              <a:rPr lang="cs-CZ" sz="1200" dirty="0"/>
              <a:t> </a:t>
            </a:r>
            <a:r>
              <a:rPr lang="cs-CZ" sz="1200" dirty="0" err="1"/>
              <a:t>Int</a:t>
            </a:r>
            <a:r>
              <a:rPr lang="cs-CZ" sz="1200" dirty="0"/>
              <a:t> 2026,109:17-21.</a:t>
            </a:r>
          </a:p>
        </p:txBody>
      </p:sp>
    </p:spTree>
    <p:extLst>
      <p:ext uri="{BB962C8B-B14F-4D97-AF65-F5344CB8AC3E}">
        <p14:creationId xmlns:p14="http://schemas.microsoft.com/office/powerpoint/2010/main" val="18963737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1A7DA102-B819-7AEB-F33B-2144AE9268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8964" y="694020"/>
            <a:ext cx="8494072" cy="6014551"/>
          </a:xfrm>
          <a:prstGeom prst="rect">
            <a:avLst/>
          </a:prstGeom>
        </p:spPr>
      </p:pic>
      <p:sp>
        <p:nvSpPr>
          <p:cNvPr id="2" name="Ovál 1">
            <a:extLst>
              <a:ext uri="{FF2B5EF4-FFF2-40B4-BE49-F238E27FC236}">
                <a16:creationId xmlns:a16="http://schemas.microsoft.com/office/drawing/2014/main" id="{736BAA6E-F1C3-4AC6-8DC0-B7E32948748F}"/>
              </a:ext>
            </a:extLst>
          </p:cNvPr>
          <p:cNvSpPr/>
          <p:nvPr/>
        </p:nvSpPr>
        <p:spPr>
          <a:xfrm>
            <a:off x="7588425" y="1728191"/>
            <a:ext cx="1242391" cy="1292087"/>
          </a:xfrm>
          <a:prstGeom prst="ellipse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6966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FA26A-4125-E357-457B-E73DF4AE5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03E43B-1EC9-2459-1919-041049BE5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2469600"/>
            <a:ext cx="5604000" cy="2231936"/>
          </a:xfrm>
        </p:spPr>
        <p:txBody>
          <a:bodyPr/>
          <a:lstStyle/>
          <a:p>
            <a:r>
              <a:rPr lang="cs-CZ" dirty="0"/>
              <a:t>Prevalence chronického onemocnění ledvin (CKD)</a:t>
            </a:r>
            <a:endParaRPr lang="cs-CZ" noProof="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4592032-9CFE-6B83-B751-4515B3CE9C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4590296"/>
            <a:ext cx="5400000" cy="1223416"/>
          </a:xfrm>
        </p:spPr>
        <p:txBody>
          <a:bodyPr/>
          <a:lstStyle/>
          <a:p>
            <a:r>
              <a:rPr lang="cs-CZ" noProof="0" dirty="0"/>
              <a:t>MUDr. Igor Karen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4D45F9C-FB89-8D50-BF60-12F05D05A1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0" y="6309053"/>
            <a:ext cx="2700000" cy="365125"/>
          </a:xfrm>
        </p:spPr>
        <p:txBody>
          <a:bodyPr/>
          <a:lstStyle/>
          <a:p>
            <a:r>
              <a:rPr lang="cs-CZ" dirty="0"/>
              <a:t>16.09.2026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25343B47-B0FD-8534-6CC6-B5CA9EC4C80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4000" y="640800"/>
            <a:ext cx="2867284" cy="15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8605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8774E-CF20-9CBE-02F2-1F963CAF5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D66B61-BBBD-AF49-F375-953349FDE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Chronické onemocnění ledvin</a:t>
            </a:r>
            <a:endParaRPr lang="cs-CZ" noProof="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77B69E2-00F3-B453-11E1-D58E0C543C0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257112" y="1798229"/>
            <a:ext cx="9326888" cy="4195165"/>
          </a:xfrm>
        </p:spPr>
        <p:txBody>
          <a:bodyPr>
            <a:normAutofit/>
          </a:bodyPr>
          <a:lstStyle/>
          <a:p>
            <a:r>
              <a:rPr lang="cs-CZ" sz="2400" dirty="0"/>
              <a:t>Chronické onemocnění ledvin je častým onemocněním, nejčastěji v důsledku diabetu a hypertenze</a:t>
            </a:r>
          </a:p>
          <a:p>
            <a:r>
              <a:rPr lang="cs-CZ" sz="2400" dirty="0"/>
              <a:t>V současnosti lze významně zpomalit, </a:t>
            </a:r>
            <a:r>
              <a:rPr lang="cs-CZ" sz="2400" dirty="0" err="1"/>
              <a:t>renoprotektivní</a:t>
            </a:r>
            <a:r>
              <a:rPr lang="cs-CZ" sz="2400" dirty="0"/>
              <a:t> terapii dnes mohou předepisovat i praktičtí lékaři</a:t>
            </a:r>
          </a:p>
          <a:p>
            <a:r>
              <a:rPr lang="cs-CZ" sz="2400" dirty="0"/>
              <a:t>Včasné zachycení nemocného znamená včasné zahájení terapie</a:t>
            </a:r>
          </a:p>
          <a:p>
            <a:r>
              <a:rPr lang="cs-CZ" sz="2400" dirty="0"/>
              <a:t>Vyšetřujeme glomerulární filtraci z krve a albuminurii z moče </a:t>
            </a:r>
          </a:p>
          <a:p>
            <a:r>
              <a:rPr lang="cs-CZ" sz="2400" dirty="0"/>
              <a:t>Vyšetřujeme každého staršího 50 let ve 2-letých intervalech </a:t>
            </a:r>
          </a:p>
          <a:p>
            <a:endParaRPr lang="cs-CZ" dirty="0"/>
          </a:p>
          <a:p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4760173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D4E4EA-878A-DFCF-AE6F-9260B473E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E4E43861-8F70-3705-E17E-3314B74F1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1236" y="2761200"/>
            <a:ext cx="6300000" cy="1918800"/>
          </a:xfrm>
        </p:spPr>
        <p:txBody>
          <a:bodyPr/>
          <a:lstStyle/>
          <a:p>
            <a:r>
              <a:rPr lang="cs-CZ" dirty="0"/>
              <a:t>Prevence onemocnění ledvin a srdce v primární péči </a:t>
            </a:r>
            <a:endParaRPr lang="cs-CZ" noProof="0" dirty="0"/>
          </a:p>
        </p:txBody>
      </p:sp>
      <p:sp>
        <p:nvSpPr>
          <p:cNvPr id="9" name="Podnadpis 1">
            <a:extLst>
              <a:ext uri="{FF2B5EF4-FFF2-40B4-BE49-F238E27FC236}">
                <a16:creationId xmlns:a16="http://schemas.microsoft.com/office/drawing/2014/main" id="{3E2AE04D-DC91-6111-E28B-8439116B7B78}"/>
              </a:ext>
            </a:extLst>
          </p:cNvPr>
          <p:cNvSpPr txBox="1">
            <a:spLocks/>
          </p:cNvSpPr>
          <p:nvPr/>
        </p:nvSpPr>
        <p:spPr>
          <a:xfrm>
            <a:off x="5101236" y="4888800"/>
            <a:ext cx="6523414" cy="1224000"/>
          </a:xfrm>
          <a:prstGeom prst="rect">
            <a:avLst/>
          </a:prstGeom>
        </p:spPr>
        <p:txBody>
          <a:bodyPr/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Tx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720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Font typeface="Wingdings" pitchFamily="2" charset="2"/>
              <a:buChar char="§"/>
              <a:defRPr sz="1500" kern="1200">
                <a:solidFill>
                  <a:schemeClr val="accent2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936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Font typeface="Wingdings" pitchFamily="2" charset="2"/>
              <a:buChar char="§"/>
              <a:defRPr sz="1500" kern="1200">
                <a:solidFill>
                  <a:schemeClr val="accent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152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Font typeface="Wingdings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b="1" dirty="0"/>
              <a:t>prof. MUDr. Štěpán Svačina, DrSc., MBA</a:t>
            </a:r>
          </a:p>
          <a:p>
            <a:pPr marL="0" indent="0">
              <a:buNone/>
            </a:pPr>
            <a:r>
              <a:rPr lang="cs-CZ" sz="1200" dirty="0"/>
              <a:t>Vedoucí lékař Centra primární péče VFN, předseda České lékařské společnosti J. E. Purkyně</a:t>
            </a:r>
          </a:p>
        </p:txBody>
      </p:sp>
      <p:sp>
        <p:nvSpPr>
          <p:cNvPr id="10" name="Zástupný symbol pro datum 3">
            <a:extLst>
              <a:ext uri="{FF2B5EF4-FFF2-40B4-BE49-F238E27FC236}">
                <a16:creationId xmlns:a16="http://schemas.microsoft.com/office/drawing/2014/main" id="{F17BDBC7-AA02-32AA-DF8D-CB64F7BAA934}"/>
              </a:ext>
            </a:extLst>
          </p:cNvPr>
          <p:cNvSpPr txBox="1">
            <a:spLocks/>
          </p:cNvSpPr>
          <p:nvPr/>
        </p:nvSpPr>
        <p:spPr>
          <a:xfrm>
            <a:off x="5101236" y="6321600"/>
            <a:ext cx="2700000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000" dirty="0"/>
              <a:t>16.09.2026</a:t>
            </a:r>
          </a:p>
        </p:txBody>
      </p:sp>
      <p:pic>
        <p:nvPicPr>
          <p:cNvPr id="12" name="Obrázek 11" descr="Obsah obrázku text, Písmo, symbol, logo&#10;&#10;Obsah vygenerovaný umělou inteligencí může být nesprávný.">
            <a:extLst>
              <a:ext uri="{FF2B5EF4-FFF2-40B4-BE49-F238E27FC236}">
                <a16:creationId xmlns:a16="http://schemas.microsoft.com/office/drawing/2014/main" id="{1CD372AE-4975-1847-51F9-350C6F7EDB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91" y="325714"/>
            <a:ext cx="2116458" cy="610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4355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0E874A-9464-83A4-0A05-6D46E365B5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1187F7-8B0A-E98A-1480-6C862A80D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1"/>
            <a:ext cx="9900000" cy="1027799"/>
          </a:xfrm>
        </p:spPr>
        <p:txBody>
          <a:bodyPr/>
          <a:lstStyle/>
          <a:p>
            <a:r>
              <a:rPr lang="cs-CZ" altLang="cs-CZ" dirty="0"/>
              <a:t>Diabetes  2. typu a  do značné míry již prediabetes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3B73F7-8405-82ED-96E4-996FBE93687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266165" y="2441025"/>
            <a:ext cx="8964613" cy="3959225"/>
          </a:xfrm>
        </p:spPr>
        <p:txBody>
          <a:bodyPr/>
          <a:lstStyle/>
          <a:p>
            <a:r>
              <a:rPr lang="cs-CZ" altLang="cs-CZ" sz="2400" dirty="0"/>
              <a:t>Přináší výrazné a kardiovaskulární a  renální rizika.</a:t>
            </a:r>
          </a:p>
          <a:p>
            <a:r>
              <a:rPr lang="cs-CZ" altLang="cs-CZ" sz="2400" dirty="0"/>
              <a:t>Diabetici  převažují mezi dialyzovanými.</a:t>
            </a:r>
          </a:p>
          <a:p>
            <a:r>
              <a:rPr lang="cs-CZ" altLang="cs-CZ" sz="2400" dirty="0"/>
              <a:t>Typicky  diabetici  umírají na kardiovaskulární onemocnění.</a:t>
            </a:r>
          </a:p>
          <a:p>
            <a:r>
              <a:rPr lang="cs-CZ" altLang="cs-CZ" sz="2400" dirty="0"/>
              <a:t>Kvalita  života a náklady  na léčbu  jsou ovlivněny  renálními kardiovaskulárními komplikacemi. </a:t>
            </a:r>
          </a:p>
          <a:p>
            <a:pPr marL="0" indent="0">
              <a:buNone/>
            </a:pPr>
            <a:endParaRPr lang="cs-CZ" altLang="cs-CZ" dirty="0"/>
          </a:p>
          <a:p>
            <a:pPr marL="0" indent="0">
              <a:buNone/>
            </a:pPr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7353531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>
            <a:extLst>
              <a:ext uri="{FF2B5EF4-FFF2-40B4-BE49-F238E27FC236}">
                <a16:creationId xmlns:a16="http://schemas.microsoft.com/office/drawing/2014/main" id="{05771C07-F373-72AA-376B-9605AE616E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6" r="6056" b="6931"/>
          <a:stretch/>
        </p:blipFill>
        <p:spPr bwMode="auto">
          <a:xfrm>
            <a:off x="172017" y="253497"/>
            <a:ext cx="10284736" cy="6382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82949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4E8452-1252-552C-6359-53CCC1E60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CE2091-7357-7A18-E112-29ACC135C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1"/>
            <a:ext cx="9900000" cy="1027799"/>
          </a:xfrm>
        </p:spPr>
        <p:txBody>
          <a:bodyPr/>
          <a:lstStyle/>
          <a:p>
            <a:r>
              <a:rPr lang="cs-CZ" altLang="cs-CZ" dirty="0"/>
              <a:t>Závěr – </a:t>
            </a:r>
            <a:r>
              <a:rPr lang="cs-CZ" altLang="cs-CZ" dirty="0" err="1"/>
              <a:t>glifloziny</a:t>
            </a:r>
            <a:endParaRPr lang="cs-CZ" alt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E5F5F1-D472-B825-A2AF-6E412AC0C8B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386792" y="4729783"/>
            <a:ext cx="8964613" cy="2212456"/>
          </a:xfrm>
        </p:spPr>
        <p:txBody>
          <a:bodyPr/>
          <a:lstStyle/>
          <a:p>
            <a:r>
              <a:rPr lang="cs-CZ" altLang="cs-CZ" sz="1800" dirty="0"/>
              <a:t>Přínos léčby </a:t>
            </a:r>
            <a:r>
              <a:rPr lang="cs-CZ" altLang="cs-CZ" sz="1800" dirty="0" err="1"/>
              <a:t>gliflozinem</a:t>
            </a:r>
            <a:r>
              <a:rPr lang="cs-CZ" altLang="cs-CZ" sz="1800" dirty="0"/>
              <a:t> byl konzistentní u pacientů s chronickým onemocněním ledvin s diabetes </a:t>
            </a:r>
            <a:r>
              <a:rPr lang="cs-CZ" altLang="cs-CZ" sz="1800" dirty="0" err="1"/>
              <a:t>mellitus</a:t>
            </a:r>
            <a:r>
              <a:rPr lang="cs-CZ" altLang="cs-CZ" sz="1800" dirty="0"/>
              <a:t> 2. typu a bez něj. </a:t>
            </a:r>
          </a:p>
          <a:p>
            <a:r>
              <a:rPr lang="cs-CZ" altLang="cs-CZ" sz="1800" dirty="0" err="1"/>
              <a:t>Glliflozin</a:t>
            </a:r>
            <a:r>
              <a:rPr lang="cs-CZ" altLang="cs-CZ" sz="1800" dirty="0"/>
              <a:t> snížil výskyt primárního složeného cílového parametru ≥ 50% trvalého poklesu </a:t>
            </a:r>
            <a:r>
              <a:rPr lang="cs-CZ" altLang="cs-CZ" sz="1800" dirty="0" err="1"/>
              <a:t>eGFR</a:t>
            </a:r>
            <a:r>
              <a:rPr lang="cs-CZ" altLang="cs-CZ" sz="1800" dirty="0"/>
              <a:t>, konečného stadia onemocnění ledvin, kardiovaskulární nebo renální smrti s HR 0,64 (95% CI 0,52; 0,79) u pacientů s diabetes </a:t>
            </a:r>
            <a:r>
              <a:rPr lang="cs-CZ" altLang="cs-CZ" sz="1800" dirty="0" err="1"/>
              <a:t>mellitus</a:t>
            </a:r>
            <a:r>
              <a:rPr lang="cs-CZ" altLang="cs-CZ" sz="1800" dirty="0"/>
              <a:t> 2. typu a 0,50 (95 % CI 0,35; 0,72) u pacientů bez něj.</a:t>
            </a:r>
          </a:p>
        </p:txBody>
      </p:sp>
      <p:pic>
        <p:nvPicPr>
          <p:cNvPr id="4" name="Obrázek 2">
            <a:extLst>
              <a:ext uri="{FF2B5EF4-FFF2-40B4-BE49-F238E27FC236}">
                <a16:creationId xmlns:a16="http://schemas.microsoft.com/office/drawing/2014/main" id="{7C6FB5BF-29E8-DD73-BEEB-4F8EFC3D12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99" y="1402234"/>
            <a:ext cx="4548903" cy="288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E5738A52-7158-20FC-CC20-1B404F003D3E}"/>
              </a:ext>
            </a:extLst>
          </p:cNvPr>
          <p:cNvSpPr txBox="1"/>
          <p:nvPr/>
        </p:nvSpPr>
        <p:spPr>
          <a:xfrm>
            <a:off x="5634000" y="2520237"/>
            <a:ext cx="60975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cs-CZ" altLang="cs-CZ" sz="1800" b="1" dirty="0">
                <a:solidFill>
                  <a:schemeClr val="accent1"/>
                </a:solidFill>
              </a:rPr>
              <a:t>Výsledky  studií jsou uvedeny v  SPC léků a jsou známy všem předepisujícím lékařům.</a:t>
            </a:r>
          </a:p>
        </p:txBody>
      </p:sp>
      <p:pic>
        <p:nvPicPr>
          <p:cNvPr id="7" name="Picture 9" descr="znak 3IK">
            <a:extLst>
              <a:ext uri="{FF2B5EF4-FFF2-40B4-BE49-F238E27FC236}">
                <a16:creationId xmlns:a16="http://schemas.microsoft.com/office/drawing/2014/main" id="{A50B96BA-0A27-0D8F-1DA2-DF94FEF60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721" y="5975287"/>
            <a:ext cx="458787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77396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ABB3D-BE3A-16C7-DEF9-749EB78BF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8FBA0AC6-54E2-D67D-A16A-5A642928C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1236" y="2761200"/>
            <a:ext cx="6300000" cy="667800"/>
          </a:xfrm>
        </p:spPr>
        <p:txBody>
          <a:bodyPr/>
          <a:lstStyle/>
          <a:p>
            <a:r>
              <a:rPr lang="cs-CZ" dirty="0" err="1"/>
              <a:t>Kardiorenální</a:t>
            </a:r>
            <a:r>
              <a:rPr lang="cs-CZ" dirty="0"/>
              <a:t> interakce</a:t>
            </a:r>
            <a:endParaRPr lang="cs-CZ" noProof="0" dirty="0"/>
          </a:p>
        </p:txBody>
      </p:sp>
      <p:sp>
        <p:nvSpPr>
          <p:cNvPr id="9" name="Podnadpis 1">
            <a:extLst>
              <a:ext uri="{FF2B5EF4-FFF2-40B4-BE49-F238E27FC236}">
                <a16:creationId xmlns:a16="http://schemas.microsoft.com/office/drawing/2014/main" id="{D9B19098-78B9-1511-F1BC-B5C52F175C68}"/>
              </a:ext>
            </a:extLst>
          </p:cNvPr>
          <p:cNvSpPr txBox="1">
            <a:spLocks/>
          </p:cNvSpPr>
          <p:nvPr/>
        </p:nvSpPr>
        <p:spPr>
          <a:xfrm>
            <a:off x="5101236" y="4888800"/>
            <a:ext cx="6523414" cy="1224000"/>
          </a:xfrm>
          <a:prstGeom prst="rect">
            <a:avLst/>
          </a:prstGeom>
        </p:spPr>
        <p:txBody>
          <a:bodyPr/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Tx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0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720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Font typeface="Wingdings" pitchFamily="2" charset="2"/>
              <a:buChar char="§"/>
              <a:defRPr sz="1500" kern="1200">
                <a:solidFill>
                  <a:schemeClr val="accent2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936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Font typeface="Wingdings" pitchFamily="2" charset="2"/>
              <a:buChar char="§"/>
              <a:defRPr sz="1500" kern="1200">
                <a:solidFill>
                  <a:schemeClr val="accent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152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Font typeface="Wingdings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b="1" dirty="0"/>
              <a:t>prof. MUDr. Aleš Linhart, </a:t>
            </a:r>
            <a:r>
              <a:rPr lang="de-DE" b="1" dirty="0" err="1"/>
              <a:t>DrSc</a:t>
            </a:r>
            <a:r>
              <a:rPr lang="de-DE" b="1" dirty="0"/>
              <a:t>.</a:t>
            </a:r>
            <a:endParaRPr lang="cs-CZ" b="1" dirty="0"/>
          </a:p>
          <a:p>
            <a:pPr marL="0" indent="0">
              <a:buNone/>
            </a:pPr>
            <a:r>
              <a:rPr lang="cs-CZ" sz="1200" dirty="0"/>
              <a:t>Přednosta II. interní klinika – klinika kardiologie a </a:t>
            </a:r>
            <a:r>
              <a:rPr lang="cs-CZ" sz="1200" dirty="0" err="1"/>
              <a:t>angiologie</a:t>
            </a:r>
            <a:r>
              <a:rPr lang="cs-CZ" sz="1200" dirty="0"/>
              <a:t> VFN, Místopředseda České kardiologické společnosti</a:t>
            </a:r>
          </a:p>
        </p:txBody>
      </p:sp>
      <p:sp>
        <p:nvSpPr>
          <p:cNvPr id="10" name="Zástupný symbol pro datum 3">
            <a:extLst>
              <a:ext uri="{FF2B5EF4-FFF2-40B4-BE49-F238E27FC236}">
                <a16:creationId xmlns:a16="http://schemas.microsoft.com/office/drawing/2014/main" id="{8D4B05F8-954A-D378-6B9F-A85C16D0ECB5}"/>
              </a:ext>
            </a:extLst>
          </p:cNvPr>
          <p:cNvSpPr txBox="1">
            <a:spLocks/>
          </p:cNvSpPr>
          <p:nvPr/>
        </p:nvSpPr>
        <p:spPr>
          <a:xfrm>
            <a:off x="5101236" y="6321600"/>
            <a:ext cx="2700000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000" dirty="0"/>
              <a:t>16.09.2026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9136A6CC-D1E5-179C-7396-03BA9C07CBEF}"/>
              </a:ext>
            </a:extLst>
          </p:cNvPr>
          <p:cNvSpPr txBox="1"/>
          <p:nvPr/>
        </p:nvSpPr>
        <p:spPr>
          <a:xfrm>
            <a:off x="5031464" y="3453134"/>
            <a:ext cx="60975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b="1" dirty="0">
                <a:solidFill>
                  <a:schemeClr val="accent1"/>
                </a:solidFill>
              </a:rPr>
              <a:t>Nová doporučení Evropské kardiologické společnosti</a:t>
            </a:r>
          </a:p>
        </p:txBody>
      </p:sp>
      <p:pic>
        <p:nvPicPr>
          <p:cNvPr id="4" name="Obrázek 3" descr="Obsah obrázku text, Písmo, symbol, logo&#10;&#10;Obsah vygenerovaný umělou inteligencí může být nesprávný.">
            <a:extLst>
              <a:ext uri="{FF2B5EF4-FFF2-40B4-BE49-F238E27FC236}">
                <a16:creationId xmlns:a16="http://schemas.microsoft.com/office/drawing/2014/main" id="{4BFC68AF-AE68-8F19-8122-80247FD58F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91" y="325714"/>
            <a:ext cx="2116458" cy="610670"/>
          </a:xfrm>
          <a:prstGeom prst="rect">
            <a:avLst/>
          </a:prstGeom>
        </p:spPr>
      </p:pic>
      <p:pic>
        <p:nvPicPr>
          <p:cNvPr id="6" name="Obrázek 5" descr="Obsah obrázku Písmo, Grafika, symbol, logo&#10;&#10;Obsah vygenerovaný umělou inteligencí může být nesprávný.">
            <a:extLst>
              <a:ext uri="{FF2B5EF4-FFF2-40B4-BE49-F238E27FC236}">
                <a16:creationId xmlns:a16="http://schemas.microsoft.com/office/drawing/2014/main" id="{295AD55A-3B92-7294-5A03-3836D6E200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264" y="331347"/>
            <a:ext cx="1855448" cy="60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6604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358AFF1B-D1AA-3234-41A0-9CF06FCA1B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094" y="590438"/>
            <a:ext cx="10879027" cy="612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3191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96738C93-90EC-C9EA-DAF8-9CBF189108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700" y="600630"/>
            <a:ext cx="10708099" cy="6026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8093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DA6A47F8-2C00-34C0-2B80-120745D6C2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444" y="643564"/>
            <a:ext cx="10712243" cy="602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2638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AA34C2-D914-FE12-C2AF-3B9E4AE54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760" y="276561"/>
            <a:ext cx="9998419" cy="658838"/>
          </a:xfrm>
        </p:spPr>
        <p:txBody>
          <a:bodyPr/>
          <a:lstStyle/>
          <a:p>
            <a:r>
              <a:rPr lang="cs-CZ" dirty="0"/>
              <a:t>Ekonomické dopady srdečního selhání</a:t>
            </a:r>
          </a:p>
        </p:txBody>
      </p:sp>
      <p:pic>
        <p:nvPicPr>
          <p:cNvPr id="7" name="Obrázek 6" descr="Obsah obrázku stříbrné, platina, interiér&#10;&#10;Obsah generovaný pomocí AI může být nesprávný.">
            <a:extLst>
              <a:ext uri="{FF2B5EF4-FFF2-40B4-BE49-F238E27FC236}">
                <a16:creationId xmlns:a16="http://schemas.microsoft.com/office/drawing/2014/main" id="{7A3B8AFA-7F23-1B96-32A6-FEDD7A2DFA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6659" y="3524958"/>
            <a:ext cx="1889723" cy="12598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Obrázek 10" descr="Obsah obrázku Lékařské vybavení, místnost, nemocniční pokoj, výjev&#10;&#10;Obsah generovaný pomocí AI může být nesprávný.">
            <a:extLst>
              <a:ext uri="{FF2B5EF4-FFF2-40B4-BE49-F238E27FC236}">
                <a16:creationId xmlns:a16="http://schemas.microsoft.com/office/drawing/2014/main" id="{4E25842B-FDD1-1080-5AF0-8D548E22B1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3521" y="1515675"/>
            <a:ext cx="3134590" cy="20897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Obrázek 4" descr="Obsah obrázku lékařský, zdravotní péče, Lékařské vybavení, medicína&#10;&#10;Obsah generovaný pomocí AI může být nesprávný.">
            <a:extLst>
              <a:ext uri="{FF2B5EF4-FFF2-40B4-BE49-F238E27FC236}">
                <a16:creationId xmlns:a16="http://schemas.microsoft.com/office/drawing/2014/main" id="{8E7B8319-13A4-D8C5-D53E-8ADE597134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900" y="1510208"/>
            <a:ext cx="3081097" cy="20540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Obrázek 8" descr="Obsah obrázku osoba, oblečení, nábytek, invalidní vozík&#10;&#10;Obsah generovaný pomocí AI může být nesprávný.">
            <a:extLst>
              <a:ext uri="{FF2B5EF4-FFF2-40B4-BE49-F238E27FC236}">
                <a16:creationId xmlns:a16="http://schemas.microsoft.com/office/drawing/2014/main" id="{E69AA2B0-2C73-CEFD-B5DD-A34F70B3B9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8950" y="1041149"/>
            <a:ext cx="2176300" cy="32644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Pravá složená závorka 11">
            <a:extLst>
              <a:ext uri="{FF2B5EF4-FFF2-40B4-BE49-F238E27FC236}">
                <a16:creationId xmlns:a16="http://schemas.microsoft.com/office/drawing/2014/main" id="{F75CA843-3082-1EF1-943F-D24D2DC21B0F}"/>
              </a:ext>
            </a:extLst>
          </p:cNvPr>
          <p:cNvSpPr/>
          <p:nvPr/>
        </p:nvSpPr>
        <p:spPr>
          <a:xfrm rot="5400000">
            <a:off x="3442595" y="2358448"/>
            <a:ext cx="817847" cy="5329413"/>
          </a:xfrm>
          <a:prstGeom prst="rightBrac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Pravá složená závorka 12">
            <a:extLst>
              <a:ext uri="{FF2B5EF4-FFF2-40B4-BE49-F238E27FC236}">
                <a16:creationId xmlns:a16="http://schemas.microsoft.com/office/drawing/2014/main" id="{FC45E413-B724-2001-F9C0-42DAC8C30E6E}"/>
              </a:ext>
            </a:extLst>
          </p:cNvPr>
          <p:cNvSpPr/>
          <p:nvPr/>
        </p:nvSpPr>
        <p:spPr>
          <a:xfrm rot="5400000">
            <a:off x="8794749" y="3543739"/>
            <a:ext cx="817846" cy="2958834"/>
          </a:xfrm>
          <a:prstGeom prst="rightBrace">
            <a:avLst>
              <a:gd name="adj1" fmla="val 8333"/>
              <a:gd name="adj2" fmla="val 49694"/>
            </a:avLst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D760CD53-F406-1748-7F1C-3B44D48C5524}"/>
              </a:ext>
            </a:extLst>
          </p:cNvPr>
          <p:cNvSpPr txBox="1"/>
          <p:nvPr/>
        </p:nvSpPr>
        <p:spPr>
          <a:xfrm>
            <a:off x="2045098" y="5555712"/>
            <a:ext cx="36128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7,0 mld Kč v roce 2024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95BE667F-F117-A8EA-819E-E9CD2DB7B219}"/>
              </a:ext>
            </a:extLst>
          </p:cNvPr>
          <p:cNvSpPr txBox="1"/>
          <p:nvPr/>
        </p:nvSpPr>
        <p:spPr>
          <a:xfrm>
            <a:off x="7323426" y="5555712"/>
            <a:ext cx="37473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14,8 mld Kč v roce 2024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6DD78EAC-EEEC-E40C-3DC7-85E258B0EC6B}"/>
              </a:ext>
            </a:extLst>
          </p:cNvPr>
          <p:cNvSpPr txBox="1"/>
          <p:nvPr/>
        </p:nvSpPr>
        <p:spPr>
          <a:xfrm>
            <a:off x="616900" y="6452546"/>
            <a:ext cx="25740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Obrázky vytvořeny v Chat GPT 5.2</a:t>
            </a:r>
          </a:p>
        </p:txBody>
      </p:sp>
      <p:pic>
        <p:nvPicPr>
          <p:cNvPr id="10" name="Obrázek 9" descr="Obsah obrázku Písmo, Grafika, symbol, logo&#10;&#10;Obsah vygenerovaný umělou inteligencí může být nesprávný.">
            <a:extLst>
              <a:ext uri="{FF2B5EF4-FFF2-40B4-BE49-F238E27FC236}">
                <a16:creationId xmlns:a16="http://schemas.microsoft.com/office/drawing/2014/main" id="{E4C7F416-CCDB-2C1F-395E-00A0D23895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4164" y="6368304"/>
            <a:ext cx="976304" cy="318360"/>
          </a:xfrm>
          <a:prstGeom prst="rect">
            <a:avLst/>
          </a:prstGeom>
        </p:spPr>
      </p:pic>
      <p:pic>
        <p:nvPicPr>
          <p:cNvPr id="18" name="Obrázek 17" descr="Obsah obrázku logo, Písmo, symbol, Grafika&#10;&#10;Obsah vygenerovaný umělou inteligencí může být nesprávný.">
            <a:extLst>
              <a:ext uri="{FF2B5EF4-FFF2-40B4-BE49-F238E27FC236}">
                <a16:creationId xmlns:a16="http://schemas.microsoft.com/office/drawing/2014/main" id="{69CC39B9-8206-A51C-C0E3-B0D6332B63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4157" y="6288773"/>
            <a:ext cx="628187" cy="477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229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9C5D5-928E-7DD4-B2F3-B603A7A4E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">
            <a:extLst>
              <a:ext uri="{FF2B5EF4-FFF2-40B4-BE49-F238E27FC236}">
                <a16:creationId xmlns:a16="http://schemas.microsoft.com/office/drawing/2014/main" id="{0215E720-FE4F-594B-A5F5-8C6034791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10379335" cy="594000"/>
          </a:xfrm>
        </p:spPr>
        <p:txBody>
          <a:bodyPr/>
          <a:lstStyle/>
          <a:p>
            <a:r>
              <a:rPr lang="cs-CZ" sz="3400" dirty="0">
                <a:solidFill>
                  <a:schemeClr val="accent5"/>
                </a:solidFill>
              </a:rPr>
              <a:t>Proč je třeba věnovat CKD zvýšenou pozornost?</a:t>
            </a:r>
            <a:endParaRPr lang="cs-CZ" sz="3400" noProof="0" dirty="0">
              <a:solidFill>
                <a:schemeClr val="accent5"/>
              </a:solidFill>
            </a:endParaRPr>
          </a:p>
        </p:txBody>
      </p:sp>
      <p:sp>
        <p:nvSpPr>
          <p:cNvPr id="14" name="Zástupný obsah 2">
            <a:extLst>
              <a:ext uri="{FF2B5EF4-FFF2-40B4-BE49-F238E27FC236}">
                <a16:creationId xmlns:a16="http://schemas.microsoft.com/office/drawing/2014/main" id="{11DB7ACF-DCFC-5EAC-B7C3-A3DF21035F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29951" y="1590000"/>
            <a:ext cx="9833384" cy="4964709"/>
          </a:xfrm>
        </p:spPr>
        <p:txBody>
          <a:bodyPr/>
          <a:lstStyle/>
          <a:p>
            <a:r>
              <a:rPr lang="cs-CZ" sz="2800" noProof="0" dirty="0">
                <a:solidFill>
                  <a:schemeClr val="accent5"/>
                </a:solidFill>
              </a:rPr>
              <a:t>Prevalence CKD </a:t>
            </a:r>
            <a:r>
              <a:rPr lang="cs-CZ" sz="2800" noProof="0" dirty="0"/>
              <a:t>v rozvinutých zemích je vysoká a má tendenci k dalšímu vzestupu.</a:t>
            </a:r>
          </a:p>
          <a:p>
            <a:r>
              <a:rPr lang="cs-CZ" sz="2800" dirty="0"/>
              <a:t>Selhání ledvin bude v roce 2040 pátou nejčastější příčinou úmrtí. Předčí i cukrovku….</a:t>
            </a:r>
          </a:p>
          <a:p>
            <a:r>
              <a:rPr lang="cs-CZ" sz="2800" dirty="0"/>
              <a:t>V globálním žebříčku se CKD posune z 16. místa v roce 2016 na 5. místo v roce 2040</a:t>
            </a:r>
          </a:p>
          <a:p>
            <a:r>
              <a:rPr lang="cs-CZ" sz="2800" dirty="0"/>
              <a:t>Dnes žije v Česku </a:t>
            </a:r>
            <a:r>
              <a:rPr lang="cs-CZ" sz="2800" dirty="0">
                <a:solidFill>
                  <a:schemeClr val="accent5"/>
                </a:solidFill>
              </a:rPr>
              <a:t>více než šest tisíc lidí</a:t>
            </a:r>
            <a:r>
              <a:rPr lang="cs-CZ" sz="2800" dirty="0"/>
              <a:t>, kteří pravidelně docházejí na hemodialýzu.</a:t>
            </a:r>
          </a:p>
          <a:p>
            <a:endParaRPr lang="cs-CZ" dirty="0"/>
          </a:p>
          <a:p>
            <a:endParaRPr lang="cs-CZ" noProof="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3975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A2249B-E233-FFE6-F53B-FDC0E24EF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999" y="619932"/>
            <a:ext cx="10895383" cy="594000"/>
          </a:xfrm>
        </p:spPr>
        <p:txBody>
          <a:bodyPr/>
          <a:lstStyle/>
          <a:p>
            <a:r>
              <a:rPr lang="cs-CZ" sz="2800" dirty="0"/>
              <a:t>NKVP srdce a ledviny v kontextu SRDEČNÍHO SELHÁNÍ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2847A43-BB83-0A02-2C98-E99A814624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9632" y="1662060"/>
            <a:ext cx="8964000" cy="4078068"/>
          </a:xfrm>
        </p:spPr>
        <p:txBody>
          <a:bodyPr/>
          <a:lstStyle/>
          <a:p>
            <a:r>
              <a:rPr lang="cs-CZ" sz="2800" dirty="0"/>
              <a:t>Screening rizikových nemocných</a:t>
            </a:r>
          </a:p>
          <a:p>
            <a:r>
              <a:rPr lang="cs-CZ" sz="2800" dirty="0">
                <a:ea typeface="Calibri" panose="020F0502020204030204" pitchFamily="34" charset="0"/>
                <a:cs typeface="Times New Roman" panose="02020603050405020304" pitchFamily="18" charset="0"/>
              </a:rPr>
              <a:t>Časná detekce počátečních stadií</a:t>
            </a:r>
          </a:p>
          <a:p>
            <a:r>
              <a:rPr lang="cs-CZ" sz="2800" dirty="0">
                <a:ea typeface="Calibri" panose="020F0502020204030204" pitchFamily="34" charset="0"/>
                <a:cs typeface="Times New Roman" panose="02020603050405020304" pitchFamily="18" charset="0"/>
              </a:rPr>
              <a:t>Možnost současné </a:t>
            </a:r>
            <a:r>
              <a:rPr lang="cs-CZ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renoprotektivní</a:t>
            </a:r>
            <a:r>
              <a:rPr lang="cs-CZ" sz="2800" dirty="0"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cs-CZ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kardioprotektivní</a:t>
            </a:r>
            <a:r>
              <a:rPr lang="cs-CZ" sz="2800" dirty="0">
                <a:ea typeface="Calibri" panose="020F0502020204030204" pitchFamily="34" charset="0"/>
                <a:cs typeface="Times New Roman" panose="02020603050405020304" pitchFamily="18" charset="0"/>
              </a:rPr>
              <a:t> léčby</a:t>
            </a:r>
          </a:p>
          <a:p>
            <a:r>
              <a:rPr lang="cs-CZ" sz="2800" dirty="0">
                <a:ea typeface="Calibri" panose="020F0502020204030204" pitchFamily="34" charset="0"/>
                <a:cs typeface="Times New Roman" panose="02020603050405020304" pitchFamily="18" charset="0"/>
              </a:rPr>
              <a:t>Snížení rizika progrese a oddálení komplikací</a:t>
            </a:r>
          </a:p>
          <a:p>
            <a:r>
              <a:rPr lang="cs-CZ" sz="2800" dirty="0">
                <a:ea typeface="Calibri" panose="020F0502020204030204" pitchFamily="34" charset="0"/>
                <a:cs typeface="Times New Roman" panose="02020603050405020304" pitchFamily="18" charset="0"/>
              </a:rPr>
              <a:t>Efektivní sběr dat o srdečním selhání v rámci NKIS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6" name="Obrázek 5" descr="Obsah obrázku Písmo, Grafika, symbol, logo">
            <a:extLst>
              <a:ext uri="{FF2B5EF4-FFF2-40B4-BE49-F238E27FC236}">
                <a16:creationId xmlns:a16="http://schemas.microsoft.com/office/drawing/2014/main" id="{90073126-5336-38D8-3E31-19609AB2A9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8354" y="6116144"/>
            <a:ext cx="1391028" cy="45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0034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127878-7249-41F4-8CBC-B5C81373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0" y="2761200"/>
            <a:ext cx="5400000" cy="1918800"/>
          </a:xfrm>
        </p:spPr>
        <p:txBody>
          <a:bodyPr/>
          <a:lstStyle/>
          <a:p>
            <a:r>
              <a:rPr lang="cs-CZ" noProof="0" dirty="0"/>
              <a:t>Děkujeme</a:t>
            </a:r>
            <a:br>
              <a:rPr lang="cs-CZ" noProof="0" dirty="0"/>
            </a:br>
            <a:r>
              <a:rPr lang="cs-CZ" noProof="0" dirty="0"/>
              <a:t>za pozornost</a:t>
            </a:r>
          </a:p>
        </p:txBody>
      </p:sp>
      <p:pic>
        <p:nvPicPr>
          <p:cNvPr id="3" name="Grafický objekt 2">
            <a:extLst>
              <a:ext uri="{FF2B5EF4-FFF2-40B4-BE49-F238E27FC236}">
                <a16:creationId xmlns:a16="http://schemas.microsoft.com/office/drawing/2014/main" id="{D1EEA7EF-FE16-98B4-59E6-1BBE605C2B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4000" y="640800"/>
            <a:ext cx="2867284" cy="15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387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999E5-F046-4F26-4524-06E202ACC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Nadpis 1">
            <a:extLst>
              <a:ext uri="{FF2B5EF4-FFF2-40B4-BE49-F238E27FC236}">
                <a16:creationId xmlns:a16="http://schemas.microsoft.com/office/drawing/2014/main" id="{94B7BC63-2FB5-BE1D-38A3-B01DDDFBE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999" y="619932"/>
            <a:ext cx="10207319" cy="1208868"/>
          </a:xfrm>
        </p:spPr>
        <p:txBody>
          <a:bodyPr/>
          <a:lstStyle/>
          <a:p>
            <a:r>
              <a:rPr lang="cs-CZ" sz="3600" dirty="0">
                <a:solidFill>
                  <a:schemeClr val="accent5"/>
                </a:solidFill>
              </a:rPr>
              <a:t>Metodika </a:t>
            </a:r>
            <a:r>
              <a:rPr lang="cs-CZ" sz="3600" dirty="0" err="1">
                <a:solidFill>
                  <a:schemeClr val="accent5"/>
                </a:solidFill>
              </a:rPr>
              <a:t>MZd</a:t>
            </a:r>
            <a:r>
              <a:rPr lang="cs-CZ" sz="3600" dirty="0">
                <a:solidFill>
                  <a:schemeClr val="accent5"/>
                </a:solidFill>
              </a:rPr>
              <a:t> pro časný záchyt chronického onemocnění ledvin v České republice</a:t>
            </a:r>
            <a:endParaRPr lang="cs-CZ" sz="3600" noProof="0" dirty="0">
              <a:solidFill>
                <a:schemeClr val="accent5"/>
              </a:solidFill>
            </a:endParaRPr>
          </a:p>
        </p:txBody>
      </p:sp>
      <p:sp>
        <p:nvSpPr>
          <p:cNvPr id="24" name="Zástupný obsah 2">
            <a:extLst>
              <a:ext uri="{FF2B5EF4-FFF2-40B4-BE49-F238E27FC236}">
                <a16:creationId xmlns:a16="http://schemas.microsoft.com/office/drawing/2014/main" id="{F9D00A49-1A1E-9A09-6A2F-1F5BA287D5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66915" y="2006464"/>
            <a:ext cx="9416174" cy="4557298"/>
          </a:xfrm>
        </p:spPr>
        <p:txBody>
          <a:bodyPr/>
          <a:lstStyle/>
          <a:p>
            <a:r>
              <a:rPr lang="cs-CZ" sz="2400" noProof="0" dirty="0" err="1"/>
              <a:t>MZd</a:t>
            </a:r>
            <a:r>
              <a:rPr lang="cs-CZ" sz="2400" noProof="0" dirty="0"/>
              <a:t> vydává Věstníkem </a:t>
            </a:r>
            <a:r>
              <a:rPr lang="cs-CZ" sz="2400" noProof="0" dirty="0">
                <a:solidFill>
                  <a:schemeClr val="accent5"/>
                </a:solidFill>
              </a:rPr>
              <a:t>Metodický pokyn k záchytu chronického onemocnění ledvin</a:t>
            </a:r>
            <a:r>
              <a:rPr lang="cs-CZ" sz="2400" noProof="0" dirty="0"/>
              <a:t> (CKD).</a:t>
            </a:r>
          </a:p>
          <a:p>
            <a:r>
              <a:rPr lang="cs-CZ" sz="2400" dirty="0"/>
              <a:t>Parametry „ledvinové kondice“ sledují VPL při různých dispenzárních i nedispenzárních prohlídkách: </a:t>
            </a:r>
          </a:p>
          <a:p>
            <a:r>
              <a:rPr lang="cs-CZ" sz="2400" dirty="0"/>
              <a:t>1x za 2 roky při preventivních prohlídkách nad 50 let věku</a:t>
            </a:r>
          </a:p>
          <a:p>
            <a:r>
              <a:rPr lang="cs-CZ" sz="2400" dirty="0"/>
              <a:t>1x ročně u pacientů s komorbiditami: AH, HLP, ICHS, ICHDK, PDM, DM2T (zde u pacientů 2x ročně nad 65 let věku)</a:t>
            </a:r>
          </a:p>
          <a:p>
            <a:r>
              <a:rPr lang="cs-CZ" sz="2400" dirty="0"/>
              <a:t>Standartně i u předoperačních vyšetření pro celkovou anestézii.</a:t>
            </a:r>
          </a:p>
          <a:p>
            <a:endParaRPr lang="cs-CZ" dirty="0"/>
          </a:p>
          <a:p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4068744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31153-EF75-2E39-967D-0CD6EFD1C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">
            <a:extLst>
              <a:ext uri="{FF2B5EF4-FFF2-40B4-BE49-F238E27FC236}">
                <a16:creationId xmlns:a16="http://schemas.microsoft.com/office/drawing/2014/main" id="{B9EF0943-8919-31FA-F723-A78652F61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899863" cy="594000"/>
          </a:xfrm>
        </p:spPr>
        <p:txBody>
          <a:bodyPr/>
          <a:lstStyle/>
          <a:p>
            <a:r>
              <a:rPr lang="cs-CZ" sz="4400" dirty="0">
                <a:solidFill>
                  <a:schemeClr val="accent5"/>
                </a:solidFill>
              </a:rPr>
              <a:t>Včasná léčba CKD</a:t>
            </a:r>
            <a:endParaRPr lang="cs-CZ" sz="4400" noProof="0" dirty="0">
              <a:solidFill>
                <a:schemeClr val="accent5"/>
              </a:solidFill>
            </a:endParaRPr>
          </a:p>
        </p:txBody>
      </p:sp>
      <p:sp>
        <p:nvSpPr>
          <p:cNvPr id="14" name="Zástupný obsah 2">
            <a:extLst>
              <a:ext uri="{FF2B5EF4-FFF2-40B4-BE49-F238E27FC236}">
                <a16:creationId xmlns:a16="http://schemas.microsoft.com/office/drawing/2014/main" id="{B537F908-267E-A134-99E7-DB6B0DFB85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66989" y="2015512"/>
            <a:ext cx="9833384" cy="3688171"/>
          </a:xfrm>
        </p:spPr>
        <p:txBody>
          <a:bodyPr/>
          <a:lstStyle/>
          <a:p>
            <a:r>
              <a:rPr lang="cs-CZ" sz="2400" dirty="0"/>
              <a:t>Při záchytu CKD 2.stupně až 4.stupně je indikována celá řada   medikamentózních opatření a mj. i </a:t>
            </a:r>
            <a:r>
              <a:rPr lang="cs-CZ" sz="2400" dirty="0" err="1"/>
              <a:t>gliflozinů</a:t>
            </a:r>
            <a:r>
              <a:rPr lang="cs-CZ" sz="2400" dirty="0"/>
              <a:t> tzn. Inhibitorů SGLT2</a:t>
            </a:r>
          </a:p>
          <a:p>
            <a:r>
              <a:rPr lang="cs-CZ" sz="2400" dirty="0"/>
              <a:t>Oddálení HD v průměru o 7-13 let při včasném nasazení u 2. a 3.stupně.</a:t>
            </a:r>
          </a:p>
          <a:p>
            <a:r>
              <a:rPr lang="cs-CZ" sz="2400" dirty="0"/>
              <a:t>„Čím dříve, tím lépe“</a:t>
            </a:r>
          </a:p>
          <a:p>
            <a:r>
              <a:rPr lang="cs-CZ" sz="2400" dirty="0" err="1"/>
              <a:t>Glifloziny</a:t>
            </a:r>
            <a:r>
              <a:rPr lang="cs-CZ" sz="2400" dirty="0"/>
              <a:t> jsou rozvolněny na VPL a PLDD od 1.7.2026.</a:t>
            </a:r>
          </a:p>
          <a:p>
            <a:r>
              <a:rPr lang="cs-CZ" sz="2400" dirty="0"/>
              <a:t>Pacienti se dostanou včas ke své indikované medikaci</a:t>
            </a:r>
          </a:p>
          <a:p>
            <a:endParaRPr lang="cs-CZ" dirty="0"/>
          </a:p>
          <a:p>
            <a:endParaRPr lang="cs-CZ" noProof="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53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68E689-C3EB-9546-18C4-2DE71841F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404" y="456002"/>
            <a:ext cx="9900000" cy="1371831"/>
          </a:xfrm>
        </p:spPr>
        <p:txBody>
          <a:bodyPr/>
          <a:lstStyle/>
          <a:p>
            <a:r>
              <a:rPr lang="cs-CZ" sz="3200" dirty="0">
                <a:solidFill>
                  <a:schemeClr val="accent5"/>
                </a:solidFill>
              </a:rPr>
              <a:t>I přes prokázané benefity bylo v ČR v současnosti </a:t>
            </a:r>
            <a:r>
              <a:rPr lang="cs-CZ" sz="3200" dirty="0" err="1">
                <a:solidFill>
                  <a:schemeClr val="accent5"/>
                </a:solidFill>
              </a:rPr>
              <a:t>glifloziny</a:t>
            </a:r>
            <a:r>
              <a:rPr lang="cs-CZ" sz="3200" dirty="0">
                <a:solidFill>
                  <a:schemeClr val="accent5"/>
                </a:solidFill>
              </a:rPr>
              <a:t> léčeno přibližně jen 18 % pacientů s </a:t>
            </a:r>
            <a:r>
              <a:rPr lang="cs-CZ" sz="3200" dirty="0" err="1">
                <a:solidFill>
                  <a:schemeClr val="accent5"/>
                </a:solidFill>
              </a:rPr>
              <a:t>kardio</a:t>
            </a:r>
            <a:r>
              <a:rPr lang="cs-CZ" sz="3200" dirty="0">
                <a:solidFill>
                  <a:schemeClr val="accent5"/>
                </a:solidFill>
              </a:rPr>
              <a:t>-renálně metabolickým onemocněním</a:t>
            </a:r>
            <a:r>
              <a:rPr lang="cs-CZ" sz="3200" baseline="30000" dirty="0">
                <a:solidFill>
                  <a:schemeClr val="accent5"/>
                </a:solidFill>
              </a:rPr>
              <a:t>1-3</a:t>
            </a:r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9AC7E18E-B546-2CA8-82AB-E9895745BF54}"/>
              </a:ext>
            </a:extLst>
          </p:cNvPr>
          <p:cNvGrpSpPr/>
          <p:nvPr/>
        </p:nvGrpSpPr>
        <p:grpSpPr>
          <a:xfrm>
            <a:off x="2620250" y="2134406"/>
            <a:ext cx="6369632" cy="3857289"/>
            <a:chOff x="1988040" y="1349938"/>
            <a:chExt cx="8173576" cy="5575170"/>
          </a:xfrm>
        </p:grpSpPr>
        <p:grpSp>
          <p:nvGrpSpPr>
            <p:cNvPr id="6" name="Skupina 142">
              <a:extLst>
                <a:ext uri="{FF2B5EF4-FFF2-40B4-BE49-F238E27FC236}">
                  <a16:creationId xmlns:a16="http://schemas.microsoft.com/office/drawing/2014/main" id="{39B3C4A7-0DCA-9E67-8ED8-8B15417219F1}"/>
                </a:ext>
              </a:extLst>
            </p:cNvPr>
            <p:cNvGrpSpPr/>
            <p:nvPr/>
          </p:nvGrpSpPr>
          <p:grpSpPr>
            <a:xfrm>
              <a:off x="1988040" y="1349938"/>
              <a:ext cx="8173576" cy="5575170"/>
              <a:chOff x="2183272" y="1266486"/>
              <a:chExt cx="8173576" cy="5575170"/>
            </a:xfrm>
          </p:grpSpPr>
          <p:grpSp>
            <p:nvGrpSpPr>
              <p:cNvPr id="24" name="Skupina 141">
                <a:extLst>
                  <a:ext uri="{FF2B5EF4-FFF2-40B4-BE49-F238E27FC236}">
                    <a16:creationId xmlns:a16="http://schemas.microsoft.com/office/drawing/2014/main" id="{C367A3B3-E7DE-BCEA-1ED4-7E9939FB92FE}"/>
                  </a:ext>
                </a:extLst>
              </p:cNvPr>
              <p:cNvGrpSpPr/>
              <p:nvPr/>
            </p:nvGrpSpPr>
            <p:grpSpPr>
              <a:xfrm>
                <a:off x="2183272" y="1266486"/>
                <a:ext cx="8173576" cy="5575170"/>
                <a:chOff x="2183272" y="1266486"/>
                <a:chExt cx="8173576" cy="5575170"/>
              </a:xfrm>
            </p:grpSpPr>
            <p:grpSp>
              <p:nvGrpSpPr>
                <p:cNvPr id="109" name="Skupina 139">
                  <a:extLst>
                    <a:ext uri="{FF2B5EF4-FFF2-40B4-BE49-F238E27FC236}">
                      <a16:creationId xmlns:a16="http://schemas.microsoft.com/office/drawing/2014/main" id="{D231EAD9-2DD9-7B5D-FC4C-98A823F7A476}"/>
                    </a:ext>
                  </a:extLst>
                </p:cNvPr>
                <p:cNvGrpSpPr/>
                <p:nvPr/>
              </p:nvGrpSpPr>
              <p:grpSpPr>
                <a:xfrm>
                  <a:off x="2183272" y="1266486"/>
                  <a:ext cx="8173576" cy="5575170"/>
                  <a:chOff x="2183272" y="1266486"/>
                  <a:chExt cx="8173576" cy="5575170"/>
                </a:xfrm>
              </p:grpSpPr>
              <p:grpSp>
                <p:nvGrpSpPr>
                  <p:cNvPr id="112" name="Skupina 17">
                    <a:extLst>
                      <a:ext uri="{FF2B5EF4-FFF2-40B4-BE49-F238E27FC236}">
                        <a16:creationId xmlns:a16="http://schemas.microsoft.com/office/drawing/2014/main" id="{CBF23C5C-CBAE-E0FB-2951-5FB499F3EB00}"/>
                      </a:ext>
                    </a:extLst>
                  </p:cNvPr>
                  <p:cNvGrpSpPr/>
                  <p:nvPr/>
                </p:nvGrpSpPr>
                <p:grpSpPr>
                  <a:xfrm>
                    <a:off x="2183272" y="1266486"/>
                    <a:ext cx="8173576" cy="5575170"/>
                    <a:chOff x="1838549" y="1824984"/>
                    <a:chExt cx="5809979" cy="4099871"/>
                  </a:xfrm>
                </p:grpSpPr>
                <p:pic>
                  <p:nvPicPr>
                    <p:cNvPr id="114" name="Obrázek 10">
                      <a:extLst>
                        <a:ext uri="{FF2B5EF4-FFF2-40B4-BE49-F238E27FC236}">
                          <a16:creationId xmlns:a16="http://schemas.microsoft.com/office/drawing/2014/main" id="{2ACE170A-A4BE-EDE7-473D-3794815A14F4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2"/>
                    <a:stretch>
                      <a:fillRect/>
                    </a:stretch>
                  </p:blipFill>
                  <p:spPr>
                    <a:xfrm>
                      <a:off x="1865283" y="1847148"/>
                      <a:ext cx="5783245" cy="3347152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115" name="Rectangle: Rounded Corners 10">
                      <a:extLst>
                        <a:ext uri="{FF2B5EF4-FFF2-40B4-BE49-F238E27FC236}">
                          <a16:creationId xmlns:a16="http://schemas.microsoft.com/office/drawing/2014/main" id="{081A2FAB-C425-2D18-1432-BE233FE1C9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38549" y="1824984"/>
                      <a:ext cx="5783246" cy="3371402"/>
                    </a:xfrm>
                    <a:prstGeom prst="roundRect">
                      <a:avLst>
                        <a:gd name="adj" fmla="val 3019"/>
                      </a:avLst>
                    </a:prstGeom>
                    <a:noFill/>
                    <a:ln w="88900">
                      <a:solidFill>
                        <a:srgbClr val="E5E5E5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 defTabSz="685800">
                        <a:defRPr/>
                      </a:pPr>
                      <a:endParaRPr lang="en-US" sz="1350">
                        <a:solidFill>
                          <a:prstClr val="white"/>
                        </a:solidFill>
                        <a:latin typeface="+mj-lt"/>
                      </a:endParaRPr>
                    </a:p>
                  </p:txBody>
                </p:sp>
                <p:sp>
                  <p:nvSpPr>
                    <p:cNvPr id="116" name="Rectangle: Rounded Corners 10">
                      <a:extLst>
                        <a:ext uri="{FF2B5EF4-FFF2-40B4-BE49-F238E27FC236}">
                          <a16:creationId xmlns:a16="http://schemas.microsoft.com/office/drawing/2014/main" id="{6982763E-06F7-9A78-7919-5314083609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92525" y="4873914"/>
                      <a:ext cx="2072381" cy="1050941"/>
                    </a:xfrm>
                    <a:prstGeom prst="roundRect">
                      <a:avLst>
                        <a:gd name="adj" fmla="val 10198"/>
                      </a:avLst>
                    </a:prstGeom>
                    <a:solidFill>
                      <a:srgbClr val="FFC8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 defTabSz="685800">
                        <a:defRPr/>
                      </a:pPr>
                      <a:endParaRPr lang="en-US" sz="1350">
                        <a:solidFill>
                          <a:prstClr val="white"/>
                        </a:solidFill>
                        <a:latin typeface="+mj-lt"/>
                      </a:endParaRPr>
                    </a:p>
                  </p:txBody>
                </p:sp>
              </p:grpSp>
              <p:pic>
                <p:nvPicPr>
                  <p:cNvPr id="113" name="Obrázek 38">
                    <a:extLst>
                      <a:ext uri="{FF2B5EF4-FFF2-40B4-BE49-F238E27FC236}">
                        <a16:creationId xmlns:a16="http://schemas.microsoft.com/office/drawing/2014/main" id="{DBF020EB-97CD-17DD-0D5B-A5289FDC88E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185002" y="1406817"/>
                    <a:ext cx="6880225" cy="3936391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110" name="TextovéPole 19">
                  <a:extLst>
                    <a:ext uri="{FF2B5EF4-FFF2-40B4-BE49-F238E27FC236}">
                      <a16:creationId xmlns:a16="http://schemas.microsoft.com/office/drawing/2014/main" id="{990D57E9-EEB5-A268-BE85-42D672D7A0A8}"/>
                    </a:ext>
                  </a:extLst>
                </p:cNvPr>
                <p:cNvSpPr txBox="1"/>
                <p:nvPr/>
              </p:nvSpPr>
              <p:spPr>
                <a:xfrm>
                  <a:off x="4896484" y="5352990"/>
                  <a:ext cx="2336165" cy="1301179"/>
                </a:xfrm>
                <a:prstGeom prst="rect">
                  <a:avLst/>
                </a:prstGeom>
                <a:noFill/>
              </p:spPr>
              <p:txBody>
                <a:bodyPr wrap="square" lIns="68580" tIns="34290" rIns="68580" bIns="34290" anchor="t">
                  <a:spAutoFit/>
                </a:bodyPr>
                <a:lstStyle/>
                <a:p>
                  <a:pPr marL="5715" algn="r" defTabSz="685800">
                    <a:spcBef>
                      <a:spcPts val="44"/>
                    </a:spcBef>
                    <a:defRPr/>
                  </a:pPr>
                  <a:r>
                    <a:rPr lang="cs-CZ" sz="1350" b="1" spc="-20" dirty="0">
                      <a:solidFill>
                        <a:srgbClr val="008C7D"/>
                      </a:solidFill>
                      <a:latin typeface="+mj-lt"/>
                      <a:cs typeface="Tahoma"/>
                    </a:rPr>
                    <a:t>A co zbývajících</a:t>
                  </a:r>
                  <a:r>
                    <a:rPr lang="cs-CZ" sz="900" b="1" spc="-26" baseline="31746" dirty="0">
                      <a:solidFill>
                        <a:srgbClr val="008C7D"/>
                      </a:solidFill>
                      <a:latin typeface="+mj-lt"/>
                      <a:cs typeface="Tahoma"/>
                    </a:rPr>
                    <a:t>3</a:t>
                  </a:r>
                  <a:endParaRPr lang="cs-CZ" sz="1350" b="1" spc="-20" dirty="0">
                    <a:solidFill>
                      <a:srgbClr val="008C7D"/>
                    </a:solidFill>
                    <a:latin typeface="+mj-lt"/>
                    <a:ea typeface="Lato Black" panose="020F0502020204030203" pitchFamily="34" charset="77"/>
                    <a:cs typeface="Tahoma"/>
                  </a:endParaRPr>
                </a:p>
                <a:p>
                  <a:pPr marL="5715" algn="r" defTabSz="685800">
                    <a:spcBef>
                      <a:spcPts val="44"/>
                    </a:spcBef>
                    <a:defRPr/>
                  </a:pPr>
                  <a:r>
                    <a:rPr lang="cs-CZ" sz="4050" b="1" dirty="0">
                      <a:solidFill>
                        <a:srgbClr val="008C7D"/>
                      </a:solidFill>
                      <a:latin typeface="+mj-lt"/>
                      <a:ea typeface="Lato Black"/>
                      <a:cs typeface="Tahoma"/>
                    </a:rPr>
                    <a:t>82%</a:t>
                  </a:r>
                  <a:endParaRPr lang="cs-CZ" sz="4050" b="1" dirty="0">
                    <a:solidFill>
                      <a:prstClr val="black"/>
                    </a:solidFill>
                    <a:latin typeface="+mj-lt"/>
                    <a:ea typeface="Lato Black"/>
                    <a:cs typeface="Tahoma"/>
                  </a:endParaRPr>
                </a:p>
              </p:txBody>
            </p:sp>
            <p:sp>
              <p:nvSpPr>
                <p:cNvPr id="111" name="TextovéPole 21">
                  <a:extLst>
                    <a:ext uri="{FF2B5EF4-FFF2-40B4-BE49-F238E27FC236}">
                      <a16:creationId xmlns:a16="http://schemas.microsoft.com/office/drawing/2014/main" id="{0AEA6B3D-6703-3A3E-BEF8-A5AC7CCCE4F3}"/>
                    </a:ext>
                  </a:extLst>
                </p:cNvPr>
                <p:cNvSpPr txBox="1"/>
                <p:nvPr/>
              </p:nvSpPr>
              <p:spPr>
                <a:xfrm>
                  <a:off x="7083257" y="5671399"/>
                  <a:ext cx="1026970" cy="103427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defTabSz="685800">
                    <a:defRPr/>
                  </a:pPr>
                  <a:r>
                    <a:rPr lang="cs-CZ" sz="4050" b="1">
                      <a:solidFill>
                        <a:srgbClr val="008C7D"/>
                      </a:solidFill>
                      <a:latin typeface="+mj-lt"/>
                      <a:cs typeface="Tahoma"/>
                    </a:rPr>
                    <a:t>?</a:t>
                  </a:r>
                </a:p>
              </p:txBody>
            </p:sp>
          </p:grpSp>
          <p:pic>
            <p:nvPicPr>
              <p:cNvPr id="25" name="Grafický objekt 34" descr="Muž se souvislou výplní">
                <a:extLst>
                  <a:ext uri="{FF2B5EF4-FFF2-40B4-BE49-F238E27FC236}">
                    <a16:creationId xmlns:a16="http://schemas.microsoft.com/office/drawing/2014/main" id="{13AFEA76-41F5-D64A-3540-7995FE716A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299404" y="3269320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26" name="Grafický objekt 36" descr="Žena se souvislou výplní">
                <a:extLst>
                  <a:ext uri="{FF2B5EF4-FFF2-40B4-BE49-F238E27FC236}">
                    <a16:creationId xmlns:a16="http://schemas.microsoft.com/office/drawing/2014/main" id="{60239BA1-376C-0015-CC20-DC01ABCD17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703145" y="4052937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27" name="Grafický objekt 39" descr="Muž se souvislou výplní">
                <a:extLst>
                  <a:ext uri="{FF2B5EF4-FFF2-40B4-BE49-F238E27FC236}">
                    <a16:creationId xmlns:a16="http://schemas.microsoft.com/office/drawing/2014/main" id="{2DBA09B6-5413-E3D2-727A-7608B4B959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040547" y="3143242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28" name="Grafický objekt 42" descr="Žena se souvislou výplní">
                <a:extLst>
                  <a:ext uri="{FF2B5EF4-FFF2-40B4-BE49-F238E27FC236}">
                    <a16:creationId xmlns:a16="http://schemas.microsoft.com/office/drawing/2014/main" id="{FCBDC447-7D1D-089A-F4CD-8EC7A33ECF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254457" y="4293128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29" name="Grafický objekt 44" descr="Žena se souvislou výplní">
                <a:extLst>
                  <a:ext uri="{FF2B5EF4-FFF2-40B4-BE49-F238E27FC236}">
                    <a16:creationId xmlns:a16="http://schemas.microsoft.com/office/drawing/2014/main" id="{C540B42A-B73D-2BF1-133A-E2A10C4927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116807" y="3882621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30" name="Grafický objekt 45" descr="Muž se souvislou výplní">
                <a:extLst>
                  <a:ext uri="{FF2B5EF4-FFF2-40B4-BE49-F238E27FC236}">
                    <a16:creationId xmlns:a16="http://schemas.microsoft.com/office/drawing/2014/main" id="{FF0A0C8E-84E9-B7F3-0D94-B5AB3D9627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018243" y="2961220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31" name="Grafický objekt 46" descr="Žena se souvislou výplní">
                <a:extLst>
                  <a:ext uri="{FF2B5EF4-FFF2-40B4-BE49-F238E27FC236}">
                    <a16:creationId xmlns:a16="http://schemas.microsoft.com/office/drawing/2014/main" id="{89FFD029-9A16-6C0C-04D0-204D935C66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557613" y="3378153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32" name="Grafický objekt 47" descr="Muž se souvislou výplní">
                <a:extLst>
                  <a:ext uri="{FF2B5EF4-FFF2-40B4-BE49-F238E27FC236}">
                    <a16:creationId xmlns:a16="http://schemas.microsoft.com/office/drawing/2014/main" id="{6C408951-AEF9-4A9F-E29B-991A337F6C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886176" y="2931453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33" name="Grafický objekt 48" descr="Žena se souvislou výplní">
                <a:extLst>
                  <a:ext uri="{FF2B5EF4-FFF2-40B4-BE49-F238E27FC236}">
                    <a16:creationId xmlns:a16="http://schemas.microsoft.com/office/drawing/2014/main" id="{E5E03CAD-3726-C77D-2D7B-29312C48E2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580486" y="2845766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34" name="Grafický objekt 49" descr="Muž se souvislou výplní">
                <a:extLst>
                  <a:ext uri="{FF2B5EF4-FFF2-40B4-BE49-F238E27FC236}">
                    <a16:creationId xmlns:a16="http://schemas.microsoft.com/office/drawing/2014/main" id="{4401E6D7-D156-8667-F112-E31AA398D7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047870" y="2446812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35" name="Grafický objekt 50" descr="Žena se souvislou výplní">
                <a:extLst>
                  <a:ext uri="{FF2B5EF4-FFF2-40B4-BE49-F238E27FC236}">
                    <a16:creationId xmlns:a16="http://schemas.microsoft.com/office/drawing/2014/main" id="{F7EBEDE2-1624-D010-7362-D440123090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333758" y="2775785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36" name="Grafický objekt 51" descr="Muž se souvislou výplní">
                <a:extLst>
                  <a:ext uri="{FF2B5EF4-FFF2-40B4-BE49-F238E27FC236}">
                    <a16:creationId xmlns:a16="http://schemas.microsoft.com/office/drawing/2014/main" id="{A68B18AC-BCAD-67BE-FD51-8BB3C01A4E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933091" y="4421780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37" name="Grafický objekt 52" descr="Žena se souvislou výplní">
                <a:extLst>
                  <a:ext uri="{FF2B5EF4-FFF2-40B4-BE49-F238E27FC236}">
                    <a16:creationId xmlns:a16="http://schemas.microsoft.com/office/drawing/2014/main" id="{4CAF2602-42BE-CD02-31F8-0B981ADCE1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527930" y="3860167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38" name="Grafický objekt 53" descr="Muž se souvislou výplní">
                <a:extLst>
                  <a:ext uri="{FF2B5EF4-FFF2-40B4-BE49-F238E27FC236}">
                    <a16:creationId xmlns:a16="http://schemas.microsoft.com/office/drawing/2014/main" id="{21FD428A-A33D-CD4A-D63E-000E960932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949658" y="3857740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39" name="Grafický objekt 54" descr="Žena se souvislou výplní">
                <a:extLst>
                  <a:ext uri="{FF2B5EF4-FFF2-40B4-BE49-F238E27FC236}">
                    <a16:creationId xmlns:a16="http://schemas.microsoft.com/office/drawing/2014/main" id="{E84CCDA4-7157-7511-1E82-DE0C9CC4FF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000318" y="3396365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40" name="Grafický objekt 55" descr="Muž se souvislou výplní">
                <a:extLst>
                  <a:ext uri="{FF2B5EF4-FFF2-40B4-BE49-F238E27FC236}">
                    <a16:creationId xmlns:a16="http://schemas.microsoft.com/office/drawing/2014/main" id="{5135C946-6D80-08AD-C911-77BFFDFEE2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504204" y="1988635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41" name="Grafický objekt 56" descr="Žena se souvislou výplní">
                <a:extLst>
                  <a:ext uri="{FF2B5EF4-FFF2-40B4-BE49-F238E27FC236}">
                    <a16:creationId xmlns:a16="http://schemas.microsoft.com/office/drawing/2014/main" id="{0DDD1058-CE01-91AE-A0B9-BB18D37216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806445" y="2190625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42" name="Grafický objekt 57" descr="Muž se souvislou výplní">
                <a:extLst>
                  <a:ext uri="{FF2B5EF4-FFF2-40B4-BE49-F238E27FC236}">
                    <a16:creationId xmlns:a16="http://schemas.microsoft.com/office/drawing/2014/main" id="{EF11305E-45C9-29EC-AF06-F2F5191DD9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571193" y="2795775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43" name="Grafický objekt 58" descr="Žena se souvislou výplní">
                <a:extLst>
                  <a:ext uri="{FF2B5EF4-FFF2-40B4-BE49-F238E27FC236}">
                    <a16:creationId xmlns:a16="http://schemas.microsoft.com/office/drawing/2014/main" id="{EED3FFE8-A216-3811-2998-728C250367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827018" y="3419454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44" name="Grafický objekt 59" descr="Muž se souvislou výplní">
                <a:extLst>
                  <a:ext uri="{FF2B5EF4-FFF2-40B4-BE49-F238E27FC236}">
                    <a16:creationId xmlns:a16="http://schemas.microsoft.com/office/drawing/2014/main" id="{BC9975D4-57A4-03AE-C757-49EE4B7C65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872122" y="1893840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45" name="Grafický objekt 60" descr="Žena se souvislou výplní">
                <a:extLst>
                  <a:ext uri="{FF2B5EF4-FFF2-40B4-BE49-F238E27FC236}">
                    <a16:creationId xmlns:a16="http://schemas.microsoft.com/office/drawing/2014/main" id="{683E8C5D-28C4-16B4-E445-A3535162CB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116449" y="1773735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46" name="Grafický objekt 61" descr="Muž se souvislou výplní">
                <a:extLst>
                  <a:ext uri="{FF2B5EF4-FFF2-40B4-BE49-F238E27FC236}">
                    <a16:creationId xmlns:a16="http://schemas.microsoft.com/office/drawing/2014/main" id="{FEE2EE7D-11B2-F928-93FE-794915A1F3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378559" y="1790402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47" name="Grafický objekt 62" descr="Žena se souvislou výplní">
                <a:extLst>
                  <a:ext uri="{FF2B5EF4-FFF2-40B4-BE49-F238E27FC236}">
                    <a16:creationId xmlns:a16="http://schemas.microsoft.com/office/drawing/2014/main" id="{49CEF590-6CAE-75AC-D413-F35A15450C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641788" y="2123021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48" name="Grafický objekt 63" descr="Muž se souvislou výplní">
                <a:extLst>
                  <a:ext uri="{FF2B5EF4-FFF2-40B4-BE49-F238E27FC236}">
                    <a16:creationId xmlns:a16="http://schemas.microsoft.com/office/drawing/2014/main" id="{9C6EF919-889F-AF31-CC09-388ACCC002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787258" y="1719738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49" name="Grafický objekt 64" descr="Žena se souvislou výplní">
                <a:extLst>
                  <a:ext uri="{FF2B5EF4-FFF2-40B4-BE49-F238E27FC236}">
                    <a16:creationId xmlns:a16="http://schemas.microsoft.com/office/drawing/2014/main" id="{E5C81C3E-8B3F-21DF-2B55-CF09A46BDF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126916" y="1773735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50" name="Grafický objekt 65" descr="Muž se souvislou výplní">
                <a:extLst>
                  <a:ext uri="{FF2B5EF4-FFF2-40B4-BE49-F238E27FC236}">
                    <a16:creationId xmlns:a16="http://schemas.microsoft.com/office/drawing/2014/main" id="{48ED4462-E292-1FFE-FA1A-3E4204E0B0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510290" y="2031967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51" name="Grafický objekt 66" descr="Žena se souvislou výplní">
                <a:extLst>
                  <a:ext uri="{FF2B5EF4-FFF2-40B4-BE49-F238E27FC236}">
                    <a16:creationId xmlns:a16="http://schemas.microsoft.com/office/drawing/2014/main" id="{20EBAC64-B2EB-1153-9299-5C31A0CDF4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719569" y="2339586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52" name="Grafický objekt 67" descr="Muž se souvislou výplní">
                <a:extLst>
                  <a:ext uri="{FF2B5EF4-FFF2-40B4-BE49-F238E27FC236}">
                    <a16:creationId xmlns:a16="http://schemas.microsoft.com/office/drawing/2014/main" id="{9DAF00BE-009F-962D-9133-43F11A34E6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391553" y="3196368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53" name="Grafický objekt 68" descr="Žena se souvislou výplní">
                <a:extLst>
                  <a:ext uri="{FF2B5EF4-FFF2-40B4-BE49-F238E27FC236}">
                    <a16:creationId xmlns:a16="http://schemas.microsoft.com/office/drawing/2014/main" id="{B28A1F00-FBA2-A51B-5BE7-CCFA297A7F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665039" y="3398013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54" name="Grafický objekt 69" descr="Muž se souvislou výplní">
                <a:extLst>
                  <a:ext uri="{FF2B5EF4-FFF2-40B4-BE49-F238E27FC236}">
                    <a16:creationId xmlns:a16="http://schemas.microsoft.com/office/drawing/2014/main" id="{406A4BD5-3BF9-458E-AD6F-D3A0844BD9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8086032" y="3185014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55" name="Grafický objekt 72" descr="Žena se souvislou výplní">
                <a:extLst>
                  <a:ext uri="{FF2B5EF4-FFF2-40B4-BE49-F238E27FC236}">
                    <a16:creationId xmlns:a16="http://schemas.microsoft.com/office/drawing/2014/main" id="{6D53BB0D-0A41-C2EA-9E6F-73D79034D1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3505385" y="2609632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56" name="Grafický objekt 75" descr="Muž se souvislou výplní">
                <a:extLst>
                  <a:ext uri="{FF2B5EF4-FFF2-40B4-BE49-F238E27FC236}">
                    <a16:creationId xmlns:a16="http://schemas.microsoft.com/office/drawing/2014/main" id="{83C99572-ABA3-D936-07BE-E665493480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931599" y="4068579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57" name="Grafický objekt 76" descr="Žena se souvislou výplní">
                <a:extLst>
                  <a:ext uri="{FF2B5EF4-FFF2-40B4-BE49-F238E27FC236}">
                    <a16:creationId xmlns:a16="http://schemas.microsoft.com/office/drawing/2014/main" id="{4625588C-6882-89BE-23D2-CA3A3EF464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170025" y="4307099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58" name="Grafický objekt 77" descr="Muž se souvislou výplní">
                <a:extLst>
                  <a:ext uri="{FF2B5EF4-FFF2-40B4-BE49-F238E27FC236}">
                    <a16:creationId xmlns:a16="http://schemas.microsoft.com/office/drawing/2014/main" id="{2C6B51E6-8F58-3827-EDC7-07D0835A1F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150260" y="2264994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59" name="Grafický objekt 78" descr="Žena se souvislou výplní">
                <a:extLst>
                  <a:ext uri="{FF2B5EF4-FFF2-40B4-BE49-F238E27FC236}">
                    <a16:creationId xmlns:a16="http://schemas.microsoft.com/office/drawing/2014/main" id="{0201529A-5751-FCDE-6906-0B6827E57E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4393111" y="2425449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60" name="Grafický objekt 80" descr="Žena se souvislou výplní">
                <a:extLst>
                  <a:ext uri="{FF2B5EF4-FFF2-40B4-BE49-F238E27FC236}">
                    <a16:creationId xmlns:a16="http://schemas.microsoft.com/office/drawing/2014/main" id="{629236B3-EDCC-D516-5FF0-D6DD79367B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274049" y="3444504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61" name="Grafický objekt 81" descr="Muž se souvislou výplní">
                <a:extLst>
                  <a:ext uri="{FF2B5EF4-FFF2-40B4-BE49-F238E27FC236}">
                    <a16:creationId xmlns:a16="http://schemas.microsoft.com/office/drawing/2014/main" id="{AACF9891-C989-8274-1025-6B34B9D374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538112" y="3398894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62" name="Grafický objekt 82" descr="Žena se souvislou výplní">
                <a:extLst>
                  <a:ext uri="{FF2B5EF4-FFF2-40B4-BE49-F238E27FC236}">
                    <a16:creationId xmlns:a16="http://schemas.microsoft.com/office/drawing/2014/main" id="{958B5A38-20EF-26A8-4617-85118D1CB3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975018" y="3121692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63" name="Grafický objekt 83" descr="Muž se souvislou výplní">
                <a:extLst>
                  <a:ext uri="{FF2B5EF4-FFF2-40B4-BE49-F238E27FC236}">
                    <a16:creationId xmlns:a16="http://schemas.microsoft.com/office/drawing/2014/main" id="{49FC1484-D66A-7A58-182B-E938CE993B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896814" y="3925515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64" name="Grafický objekt 84" descr="Žena se souvislou výplní">
                <a:extLst>
                  <a:ext uri="{FF2B5EF4-FFF2-40B4-BE49-F238E27FC236}">
                    <a16:creationId xmlns:a16="http://schemas.microsoft.com/office/drawing/2014/main" id="{20740A56-4C0E-65AC-2EF3-DE198F0758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053583" y="3708650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65" name="Grafický objekt 85" descr="Muž se souvislou výplní">
                <a:extLst>
                  <a:ext uri="{FF2B5EF4-FFF2-40B4-BE49-F238E27FC236}">
                    <a16:creationId xmlns:a16="http://schemas.microsoft.com/office/drawing/2014/main" id="{0A4390BB-59FC-F3D4-75A7-2291149372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464034" y="3835856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66" name="Grafický objekt 86" descr="Žena se souvislou výplní">
                <a:extLst>
                  <a:ext uri="{FF2B5EF4-FFF2-40B4-BE49-F238E27FC236}">
                    <a16:creationId xmlns:a16="http://schemas.microsoft.com/office/drawing/2014/main" id="{7DA3B0F8-AE77-554C-C535-2BE0A4C937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841930" y="3451279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67" name="Grafický objekt 88" descr="Žena se souvislou výplní">
                <a:extLst>
                  <a:ext uri="{FF2B5EF4-FFF2-40B4-BE49-F238E27FC236}">
                    <a16:creationId xmlns:a16="http://schemas.microsoft.com/office/drawing/2014/main" id="{4242B9E1-3FCC-2211-632E-02891AB094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617492" y="3690431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68" name="Grafický objekt 89" descr="Muž se souvislou výplní">
                <a:extLst>
                  <a:ext uri="{FF2B5EF4-FFF2-40B4-BE49-F238E27FC236}">
                    <a16:creationId xmlns:a16="http://schemas.microsoft.com/office/drawing/2014/main" id="{78D64265-A6C1-4F4D-3BD3-2225DE97B8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839264" y="3757132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69" name="Grafický objekt 90" descr="Žena se souvislou výplní">
                <a:extLst>
                  <a:ext uri="{FF2B5EF4-FFF2-40B4-BE49-F238E27FC236}">
                    <a16:creationId xmlns:a16="http://schemas.microsoft.com/office/drawing/2014/main" id="{96CDF95C-7A68-B98A-5BD6-069AC68FEF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103721" y="3129667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70" name="Grafický objekt 91" descr="Muž se souvislou výplní">
                <a:extLst>
                  <a:ext uri="{FF2B5EF4-FFF2-40B4-BE49-F238E27FC236}">
                    <a16:creationId xmlns:a16="http://schemas.microsoft.com/office/drawing/2014/main" id="{DDE7F2D7-B637-BD0F-9C2E-36CD97ADB0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362865" y="4072544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71" name="Grafický objekt 93" descr="Muž se souvislou výplní">
                <a:extLst>
                  <a:ext uri="{FF2B5EF4-FFF2-40B4-BE49-F238E27FC236}">
                    <a16:creationId xmlns:a16="http://schemas.microsoft.com/office/drawing/2014/main" id="{E6FA6A41-DBD7-7822-69B0-C43050F2EB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937534" y="2692745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72" name="Grafický objekt 94" descr="Žena se souvislou výplní">
                <a:extLst>
                  <a:ext uri="{FF2B5EF4-FFF2-40B4-BE49-F238E27FC236}">
                    <a16:creationId xmlns:a16="http://schemas.microsoft.com/office/drawing/2014/main" id="{3A2BDDB6-CF18-BF37-16F2-EFC1DDFC8A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056838" y="2275035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73" name="Grafický objekt 95" descr="Muž se souvislou výplní">
                <a:extLst>
                  <a:ext uri="{FF2B5EF4-FFF2-40B4-BE49-F238E27FC236}">
                    <a16:creationId xmlns:a16="http://schemas.microsoft.com/office/drawing/2014/main" id="{C74688BB-E855-4C2F-1F2B-BBC951F86B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974787" y="2239860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74" name="Grafický objekt 96" descr="Žena se souvislou výplní">
                <a:extLst>
                  <a:ext uri="{FF2B5EF4-FFF2-40B4-BE49-F238E27FC236}">
                    <a16:creationId xmlns:a16="http://schemas.microsoft.com/office/drawing/2014/main" id="{8E984F83-5B52-6918-4C4A-A6124CF054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756782" y="2539132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75" name="Grafický objekt 98" descr="Žena se souvislou výplní">
                <a:extLst>
                  <a:ext uri="{FF2B5EF4-FFF2-40B4-BE49-F238E27FC236}">
                    <a16:creationId xmlns:a16="http://schemas.microsoft.com/office/drawing/2014/main" id="{644984B2-6D58-91B7-9422-7411F3ADB8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5258506" y="2829477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76" name="Grafický objekt 99" descr="Muž se souvislou výplní">
                <a:extLst>
                  <a:ext uri="{FF2B5EF4-FFF2-40B4-BE49-F238E27FC236}">
                    <a16:creationId xmlns:a16="http://schemas.microsoft.com/office/drawing/2014/main" id="{5F5C5D85-B76F-5065-BBC7-0A0E530E5E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500253" y="3007192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77" name="Grafický objekt 100" descr="Žena se souvislou výplní">
                <a:extLst>
                  <a:ext uri="{FF2B5EF4-FFF2-40B4-BE49-F238E27FC236}">
                    <a16:creationId xmlns:a16="http://schemas.microsoft.com/office/drawing/2014/main" id="{BA0D2A07-620D-D6D3-C6FB-8026CC05BE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576218" y="4409433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78" name="Grafický objekt 101" descr="Muž se souvislou výplní">
                <a:extLst>
                  <a:ext uri="{FF2B5EF4-FFF2-40B4-BE49-F238E27FC236}">
                    <a16:creationId xmlns:a16="http://schemas.microsoft.com/office/drawing/2014/main" id="{D9B3C9D3-6997-C362-BE45-E714F40948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326161" y="4334328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79" name="Grafický objekt 102" descr="Žena se souvislou výplní">
                <a:extLst>
                  <a:ext uri="{FF2B5EF4-FFF2-40B4-BE49-F238E27FC236}">
                    <a16:creationId xmlns:a16="http://schemas.microsoft.com/office/drawing/2014/main" id="{491A1AF6-7879-A1F3-43E5-E38C82CE30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665122" y="3679857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80" name="Grafický objekt 103" descr="Muž se souvislou výplní">
                <a:extLst>
                  <a:ext uri="{FF2B5EF4-FFF2-40B4-BE49-F238E27FC236}">
                    <a16:creationId xmlns:a16="http://schemas.microsoft.com/office/drawing/2014/main" id="{AF6DCFEA-DEDA-3CF5-C3ED-728504E1B0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399287" y="3620220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81" name="Grafický objekt 104" descr="Žena se souvislou výplní">
                <a:extLst>
                  <a:ext uri="{FF2B5EF4-FFF2-40B4-BE49-F238E27FC236}">
                    <a16:creationId xmlns:a16="http://schemas.microsoft.com/office/drawing/2014/main" id="{2D70ABB1-2C2A-C752-4F6C-7F2F68F9D0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475578" y="2549655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82" name="Grafický objekt 105" descr="Muž se souvislou výplní">
                <a:extLst>
                  <a:ext uri="{FF2B5EF4-FFF2-40B4-BE49-F238E27FC236}">
                    <a16:creationId xmlns:a16="http://schemas.microsoft.com/office/drawing/2014/main" id="{E0282202-CD52-4744-125C-0A850D1277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665555" y="4226596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83" name="Grafický objekt 106" descr="Žena se souvislou výplní">
                <a:extLst>
                  <a:ext uri="{FF2B5EF4-FFF2-40B4-BE49-F238E27FC236}">
                    <a16:creationId xmlns:a16="http://schemas.microsoft.com/office/drawing/2014/main" id="{30AB4EA5-7376-286C-77C3-6AE93C9C2D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740048" y="3189513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84" name="Grafický objekt 107" descr="Muž se souvislou výplní">
                <a:extLst>
                  <a:ext uri="{FF2B5EF4-FFF2-40B4-BE49-F238E27FC236}">
                    <a16:creationId xmlns:a16="http://schemas.microsoft.com/office/drawing/2014/main" id="{19785829-E430-696F-00C3-D105966AE5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259180" y="2759230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85" name="Grafický objekt 108" descr="Žena se souvislou výplní">
                <a:extLst>
                  <a:ext uri="{FF2B5EF4-FFF2-40B4-BE49-F238E27FC236}">
                    <a16:creationId xmlns:a16="http://schemas.microsoft.com/office/drawing/2014/main" id="{687C4E41-F531-33FF-80B6-11C5620F15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975460" y="2692745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86" name="Grafický objekt 109" descr="Muž se souvislou výplní">
                <a:extLst>
                  <a:ext uri="{FF2B5EF4-FFF2-40B4-BE49-F238E27FC236}">
                    <a16:creationId xmlns:a16="http://schemas.microsoft.com/office/drawing/2014/main" id="{EC41608D-D506-74BD-6B8B-F73DCC08CC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643238" y="2891715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87" name="Grafický objekt 111" descr="Muž se souvislou výplní">
                <a:extLst>
                  <a:ext uri="{FF2B5EF4-FFF2-40B4-BE49-F238E27FC236}">
                    <a16:creationId xmlns:a16="http://schemas.microsoft.com/office/drawing/2014/main" id="{64B13931-EA39-476B-B7C8-8BBB77961D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238606" y="2706486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88" name="Grafický objekt 112" descr="Žena se souvislou výplní">
                <a:extLst>
                  <a:ext uri="{FF2B5EF4-FFF2-40B4-BE49-F238E27FC236}">
                    <a16:creationId xmlns:a16="http://schemas.microsoft.com/office/drawing/2014/main" id="{C4658AD3-A43C-3885-F884-D12C874CD4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452544" y="2908289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89" name="Grafický objekt 113" descr="Muž se souvislou výplní">
                <a:extLst>
                  <a:ext uri="{FF2B5EF4-FFF2-40B4-BE49-F238E27FC236}">
                    <a16:creationId xmlns:a16="http://schemas.microsoft.com/office/drawing/2014/main" id="{F38F70A2-D202-3C82-1927-5F769F6DCD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710514" y="3039254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90" name="Grafický objekt 114" descr="Žena se souvislou výplní">
                <a:extLst>
                  <a:ext uri="{FF2B5EF4-FFF2-40B4-BE49-F238E27FC236}">
                    <a16:creationId xmlns:a16="http://schemas.microsoft.com/office/drawing/2014/main" id="{C85C2C83-1CB2-5821-9CF1-257E292454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968683" y="3028746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91" name="Grafický objekt 115" descr="Muž se souvislou výplní">
                <a:extLst>
                  <a:ext uri="{FF2B5EF4-FFF2-40B4-BE49-F238E27FC236}">
                    <a16:creationId xmlns:a16="http://schemas.microsoft.com/office/drawing/2014/main" id="{F08A512C-483C-D9CA-159F-BBAA24E38B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249590" y="2247484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92" name="Grafický objekt 117" descr="Muž se souvislou výplní">
                <a:extLst>
                  <a:ext uri="{FF2B5EF4-FFF2-40B4-BE49-F238E27FC236}">
                    <a16:creationId xmlns:a16="http://schemas.microsoft.com/office/drawing/2014/main" id="{C9BD114E-E9A6-BDCE-7187-E1C8717428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245903" y="3103161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93" name="Grafický objekt 118" descr="Žena se souvislou výplní">
                <a:extLst>
                  <a:ext uri="{FF2B5EF4-FFF2-40B4-BE49-F238E27FC236}">
                    <a16:creationId xmlns:a16="http://schemas.microsoft.com/office/drawing/2014/main" id="{4BC2EA05-E558-10F9-36FB-46D7BAE180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9446625" y="3308955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94" name="Grafický objekt 120" descr="Žena se souvislou výplní">
                <a:extLst>
                  <a:ext uri="{FF2B5EF4-FFF2-40B4-BE49-F238E27FC236}">
                    <a16:creationId xmlns:a16="http://schemas.microsoft.com/office/drawing/2014/main" id="{F9F30BA8-A7DE-1AE8-890F-9577EC4EC3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47664" y="3578440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95" name="Grafický objekt 121" descr="Muž se souvislou výplní">
                <a:extLst>
                  <a:ext uri="{FF2B5EF4-FFF2-40B4-BE49-F238E27FC236}">
                    <a16:creationId xmlns:a16="http://schemas.microsoft.com/office/drawing/2014/main" id="{615B8CA8-F2A9-ACFC-7CAB-22E6FDBAE0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218937" y="3749130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96" name="Grafický objekt 122" descr="Žena se souvislou výplní">
                <a:extLst>
                  <a:ext uri="{FF2B5EF4-FFF2-40B4-BE49-F238E27FC236}">
                    <a16:creationId xmlns:a16="http://schemas.microsoft.com/office/drawing/2014/main" id="{63AB8CBB-405E-FE83-DA40-53A9994E24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484817" y="3663182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97" name="Grafický objekt 123" descr="Muž se souvislou výplní">
                <a:extLst>
                  <a:ext uri="{FF2B5EF4-FFF2-40B4-BE49-F238E27FC236}">
                    <a16:creationId xmlns:a16="http://schemas.microsoft.com/office/drawing/2014/main" id="{88E4A4D8-CA36-2DDC-0D5D-E4CEA6EB67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052874" y="4017095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98" name="Grafický objekt 124" descr="Žena se souvislou výplní">
                <a:extLst>
                  <a:ext uri="{FF2B5EF4-FFF2-40B4-BE49-F238E27FC236}">
                    <a16:creationId xmlns:a16="http://schemas.microsoft.com/office/drawing/2014/main" id="{26AC2812-E6C3-92C8-B53D-DAB1227DDC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116880" y="3528836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99" name="Grafický objekt 125" descr="Muž se souvislou výplní">
                <a:extLst>
                  <a:ext uri="{FF2B5EF4-FFF2-40B4-BE49-F238E27FC236}">
                    <a16:creationId xmlns:a16="http://schemas.microsoft.com/office/drawing/2014/main" id="{ADF0359F-897E-4C87-E94D-867FB44434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744211" y="4218564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100" name="Grafický objekt 126" descr="Žena se souvislou výplní">
                <a:extLst>
                  <a:ext uri="{FF2B5EF4-FFF2-40B4-BE49-F238E27FC236}">
                    <a16:creationId xmlns:a16="http://schemas.microsoft.com/office/drawing/2014/main" id="{9972D37D-0757-487D-E099-949768E3A8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7799796" y="3930534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101" name="Grafický objekt 127" descr="Muž se souvislou výplní">
                <a:extLst>
                  <a:ext uri="{FF2B5EF4-FFF2-40B4-BE49-F238E27FC236}">
                    <a16:creationId xmlns:a16="http://schemas.microsoft.com/office/drawing/2014/main" id="{49A807A6-8569-E5CB-4AD1-E250548012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350061" y="4100008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102" name="Grafický objekt 128" descr="Žena se souvislou výplní">
                <a:extLst>
                  <a:ext uri="{FF2B5EF4-FFF2-40B4-BE49-F238E27FC236}">
                    <a16:creationId xmlns:a16="http://schemas.microsoft.com/office/drawing/2014/main" id="{83626177-481E-5138-B3CB-FF3E2CB148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028669" y="4368652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103" name="Grafický objekt 129" descr="Muž se souvislou výplní">
                <a:extLst>
                  <a:ext uri="{FF2B5EF4-FFF2-40B4-BE49-F238E27FC236}">
                    <a16:creationId xmlns:a16="http://schemas.microsoft.com/office/drawing/2014/main" id="{F846B111-D603-91D3-F407-FB08B73EC3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611519" y="4218564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104" name="Grafický objekt 131" descr="Muž se souvislou výplní">
                <a:extLst>
                  <a:ext uri="{FF2B5EF4-FFF2-40B4-BE49-F238E27FC236}">
                    <a16:creationId xmlns:a16="http://schemas.microsoft.com/office/drawing/2014/main" id="{FCB37218-624C-65FC-9177-3EDCDB5B13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011147" y="3694036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105" name="Grafický objekt 133" descr="Muž se souvislou výplní">
                <a:extLst>
                  <a:ext uri="{FF2B5EF4-FFF2-40B4-BE49-F238E27FC236}">
                    <a16:creationId xmlns:a16="http://schemas.microsoft.com/office/drawing/2014/main" id="{CBFB4CC2-7C4A-16BD-E8BE-51602776BF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338542" y="4708614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106" name="Grafický objekt 134" descr="Žena se souvislou výplní">
                <a:extLst>
                  <a:ext uri="{FF2B5EF4-FFF2-40B4-BE49-F238E27FC236}">
                    <a16:creationId xmlns:a16="http://schemas.microsoft.com/office/drawing/2014/main" id="{A97EB032-F87F-9AE8-ECA2-2FCCA0DBA4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562397" y="4564498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107" name="Grafický objekt 135" descr="Muž se souvislou výplní">
                <a:extLst>
                  <a:ext uri="{FF2B5EF4-FFF2-40B4-BE49-F238E27FC236}">
                    <a16:creationId xmlns:a16="http://schemas.microsoft.com/office/drawing/2014/main" id="{90B47B80-1663-FEAA-2C16-55CB8467C6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076994" y="4743929"/>
                <a:ext cx="447711" cy="447711"/>
              </a:xfrm>
              <a:prstGeom prst="rect">
                <a:avLst/>
              </a:prstGeom>
            </p:spPr>
          </p:pic>
          <p:pic>
            <p:nvPicPr>
              <p:cNvPr id="108" name="Grafický objekt 136" descr="Žena se souvislou výplní">
                <a:extLst>
                  <a:ext uri="{FF2B5EF4-FFF2-40B4-BE49-F238E27FC236}">
                    <a16:creationId xmlns:a16="http://schemas.microsoft.com/office/drawing/2014/main" id="{F1171ADE-DC76-BA17-9EA6-746296B94A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853138" y="4496759"/>
                <a:ext cx="447711" cy="447711"/>
              </a:xfrm>
              <a:prstGeom prst="rect">
                <a:avLst/>
              </a:prstGeom>
            </p:spPr>
          </p:pic>
        </p:grpSp>
        <p:pic>
          <p:nvPicPr>
            <p:cNvPr id="7" name="Grafický objekt 98" descr="Žena se souvislou výplní">
              <a:extLst>
                <a:ext uri="{FF2B5EF4-FFF2-40B4-BE49-F238E27FC236}">
                  <a16:creationId xmlns:a16="http://schemas.microsoft.com/office/drawing/2014/main" id="{F2F9F2A4-D7F0-822B-2A59-016C2BB33E8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950978" y="3471668"/>
              <a:ext cx="447711" cy="447711"/>
            </a:xfrm>
            <a:prstGeom prst="rect">
              <a:avLst/>
            </a:prstGeom>
          </p:spPr>
        </p:pic>
        <p:pic>
          <p:nvPicPr>
            <p:cNvPr id="8" name="Grafický objekt 126" descr="Žena se souvislou výplní">
              <a:extLst>
                <a:ext uri="{FF2B5EF4-FFF2-40B4-BE49-F238E27FC236}">
                  <a16:creationId xmlns:a16="http://schemas.microsoft.com/office/drawing/2014/main" id="{FEBD4E54-B947-151B-21AD-8EF1F36A75C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520598" y="3302118"/>
              <a:ext cx="447711" cy="447711"/>
            </a:xfrm>
            <a:prstGeom prst="rect">
              <a:avLst/>
            </a:prstGeom>
          </p:spPr>
        </p:pic>
        <p:pic>
          <p:nvPicPr>
            <p:cNvPr id="9" name="Grafický objekt 98" descr="Žena se souvislou výplní">
              <a:extLst>
                <a:ext uri="{FF2B5EF4-FFF2-40B4-BE49-F238E27FC236}">
                  <a16:creationId xmlns:a16="http://schemas.microsoft.com/office/drawing/2014/main" id="{E1871BDD-5F98-3886-196E-26EA32A0A22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161400" y="2386769"/>
              <a:ext cx="447711" cy="447711"/>
            </a:xfrm>
            <a:prstGeom prst="rect">
              <a:avLst/>
            </a:prstGeom>
          </p:spPr>
        </p:pic>
        <p:pic>
          <p:nvPicPr>
            <p:cNvPr id="10" name="Grafický objekt 98" descr="Žena se souvislou výplní">
              <a:extLst>
                <a:ext uri="{FF2B5EF4-FFF2-40B4-BE49-F238E27FC236}">
                  <a16:creationId xmlns:a16="http://schemas.microsoft.com/office/drawing/2014/main" id="{C54AC4C0-41F0-683E-09D8-A3ECAA7B6B0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287130" y="4291176"/>
              <a:ext cx="447711" cy="447711"/>
            </a:xfrm>
            <a:prstGeom prst="rect">
              <a:avLst/>
            </a:prstGeom>
          </p:spPr>
        </p:pic>
        <p:pic>
          <p:nvPicPr>
            <p:cNvPr id="11" name="Grafický objekt 98" descr="Žena se souvislou výplní">
              <a:extLst>
                <a:ext uri="{FF2B5EF4-FFF2-40B4-BE49-F238E27FC236}">
                  <a16:creationId xmlns:a16="http://schemas.microsoft.com/office/drawing/2014/main" id="{1ED4B7E9-F4EC-D9B7-4ADD-0FB51470A2A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056024" y="3302117"/>
              <a:ext cx="447711" cy="447711"/>
            </a:xfrm>
            <a:prstGeom prst="rect">
              <a:avLst/>
            </a:prstGeom>
          </p:spPr>
        </p:pic>
        <p:pic>
          <p:nvPicPr>
            <p:cNvPr id="12" name="Grafický objekt 98" descr="Žena se souvislou výplní">
              <a:extLst>
                <a:ext uri="{FF2B5EF4-FFF2-40B4-BE49-F238E27FC236}">
                  <a16:creationId xmlns:a16="http://schemas.microsoft.com/office/drawing/2014/main" id="{E2FD72B9-2D79-298B-E027-5E5AE9FAA6D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582891" y="2746801"/>
              <a:ext cx="447711" cy="447711"/>
            </a:xfrm>
            <a:prstGeom prst="rect">
              <a:avLst/>
            </a:prstGeom>
          </p:spPr>
        </p:pic>
        <p:pic>
          <p:nvPicPr>
            <p:cNvPr id="13" name="Grafický objekt 98" descr="Žena se souvislou výplní">
              <a:extLst>
                <a:ext uri="{FF2B5EF4-FFF2-40B4-BE49-F238E27FC236}">
                  <a16:creationId xmlns:a16="http://schemas.microsoft.com/office/drawing/2014/main" id="{CE0233C3-42A7-4C8F-C15E-97CC05DB6B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998005" y="3919378"/>
              <a:ext cx="447711" cy="447711"/>
            </a:xfrm>
            <a:prstGeom prst="rect">
              <a:avLst/>
            </a:prstGeom>
          </p:spPr>
        </p:pic>
        <p:pic>
          <p:nvPicPr>
            <p:cNvPr id="14" name="Grafický objekt 98" descr="Žena se souvislou výplní">
              <a:extLst>
                <a:ext uri="{FF2B5EF4-FFF2-40B4-BE49-F238E27FC236}">
                  <a16:creationId xmlns:a16="http://schemas.microsoft.com/office/drawing/2014/main" id="{AD116D6A-1E71-5D39-6072-013E628D9E4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828420" y="2604726"/>
              <a:ext cx="447711" cy="447711"/>
            </a:xfrm>
            <a:prstGeom prst="rect">
              <a:avLst/>
            </a:prstGeom>
          </p:spPr>
        </p:pic>
        <p:pic>
          <p:nvPicPr>
            <p:cNvPr id="15" name="Grafický objekt 98" descr="Žena se souvislou výplní">
              <a:extLst>
                <a:ext uri="{FF2B5EF4-FFF2-40B4-BE49-F238E27FC236}">
                  <a16:creationId xmlns:a16="http://schemas.microsoft.com/office/drawing/2014/main" id="{C33CDB16-888F-5849-B547-D63A8AB60ED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276131" y="4420392"/>
              <a:ext cx="447711" cy="447711"/>
            </a:xfrm>
            <a:prstGeom prst="rect">
              <a:avLst/>
            </a:prstGeom>
          </p:spPr>
        </p:pic>
        <p:pic>
          <p:nvPicPr>
            <p:cNvPr id="16" name="Grafický objekt 82" descr="Žena se souvislou výplní">
              <a:extLst>
                <a:ext uri="{FF2B5EF4-FFF2-40B4-BE49-F238E27FC236}">
                  <a16:creationId xmlns:a16="http://schemas.microsoft.com/office/drawing/2014/main" id="{0D7CC864-39B6-158F-1807-16DEA391AA0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560410" y="2522945"/>
              <a:ext cx="447711" cy="447711"/>
            </a:xfrm>
            <a:prstGeom prst="rect">
              <a:avLst/>
            </a:prstGeom>
          </p:spPr>
        </p:pic>
        <p:pic>
          <p:nvPicPr>
            <p:cNvPr id="17" name="Grafický objekt 82" descr="Žena se souvislou výplní">
              <a:extLst>
                <a:ext uri="{FF2B5EF4-FFF2-40B4-BE49-F238E27FC236}">
                  <a16:creationId xmlns:a16="http://schemas.microsoft.com/office/drawing/2014/main" id="{113C02C1-3CFC-B24B-A8F0-2EEC4B1128D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542151" y="3023957"/>
              <a:ext cx="447711" cy="447711"/>
            </a:xfrm>
            <a:prstGeom prst="rect">
              <a:avLst/>
            </a:prstGeom>
          </p:spPr>
        </p:pic>
        <p:pic>
          <p:nvPicPr>
            <p:cNvPr id="18" name="Grafický objekt 91" descr="Muž se souvislou výplní">
              <a:extLst>
                <a:ext uri="{FF2B5EF4-FFF2-40B4-BE49-F238E27FC236}">
                  <a16:creationId xmlns:a16="http://schemas.microsoft.com/office/drawing/2014/main" id="{86576011-005E-AB65-C78B-D0880AB2A6A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369309" y="3402718"/>
              <a:ext cx="447711" cy="447711"/>
            </a:xfrm>
            <a:prstGeom prst="rect">
              <a:avLst/>
            </a:prstGeom>
          </p:spPr>
        </p:pic>
        <p:pic>
          <p:nvPicPr>
            <p:cNvPr id="19" name="Grafický objekt 91" descr="Muž se souvislou výplní">
              <a:extLst>
                <a:ext uri="{FF2B5EF4-FFF2-40B4-BE49-F238E27FC236}">
                  <a16:creationId xmlns:a16="http://schemas.microsoft.com/office/drawing/2014/main" id="{3DBD9DCA-7BF3-3965-33C1-4E0EF68595B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959318" y="2800101"/>
              <a:ext cx="447711" cy="447711"/>
            </a:xfrm>
            <a:prstGeom prst="rect">
              <a:avLst/>
            </a:prstGeom>
          </p:spPr>
        </p:pic>
        <p:pic>
          <p:nvPicPr>
            <p:cNvPr id="20" name="Grafický objekt 91" descr="Muž se souvislou výplní">
              <a:extLst>
                <a:ext uri="{FF2B5EF4-FFF2-40B4-BE49-F238E27FC236}">
                  <a16:creationId xmlns:a16="http://schemas.microsoft.com/office/drawing/2014/main" id="{B0E86282-FC49-5DBA-B6CA-127F737B860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628534" y="3642223"/>
              <a:ext cx="447711" cy="447711"/>
            </a:xfrm>
            <a:prstGeom prst="rect">
              <a:avLst/>
            </a:prstGeom>
          </p:spPr>
        </p:pic>
        <p:pic>
          <p:nvPicPr>
            <p:cNvPr id="21" name="Grafický objekt 91" descr="Muž se souvislou výplní">
              <a:extLst>
                <a:ext uri="{FF2B5EF4-FFF2-40B4-BE49-F238E27FC236}">
                  <a16:creationId xmlns:a16="http://schemas.microsoft.com/office/drawing/2014/main" id="{58CBACA7-9560-95BA-520B-ED82CB5713C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206643" y="3213700"/>
              <a:ext cx="447711" cy="447711"/>
            </a:xfrm>
            <a:prstGeom prst="rect">
              <a:avLst/>
            </a:prstGeom>
          </p:spPr>
        </p:pic>
        <p:pic>
          <p:nvPicPr>
            <p:cNvPr id="22" name="Grafický objekt 91" descr="Muž se souvislou výplní">
              <a:extLst>
                <a:ext uri="{FF2B5EF4-FFF2-40B4-BE49-F238E27FC236}">
                  <a16:creationId xmlns:a16="http://schemas.microsoft.com/office/drawing/2014/main" id="{71244542-BCC6-2D9B-6119-6A604C6E55A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121939" y="3708285"/>
              <a:ext cx="447711" cy="447711"/>
            </a:xfrm>
            <a:prstGeom prst="rect">
              <a:avLst/>
            </a:prstGeom>
          </p:spPr>
        </p:pic>
        <p:pic>
          <p:nvPicPr>
            <p:cNvPr id="23" name="Grafický objekt 77" descr="Muž se souvislou výplní">
              <a:extLst>
                <a:ext uri="{FF2B5EF4-FFF2-40B4-BE49-F238E27FC236}">
                  <a16:creationId xmlns:a16="http://schemas.microsoft.com/office/drawing/2014/main" id="{709BD0EA-31FB-FA2B-08BB-1C0A7843E58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584499" y="3130147"/>
              <a:ext cx="447711" cy="447711"/>
            </a:xfrm>
            <a:prstGeom prst="rect">
              <a:avLst/>
            </a:prstGeom>
          </p:spPr>
        </p:pic>
      </p:grpSp>
      <p:sp>
        <p:nvSpPr>
          <p:cNvPr id="118" name="TextovéPole 117">
            <a:extLst>
              <a:ext uri="{FF2B5EF4-FFF2-40B4-BE49-F238E27FC236}">
                <a16:creationId xmlns:a16="http://schemas.microsoft.com/office/drawing/2014/main" id="{6C63EE64-D8AA-EB58-EFBF-C400CD0B2BEA}"/>
              </a:ext>
            </a:extLst>
          </p:cNvPr>
          <p:cNvSpPr txBox="1"/>
          <p:nvPr/>
        </p:nvSpPr>
        <p:spPr>
          <a:xfrm>
            <a:off x="603850" y="6240419"/>
            <a:ext cx="107220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286" defTabSz="685800">
              <a:spcBef>
                <a:spcPts val="290"/>
              </a:spcBef>
              <a:tabLst>
                <a:tab pos="132746" algn="l"/>
              </a:tabLst>
              <a:defRPr/>
            </a:pPr>
            <a:r>
              <a:rPr lang="cs-CZ" sz="800" kern="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1. Překryv CRM pacientů dle </a:t>
            </a:r>
            <a:r>
              <a:rPr lang="cs-CZ" sz="800" kern="0" dirty="0" err="1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Kardio</a:t>
            </a:r>
            <a:r>
              <a:rPr lang="cs-CZ" sz="800" kern="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-renálně-metabolický syndrom v souvislostech – prolekare.cz. +  </a:t>
            </a:r>
            <a:r>
              <a:rPr lang="cs-CZ" sz="800" kern="0" dirty="0" err="1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Schechter</a:t>
            </a:r>
            <a:r>
              <a:rPr lang="cs-CZ" sz="800" kern="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M, et al. </a:t>
            </a:r>
            <a:r>
              <a:rPr lang="cs-CZ" sz="800" kern="0" dirty="0" err="1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Cardiovasc</a:t>
            </a:r>
            <a:r>
              <a:rPr lang="cs-CZ" sz="800" kern="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cs-CZ" sz="800" kern="0" dirty="0" err="1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Diabetol</a:t>
            </a:r>
            <a:r>
              <a:rPr lang="cs-CZ" sz="800" kern="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. 2022: 21; 104. 2. Počty pacientů s jednotlivým onemocněními: DM 2.typu, srdeční selhání a chronické onemocnění ledvin dle Národní diabetologický registr (ÚZIS) – uzis.cz; Česká kardiologická společnost (ČKS) – www.kardio-cz.cz; Česká </a:t>
            </a:r>
            <a:r>
              <a:rPr lang="cs-CZ" sz="800" kern="0" dirty="0" err="1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nefrologická</a:t>
            </a:r>
            <a:r>
              <a:rPr lang="cs-CZ" sz="800" kern="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společnost (ČNS) – www.nefrol.cz. 3. </a:t>
            </a:r>
            <a:r>
              <a:rPr lang="en-US" sz="800" kern="0" dirty="0" err="1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Výpočet</a:t>
            </a:r>
            <a:r>
              <a:rPr lang="en-US" sz="800" kern="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z </a:t>
            </a:r>
            <a:r>
              <a:rPr lang="en-US" sz="800" kern="0" dirty="0" err="1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informací</a:t>
            </a:r>
            <a:r>
              <a:rPr lang="en-US" sz="800" kern="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800" kern="0" dirty="0" err="1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dostupných</a:t>
            </a:r>
            <a:r>
              <a:rPr lang="en-US" sz="800" kern="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800" kern="0" dirty="0" err="1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na</a:t>
            </a:r>
            <a:r>
              <a:rPr lang="en-US" sz="800" kern="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800" kern="0" dirty="0">
                <a:latin typeface="+mj-lt"/>
                <a:ea typeface="Lato" panose="020F0502020204030203" pitchFamily="34" charset="0"/>
                <a:cs typeface="Lato" panose="020F0502020204030203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https://opendata.sukl.cz/</a:t>
            </a:r>
            <a:r>
              <a:rPr lang="en-US" sz="800" kern="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cs-CZ" sz="800" kern="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a IQVIA data, </a:t>
            </a:r>
            <a:r>
              <a:rPr lang="en-US" sz="800" kern="0" dirty="0" err="1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odkazy</a:t>
            </a:r>
            <a:r>
              <a:rPr lang="en-US" sz="800" kern="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800" kern="0" dirty="0" err="1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navštíveny</a:t>
            </a:r>
            <a:r>
              <a:rPr lang="en-US" sz="800" kern="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cs-CZ" sz="800" kern="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1/</a:t>
            </a:r>
            <a:r>
              <a:rPr lang="en-US" sz="800" kern="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202</a:t>
            </a:r>
            <a:r>
              <a:rPr lang="cs-CZ" sz="800" kern="0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902534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DACBF7-6EFE-A289-CF9F-E05B30E72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400" dirty="0">
                <a:solidFill>
                  <a:schemeClr val="accent5"/>
                </a:solidFill>
              </a:rPr>
              <a:t>SGLT2i – oddálení dialýzy při včasném nasazení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2503569-A050-00AD-D784-D90BC8B2A4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sz="2800" b="1" dirty="0"/>
              <a:t>(</a:t>
            </a:r>
            <a:r>
              <a:rPr lang="cs-CZ" b="1" dirty="0"/>
              <a:t>modelový příklad ze studie DAPA-CKD)</a:t>
            </a:r>
            <a:endParaRPr lang="cs-CZ" dirty="0"/>
          </a:p>
        </p:txBody>
      </p:sp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4BD33829-0A60-A595-8722-5BC8FCC1B7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4974700"/>
              </p:ext>
            </p:extLst>
          </p:nvPr>
        </p:nvGraphicFramePr>
        <p:xfrm>
          <a:off x="2310817" y="2046246"/>
          <a:ext cx="7244203" cy="4203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1869452" imgH="12690007" progId="">
                  <p:embed/>
                </p:oleObj>
              </mc:Choice>
              <mc:Fallback>
                <p:oleObj r:id="rId2" imgW="21869452" imgH="12690007" progId="">
                  <p:embed/>
                  <p:pic>
                    <p:nvPicPr>
                      <p:cNvPr id="6" name="Objekt 5">
                        <a:extLst>
                          <a:ext uri="{FF2B5EF4-FFF2-40B4-BE49-F238E27FC236}">
                            <a16:creationId xmlns:a16="http://schemas.microsoft.com/office/drawing/2014/main" id="{D73BBF62-8D5D-08F0-FEB9-7FE01593FC0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310817" y="2046246"/>
                        <a:ext cx="7244203" cy="4203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6">
            <a:extLst>
              <a:ext uri="{FF2B5EF4-FFF2-40B4-BE49-F238E27FC236}">
                <a16:creationId xmlns:a16="http://schemas.microsoft.com/office/drawing/2014/main" id="{8478A160-24B6-9743-3609-4B670FAAFD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097203" y="5628538"/>
            <a:ext cx="541774" cy="621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52171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889AAD-4575-5AD2-20EE-FF13F3D01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dirty="0">
                <a:solidFill>
                  <a:schemeClr val="accent5"/>
                </a:solidFill>
              </a:rPr>
              <a:t>Data o ledvinovém selhávání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4787E63-864A-B6B3-E619-79E24919A5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1524" y="1879716"/>
            <a:ext cx="9552476" cy="3960000"/>
          </a:xfrm>
        </p:spPr>
        <p:txBody>
          <a:bodyPr/>
          <a:lstStyle/>
          <a:p>
            <a:r>
              <a:rPr lang="cs-CZ" dirty="0"/>
              <a:t>Počet pacientů se sníženou hodnotou </a:t>
            </a:r>
            <a:r>
              <a:rPr lang="cs-CZ" dirty="0" err="1"/>
              <a:t>eGFR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v populaci trvale narůstá. </a:t>
            </a:r>
          </a:p>
          <a:p>
            <a:r>
              <a:rPr lang="cs-CZ" dirty="0"/>
              <a:t>Poslední dostupná data za rok 2024 (nové hlášení laboratorních výsledků) ukazuje na více než 2,1 mil. osob s G2-G5, a  více než 530 tis. osob s G3-G5.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1521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0E8815-D0BD-E486-9759-70AD73348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481960"/>
            <a:ext cx="9900000" cy="594000"/>
          </a:xfrm>
        </p:spPr>
        <p:txBody>
          <a:bodyPr/>
          <a:lstStyle/>
          <a:p>
            <a:r>
              <a:rPr lang="cs-CZ" sz="3600" dirty="0">
                <a:solidFill>
                  <a:schemeClr val="tx2"/>
                </a:solidFill>
              </a:rPr>
              <a:t>Osoby se sníženou hodnotou </a:t>
            </a:r>
            <a:r>
              <a:rPr lang="cs-CZ" sz="3600" dirty="0" err="1">
                <a:solidFill>
                  <a:schemeClr val="tx2"/>
                </a:solidFill>
              </a:rPr>
              <a:t>eGFR</a:t>
            </a:r>
            <a:r>
              <a:rPr lang="cs-CZ" sz="3600" dirty="0">
                <a:solidFill>
                  <a:schemeClr val="tx2"/>
                </a:solidFill>
              </a:rPr>
              <a:t> (G2–G5)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58F4136-86C4-8ABC-614F-03E3E9ECB2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075960"/>
            <a:ext cx="9548425" cy="231906"/>
          </a:xfrm>
        </p:spPr>
        <p:txBody>
          <a:bodyPr/>
          <a:lstStyle/>
          <a:p>
            <a:r>
              <a:rPr lang="cs-CZ" sz="1200" dirty="0">
                <a:solidFill>
                  <a:schemeClr val="accent1"/>
                </a:solidFill>
              </a:rPr>
              <a:t>Kohorta osob s vyšetřením parametru </a:t>
            </a:r>
            <a:r>
              <a:rPr lang="cs-CZ" sz="1200" dirty="0" err="1">
                <a:solidFill>
                  <a:schemeClr val="accent1"/>
                </a:solidFill>
              </a:rPr>
              <a:t>eGFR</a:t>
            </a:r>
            <a:r>
              <a:rPr lang="cs-CZ" sz="1200" dirty="0">
                <a:solidFill>
                  <a:schemeClr val="accent1"/>
                </a:solidFill>
              </a:rPr>
              <a:t> v letech 2020–2024, klasifikovaných dle nejhorší zjištěné hodnoty </a:t>
            </a:r>
            <a:r>
              <a:rPr lang="cs-CZ" sz="1200" dirty="0" err="1">
                <a:solidFill>
                  <a:schemeClr val="accent1"/>
                </a:solidFill>
              </a:rPr>
              <a:t>eGFR</a:t>
            </a:r>
            <a:r>
              <a:rPr lang="cs-CZ" sz="1200" dirty="0">
                <a:solidFill>
                  <a:schemeClr val="accent1"/>
                </a:solidFill>
              </a:rPr>
              <a:t>.</a:t>
            </a:r>
          </a:p>
          <a:p>
            <a:endParaRPr lang="cs-CZ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C957145C-B668-2CA3-5BC8-C18A8587FB0C}"/>
              </a:ext>
            </a:extLst>
          </p:cNvPr>
          <p:cNvSpPr txBox="1"/>
          <p:nvPr/>
        </p:nvSpPr>
        <p:spPr>
          <a:xfrm>
            <a:off x="9460238" y="1888897"/>
            <a:ext cx="237427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/>
              <a:t>Zdroj: NRHZS – laboratorní data, ČSÚ</a:t>
            </a:r>
          </a:p>
          <a:p>
            <a:r>
              <a:rPr lang="cs-CZ" sz="800" dirty="0"/>
              <a:t>2020–2024</a:t>
            </a: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80939DAD-1984-85DE-AC6C-037A72B5DB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046" y="4059293"/>
            <a:ext cx="8857712" cy="1722747"/>
          </a:xfrm>
          <a:prstGeom prst="rect">
            <a:avLst/>
          </a:prstGeom>
        </p:spPr>
      </p:pic>
      <p:graphicFrame>
        <p:nvGraphicFramePr>
          <p:cNvPr id="19" name="Graf 18">
            <a:extLst>
              <a:ext uri="{FF2B5EF4-FFF2-40B4-BE49-F238E27FC236}">
                <a16:creationId xmlns:a16="http://schemas.microsoft.com/office/drawing/2014/main" id="{AEA449A6-85E5-6B98-C2EC-4FE02287C7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1914033"/>
              </p:ext>
            </p:extLst>
          </p:nvPr>
        </p:nvGraphicFramePr>
        <p:xfrm>
          <a:off x="684000" y="1526120"/>
          <a:ext cx="8355805" cy="23828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TextovéPole 20">
            <a:extLst>
              <a:ext uri="{FF2B5EF4-FFF2-40B4-BE49-F238E27FC236}">
                <a16:creationId xmlns:a16="http://schemas.microsoft.com/office/drawing/2014/main" id="{7B0AADCE-3956-3B92-2347-B10B2606ABCF}"/>
              </a:ext>
            </a:extLst>
          </p:cNvPr>
          <p:cNvSpPr txBox="1"/>
          <p:nvPr/>
        </p:nvSpPr>
        <p:spPr>
          <a:xfrm>
            <a:off x="521045" y="5970801"/>
            <a:ext cx="10824000" cy="8104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s-CZ" sz="900" dirty="0">
                <a:solidFill>
                  <a:schemeClr val="accent1"/>
                </a:solidFill>
              </a:rPr>
              <a:t>Pozn.: Do analýzy byly zahrnuty osoby s dostupným vyšetřením </a:t>
            </a:r>
            <a:r>
              <a:rPr lang="cs-CZ" sz="900" dirty="0" err="1">
                <a:solidFill>
                  <a:schemeClr val="accent1"/>
                </a:solidFill>
              </a:rPr>
              <a:t>eGFR</a:t>
            </a:r>
            <a:r>
              <a:rPr lang="cs-CZ" sz="900" dirty="0">
                <a:solidFill>
                  <a:schemeClr val="accent1"/>
                </a:solidFill>
              </a:rPr>
              <a:t> v letech 2020–2024. Osoby byly stratifikovány podle roku a stadia CKD na základě </a:t>
            </a:r>
            <a:r>
              <a:rPr lang="cs-CZ" sz="900" b="1" dirty="0">
                <a:solidFill>
                  <a:schemeClr val="accent1"/>
                </a:solidFill>
              </a:rPr>
              <a:t>nejhorší zjištěné hodnoty </a:t>
            </a:r>
            <a:r>
              <a:rPr lang="cs-CZ" sz="900" b="1" dirty="0" err="1">
                <a:solidFill>
                  <a:schemeClr val="accent1"/>
                </a:solidFill>
              </a:rPr>
              <a:t>eGFR</a:t>
            </a:r>
            <a:r>
              <a:rPr lang="cs-CZ" sz="900" b="1" dirty="0">
                <a:solidFill>
                  <a:schemeClr val="accent1"/>
                </a:solidFill>
              </a:rPr>
              <a:t> </a:t>
            </a:r>
            <a:br>
              <a:rPr lang="cs-CZ" sz="900" b="1" dirty="0">
                <a:solidFill>
                  <a:schemeClr val="accent1"/>
                </a:solidFill>
              </a:rPr>
            </a:br>
            <a:r>
              <a:rPr lang="cs-CZ" sz="900" b="1" dirty="0">
                <a:solidFill>
                  <a:schemeClr val="accent1"/>
                </a:solidFill>
              </a:rPr>
              <a:t>v daném roce</a:t>
            </a:r>
            <a:r>
              <a:rPr lang="cs-CZ" sz="900" dirty="0">
                <a:solidFill>
                  <a:schemeClr val="accent1"/>
                </a:solidFill>
              </a:rPr>
              <a:t>. Uvedená hodnota </a:t>
            </a:r>
            <a:r>
              <a:rPr lang="cs-CZ" sz="900" dirty="0" err="1">
                <a:solidFill>
                  <a:schemeClr val="accent1"/>
                </a:solidFill>
              </a:rPr>
              <a:t>eGFR</a:t>
            </a:r>
            <a:r>
              <a:rPr lang="cs-CZ" sz="900" dirty="0">
                <a:solidFill>
                  <a:schemeClr val="accent1"/>
                </a:solidFill>
              </a:rPr>
              <a:t> odráží aktuální stav pacienta, který může označovat akutní selhání ledvin (např. z důvodu intoxikace) - uvedený snímek neobsahuje pouze pacienty  </a:t>
            </a:r>
            <a:br>
              <a:rPr lang="cs-CZ" sz="900" dirty="0">
                <a:solidFill>
                  <a:schemeClr val="accent1"/>
                </a:solidFill>
              </a:rPr>
            </a:br>
            <a:r>
              <a:rPr lang="cs-CZ" sz="900" dirty="0">
                <a:solidFill>
                  <a:schemeClr val="accent1"/>
                </a:solidFill>
              </a:rPr>
              <a:t>s chronickým onemocněním ledvin. Pro definici chronického selhání ledvin je nutné dlouhodobé komplexní sledování datových zdrojů. </a:t>
            </a:r>
          </a:p>
          <a:p>
            <a:pPr algn="just">
              <a:spcBef>
                <a:spcPts val="200"/>
              </a:spcBef>
            </a:pPr>
            <a:r>
              <a:rPr lang="cs-CZ" sz="900" b="1" dirty="0"/>
              <a:t>¹ Kategorie </a:t>
            </a:r>
            <a:r>
              <a:rPr lang="cs-CZ" sz="900" b="1" dirty="0" err="1"/>
              <a:t>eGFR</a:t>
            </a:r>
            <a:r>
              <a:rPr lang="cs-CZ" sz="900" b="1" dirty="0"/>
              <a:t> (ml/min/1,73 m²):</a:t>
            </a:r>
            <a:r>
              <a:rPr lang="cs-CZ" sz="900" dirty="0"/>
              <a:t> G1 ≥ 90 – normální funkce ledvin; G2 60–89 – mírně snížená funkce; G3a 45–59 – mírně až středně snížená funkce; G3b 30–44 – středně až těžce snížená funkce; G4 15–29 – těžce snížená funkce; G5 &lt; 15 – selhání ledvin.</a:t>
            </a:r>
          </a:p>
        </p:txBody>
      </p:sp>
    </p:spTree>
    <p:extLst>
      <p:ext uri="{BB962C8B-B14F-4D97-AF65-F5344CB8AC3E}">
        <p14:creationId xmlns:p14="http://schemas.microsoft.com/office/powerpoint/2010/main" val="1596989818"/>
      </p:ext>
    </p:extLst>
  </p:cSld>
  <p:clrMapOvr>
    <a:masterClrMapping/>
  </p:clrMapOvr>
</p:sld>
</file>

<file path=ppt/theme/theme1.xml><?xml version="1.0" encoding="utf-8"?>
<a:theme xmlns:a="http://schemas.openxmlformats.org/drawingml/2006/main" name="JVS PPT Dark">
  <a:themeElements>
    <a:clrScheme name="JVS PPT Dark">
      <a:dk1>
        <a:srgbClr val="FFFFFF"/>
      </a:dk1>
      <a:lt1>
        <a:srgbClr val="0C1838"/>
      </a:lt1>
      <a:dk2>
        <a:srgbClr val="A7A9B3"/>
      </a:dk2>
      <a:lt2>
        <a:srgbClr val="545860"/>
      </a:lt2>
      <a:accent1>
        <a:srgbClr val="00469B"/>
      </a:accent1>
      <a:accent2>
        <a:srgbClr val="D70C0F"/>
      </a:accent2>
      <a:accent3>
        <a:srgbClr val="F8C2B9"/>
      </a:accent3>
      <a:accent4>
        <a:srgbClr val="680526"/>
      </a:accent4>
      <a:accent5>
        <a:srgbClr val="9EC8E9"/>
      </a:accent5>
      <a:accent6>
        <a:srgbClr val="545860"/>
      </a:accent6>
      <a:hlink>
        <a:srgbClr val="FFFFFF"/>
      </a:hlink>
      <a:folHlink>
        <a:srgbClr val="FF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marL="263525" indent="-263525" algn="l">
          <a:spcBef>
            <a:spcPts val="1000"/>
          </a:spcBef>
          <a:spcAft>
            <a:spcPts val="1000"/>
          </a:spcAft>
          <a:buFont typeface="Wingdings" panose="05000000000000000000" pitchFamily="2" charset="2"/>
          <a:buChar char="§"/>
          <a:defRPr sz="20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marL="270000" indent="-270000" algn="l">
          <a:spcBef>
            <a:spcPts val="1000"/>
          </a:spcBef>
          <a:spcAft>
            <a:spcPts val="1000"/>
          </a:spcAft>
          <a:buSzPct val="100000"/>
          <a:buFont typeface="Wingdings" panose="05000000000000000000" pitchFamily="2" charset="2"/>
          <a:buChar char="§"/>
          <a:defRPr sz="2000" dirty="0" err="1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zentace3" id="{24706DEC-CB45-C34C-9235-C38336E695F7}" vid="{3F4E157E-E3E1-6740-B836-DE72813AA057}"/>
    </a:ext>
  </a:extLst>
</a:theme>
</file>

<file path=ppt/theme/theme2.xml><?xml version="1.0" encoding="utf-8"?>
<a:theme xmlns:a="http://schemas.openxmlformats.org/drawingml/2006/main" name="JVS PPS Light">
  <a:themeElements>
    <a:clrScheme name="JVS PPT Light">
      <a:dk1>
        <a:srgbClr val="545860"/>
      </a:dk1>
      <a:lt1>
        <a:srgbClr val="FFFFFF"/>
      </a:lt1>
      <a:dk2>
        <a:srgbClr val="0C1838"/>
      </a:dk2>
      <a:lt2>
        <a:srgbClr val="A7A9B3"/>
      </a:lt2>
      <a:accent1>
        <a:srgbClr val="00469B"/>
      </a:accent1>
      <a:accent2>
        <a:srgbClr val="D70C0F"/>
      </a:accent2>
      <a:accent3>
        <a:srgbClr val="F8C2B9"/>
      </a:accent3>
      <a:accent4>
        <a:srgbClr val="680526"/>
      </a:accent4>
      <a:accent5>
        <a:srgbClr val="9EC8E9"/>
      </a:accent5>
      <a:accent6>
        <a:srgbClr val="545860"/>
      </a:accent6>
      <a:hlink>
        <a:srgbClr val="00469B"/>
      </a:hlink>
      <a:folHlink>
        <a:srgbClr val="00469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marL="263525" indent="-263525" algn="l">
          <a:spcBef>
            <a:spcPts val="1000"/>
          </a:spcBef>
          <a:spcAft>
            <a:spcPts val="1000"/>
          </a:spcAft>
          <a:buFont typeface="Wingdings" panose="05000000000000000000" pitchFamily="2" charset="2"/>
          <a:buChar char="§"/>
          <a:defRPr sz="20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marL="270000" indent="-270000" algn="l">
          <a:spcBef>
            <a:spcPts val="1000"/>
          </a:spcBef>
          <a:spcAft>
            <a:spcPts val="1000"/>
          </a:spcAft>
          <a:buSzPct val="100000"/>
          <a:buFont typeface="Wingdings" panose="05000000000000000000" pitchFamily="2" charset="2"/>
          <a:buChar char="§"/>
          <a:defRPr sz="2000" dirty="0" err="1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zentace3" id="{24706DEC-CB45-C34C-9235-C38336E695F7}" vid="{69CE64EB-08A5-CB4B-BA5A-A4AA83D87898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49E6BE534F60E469CE8F6942E8CB243" ma:contentTypeVersion="3" ma:contentTypeDescription="Vytvoří nový dokument" ma:contentTypeScope="" ma:versionID="f016a36121c73f128f837a688d434fda">
  <xsd:schema xmlns:xsd="http://www.w3.org/2001/XMLSchema" xmlns:xs="http://www.w3.org/2001/XMLSchema" xmlns:p="http://schemas.microsoft.com/office/2006/metadata/properties" xmlns:ns2="46101490-013c-45ea-bf1a-4a68c9a652b7" targetNamespace="http://schemas.microsoft.com/office/2006/metadata/properties" ma:root="true" ma:fieldsID="34c1f9b9eddcae5283eef7731ea9b1bc" ns2:_="">
    <xsd:import namespace="46101490-013c-45ea-bf1a-4a68c9a652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101490-013c-45ea-bf1a-4a68c9a652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76417A6-8771-430D-A2A0-70E5FBC37019}">
  <ds:schemaRefs>
    <ds:schemaRef ds:uri="46101490-013c-45ea-bf1a-4a68c9a652b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D19C120-5274-443A-93A6-139E5591E124}">
  <ds:schemaRefs>
    <ds:schemaRef ds:uri="b42b3ace-cfc9-4323-a967-7cca6ffa24c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C91B0F1-BDD1-486A-BD8F-8AC4E1CC693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powerpoint_urady-se-clenem_sablona-Sts26</Template>
  <TotalTime>1221</TotalTime>
  <Words>1356</Words>
  <Application>Microsoft Office PowerPoint</Application>
  <PresentationFormat>Širokoúhlá obrazovka</PresentationFormat>
  <Paragraphs>114</Paragraphs>
  <Slides>31</Slides>
  <Notes>3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Vložené servery OLE</vt:lpstr>
      </vt:variant>
      <vt:variant>
        <vt:i4>0</vt:i4>
      </vt:variant>
      <vt:variant>
        <vt:lpstr>Nadpisy snímků</vt:lpstr>
      </vt:variant>
      <vt:variant>
        <vt:i4>31</vt:i4>
      </vt:variant>
    </vt:vector>
  </HeadingPairs>
  <TitlesOfParts>
    <vt:vector size="37" baseType="lpstr">
      <vt:lpstr>Aptos</vt:lpstr>
      <vt:lpstr>Arial</vt:lpstr>
      <vt:lpstr>Calibri</vt:lpstr>
      <vt:lpstr>Wingdings</vt:lpstr>
      <vt:lpstr>JVS PPT Dark</vt:lpstr>
      <vt:lpstr>JVS PPS Light</vt:lpstr>
      <vt:lpstr>PREVENCE ONEMOCNĚNÍ LEDVIN A SRDCE V PRIMÁRNÍ PÉČI</vt:lpstr>
      <vt:lpstr>Prevalence chronického onemocnění ledvin (CKD)</vt:lpstr>
      <vt:lpstr>Proč je třeba věnovat CKD zvýšenou pozornost?</vt:lpstr>
      <vt:lpstr>Metodika MZd pro časný záchyt chronického onemocnění ledvin v České republice</vt:lpstr>
      <vt:lpstr>Včasná léčba CKD</vt:lpstr>
      <vt:lpstr>I přes prokázané benefity bylo v ČR v současnosti glifloziny léčeno přibližně jen 18 % pacientů s kardio-renálně metabolickým onemocněním1-3</vt:lpstr>
      <vt:lpstr>SGLT2i – oddálení dialýzy při včasném nasazení</vt:lpstr>
      <vt:lpstr>Data o ledvinovém selhávání</vt:lpstr>
      <vt:lpstr>Osoby se sníženou hodnotou eGFR (G2–G5)</vt:lpstr>
      <vt:lpstr>Glifloziny</vt:lpstr>
      <vt:lpstr>Včasná léčba CKD, DM2T i CHSS</vt:lpstr>
      <vt:lpstr>Glifloziny – SGLT-inhibitory</vt:lpstr>
      <vt:lpstr>Závěr a shrnutí: </vt:lpstr>
      <vt:lpstr>Závěr a shrnutí: </vt:lpstr>
      <vt:lpstr>Pilíře farmakoterapie  u pacientů s chronickým onemocněním ledvin</vt:lpstr>
      <vt:lpstr>Pilíře farmakoterapie u pacientů s chronickým onemocněním ledvin</vt:lpstr>
      <vt:lpstr>Zpomalení progrese CKD empagliflozinem hypotetická predikce dle studie EMPA-KIDNEY</vt:lpstr>
      <vt:lpstr>Kombinace inovativní renoprotekce téměř normalizuje progresi chronických onemocnění ledvin na úroveň fyziologického stárnutí</vt:lpstr>
      <vt:lpstr>Prezentace aplikace PowerPoint</vt:lpstr>
      <vt:lpstr>Chronické onemocnění ledvin</vt:lpstr>
      <vt:lpstr>Prevence onemocnění ledvin a srdce v primární péči </vt:lpstr>
      <vt:lpstr>Diabetes  2. typu a  do značné míry již prediabetes</vt:lpstr>
      <vt:lpstr>Prezentace aplikace PowerPoint</vt:lpstr>
      <vt:lpstr>Závěr – glifloziny</vt:lpstr>
      <vt:lpstr>Kardiorenální interakce</vt:lpstr>
      <vt:lpstr>Prezentace aplikace PowerPoint</vt:lpstr>
      <vt:lpstr>Prezentace aplikace PowerPoint</vt:lpstr>
      <vt:lpstr>Prezentace aplikace PowerPoint</vt:lpstr>
      <vt:lpstr>Ekonomické dopady srdečního selhání</vt:lpstr>
      <vt:lpstr>NKVP srdce a ledviny v kontextu SRDEČNÍHO SELHÁNÍ</vt:lpstr>
      <vt:lpstr>Děkujeme za pozornost</vt:lpstr>
    </vt:vector>
  </TitlesOfParts>
  <Manager/>
  <Company>MZCR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Urbancová Eliška, Ing.</dc:creator>
  <cp:keywords/>
  <dc:description/>
  <cp:lastModifiedBy>Povolná Renata, MgA.</cp:lastModifiedBy>
  <cp:revision>8</cp:revision>
  <cp:lastPrinted>2025-10-24T08:31:40Z</cp:lastPrinted>
  <dcterms:created xsi:type="dcterms:W3CDTF">2026-04-15T10:17:40Z</dcterms:created>
  <dcterms:modified xsi:type="dcterms:W3CDTF">2026-09-16T08:28:35Z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0x010100D49E6BE534F60E469CE8F6942E8CB243</vt:lpwstr>
  </property>
  <property fmtid="{D5CDD505-2E9C-101B-9397-08002B2CF9AE}" pid="3" name="MediaServiceImageTags">
    <vt:lpwstr/>
  </property>
  <property fmtid="{D5CDD505-2E9C-101B-9397-08002B2CF9AE}" pid="4" name="MSIP_Label_b3564849-fbfc-4795-ad59-055bb350645f_Enabled">
    <vt:lpwstr>true</vt:lpwstr>
  </property>
  <property fmtid="{D5CDD505-2E9C-101B-9397-08002B2CF9AE}" pid="5" name="MSIP_Label_b3564849-fbfc-4795-ad59-055bb350645f_SetDate">
    <vt:lpwstr>2025-11-05T08:47:26Z</vt:lpwstr>
  </property>
  <property fmtid="{D5CDD505-2E9C-101B-9397-08002B2CF9AE}" pid="6" name="MSIP_Label_b3564849-fbfc-4795-ad59-055bb350645f_Method">
    <vt:lpwstr>Standard</vt:lpwstr>
  </property>
  <property fmtid="{D5CDD505-2E9C-101B-9397-08002B2CF9AE}" pid="7" name="MSIP_Label_b3564849-fbfc-4795-ad59-055bb350645f_Name">
    <vt:lpwstr>M102S01</vt:lpwstr>
  </property>
  <property fmtid="{D5CDD505-2E9C-101B-9397-08002B2CF9AE}" pid="8" name="MSIP_Label_b3564849-fbfc-4795-ad59-055bb350645f_SiteId">
    <vt:lpwstr>65154e19-ce31-44e2-97af-2480f4c17f95</vt:lpwstr>
  </property>
  <property fmtid="{D5CDD505-2E9C-101B-9397-08002B2CF9AE}" pid="9" name="MSIP_Label_b3564849-fbfc-4795-ad59-055bb350645f_ActionId">
    <vt:lpwstr>a46c3e65-4ee5-4762-a82b-3d1c88712a7f</vt:lpwstr>
  </property>
  <property fmtid="{D5CDD505-2E9C-101B-9397-08002B2CF9AE}" pid="10" name="MSIP_Label_b3564849-fbfc-4795-ad59-055bb350645f_ContentBits">
    <vt:lpwstr>0</vt:lpwstr>
  </property>
  <property fmtid="{D5CDD505-2E9C-101B-9397-08002B2CF9AE}" pid="11" name="MSIP_Label_b3564849-fbfc-4795-ad59-055bb350645f_Tag">
    <vt:lpwstr>10, 3, 0, 1</vt:lpwstr>
  </property>
  <property fmtid="{D5CDD505-2E9C-101B-9397-08002B2CF9AE}" pid="12" name="xd_ProgID">
    <vt:lpwstr/>
  </property>
  <property fmtid="{D5CDD505-2E9C-101B-9397-08002B2CF9AE}" pid="13" name="ComplianceAssetId">
    <vt:lpwstr/>
  </property>
  <property fmtid="{D5CDD505-2E9C-101B-9397-08002B2CF9AE}" pid="14" name="TemplateUrl">
    <vt:lpwstr/>
  </property>
  <property fmtid="{D5CDD505-2E9C-101B-9397-08002B2CF9AE}" pid="15" name="_ExtendedDescription">
    <vt:lpwstr/>
  </property>
  <property fmtid="{D5CDD505-2E9C-101B-9397-08002B2CF9AE}" pid="16" name="TriggerFlowInfo">
    <vt:lpwstr/>
  </property>
  <property fmtid="{D5CDD505-2E9C-101B-9397-08002B2CF9AE}" pid="17" name="xd_Signature">
    <vt:lpwstr/>
  </property>
</Properties>
</file>