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charts/chart3.xml" ContentType="application/vnd.openxmlformats-officedocument.drawingml.chart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ppt/notesSlides/notesSlide5.xml" ContentType="application/vnd.openxmlformats-officedocument.presentationml.notesSlide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notesSlides/notesSlide6.xml" ContentType="application/vnd.openxmlformats-officedocument.presentationml.notesSlide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notesSlides/notesSlide7.xml" ContentType="application/vnd.openxmlformats-officedocument.presentationml.notesSlide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notesSlides/notesSlide8.xml" ContentType="application/vnd.openxmlformats-officedocument.presentationml.notesSlide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notesSlides/notesSlide9.xml" ContentType="application/vnd.openxmlformats-officedocument.presentationml.notesSlide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67.xml" ContentType="application/vnd.openxmlformats-officedocument.presentationml.tags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83" r:id="rId5"/>
  </p:sldMasterIdLst>
  <p:notesMasterIdLst>
    <p:notesMasterId r:id="rId33"/>
  </p:notesMasterIdLst>
  <p:handoutMasterIdLst>
    <p:handoutMasterId r:id="rId34"/>
  </p:handoutMasterIdLst>
  <p:sldIdLst>
    <p:sldId id="2147481770" r:id="rId6"/>
    <p:sldId id="2147481763" r:id="rId7"/>
    <p:sldId id="2145707059" r:id="rId8"/>
    <p:sldId id="2147481768" r:id="rId9"/>
    <p:sldId id="2147481767" r:id="rId10"/>
    <p:sldId id="2147481760" r:id="rId11"/>
    <p:sldId id="2147481766" r:id="rId12"/>
    <p:sldId id="2147481759" r:id="rId13"/>
    <p:sldId id="2147481769" r:id="rId14"/>
    <p:sldId id="2147479252" r:id="rId15"/>
    <p:sldId id="5085" r:id="rId16"/>
    <p:sldId id="5089" r:id="rId17"/>
    <p:sldId id="5025" r:id="rId18"/>
    <p:sldId id="5081" r:id="rId19"/>
    <p:sldId id="2147479253" r:id="rId20"/>
    <p:sldId id="2147481764" r:id="rId21"/>
    <p:sldId id="301" r:id="rId22"/>
    <p:sldId id="2147481758" r:id="rId23"/>
    <p:sldId id="295" r:id="rId24"/>
    <p:sldId id="2147481765" r:id="rId25"/>
    <p:sldId id="2145707070" r:id="rId26"/>
    <p:sldId id="5303" r:id="rId27"/>
    <p:sldId id="342" r:id="rId28"/>
    <p:sldId id="2145707069" r:id="rId29"/>
    <p:sldId id="5202" r:id="rId30"/>
    <p:sldId id="5378" r:id="rId31"/>
    <p:sldId id="2145707071" r:id="rId3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2F7A"/>
    <a:srgbClr val="E98091"/>
    <a:srgbClr val="BBC747"/>
    <a:srgbClr val="DA2B47"/>
    <a:srgbClr val="A6A6A6"/>
    <a:srgbClr val="E6B03C"/>
    <a:srgbClr val="EA58D9"/>
    <a:srgbClr val="FFFFFF"/>
    <a:srgbClr val="AFABAB"/>
    <a:srgbClr val="B77D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větlý styl 1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2DE63D5-997A-4646-A377-4702673A728D}" styleName="Světlý styl 2 – zvýraznění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Světlý styl 2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A111915-BE36-4E01-A7E5-04B1672EAD32}" styleName="Světlý styl 2 – zvýraznění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Světlý styl 2 – zvýraznění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40" autoAdjust="0"/>
    <p:restoredTop sz="91422" autoAdjust="0"/>
  </p:normalViewPr>
  <p:slideViewPr>
    <p:cSldViewPr snapToGrid="0">
      <p:cViewPr varScale="1">
        <p:scale>
          <a:sx n="101" d="100"/>
          <a:sy n="101" d="100"/>
        </p:scale>
        <p:origin x="732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napToGrid="0">
      <p:cViewPr varScale="1">
        <p:scale>
          <a:sx n="128" d="100"/>
          <a:sy n="128" d="100"/>
        </p:scale>
        <p:origin x="3752" y="8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8614564831261103E-2"/>
          <c:y val="5.4888507718696397E-2"/>
          <c:w val="0.88987566607460034"/>
          <c:h val="0.93825042881646659"/>
        </c:manualLayout>
      </c:layout>
      <c:barChart>
        <c:barDir val="bar"/>
        <c:grouping val="clustered"/>
        <c:varyColors val="0"/>
        <c:ser>
          <c:idx val="5"/>
          <c:order val="0"/>
          <c:tx>
            <c:strRef>
              <c:f>Sheet1!$B$1</c:f>
              <c:strCache>
                <c:ptCount val="1"/>
                <c:pt idx="0">
                  <c:v>all</c:v>
                </c:pt>
              </c:strCache>
            </c:strRef>
          </c:tx>
          <c:spPr>
            <a:solidFill>
              <a:srgbClr val="C92793"/>
            </a:solidFill>
            <a:ln w="24393">
              <a:noFill/>
            </a:ln>
          </c:spPr>
          <c:invertIfNegative val="0"/>
          <c:dLbls>
            <c:numFmt formatCode="#,##0" sourceLinked="0"/>
            <c:spPr>
              <a:noFill/>
              <a:ln w="24393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chemeClr val="tx1"/>
                    </a:solidFill>
                    <a:latin typeface="+mj-lt"/>
                    <a:ea typeface="Arial"/>
                    <a:cs typeface="Arial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Sheet1!$A$2:$A$30</c:f>
              <c:strCache>
                <c:ptCount val="29"/>
                <c:pt idx="0">
                  <c:v>nemelanomový kožní ZN (C44)</c:v>
                </c:pt>
                <c:pt idx="1">
                  <c:v>ZN prostaty (C61)</c:v>
                </c:pt>
                <c:pt idx="2">
                  <c:v>ZN prsu (C50) u žen</c:v>
                </c:pt>
                <c:pt idx="3">
                  <c:v>ZN tlustého střeva a konečníku (C18–C20)</c:v>
                </c:pt>
                <c:pt idx="4">
                  <c:v>ZN průdušnice, průdušky a plíce (C33, C34)</c:v>
                </c:pt>
                <c:pt idx="5">
                  <c:v>ZN ledviny (C64)</c:v>
                </c:pt>
                <c:pt idx="6">
                  <c:v>zhoubný melanom kůže (C43)</c:v>
                </c:pt>
                <c:pt idx="7">
                  <c:v>ZN močového měchýře (C67)</c:v>
                </c:pt>
                <c:pt idx="8">
                  <c:v>ZN slinivky břišní (C25)</c:v>
                </c:pt>
                <c:pt idx="9">
                  <c:v>ZN hlavy a krku (C00–C14, C30–C31)</c:v>
                </c:pt>
                <c:pt idx="10">
                  <c:v>ZN dělohy (C54, C55)</c:v>
                </c:pt>
                <c:pt idx="11">
                  <c:v>non-Hodgkinův lymfom (C82–C86)</c:v>
                </c:pt>
                <c:pt idx="12">
                  <c:v>leukémie (C91–C95)</c:v>
                </c:pt>
                <c:pt idx="13">
                  <c:v>ZN žaludku (C16)</c:v>
                </c:pt>
                <c:pt idx="14">
                  <c:v>ZN štítné žlázy (C73)</c:v>
                </c:pt>
                <c:pt idx="15">
                  <c:v>ZN jater a intrahepatálních žlučových cest (C22)</c:v>
                </c:pt>
                <c:pt idx="16">
                  <c:v>ZN vaječníku (C56)</c:v>
                </c:pt>
                <c:pt idx="17">
                  <c:v>ZN mozku, míchy a jiných částí CNS (C70–C72)</c:v>
                </c:pt>
                <c:pt idx="18">
                  <c:v>ZN žlučníku a žlučových cest (C23, C24)</c:v>
                </c:pt>
                <c:pt idx="19">
                  <c:v>ZN jícnu (C15)</c:v>
                </c:pt>
                <c:pt idx="20">
                  <c:v>ZN hrdla děložního (C53)</c:v>
                </c:pt>
                <c:pt idx="21">
                  <c:v>mnohočetný myelom (C90)</c:v>
                </c:pt>
                <c:pt idx="22">
                  <c:v>ZN varlete (C62)</c:v>
                </c:pt>
                <c:pt idx="23">
                  <c:v>ZN hrtanu (C32)</c:v>
                </c:pt>
                <c:pt idx="24">
                  <c:v>ZN pojivových a měk. tkání a perif. nervů (C47, C49)</c:v>
                </c:pt>
                <c:pt idx="25">
                  <c:v>Hodgkinův lymfom (C81)</c:v>
                </c:pt>
                <c:pt idx="26">
                  <c:v>ostatní zhoubné novotvary</c:v>
                </c:pt>
                <c:pt idx="27">
                  <c:v>novotvary in situ (D00–D09)</c:v>
                </c:pt>
                <c:pt idx="28">
                  <c:v>novotvary nezhoubné a neznámého chování (D10–D36, D37–D48)</c:v>
                </c:pt>
              </c:strCache>
            </c:strRef>
          </c:cat>
          <c:val>
            <c:numRef>
              <c:f>Sheet1!$B$2:$B$30</c:f>
              <c:numCache>
                <c:formatCode>#,##0</c:formatCode>
                <c:ptCount val="29"/>
                <c:pt idx="0">
                  <c:v>27748</c:v>
                </c:pt>
                <c:pt idx="1">
                  <c:v>8609</c:v>
                </c:pt>
                <c:pt idx="2">
                  <c:v>7979</c:v>
                </c:pt>
                <c:pt idx="3">
                  <c:v>7245</c:v>
                </c:pt>
                <c:pt idx="4">
                  <c:v>6580</c:v>
                </c:pt>
                <c:pt idx="5">
                  <c:v>3228</c:v>
                </c:pt>
                <c:pt idx="6">
                  <c:v>2890</c:v>
                </c:pt>
                <c:pt idx="7">
                  <c:v>2875</c:v>
                </c:pt>
                <c:pt idx="8">
                  <c:v>2608</c:v>
                </c:pt>
                <c:pt idx="9">
                  <c:v>2085</c:v>
                </c:pt>
                <c:pt idx="10">
                  <c:v>1986</c:v>
                </c:pt>
                <c:pt idx="11">
                  <c:v>1918</c:v>
                </c:pt>
                <c:pt idx="12">
                  <c:v>1582</c:v>
                </c:pt>
                <c:pt idx="13">
                  <c:v>1530</c:v>
                </c:pt>
                <c:pt idx="14">
                  <c:v>1180</c:v>
                </c:pt>
                <c:pt idx="15">
                  <c:v>1074</c:v>
                </c:pt>
                <c:pt idx="16" formatCode="General">
                  <c:v>964</c:v>
                </c:pt>
                <c:pt idx="17" formatCode="General">
                  <c:v>938</c:v>
                </c:pt>
                <c:pt idx="18" formatCode="General">
                  <c:v>850</c:v>
                </c:pt>
                <c:pt idx="19" formatCode="General">
                  <c:v>821</c:v>
                </c:pt>
                <c:pt idx="20" formatCode="General">
                  <c:v>753</c:v>
                </c:pt>
                <c:pt idx="21" formatCode="General">
                  <c:v>740</c:v>
                </c:pt>
                <c:pt idx="22" formatCode="General">
                  <c:v>506</c:v>
                </c:pt>
                <c:pt idx="23" formatCode="General">
                  <c:v>501</c:v>
                </c:pt>
                <c:pt idx="24" formatCode="General">
                  <c:v>373</c:v>
                </c:pt>
                <c:pt idx="25" formatCode="General">
                  <c:v>312</c:v>
                </c:pt>
                <c:pt idx="26">
                  <c:v>3940</c:v>
                </c:pt>
                <c:pt idx="27">
                  <c:v>7948</c:v>
                </c:pt>
                <c:pt idx="28">
                  <c:v>3119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9C-4ADF-A50E-F060FD3D1D60}"/>
            </c:ext>
          </c:extLst>
        </c:ser>
        <c:ser>
          <c:idx val="0"/>
          <c:order val="1"/>
          <c:tx>
            <c:strRef>
              <c:f>Sheet1!$C$1</c:f>
              <c:strCache>
                <c:ptCount val="1"/>
                <c:pt idx="0">
                  <c:v>m</c:v>
                </c:pt>
              </c:strCache>
            </c:strRef>
          </c:tx>
          <c:spPr>
            <a:solidFill>
              <a:srgbClr val="1442A0"/>
            </a:solidFill>
            <a:ln w="24393">
              <a:noFill/>
            </a:ln>
          </c:spPr>
          <c:invertIfNegative val="0"/>
          <c:dLbls>
            <c:delete val="1"/>
          </c:dLbls>
          <c:cat>
            <c:strRef>
              <c:f>Sheet1!$A$2:$A$30</c:f>
              <c:strCache>
                <c:ptCount val="29"/>
                <c:pt idx="0">
                  <c:v>nemelanomový kožní ZN (C44)</c:v>
                </c:pt>
                <c:pt idx="1">
                  <c:v>ZN prostaty (C61)</c:v>
                </c:pt>
                <c:pt idx="2">
                  <c:v>ZN prsu (C50) u žen</c:v>
                </c:pt>
                <c:pt idx="3">
                  <c:v>ZN tlustého střeva a konečníku (C18–C20)</c:v>
                </c:pt>
                <c:pt idx="4">
                  <c:v>ZN průdušnice, průdušky a plíce (C33, C34)</c:v>
                </c:pt>
                <c:pt idx="5">
                  <c:v>ZN ledviny (C64)</c:v>
                </c:pt>
                <c:pt idx="6">
                  <c:v>zhoubný melanom kůže (C43)</c:v>
                </c:pt>
                <c:pt idx="7">
                  <c:v>ZN močového měchýře (C67)</c:v>
                </c:pt>
                <c:pt idx="8">
                  <c:v>ZN slinivky břišní (C25)</c:v>
                </c:pt>
                <c:pt idx="9">
                  <c:v>ZN hlavy a krku (C00–C14, C30–C31)</c:v>
                </c:pt>
                <c:pt idx="10">
                  <c:v>ZN dělohy (C54, C55)</c:v>
                </c:pt>
                <c:pt idx="11">
                  <c:v>non-Hodgkinův lymfom (C82–C86)</c:v>
                </c:pt>
                <c:pt idx="12">
                  <c:v>leukémie (C91–C95)</c:v>
                </c:pt>
                <c:pt idx="13">
                  <c:v>ZN žaludku (C16)</c:v>
                </c:pt>
                <c:pt idx="14">
                  <c:v>ZN štítné žlázy (C73)</c:v>
                </c:pt>
                <c:pt idx="15">
                  <c:v>ZN jater a intrahepatálních žlučových cest (C22)</c:v>
                </c:pt>
                <c:pt idx="16">
                  <c:v>ZN vaječníku (C56)</c:v>
                </c:pt>
                <c:pt idx="17">
                  <c:v>ZN mozku, míchy a jiných částí CNS (C70–C72)</c:v>
                </c:pt>
                <c:pt idx="18">
                  <c:v>ZN žlučníku a žlučových cest (C23, C24)</c:v>
                </c:pt>
                <c:pt idx="19">
                  <c:v>ZN jícnu (C15)</c:v>
                </c:pt>
                <c:pt idx="20">
                  <c:v>ZN hrdla děložního (C53)</c:v>
                </c:pt>
                <c:pt idx="21">
                  <c:v>mnohočetný myelom (C90)</c:v>
                </c:pt>
                <c:pt idx="22">
                  <c:v>ZN varlete (C62)</c:v>
                </c:pt>
                <c:pt idx="23">
                  <c:v>ZN hrtanu (C32)</c:v>
                </c:pt>
                <c:pt idx="24">
                  <c:v>ZN pojivových a měk. tkání a perif. nervů (C47, C49)</c:v>
                </c:pt>
                <c:pt idx="25">
                  <c:v>Hodgkinův lymfom (C81)</c:v>
                </c:pt>
                <c:pt idx="26">
                  <c:v>ostatní zhoubné novotvary</c:v>
                </c:pt>
                <c:pt idx="27">
                  <c:v>novotvary in situ (D00–D09)</c:v>
                </c:pt>
                <c:pt idx="28">
                  <c:v>novotvary nezhoubné a neznámého chování (D10–D36, D37–D48)</c:v>
                </c:pt>
              </c:strCache>
            </c:strRef>
          </c:cat>
          <c:val>
            <c:numRef>
              <c:f>Sheet1!$C$2:$C$30</c:f>
              <c:numCache>
                <c:formatCode>#,##0</c:formatCode>
                <c:ptCount val="29"/>
                <c:pt idx="0">
                  <c:v>14376</c:v>
                </c:pt>
                <c:pt idx="1">
                  <c:v>8609</c:v>
                </c:pt>
                <c:pt idx="2" formatCode="General">
                  <c:v>0</c:v>
                </c:pt>
                <c:pt idx="3">
                  <c:v>4261</c:v>
                </c:pt>
                <c:pt idx="4">
                  <c:v>3947</c:v>
                </c:pt>
                <c:pt idx="5">
                  <c:v>2112</c:v>
                </c:pt>
                <c:pt idx="6">
                  <c:v>1528</c:v>
                </c:pt>
                <c:pt idx="7">
                  <c:v>2121</c:v>
                </c:pt>
                <c:pt idx="8">
                  <c:v>1338</c:v>
                </c:pt>
                <c:pt idx="9">
                  <c:v>1440</c:v>
                </c:pt>
                <c:pt idx="10" formatCode="General">
                  <c:v>0</c:v>
                </c:pt>
                <c:pt idx="11">
                  <c:v>1002</c:v>
                </c:pt>
                <c:pt idx="12" formatCode="General">
                  <c:v>925</c:v>
                </c:pt>
                <c:pt idx="13" formatCode="General">
                  <c:v>914</c:v>
                </c:pt>
                <c:pt idx="14" formatCode="General">
                  <c:v>303</c:v>
                </c:pt>
                <c:pt idx="15" formatCode="General">
                  <c:v>703</c:v>
                </c:pt>
                <c:pt idx="16" formatCode="General">
                  <c:v>0</c:v>
                </c:pt>
                <c:pt idx="17" formatCode="General">
                  <c:v>508</c:v>
                </c:pt>
                <c:pt idx="18" formatCode="General">
                  <c:v>386</c:v>
                </c:pt>
                <c:pt idx="19" formatCode="General">
                  <c:v>655</c:v>
                </c:pt>
                <c:pt idx="20" formatCode="General">
                  <c:v>0</c:v>
                </c:pt>
                <c:pt idx="21" formatCode="General">
                  <c:v>398</c:v>
                </c:pt>
                <c:pt idx="22" formatCode="General">
                  <c:v>506</c:v>
                </c:pt>
                <c:pt idx="23" formatCode="General">
                  <c:v>432</c:v>
                </c:pt>
                <c:pt idx="24" formatCode="General">
                  <c:v>206</c:v>
                </c:pt>
                <c:pt idx="25" formatCode="General">
                  <c:v>174</c:v>
                </c:pt>
                <c:pt idx="26">
                  <c:v>1904</c:v>
                </c:pt>
                <c:pt idx="27">
                  <c:v>2214</c:v>
                </c:pt>
                <c:pt idx="28">
                  <c:v>1527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99C-4ADF-A50E-F060FD3D1D6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201892000"/>
        <c:axId val="1"/>
      </c:barChart>
      <c:catAx>
        <c:axId val="20189200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one"/>
        <c:spPr>
          <a:ln w="3049">
            <a:solidFill>
              <a:schemeClr val="tx1"/>
            </a:solidFill>
            <a:prstDash val="solid"/>
          </a:ln>
        </c:spPr>
        <c:crossAx val="1"/>
        <c:crosses val="autoZero"/>
        <c:auto val="1"/>
        <c:lblAlgn val="ctr"/>
        <c:lblOffset val="100"/>
        <c:tickMarkSkip val="1"/>
        <c:noMultiLvlLbl val="0"/>
      </c:catAx>
      <c:valAx>
        <c:axId val="1"/>
        <c:scaling>
          <c:orientation val="minMax"/>
        </c:scaling>
        <c:delete val="0"/>
        <c:axPos val="t"/>
        <c:numFmt formatCode="#,##0" sourceLinked="0"/>
        <c:majorTickMark val="out"/>
        <c:minorTickMark val="none"/>
        <c:tickLblPos val="nextTo"/>
        <c:spPr>
          <a:ln w="304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chemeClr val="tx1"/>
                </a:solidFill>
                <a:latin typeface="+mj-lt"/>
                <a:ea typeface="Arial"/>
                <a:cs typeface="Arial"/>
              </a:defRPr>
            </a:pPr>
            <a:endParaRPr lang="cs-CZ"/>
          </a:p>
        </c:txPr>
        <c:crossAx val="201892000"/>
        <c:crosses val="autoZero"/>
        <c:crossBetween val="between"/>
      </c:valAx>
      <c:spPr>
        <a:noFill/>
        <a:ln w="24393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537" b="1" i="0" u="none" strike="noStrike" baseline="0">
          <a:solidFill>
            <a:schemeClr val="tx1"/>
          </a:solidFill>
          <a:latin typeface="Tahoma"/>
          <a:ea typeface="Tahoma"/>
          <a:cs typeface="Tahoma"/>
        </a:defRPr>
      </a:pPr>
      <a:endParaRPr lang="cs-CZ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614564831261103E-2"/>
          <c:y val="5.4888507718696397E-2"/>
          <c:w val="0.88987566607460034"/>
          <c:h val="0.93825042881646659"/>
        </c:manualLayout>
      </c:layout>
      <c:barChart>
        <c:barDir val="bar"/>
        <c:grouping val="clustered"/>
        <c:varyColors val="0"/>
        <c:ser>
          <c:idx val="5"/>
          <c:order val="0"/>
          <c:tx>
            <c:strRef>
              <c:f>Sheet1!$B$1</c:f>
              <c:strCache>
                <c:ptCount val="1"/>
                <c:pt idx="0">
                  <c:v>all</c:v>
                </c:pt>
              </c:strCache>
            </c:strRef>
          </c:tx>
          <c:spPr>
            <a:solidFill>
              <a:srgbClr val="C92793"/>
            </a:solidFill>
            <a:ln w="24393">
              <a:noFill/>
            </a:ln>
          </c:spPr>
          <c:invertIfNegative val="0"/>
          <c:dLbls>
            <c:numFmt formatCode="#,##0" sourceLinked="0"/>
            <c:spPr>
              <a:noFill/>
              <a:ln w="24393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chemeClr val="tx1"/>
                    </a:solidFill>
                    <a:latin typeface="+mj-lt"/>
                    <a:ea typeface="Arial"/>
                    <a:cs typeface="Arial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Sheet1!$A$2:$A$29</c:f>
              <c:strCache>
                <c:ptCount val="28"/>
                <c:pt idx="0">
                  <c:v>ZN průdušnice, průdušky a plíce (C33, C34)</c:v>
                </c:pt>
                <c:pt idx="1">
                  <c:v>ZN tlustého střeva a konečníku (C18–C20)</c:v>
                </c:pt>
                <c:pt idx="2">
                  <c:v>ZN slinivky břišní (C25)</c:v>
                </c:pt>
                <c:pt idx="3">
                  <c:v>ZN prsu (C50) u žen</c:v>
                </c:pt>
                <c:pt idx="4">
                  <c:v>ZN prostaty (C61)</c:v>
                </c:pt>
                <c:pt idx="5">
                  <c:v>ZN žaludku (C16)</c:v>
                </c:pt>
                <c:pt idx="6">
                  <c:v>leukémie (C91–C95)</c:v>
                </c:pt>
                <c:pt idx="7">
                  <c:v>ZN ledviny (C64)</c:v>
                </c:pt>
                <c:pt idx="8">
                  <c:v>ZN močového měchýře (C67)</c:v>
                </c:pt>
                <c:pt idx="9">
                  <c:v>ZN jater a intrahepatálních žlučových cest (C22)</c:v>
                </c:pt>
                <c:pt idx="10">
                  <c:v>ZN hlavy a krku (C00–C14, C30–C31)</c:v>
                </c:pt>
                <c:pt idx="11">
                  <c:v>ZN mozku, míchy a jiných částí CNS (C70–C72)</c:v>
                </c:pt>
                <c:pt idx="12">
                  <c:v>ZN žlučníku a žlučových cest (C23, C24)</c:v>
                </c:pt>
                <c:pt idx="13">
                  <c:v>ZN vaječníku (C56)</c:v>
                </c:pt>
                <c:pt idx="14">
                  <c:v>non-Hodgkinův lymfom (C82–C86)</c:v>
                </c:pt>
                <c:pt idx="15">
                  <c:v>ZN jícnu (C15)</c:v>
                </c:pt>
                <c:pt idx="16">
                  <c:v>zhoubný melanom kůže (C43)</c:v>
                </c:pt>
                <c:pt idx="17">
                  <c:v>ZN dělohy (C54, C55)</c:v>
                </c:pt>
                <c:pt idx="18">
                  <c:v>mnohočetný myelom (C90)</c:v>
                </c:pt>
                <c:pt idx="19">
                  <c:v>ZN hrdla děložního (C53)</c:v>
                </c:pt>
                <c:pt idx="20">
                  <c:v>ZN hrtanu (C32)</c:v>
                </c:pt>
                <c:pt idx="21">
                  <c:v>nemelanomový kožní ZN (C44)</c:v>
                </c:pt>
                <c:pt idx="22">
                  <c:v>ZN pojivových a měk. tkání a perif. nervů (C47, C49)</c:v>
                </c:pt>
                <c:pt idx="23">
                  <c:v>ZN štítné žlázy (C73)</c:v>
                </c:pt>
                <c:pt idx="24">
                  <c:v>Hodgkinův lymfom (C81)</c:v>
                </c:pt>
                <c:pt idx="25">
                  <c:v>ZN varlete (C62)</c:v>
                </c:pt>
                <c:pt idx="26">
                  <c:v>ostatní zhoubné novotvary</c:v>
                </c:pt>
                <c:pt idx="27">
                  <c:v>novotvary in situ, nezhoubné a neznámého chování (D00–D48)</c:v>
                </c:pt>
              </c:strCache>
            </c:strRef>
          </c:cat>
          <c:val>
            <c:numRef>
              <c:f>Sheet1!$B$2:$B$29</c:f>
              <c:numCache>
                <c:formatCode>#,##0</c:formatCode>
                <c:ptCount val="28"/>
                <c:pt idx="0">
                  <c:v>5010</c:v>
                </c:pt>
                <c:pt idx="1">
                  <c:v>3227</c:v>
                </c:pt>
                <c:pt idx="2">
                  <c:v>2352</c:v>
                </c:pt>
                <c:pt idx="3">
                  <c:v>1700</c:v>
                </c:pt>
                <c:pt idx="4">
                  <c:v>1499</c:v>
                </c:pt>
                <c:pt idx="5">
                  <c:v>959</c:v>
                </c:pt>
                <c:pt idx="6" formatCode="General">
                  <c:v>913</c:v>
                </c:pt>
                <c:pt idx="7" formatCode="General">
                  <c:v>910</c:v>
                </c:pt>
                <c:pt idx="8" formatCode="General">
                  <c:v>906</c:v>
                </c:pt>
                <c:pt idx="9" formatCode="General">
                  <c:v>886</c:v>
                </c:pt>
                <c:pt idx="10" formatCode="General">
                  <c:v>856</c:v>
                </c:pt>
                <c:pt idx="11" formatCode="General">
                  <c:v>775</c:v>
                </c:pt>
                <c:pt idx="12" formatCode="General">
                  <c:v>642</c:v>
                </c:pt>
                <c:pt idx="13" formatCode="General">
                  <c:v>617</c:v>
                </c:pt>
                <c:pt idx="14" formatCode="General">
                  <c:v>593</c:v>
                </c:pt>
                <c:pt idx="15" formatCode="General">
                  <c:v>582</c:v>
                </c:pt>
                <c:pt idx="16" formatCode="General">
                  <c:v>431</c:v>
                </c:pt>
                <c:pt idx="17" formatCode="General">
                  <c:v>416</c:v>
                </c:pt>
                <c:pt idx="18" formatCode="General">
                  <c:v>401</c:v>
                </c:pt>
                <c:pt idx="19" formatCode="General">
                  <c:v>262</c:v>
                </c:pt>
                <c:pt idx="20" formatCode="General">
                  <c:v>213</c:v>
                </c:pt>
                <c:pt idx="21" formatCode="General">
                  <c:v>202</c:v>
                </c:pt>
                <c:pt idx="22" formatCode="General">
                  <c:v>141</c:v>
                </c:pt>
                <c:pt idx="23" formatCode="General">
                  <c:v>76</c:v>
                </c:pt>
                <c:pt idx="24" formatCode="General">
                  <c:v>52</c:v>
                </c:pt>
                <c:pt idx="25" formatCode="General">
                  <c:v>31</c:v>
                </c:pt>
                <c:pt idx="26">
                  <c:v>2772</c:v>
                </c:pt>
                <c:pt idx="27" formatCode="General">
                  <c:v>691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297-4B42-B102-0B43CFED4F61}"/>
            </c:ext>
          </c:extLst>
        </c:ser>
        <c:ser>
          <c:idx val="0"/>
          <c:order val="1"/>
          <c:tx>
            <c:strRef>
              <c:f>Sheet1!$C$1</c:f>
              <c:strCache>
                <c:ptCount val="1"/>
                <c:pt idx="0">
                  <c:v>m</c:v>
                </c:pt>
              </c:strCache>
            </c:strRef>
          </c:tx>
          <c:spPr>
            <a:solidFill>
              <a:srgbClr val="1442A0"/>
            </a:solidFill>
            <a:ln w="24393">
              <a:noFill/>
            </a:ln>
          </c:spPr>
          <c:invertIfNegative val="0"/>
          <c:dLbls>
            <c:delete val="1"/>
          </c:dLbls>
          <c:cat>
            <c:strRef>
              <c:f>Sheet1!$A$2:$A$29</c:f>
              <c:strCache>
                <c:ptCount val="28"/>
                <c:pt idx="0">
                  <c:v>ZN průdušnice, průdušky a plíce (C33, C34)</c:v>
                </c:pt>
                <c:pt idx="1">
                  <c:v>ZN tlustého střeva a konečníku (C18–C20)</c:v>
                </c:pt>
                <c:pt idx="2">
                  <c:v>ZN slinivky břišní (C25)</c:v>
                </c:pt>
                <c:pt idx="3">
                  <c:v>ZN prsu (C50) u žen</c:v>
                </c:pt>
                <c:pt idx="4">
                  <c:v>ZN prostaty (C61)</c:v>
                </c:pt>
                <c:pt idx="5">
                  <c:v>ZN žaludku (C16)</c:v>
                </c:pt>
                <c:pt idx="6">
                  <c:v>leukémie (C91–C95)</c:v>
                </c:pt>
                <c:pt idx="7">
                  <c:v>ZN ledviny (C64)</c:v>
                </c:pt>
                <c:pt idx="8">
                  <c:v>ZN močového měchýře (C67)</c:v>
                </c:pt>
                <c:pt idx="9">
                  <c:v>ZN jater a intrahepatálních žlučových cest (C22)</c:v>
                </c:pt>
                <c:pt idx="10">
                  <c:v>ZN hlavy a krku (C00–C14, C30–C31)</c:v>
                </c:pt>
                <c:pt idx="11">
                  <c:v>ZN mozku, míchy a jiných částí CNS (C70–C72)</c:v>
                </c:pt>
                <c:pt idx="12">
                  <c:v>ZN žlučníku a žlučových cest (C23, C24)</c:v>
                </c:pt>
                <c:pt idx="13">
                  <c:v>ZN vaječníku (C56)</c:v>
                </c:pt>
                <c:pt idx="14">
                  <c:v>non-Hodgkinův lymfom (C82–C86)</c:v>
                </c:pt>
                <c:pt idx="15">
                  <c:v>ZN jícnu (C15)</c:v>
                </c:pt>
                <c:pt idx="16">
                  <c:v>zhoubný melanom kůže (C43)</c:v>
                </c:pt>
                <c:pt idx="17">
                  <c:v>ZN dělohy (C54, C55)</c:v>
                </c:pt>
                <c:pt idx="18">
                  <c:v>mnohočetný myelom (C90)</c:v>
                </c:pt>
                <c:pt idx="19">
                  <c:v>ZN hrdla děložního (C53)</c:v>
                </c:pt>
                <c:pt idx="20">
                  <c:v>ZN hrtanu (C32)</c:v>
                </c:pt>
                <c:pt idx="21">
                  <c:v>nemelanomový kožní ZN (C44)</c:v>
                </c:pt>
                <c:pt idx="22">
                  <c:v>ZN pojivových a měk. tkání a perif. nervů (C47, C49)</c:v>
                </c:pt>
                <c:pt idx="23">
                  <c:v>ZN štítné žlázy (C73)</c:v>
                </c:pt>
                <c:pt idx="24">
                  <c:v>Hodgkinův lymfom (C81)</c:v>
                </c:pt>
                <c:pt idx="25">
                  <c:v>ZN varlete (C62)</c:v>
                </c:pt>
                <c:pt idx="26">
                  <c:v>ostatní zhoubné novotvary</c:v>
                </c:pt>
                <c:pt idx="27">
                  <c:v>novotvary in situ, nezhoubné a neznámého chování (D00–D48)</c:v>
                </c:pt>
              </c:strCache>
            </c:strRef>
          </c:cat>
          <c:val>
            <c:numRef>
              <c:f>Sheet1!$C$2:$C$29</c:f>
              <c:numCache>
                <c:formatCode>#,##0</c:formatCode>
                <c:ptCount val="28"/>
                <c:pt idx="0">
                  <c:v>3116</c:v>
                </c:pt>
                <c:pt idx="1">
                  <c:v>1893</c:v>
                </c:pt>
                <c:pt idx="2">
                  <c:v>1178</c:v>
                </c:pt>
                <c:pt idx="3">
                  <c:v>0</c:v>
                </c:pt>
                <c:pt idx="4">
                  <c:v>1499</c:v>
                </c:pt>
                <c:pt idx="5">
                  <c:v>577</c:v>
                </c:pt>
                <c:pt idx="6" formatCode="General">
                  <c:v>515</c:v>
                </c:pt>
                <c:pt idx="7" formatCode="General">
                  <c:v>570</c:v>
                </c:pt>
                <c:pt idx="8" formatCode="General">
                  <c:v>657</c:v>
                </c:pt>
                <c:pt idx="9" formatCode="General">
                  <c:v>569</c:v>
                </c:pt>
                <c:pt idx="10" formatCode="General">
                  <c:v>629</c:v>
                </c:pt>
                <c:pt idx="11" formatCode="General">
                  <c:v>407</c:v>
                </c:pt>
                <c:pt idx="12" formatCode="General">
                  <c:v>273</c:v>
                </c:pt>
                <c:pt idx="13" formatCode="General">
                  <c:v>0</c:v>
                </c:pt>
                <c:pt idx="14" formatCode="General">
                  <c:v>317</c:v>
                </c:pt>
                <c:pt idx="15" formatCode="General">
                  <c:v>466</c:v>
                </c:pt>
                <c:pt idx="16" formatCode="General">
                  <c:v>260</c:v>
                </c:pt>
                <c:pt idx="17" formatCode="General">
                  <c:v>0</c:v>
                </c:pt>
                <c:pt idx="18" formatCode="General">
                  <c:v>213</c:v>
                </c:pt>
                <c:pt idx="19" formatCode="General">
                  <c:v>0</c:v>
                </c:pt>
                <c:pt idx="20" formatCode="General">
                  <c:v>189</c:v>
                </c:pt>
                <c:pt idx="21" formatCode="General">
                  <c:v>118</c:v>
                </c:pt>
                <c:pt idx="22" formatCode="General">
                  <c:v>78</c:v>
                </c:pt>
                <c:pt idx="23" formatCode="General">
                  <c:v>36</c:v>
                </c:pt>
                <c:pt idx="24" formatCode="General">
                  <c:v>29</c:v>
                </c:pt>
                <c:pt idx="25" formatCode="General">
                  <c:v>31</c:v>
                </c:pt>
                <c:pt idx="26">
                  <c:v>1373</c:v>
                </c:pt>
                <c:pt idx="27" formatCode="General">
                  <c:v>348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297-4B42-B102-0B43CFED4F6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201892000"/>
        <c:axId val="1"/>
      </c:barChart>
      <c:catAx>
        <c:axId val="20189200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one"/>
        <c:spPr>
          <a:ln w="3049">
            <a:solidFill>
              <a:schemeClr val="tx1"/>
            </a:solidFill>
            <a:prstDash val="solid"/>
          </a:ln>
        </c:spPr>
        <c:crossAx val="1"/>
        <c:crosses val="autoZero"/>
        <c:auto val="1"/>
        <c:lblAlgn val="ctr"/>
        <c:lblOffset val="100"/>
        <c:tickMarkSkip val="1"/>
        <c:noMultiLvlLbl val="0"/>
      </c:catAx>
      <c:valAx>
        <c:axId val="1"/>
        <c:scaling>
          <c:orientation val="minMax"/>
        </c:scaling>
        <c:delete val="0"/>
        <c:axPos val="t"/>
        <c:numFmt formatCode="#,##0" sourceLinked="0"/>
        <c:majorTickMark val="out"/>
        <c:minorTickMark val="none"/>
        <c:tickLblPos val="nextTo"/>
        <c:spPr>
          <a:ln w="304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chemeClr val="tx1"/>
                </a:solidFill>
                <a:latin typeface="+mj-lt"/>
                <a:ea typeface="Arial"/>
                <a:cs typeface="Arial"/>
              </a:defRPr>
            </a:pPr>
            <a:endParaRPr lang="cs-CZ"/>
          </a:p>
        </c:txPr>
        <c:crossAx val="201892000"/>
        <c:crosses val="autoZero"/>
        <c:crossBetween val="between"/>
      </c:valAx>
      <c:spPr>
        <a:noFill/>
        <a:ln w="24393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537" b="1" i="0" u="none" strike="noStrike" baseline="0">
          <a:solidFill>
            <a:schemeClr val="tx1"/>
          </a:solidFill>
          <a:latin typeface="Tahoma"/>
          <a:ea typeface="Tahoma"/>
          <a:cs typeface="Tahoma"/>
        </a:defRPr>
      </a:pPr>
      <a:endParaRPr lang="cs-CZ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2448713979717289E-2"/>
          <c:y val="3.3964976113765137E-2"/>
          <c:w val="0.92420031667799207"/>
          <c:h val="0.86011233126874787"/>
        </c:manualLayout>
      </c:layout>
      <c:lineChart>
        <c:grouping val="standar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ZN prostaty</c:v>
                </c:pt>
              </c:strCache>
            </c:strRef>
          </c:tx>
          <c:spPr>
            <a:ln>
              <a:solidFill>
                <a:srgbClr val="0070C0"/>
              </a:solidFill>
            </a:ln>
          </c:spPr>
          <c:marker>
            <c:symbol val="none"/>
          </c:marker>
          <c:cat>
            <c:strRef>
              <c:f>List1!$B$1:$BO$1</c:f>
              <c:strCache>
                <c:ptCount val="66"/>
                <c:pt idx="0">
                  <c:v>1959</c:v>
                </c:pt>
                <c:pt idx="1">
                  <c:v>1960</c:v>
                </c:pt>
                <c:pt idx="2">
                  <c:v>1961</c:v>
                </c:pt>
                <c:pt idx="3">
                  <c:v>1962</c:v>
                </c:pt>
                <c:pt idx="4">
                  <c:v>1963</c:v>
                </c:pt>
                <c:pt idx="5">
                  <c:v>1964</c:v>
                </c:pt>
                <c:pt idx="6">
                  <c:v>1965</c:v>
                </c:pt>
                <c:pt idx="7">
                  <c:v>1966</c:v>
                </c:pt>
                <c:pt idx="8">
                  <c:v>1967</c:v>
                </c:pt>
                <c:pt idx="9">
                  <c:v>1968</c:v>
                </c:pt>
                <c:pt idx="10">
                  <c:v>1969</c:v>
                </c:pt>
                <c:pt idx="11">
                  <c:v>1970</c:v>
                </c:pt>
                <c:pt idx="12">
                  <c:v>1971</c:v>
                </c:pt>
                <c:pt idx="13">
                  <c:v>1972</c:v>
                </c:pt>
                <c:pt idx="14">
                  <c:v>1973</c:v>
                </c:pt>
                <c:pt idx="15">
                  <c:v>1974</c:v>
                </c:pt>
                <c:pt idx="16">
                  <c:v>1975</c:v>
                </c:pt>
                <c:pt idx="17">
                  <c:v>1976</c:v>
                </c:pt>
                <c:pt idx="18">
                  <c:v>1977</c:v>
                </c:pt>
                <c:pt idx="19">
                  <c:v>1978</c:v>
                </c:pt>
                <c:pt idx="20">
                  <c:v>1979</c:v>
                </c:pt>
                <c:pt idx="21">
                  <c:v>1980</c:v>
                </c:pt>
                <c:pt idx="22">
                  <c:v>1981</c:v>
                </c:pt>
                <c:pt idx="23">
                  <c:v>1982</c:v>
                </c:pt>
                <c:pt idx="24">
                  <c:v>1983</c:v>
                </c:pt>
                <c:pt idx="25">
                  <c:v>1984</c:v>
                </c:pt>
                <c:pt idx="26">
                  <c:v>1985</c:v>
                </c:pt>
                <c:pt idx="27">
                  <c:v>1986</c:v>
                </c:pt>
                <c:pt idx="28">
                  <c:v>1987</c:v>
                </c:pt>
                <c:pt idx="29">
                  <c:v>1988</c:v>
                </c:pt>
                <c:pt idx="30">
                  <c:v>1989</c:v>
                </c:pt>
                <c:pt idx="31">
                  <c:v>1990</c:v>
                </c:pt>
                <c:pt idx="32">
                  <c:v>1991</c:v>
                </c:pt>
                <c:pt idx="33">
                  <c:v>1992</c:v>
                </c:pt>
                <c:pt idx="34">
                  <c:v>1993</c:v>
                </c:pt>
                <c:pt idx="35">
                  <c:v>1994</c:v>
                </c:pt>
                <c:pt idx="36">
                  <c:v>1995</c:v>
                </c:pt>
                <c:pt idx="37">
                  <c:v>1996</c:v>
                </c:pt>
                <c:pt idx="38">
                  <c:v>1997</c:v>
                </c:pt>
                <c:pt idx="39">
                  <c:v>1998</c:v>
                </c:pt>
                <c:pt idx="40">
                  <c:v>1999</c:v>
                </c:pt>
                <c:pt idx="41">
                  <c:v>2000</c:v>
                </c:pt>
                <c:pt idx="42">
                  <c:v>2001</c:v>
                </c:pt>
                <c:pt idx="43">
                  <c:v>2002</c:v>
                </c:pt>
                <c:pt idx="44">
                  <c:v>2003</c:v>
                </c:pt>
                <c:pt idx="45">
                  <c:v>2004</c:v>
                </c:pt>
                <c:pt idx="46">
                  <c:v>2005</c:v>
                </c:pt>
                <c:pt idx="47">
                  <c:v>2006</c:v>
                </c:pt>
                <c:pt idx="48">
                  <c:v>2007</c:v>
                </c:pt>
                <c:pt idx="49">
                  <c:v>2008</c:v>
                </c:pt>
                <c:pt idx="50">
                  <c:v>2009</c:v>
                </c:pt>
                <c:pt idx="51">
                  <c:v>2010</c:v>
                </c:pt>
                <c:pt idx="52">
                  <c:v>2011</c:v>
                </c:pt>
                <c:pt idx="53">
                  <c:v>2012</c:v>
                </c:pt>
                <c:pt idx="54">
                  <c:v>2013</c:v>
                </c:pt>
                <c:pt idx="55">
                  <c:v>2014</c:v>
                </c:pt>
                <c:pt idx="56">
                  <c:v>2015</c:v>
                </c:pt>
                <c:pt idx="57">
                  <c:v>2016</c:v>
                </c:pt>
                <c:pt idx="58">
                  <c:v>2017</c:v>
                </c:pt>
                <c:pt idx="59">
                  <c:v>2018</c:v>
                </c:pt>
                <c:pt idx="60">
                  <c:v>2019</c:v>
                </c:pt>
                <c:pt idx="61">
                  <c:v>2020</c:v>
                </c:pt>
                <c:pt idx="62">
                  <c:v>2021</c:v>
                </c:pt>
                <c:pt idx="63">
                  <c:v>2022</c:v>
                </c:pt>
                <c:pt idx="64">
                  <c:v>2023</c:v>
                </c:pt>
                <c:pt idx="65">
                  <c:v>2024</c:v>
                </c:pt>
              </c:strCache>
            </c:strRef>
          </c:cat>
          <c:val>
            <c:numRef>
              <c:f>List1!$B$2:$BO$2</c:f>
              <c:numCache>
                <c:formatCode>General</c:formatCode>
                <c:ptCount val="66"/>
                <c:pt idx="0">
                  <c:v>579</c:v>
                </c:pt>
                <c:pt idx="1">
                  <c:v>566</c:v>
                </c:pt>
                <c:pt idx="2">
                  <c:v>577</c:v>
                </c:pt>
                <c:pt idx="3">
                  <c:v>594</c:v>
                </c:pt>
                <c:pt idx="4">
                  <c:v>619</c:v>
                </c:pt>
                <c:pt idx="5">
                  <c:v>615</c:v>
                </c:pt>
                <c:pt idx="6">
                  <c:v>684</c:v>
                </c:pt>
                <c:pt idx="7">
                  <c:v>689</c:v>
                </c:pt>
                <c:pt idx="8">
                  <c:v>723</c:v>
                </c:pt>
                <c:pt idx="9">
                  <c:v>770</c:v>
                </c:pt>
                <c:pt idx="10">
                  <c:v>806</c:v>
                </c:pt>
                <c:pt idx="11">
                  <c:v>839</c:v>
                </c:pt>
                <c:pt idx="12">
                  <c:v>828</c:v>
                </c:pt>
                <c:pt idx="13">
                  <c:v>903</c:v>
                </c:pt>
                <c:pt idx="14">
                  <c:v>960</c:v>
                </c:pt>
                <c:pt idx="15">
                  <c:v>1007</c:v>
                </c:pt>
                <c:pt idx="16">
                  <c:v>1078</c:v>
                </c:pt>
                <c:pt idx="17">
                  <c:v>1004</c:v>
                </c:pt>
                <c:pt idx="18">
                  <c:v>1115</c:v>
                </c:pt>
                <c:pt idx="19">
                  <c:v>1250</c:v>
                </c:pt>
                <c:pt idx="20">
                  <c:v>1147</c:v>
                </c:pt>
                <c:pt idx="21">
                  <c:v>1245</c:v>
                </c:pt>
                <c:pt idx="22">
                  <c:v>1268</c:v>
                </c:pt>
                <c:pt idx="23">
                  <c:v>1466</c:v>
                </c:pt>
                <c:pt idx="24">
                  <c:v>1381</c:v>
                </c:pt>
                <c:pt idx="25">
                  <c:v>1352</c:v>
                </c:pt>
                <c:pt idx="26">
                  <c:v>1356</c:v>
                </c:pt>
                <c:pt idx="27">
                  <c:v>1486</c:v>
                </c:pt>
                <c:pt idx="28">
                  <c:v>1533</c:v>
                </c:pt>
                <c:pt idx="29">
                  <c:v>1562</c:v>
                </c:pt>
                <c:pt idx="30">
                  <c:v>1635</c:v>
                </c:pt>
                <c:pt idx="31">
                  <c:v>1607</c:v>
                </c:pt>
                <c:pt idx="32">
                  <c:v>1785</c:v>
                </c:pt>
                <c:pt idx="33">
                  <c:v>1953</c:v>
                </c:pt>
                <c:pt idx="34">
                  <c:v>1986</c:v>
                </c:pt>
                <c:pt idx="35">
                  <c:v>2177</c:v>
                </c:pt>
                <c:pt idx="36">
                  <c:v>2289</c:v>
                </c:pt>
                <c:pt idx="37">
                  <c:v>2666</c:v>
                </c:pt>
                <c:pt idx="38">
                  <c:v>2718</c:v>
                </c:pt>
                <c:pt idx="39">
                  <c:v>2909</c:v>
                </c:pt>
                <c:pt idx="40">
                  <c:v>2931</c:v>
                </c:pt>
                <c:pt idx="41">
                  <c:v>2884</c:v>
                </c:pt>
                <c:pt idx="42">
                  <c:v>3236</c:v>
                </c:pt>
                <c:pt idx="43">
                  <c:v>3535</c:v>
                </c:pt>
                <c:pt idx="44">
                  <c:v>3897</c:v>
                </c:pt>
                <c:pt idx="45">
                  <c:v>4435</c:v>
                </c:pt>
                <c:pt idx="46">
                  <c:v>4992</c:v>
                </c:pt>
                <c:pt idx="47">
                  <c:v>4968</c:v>
                </c:pt>
                <c:pt idx="48">
                  <c:v>5264</c:v>
                </c:pt>
                <c:pt idx="49">
                  <c:v>5461</c:v>
                </c:pt>
                <c:pt idx="50">
                  <c:v>6313</c:v>
                </c:pt>
                <c:pt idx="51">
                  <c:v>6962</c:v>
                </c:pt>
                <c:pt idx="52">
                  <c:v>7078</c:v>
                </c:pt>
                <c:pt idx="53">
                  <c:v>7018</c:v>
                </c:pt>
                <c:pt idx="54">
                  <c:v>6994</c:v>
                </c:pt>
                <c:pt idx="55">
                  <c:v>6736</c:v>
                </c:pt>
                <c:pt idx="56">
                  <c:v>7163</c:v>
                </c:pt>
                <c:pt idx="57">
                  <c:v>7461</c:v>
                </c:pt>
                <c:pt idx="58">
                  <c:v>7966</c:v>
                </c:pt>
                <c:pt idx="59">
                  <c:v>7860</c:v>
                </c:pt>
                <c:pt idx="60">
                  <c:v>7872</c:v>
                </c:pt>
                <c:pt idx="61">
                  <c:v>6897</c:v>
                </c:pt>
                <c:pt idx="62">
                  <c:v>7720</c:v>
                </c:pt>
                <c:pt idx="63">
                  <c:v>9225</c:v>
                </c:pt>
                <c:pt idx="64">
                  <c:v>9050</c:v>
                </c:pt>
                <c:pt idx="65">
                  <c:v>10153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831-40E5-AA51-22CBA7E8AB10}"/>
            </c:ext>
          </c:extLst>
        </c:ser>
        <c:ser>
          <c:idx val="1"/>
          <c:order val="1"/>
          <c:tx>
            <c:strRef>
              <c:f>List1!$A$3</c:f>
              <c:strCache>
                <c:ptCount val="1"/>
                <c:pt idx="0">
                  <c:v>ZN prs u žen</c:v>
                </c:pt>
              </c:strCache>
            </c:strRef>
          </c:tx>
          <c:spPr>
            <a:ln>
              <a:solidFill>
                <a:srgbClr val="FF00FF"/>
              </a:solidFill>
            </a:ln>
          </c:spPr>
          <c:marker>
            <c:symbol val="none"/>
          </c:marker>
          <c:cat>
            <c:strRef>
              <c:f>List1!$B$1:$BO$1</c:f>
              <c:strCache>
                <c:ptCount val="66"/>
                <c:pt idx="0">
                  <c:v>1959</c:v>
                </c:pt>
                <c:pt idx="1">
                  <c:v>1960</c:v>
                </c:pt>
                <c:pt idx="2">
                  <c:v>1961</c:v>
                </c:pt>
                <c:pt idx="3">
                  <c:v>1962</c:v>
                </c:pt>
                <c:pt idx="4">
                  <c:v>1963</c:v>
                </c:pt>
                <c:pt idx="5">
                  <c:v>1964</c:v>
                </c:pt>
                <c:pt idx="6">
                  <c:v>1965</c:v>
                </c:pt>
                <c:pt idx="7">
                  <c:v>1966</c:v>
                </c:pt>
                <c:pt idx="8">
                  <c:v>1967</c:v>
                </c:pt>
                <c:pt idx="9">
                  <c:v>1968</c:v>
                </c:pt>
                <c:pt idx="10">
                  <c:v>1969</c:v>
                </c:pt>
                <c:pt idx="11">
                  <c:v>1970</c:v>
                </c:pt>
                <c:pt idx="12">
                  <c:v>1971</c:v>
                </c:pt>
                <c:pt idx="13">
                  <c:v>1972</c:v>
                </c:pt>
                <c:pt idx="14">
                  <c:v>1973</c:v>
                </c:pt>
                <c:pt idx="15">
                  <c:v>1974</c:v>
                </c:pt>
                <c:pt idx="16">
                  <c:v>1975</c:v>
                </c:pt>
                <c:pt idx="17">
                  <c:v>1976</c:v>
                </c:pt>
                <c:pt idx="18">
                  <c:v>1977</c:v>
                </c:pt>
                <c:pt idx="19">
                  <c:v>1978</c:v>
                </c:pt>
                <c:pt idx="20">
                  <c:v>1979</c:v>
                </c:pt>
                <c:pt idx="21">
                  <c:v>1980</c:v>
                </c:pt>
                <c:pt idx="22">
                  <c:v>1981</c:v>
                </c:pt>
                <c:pt idx="23">
                  <c:v>1982</c:v>
                </c:pt>
                <c:pt idx="24">
                  <c:v>1983</c:v>
                </c:pt>
                <c:pt idx="25">
                  <c:v>1984</c:v>
                </c:pt>
                <c:pt idx="26">
                  <c:v>1985</c:v>
                </c:pt>
                <c:pt idx="27">
                  <c:v>1986</c:v>
                </c:pt>
                <c:pt idx="28">
                  <c:v>1987</c:v>
                </c:pt>
                <c:pt idx="29">
                  <c:v>1988</c:v>
                </c:pt>
                <c:pt idx="30">
                  <c:v>1989</c:v>
                </c:pt>
                <c:pt idx="31">
                  <c:v>1990</c:v>
                </c:pt>
                <c:pt idx="32">
                  <c:v>1991</c:v>
                </c:pt>
                <c:pt idx="33">
                  <c:v>1992</c:v>
                </c:pt>
                <c:pt idx="34">
                  <c:v>1993</c:v>
                </c:pt>
                <c:pt idx="35">
                  <c:v>1994</c:v>
                </c:pt>
                <c:pt idx="36">
                  <c:v>1995</c:v>
                </c:pt>
                <c:pt idx="37">
                  <c:v>1996</c:v>
                </c:pt>
                <c:pt idx="38">
                  <c:v>1997</c:v>
                </c:pt>
                <c:pt idx="39">
                  <c:v>1998</c:v>
                </c:pt>
                <c:pt idx="40">
                  <c:v>1999</c:v>
                </c:pt>
                <c:pt idx="41">
                  <c:v>2000</c:v>
                </c:pt>
                <c:pt idx="42">
                  <c:v>2001</c:v>
                </c:pt>
                <c:pt idx="43">
                  <c:v>2002</c:v>
                </c:pt>
                <c:pt idx="44">
                  <c:v>2003</c:v>
                </c:pt>
                <c:pt idx="45">
                  <c:v>2004</c:v>
                </c:pt>
                <c:pt idx="46">
                  <c:v>2005</c:v>
                </c:pt>
                <c:pt idx="47">
                  <c:v>2006</c:v>
                </c:pt>
                <c:pt idx="48">
                  <c:v>2007</c:v>
                </c:pt>
                <c:pt idx="49">
                  <c:v>2008</c:v>
                </c:pt>
                <c:pt idx="50">
                  <c:v>2009</c:v>
                </c:pt>
                <c:pt idx="51">
                  <c:v>2010</c:v>
                </c:pt>
                <c:pt idx="52">
                  <c:v>2011</c:v>
                </c:pt>
                <c:pt idx="53">
                  <c:v>2012</c:v>
                </c:pt>
                <c:pt idx="54">
                  <c:v>2013</c:v>
                </c:pt>
                <c:pt idx="55">
                  <c:v>2014</c:v>
                </c:pt>
                <c:pt idx="56">
                  <c:v>2015</c:v>
                </c:pt>
                <c:pt idx="57">
                  <c:v>2016</c:v>
                </c:pt>
                <c:pt idx="58">
                  <c:v>2017</c:v>
                </c:pt>
                <c:pt idx="59">
                  <c:v>2018</c:v>
                </c:pt>
                <c:pt idx="60">
                  <c:v>2019</c:v>
                </c:pt>
                <c:pt idx="61">
                  <c:v>2020</c:v>
                </c:pt>
                <c:pt idx="62">
                  <c:v>2021</c:v>
                </c:pt>
                <c:pt idx="63">
                  <c:v>2022</c:v>
                </c:pt>
                <c:pt idx="64">
                  <c:v>2023</c:v>
                </c:pt>
                <c:pt idx="65">
                  <c:v>2024</c:v>
                </c:pt>
              </c:strCache>
            </c:strRef>
          </c:cat>
          <c:val>
            <c:numRef>
              <c:f>List1!$B$3:$BO$3</c:f>
              <c:numCache>
                <c:formatCode>General</c:formatCode>
                <c:ptCount val="66"/>
                <c:pt idx="0">
                  <c:v>1741</c:v>
                </c:pt>
                <c:pt idx="1">
                  <c:v>1675</c:v>
                </c:pt>
                <c:pt idx="2">
                  <c:v>1585</c:v>
                </c:pt>
                <c:pt idx="3">
                  <c:v>1765</c:v>
                </c:pt>
                <c:pt idx="4">
                  <c:v>1670</c:v>
                </c:pt>
                <c:pt idx="5">
                  <c:v>1799</c:v>
                </c:pt>
                <c:pt idx="6">
                  <c:v>1849</c:v>
                </c:pt>
                <c:pt idx="7">
                  <c:v>1718</c:v>
                </c:pt>
                <c:pt idx="8">
                  <c:v>1858</c:v>
                </c:pt>
                <c:pt idx="9">
                  <c:v>2001</c:v>
                </c:pt>
                <c:pt idx="10">
                  <c:v>2001</c:v>
                </c:pt>
                <c:pt idx="11">
                  <c:v>2125</c:v>
                </c:pt>
                <c:pt idx="12">
                  <c:v>2210</c:v>
                </c:pt>
                <c:pt idx="13">
                  <c:v>2407</c:v>
                </c:pt>
                <c:pt idx="14">
                  <c:v>2399</c:v>
                </c:pt>
                <c:pt idx="15">
                  <c:v>2561</c:v>
                </c:pt>
                <c:pt idx="16">
                  <c:v>2662</c:v>
                </c:pt>
                <c:pt idx="17">
                  <c:v>2605</c:v>
                </c:pt>
                <c:pt idx="18">
                  <c:v>2820</c:v>
                </c:pt>
                <c:pt idx="19">
                  <c:v>2764</c:v>
                </c:pt>
                <c:pt idx="20">
                  <c:v>2776</c:v>
                </c:pt>
                <c:pt idx="21">
                  <c:v>2833</c:v>
                </c:pt>
                <c:pt idx="22">
                  <c:v>2954</c:v>
                </c:pt>
                <c:pt idx="23">
                  <c:v>3053</c:v>
                </c:pt>
                <c:pt idx="24">
                  <c:v>3020</c:v>
                </c:pt>
                <c:pt idx="25">
                  <c:v>3209</c:v>
                </c:pt>
                <c:pt idx="26">
                  <c:v>3129</c:v>
                </c:pt>
                <c:pt idx="27">
                  <c:v>3236</c:v>
                </c:pt>
                <c:pt idx="28">
                  <c:v>3565</c:v>
                </c:pt>
                <c:pt idx="29">
                  <c:v>3372</c:v>
                </c:pt>
                <c:pt idx="30">
                  <c:v>3561</c:v>
                </c:pt>
                <c:pt idx="31">
                  <c:v>3488</c:v>
                </c:pt>
                <c:pt idx="32">
                  <c:v>3854</c:v>
                </c:pt>
                <c:pt idx="33">
                  <c:v>4055</c:v>
                </c:pt>
                <c:pt idx="34">
                  <c:v>4191</c:v>
                </c:pt>
                <c:pt idx="35">
                  <c:v>4648</c:v>
                </c:pt>
                <c:pt idx="36">
                  <c:v>4602</c:v>
                </c:pt>
                <c:pt idx="37">
                  <c:v>4583</c:v>
                </c:pt>
                <c:pt idx="38">
                  <c:v>4614</c:v>
                </c:pt>
                <c:pt idx="39">
                  <c:v>4761</c:v>
                </c:pt>
                <c:pt idx="40">
                  <c:v>5131</c:v>
                </c:pt>
                <c:pt idx="41">
                  <c:v>5025</c:v>
                </c:pt>
                <c:pt idx="42">
                  <c:v>5284</c:v>
                </c:pt>
                <c:pt idx="43">
                  <c:v>5579</c:v>
                </c:pt>
                <c:pt idx="44">
                  <c:v>5975</c:v>
                </c:pt>
                <c:pt idx="45">
                  <c:v>5802</c:v>
                </c:pt>
                <c:pt idx="46">
                  <c:v>5745</c:v>
                </c:pt>
                <c:pt idx="47">
                  <c:v>6046</c:v>
                </c:pt>
                <c:pt idx="48">
                  <c:v>6731</c:v>
                </c:pt>
                <c:pt idx="49">
                  <c:v>6567</c:v>
                </c:pt>
                <c:pt idx="50">
                  <c:v>6143</c:v>
                </c:pt>
                <c:pt idx="51">
                  <c:v>6702</c:v>
                </c:pt>
                <c:pt idx="52">
                  <c:v>6714</c:v>
                </c:pt>
                <c:pt idx="53">
                  <c:v>6972</c:v>
                </c:pt>
                <c:pt idx="54">
                  <c:v>7290</c:v>
                </c:pt>
                <c:pt idx="55">
                  <c:v>7177</c:v>
                </c:pt>
                <c:pt idx="56">
                  <c:v>7239</c:v>
                </c:pt>
                <c:pt idx="57">
                  <c:v>7363</c:v>
                </c:pt>
                <c:pt idx="58">
                  <c:v>7309</c:v>
                </c:pt>
                <c:pt idx="59">
                  <c:v>7240</c:v>
                </c:pt>
                <c:pt idx="60">
                  <c:v>7620</c:v>
                </c:pt>
                <c:pt idx="61">
                  <c:v>7154</c:v>
                </c:pt>
                <c:pt idx="62">
                  <c:v>7783</c:v>
                </c:pt>
                <c:pt idx="63">
                  <c:v>7924</c:v>
                </c:pt>
                <c:pt idx="64">
                  <c:v>8315</c:v>
                </c:pt>
                <c:pt idx="65">
                  <c:v>8717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831-40E5-AA51-22CBA7E8AB10}"/>
            </c:ext>
          </c:extLst>
        </c:ser>
        <c:ser>
          <c:idx val="2"/>
          <c:order val="2"/>
          <c:tx>
            <c:strRef>
              <c:f>List1!$A$4</c:f>
              <c:strCache>
                <c:ptCount val="1"/>
                <c:pt idx="0">
                  <c:v>ZN tlustého střeva a konečníku</c:v>
                </c:pt>
              </c:strCache>
            </c:strRef>
          </c:tx>
          <c:spPr>
            <a:ln>
              <a:solidFill>
                <a:srgbClr val="FF9900"/>
              </a:solidFill>
            </a:ln>
          </c:spPr>
          <c:marker>
            <c:symbol val="none"/>
          </c:marker>
          <c:cat>
            <c:strRef>
              <c:f>List1!$B$1:$BO$1</c:f>
              <c:strCache>
                <c:ptCount val="66"/>
                <c:pt idx="0">
                  <c:v>1959</c:v>
                </c:pt>
                <c:pt idx="1">
                  <c:v>1960</c:v>
                </c:pt>
                <c:pt idx="2">
                  <c:v>1961</c:v>
                </c:pt>
                <c:pt idx="3">
                  <c:v>1962</c:v>
                </c:pt>
                <c:pt idx="4">
                  <c:v>1963</c:v>
                </c:pt>
                <c:pt idx="5">
                  <c:v>1964</c:v>
                </c:pt>
                <c:pt idx="6">
                  <c:v>1965</c:v>
                </c:pt>
                <c:pt idx="7">
                  <c:v>1966</c:v>
                </c:pt>
                <c:pt idx="8">
                  <c:v>1967</c:v>
                </c:pt>
                <c:pt idx="9">
                  <c:v>1968</c:v>
                </c:pt>
                <c:pt idx="10">
                  <c:v>1969</c:v>
                </c:pt>
                <c:pt idx="11">
                  <c:v>1970</c:v>
                </c:pt>
                <c:pt idx="12">
                  <c:v>1971</c:v>
                </c:pt>
                <c:pt idx="13">
                  <c:v>1972</c:v>
                </c:pt>
                <c:pt idx="14">
                  <c:v>1973</c:v>
                </c:pt>
                <c:pt idx="15">
                  <c:v>1974</c:v>
                </c:pt>
                <c:pt idx="16">
                  <c:v>1975</c:v>
                </c:pt>
                <c:pt idx="17">
                  <c:v>1976</c:v>
                </c:pt>
                <c:pt idx="18">
                  <c:v>1977</c:v>
                </c:pt>
                <c:pt idx="19">
                  <c:v>1978</c:v>
                </c:pt>
                <c:pt idx="20">
                  <c:v>1979</c:v>
                </c:pt>
                <c:pt idx="21">
                  <c:v>1980</c:v>
                </c:pt>
                <c:pt idx="22">
                  <c:v>1981</c:v>
                </c:pt>
                <c:pt idx="23">
                  <c:v>1982</c:v>
                </c:pt>
                <c:pt idx="24">
                  <c:v>1983</c:v>
                </c:pt>
                <c:pt idx="25">
                  <c:v>1984</c:v>
                </c:pt>
                <c:pt idx="26">
                  <c:v>1985</c:v>
                </c:pt>
                <c:pt idx="27">
                  <c:v>1986</c:v>
                </c:pt>
                <c:pt idx="28">
                  <c:v>1987</c:v>
                </c:pt>
                <c:pt idx="29">
                  <c:v>1988</c:v>
                </c:pt>
                <c:pt idx="30">
                  <c:v>1989</c:v>
                </c:pt>
                <c:pt idx="31">
                  <c:v>1990</c:v>
                </c:pt>
                <c:pt idx="32">
                  <c:v>1991</c:v>
                </c:pt>
                <c:pt idx="33">
                  <c:v>1992</c:v>
                </c:pt>
                <c:pt idx="34">
                  <c:v>1993</c:v>
                </c:pt>
                <c:pt idx="35">
                  <c:v>1994</c:v>
                </c:pt>
                <c:pt idx="36">
                  <c:v>1995</c:v>
                </c:pt>
                <c:pt idx="37">
                  <c:v>1996</c:v>
                </c:pt>
                <c:pt idx="38">
                  <c:v>1997</c:v>
                </c:pt>
                <c:pt idx="39">
                  <c:v>1998</c:v>
                </c:pt>
                <c:pt idx="40">
                  <c:v>1999</c:v>
                </c:pt>
                <c:pt idx="41">
                  <c:v>2000</c:v>
                </c:pt>
                <c:pt idx="42">
                  <c:v>2001</c:v>
                </c:pt>
                <c:pt idx="43">
                  <c:v>2002</c:v>
                </c:pt>
                <c:pt idx="44">
                  <c:v>2003</c:v>
                </c:pt>
                <c:pt idx="45">
                  <c:v>2004</c:v>
                </c:pt>
                <c:pt idx="46">
                  <c:v>2005</c:v>
                </c:pt>
                <c:pt idx="47">
                  <c:v>2006</c:v>
                </c:pt>
                <c:pt idx="48">
                  <c:v>2007</c:v>
                </c:pt>
                <c:pt idx="49">
                  <c:v>2008</c:v>
                </c:pt>
                <c:pt idx="50">
                  <c:v>2009</c:v>
                </c:pt>
                <c:pt idx="51">
                  <c:v>2010</c:v>
                </c:pt>
                <c:pt idx="52">
                  <c:v>2011</c:v>
                </c:pt>
                <c:pt idx="53">
                  <c:v>2012</c:v>
                </c:pt>
                <c:pt idx="54">
                  <c:v>2013</c:v>
                </c:pt>
                <c:pt idx="55">
                  <c:v>2014</c:v>
                </c:pt>
                <c:pt idx="56">
                  <c:v>2015</c:v>
                </c:pt>
                <c:pt idx="57">
                  <c:v>2016</c:v>
                </c:pt>
                <c:pt idx="58">
                  <c:v>2017</c:v>
                </c:pt>
                <c:pt idx="59">
                  <c:v>2018</c:v>
                </c:pt>
                <c:pt idx="60">
                  <c:v>2019</c:v>
                </c:pt>
                <c:pt idx="61">
                  <c:v>2020</c:v>
                </c:pt>
                <c:pt idx="62">
                  <c:v>2021</c:v>
                </c:pt>
                <c:pt idx="63">
                  <c:v>2022</c:v>
                </c:pt>
                <c:pt idx="64">
                  <c:v>2023</c:v>
                </c:pt>
                <c:pt idx="65">
                  <c:v>2024</c:v>
                </c:pt>
              </c:strCache>
            </c:strRef>
          </c:cat>
          <c:val>
            <c:numRef>
              <c:f>List1!$B$4:$BO$4</c:f>
              <c:numCache>
                <c:formatCode>General</c:formatCode>
                <c:ptCount val="66"/>
                <c:pt idx="0">
                  <c:v>1710</c:v>
                </c:pt>
                <c:pt idx="1">
                  <c:v>1882</c:v>
                </c:pt>
                <c:pt idx="2">
                  <c:v>1811</c:v>
                </c:pt>
                <c:pt idx="3">
                  <c:v>1933</c:v>
                </c:pt>
                <c:pt idx="4">
                  <c:v>2178</c:v>
                </c:pt>
                <c:pt idx="5">
                  <c:v>2159</c:v>
                </c:pt>
                <c:pt idx="6">
                  <c:v>2354</c:v>
                </c:pt>
                <c:pt idx="7">
                  <c:v>2444</c:v>
                </c:pt>
                <c:pt idx="8">
                  <c:v>2733</c:v>
                </c:pt>
                <c:pt idx="9">
                  <c:v>2653</c:v>
                </c:pt>
                <c:pt idx="10">
                  <c:v>2750</c:v>
                </c:pt>
                <c:pt idx="11">
                  <c:v>2862</c:v>
                </c:pt>
                <c:pt idx="12">
                  <c:v>2909</c:v>
                </c:pt>
                <c:pt idx="13">
                  <c:v>3174</c:v>
                </c:pt>
                <c:pt idx="14">
                  <c:v>3163</c:v>
                </c:pt>
                <c:pt idx="15">
                  <c:v>3431</c:v>
                </c:pt>
                <c:pt idx="16">
                  <c:v>3669</c:v>
                </c:pt>
                <c:pt idx="17">
                  <c:v>3685</c:v>
                </c:pt>
                <c:pt idx="18">
                  <c:v>3758</c:v>
                </c:pt>
                <c:pt idx="19">
                  <c:v>4029</c:v>
                </c:pt>
                <c:pt idx="20">
                  <c:v>3993</c:v>
                </c:pt>
                <c:pt idx="21">
                  <c:v>4227</c:v>
                </c:pt>
                <c:pt idx="22">
                  <c:v>4306</c:v>
                </c:pt>
                <c:pt idx="23">
                  <c:v>4445</c:v>
                </c:pt>
                <c:pt idx="24">
                  <c:v>4573</c:v>
                </c:pt>
                <c:pt idx="25">
                  <c:v>4570</c:v>
                </c:pt>
                <c:pt idx="26">
                  <c:v>4877</c:v>
                </c:pt>
                <c:pt idx="27">
                  <c:v>4971</c:v>
                </c:pt>
                <c:pt idx="28">
                  <c:v>5040</c:v>
                </c:pt>
                <c:pt idx="29">
                  <c:v>5518</c:v>
                </c:pt>
                <c:pt idx="30">
                  <c:v>5538</c:v>
                </c:pt>
                <c:pt idx="31">
                  <c:v>5411</c:v>
                </c:pt>
                <c:pt idx="32">
                  <c:v>6062</c:v>
                </c:pt>
                <c:pt idx="33">
                  <c:v>6112</c:v>
                </c:pt>
                <c:pt idx="34">
                  <c:v>6268</c:v>
                </c:pt>
                <c:pt idx="35">
                  <c:v>6430</c:v>
                </c:pt>
                <c:pt idx="36">
                  <c:v>6706</c:v>
                </c:pt>
                <c:pt idx="37">
                  <c:v>6926</c:v>
                </c:pt>
                <c:pt idx="38">
                  <c:v>7246</c:v>
                </c:pt>
                <c:pt idx="39">
                  <c:v>7332</c:v>
                </c:pt>
                <c:pt idx="40">
                  <c:v>7396</c:v>
                </c:pt>
                <c:pt idx="41">
                  <c:v>7493</c:v>
                </c:pt>
                <c:pt idx="42">
                  <c:v>7714</c:v>
                </c:pt>
                <c:pt idx="43">
                  <c:v>8127</c:v>
                </c:pt>
                <c:pt idx="44">
                  <c:v>7920</c:v>
                </c:pt>
                <c:pt idx="45">
                  <c:v>8041</c:v>
                </c:pt>
                <c:pt idx="46">
                  <c:v>8037</c:v>
                </c:pt>
                <c:pt idx="47">
                  <c:v>7791</c:v>
                </c:pt>
                <c:pt idx="48">
                  <c:v>7857</c:v>
                </c:pt>
                <c:pt idx="49">
                  <c:v>8178</c:v>
                </c:pt>
                <c:pt idx="50">
                  <c:v>8203</c:v>
                </c:pt>
                <c:pt idx="51">
                  <c:v>8270</c:v>
                </c:pt>
                <c:pt idx="52">
                  <c:v>8127</c:v>
                </c:pt>
                <c:pt idx="53">
                  <c:v>7907</c:v>
                </c:pt>
                <c:pt idx="54">
                  <c:v>8069</c:v>
                </c:pt>
                <c:pt idx="55">
                  <c:v>8351</c:v>
                </c:pt>
                <c:pt idx="56">
                  <c:v>7999</c:v>
                </c:pt>
                <c:pt idx="57">
                  <c:v>7725</c:v>
                </c:pt>
                <c:pt idx="58">
                  <c:v>7419</c:v>
                </c:pt>
                <c:pt idx="59">
                  <c:v>7315</c:v>
                </c:pt>
                <c:pt idx="60">
                  <c:v>7258</c:v>
                </c:pt>
                <c:pt idx="61">
                  <c:v>6915</c:v>
                </c:pt>
                <c:pt idx="62">
                  <c:v>7191</c:v>
                </c:pt>
                <c:pt idx="63">
                  <c:v>7265</c:v>
                </c:pt>
                <c:pt idx="64">
                  <c:v>7350</c:v>
                </c:pt>
                <c:pt idx="65">
                  <c:v>7502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831-40E5-AA51-22CBA7E8AB10}"/>
            </c:ext>
          </c:extLst>
        </c:ser>
        <c:ser>
          <c:idx val="3"/>
          <c:order val="3"/>
          <c:tx>
            <c:strRef>
              <c:f>List1!$A$5</c:f>
              <c:strCache>
                <c:ptCount val="1"/>
                <c:pt idx="0">
                  <c:v>ZN průdušnice, průdušky a plíce</c:v>
                </c:pt>
              </c:strCache>
            </c:strRef>
          </c:tx>
          <c:spPr>
            <a:ln>
              <a:solidFill>
                <a:schemeClr val="bg1">
                  <a:lumMod val="50000"/>
                </a:schemeClr>
              </a:solidFill>
            </a:ln>
          </c:spPr>
          <c:marker>
            <c:symbol val="none"/>
          </c:marker>
          <c:cat>
            <c:strRef>
              <c:f>List1!$B$1:$BO$1</c:f>
              <c:strCache>
                <c:ptCount val="66"/>
                <c:pt idx="0">
                  <c:v>1959</c:v>
                </c:pt>
                <c:pt idx="1">
                  <c:v>1960</c:v>
                </c:pt>
                <c:pt idx="2">
                  <c:v>1961</c:v>
                </c:pt>
                <c:pt idx="3">
                  <c:v>1962</c:v>
                </c:pt>
                <c:pt idx="4">
                  <c:v>1963</c:v>
                </c:pt>
                <c:pt idx="5">
                  <c:v>1964</c:v>
                </c:pt>
                <c:pt idx="6">
                  <c:v>1965</c:v>
                </c:pt>
                <c:pt idx="7">
                  <c:v>1966</c:v>
                </c:pt>
                <c:pt idx="8">
                  <c:v>1967</c:v>
                </c:pt>
                <c:pt idx="9">
                  <c:v>1968</c:v>
                </c:pt>
                <c:pt idx="10">
                  <c:v>1969</c:v>
                </c:pt>
                <c:pt idx="11">
                  <c:v>1970</c:v>
                </c:pt>
                <c:pt idx="12">
                  <c:v>1971</c:v>
                </c:pt>
                <c:pt idx="13">
                  <c:v>1972</c:v>
                </c:pt>
                <c:pt idx="14">
                  <c:v>1973</c:v>
                </c:pt>
                <c:pt idx="15">
                  <c:v>1974</c:v>
                </c:pt>
                <c:pt idx="16">
                  <c:v>1975</c:v>
                </c:pt>
                <c:pt idx="17">
                  <c:v>1976</c:v>
                </c:pt>
                <c:pt idx="18">
                  <c:v>1977</c:v>
                </c:pt>
                <c:pt idx="19">
                  <c:v>1978</c:v>
                </c:pt>
                <c:pt idx="20">
                  <c:v>1979</c:v>
                </c:pt>
                <c:pt idx="21">
                  <c:v>1980</c:v>
                </c:pt>
                <c:pt idx="22">
                  <c:v>1981</c:v>
                </c:pt>
                <c:pt idx="23">
                  <c:v>1982</c:v>
                </c:pt>
                <c:pt idx="24">
                  <c:v>1983</c:v>
                </c:pt>
                <c:pt idx="25">
                  <c:v>1984</c:v>
                </c:pt>
                <c:pt idx="26">
                  <c:v>1985</c:v>
                </c:pt>
                <c:pt idx="27">
                  <c:v>1986</c:v>
                </c:pt>
                <c:pt idx="28">
                  <c:v>1987</c:v>
                </c:pt>
                <c:pt idx="29">
                  <c:v>1988</c:v>
                </c:pt>
                <c:pt idx="30">
                  <c:v>1989</c:v>
                </c:pt>
                <c:pt idx="31">
                  <c:v>1990</c:v>
                </c:pt>
                <c:pt idx="32">
                  <c:v>1991</c:v>
                </c:pt>
                <c:pt idx="33">
                  <c:v>1992</c:v>
                </c:pt>
                <c:pt idx="34">
                  <c:v>1993</c:v>
                </c:pt>
                <c:pt idx="35">
                  <c:v>1994</c:v>
                </c:pt>
                <c:pt idx="36">
                  <c:v>1995</c:v>
                </c:pt>
                <c:pt idx="37">
                  <c:v>1996</c:v>
                </c:pt>
                <c:pt idx="38">
                  <c:v>1997</c:v>
                </c:pt>
                <c:pt idx="39">
                  <c:v>1998</c:v>
                </c:pt>
                <c:pt idx="40">
                  <c:v>1999</c:v>
                </c:pt>
                <c:pt idx="41">
                  <c:v>2000</c:v>
                </c:pt>
                <c:pt idx="42">
                  <c:v>2001</c:v>
                </c:pt>
                <c:pt idx="43">
                  <c:v>2002</c:v>
                </c:pt>
                <c:pt idx="44">
                  <c:v>2003</c:v>
                </c:pt>
                <c:pt idx="45">
                  <c:v>2004</c:v>
                </c:pt>
                <c:pt idx="46">
                  <c:v>2005</c:v>
                </c:pt>
                <c:pt idx="47">
                  <c:v>2006</c:v>
                </c:pt>
                <c:pt idx="48">
                  <c:v>2007</c:v>
                </c:pt>
                <c:pt idx="49">
                  <c:v>2008</c:v>
                </c:pt>
                <c:pt idx="50">
                  <c:v>2009</c:v>
                </c:pt>
                <c:pt idx="51">
                  <c:v>2010</c:v>
                </c:pt>
                <c:pt idx="52">
                  <c:v>2011</c:v>
                </c:pt>
                <c:pt idx="53">
                  <c:v>2012</c:v>
                </c:pt>
                <c:pt idx="54">
                  <c:v>2013</c:v>
                </c:pt>
                <c:pt idx="55">
                  <c:v>2014</c:v>
                </c:pt>
                <c:pt idx="56">
                  <c:v>2015</c:v>
                </c:pt>
                <c:pt idx="57">
                  <c:v>2016</c:v>
                </c:pt>
                <c:pt idx="58">
                  <c:v>2017</c:v>
                </c:pt>
                <c:pt idx="59">
                  <c:v>2018</c:v>
                </c:pt>
                <c:pt idx="60">
                  <c:v>2019</c:v>
                </c:pt>
                <c:pt idx="61">
                  <c:v>2020</c:v>
                </c:pt>
                <c:pt idx="62">
                  <c:v>2021</c:v>
                </c:pt>
                <c:pt idx="63">
                  <c:v>2022</c:v>
                </c:pt>
                <c:pt idx="64">
                  <c:v>2023</c:v>
                </c:pt>
                <c:pt idx="65">
                  <c:v>2024</c:v>
                </c:pt>
              </c:strCache>
            </c:strRef>
          </c:cat>
          <c:val>
            <c:numRef>
              <c:f>List1!$B$5:$BO$5</c:f>
              <c:numCache>
                <c:formatCode>General</c:formatCode>
                <c:ptCount val="66"/>
                <c:pt idx="0">
                  <c:v>2987</c:v>
                </c:pt>
                <c:pt idx="1">
                  <c:v>3111</c:v>
                </c:pt>
                <c:pt idx="2">
                  <c:v>3227</c:v>
                </c:pt>
                <c:pt idx="3">
                  <c:v>3708</c:v>
                </c:pt>
                <c:pt idx="4">
                  <c:v>3644</c:v>
                </c:pt>
                <c:pt idx="5">
                  <c:v>3895</c:v>
                </c:pt>
                <c:pt idx="6">
                  <c:v>4039</c:v>
                </c:pt>
                <c:pt idx="7">
                  <c:v>4344</c:v>
                </c:pt>
                <c:pt idx="8">
                  <c:v>4620</c:v>
                </c:pt>
                <c:pt idx="9">
                  <c:v>4316</c:v>
                </c:pt>
                <c:pt idx="10">
                  <c:v>4513</c:v>
                </c:pt>
                <c:pt idx="11">
                  <c:v>4635</c:v>
                </c:pt>
                <c:pt idx="12">
                  <c:v>4836</c:v>
                </c:pt>
                <c:pt idx="13">
                  <c:v>5042</c:v>
                </c:pt>
                <c:pt idx="14">
                  <c:v>4959</c:v>
                </c:pt>
                <c:pt idx="15">
                  <c:v>5363</c:v>
                </c:pt>
                <c:pt idx="16">
                  <c:v>5587</c:v>
                </c:pt>
                <c:pt idx="17">
                  <c:v>5379</c:v>
                </c:pt>
                <c:pt idx="18">
                  <c:v>5481</c:v>
                </c:pt>
                <c:pt idx="19">
                  <c:v>5331</c:v>
                </c:pt>
                <c:pt idx="20">
                  <c:v>5458</c:v>
                </c:pt>
                <c:pt idx="21">
                  <c:v>5602</c:v>
                </c:pt>
                <c:pt idx="22">
                  <c:v>5745</c:v>
                </c:pt>
                <c:pt idx="23">
                  <c:v>5707</c:v>
                </c:pt>
                <c:pt idx="24">
                  <c:v>5765</c:v>
                </c:pt>
                <c:pt idx="25">
                  <c:v>5830</c:v>
                </c:pt>
                <c:pt idx="26">
                  <c:v>5705</c:v>
                </c:pt>
                <c:pt idx="27">
                  <c:v>5624</c:v>
                </c:pt>
                <c:pt idx="28">
                  <c:v>5926</c:v>
                </c:pt>
                <c:pt idx="29">
                  <c:v>5804</c:v>
                </c:pt>
                <c:pt idx="30">
                  <c:v>5919</c:v>
                </c:pt>
                <c:pt idx="31">
                  <c:v>5860</c:v>
                </c:pt>
                <c:pt idx="32">
                  <c:v>6066</c:v>
                </c:pt>
                <c:pt idx="33">
                  <c:v>5880</c:v>
                </c:pt>
                <c:pt idx="34">
                  <c:v>5973</c:v>
                </c:pt>
                <c:pt idx="35">
                  <c:v>6045</c:v>
                </c:pt>
                <c:pt idx="36">
                  <c:v>5929</c:v>
                </c:pt>
                <c:pt idx="37">
                  <c:v>6351</c:v>
                </c:pt>
                <c:pt idx="38">
                  <c:v>5945</c:v>
                </c:pt>
                <c:pt idx="39">
                  <c:v>6117</c:v>
                </c:pt>
                <c:pt idx="40">
                  <c:v>6012</c:v>
                </c:pt>
                <c:pt idx="41">
                  <c:v>6125</c:v>
                </c:pt>
                <c:pt idx="42">
                  <c:v>6011</c:v>
                </c:pt>
                <c:pt idx="43">
                  <c:v>6036</c:v>
                </c:pt>
                <c:pt idx="44">
                  <c:v>6078</c:v>
                </c:pt>
                <c:pt idx="45">
                  <c:v>6365</c:v>
                </c:pt>
                <c:pt idx="46">
                  <c:v>6341</c:v>
                </c:pt>
                <c:pt idx="47">
                  <c:v>6274</c:v>
                </c:pt>
                <c:pt idx="48">
                  <c:v>6569</c:v>
                </c:pt>
                <c:pt idx="49">
                  <c:v>6606</c:v>
                </c:pt>
                <c:pt idx="50">
                  <c:v>6536</c:v>
                </c:pt>
                <c:pt idx="51">
                  <c:v>6675</c:v>
                </c:pt>
                <c:pt idx="52">
                  <c:v>6605</c:v>
                </c:pt>
                <c:pt idx="53">
                  <c:v>6578</c:v>
                </c:pt>
                <c:pt idx="54">
                  <c:v>6529</c:v>
                </c:pt>
                <c:pt idx="55">
                  <c:v>6487</c:v>
                </c:pt>
                <c:pt idx="56">
                  <c:v>6620</c:v>
                </c:pt>
                <c:pt idx="57">
                  <c:v>6910</c:v>
                </c:pt>
                <c:pt idx="58">
                  <c:v>6735</c:v>
                </c:pt>
                <c:pt idx="59">
                  <c:v>6509</c:v>
                </c:pt>
                <c:pt idx="60">
                  <c:v>6968</c:v>
                </c:pt>
                <c:pt idx="61">
                  <c:v>6376</c:v>
                </c:pt>
                <c:pt idx="62">
                  <c:v>6341</c:v>
                </c:pt>
                <c:pt idx="63">
                  <c:v>6762</c:v>
                </c:pt>
                <c:pt idx="64">
                  <c:v>6603</c:v>
                </c:pt>
                <c:pt idx="65">
                  <c:v>6818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831-40E5-AA51-22CBA7E8AB10}"/>
            </c:ext>
          </c:extLst>
        </c:ser>
        <c:ser>
          <c:idx val="4"/>
          <c:order val="4"/>
          <c:tx>
            <c:strRef>
              <c:f>List1!$A$6</c:f>
              <c:strCache>
                <c:ptCount val="1"/>
                <c:pt idx="0">
                  <c:v>ZN ledviny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ymbol val="none"/>
          </c:marker>
          <c:cat>
            <c:strRef>
              <c:f>List1!$B$1:$BO$1</c:f>
              <c:strCache>
                <c:ptCount val="66"/>
                <c:pt idx="0">
                  <c:v>1959</c:v>
                </c:pt>
                <c:pt idx="1">
                  <c:v>1960</c:v>
                </c:pt>
                <c:pt idx="2">
                  <c:v>1961</c:v>
                </c:pt>
                <c:pt idx="3">
                  <c:v>1962</c:v>
                </c:pt>
                <c:pt idx="4">
                  <c:v>1963</c:v>
                </c:pt>
                <c:pt idx="5">
                  <c:v>1964</c:v>
                </c:pt>
                <c:pt idx="6">
                  <c:v>1965</c:v>
                </c:pt>
                <c:pt idx="7">
                  <c:v>1966</c:v>
                </c:pt>
                <c:pt idx="8">
                  <c:v>1967</c:v>
                </c:pt>
                <c:pt idx="9">
                  <c:v>1968</c:v>
                </c:pt>
                <c:pt idx="10">
                  <c:v>1969</c:v>
                </c:pt>
                <c:pt idx="11">
                  <c:v>1970</c:v>
                </c:pt>
                <c:pt idx="12">
                  <c:v>1971</c:v>
                </c:pt>
                <c:pt idx="13">
                  <c:v>1972</c:v>
                </c:pt>
                <c:pt idx="14">
                  <c:v>1973</c:v>
                </c:pt>
                <c:pt idx="15">
                  <c:v>1974</c:v>
                </c:pt>
                <c:pt idx="16">
                  <c:v>1975</c:v>
                </c:pt>
                <c:pt idx="17">
                  <c:v>1976</c:v>
                </c:pt>
                <c:pt idx="18">
                  <c:v>1977</c:v>
                </c:pt>
                <c:pt idx="19">
                  <c:v>1978</c:v>
                </c:pt>
                <c:pt idx="20">
                  <c:v>1979</c:v>
                </c:pt>
                <c:pt idx="21">
                  <c:v>1980</c:v>
                </c:pt>
                <c:pt idx="22">
                  <c:v>1981</c:v>
                </c:pt>
                <c:pt idx="23">
                  <c:v>1982</c:v>
                </c:pt>
                <c:pt idx="24">
                  <c:v>1983</c:v>
                </c:pt>
                <c:pt idx="25">
                  <c:v>1984</c:v>
                </c:pt>
                <c:pt idx="26">
                  <c:v>1985</c:v>
                </c:pt>
                <c:pt idx="27">
                  <c:v>1986</c:v>
                </c:pt>
                <c:pt idx="28">
                  <c:v>1987</c:v>
                </c:pt>
                <c:pt idx="29">
                  <c:v>1988</c:v>
                </c:pt>
                <c:pt idx="30">
                  <c:v>1989</c:v>
                </c:pt>
                <c:pt idx="31">
                  <c:v>1990</c:v>
                </c:pt>
                <c:pt idx="32">
                  <c:v>1991</c:v>
                </c:pt>
                <c:pt idx="33">
                  <c:v>1992</c:v>
                </c:pt>
                <c:pt idx="34">
                  <c:v>1993</c:v>
                </c:pt>
                <c:pt idx="35">
                  <c:v>1994</c:v>
                </c:pt>
                <c:pt idx="36">
                  <c:v>1995</c:v>
                </c:pt>
                <c:pt idx="37">
                  <c:v>1996</c:v>
                </c:pt>
                <c:pt idx="38">
                  <c:v>1997</c:v>
                </c:pt>
                <c:pt idx="39">
                  <c:v>1998</c:v>
                </c:pt>
                <c:pt idx="40">
                  <c:v>1999</c:v>
                </c:pt>
                <c:pt idx="41">
                  <c:v>2000</c:v>
                </c:pt>
                <c:pt idx="42">
                  <c:v>2001</c:v>
                </c:pt>
                <c:pt idx="43">
                  <c:v>2002</c:v>
                </c:pt>
                <c:pt idx="44">
                  <c:v>2003</c:v>
                </c:pt>
                <c:pt idx="45">
                  <c:v>2004</c:v>
                </c:pt>
                <c:pt idx="46">
                  <c:v>2005</c:v>
                </c:pt>
                <c:pt idx="47">
                  <c:v>2006</c:v>
                </c:pt>
                <c:pt idx="48">
                  <c:v>2007</c:v>
                </c:pt>
                <c:pt idx="49">
                  <c:v>2008</c:v>
                </c:pt>
                <c:pt idx="50">
                  <c:v>2009</c:v>
                </c:pt>
                <c:pt idx="51">
                  <c:v>2010</c:v>
                </c:pt>
                <c:pt idx="52">
                  <c:v>2011</c:v>
                </c:pt>
                <c:pt idx="53">
                  <c:v>2012</c:v>
                </c:pt>
                <c:pt idx="54">
                  <c:v>2013</c:v>
                </c:pt>
                <c:pt idx="55">
                  <c:v>2014</c:v>
                </c:pt>
                <c:pt idx="56">
                  <c:v>2015</c:v>
                </c:pt>
                <c:pt idx="57">
                  <c:v>2016</c:v>
                </c:pt>
                <c:pt idx="58">
                  <c:v>2017</c:v>
                </c:pt>
                <c:pt idx="59">
                  <c:v>2018</c:v>
                </c:pt>
                <c:pt idx="60">
                  <c:v>2019</c:v>
                </c:pt>
                <c:pt idx="61">
                  <c:v>2020</c:v>
                </c:pt>
                <c:pt idx="62">
                  <c:v>2021</c:v>
                </c:pt>
                <c:pt idx="63">
                  <c:v>2022</c:v>
                </c:pt>
                <c:pt idx="64">
                  <c:v>2023</c:v>
                </c:pt>
                <c:pt idx="65">
                  <c:v>2024</c:v>
                </c:pt>
              </c:strCache>
            </c:strRef>
          </c:cat>
          <c:val>
            <c:numRef>
              <c:f>List1!$B$6:$BO$6</c:f>
              <c:numCache>
                <c:formatCode>General</c:formatCode>
                <c:ptCount val="66"/>
                <c:pt idx="0">
                  <c:v>398</c:v>
                </c:pt>
                <c:pt idx="1">
                  <c:v>449</c:v>
                </c:pt>
                <c:pt idx="2">
                  <c:v>411</c:v>
                </c:pt>
                <c:pt idx="3">
                  <c:v>447</c:v>
                </c:pt>
                <c:pt idx="4">
                  <c:v>461</c:v>
                </c:pt>
                <c:pt idx="5">
                  <c:v>479</c:v>
                </c:pt>
                <c:pt idx="6">
                  <c:v>660</c:v>
                </c:pt>
                <c:pt idx="7">
                  <c:v>518</c:v>
                </c:pt>
                <c:pt idx="8">
                  <c:v>542</c:v>
                </c:pt>
                <c:pt idx="9">
                  <c:v>610</c:v>
                </c:pt>
                <c:pt idx="10">
                  <c:v>613</c:v>
                </c:pt>
                <c:pt idx="11">
                  <c:v>626</c:v>
                </c:pt>
                <c:pt idx="12">
                  <c:v>663</c:v>
                </c:pt>
                <c:pt idx="13">
                  <c:v>761</c:v>
                </c:pt>
                <c:pt idx="14">
                  <c:v>764</c:v>
                </c:pt>
                <c:pt idx="15">
                  <c:v>737</c:v>
                </c:pt>
                <c:pt idx="16">
                  <c:v>834</c:v>
                </c:pt>
                <c:pt idx="17">
                  <c:v>778</c:v>
                </c:pt>
                <c:pt idx="18">
                  <c:v>756</c:v>
                </c:pt>
                <c:pt idx="19">
                  <c:v>754</c:v>
                </c:pt>
                <c:pt idx="20">
                  <c:v>765</c:v>
                </c:pt>
                <c:pt idx="21">
                  <c:v>805</c:v>
                </c:pt>
                <c:pt idx="22">
                  <c:v>889</c:v>
                </c:pt>
                <c:pt idx="23">
                  <c:v>860</c:v>
                </c:pt>
                <c:pt idx="24">
                  <c:v>921</c:v>
                </c:pt>
                <c:pt idx="25">
                  <c:v>977</c:v>
                </c:pt>
                <c:pt idx="26">
                  <c:v>1027</c:v>
                </c:pt>
                <c:pt idx="27">
                  <c:v>1138</c:v>
                </c:pt>
                <c:pt idx="28">
                  <c:v>1218</c:v>
                </c:pt>
                <c:pt idx="29">
                  <c:v>1258</c:v>
                </c:pt>
                <c:pt idx="30">
                  <c:v>1378</c:v>
                </c:pt>
                <c:pt idx="31">
                  <c:v>1455</c:v>
                </c:pt>
                <c:pt idx="32">
                  <c:v>1644</c:v>
                </c:pt>
                <c:pt idx="33">
                  <c:v>1716</c:v>
                </c:pt>
                <c:pt idx="34">
                  <c:v>1820</c:v>
                </c:pt>
                <c:pt idx="35">
                  <c:v>2316</c:v>
                </c:pt>
                <c:pt idx="36">
                  <c:v>2286</c:v>
                </c:pt>
                <c:pt idx="37">
                  <c:v>2404</c:v>
                </c:pt>
                <c:pt idx="38">
                  <c:v>2389</c:v>
                </c:pt>
                <c:pt idx="39">
                  <c:v>2332</c:v>
                </c:pt>
                <c:pt idx="40">
                  <c:v>2318</c:v>
                </c:pt>
                <c:pt idx="41">
                  <c:v>2388</c:v>
                </c:pt>
                <c:pt idx="42">
                  <c:v>2368</c:v>
                </c:pt>
                <c:pt idx="43">
                  <c:v>2581</c:v>
                </c:pt>
                <c:pt idx="44">
                  <c:v>2639</c:v>
                </c:pt>
                <c:pt idx="45">
                  <c:v>2793</c:v>
                </c:pt>
                <c:pt idx="46">
                  <c:v>2852</c:v>
                </c:pt>
                <c:pt idx="47">
                  <c:v>2679</c:v>
                </c:pt>
                <c:pt idx="48">
                  <c:v>2893</c:v>
                </c:pt>
                <c:pt idx="49">
                  <c:v>2916</c:v>
                </c:pt>
                <c:pt idx="50">
                  <c:v>2929</c:v>
                </c:pt>
                <c:pt idx="51">
                  <c:v>2947</c:v>
                </c:pt>
                <c:pt idx="52">
                  <c:v>3064</c:v>
                </c:pt>
                <c:pt idx="53">
                  <c:v>3110</c:v>
                </c:pt>
                <c:pt idx="54">
                  <c:v>3151</c:v>
                </c:pt>
                <c:pt idx="55">
                  <c:v>3272</c:v>
                </c:pt>
                <c:pt idx="56">
                  <c:v>3063</c:v>
                </c:pt>
                <c:pt idx="57">
                  <c:v>3275</c:v>
                </c:pt>
                <c:pt idx="58">
                  <c:v>3132</c:v>
                </c:pt>
                <c:pt idx="59">
                  <c:v>3151</c:v>
                </c:pt>
                <c:pt idx="60">
                  <c:v>3370</c:v>
                </c:pt>
                <c:pt idx="61">
                  <c:v>3141</c:v>
                </c:pt>
                <c:pt idx="62">
                  <c:v>3038</c:v>
                </c:pt>
                <c:pt idx="63">
                  <c:v>3242</c:v>
                </c:pt>
                <c:pt idx="64">
                  <c:v>3248</c:v>
                </c:pt>
                <c:pt idx="65">
                  <c:v>3469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D831-40E5-AA51-22CBA7E8AB10}"/>
            </c:ext>
          </c:extLst>
        </c:ser>
        <c:ser>
          <c:idx val="5"/>
          <c:order val="5"/>
          <c:tx>
            <c:strRef>
              <c:f>List1!$A$7</c:f>
              <c:strCache>
                <c:ptCount val="1"/>
                <c:pt idx="0">
                  <c:v>zhoubný melanom kůže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ymbol val="none"/>
          </c:marker>
          <c:cat>
            <c:strRef>
              <c:f>List1!$B$1:$BO$1</c:f>
              <c:strCache>
                <c:ptCount val="66"/>
                <c:pt idx="0">
                  <c:v>1959</c:v>
                </c:pt>
                <c:pt idx="1">
                  <c:v>1960</c:v>
                </c:pt>
                <c:pt idx="2">
                  <c:v>1961</c:v>
                </c:pt>
                <c:pt idx="3">
                  <c:v>1962</c:v>
                </c:pt>
                <c:pt idx="4">
                  <c:v>1963</c:v>
                </c:pt>
                <c:pt idx="5">
                  <c:v>1964</c:v>
                </c:pt>
                <c:pt idx="6">
                  <c:v>1965</c:v>
                </c:pt>
                <c:pt idx="7">
                  <c:v>1966</c:v>
                </c:pt>
                <c:pt idx="8">
                  <c:v>1967</c:v>
                </c:pt>
                <c:pt idx="9">
                  <c:v>1968</c:v>
                </c:pt>
                <c:pt idx="10">
                  <c:v>1969</c:v>
                </c:pt>
                <c:pt idx="11">
                  <c:v>1970</c:v>
                </c:pt>
                <c:pt idx="12">
                  <c:v>1971</c:v>
                </c:pt>
                <c:pt idx="13">
                  <c:v>1972</c:v>
                </c:pt>
                <c:pt idx="14">
                  <c:v>1973</c:v>
                </c:pt>
                <c:pt idx="15">
                  <c:v>1974</c:v>
                </c:pt>
                <c:pt idx="16">
                  <c:v>1975</c:v>
                </c:pt>
                <c:pt idx="17">
                  <c:v>1976</c:v>
                </c:pt>
                <c:pt idx="18">
                  <c:v>1977</c:v>
                </c:pt>
                <c:pt idx="19">
                  <c:v>1978</c:v>
                </c:pt>
                <c:pt idx="20">
                  <c:v>1979</c:v>
                </c:pt>
                <c:pt idx="21">
                  <c:v>1980</c:v>
                </c:pt>
                <c:pt idx="22">
                  <c:v>1981</c:v>
                </c:pt>
                <c:pt idx="23">
                  <c:v>1982</c:v>
                </c:pt>
                <c:pt idx="24">
                  <c:v>1983</c:v>
                </c:pt>
                <c:pt idx="25">
                  <c:v>1984</c:v>
                </c:pt>
                <c:pt idx="26">
                  <c:v>1985</c:v>
                </c:pt>
                <c:pt idx="27">
                  <c:v>1986</c:v>
                </c:pt>
                <c:pt idx="28">
                  <c:v>1987</c:v>
                </c:pt>
                <c:pt idx="29">
                  <c:v>1988</c:v>
                </c:pt>
                <c:pt idx="30">
                  <c:v>1989</c:v>
                </c:pt>
                <c:pt idx="31">
                  <c:v>1990</c:v>
                </c:pt>
                <c:pt idx="32">
                  <c:v>1991</c:v>
                </c:pt>
                <c:pt idx="33">
                  <c:v>1992</c:v>
                </c:pt>
                <c:pt idx="34">
                  <c:v>1993</c:v>
                </c:pt>
                <c:pt idx="35">
                  <c:v>1994</c:v>
                </c:pt>
                <c:pt idx="36">
                  <c:v>1995</c:v>
                </c:pt>
                <c:pt idx="37">
                  <c:v>1996</c:v>
                </c:pt>
                <c:pt idx="38">
                  <c:v>1997</c:v>
                </c:pt>
                <c:pt idx="39">
                  <c:v>1998</c:v>
                </c:pt>
                <c:pt idx="40">
                  <c:v>1999</c:v>
                </c:pt>
                <c:pt idx="41">
                  <c:v>2000</c:v>
                </c:pt>
                <c:pt idx="42">
                  <c:v>2001</c:v>
                </c:pt>
                <c:pt idx="43">
                  <c:v>2002</c:v>
                </c:pt>
                <c:pt idx="44">
                  <c:v>2003</c:v>
                </c:pt>
                <c:pt idx="45">
                  <c:v>2004</c:v>
                </c:pt>
                <c:pt idx="46">
                  <c:v>2005</c:v>
                </c:pt>
                <c:pt idx="47">
                  <c:v>2006</c:v>
                </c:pt>
                <c:pt idx="48">
                  <c:v>2007</c:v>
                </c:pt>
                <c:pt idx="49">
                  <c:v>2008</c:v>
                </c:pt>
                <c:pt idx="50">
                  <c:v>2009</c:v>
                </c:pt>
                <c:pt idx="51">
                  <c:v>2010</c:v>
                </c:pt>
                <c:pt idx="52">
                  <c:v>2011</c:v>
                </c:pt>
                <c:pt idx="53">
                  <c:v>2012</c:v>
                </c:pt>
                <c:pt idx="54">
                  <c:v>2013</c:v>
                </c:pt>
                <c:pt idx="55">
                  <c:v>2014</c:v>
                </c:pt>
                <c:pt idx="56">
                  <c:v>2015</c:v>
                </c:pt>
                <c:pt idx="57">
                  <c:v>2016</c:v>
                </c:pt>
                <c:pt idx="58">
                  <c:v>2017</c:v>
                </c:pt>
                <c:pt idx="59">
                  <c:v>2018</c:v>
                </c:pt>
                <c:pt idx="60">
                  <c:v>2019</c:v>
                </c:pt>
                <c:pt idx="61">
                  <c:v>2020</c:v>
                </c:pt>
                <c:pt idx="62">
                  <c:v>2021</c:v>
                </c:pt>
                <c:pt idx="63">
                  <c:v>2022</c:v>
                </c:pt>
                <c:pt idx="64">
                  <c:v>2023</c:v>
                </c:pt>
                <c:pt idx="65">
                  <c:v>2024</c:v>
                </c:pt>
              </c:strCache>
            </c:strRef>
          </c:cat>
          <c:val>
            <c:numRef>
              <c:f>List1!$B$7:$BO$7</c:f>
              <c:numCache>
                <c:formatCode>General</c:formatCode>
                <c:ptCount val="66"/>
                <c:pt idx="0">
                  <c:v>235</c:v>
                </c:pt>
                <c:pt idx="1">
                  <c:v>258</c:v>
                </c:pt>
                <c:pt idx="2">
                  <c:v>259</c:v>
                </c:pt>
                <c:pt idx="3">
                  <c:v>218</c:v>
                </c:pt>
                <c:pt idx="4">
                  <c:v>241</c:v>
                </c:pt>
                <c:pt idx="5">
                  <c:v>243</c:v>
                </c:pt>
                <c:pt idx="6">
                  <c:v>342</c:v>
                </c:pt>
                <c:pt idx="7">
                  <c:v>246</c:v>
                </c:pt>
                <c:pt idx="8">
                  <c:v>311</c:v>
                </c:pt>
                <c:pt idx="9">
                  <c:v>255</c:v>
                </c:pt>
                <c:pt idx="10">
                  <c:v>299</c:v>
                </c:pt>
                <c:pt idx="11">
                  <c:v>316</c:v>
                </c:pt>
                <c:pt idx="12">
                  <c:v>368</c:v>
                </c:pt>
                <c:pt idx="13">
                  <c:v>431</c:v>
                </c:pt>
                <c:pt idx="14">
                  <c:v>399</c:v>
                </c:pt>
                <c:pt idx="15">
                  <c:v>451</c:v>
                </c:pt>
                <c:pt idx="16">
                  <c:v>528</c:v>
                </c:pt>
                <c:pt idx="17">
                  <c:v>494</c:v>
                </c:pt>
                <c:pt idx="18">
                  <c:v>500</c:v>
                </c:pt>
                <c:pt idx="19">
                  <c:v>513</c:v>
                </c:pt>
                <c:pt idx="20">
                  <c:v>552</c:v>
                </c:pt>
                <c:pt idx="21">
                  <c:v>565</c:v>
                </c:pt>
                <c:pt idx="22">
                  <c:v>613</c:v>
                </c:pt>
                <c:pt idx="23">
                  <c:v>568</c:v>
                </c:pt>
                <c:pt idx="24">
                  <c:v>615</c:v>
                </c:pt>
                <c:pt idx="25">
                  <c:v>689</c:v>
                </c:pt>
                <c:pt idx="26">
                  <c:v>630</c:v>
                </c:pt>
                <c:pt idx="27">
                  <c:v>737</c:v>
                </c:pt>
                <c:pt idx="28">
                  <c:v>772</c:v>
                </c:pt>
                <c:pt idx="29">
                  <c:v>854</c:v>
                </c:pt>
                <c:pt idx="30">
                  <c:v>822</c:v>
                </c:pt>
                <c:pt idx="31">
                  <c:v>834</c:v>
                </c:pt>
                <c:pt idx="32">
                  <c:v>900</c:v>
                </c:pt>
                <c:pt idx="33">
                  <c:v>983</c:v>
                </c:pt>
                <c:pt idx="34">
                  <c:v>1109</c:v>
                </c:pt>
                <c:pt idx="35">
                  <c:v>1082</c:v>
                </c:pt>
                <c:pt idx="36">
                  <c:v>1272</c:v>
                </c:pt>
                <c:pt idx="37">
                  <c:v>1211</c:v>
                </c:pt>
                <c:pt idx="38">
                  <c:v>1234</c:v>
                </c:pt>
                <c:pt idx="39">
                  <c:v>1316</c:v>
                </c:pt>
                <c:pt idx="40">
                  <c:v>1360</c:v>
                </c:pt>
                <c:pt idx="41">
                  <c:v>1459</c:v>
                </c:pt>
                <c:pt idx="42">
                  <c:v>1494</c:v>
                </c:pt>
                <c:pt idx="43">
                  <c:v>1597</c:v>
                </c:pt>
                <c:pt idx="44">
                  <c:v>1719</c:v>
                </c:pt>
                <c:pt idx="45">
                  <c:v>1670</c:v>
                </c:pt>
                <c:pt idx="46">
                  <c:v>1875</c:v>
                </c:pt>
                <c:pt idx="47">
                  <c:v>1778</c:v>
                </c:pt>
                <c:pt idx="48">
                  <c:v>2055</c:v>
                </c:pt>
                <c:pt idx="49">
                  <c:v>1914</c:v>
                </c:pt>
                <c:pt idx="50">
                  <c:v>2120</c:v>
                </c:pt>
                <c:pt idx="51">
                  <c:v>2086</c:v>
                </c:pt>
                <c:pt idx="52">
                  <c:v>2081</c:v>
                </c:pt>
                <c:pt idx="53">
                  <c:v>2226</c:v>
                </c:pt>
                <c:pt idx="54">
                  <c:v>2324</c:v>
                </c:pt>
                <c:pt idx="55">
                  <c:v>2443</c:v>
                </c:pt>
                <c:pt idx="56">
                  <c:v>2612</c:v>
                </c:pt>
                <c:pt idx="57">
                  <c:v>2644</c:v>
                </c:pt>
                <c:pt idx="58">
                  <c:v>2638</c:v>
                </c:pt>
                <c:pt idx="59">
                  <c:v>2643</c:v>
                </c:pt>
                <c:pt idx="60">
                  <c:v>2739</c:v>
                </c:pt>
                <c:pt idx="61">
                  <c:v>2457</c:v>
                </c:pt>
                <c:pt idx="62">
                  <c:v>2520</c:v>
                </c:pt>
                <c:pt idx="63">
                  <c:v>2917</c:v>
                </c:pt>
                <c:pt idx="64">
                  <c:v>3146</c:v>
                </c:pt>
                <c:pt idx="65">
                  <c:v>3412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D831-40E5-AA51-22CBA7E8AB10}"/>
            </c:ext>
          </c:extLst>
        </c:ser>
        <c:ser>
          <c:idx val="6"/>
          <c:order val="6"/>
          <c:tx>
            <c:strRef>
              <c:f>List1!$A$8</c:f>
              <c:strCache>
                <c:ptCount val="1"/>
                <c:pt idx="0">
                  <c:v>ZN močového měchýře</c:v>
                </c:pt>
              </c:strCache>
            </c:strRef>
          </c:tx>
          <c:spPr>
            <a:ln>
              <a:solidFill>
                <a:srgbClr val="7030A0"/>
              </a:solidFill>
            </a:ln>
          </c:spPr>
          <c:marker>
            <c:symbol val="none"/>
          </c:marker>
          <c:cat>
            <c:strRef>
              <c:f>List1!$B$1:$BO$1</c:f>
              <c:strCache>
                <c:ptCount val="66"/>
                <c:pt idx="0">
                  <c:v>1959</c:v>
                </c:pt>
                <c:pt idx="1">
                  <c:v>1960</c:v>
                </c:pt>
                <c:pt idx="2">
                  <c:v>1961</c:v>
                </c:pt>
                <c:pt idx="3">
                  <c:v>1962</c:v>
                </c:pt>
                <c:pt idx="4">
                  <c:v>1963</c:v>
                </c:pt>
                <c:pt idx="5">
                  <c:v>1964</c:v>
                </c:pt>
                <c:pt idx="6">
                  <c:v>1965</c:v>
                </c:pt>
                <c:pt idx="7">
                  <c:v>1966</c:v>
                </c:pt>
                <c:pt idx="8">
                  <c:v>1967</c:v>
                </c:pt>
                <c:pt idx="9">
                  <c:v>1968</c:v>
                </c:pt>
                <c:pt idx="10">
                  <c:v>1969</c:v>
                </c:pt>
                <c:pt idx="11">
                  <c:v>1970</c:v>
                </c:pt>
                <c:pt idx="12">
                  <c:v>1971</c:v>
                </c:pt>
                <c:pt idx="13">
                  <c:v>1972</c:v>
                </c:pt>
                <c:pt idx="14">
                  <c:v>1973</c:v>
                </c:pt>
                <c:pt idx="15">
                  <c:v>1974</c:v>
                </c:pt>
                <c:pt idx="16">
                  <c:v>1975</c:v>
                </c:pt>
                <c:pt idx="17">
                  <c:v>1976</c:v>
                </c:pt>
                <c:pt idx="18">
                  <c:v>1977</c:v>
                </c:pt>
                <c:pt idx="19">
                  <c:v>1978</c:v>
                </c:pt>
                <c:pt idx="20">
                  <c:v>1979</c:v>
                </c:pt>
                <c:pt idx="21">
                  <c:v>1980</c:v>
                </c:pt>
                <c:pt idx="22">
                  <c:v>1981</c:v>
                </c:pt>
                <c:pt idx="23">
                  <c:v>1982</c:v>
                </c:pt>
                <c:pt idx="24">
                  <c:v>1983</c:v>
                </c:pt>
                <c:pt idx="25">
                  <c:v>1984</c:v>
                </c:pt>
                <c:pt idx="26">
                  <c:v>1985</c:v>
                </c:pt>
                <c:pt idx="27">
                  <c:v>1986</c:v>
                </c:pt>
                <c:pt idx="28">
                  <c:v>1987</c:v>
                </c:pt>
                <c:pt idx="29">
                  <c:v>1988</c:v>
                </c:pt>
                <c:pt idx="30">
                  <c:v>1989</c:v>
                </c:pt>
                <c:pt idx="31">
                  <c:v>1990</c:v>
                </c:pt>
                <c:pt idx="32">
                  <c:v>1991</c:v>
                </c:pt>
                <c:pt idx="33">
                  <c:v>1992</c:v>
                </c:pt>
                <c:pt idx="34">
                  <c:v>1993</c:v>
                </c:pt>
                <c:pt idx="35">
                  <c:v>1994</c:v>
                </c:pt>
                <c:pt idx="36">
                  <c:v>1995</c:v>
                </c:pt>
                <c:pt idx="37">
                  <c:v>1996</c:v>
                </c:pt>
                <c:pt idx="38">
                  <c:v>1997</c:v>
                </c:pt>
                <c:pt idx="39">
                  <c:v>1998</c:v>
                </c:pt>
                <c:pt idx="40">
                  <c:v>1999</c:v>
                </c:pt>
                <c:pt idx="41">
                  <c:v>2000</c:v>
                </c:pt>
                <c:pt idx="42">
                  <c:v>2001</c:v>
                </c:pt>
                <c:pt idx="43">
                  <c:v>2002</c:v>
                </c:pt>
                <c:pt idx="44">
                  <c:v>2003</c:v>
                </c:pt>
                <c:pt idx="45">
                  <c:v>2004</c:v>
                </c:pt>
                <c:pt idx="46">
                  <c:v>2005</c:v>
                </c:pt>
                <c:pt idx="47">
                  <c:v>2006</c:v>
                </c:pt>
                <c:pt idx="48">
                  <c:v>2007</c:v>
                </c:pt>
                <c:pt idx="49">
                  <c:v>2008</c:v>
                </c:pt>
                <c:pt idx="50">
                  <c:v>2009</c:v>
                </c:pt>
                <c:pt idx="51">
                  <c:v>2010</c:v>
                </c:pt>
                <c:pt idx="52">
                  <c:v>2011</c:v>
                </c:pt>
                <c:pt idx="53">
                  <c:v>2012</c:v>
                </c:pt>
                <c:pt idx="54">
                  <c:v>2013</c:v>
                </c:pt>
                <c:pt idx="55">
                  <c:v>2014</c:v>
                </c:pt>
                <c:pt idx="56">
                  <c:v>2015</c:v>
                </c:pt>
                <c:pt idx="57">
                  <c:v>2016</c:v>
                </c:pt>
                <c:pt idx="58">
                  <c:v>2017</c:v>
                </c:pt>
                <c:pt idx="59">
                  <c:v>2018</c:v>
                </c:pt>
                <c:pt idx="60">
                  <c:v>2019</c:v>
                </c:pt>
                <c:pt idx="61">
                  <c:v>2020</c:v>
                </c:pt>
                <c:pt idx="62">
                  <c:v>2021</c:v>
                </c:pt>
                <c:pt idx="63">
                  <c:v>2022</c:v>
                </c:pt>
                <c:pt idx="64">
                  <c:v>2023</c:v>
                </c:pt>
                <c:pt idx="65">
                  <c:v>2024</c:v>
                </c:pt>
              </c:strCache>
            </c:strRef>
          </c:cat>
          <c:val>
            <c:numRef>
              <c:f>List1!$B$8:$BO$8</c:f>
              <c:numCache>
                <c:formatCode>General</c:formatCode>
                <c:ptCount val="66"/>
                <c:pt idx="0">
                  <c:v>544</c:v>
                </c:pt>
                <c:pt idx="1">
                  <c:v>550</c:v>
                </c:pt>
                <c:pt idx="2">
                  <c:v>488</c:v>
                </c:pt>
                <c:pt idx="3">
                  <c:v>543</c:v>
                </c:pt>
                <c:pt idx="4">
                  <c:v>611</c:v>
                </c:pt>
                <c:pt idx="5">
                  <c:v>529</c:v>
                </c:pt>
                <c:pt idx="6">
                  <c:v>494</c:v>
                </c:pt>
                <c:pt idx="7">
                  <c:v>577</c:v>
                </c:pt>
                <c:pt idx="8">
                  <c:v>664</c:v>
                </c:pt>
                <c:pt idx="9">
                  <c:v>691</c:v>
                </c:pt>
                <c:pt idx="10">
                  <c:v>646</c:v>
                </c:pt>
                <c:pt idx="11">
                  <c:v>759</c:v>
                </c:pt>
                <c:pt idx="12">
                  <c:v>690</c:v>
                </c:pt>
                <c:pt idx="13">
                  <c:v>760</c:v>
                </c:pt>
                <c:pt idx="14">
                  <c:v>847</c:v>
                </c:pt>
                <c:pt idx="15">
                  <c:v>881</c:v>
                </c:pt>
                <c:pt idx="16">
                  <c:v>868</c:v>
                </c:pt>
                <c:pt idx="17">
                  <c:v>871</c:v>
                </c:pt>
                <c:pt idx="18">
                  <c:v>858</c:v>
                </c:pt>
                <c:pt idx="19">
                  <c:v>922</c:v>
                </c:pt>
                <c:pt idx="20">
                  <c:v>909</c:v>
                </c:pt>
                <c:pt idx="21">
                  <c:v>928</c:v>
                </c:pt>
                <c:pt idx="22">
                  <c:v>946</c:v>
                </c:pt>
                <c:pt idx="23">
                  <c:v>1042</c:v>
                </c:pt>
                <c:pt idx="24">
                  <c:v>1054</c:v>
                </c:pt>
                <c:pt idx="25">
                  <c:v>1073</c:v>
                </c:pt>
                <c:pt idx="26">
                  <c:v>1103</c:v>
                </c:pt>
                <c:pt idx="27">
                  <c:v>1157</c:v>
                </c:pt>
                <c:pt idx="28">
                  <c:v>1248</c:v>
                </c:pt>
                <c:pt idx="29">
                  <c:v>1225</c:v>
                </c:pt>
                <c:pt idx="30">
                  <c:v>1195</c:v>
                </c:pt>
                <c:pt idx="31">
                  <c:v>1297</c:v>
                </c:pt>
                <c:pt idx="32">
                  <c:v>1439</c:v>
                </c:pt>
                <c:pt idx="33">
                  <c:v>1530</c:v>
                </c:pt>
                <c:pt idx="34">
                  <c:v>1607</c:v>
                </c:pt>
                <c:pt idx="35">
                  <c:v>1636</c:v>
                </c:pt>
                <c:pt idx="36">
                  <c:v>1741</c:v>
                </c:pt>
                <c:pt idx="37">
                  <c:v>1876</c:v>
                </c:pt>
                <c:pt idx="38">
                  <c:v>1853</c:v>
                </c:pt>
                <c:pt idx="39">
                  <c:v>1954</c:v>
                </c:pt>
                <c:pt idx="40">
                  <c:v>1988</c:v>
                </c:pt>
                <c:pt idx="41">
                  <c:v>1935</c:v>
                </c:pt>
                <c:pt idx="42">
                  <c:v>2008</c:v>
                </c:pt>
                <c:pt idx="43">
                  <c:v>2079</c:v>
                </c:pt>
                <c:pt idx="44">
                  <c:v>2179</c:v>
                </c:pt>
                <c:pt idx="45">
                  <c:v>2290</c:v>
                </c:pt>
                <c:pt idx="46">
                  <c:v>2224</c:v>
                </c:pt>
                <c:pt idx="47">
                  <c:v>2223</c:v>
                </c:pt>
                <c:pt idx="48">
                  <c:v>2330</c:v>
                </c:pt>
                <c:pt idx="49">
                  <c:v>2368</c:v>
                </c:pt>
                <c:pt idx="50">
                  <c:v>2430</c:v>
                </c:pt>
                <c:pt idx="51">
                  <c:v>2485</c:v>
                </c:pt>
                <c:pt idx="52">
                  <c:v>2488</c:v>
                </c:pt>
                <c:pt idx="53">
                  <c:v>2571</c:v>
                </c:pt>
                <c:pt idx="54">
                  <c:v>2625</c:v>
                </c:pt>
                <c:pt idx="55">
                  <c:v>2702</c:v>
                </c:pt>
                <c:pt idx="56">
                  <c:v>2703</c:v>
                </c:pt>
                <c:pt idx="57">
                  <c:v>2805</c:v>
                </c:pt>
                <c:pt idx="58">
                  <c:v>2785</c:v>
                </c:pt>
                <c:pt idx="59">
                  <c:v>2770</c:v>
                </c:pt>
                <c:pt idx="60">
                  <c:v>2838</c:v>
                </c:pt>
                <c:pt idx="61">
                  <c:v>2663</c:v>
                </c:pt>
                <c:pt idx="62">
                  <c:v>2837</c:v>
                </c:pt>
                <c:pt idx="63">
                  <c:v>2891</c:v>
                </c:pt>
                <c:pt idx="64">
                  <c:v>2993</c:v>
                </c:pt>
                <c:pt idx="65">
                  <c:v>2991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D831-40E5-AA51-22CBA7E8AB10}"/>
            </c:ext>
          </c:extLst>
        </c:ser>
        <c:ser>
          <c:idx val="7"/>
          <c:order val="7"/>
          <c:tx>
            <c:strRef>
              <c:f>List1!$A$9</c:f>
              <c:strCache>
                <c:ptCount val="1"/>
                <c:pt idx="0">
                  <c:v>ZN slinivky břišní</c:v>
                </c:pt>
              </c:strCache>
            </c:strRef>
          </c:tx>
          <c:spPr>
            <a:ln>
              <a:solidFill>
                <a:srgbClr val="C00000"/>
              </a:solidFill>
            </a:ln>
          </c:spPr>
          <c:marker>
            <c:symbol val="none"/>
          </c:marker>
          <c:cat>
            <c:strRef>
              <c:f>List1!$B$1:$BO$1</c:f>
              <c:strCache>
                <c:ptCount val="66"/>
                <c:pt idx="0">
                  <c:v>1959</c:v>
                </c:pt>
                <c:pt idx="1">
                  <c:v>1960</c:v>
                </c:pt>
                <c:pt idx="2">
                  <c:v>1961</c:v>
                </c:pt>
                <c:pt idx="3">
                  <c:v>1962</c:v>
                </c:pt>
                <c:pt idx="4">
                  <c:v>1963</c:v>
                </c:pt>
                <c:pt idx="5">
                  <c:v>1964</c:v>
                </c:pt>
                <c:pt idx="6">
                  <c:v>1965</c:v>
                </c:pt>
                <c:pt idx="7">
                  <c:v>1966</c:v>
                </c:pt>
                <c:pt idx="8">
                  <c:v>1967</c:v>
                </c:pt>
                <c:pt idx="9">
                  <c:v>1968</c:v>
                </c:pt>
                <c:pt idx="10">
                  <c:v>1969</c:v>
                </c:pt>
                <c:pt idx="11">
                  <c:v>1970</c:v>
                </c:pt>
                <c:pt idx="12">
                  <c:v>1971</c:v>
                </c:pt>
                <c:pt idx="13">
                  <c:v>1972</c:v>
                </c:pt>
                <c:pt idx="14">
                  <c:v>1973</c:v>
                </c:pt>
                <c:pt idx="15">
                  <c:v>1974</c:v>
                </c:pt>
                <c:pt idx="16">
                  <c:v>1975</c:v>
                </c:pt>
                <c:pt idx="17">
                  <c:v>1976</c:v>
                </c:pt>
                <c:pt idx="18">
                  <c:v>1977</c:v>
                </c:pt>
                <c:pt idx="19">
                  <c:v>1978</c:v>
                </c:pt>
                <c:pt idx="20">
                  <c:v>1979</c:v>
                </c:pt>
                <c:pt idx="21">
                  <c:v>1980</c:v>
                </c:pt>
                <c:pt idx="22">
                  <c:v>1981</c:v>
                </c:pt>
                <c:pt idx="23">
                  <c:v>1982</c:v>
                </c:pt>
                <c:pt idx="24">
                  <c:v>1983</c:v>
                </c:pt>
                <c:pt idx="25">
                  <c:v>1984</c:v>
                </c:pt>
                <c:pt idx="26">
                  <c:v>1985</c:v>
                </c:pt>
                <c:pt idx="27">
                  <c:v>1986</c:v>
                </c:pt>
                <c:pt idx="28">
                  <c:v>1987</c:v>
                </c:pt>
                <c:pt idx="29">
                  <c:v>1988</c:v>
                </c:pt>
                <c:pt idx="30">
                  <c:v>1989</c:v>
                </c:pt>
                <c:pt idx="31">
                  <c:v>1990</c:v>
                </c:pt>
                <c:pt idx="32">
                  <c:v>1991</c:v>
                </c:pt>
                <c:pt idx="33">
                  <c:v>1992</c:v>
                </c:pt>
                <c:pt idx="34">
                  <c:v>1993</c:v>
                </c:pt>
                <c:pt idx="35">
                  <c:v>1994</c:v>
                </c:pt>
                <c:pt idx="36">
                  <c:v>1995</c:v>
                </c:pt>
                <c:pt idx="37">
                  <c:v>1996</c:v>
                </c:pt>
                <c:pt idx="38">
                  <c:v>1997</c:v>
                </c:pt>
                <c:pt idx="39">
                  <c:v>1998</c:v>
                </c:pt>
                <c:pt idx="40">
                  <c:v>1999</c:v>
                </c:pt>
                <c:pt idx="41">
                  <c:v>2000</c:v>
                </c:pt>
                <c:pt idx="42">
                  <c:v>2001</c:v>
                </c:pt>
                <c:pt idx="43">
                  <c:v>2002</c:v>
                </c:pt>
                <c:pt idx="44">
                  <c:v>2003</c:v>
                </c:pt>
                <c:pt idx="45">
                  <c:v>2004</c:v>
                </c:pt>
                <c:pt idx="46">
                  <c:v>2005</c:v>
                </c:pt>
                <c:pt idx="47">
                  <c:v>2006</c:v>
                </c:pt>
                <c:pt idx="48">
                  <c:v>2007</c:v>
                </c:pt>
                <c:pt idx="49">
                  <c:v>2008</c:v>
                </c:pt>
                <c:pt idx="50">
                  <c:v>2009</c:v>
                </c:pt>
                <c:pt idx="51">
                  <c:v>2010</c:v>
                </c:pt>
                <c:pt idx="52">
                  <c:v>2011</c:v>
                </c:pt>
                <c:pt idx="53">
                  <c:v>2012</c:v>
                </c:pt>
                <c:pt idx="54">
                  <c:v>2013</c:v>
                </c:pt>
                <c:pt idx="55">
                  <c:v>2014</c:v>
                </c:pt>
                <c:pt idx="56">
                  <c:v>2015</c:v>
                </c:pt>
                <c:pt idx="57">
                  <c:v>2016</c:v>
                </c:pt>
                <c:pt idx="58">
                  <c:v>2017</c:v>
                </c:pt>
                <c:pt idx="59">
                  <c:v>2018</c:v>
                </c:pt>
                <c:pt idx="60">
                  <c:v>2019</c:v>
                </c:pt>
                <c:pt idx="61">
                  <c:v>2020</c:v>
                </c:pt>
                <c:pt idx="62">
                  <c:v>2021</c:v>
                </c:pt>
                <c:pt idx="63">
                  <c:v>2022</c:v>
                </c:pt>
                <c:pt idx="64">
                  <c:v>2023</c:v>
                </c:pt>
                <c:pt idx="65">
                  <c:v>2024</c:v>
                </c:pt>
              </c:strCache>
            </c:strRef>
          </c:cat>
          <c:val>
            <c:numRef>
              <c:f>List1!$B$9:$BO$9</c:f>
              <c:numCache>
                <c:formatCode>General</c:formatCode>
                <c:ptCount val="66"/>
                <c:pt idx="0">
                  <c:v>359</c:v>
                </c:pt>
                <c:pt idx="1">
                  <c:v>481</c:v>
                </c:pt>
                <c:pt idx="2">
                  <c:v>466</c:v>
                </c:pt>
                <c:pt idx="3">
                  <c:v>511</c:v>
                </c:pt>
                <c:pt idx="4">
                  <c:v>600</c:v>
                </c:pt>
                <c:pt idx="5">
                  <c:v>601</c:v>
                </c:pt>
                <c:pt idx="6">
                  <c:v>609</c:v>
                </c:pt>
                <c:pt idx="7">
                  <c:v>669</c:v>
                </c:pt>
                <c:pt idx="8">
                  <c:v>770</c:v>
                </c:pt>
                <c:pt idx="9">
                  <c:v>729</c:v>
                </c:pt>
                <c:pt idx="10">
                  <c:v>785</c:v>
                </c:pt>
                <c:pt idx="11">
                  <c:v>776</c:v>
                </c:pt>
                <c:pt idx="12">
                  <c:v>777</c:v>
                </c:pt>
                <c:pt idx="13">
                  <c:v>891</c:v>
                </c:pt>
                <c:pt idx="14">
                  <c:v>830</c:v>
                </c:pt>
                <c:pt idx="15">
                  <c:v>963</c:v>
                </c:pt>
                <c:pt idx="16">
                  <c:v>990</c:v>
                </c:pt>
                <c:pt idx="17">
                  <c:v>914</c:v>
                </c:pt>
                <c:pt idx="18">
                  <c:v>942</c:v>
                </c:pt>
                <c:pt idx="19">
                  <c:v>1057</c:v>
                </c:pt>
                <c:pt idx="20">
                  <c:v>1060</c:v>
                </c:pt>
                <c:pt idx="21">
                  <c:v>1055</c:v>
                </c:pt>
                <c:pt idx="22">
                  <c:v>1128</c:v>
                </c:pt>
                <c:pt idx="23">
                  <c:v>1110</c:v>
                </c:pt>
                <c:pt idx="24">
                  <c:v>1096</c:v>
                </c:pt>
                <c:pt idx="25">
                  <c:v>1214</c:v>
                </c:pt>
                <c:pt idx="26">
                  <c:v>1192</c:v>
                </c:pt>
                <c:pt idx="27">
                  <c:v>1234</c:v>
                </c:pt>
                <c:pt idx="28">
                  <c:v>1417</c:v>
                </c:pt>
                <c:pt idx="29">
                  <c:v>1275</c:v>
                </c:pt>
                <c:pt idx="30">
                  <c:v>1412</c:v>
                </c:pt>
                <c:pt idx="31">
                  <c:v>1415</c:v>
                </c:pt>
                <c:pt idx="32">
                  <c:v>1434</c:v>
                </c:pt>
                <c:pt idx="33">
                  <c:v>1468</c:v>
                </c:pt>
                <c:pt idx="34">
                  <c:v>1477</c:v>
                </c:pt>
                <c:pt idx="35">
                  <c:v>1502</c:v>
                </c:pt>
                <c:pt idx="36">
                  <c:v>1428</c:v>
                </c:pt>
                <c:pt idx="37">
                  <c:v>1570</c:v>
                </c:pt>
                <c:pt idx="38">
                  <c:v>1594</c:v>
                </c:pt>
                <c:pt idx="39">
                  <c:v>1617</c:v>
                </c:pt>
                <c:pt idx="40">
                  <c:v>1507</c:v>
                </c:pt>
                <c:pt idx="41">
                  <c:v>1608</c:v>
                </c:pt>
                <c:pt idx="42">
                  <c:v>1601</c:v>
                </c:pt>
                <c:pt idx="43">
                  <c:v>1707</c:v>
                </c:pt>
                <c:pt idx="44">
                  <c:v>1730</c:v>
                </c:pt>
                <c:pt idx="45">
                  <c:v>1695</c:v>
                </c:pt>
                <c:pt idx="46">
                  <c:v>1835</c:v>
                </c:pt>
                <c:pt idx="47">
                  <c:v>1927</c:v>
                </c:pt>
                <c:pt idx="48">
                  <c:v>1982</c:v>
                </c:pt>
                <c:pt idx="49">
                  <c:v>1969</c:v>
                </c:pt>
                <c:pt idx="50">
                  <c:v>2001</c:v>
                </c:pt>
                <c:pt idx="51">
                  <c:v>2102</c:v>
                </c:pt>
                <c:pt idx="52">
                  <c:v>2215</c:v>
                </c:pt>
                <c:pt idx="53">
                  <c:v>2068</c:v>
                </c:pt>
                <c:pt idx="54">
                  <c:v>2130</c:v>
                </c:pt>
                <c:pt idx="55">
                  <c:v>2278</c:v>
                </c:pt>
                <c:pt idx="56">
                  <c:v>2235</c:v>
                </c:pt>
                <c:pt idx="57">
                  <c:v>2307</c:v>
                </c:pt>
                <c:pt idx="58">
                  <c:v>2290</c:v>
                </c:pt>
                <c:pt idx="59">
                  <c:v>2352</c:v>
                </c:pt>
                <c:pt idx="60">
                  <c:v>2610</c:v>
                </c:pt>
                <c:pt idx="61">
                  <c:v>2630</c:v>
                </c:pt>
                <c:pt idx="62">
                  <c:v>2468</c:v>
                </c:pt>
                <c:pt idx="63">
                  <c:v>2553</c:v>
                </c:pt>
                <c:pt idx="64">
                  <c:v>2695</c:v>
                </c:pt>
                <c:pt idx="65">
                  <c:v>2694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D831-40E5-AA51-22CBA7E8AB10}"/>
            </c:ext>
          </c:extLst>
        </c:ser>
        <c:ser>
          <c:idx val="8"/>
          <c:order val="8"/>
          <c:tx>
            <c:strRef>
              <c:f>List1!$A$10</c:f>
              <c:strCache>
                <c:ptCount val="1"/>
                <c:pt idx="0">
                  <c:v>ZN žaludku</c:v>
                </c:pt>
              </c:strCache>
            </c:strRef>
          </c:tx>
          <c:spPr>
            <a:ln>
              <a:solidFill>
                <a:srgbClr val="00B0F0"/>
              </a:solidFill>
            </a:ln>
          </c:spPr>
          <c:marker>
            <c:symbol val="none"/>
          </c:marker>
          <c:cat>
            <c:strRef>
              <c:f>List1!$B$1:$BO$1</c:f>
              <c:strCache>
                <c:ptCount val="66"/>
                <c:pt idx="0">
                  <c:v>1959</c:v>
                </c:pt>
                <c:pt idx="1">
                  <c:v>1960</c:v>
                </c:pt>
                <c:pt idx="2">
                  <c:v>1961</c:v>
                </c:pt>
                <c:pt idx="3">
                  <c:v>1962</c:v>
                </c:pt>
                <c:pt idx="4">
                  <c:v>1963</c:v>
                </c:pt>
                <c:pt idx="5">
                  <c:v>1964</c:v>
                </c:pt>
                <c:pt idx="6">
                  <c:v>1965</c:v>
                </c:pt>
                <c:pt idx="7">
                  <c:v>1966</c:v>
                </c:pt>
                <c:pt idx="8">
                  <c:v>1967</c:v>
                </c:pt>
                <c:pt idx="9">
                  <c:v>1968</c:v>
                </c:pt>
                <c:pt idx="10">
                  <c:v>1969</c:v>
                </c:pt>
                <c:pt idx="11">
                  <c:v>1970</c:v>
                </c:pt>
                <c:pt idx="12">
                  <c:v>1971</c:v>
                </c:pt>
                <c:pt idx="13">
                  <c:v>1972</c:v>
                </c:pt>
                <c:pt idx="14">
                  <c:v>1973</c:v>
                </c:pt>
                <c:pt idx="15">
                  <c:v>1974</c:v>
                </c:pt>
                <c:pt idx="16">
                  <c:v>1975</c:v>
                </c:pt>
                <c:pt idx="17">
                  <c:v>1976</c:v>
                </c:pt>
                <c:pt idx="18">
                  <c:v>1977</c:v>
                </c:pt>
                <c:pt idx="19">
                  <c:v>1978</c:v>
                </c:pt>
                <c:pt idx="20">
                  <c:v>1979</c:v>
                </c:pt>
                <c:pt idx="21">
                  <c:v>1980</c:v>
                </c:pt>
                <c:pt idx="22">
                  <c:v>1981</c:v>
                </c:pt>
                <c:pt idx="23">
                  <c:v>1982</c:v>
                </c:pt>
                <c:pt idx="24">
                  <c:v>1983</c:v>
                </c:pt>
                <c:pt idx="25">
                  <c:v>1984</c:v>
                </c:pt>
                <c:pt idx="26">
                  <c:v>1985</c:v>
                </c:pt>
                <c:pt idx="27">
                  <c:v>1986</c:v>
                </c:pt>
                <c:pt idx="28">
                  <c:v>1987</c:v>
                </c:pt>
                <c:pt idx="29">
                  <c:v>1988</c:v>
                </c:pt>
                <c:pt idx="30">
                  <c:v>1989</c:v>
                </c:pt>
                <c:pt idx="31">
                  <c:v>1990</c:v>
                </c:pt>
                <c:pt idx="32">
                  <c:v>1991</c:v>
                </c:pt>
                <c:pt idx="33">
                  <c:v>1992</c:v>
                </c:pt>
                <c:pt idx="34">
                  <c:v>1993</c:v>
                </c:pt>
                <c:pt idx="35">
                  <c:v>1994</c:v>
                </c:pt>
                <c:pt idx="36">
                  <c:v>1995</c:v>
                </c:pt>
                <c:pt idx="37">
                  <c:v>1996</c:v>
                </c:pt>
                <c:pt idx="38">
                  <c:v>1997</c:v>
                </c:pt>
                <c:pt idx="39">
                  <c:v>1998</c:v>
                </c:pt>
                <c:pt idx="40">
                  <c:v>1999</c:v>
                </c:pt>
                <c:pt idx="41">
                  <c:v>2000</c:v>
                </c:pt>
                <c:pt idx="42">
                  <c:v>2001</c:v>
                </c:pt>
                <c:pt idx="43">
                  <c:v>2002</c:v>
                </c:pt>
                <c:pt idx="44">
                  <c:v>2003</c:v>
                </c:pt>
                <c:pt idx="45">
                  <c:v>2004</c:v>
                </c:pt>
                <c:pt idx="46">
                  <c:v>2005</c:v>
                </c:pt>
                <c:pt idx="47">
                  <c:v>2006</c:v>
                </c:pt>
                <c:pt idx="48">
                  <c:v>2007</c:v>
                </c:pt>
                <c:pt idx="49">
                  <c:v>2008</c:v>
                </c:pt>
                <c:pt idx="50">
                  <c:v>2009</c:v>
                </c:pt>
                <c:pt idx="51">
                  <c:v>2010</c:v>
                </c:pt>
                <c:pt idx="52">
                  <c:v>2011</c:v>
                </c:pt>
                <c:pt idx="53">
                  <c:v>2012</c:v>
                </c:pt>
                <c:pt idx="54">
                  <c:v>2013</c:v>
                </c:pt>
                <c:pt idx="55">
                  <c:v>2014</c:v>
                </c:pt>
                <c:pt idx="56">
                  <c:v>2015</c:v>
                </c:pt>
                <c:pt idx="57">
                  <c:v>2016</c:v>
                </c:pt>
                <c:pt idx="58">
                  <c:v>2017</c:v>
                </c:pt>
                <c:pt idx="59">
                  <c:v>2018</c:v>
                </c:pt>
                <c:pt idx="60">
                  <c:v>2019</c:v>
                </c:pt>
                <c:pt idx="61">
                  <c:v>2020</c:v>
                </c:pt>
                <c:pt idx="62">
                  <c:v>2021</c:v>
                </c:pt>
                <c:pt idx="63">
                  <c:v>2022</c:v>
                </c:pt>
                <c:pt idx="64">
                  <c:v>2023</c:v>
                </c:pt>
                <c:pt idx="65">
                  <c:v>2024</c:v>
                </c:pt>
              </c:strCache>
            </c:strRef>
          </c:cat>
          <c:val>
            <c:numRef>
              <c:f>List1!$B$10:$BO$10</c:f>
              <c:numCache>
                <c:formatCode>General</c:formatCode>
                <c:ptCount val="66"/>
                <c:pt idx="0">
                  <c:v>3731</c:v>
                </c:pt>
                <c:pt idx="1">
                  <c:v>3738</c:v>
                </c:pt>
                <c:pt idx="2">
                  <c:v>3579</c:v>
                </c:pt>
                <c:pt idx="3">
                  <c:v>3999</c:v>
                </c:pt>
                <c:pt idx="4">
                  <c:v>3754</c:v>
                </c:pt>
                <c:pt idx="5">
                  <c:v>3840</c:v>
                </c:pt>
                <c:pt idx="6">
                  <c:v>3771</c:v>
                </c:pt>
                <c:pt idx="7">
                  <c:v>3804</c:v>
                </c:pt>
                <c:pt idx="8">
                  <c:v>3860</c:v>
                </c:pt>
                <c:pt idx="9">
                  <c:v>3896</c:v>
                </c:pt>
                <c:pt idx="10">
                  <c:v>3532</c:v>
                </c:pt>
                <c:pt idx="11">
                  <c:v>3479</c:v>
                </c:pt>
                <c:pt idx="12">
                  <c:v>3398</c:v>
                </c:pt>
                <c:pt idx="13">
                  <c:v>3434</c:v>
                </c:pt>
                <c:pt idx="14">
                  <c:v>3344</c:v>
                </c:pt>
                <c:pt idx="15">
                  <c:v>3369</c:v>
                </c:pt>
                <c:pt idx="16">
                  <c:v>3275</c:v>
                </c:pt>
                <c:pt idx="17">
                  <c:v>3112</c:v>
                </c:pt>
                <c:pt idx="18">
                  <c:v>3096</c:v>
                </c:pt>
                <c:pt idx="19">
                  <c:v>2968</c:v>
                </c:pt>
                <c:pt idx="20">
                  <c:v>2895</c:v>
                </c:pt>
                <c:pt idx="21">
                  <c:v>2845</c:v>
                </c:pt>
                <c:pt idx="22">
                  <c:v>2724</c:v>
                </c:pt>
                <c:pt idx="23">
                  <c:v>2786</c:v>
                </c:pt>
                <c:pt idx="24">
                  <c:v>2577</c:v>
                </c:pt>
                <c:pt idx="25">
                  <c:v>2546</c:v>
                </c:pt>
                <c:pt idx="26">
                  <c:v>2457</c:v>
                </c:pt>
                <c:pt idx="27">
                  <c:v>2357</c:v>
                </c:pt>
                <c:pt idx="28">
                  <c:v>2404</c:v>
                </c:pt>
                <c:pt idx="29">
                  <c:v>2359</c:v>
                </c:pt>
                <c:pt idx="30">
                  <c:v>2411</c:v>
                </c:pt>
                <c:pt idx="31">
                  <c:v>2198</c:v>
                </c:pt>
                <c:pt idx="32">
                  <c:v>2206</c:v>
                </c:pt>
                <c:pt idx="33">
                  <c:v>2244</c:v>
                </c:pt>
                <c:pt idx="34">
                  <c:v>2221</c:v>
                </c:pt>
                <c:pt idx="35">
                  <c:v>2208</c:v>
                </c:pt>
                <c:pt idx="36">
                  <c:v>2129</c:v>
                </c:pt>
                <c:pt idx="37">
                  <c:v>2190</c:v>
                </c:pt>
                <c:pt idx="38">
                  <c:v>2023</c:v>
                </c:pt>
                <c:pt idx="39">
                  <c:v>1935</c:v>
                </c:pt>
                <c:pt idx="40">
                  <c:v>1879</c:v>
                </c:pt>
                <c:pt idx="41">
                  <c:v>1793</c:v>
                </c:pt>
                <c:pt idx="42">
                  <c:v>1795</c:v>
                </c:pt>
                <c:pt idx="43">
                  <c:v>1721</c:v>
                </c:pt>
                <c:pt idx="44">
                  <c:v>1804</c:v>
                </c:pt>
                <c:pt idx="45">
                  <c:v>1725</c:v>
                </c:pt>
                <c:pt idx="46">
                  <c:v>1609</c:v>
                </c:pt>
                <c:pt idx="47">
                  <c:v>1711</c:v>
                </c:pt>
                <c:pt idx="48">
                  <c:v>1632</c:v>
                </c:pt>
                <c:pt idx="49">
                  <c:v>1654</c:v>
                </c:pt>
                <c:pt idx="50">
                  <c:v>1673</c:v>
                </c:pt>
                <c:pt idx="51">
                  <c:v>1616</c:v>
                </c:pt>
                <c:pt idx="52">
                  <c:v>1563</c:v>
                </c:pt>
                <c:pt idx="53">
                  <c:v>1554</c:v>
                </c:pt>
                <c:pt idx="54">
                  <c:v>1531</c:v>
                </c:pt>
                <c:pt idx="55">
                  <c:v>1489</c:v>
                </c:pt>
                <c:pt idx="56">
                  <c:v>1402</c:v>
                </c:pt>
                <c:pt idx="57">
                  <c:v>1429</c:v>
                </c:pt>
                <c:pt idx="58">
                  <c:v>1415</c:v>
                </c:pt>
                <c:pt idx="59">
                  <c:v>1366</c:v>
                </c:pt>
                <c:pt idx="60">
                  <c:v>1428</c:v>
                </c:pt>
                <c:pt idx="61">
                  <c:v>1475</c:v>
                </c:pt>
                <c:pt idx="62">
                  <c:v>1494</c:v>
                </c:pt>
                <c:pt idx="63">
                  <c:v>1567</c:v>
                </c:pt>
                <c:pt idx="64">
                  <c:v>1523</c:v>
                </c:pt>
                <c:pt idx="65">
                  <c:v>1592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D831-40E5-AA51-22CBA7E8AB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671104"/>
        <c:axId val="40898560"/>
      </c:lineChart>
      <c:catAx>
        <c:axId val="406711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2700000"/>
          <a:lstStyle/>
          <a:p>
            <a:pPr>
              <a:defRPr sz="1000" b="0" baseline="0"/>
            </a:pPr>
            <a:endParaRPr lang="cs-CZ"/>
          </a:p>
        </c:txPr>
        <c:crossAx val="408985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0898560"/>
        <c:scaling>
          <c:orientation val="minMax"/>
          <c:max val="1100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b="0"/>
            </a:pPr>
            <a:endParaRPr lang="cs-CZ"/>
          </a:p>
        </c:txPr>
        <c:crossAx val="40671104"/>
        <c:crosses val="autoZero"/>
        <c:crossBetween val="between"/>
        <c:majorUnit val="1000"/>
      </c:valAx>
    </c:plotArea>
    <c:plotVisOnly val="1"/>
    <c:dispBlanksAs val="gap"/>
    <c:showDLblsOverMax val="0"/>
  </c:chart>
  <c:txPr>
    <a:bodyPr/>
    <a:lstStyle/>
    <a:p>
      <a:pPr>
        <a:defRPr sz="1200" baseline="0"/>
      </a:pPr>
      <a:endParaRPr lang="cs-CZ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2135922330097088"/>
          <c:y val="4.4334975369458129E-2"/>
          <c:w val="0.8810679611650486"/>
          <c:h val="0.88423645320197042"/>
        </c:manualLayout>
      </c:layout>
      <c:lineChart>
        <c:grouping val="standard"/>
        <c:varyColors val="0"/>
        <c:ser>
          <c:idx val="3"/>
          <c:order val="0"/>
          <c:tx>
            <c:strRef>
              <c:f>Sheet1!$A$2</c:f>
              <c:strCache>
                <c:ptCount val="1"/>
                <c:pt idx="0">
                  <c:v>kohorta 1995–1999</c:v>
                </c:pt>
              </c:strCache>
            </c:strRef>
          </c:tx>
          <c:spPr>
            <a:ln w="19050">
              <a:noFill/>
            </a:ln>
          </c:spPr>
          <c:marker>
            <c:symbol val="x"/>
            <c:size val="6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Sheet1!$B$1:$E$1</c:f>
              <c:strCache>
                <c:ptCount val="4"/>
                <c:pt idx="0">
                  <c:v>all</c:v>
                </c:pt>
                <c:pt idx="1">
                  <c:v>I</c:v>
                </c:pt>
                <c:pt idx="2">
                  <c:v>III</c:v>
                </c:pt>
                <c:pt idx="3">
                  <c:v>IV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0.65839999999999999</c:v>
                </c:pt>
                <c:pt idx="1">
                  <c:v>0.85719999999999996</c:v>
                </c:pt>
                <c:pt idx="2">
                  <c:v>0.73360000000000003</c:v>
                </c:pt>
                <c:pt idx="3">
                  <c:v>0.30990000000000001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94B-4BB9-8A73-5576C13EBC9A}"/>
            </c:ext>
          </c:extLst>
        </c:ser>
        <c:ser>
          <c:idx val="12"/>
          <c:order val="1"/>
          <c:tx>
            <c:strRef>
              <c:f>Sheet1!$A$3</c:f>
              <c:strCache>
                <c:ptCount val="1"/>
                <c:pt idx="0">
                  <c:v>kohorta 2000–2004</c:v>
                </c:pt>
              </c:strCache>
            </c:strRef>
          </c:tx>
          <c:spPr>
            <a:ln w="19050">
              <a:noFill/>
            </a:ln>
          </c:spPr>
          <c:marker>
            <c:symbol val="plus"/>
            <c:size val="6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Sheet1!$B$1:$E$1</c:f>
              <c:strCache>
                <c:ptCount val="4"/>
                <c:pt idx="0">
                  <c:v>all</c:v>
                </c:pt>
                <c:pt idx="1">
                  <c:v>I</c:v>
                </c:pt>
                <c:pt idx="2">
                  <c:v>III</c:v>
                </c:pt>
                <c:pt idx="3">
                  <c:v>IV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0.76229999999999998</c:v>
                </c:pt>
                <c:pt idx="1">
                  <c:v>0.93730000000000002</c:v>
                </c:pt>
                <c:pt idx="2">
                  <c:v>0.82579999999999998</c:v>
                </c:pt>
                <c:pt idx="3">
                  <c:v>0.31559999999999999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94B-4BB9-8A73-5576C13EBC9A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kohorta 2005–2009</c:v>
                </c:pt>
              </c:strCache>
            </c:strRef>
          </c:tx>
          <c:spPr>
            <a:ln w="19050">
              <a:noFill/>
            </a:ln>
          </c:spPr>
          <c:marker>
            <c:symbol val="square"/>
            <c:size val="6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Sheet1!$B$1:$E$1</c:f>
              <c:strCache>
                <c:ptCount val="4"/>
                <c:pt idx="0">
                  <c:v>all</c:v>
                </c:pt>
                <c:pt idx="1">
                  <c:v>I</c:v>
                </c:pt>
                <c:pt idx="2">
                  <c:v>III</c:v>
                </c:pt>
                <c:pt idx="3">
                  <c:v>IV</c:v>
                </c:pt>
              </c:strCache>
            </c:strRef>
          </c:cat>
          <c:val>
            <c:numRef>
              <c:f>Sheet1!$B$4:$E$4</c:f>
              <c:numCache>
                <c:formatCode>General</c:formatCode>
                <c:ptCount val="4"/>
                <c:pt idx="0">
                  <c:v>0.85809999999999997</c:v>
                </c:pt>
                <c:pt idx="1">
                  <c:v>0.97899999999999998</c:v>
                </c:pt>
                <c:pt idx="2">
                  <c:v>0.91</c:v>
                </c:pt>
                <c:pt idx="3">
                  <c:v>0.34810000000000002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94B-4BB9-8A73-5576C13EBC9A}"/>
            </c:ext>
          </c:extLst>
        </c:ser>
        <c:ser>
          <c:idx val="13"/>
          <c:order val="3"/>
          <c:tx>
            <c:strRef>
              <c:f>Sheet1!$A$5</c:f>
              <c:strCache>
                <c:ptCount val="1"/>
                <c:pt idx="0">
                  <c:v>kohorta 2010–2014</c:v>
                </c:pt>
              </c:strCache>
            </c:strRef>
          </c:tx>
          <c:spPr>
            <a:ln w="19050">
              <a:noFill/>
            </a:ln>
          </c:spPr>
          <c:marker>
            <c:symbol val="triangle"/>
            <c:size val="6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Sheet1!$B$1:$E$1</c:f>
              <c:strCache>
                <c:ptCount val="4"/>
                <c:pt idx="0">
                  <c:v>all</c:v>
                </c:pt>
                <c:pt idx="1">
                  <c:v>I</c:v>
                </c:pt>
                <c:pt idx="2">
                  <c:v>III</c:v>
                </c:pt>
                <c:pt idx="3">
                  <c:v>IV</c:v>
                </c:pt>
              </c:strCache>
            </c:strRef>
          </c:cat>
          <c:val>
            <c:numRef>
              <c:f>Sheet1!$B$5:$E$5</c:f>
              <c:numCache>
                <c:formatCode>General</c:formatCode>
                <c:ptCount val="4"/>
                <c:pt idx="0">
                  <c:v>0.90649999999999997</c:v>
                </c:pt>
                <c:pt idx="1">
                  <c:v>0.99619999999999997</c:v>
                </c:pt>
                <c:pt idx="2">
                  <c:v>0.95620000000000005</c:v>
                </c:pt>
                <c:pt idx="3">
                  <c:v>0.38450000000000001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94B-4BB9-8A73-5576C13EBC9A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kohorta 2015–2019</c:v>
                </c:pt>
              </c:strCache>
            </c:strRef>
          </c:tx>
          <c:spPr>
            <a:ln w="19050">
              <a:noFill/>
            </a:ln>
          </c:spPr>
          <c:marker>
            <c:symbol val="circle"/>
            <c:size val="6"/>
            <c:spPr>
              <a:solidFill>
                <a:srgbClr val="333333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dPt>
            <c:idx val="1"/>
            <c:marker>
              <c:spPr>
                <a:solidFill>
                  <a:srgbClr val="0000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894B-4BB9-8A73-5576C13EBC9A}"/>
              </c:ext>
            </c:extLst>
          </c:dPt>
          <c:dPt>
            <c:idx val="2"/>
            <c:marker>
              <c:spPr>
                <a:solidFill>
                  <a:srgbClr val="FFC000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894B-4BB9-8A73-5576C13EBC9A}"/>
              </c:ext>
            </c:extLst>
          </c:dPt>
          <c:dPt>
            <c:idx val="3"/>
            <c:marker>
              <c:spPr>
                <a:solidFill>
                  <a:srgbClr val="FF0000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894B-4BB9-8A73-5576C13EBC9A}"/>
              </c:ext>
            </c:extLst>
          </c:dPt>
          <c:dPt>
            <c:idx val="4"/>
            <c:marker>
              <c:spPr>
                <a:solidFill>
                  <a:srgbClr val="FF0000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7-894B-4BB9-8A73-5576C13EBC9A}"/>
              </c:ext>
            </c:extLst>
          </c:dPt>
          <c:cat>
            <c:strRef>
              <c:f>Sheet1!$B$1:$E$1</c:f>
              <c:strCache>
                <c:ptCount val="4"/>
                <c:pt idx="0">
                  <c:v>all</c:v>
                </c:pt>
                <c:pt idx="1">
                  <c:v>I</c:v>
                </c:pt>
                <c:pt idx="2">
                  <c:v>III</c:v>
                </c:pt>
                <c:pt idx="3">
                  <c:v>IV</c:v>
                </c:pt>
              </c:strCache>
            </c:strRef>
          </c:cat>
          <c:val>
            <c:numRef>
              <c:f>Sheet1!$B$6:$E$6</c:f>
              <c:numCache>
                <c:formatCode>General</c:formatCode>
                <c:ptCount val="4"/>
                <c:pt idx="0">
                  <c:v>0.93289999999999995</c:v>
                </c:pt>
                <c:pt idx="1">
                  <c:v>1</c:v>
                </c:pt>
                <c:pt idx="2">
                  <c:v>0.99729999999999996</c:v>
                </c:pt>
                <c:pt idx="3">
                  <c:v>0.45479999999999998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894B-4BB9-8A73-5576C13EBC9A}"/>
            </c:ext>
          </c:extLst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perioda 2020–2021</c:v>
                </c:pt>
              </c:strCache>
            </c:strRef>
          </c:tx>
          <c:spPr>
            <a:ln w="19050">
              <a:noFill/>
            </a:ln>
          </c:spPr>
          <c:marker>
            <c:symbol val="diamond"/>
            <c:size val="6"/>
            <c:spPr>
              <a:solidFill>
                <a:srgbClr val="333333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dPt>
            <c:idx val="1"/>
            <c:marker>
              <c:spPr>
                <a:solidFill>
                  <a:srgbClr val="0000FF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9-894B-4BB9-8A73-5576C13EBC9A}"/>
              </c:ext>
            </c:extLst>
          </c:dPt>
          <c:dPt>
            <c:idx val="2"/>
            <c:marker>
              <c:spPr>
                <a:solidFill>
                  <a:srgbClr val="FFC000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A-894B-4BB9-8A73-5576C13EBC9A}"/>
              </c:ext>
            </c:extLst>
          </c:dPt>
          <c:dPt>
            <c:idx val="3"/>
            <c:marker>
              <c:spPr>
                <a:solidFill>
                  <a:srgbClr val="FF0000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B-894B-4BB9-8A73-5576C13EBC9A}"/>
              </c:ext>
            </c:extLst>
          </c:dPt>
          <c:dPt>
            <c:idx val="4"/>
            <c:marker>
              <c:spPr>
                <a:solidFill>
                  <a:srgbClr val="FF0000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C-894B-4BB9-8A73-5576C13EBC9A}"/>
              </c:ext>
            </c:extLst>
          </c:dPt>
          <c:dPt>
            <c:idx val="5"/>
            <c:marker>
              <c:spPr>
                <a:solidFill>
                  <a:srgbClr val="339966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D-894B-4BB9-8A73-5576C13EBC9A}"/>
              </c:ext>
            </c:extLst>
          </c:dPt>
          <c:dPt>
            <c:idx val="6"/>
            <c:marker>
              <c:spPr>
                <a:solidFill>
                  <a:srgbClr val="FFCC00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E-894B-4BB9-8A73-5576C13EBC9A}"/>
              </c:ext>
            </c:extLst>
          </c:dPt>
          <c:dPt>
            <c:idx val="7"/>
            <c:marker>
              <c:spPr>
                <a:solidFill>
                  <a:srgbClr val="FFCC00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F-894B-4BB9-8A73-5576C13EBC9A}"/>
              </c:ext>
            </c:extLst>
          </c:dPt>
          <c:dPt>
            <c:idx val="8"/>
            <c:marker>
              <c:spPr>
                <a:solidFill>
                  <a:srgbClr val="FF0000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0-894B-4BB9-8A73-5576C13EBC9A}"/>
              </c:ext>
            </c:extLst>
          </c:dPt>
          <c:dPt>
            <c:idx val="10"/>
            <c:marker>
              <c:spPr>
                <a:solidFill>
                  <a:srgbClr val="FF0000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1-894B-4BB9-8A73-5576C13EBC9A}"/>
              </c:ext>
            </c:extLst>
          </c:dPt>
          <c:dPt>
            <c:idx val="13"/>
            <c:marker>
              <c:spPr>
                <a:solidFill>
                  <a:srgbClr val="FF0000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2-894B-4BB9-8A73-5576C13EBC9A}"/>
              </c:ext>
            </c:extLst>
          </c:dPt>
          <c:cat>
            <c:strRef>
              <c:f>Sheet1!$B$1:$E$1</c:f>
              <c:strCache>
                <c:ptCount val="4"/>
                <c:pt idx="0">
                  <c:v>all</c:v>
                </c:pt>
                <c:pt idx="1">
                  <c:v>I</c:v>
                </c:pt>
                <c:pt idx="2">
                  <c:v>III</c:v>
                </c:pt>
                <c:pt idx="3">
                  <c:v>IV</c:v>
                </c:pt>
              </c:strCache>
            </c:strRef>
          </c:cat>
          <c:val>
            <c:numRef>
              <c:f>Sheet1!$B$7:$E$7</c:f>
              <c:numCache>
                <c:formatCode>General</c:formatCode>
                <c:ptCount val="4"/>
                <c:pt idx="0">
                  <c:v>0.96340000000000003</c:v>
                </c:pt>
                <c:pt idx="1">
                  <c:v>1</c:v>
                </c:pt>
                <c:pt idx="2">
                  <c:v>1</c:v>
                </c:pt>
                <c:pt idx="3">
                  <c:v>0.52910000000000001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894B-4BB9-8A73-5576C13EBC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45835664"/>
        <c:axId val="445837232"/>
      </c:lineChart>
      <c:catAx>
        <c:axId val="445835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ln w="3175">
            <a:solidFill>
              <a:schemeClr val="tx1"/>
            </a:solidFill>
            <a:prstDash val="solid"/>
          </a:ln>
        </c:spPr>
        <c:crossAx val="4458372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45837232"/>
        <c:scaling>
          <c:orientation val="minMax"/>
          <c:max val="1"/>
        </c:scaling>
        <c:delete val="0"/>
        <c:axPos val="l"/>
        <c:majorGridlines>
          <c:spPr>
            <a:ln w="12700">
              <a:solidFill>
                <a:srgbClr val="C0C0C0"/>
              </a:solidFill>
              <a:prstDash val="sysDash"/>
            </a:ln>
          </c:spPr>
        </c:majorGridlines>
        <c:numFmt formatCode="0\ %" sourceLinked="0"/>
        <c:majorTickMark val="out"/>
        <c:minorTickMark val="none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44583566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00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cs-CZ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cs-CZ" dirty="0"/>
              <a:t>Kvartál</a:t>
            </a:r>
            <a:r>
              <a:rPr lang="en-US" dirty="0"/>
              <a:t> </a:t>
            </a:r>
            <a:r>
              <a:rPr lang="en-US" dirty="0" err="1"/>
              <a:t>oslovení</a:t>
            </a:r>
            <a:r>
              <a:rPr lang="en-US" dirty="0"/>
              <a:t> do </a:t>
            </a:r>
            <a:r>
              <a:rPr lang="en-US" dirty="0" err="1"/>
              <a:t>Programu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Měsíc oslovení do Programu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_ ;\-#,##0\ 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List1!$A$2:$A$9</c:f>
              <c:strCache>
                <c:ptCount val="8"/>
                <c:pt idx="0">
                  <c:v>Q1 2024</c:v>
                </c:pt>
                <c:pt idx="1">
                  <c:v>Q2 2024</c:v>
                </c:pt>
                <c:pt idx="2">
                  <c:v>Q3 2024</c:v>
                </c:pt>
                <c:pt idx="3">
                  <c:v>Q4 2024</c:v>
                </c:pt>
                <c:pt idx="4">
                  <c:v>Q1 2025</c:v>
                </c:pt>
                <c:pt idx="5">
                  <c:v>Q2 2025</c:v>
                </c:pt>
                <c:pt idx="6">
                  <c:v>Q3 2025</c:v>
                </c:pt>
                <c:pt idx="7">
                  <c:v>Q4 2025</c:v>
                </c:pt>
              </c:strCache>
            </c:strRef>
          </c:cat>
          <c:val>
            <c:numRef>
              <c:f>List1!$B$2:$B$9</c:f>
              <c:numCache>
                <c:formatCode>General</c:formatCode>
                <c:ptCount val="8"/>
                <c:pt idx="0">
                  <c:v>35135</c:v>
                </c:pt>
                <c:pt idx="1">
                  <c:v>42236</c:v>
                </c:pt>
                <c:pt idx="2">
                  <c:v>33355</c:v>
                </c:pt>
                <c:pt idx="3">
                  <c:v>41142</c:v>
                </c:pt>
                <c:pt idx="4">
                  <c:v>43233</c:v>
                </c:pt>
                <c:pt idx="5">
                  <c:v>43589</c:v>
                </c:pt>
                <c:pt idx="6">
                  <c:v>35184</c:v>
                </c:pt>
                <c:pt idx="7">
                  <c:v>39301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36-44EB-8C02-6687924348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1"/>
        <c:overlap val="-47"/>
        <c:axId val="1417883023"/>
        <c:axId val="1417882063"/>
      </c:barChart>
      <c:catAx>
        <c:axId val="141788302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417882063"/>
        <c:crosses val="autoZero"/>
        <c:auto val="1"/>
        <c:lblAlgn val="ctr"/>
        <c:lblOffset val="100"/>
        <c:noMultiLvlLbl val="0"/>
      </c:catAx>
      <c:valAx>
        <c:axId val="1417882063"/>
        <c:scaling>
          <c:orientation val="minMax"/>
        </c:scaling>
        <c:delete val="0"/>
        <c:axPos val="l"/>
        <c:numFmt formatCode="#,##0_ ;\-#,##0\ 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4178830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Věková struktura oslovených mužů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List1!$A$2:$A$21</c:f>
              <c:numCache>
                <c:formatCode>General</c:formatCode>
                <c:ptCount val="20"/>
                <c:pt idx="0">
                  <c:v>50</c:v>
                </c:pt>
                <c:pt idx="1">
                  <c:v>51</c:v>
                </c:pt>
                <c:pt idx="2">
                  <c:v>52</c:v>
                </c:pt>
                <c:pt idx="3">
                  <c:v>53</c:v>
                </c:pt>
                <c:pt idx="4">
                  <c:v>54</c:v>
                </c:pt>
                <c:pt idx="5">
                  <c:v>55</c:v>
                </c:pt>
                <c:pt idx="6">
                  <c:v>56</c:v>
                </c:pt>
                <c:pt idx="7">
                  <c:v>57</c:v>
                </c:pt>
                <c:pt idx="8">
                  <c:v>58</c:v>
                </c:pt>
                <c:pt idx="9">
                  <c:v>59</c:v>
                </c:pt>
                <c:pt idx="10">
                  <c:v>60</c:v>
                </c:pt>
                <c:pt idx="11">
                  <c:v>61</c:v>
                </c:pt>
                <c:pt idx="12">
                  <c:v>62</c:v>
                </c:pt>
                <c:pt idx="13">
                  <c:v>63</c:v>
                </c:pt>
                <c:pt idx="14">
                  <c:v>64</c:v>
                </c:pt>
                <c:pt idx="15">
                  <c:v>65</c:v>
                </c:pt>
                <c:pt idx="16">
                  <c:v>66</c:v>
                </c:pt>
                <c:pt idx="17">
                  <c:v>67</c:v>
                </c:pt>
                <c:pt idx="18">
                  <c:v>68</c:v>
                </c:pt>
                <c:pt idx="19">
                  <c:v>69</c:v>
                </c:pt>
              </c:numCache>
            </c:numRef>
          </c:cat>
          <c:val>
            <c:numRef>
              <c:f>List1!$B$2:$B$21</c:f>
              <c:numCache>
                <c:formatCode>General</c:formatCode>
                <c:ptCount val="20"/>
                <c:pt idx="0">
                  <c:v>32062</c:v>
                </c:pt>
                <c:pt idx="1">
                  <c:v>21540</c:v>
                </c:pt>
                <c:pt idx="2">
                  <c:v>20053</c:v>
                </c:pt>
                <c:pt idx="3">
                  <c:v>17934</c:v>
                </c:pt>
                <c:pt idx="4">
                  <c:v>17666</c:v>
                </c:pt>
                <c:pt idx="5">
                  <c:v>16432</c:v>
                </c:pt>
                <c:pt idx="6">
                  <c:v>15736</c:v>
                </c:pt>
                <c:pt idx="7">
                  <c:v>15049</c:v>
                </c:pt>
                <c:pt idx="8">
                  <c:v>14940</c:v>
                </c:pt>
                <c:pt idx="9">
                  <c:v>15267</c:v>
                </c:pt>
                <c:pt idx="10">
                  <c:v>15797</c:v>
                </c:pt>
                <c:pt idx="11">
                  <c:v>14397</c:v>
                </c:pt>
                <c:pt idx="12">
                  <c:v>12956</c:v>
                </c:pt>
                <c:pt idx="13">
                  <c:v>11851</c:v>
                </c:pt>
                <c:pt idx="14">
                  <c:v>12878</c:v>
                </c:pt>
                <c:pt idx="15">
                  <c:v>11379</c:v>
                </c:pt>
                <c:pt idx="16">
                  <c:v>10467</c:v>
                </c:pt>
                <c:pt idx="17">
                  <c:v>12921</c:v>
                </c:pt>
                <c:pt idx="18">
                  <c:v>11018</c:v>
                </c:pt>
                <c:pt idx="19">
                  <c:v>11001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A33-4AB7-941E-BABA256443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26394799"/>
        <c:axId val="1426391439"/>
      </c:lineChart>
      <c:catAx>
        <c:axId val="142639479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426391439"/>
        <c:crosses val="autoZero"/>
        <c:auto val="1"/>
        <c:lblAlgn val="ctr"/>
        <c:lblOffset val="100"/>
        <c:noMultiLvlLbl val="0"/>
      </c:catAx>
      <c:valAx>
        <c:axId val="1426391439"/>
        <c:scaling>
          <c:orientation val="minMax"/>
        </c:scaling>
        <c:delete val="0"/>
        <c:axPos val="l"/>
        <c:numFmt formatCode="#,##0;[Red]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4263947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8673071337590281E-2"/>
          <c:y val="6.4016812865497069E-2"/>
          <c:w val="0.8928990903763"/>
          <c:h val="0.80794925682261209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chemeClr val="accent1"/>
            </a:solidFill>
            <a:ln w="37968">
              <a:noFill/>
              <a:prstDash val="solid"/>
            </a:ln>
          </c:spPr>
          <c:invertIfNegative val="0"/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6966-48A0-9FF4-B14A56EB0BC8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Sheet1!$B$1:$P$1</c:f>
              <c:numCache>
                <c:formatCode>General</c:formatCode>
                <c:ptCount val="1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</c:numCache>
            </c:numRef>
          </c:cat>
          <c:val>
            <c:numRef>
              <c:f>Sheet1!$B$2:$P$2</c:f>
              <c:numCache>
                <c:formatCode>0.0%</c:formatCode>
                <c:ptCount val="15"/>
                <c:pt idx="0">
                  <c:v>0.37115194775609384</c:v>
                </c:pt>
                <c:pt idx="1">
                  <c:v>0.37358268352074259</c:v>
                </c:pt>
                <c:pt idx="2">
                  <c:v>0.37687104866427651</c:v>
                </c:pt>
                <c:pt idx="3">
                  <c:v>0.39487398078776481</c:v>
                </c:pt>
                <c:pt idx="4">
                  <c:v>0.41831195653800679</c:v>
                </c:pt>
                <c:pt idx="5">
                  <c:v>0.43179171475050232</c:v>
                </c:pt>
                <c:pt idx="6">
                  <c:v>0.43452638350880868</c:v>
                </c:pt>
                <c:pt idx="7">
                  <c:v>0.43304409802001881</c:v>
                </c:pt>
                <c:pt idx="8">
                  <c:v>0.44132837272356712</c:v>
                </c:pt>
                <c:pt idx="9">
                  <c:v>0.42568420601324963</c:v>
                </c:pt>
                <c:pt idx="10">
                  <c:v>0.43134093220116682</c:v>
                </c:pt>
                <c:pt idx="11">
                  <c:v>0.45880604247413631</c:v>
                </c:pt>
                <c:pt idx="12">
                  <c:v>0.4737215035036752</c:v>
                </c:pt>
                <c:pt idx="13">
                  <c:v>0.53341474496914865</c:v>
                </c:pt>
                <c:pt idx="14">
                  <c:v>0.57224039741382038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966-48A0-9FF4-B14A56EB0B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328231464"/>
        <c:axId val="328226368"/>
      </c:barChart>
      <c:catAx>
        <c:axId val="32823146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lang="en-GB" noProof="0">
                    <a:solidFill>
                      <a:schemeClr val="tx1"/>
                    </a:solidFill>
                  </a:defRPr>
                </a:pPr>
                <a:r>
                  <a:rPr lang="cs-CZ" b="0" noProof="0" dirty="0">
                    <a:solidFill>
                      <a:schemeClr val="tx1"/>
                    </a:solidFill>
                  </a:rPr>
                  <a:t>Rok</a:t>
                </a:r>
                <a:endParaRPr lang="en-GB" b="0" noProof="0" dirty="0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0.96722041884450738"/>
              <c:y val="0.94132167110781773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316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cs-CZ"/>
          </a:p>
        </c:txPr>
        <c:crossAx val="328226368"/>
        <c:crosses val="autoZero"/>
        <c:auto val="1"/>
        <c:lblAlgn val="ctr"/>
        <c:lblOffset val="240"/>
        <c:tickLblSkip val="1"/>
        <c:tickMarkSkip val="1"/>
        <c:noMultiLvlLbl val="0"/>
      </c:catAx>
      <c:valAx>
        <c:axId val="328226368"/>
        <c:scaling>
          <c:orientation val="minMax"/>
          <c:max val="0.60000000000000009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lang="en-GB" noProof="0">
                    <a:solidFill>
                      <a:schemeClr val="tx1"/>
                    </a:solidFill>
                  </a:defRPr>
                </a:pPr>
                <a:r>
                  <a:rPr lang="cs-CZ" b="0" noProof="0" dirty="0">
                    <a:solidFill>
                      <a:schemeClr val="tx1"/>
                    </a:solidFill>
                  </a:rPr>
                  <a:t>Pokrytí vyšetřením PSA</a:t>
                </a:r>
                <a:endParaRPr lang="en-GB" b="0" noProof="0" dirty="0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9.5974444000431879E-3"/>
              <c:y val="0.20740192495126705"/>
            </c:manualLayout>
          </c:layout>
          <c:overlay val="0"/>
        </c:title>
        <c:numFmt formatCode="0%" sourceLinked="0"/>
        <c:majorTickMark val="out"/>
        <c:minorTickMark val="none"/>
        <c:tickLblPos val="nextTo"/>
        <c:spPr>
          <a:ln w="316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cs-CZ"/>
          </a:p>
        </c:txPr>
        <c:crossAx val="328231464"/>
        <c:crosses val="autoZero"/>
        <c:crossBetween val="between"/>
      </c:valAx>
      <c:spPr>
        <a:noFill/>
        <a:ln w="25396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 algn="ctr">
        <a:defRPr lang="en-US" sz="1197" b="1" i="0" u="none" strike="noStrike" kern="1200" baseline="0">
          <a:solidFill>
            <a:schemeClr val="tx1"/>
          </a:solidFill>
          <a:latin typeface="+mn-lt"/>
          <a:ea typeface="+mn-ea"/>
          <a:cs typeface="+mn-cs"/>
        </a:defRPr>
      </a:pPr>
      <a:endParaRPr lang="cs-CZ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367A8E77-176A-7B66-DE3A-82EFFCE67FB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71A465F-930D-CBE3-B481-8F036F4DF62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656504-554F-4508-B4C7-BF54BE3B8E12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75D0F3B4-169F-95C1-1567-A8D165ECA44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A4C0C07-E368-718F-F473-5107E2029E3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75ED2D-7242-4A3E-A7E2-E1B8284229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23076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171638-2901-4A4D-B657-C56B02D49B99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032FB2-C134-1A40-AEFF-BA4E7FB1B3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1430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499F36-D301-5C89-0D4C-A7E4D9FC0A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55C748C-B17A-EF5B-D3E6-F468969161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7DDFB6A-4EC1-F7C2-96DC-86266CF779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6745CF8-32EE-3F8F-2952-8744C47541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8EE2B-939F-47CD-9BC5-5FD16CEF397F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88067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032FB2-C134-1A40-AEFF-BA4E7FB1B3E0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60293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032FB2-C134-1A40-AEFF-BA4E7FB1B3E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90027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032FB2-C134-1A40-AEFF-BA4E7FB1B3E0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79247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1737F1-9F7C-7478-3726-A789EDB159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5BEBB1F-987C-18FF-B2D1-85B4E4C40A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074D929-0F6C-0B4B-3EC6-2055A5D4AE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5BB8F08-6ECB-D579-25F1-7E27C4A7F3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73D133-0F03-4048-B977-122E57A7AC05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9672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032FB2-C134-1A40-AEFF-BA4E7FB1B3E0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66464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90160F-6D93-C003-0628-E70D2DB120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BF1951E-FB51-0502-7577-70AA1C7934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C3F44C6-3FF6-CFCF-F462-3A3706CEB0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1910B4A-8FE9-6EDA-5E39-9C491F824C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032FB2-C134-1A40-AEFF-BA4E7FB1B3E0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3872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79D820-C6D4-77CA-B9D7-524BB909F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17C27B0-387B-0C1E-21FA-8D884C3937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F681853-FB59-2D60-9EBD-474F9D1DDB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F49AB58-43A9-4FFD-7288-63FD223D20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032FB2-C134-1A40-AEFF-BA4E7FB1B3E0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15512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5C98B9-8532-1CDC-8F18-594D11B31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E7DE568-2AD7-0080-3C3C-B0EC32516F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D5EACDE-382B-2AD3-8274-4E8F9FE6B0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673DEC0-B401-8277-D79D-B0EFF70FF4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032FB2-C134-1A40-AEFF-BA4E7FB1B3E0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58343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B3A03A-E19F-5D92-445A-EA3352CB5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AC089FE-FAAC-A94F-717A-971D871844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CEB1416-6BEF-4F6C-8FF3-161E7CD7B2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CDF8A4-5DA1-F635-A0CA-F00B1BB566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032FB2-C134-1A40-AEFF-BA4E7FB1B3E0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79737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7F5C0A-D15A-40B7-9AD0-1092460FC3E4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45113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032FB2-C134-1A40-AEFF-BA4E7FB1B3E0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02251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7F5C0A-D15A-40B7-9AD0-1092460FC3E4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3905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s 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>
            <a:extLst>
              <a:ext uri="{FF2B5EF4-FFF2-40B4-BE49-F238E27FC236}">
                <a16:creationId xmlns:a16="http://schemas.microsoft.com/office/drawing/2014/main" id="{A4B6F62C-6941-C1AA-2861-2912C0F7E8D1}"/>
              </a:ext>
            </a:extLst>
          </p:cNvPr>
          <p:cNvSpPr/>
          <p:nvPr userDrawn="1"/>
        </p:nvSpPr>
        <p:spPr>
          <a:xfrm>
            <a:off x="0" y="446423"/>
            <a:ext cx="4014000" cy="94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F21DCDB-F1EB-1E1C-315D-D1C0C86AC8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08438" y="5526157"/>
            <a:ext cx="7451726" cy="479685"/>
          </a:xfrm>
        </p:spPr>
        <p:txBody>
          <a:bodyPr lIns="0">
            <a:normAutofit/>
          </a:bodyPr>
          <a:lstStyle>
            <a:lvl1pPr marL="0" indent="0" algn="l">
              <a:buNone/>
              <a:defRPr sz="1800" b="1">
                <a:latin typeface="+mn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465C2995-4096-1BF2-0903-15EDC1EDC11A}"/>
              </a:ext>
            </a:extLst>
          </p:cNvPr>
          <p:cNvSpPr/>
          <p:nvPr userDrawn="1"/>
        </p:nvSpPr>
        <p:spPr>
          <a:xfrm>
            <a:off x="8177370" y="1836751"/>
            <a:ext cx="4012822" cy="226612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6A8EF0F6-43FB-AB07-A428-311BF2B830A0}"/>
              </a:ext>
            </a:extLst>
          </p:cNvPr>
          <p:cNvSpPr/>
          <p:nvPr userDrawn="1"/>
        </p:nvSpPr>
        <p:spPr>
          <a:xfrm>
            <a:off x="4008438" y="6139116"/>
            <a:ext cx="8183562" cy="72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9" name="Zástupný symbol obrázku 18">
            <a:extLst>
              <a:ext uri="{FF2B5EF4-FFF2-40B4-BE49-F238E27FC236}">
                <a16:creationId xmlns:a16="http://schemas.microsoft.com/office/drawing/2014/main" id="{C4A030DE-C0D0-6499-028F-4647C435540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836751"/>
            <a:ext cx="7983110" cy="2263455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30899DF3-D5C2-842C-B4A1-DFEEDF206D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5298" y="612023"/>
            <a:ext cx="2723404" cy="612000"/>
          </a:xfrm>
          <a:prstGeom prst="rect">
            <a:avLst/>
          </a:prstGeom>
        </p:spPr>
      </p:pic>
      <p:pic>
        <p:nvPicPr>
          <p:cNvPr id="6" name="Grafický objekt 5">
            <a:extLst>
              <a:ext uri="{FF2B5EF4-FFF2-40B4-BE49-F238E27FC236}">
                <a16:creationId xmlns:a16="http://schemas.microsoft.com/office/drawing/2014/main" id="{3749D040-5D15-041A-FB68-6E29C34EF8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3144" y="2669170"/>
            <a:ext cx="2541274" cy="601284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40E2EF12-A587-7B4E-A1D6-438C8ADCA438}"/>
              </a:ext>
            </a:extLst>
          </p:cNvPr>
          <p:cNvSpPr txBox="1"/>
          <p:nvPr userDrawn="1"/>
        </p:nvSpPr>
        <p:spPr>
          <a:xfrm>
            <a:off x="4010400" y="6313334"/>
            <a:ext cx="1664348" cy="369332"/>
          </a:xfrm>
          <a:prstGeom prst="rect">
            <a:avLst/>
          </a:prstGeom>
          <a:noFill/>
        </p:spPr>
        <p:txBody>
          <a:bodyPr wrap="square" lIns="180000" rtlCol="0" anchor="ctr">
            <a:spAutoFit/>
          </a:bodyPr>
          <a:lstStyle/>
          <a:p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nsc.uzis.cz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5FC09959-B600-6AF0-10A7-511F0A0CE6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5298" y="4102873"/>
            <a:ext cx="10814865" cy="1290010"/>
          </a:xfrm>
        </p:spPr>
        <p:txBody>
          <a:bodyPr lIns="0" anchor="b">
            <a:normAutofit/>
          </a:bodyPr>
          <a:lstStyle>
            <a:lvl1pPr algn="l">
              <a:defRPr sz="3600" b="0" cap="all" baseline="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5936000F-1CA5-4A28-D084-2EDC710BE59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77370" y="6141783"/>
            <a:ext cx="1664348" cy="720000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dirty="0"/>
              <a:t>Datum</a:t>
            </a:r>
          </a:p>
        </p:txBody>
      </p:sp>
      <p:pic>
        <p:nvPicPr>
          <p:cNvPr id="13" name="Grafický objekt 12">
            <a:extLst>
              <a:ext uri="{FF2B5EF4-FFF2-40B4-BE49-F238E27FC236}">
                <a16:creationId xmlns:a16="http://schemas.microsoft.com/office/drawing/2014/main" id="{2A29C3ED-4266-C769-2ADF-B8282F4D3F8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859729" y="6258886"/>
            <a:ext cx="600434" cy="394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2063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3" pos="2525" userDrawn="1">
          <p15:clr>
            <a:srgbClr val="FBAE40"/>
          </p15:clr>
        </p15:guide>
        <p15:guide id="6" pos="39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graf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>
            <a:extLst>
              <a:ext uri="{FF2B5EF4-FFF2-40B4-BE49-F238E27FC236}">
                <a16:creationId xmlns:a16="http://schemas.microsoft.com/office/drawing/2014/main" id="{203DDD2B-94B5-4D6B-B92F-71E4B2701400}"/>
              </a:ext>
            </a:extLst>
          </p:cNvPr>
          <p:cNvSpPr/>
          <p:nvPr userDrawn="1"/>
        </p:nvSpPr>
        <p:spPr>
          <a:xfrm>
            <a:off x="0" y="-1"/>
            <a:ext cx="6096000" cy="237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C994861F-0D9B-4331-871B-BB38C1D69A0E}"/>
              </a:ext>
            </a:extLst>
          </p:cNvPr>
          <p:cNvGrpSpPr/>
          <p:nvPr userDrawn="1"/>
        </p:nvGrpSpPr>
        <p:grpSpPr>
          <a:xfrm>
            <a:off x="0" y="475199"/>
            <a:ext cx="1080000" cy="720000"/>
            <a:chOff x="0" y="475199"/>
            <a:chExt cx="1080000" cy="720000"/>
          </a:xfrm>
        </p:grpSpPr>
        <p:sp>
          <p:nvSpPr>
            <p:cNvPr id="18" name="Obdélník 17">
              <a:extLst>
                <a:ext uri="{FF2B5EF4-FFF2-40B4-BE49-F238E27FC236}">
                  <a16:creationId xmlns:a16="http://schemas.microsoft.com/office/drawing/2014/main" id="{BA72D03A-0F35-4A68-824B-364CAA4CDC0F}"/>
                </a:ext>
              </a:extLst>
            </p:cNvPr>
            <p:cNvSpPr/>
            <p:nvPr userDrawn="1"/>
          </p:nvSpPr>
          <p:spPr>
            <a:xfrm>
              <a:off x="0" y="475199"/>
              <a:ext cx="1080000" cy="720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pic>
          <p:nvPicPr>
            <p:cNvPr id="19" name="Grafický objekt 18">
              <a:extLst>
                <a:ext uri="{FF2B5EF4-FFF2-40B4-BE49-F238E27FC236}">
                  <a16:creationId xmlns:a16="http://schemas.microsoft.com/office/drawing/2014/main" id="{1773DD8C-C1C7-4C8A-BF7A-4721B43A077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20154" y="637199"/>
              <a:ext cx="639692" cy="396000"/>
            </a:xfrm>
            <a:prstGeom prst="rect">
              <a:avLst/>
            </a:prstGeom>
          </p:spPr>
        </p:pic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CE39D634-FBD8-0067-14B8-7CF2FC0D7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0000" y="475199"/>
            <a:ext cx="9802034" cy="720000"/>
          </a:xfrm>
        </p:spPr>
        <p:txBody>
          <a:bodyPr lIns="0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5" name="Zástupný objekt grafu 10">
            <a:extLst>
              <a:ext uri="{FF2B5EF4-FFF2-40B4-BE49-F238E27FC236}">
                <a16:creationId xmlns:a16="http://schemas.microsoft.com/office/drawing/2014/main" id="{7814EF98-A5EE-B564-2343-4835ACD0118A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30800" y="1663200"/>
            <a:ext cx="10728000" cy="3508730"/>
          </a:xfrm>
        </p:spPr>
        <p:txBody>
          <a:bodyPr/>
          <a:lstStyle/>
          <a:p>
            <a:r>
              <a:rPr lang="cs-CZ"/>
              <a:t>Kliknutím na ikonu přidáte graf.</a:t>
            </a:r>
          </a:p>
        </p:txBody>
      </p:sp>
      <p:sp>
        <p:nvSpPr>
          <p:cNvPr id="6" name="Zástupný text 14">
            <a:extLst>
              <a:ext uri="{FF2B5EF4-FFF2-40B4-BE49-F238E27FC236}">
                <a16:creationId xmlns:a16="http://schemas.microsoft.com/office/drawing/2014/main" id="{693A1838-2329-7980-800F-63A757B70A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0800" y="5277180"/>
            <a:ext cx="10728000" cy="813600"/>
          </a:xfrm>
          <a:ln w="19050">
            <a:solidFill>
              <a:schemeClr val="accent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Zástupný text 16">
            <a:extLst>
              <a:ext uri="{FF2B5EF4-FFF2-40B4-BE49-F238E27FC236}">
                <a16:creationId xmlns:a16="http://schemas.microsoft.com/office/drawing/2014/main" id="{8434A227-584A-FA78-238E-9F196670378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97514" y="1223680"/>
            <a:ext cx="3261286" cy="720001"/>
          </a:xfrm>
        </p:spPr>
        <p:txBody>
          <a:bodyPr>
            <a:no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3132222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lý nadpis,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Skupina 5">
            <a:extLst>
              <a:ext uri="{FF2B5EF4-FFF2-40B4-BE49-F238E27FC236}">
                <a16:creationId xmlns:a16="http://schemas.microsoft.com/office/drawing/2014/main" id="{9FA37B8F-E31B-4ED9-B938-2436AC45F8B0}"/>
              </a:ext>
            </a:extLst>
          </p:cNvPr>
          <p:cNvGrpSpPr/>
          <p:nvPr userDrawn="1"/>
        </p:nvGrpSpPr>
        <p:grpSpPr>
          <a:xfrm>
            <a:off x="731838" y="6144231"/>
            <a:ext cx="1083291" cy="720000"/>
            <a:chOff x="731838" y="6129338"/>
            <a:chExt cx="1083291" cy="720000"/>
          </a:xfrm>
        </p:grpSpPr>
        <p:sp>
          <p:nvSpPr>
            <p:cNvPr id="13" name="Obdélník 12">
              <a:extLst>
                <a:ext uri="{FF2B5EF4-FFF2-40B4-BE49-F238E27FC236}">
                  <a16:creationId xmlns:a16="http://schemas.microsoft.com/office/drawing/2014/main" id="{E8A2BDC4-6C43-7770-C039-87C8E274A15E}"/>
                </a:ext>
              </a:extLst>
            </p:cNvPr>
            <p:cNvSpPr/>
            <p:nvPr userDrawn="1"/>
          </p:nvSpPr>
          <p:spPr>
            <a:xfrm>
              <a:off x="731838" y="6129338"/>
              <a:ext cx="1083291" cy="720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pic>
          <p:nvPicPr>
            <p:cNvPr id="12" name="Grafický objekt 11">
              <a:extLst>
                <a:ext uri="{FF2B5EF4-FFF2-40B4-BE49-F238E27FC236}">
                  <a16:creationId xmlns:a16="http://schemas.microsoft.com/office/drawing/2014/main" id="{D42D85A1-CE0E-3796-3FB6-1A1B847697E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53637" y="6291338"/>
              <a:ext cx="639692" cy="396000"/>
            </a:xfrm>
            <a:prstGeom prst="rect">
              <a:avLst/>
            </a:prstGeom>
          </p:spPr>
        </p:pic>
      </p:grp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2077AF6-1444-E249-F2EF-ECEF553B616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31838" y="873024"/>
            <a:ext cx="10728325" cy="5122454"/>
          </a:xfr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Font typeface="Wingdings" panose="05000000000000000000" pitchFamily="2" charset="2"/>
              <a:buChar char="§"/>
              <a:defRPr/>
            </a:lvl2pPr>
            <a:lvl3pPr marL="1143000" indent="-228600">
              <a:buFont typeface="Wingdings" panose="05000000000000000000" pitchFamily="2" charset="2"/>
              <a:buChar char="§"/>
              <a:defRPr/>
            </a:lvl3pPr>
            <a:lvl4pPr marL="1600200" indent="-228600">
              <a:buFont typeface="Wingdings" panose="05000000000000000000" pitchFamily="2" charset="2"/>
              <a:buChar char="§"/>
              <a:defRPr/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F46746F9-8916-4E3E-46F8-D3D688B1AC86}"/>
              </a:ext>
            </a:extLst>
          </p:cNvPr>
          <p:cNvSpPr/>
          <p:nvPr userDrawn="1"/>
        </p:nvSpPr>
        <p:spPr>
          <a:xfrm>
            <a:off x="0" y="0"/>
            <a:ext cx="12192000" cy="72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845A84C-9B03-E5F5-E96F-C8A731070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0"/>
            <a:ext cx="11460162" cy="720722"/>
          </a:xfrm>
        </p:spPr>
        <p:txBody>
          <a:bodyPr lIns="0">
            <a:norm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ECE479D9-A951-26E0-C2EF-C43D3FCAC88B}"/>
              </a:ext>
            </a:extLst>
          </p:cNvPr>
          <p:cNvSpPr/>
          <p:nvPr userDrawn="1"/>
        </p:nvSpPr>
        <p:spPr>
          <a:xfrm>
            <a:off x="8197516" y="6144231"/>
            <a:ext cx="3994484" cy="72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5" name="Zástupný text 8">
            <a:extLst>
              <a:ext uri="{FF2B5EF4-FFF2-40B4-BE49-F238E27FC236}">
                <a16:creationId xmlns:a16="http://schemas.microsoft.com/office/drawing/2014/main" id="{BF4CF16D-F608-F5E0-D06B-61FE4F19270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97517" y="6138000"/>
            <a:ext cx="3994484" cy="719999"/>
          </a:xfrm>
        </p:spPr>
        <p:txBody>
          <a:bodyPr lIns="180000" tIns="0" rIns="180000" bIns="0" anchor="ctr">
            <a:normAutofit/>
          </a:bodyPr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dirty="0"/>
              <a:t>Datum, www…</a:t>
            </a:r>
          </a:p>
        </p:txBody>
      </p:sp>
    </p:spTree>
    <p:extLst>
      <p:ext uri="{BB962C8B-B14F-4D97-AF65-F5344CB8AC3E}">
        <p14:creationId xmlns:p14="http://schemas.microsoft.com/office/powerpoint/2010/main" val="1771809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lý nadpis, graf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Skupina 5">
            <a:extLst>
              <a:ext uri="{FF2B5EF4-FFF2-40B4-BE49-F238E27FC236}">
                <a16:creationId xmlns:a16="http://schemas.microsoft.com/office/drawing/2014/main" id="{9FA37B8F-E31B-4ED9-B938-2436AC45F8B0}"/>
              </a:ext>
            </a:extLst>
          </p:cNvPr>
          <p:cNvGrpSpPr/>
          <p:nvPr userDrawn="1"/>
        </p:nvGrpSpPr>
        <p:grpSpPr>
          <a:xfrm>
            <a:off x="731838" y="6144231"/>
            <a:ext cx="1083291" cy="720000"/>
            <a:chOff x="731838" y="6129338"/>
            <a:chExt cx="1083291" cy="720000"/>
          </a:xfrm>
        </p:grpSpPr>
        <p:sp>
          <p:nvSpPr>
            <p:cNvPr id="13" name="Obdélník 12">
              <a:extLst>
                <a:ext uri="{FF2B5EF4-FFF2-40B4-BE49-F238E27FC236}">
                  <a16:creationId xmlns:a16="http://schemas.microsoft.com/office/drawing/2014/main" id="{E8A2BDC4-6C43-7770-C039-87C8E274A15E}"/>
                </a:ext>
              </a:extLst>
            </p:cNvPr>
            <p:cNvSpPr/>
            <p:nvPr userDrawn="1"/>
          </p:nvSpPr>
          <p:spPr>
            <a:xfrm>
              <a:off x="731838" y="6129338"/>
              <a:ext cx="1083291" cy="720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pic>
          <p:nvPicPr>
            <p:cNvPr id="12" name="Grafický objekt 11">
              <a:extLst>
                <a:ext uri="{FF2B5EF4-FFF2-40B4-BE49-F238E27FC236}">
                  <a16:creationId xmlns:a16="http://schemas.microsoft.com/office/drawing/2014/main" id="{D42D85A1-CE0E-3796-3FB6-1A1B847697E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53637" y="6291338"/>
              <a:ext cx="639692" cy="396000"/>
            </a:xfrm>
            <a:prstGeom prst="rect">
              <a:avLst/>
            </a:prstGeom>
          </p:spPr>
        </p:pic>
      </p:grpSp>
      <p:sp>
        <p:nvSpPr>
          <p:cNvPr id="8" name="Obdélník 7">
            <a:extLst>
              <a:ext uri="{FF2B5EF4-FFF2-40B4-BE49-F238E27FC236}">
                <a16:creationId xmlns:a16="http://schemas.microsoft.com/office/drawing/2014/main" id="{F46746F9-8916-4E3E-46F8-D3D688B1AC86}"/>
              </a:ext>
            </a:extLst>
          </p:cNvPr>
          <p:cNvSpPr/>
          <p:nvPr userDrawn="1"/>
        </p:nvSpPr>
        <p:spPr>
          <a:xfrm>
            <a:off x="0" y="0"/>
            <a:ext cx="12192000" cy="72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845A84C-9B03-E5F5-E96F-C8A731070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0"/>
            <a:ext cx="11460162" cy="720722"/>
          </a:xfrm>
        </p:spPr>
        <p:txBody>
          <a:bodyPr lIns="0">
            <a:norm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ECE479D9-A951-26E0-C2EF-C43D3FCAC88B}"/>
              </a:ext>
            </a:extLst>
          </p:cNvPr>
          <p:cNvSpPr/>
          <p:nvPr userDrawn="1"/>
        </p:nvSpPr>
        <p:spPr>
          <a:xfrm>
            <a:off x="8197516" y="6144231"/>
            <a:ext cx="3994484" cy="72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5" name="Zástupný text 8">
            <a:extLst>
              <a:ext uri="{FF2B5EF4-FFF2-40B4-BE49-F238E27FC236}">
                <a16:creationId xmlns:a16="http://schemas.microsoft.com/office/drawing/2014/main" id="{BF4CF16D-F608-F5E0-D06B-61FE4F19270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97517" y="6138000"/>
            <a:ext cx="3994484" cy="719999"/>
          </a:xfrm>
        </p:spPr>
        <p:txBody>
          <a:bodyPr lIns="180000" tIns="0" rIns="180000" bIns="0" anchor="ctr">
            <a:normAutofit/>
          </a:bodyPr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dirty="0"/>
              <a:t>Datum, www…</a:t>
            </a:r>
          </a:p>
        </p:txBody>
      </p:sp>
      <p:sp>
        <p:nvSpPr>
          <p:cNvPr id="11" name="Zástupný objekt grafu 10">
            <a:extLst>
              <a:ext uri="{FF2B5EF4-FFF2-40B4-BE49-F238E27FC236}">
                <a16:creationId xmlns:a16="http://schemas.microsoft.com/office/drawing/2014/main" id="{2CCDD7A5-4E4F-7E32-7926-F5BD6DE62066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30800" y="1416423"/>
            <a:ext cx="10728000" cy="3626903"/>
          </a:xfrm>
        </p:spPr>
        <p:txBody>
          <a:bodyPr/>
          <a:lstStyle/>
          <a:p>
            <a:r>
              <a:rPr lang="cs-CZ"/>
              <a:t>Kliknutím na ikonu přidáte graf.</a:t>
            </a:r>
            <a:endParaRPr lang="cs-CZ" dirty="0"/>
          </a:p>
        </p:txBody>
      </p:sp>
      <p:sp>
        <p:nvSpPr>
          <p:cNvPr id="15" name="Zástupný text 14">
            <a:extLst>
              <a:ext uri="{FF2B5EF4-FFF2-40B4-BE49-F238E27FC236}">
                <a16:creationId xmlns:a16="http://schemas.microsoft.com/office/drawing/2014/main" id="{E54CAFFC-D28A-B9D7-EF18-CE0F2887901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0800" y="5186979"/>
            <a:ext cx="10728000" cy="813600"/>
          </a:xfrm>
          <a:ln w="19050">
            <a:solidFill>
              <a:schemeClr val="accent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7" name="Zástupný text 16">
            <a:extLst>
              <a:ext uri="{FF2B5EF4-FFF2-40B4-BE49-F238E27FC236}">
                <a16:creationId xmlns:a16="http://schemas.microsoft.com/office/drawing/2014/main" id="{F99509E6-390C-E171-B7E9-F370C7382F8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97516" y="955485"/>
            <a:ext cx="3261286" cy="720000"/>
          </a:xfrm>
        </p:spPr>
        <p:txBody>
          <a:bodyPr>
            <a:no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13296086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malý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Skupina 5">
            <a:extLst>
              <a:ext uri="{FF2B5EF4-FFF2-40B4-BE49-F238E27FC236}">
                <a16:creationId xmlns:a16="http://schemas.microsoft.com/office/drawing/2014/main" id="{9FA37B8F-E31B-4ED9-B938-2436AC45F8B0}"/>
              </a:ext>
            </a:extLst>
          </p:cNvPr>
          <p:cNvGrpSpPr/>
          <p:nvPr userDrawn="1"/>
        </p:nvGrpSpPr>
        <p:grpSpPr>
          <a:xfrm>
            <a:off x="731838" y="6144231"/>
            <a:ext cx="1083291" cy="720000"/>
            <a:chOff x="731838" y="6129338"/>
            <a:chExt cx="1083291" cy="720000"/>
          </a:xfrm>
        </p:grpSpPr>
        <p:sp>
          <p:nvSpPr>
            <p:cNvPr id="13" name="Obdélník 12">
              <a:extLst>
                <a:ext uri="{FF2B5EF4-FFF2-40B4-BE49-F238E27FC236}">
                  <a16:creationId xmlns:a16="http://schemas.microsoft.com/office/drawing/2014/main" id="{E8A2BDC4-6C43-7770-C039-87C8E274A15E}"/>
                </a:ext>
              </a:extLst>
            </p:cNvPr>
            <p:cNvSpPr/>
            <p:nvPr userDrawn="1"/>
          </p:nvSpPr>
          <p:spPr>
            <a:xfrm>
              <a:off x="731838" y="6129338"/>
              <a:ext cx="1083291" cy="720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pic>
          <p:nvPicPr>
            <p:cNvPr id="12" name="Grafický objekt 11">
              <a:extLst>
                <a:ext uri="{FF2B5EF4-FFF2-40B4-BE49-F238E27FC236}">
                  <a16:creationId xmlns:a16="http://schemas.microsoft.com/office/drawing/2014/main" id="{D42D85A1-CE0E-3796-3FB6-1A1B847697E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53637" y="6291338"/>
              <a:ext cx="639692" cy="396000"/>
            </a:xfrm>
            <a:prstGeom prst="rect">
              <a:avLst/>
            </a:prstGeom>
          </p:spPr>
        </p:pic>
      </p:grpSp>
      <p:sp>
        <p:nvSpPr>
          <p:cNvPr id="8" name="Obdélník 7">
            <a:extLst>
              <a:ext uri="{FF2B5EF4-FFF2-40B4-BE49-F238E27FC236}">
                <a16:creationId xmlns:a16="http://schemas.microsoft.com/office/drawing/2014/main" id="{F46746F9-8916-4E3E-46F8-D3D688B1AC86}"/>
              </a:ext>
            </a:extLst>
          </p:cNvPr>
          <p:cNvSpPr/>
          <p:nvPr userDrawn="1"/>
        </p:nvSpPr>
        <p:spPr>
          <a:xfrm>
            <a:off x="0" y="-2"/>
            <a:ext cx="12192000" cy="72866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845A84C-9B03-E5F5-E96F-C8A731070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7940"/>
            <a:ext cx="11460162" cy="720722"/>
          </a:xfrm>
        </p:spPr>
        <p:txBody>
          <a:bodyPr lIns="0">
            <a:norm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15B4E1AD-5241-BB23-6D38-68E746B8E97B}"/>
              </a:ext>
            </a:extLst>
          </p:cNvPr>
          <p:cNvSpPr/>
          <p:nvPr userDrawn="1"/>
        </p:nvSpPr>
        <p:spPr>
          <a:xfrm>
            <a:off x="8197516" y="6144231"/>
            <a:ext cx="3994484" cy="72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" name="Zástupný text 8">
            <a:extLst>
              <a:ext uri="{FF2B5EF4-FFF2-40B4-BE49-F238E27FC236}">
                <a16:creationId xmlns:a16="http://schemas.microsoft.com/office/drawing/2014/main" id="{87B68CB9-55B6-6A8B-4827-E00145D2E5F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97517" y="6138000"/>
            <a:ext cx="3994484" cy="719999"/>
          </a:xfrm>
        </p:spPr>
        <p:txBody>
          <a:bodyPr lIns="180000" tIns="0" rIns="180000" bIns="0" anchor="ctr">
            <a:normAutofit/>
          </a:bodyPr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dirty="0"/>
              <a:t>Datum, www…</a:t>
            </a:r>
          </a:p>
        </p:txBody>
      </p:sp>
    </p:spTree>
    <p:extLst>
      <p:ext uri="{BB962C8B-B14F-4D97-AF65-F5344CB8AC3E}">
        <p14:creationId xmlns:p14="http://schemas.microsoft.com/office/powerpoint/2010/main" val="3055858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, nadpis,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DAF197-0F70-E0BF-5CA5-CDDA97864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393" y="365125"/>
            <a:ext cx="6281770" cy="1591757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44F03E9-B7DD-0DB9-BE59-19B95CD652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8392" y="2127183"/>
            <a:ext cx="6281771" cy="3994216"/>
          </a:xfr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Font typeface="Wingdings" panose="05000000000000000000" pitchFamily="2" charset="2"/>
              <a:buChar char="§"/>
              <a:defRPr/>
            </a:lvl2pPr>
            <a:lvl3pPr marL="1143000" indent="-228600">
              <a:buFont typeface="Wingdings" panose="05000000000000000000" pitchFamily="2" charset="2"/>
              <a:buChar char="§"/>
              <a:defRPr/>
            </a:lvl3pPr>
            <a:lvl4pPr marL="1600200" indent="-228600">
              <a:buFont typeface="Wingdings" panose="05000000000000000000" pitchFamily="2" charset="2"/>
              <a:buChar char="§"/>
              <a:defRPr/>
            </a:lvl4pPr>
            <a:lvl5pPr marL="2057400" indent="-228600"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86EFECB8-37A1-1162-F90E-485C0D94B166}"/>
              </a:ext>
            </a:extLst>
          </p:cNvPr>
          <p:cNvSpPr/>
          <p:nvPr userDrawn="1"/>
        </p:nvSpPr>
        <p:spPr>
          <a:xfrm>
            <a:off x="0" y="-1"/>
            <a:ext cx="6096000" cy="36512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CBBC2331-8763-C5B2-68A1-85820DC30C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1838" y="6273700"/>
            <a:ext cx="2196000" cy="432000"/>
          </a:xfrm>
          <a:prstGeom prst="rect">
            <a:avLst/>
          </a:prstGeom>
        </p:spPr>
      </p:pic>
      <p:sp>
        <p:nvSpPr>
          <p:cNvPr id="10" name="Zástupný symbol obrázku 18">
            <a:extLst>
              <a:ext uri="{FF2B5EF4-FFF2-40B4-BE49-F238E27FC236}">
                <a16:creationId xmlns:a16="http://schemas.microsoft.com/office/drawing/2014/main" id="{64BA727E-C5B8-3E3B-6578-64D5C90C690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703" y="376239"/>
            <a:ext cx="4656087" cy="5753099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D42D85A1-CE0E-3796-3FB6-1A1B84769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98669" y="6291700"/>
            <a:ext cx="639692" cy="396000"/>
          </a:xfrm>
          <a:prstGeom prst="rect">
            <a:avLst/>
          </a:prstGeom>
        </p:spPr>
      </p:pic>
      <p:grpSp>
        <p:nvGrpSpPr>
          <p:cNvPr id="11" name="Skupina 10">
            <a:extLst>
              <a:ext uri="{FF2B5EF4-FFF2-40B4-BE49-F238E27FC236}">
                <a16:creationId xmlns:a16="http://schemas.microsoft.com/office/drawing/2014/main" id="{A532D302-088E-4471-9A72-7AFB0B86F202}"/>
              </a:ext>
            </a:extLst>
          </p:cNvPr>
          <p:cNvGrpSpPr/>
          <p:nvPr userDrawn="1"/>
        </p:nvGrpSpPr>
        <p:grpSpPr>
          <a:xfrm>
            <a:off x="10376871" y="6144231"/>
            <a:ext cx="1083291" cy="720000"/>
            <a:chOff x="731838" y="6129338"/>
            <a:chExt cx="1083291" cy="720000"/>
          </a:xfrm>
        </p:grpSpPr>
        <p:sp>
          <p:nvSpPr>
            <p:cNvPr id="14" name="Obdélník 13">
              <a:extLst>
                <a:ext uri="{FF2B5EF4-FFF2-40B4-BE49-F238E27FC236}">
                  <a16:creationId xmlns:a16="http://schemas.microsoft.com/office/drawing/2014/main" id="{14B0CAD1-A4B6-4EA1-A166-AA5F970FC7FC}"/>
                </a:ext>
              </a:extLst>
            </p:cNvPr>
            <p:cNvSpPr/>
            <p:nvPr userDrawn="1"/>
          </p:nvSpPr>
          <p:spPr>
            <a:xfrm>
              <a:off x="731838" y="6129338"/>
              <a:ext cx="1083291" cy="720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pic>
          <p:nvPicPr>
            <p:cNvPr id="15" name="Grafický objekt 14">
              <a:extLst>
                <a:ext uri="{FF2B5EF4-FFF2-40B4-BE49-F238E27FC236}">
                  <a16:creationId xmlns:a16="http://schemas.microsoft.com/office/drawing/2014/main" id="{FFFB168F-53EC-4E7F-84B8-5230844CA98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53637" y="6291338"/>
              <a:ext cx="639692" cy="39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330660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zdělovník s fotk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8A8D0CC2-172E-43C5-9C85-8F6AE990459A}"/>
              </a:ext>
            </a:extLst>
          </p:cNvPr>
          <p:cNvSpPr/>
          <p:nvPr userDrawn="1"/>
        </p:nvSpPr>
        <p:spPr>
          <a:xfrm>
            <a:off x="8177370" y="2295939"/>
            <a:ext cx="4012822" cy="22661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1DAF197-0F70-E0BF-5CA5-CDDA97864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4551" y="2779533"/>
            <a:ext cx="3438462" cy="1298934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EDE00BE3-D7A4-222E-EB1C-02362F658C8C}"/>
              </a:ext>
            </a:extLst>
          </p:cNvPr>
          <p:cNvSpPr/>
          <p:nvPr userDrawn="1"/>
        </p:nvSpPr>
        <p:spPr>
          <a:xfrm>
            <a:off x="0" y="6139116"/>
            <a:ext cx="12192000" cy="72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C76A4F77-4ECB-84D8-129C-2720D24CF3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1799" y="891024"/>
            <a:ext cx="639692" cy="396000"/>
          </a:xfrm>
          <a:prstGeom prst="rect">
            <a:avLst/>
          </a:prstGeom>
        </p:spPr>
      </p:pic>
      <p:sp>
        <p:nvSpPr>
          <p:cNvPr id="11" name="Zástupný symbol obrázku 18">
            <a:extLst>
              <a:ext uri="{FF2B5EF4-FFF2-40B4-BE49-F238E27FC236}">
                <a16:creationId xmlns:a16="http://schemas.microsoft.com/office/drawing/2014/main" id="{3E21766A-FBBC-4C6E-85A2-C511EFF7D51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2295939"/>
            <a:ext cx="7983110" cy="2266122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6E3075EE-18D4-417E-80DB-D5BF64468159}"/>
              </a:ext>
            </a:extLst>
          </p:cNvPr>
          <p:cNvSpPr/>
          <p:nvPr userDrawn="1"/>
        </p:nvSpPr>
        <p:spPr>
          <a:xfrm>
            <a:off x="0" y="-1"/>
            <a:ext cx="4014630" cy="237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grpSp>
        <p:nvGrpSpPr>
          <p:cNvPr id="16" name="Skupina 15">
            <a:extLst>
              <a:ext uri="{FF2B5EF4-FFF2-40B4-BE49-F238E27FC236}">
                <a16:creationId xmlns:a16="http://schemas.microsoft.com/office/drawing/2014/main" id="{0450FF12-E7BA-4DF6-902C-B4384B676060}"/>
              </a:ext>
            </a:extLst>
          </p:cNvPr>
          <p:cNvGrpSpPr/>
          <p:nvPr userDrawn="1"/>
        </p:nvGrpSpPr>
        <p:grpSpPr>
          <a:xfrm>
            <a:off x="1645" y="475199"/>
            <a:ext cx="1080000" cy="720000"/>
            <a:chOff x="0" y="475199"/>
            <a:chExt cx="1080000" cy="720000"/>
          </a:xfrm>
        </p:grpSpPr>
        <p:sp>
          <p:nvSpPr>
            <p:cNvPr id="17" name="Obdélník 16">
              <a:extLst>
                <a:ext uri="{FF2B5EF4-FFF2-40B4-BE49-F238E27FC236}">
                  <a16:creationId xmlns:a16="http://schemas.microsoft.com/office/drawing/2014/main" id="{C460BFFC-102B-41D0-BE0E-05968B89F6B9}"/>
                </a:ext>
              </a:extLst>
            </p:cNvPr>
            <p:cNvSpPr/>
            <p:nvPr userDrawn="1"/>
          </p:nvSpPr>
          <p:spPr>
            <a:xfrm>
              <a:off x="0" y="475199"/>
              <a:ext cx="1080000" cy="720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pic>
          <p:nvPicPr>
            <p:cNvPr id="18" name="Grafický objekt 17">
              <a:extLst>
                <a:ext uri="{FF2B5EF4-FFF2-40B4-BE49-F238E27FC236}">
                  <a16:creationId xmlns:a16="http://schemas.microsoft.com/office/drawing/2014/main" id="{58231576-C339-4388-9256-52393BBA3A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20154" y="637199"/>
              <a:ext cx="639692" cy="396000"/>
            </a:xfrm>
            <a:prstGeom prst="rect">
              <a:avLst/>
            </a:prstGeom>
          </p:spPr>
        </p:pic>
      </p:grpSp>
      <p:sp>
        <p:nvSpPr>
          <p:cNvPr id="3" name="Obdélník 2">
            <a:extLst>
              <a:ext uri="{FF2B5EF4-FFF2-40B4-BE49-F238E27FC236}">
                <a16:creationId xmlns:a16="http://schemas.microsoft.com/office/drawing/2014/main" id="{00F74BD2-D76A-7DEB-05F3-9CF402FFD6A8}"/>
              </a:ext>
            </a:extLst>
          </p:cNvPr>
          <p:cNvSpPr/>
          <p:nvPr userDrawn="1"/>
        </p:nvSpPr>
        <p:spPr>
          <a:xfrm>
            <a:off x="8197516" y="6144231"/>
            <a:ext cx="3994484" cy="72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39669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zdělovník s tex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ástupný text 11">
            <a:extLst>
              <a:ext uri="{FF2B5EF4-FFF2-40B4-BE49-F238E27FC236}">
                <a16:creationId xmlns:a16="http://schemas.microsoft.com/office/drawing/2014/main" id="{AAA198B7-83B3-B629-FB4A-08F345D3D9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4399" y="2297475"/>
            <a:ext cx="7338710" cy="2264586"/>
          </a:xfrm>
        </p:spPr>
        <p:txBody>
          <a:bodyPr wrap="square">
            <a:noAutofit/>
          </a:bodyPr>
          <a:lstStyle>
            <a:lvl1pPr marL="0" indent="0">
              <a:buNone/>
              <a:defRPr sz="360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8A8D0CC2-172E-43C5-9C85-8F6AE990459A}"/>
              </a:ext>
            </a:extLst>
          </p:cNvPr>
          <p:cNvSpPr/>
          <p:nvPr userDrawn="1"/>
        </p:nvSpPr>
        <p:spPr>
          <a:xfrm>
            <a:off x="8177370" y="2295939"/>
            <a:ext cx="4012822" cy="22661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1DAF197-0F70-E0BF-5CA5-CDDA97864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4551" y="2779533"/>
            <a:ext cx="3438462" cy="1298934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EDE00BE3-D7A4-222E-EB1C-02362F658C8C}"/>
              </a:ext>
            </a:extLst>
          </p:cNvPr>
          <p:cNvSpPr/>
          <p:nvPr userDrawn="1"/>
        </p:nvSpPr>
        <p:spPr>
          <a:xfrm>
            <a:off x="0" y="6139116"/>
            <a:ext cx="12192000" cy="72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C76A4F77-4ECB-84D8-129C-2720D24CF3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1799" y="891024"/>
            <a:ext cx="639692" cy="396000"/>
          </a:xfrm>
          <a:prstGeom prst="rect">
            <a:avLst/>
          </a:prstGeom>
        </p:spPr>
      </p:pic>
      <p:sp>
        <p:nvSpPr>
          <p:cNvPr id="15" name="Obdélník 14">
            <a:extLst>
              <a:ext uri="{FF2B5EF4-FFF2-40B4-BE49-F238E27FC236}">
                <a16:creationId xmlns:a16="http://schemas.microsoft.com/office/drawing/2014/main" id="{6E3075EE-18D4-417E-80DB-D5BF64468159}"/>
              </a:ext>
            </a:extLst>
          </p:cNvPr>
          <p:cNvSpPr/>
          <p:nvPr userDrawn="1"/>
        </p:nvSpPr>
        <p:spPr>
          <a:xfrm>
            <a:off x="0" y="-1"/>
            <a:ext cx="4014630" cy="237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grpSp>
        <p:nvGrpSpPr>
          <p:cNvPr id="16" name="Skupina 15">
            <a:extLst>
              <a:ext uri="{FF2B5EF4-FFF2-40B4-BE49-F238E27FC236}">
                <a16:creationId xmlns:a16="http://schemas.microsoft.com/office/drawing/2014/main" id="{0450FF12-E7BA-4DF6-902C-B4384B676060}"/>
              </a:ext>
            </a:extLst>
          </p:cNvPr>
          <p:cNvGrpSpPr/>
          <p:nvPr userDrawn="1"/>
        </p:nvGrpSpPr>
        <p:grpSpPr>
          <a:xfrm>
            <a:off x="1645" y="475199"/>
            <a:ext cx="1080000" cy="720000"/>
            <a:chOff x="0" y="475199"/>
            <a:chExt cx="1080000" cy="720000"/>
          </a:xfrm>
        </p:grpSpPr>
        <p:sp>
          <p:nvSpPr>
            <p:cNvPr id="17" name="Obdélník 16">
              <a:extLst>
                <a:ext uri="{FF2B5EF4-FFF2-40B4-BE49-F238E27FC236}">
                  <a16:creationId xmlns:a16="http://schemas.microsoft.com/office/drawing/2014/main" id="{C460BFFC-102B-41D0-BE0E-05968B89F6B9}"/>
                </a:ext>
              </a:extLst>
            </p:cNvPr>
            <p:cNvSpPr/>
            <p:nvPr userDrawn="1"/>
          </p:nvSpPr>
          <p:spPr>
            <a:xfrm>
              <a:off x="0" y="475199"/>
              <a:ext cx="1080000" cy="720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pic>
          <p:nvPicPr>
            <p:cNvPr id="18" name="Grafický objekt 17">
              <a:extLst>
                <a:ext uri="{FF2B5EF4-FFF2-40B4-BE49-F238E27FC236}">
                  <a16:creationId xmlns:a16="http://schemas.microsoft.com/office/drawing/2014/main" id="{58231576-C339-4388-9256-52393BBA3A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20154" y="637199"/>
              <a:ext cx="639692" cy="396000"/>
            </a:xfrm>
            <a:prstGeom prst="rect">
              <a:avLst/>
            </a:prstGeom>
          </p:spPr>
        </p:pic>
      </p:grpSp>
      <p:sp>
        <p:nvSpPr>
          <p:cNvPr id="3" name="Obdélník 2">
            <a:extLst>
              <a:ext uri="{FF2B5EF4-FFF2-40B4-BE49-F238E27FC236}">
                <a16:creationId xmlns:a16="http://schemas.microsoft.com/office/drawing/2014/main" id="{00F74BD2-D76A-7DEB-05F3-9CF402FFD6A8}"/>
              </a:ext>
            </a:extLst>
          </p:cNvPr>
          <p:cNvSpPr/>
          <p:nvPr userDrawn="1"/>
        </p:nvSpPr>
        <p:spPr>
          <a:xfrm>
            <a:off x="8197516" y="6144231"/>
            <a:ext cx="3994484" cy="72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38034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50920DF6-24B2-4278-BD94-C81EE0F4F2CF}"/>
              </a:ext>
            </a:extLst>
          </p:cNvPr>
          <p:cNvSpPr/>
          <p:nvPr userDrawn="1"/>
        </p:nvSpPr>
        <p:spPr>
          <a:xfrm>
            <a:off x="0" y="0"/>
            <a:ext cx="12192000" cy="237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36315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NS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86EFECB8-37A1-1162-F90E-485C0D94B166}"/>
              </a:ext>
            </a:extLst>
          </p:cNvPr>
          <p:cNvSpPr/>
          <p:nvPr userDrawn="1"/>
        </p:nvSpPr>
        <p:spPr>
          <a:xfrm>
            <a:off x="0" y="-2"/>
            <a:ext cx="12192000" cy="68580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" name="Grafický objekt 1">
            <a:extLst>
              <a:ext uri="{FF2B5EF4-FFF2-40B4-BE49-F238E27FC236}">
                <a16:creationId xmlns:a16="http://schemas.microsoft.com/office/drawing/2014/main" id="{B629AE11-983F-A48B-EB31-EB0B34C744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5491" y="1425173"/>
            <a:ext cx="9841018" cy="4007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5336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 modr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86EFECB8-37A1-1162-F90E-485C0D94B166}"/>
              </a:ext>
            </a:extLst>
          </p:cNvPr>
          <p:cNvSpPr/>
          <p:nvPr userDrawn="1"/>
        </p:nvSpPr>
        <p:spPr>
          <a:xfrm>
            <a:off x="0" y="-2"/>
            <a:ext cx="12192000" cy="68580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E800A2A-3E57-67A1-9FC5-281F4B15A2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40059" y="2995034"/>
            <a:ext cx="6911881" cy="867930"/>
          </a:xfrm>
        </p:spPr>
        <p:txBody>
          <a:bodyPr>
            <a:sp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1845784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bez 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B0EA1196-9961-0CE1-CDDC-BC0A0A831348}"/>
              </a:ext>
            </a:extLst>
          </p:cNvPr>
          <p:cNvSpPr/>
          <p:nvPr userDrawn="1"/>
        </p:nvSpPr>
        <p:spPr>
          <a:xfrm>
            <a:off x="8179177" y="1836751"/>
            <a:ext cx="4012822" cy="226612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1C24FCE-B5F4-1607-CE4C-7BB985D4D69C}"/>
              </a:ext>
            </a:extLst>
          </p:cNvPr>
          <p:cNvSpPr/>
          <p:nvPr userDrawn="1"/>
        </p:nvSpPr>
        <p:spPr>
          <a:xfrm>
            <a:off x="4008438" y="6139116"/>
            <a:ext cx="8183561" cy="72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Zástupný symbol obrázku 18">
            <a:extLst>
              <a:ext uri="{FF2B5EF4-FFF2-40B4-BE49-F238E27FC236}">
                <a16:creationId xmlns:a16="http://schemas.microsoft.com/office/drawing/2014/main" id="{99B66AE2-A041-66B4-7E5D-3FA96F03637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836751"/>
            <a:ext cx="7983110" cy="2266122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pic>
        <p:nvPicPr>
          <p:cNvPr id="16" name="Grafický objekt 15">
            <a:extLst>
              <a:ext uri="{FF2B5EF4-FFF2-40B4-BE49-F238E27FC236}">
                <a16:creationId xmlns:a16="http://schemas.microsoft.com/office/drawing/2014/main" id="{399E5915-F9E2-ACE2-F920-86F9D94E3F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13144" y="2669170"/>
            <a:ext cx="2541274" cy="601284"/>
          </a:xfrm>
          <a:prstGeom prst="rect">
            <a:avLst/>
          </a:prstGeom>
        </p:spPr>
      </p:pic>
      <p:sp>
        <p:nvSpPr>
          <p:cNvPr id="18" name="Obdélník 17">
            <a:extLst>
              <a:ext uri="{FF2B5EF4-FFF2-40B4-BE49-F238E27FC236}">
                <a16:creationId xmlns:a16="http://schemas.microsoft.com/office/drawing/2014/main" id="{464757BA-A864-68A5-98E0-EE29537C5C23}"/>
              </a:ext>
            </a:extLst>
          </p:cNvPr>
          <p:cNvSpPr/>
          <p:nvPr userDrawn="1"/>
        </p:nvSpPr>
        <p:spPr>
          <a:xfrm>
            <a:off x="0" y="898082"/>
            <a:ext cx="4012822" cy="4729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0" name="Zástupný text 8">
            <a:extLst>
              <a:ext uri="{FF2B5EF4-FFF2-40B4-BE49-F238E27FC236}">
                <a16:creationId xmlns:a16="http://schemas.microsoft.com/office/drawing/2014/main" id="{E376B32F-E5DE-DC67-38D4-9F6BC06AA3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52193" y="898082"/>
            <a:ext cx="1341659" cy="472912"/>
          </a:xfrm>
        </p:spPr>
        <p:txBody>
          <a:bodyPr lIns="0" tIns="0" rIns="180000" bIns="0" anchor="ctr">
            <a:normAutofit/>
          </a:bodyPr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dirty="0"/>
              <a:t>Datum</a:t>
            </a:r>
          </a:p>
        </p:txBody>
      </p:sp>
      <p:sp>
        <p:nvSpPr>
          <p:cNvPr id="21" name="Podnadpis 2">
            <a:extLst>
              <a:ext uri="{FF2B5EF4-FFF2-40B4-BE49-F238E27FC236}">
                <a16:creationId xmlns:a16="http://schemas.microsoft.com/office/drawing/2014/main" id="{F4C776B3-4CCE-A58A-F1D7-0A28E6CF08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10400" y="5526157"/>
            <a:ext cx="7476890" cy="479685"/>
          </a:xfrm>
        </p:spPr>
        <p:txBody>
          <a:bodyPr lIns="0">
            <a:normAutofit/>
          </a:bodyPr>
          <a:lstStyle>
            <a:lvl1pPr marL="0" indent="0" algn="l">
              <a:buNone/>
              <a:defRPr sz="1800" b="1">
                <a:latin typeface="+mn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22" name="Nadpis 1">
            <a:extLst>
              <a:ext uri="{FF2B5EF4-FFF2-40B4-BE49-F238E27FC236}">
                <a16:creationId xmlns:a16="http://schemas.microsoft.com/office/drawing/2014/main" id="{EB6D2B52-8FDF-959F-1993-F3A38DC7CD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5298" y="4102873"/>
            <a:ext cx="11140867" cy="1290010"/>
          </a:xfrm>
        </p:spPr>
        <p:txBody>
          <a:bodyPr lIns="0" anchor="b">
            <a:normAutofit/>
          </a:bodyPr>
          <a:lstStyle>
            <a:lvl1pPr algn="l">
              <a:defRPr sz="3600" b="0" cap="all" baseline="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A8206657-5283-91B4-9056-621C120F4230}"/>
              </a:ext>
            </a:extLst>
          </p:cNvPr>
          <p:cNvSpPr txBox="1"/>
          <p:nvPr userDrawn="1"/>
        </p:nvSpPr>
        <p:spPr>
          <a:xfrm>
            <a:off x="4008439" y="6314450"/>
            <a:ext cx="1696075" cy="369332"/>
          </a:xfrm>
          <a:prstGeom prst="rect">
            <a:avLst/>
          </a:prstGeom>
          <a:noFill/>
        </p:spPr>
        <p:txBody>
          <a:bodyPr wrap="square" lIns="180000" rtlCol="0" anchor="ctr">
            <a:spAutoFit/>
          </a:bodyPr>
          <a:lstStyle/>
          <a:p>
            <a:pPr algn="l"/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nsc.uzis.cz</a:t>
            </a:r>
          </a:p>
        </p:txBody>
      </p:sp>
      <p:pic>
        <p:nvPicPr>
          <p:cNvPr id="4" name="Grafický objekt 3">
            <a:extLst>
              <a:ext uri="{FF2B5EF4-FFF2-40B4-BE49-F238E27FC236}">
                <a16:creationId xmlns:a16="http://schemas.microsoft.com/office/drawing/2014/main" id="{69BBAC43-9371-0D6C-6534-F261C966CC4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59729" y="6258886"/>
            <a:ext cx="600434" cy="394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5011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3" pos="2525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502128D7-7D8E-3FD3-2966-724380720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000" y="2761200"/>
            <a:ext cx="5400000" cy="19188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889060"/>
            <a:ext cx="5400000" cy="1223416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BA52893-D068-F60C-D798-56BBE2DCB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C978C-91FE-4794-A3EE-9ED9D5496A3E}" type="datetime1">
              <a:rPr lang="cs-CZ" sz="1000" smtClean="0"/>
              <a:t>01.09.2026</a:t>
            </a:fld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41047384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">
          <p15:clr>
            <a:srgbClr val="9FCC3B"/>
          </p15:clr>
        </p15:guide>
        <p15:guide id="2" pos="431">
          <p15:clr>
            <a:srgbClr val="9FCC3B"/>
          </p15:clr>
        </p15:guide>
        <p15:guide id="3" orient="horz" pos="1394">
          <p15:clr>
            <a:srgbClr val="9FCC3B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 s delším tex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4">
            <a:extLst>
              <a:ext uri="{FF2B5EF4-FFF2-40B4-BE49-F238E27FC236}">
                <a16:creationId xmlns:a16="http://schemas.microsoft.com/office/drawing/2014/main" id="{7473603A-9A71-A5BE-90CC-15D3F78F5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0" y="2761200"/>
            <a:ext cx="6300000" cy="19188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400000" y="4889060"/>
            <a:ext cx="6300000" cy="1223416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EC0A512B-87B3-F68E-A07D-6BE85F3B1A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0000" y="6300000"/>
            <a:ext cx="2700000" cy="365125"/>
          </a:xfrm>
        </p:spPr>
        <p:txBody>
          <a:bodyPr/>
          <a:lstStyle/>
          <a:p>
            <a:fld id="{B9B542DB-C5FD-4A31-833A-76C6E62927BE}" type="datetime1">
              <a:rPr lang="cs-CZ" sz="1000" smtClean="0"/>
              <a:t>01.09.2026</a:t>
            </a:fld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23768664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31">
          <p15:clr>
            <a:srgbClr val="9FCC3B"/>
          </p15:clr>
        </p15:guide>
        <p15:guide id="2" orient="horz" pos="404">
          <p15:clr>
            <a:srgbClr val="9FCC3B"/>
          </p15:clr>
        </p15:guide>
        <p15:guide id="3" orient="horz" pos="1394">
          <p15:clr>
            <a:srgbClr val="9FCC3B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 s fotk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4">
            <a:extLst>
              <a:ext uri="{FF2B5EF4-FFF2-40B4-BE49-F238E27FC236}">
                <a16:creationId xmlns:a16="http://schemas.microsoft.com/office/drawing/2014/main" id="{8070EA4A-40B1-DA62-574C-9DCACDCD5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2761200"/>
            <a:ext cx="5400000" cy="19188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4000" y="4889060"/>
            <a:ext cx="5400000" cy="1223416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9F0403E7-BC0D-3F6B-6A17-DC5CF67E19D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86501" y="0"/>
            <a:ext cx="5905499" cy="6858000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8B01576-526C-976B-40A0-8AE039F8B1D7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684000" y="6300000"/>
            <a:ext cx="2700000" cy="365125"/>
          </a:xfrm>
        </p:spPr>
        <p:txBody>
          <a:bodyPr/>
          <a:lstStyle/>
          <a:p>
            <a:fld id="{F0E58C5F-208B-4AEE-8834-847AE0488F44}" type="datetime1">
              <a:rPr lang="cs-CZ" sz="1000" smtClean="0"/>
              <a:t>01.09.2026</a:t>
            </a:fld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991847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">
          <p15:clr>
            <a:srgbClr val="9FCC3B"/>
          </p15:clr>
        </p15:guide>
        <p15:guide id="2" pos="431">
          <p15:clr>
            <a:srgbClr val="9FCC3B"/>
          </p15:clr>
        </p15:guide>
        <p15:guide id="3" orient="horz" pos="1394">
          <p15:clr>
            <a:srgbClr val="9FCC3B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nova 1 slou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1490C522-C925-C77C-7C4E-7BC98F13B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4000"/>
          </a:xfrm>
        </p:spPr>
        <p:txBody>
          <a:bodyPr>
            <a:noAutofit/>
          </a:bodyPr>
          <a:lstStyle>
            <a:lvl1pPr>
              <a:defRPr sz="37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7" name="Zástupný text 8">
            <a:extLst>
              <a:ext uri="{FF2B5EF4-FFF2-40B4-BE49-F238E27FC236}">
                <a16:creationId xmlns:a16="http://schemas.microsoft.com/office/drawing/2014/main" id="{AC8A706E-E9A3-A0E6-C16A-E72E96C43B0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9D47863E-F6CF-17A2-6CBC-A703D83C3A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20000" y="2278068"/>
            <a:ext cx="8964000" cy="3960000"/>
          </a:xfrm>
        </p:spPr>
        <p:txBody>
          <a:bodyPr/>
          <a:lstStyle>
            <a:lvl1pPr marL="541338" indent="-541338">
              <a:buNone/>
              <a:defRPr/>
            </a:lvl1pPr>
            <a:lvl2pPr marL="540000" indent="0">
              <a:buNone/>
              <a:defRPr sz="1500">
                <a:solidFill>
                  <a:schemeClr val="accent3"/>
                </a:solidFill>
              </a:defRPr>
            </a:lvl2pPr>
            <a:lvl3pPr marL="756000" indent="-215900">
              <a:defRPr>
                <a:solidFill>
                  <a:schemeClr val="accent5"/>
                </a:solidFill>
              </a:defRPr>
            </a:lvl3pPr>
            <a:lvl4pPr marL="972000" indent="-215900">
              <a:defRPr sz="1200">
                <a:solidFill>
                  <a:schemeClr val="tx1"/>
                </a:solidFill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84378C4-5C3D-CB3C-93A0-9AED7562CDA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l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70746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nova 2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1490C522-C925-C77C-7C4E-7BC98F13B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4000"/>
          </a:xfrm>
        </p:spPr>
        <p:txBody>
          <a:bodyPr>
            <a:noAutofit/>
          </a:bodyPr>
          <a:lstStyle>
            <a:lvl1pPr>
              <a:defRPr sz="37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7" name="Zástupný text 8">
            <a:extLst>
              <a:ext uri="{FF2B5EF4-FFF2-40B4-BE49-F238E27FC236}">
                <a16:creationId xmlns:a16="http://schemas.microsoft.com/office/drawing/2014/main" id="{AC8A706E-E9A3-A0E6-C16A-E72E96C43B0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9D47863E-F6CF-17A2-6CBC-A703D83C3A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19999" y="2278068"/>
            <a:ext cx="4176000" cy="3960000"/>
          </a:xfrm>
        </p:spPr>
        <p:txBody>
          <a:bodyPr/>
          <a:lstStyle>
            <a:lvl1pPr marL="541338" indent="-541338">
              <a:buNone/>
              <a:defRPr/>
            </a:lvl1pPr>
            <a:lvl2pPr marL="540000" indent="0">
              <a:buNone/>
              <a:defRPr sz="1500">
                <a:solidFill>
                  <a:schemeClr val="accent3"/>
                </a:solidFill>
              </a:defRPr>
            </a:lvl2pPr>
            <a:lvl3pPr marL="756000" indent="-215900">
              <a:defRPr>
                <a:solidFill>
                  <a:schemeClr val="accent5"/>
                </a:solidFill>
              </a:defRPr>
            </a:lvl3pPr>
            <a:lvl4pPr marL="972000" indent="-215900">
              <a:defRPr sz="1200">
                <a:solidFill>
                  <a:schemeClr val="tx1"/>
                </a:solidFill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361E6238-91D7-F301-8E55-3A3882F42349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6408000" y="2278068"/>
            <a:ext cx="4176000" cy="3960000"/>
          </a:xfrm>
        </p:spPr>
        <p:txBody>
          <a:bodyPr/>
          <a:lstStyle>
            <a:lvl1pPr marL="541338" indent="-541338">
              <a:buNone/>
              <a:defRPr/>
            </a:lvl1pPr>
            <a:lvl2pPr marL="540000" indent="0">
              <a:buNone/>
              <a:defRPr sz="1500">
                <a:solidFill>
                  <a:schemeClr val="accent3"/>
                </a:solidFill>
              </a:defRPr>
            </a:lvl2pPr>
            <a:lvl3pPr marL="756000" indent="-215900">
              <a:defRPr>
                <a:solidFill>
                  <a:schemeClr val="accent5"/>
                </a:solidFill>
              </a:defRPr>
            </a:lvl3pPr>
            <a:lvl4pPr marL="972000" indent="-215900">
              <a:defRPr sz="1200">
                <a:solidFill>
                  <a:schemeClr val="tx1"/>
                </a:solidFill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84378C4-5C3D-CB3C-93A0-9AED7562CDA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l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179590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 - velké pís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4000"/>
          </a:xfrm>
        </p:spPr>
        <p:txBody>
          <a:bodyPr>
            <a:noAutofit/>
          </a:bodyPr>
          <a:lstStyle>
            <a:lvl1pPr>
              <a:defRPr sz="37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76B5B2F9-9B38-E06E-F6ED-5FBCCF60C98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CB3B8F72-81EF-7424-29F6-9D2F8F0994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20000" y="2278068"/>
            <a:ext cx="8964000" cy="3960000"/>
          </a:xfrm>
        </p:spPr>
        <p:txBody>
          <a:bodyPr/>
          <a:lstStyle>
            <a:lvl1pPr>
              <a:defRPr sz="3200"/>
            </a:lvl1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2542EAAF-B3F6-CAE0-6484-DFD0272FABD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2DDB9F2-4790-E840-CAF2-1691CC1CAD5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86357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 - malé pís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4000"/>
          </a:xfrm>
        </p:spPr>
        <p:txBody>
          <a:bodyPr>
            <a:noAutofit/>
          </a:bodyPr>
          <a:lstStyle>
            <a:lvl1pPr>
              <a:defRPr sz="37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D03D6556-637F-4A8E-646E-74DDCEC0C1B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9F83DFA-BC41-5DD9-FAAD-A5C442FE20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20000" y="2278068"/>
            <a:ext cx="8964000" cy="396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0BE8914-56C4-91C5-E53C-FAA470F6FC5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12BBF46-FD9B-F358-D298-A9F09D3321E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076807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nímek s nadpisem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2768486"/>
            <a:ext cx="9900000" cy="1916866"/>
          </a:xfrm>
        </p:spPr>
        <p:txBody>
          <a:bodyPr anchor="t"/>
          <a:lstStyle>
            <a:lvl1pPr>
              <a:lnSpc>
                <a:spcPct val="100000"/>
              </a:lnSpc>
              <a:defRPr sz="37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DE0CB16-C6A2-E5A0-D41F-4043BDFE2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55324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4000"/>
          </a:xfrm>
        </p:spPr>
        <p:txBody>
          <a:bodyPr>
            <a:noAutofit/>
          </a:bodyPr>
          <a:lstStyle>
            <a:lvl1pPr>
              <a:defRPr sz="37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B2972142-5947-7CE2-87C4-76273AB9A14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Zástupný obsah 10">
            <a:extLst>
              <a:ext uri="{FF2B5EF4-FFF2-40B4-BE49-F238E27FC236}">
                <a16:creationId xmlns:a16="http://schemas.microsoft.com/office/drawing/2014/main" id="{C4D8B83D-4F13-73F1-A6FB-F2D3FDE26A43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84000" y="2278069"/>
            <a:ext cx="5277600" cy="3960000"/>
          </a:xfrm>
        </p:spPr>
        <p:txBody>
          <a:bodyPr/>
          <a:lstStyle>
            <a:lvl2pPr marL="288000" indent="-288000">
              <a:defRPr/>
            </a:lvl2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2" name="Zástupný obsah 10">
            <a:extLst>
              <a:ext uri="{FF2B5EF4-FFF2-40B4-BE49-F238E27FC236}">
                <a16:creationId xmlns:a16="http://schemas.microsoft.com/office/drawing/2014/main" id="{66312AE8-F8DA-9BE0-CDEA-EBB8AC1D28A4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220799" y="2278069"/>
            <a:ext cx="5277600" cy="3960000"/>
          </a:xfrm>
        </p:spPr>
        <p:txBody>
          <a:bodyPr/>
          <a:lstStyle>
            <a:lvl2pPr marL="288000" indent="-288000">
              <a:defRPr/>
            </a:lvl2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E0028AA-8191-8AC0-CA9B-E9E97C481F64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AC4A29AD-99A7-0114-9205-C9A17DF2295D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0584000" y="6300000"/>
            <a:ext cx="914399" cy="365125"/>
          </a:xfrm>
        </p:spPr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49186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3600" cy="5940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5" name="Zástupný text 8">
            <a:extLst>
              <a:ext uri="{FF2B5EF4-FFF2-40B4-BE49-F238E27FC236}">
                <a16:creationId xmlns:a16="http://schemas.microsoft.com/office/drawing/2014/main" id="{79AB1A28-726C-70D7-6F65-D304F6CA8EF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470DB23-02F9-7A0D-0BE3-B7B3966762C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84000" y="2278069"/>
            <a:ext cx="3384000" cy="3960000"/>
          </a:xfrm>
        </p:spPr>
        <p:txBody>
          <a:bodyPr/>
          <a:lstStyle>
            <a:lvl2pPr marL="288000" indent="-288000">
              <a:defRPr/>
            </a:lvl2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8" name="Zástupný obsah 5">
            <a:extLst>
              <a:ext uri="{FF2B5EF4-FFF2-40B4-BE49-F238E27FC236}">
                <a16:creationId xmlns:a16="http://schemas.microsoft.com/office/drawing/2014/main" id="{34622E57-4DBB-EC34-C3CF-564E6511DEF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399199" y="2278069"/>
            <a:ext cx="3384000" cy="3960000"/>
          </a:xfrm>
        </p:spPr>
        <p:txBody>
          <a:bodyPr/>
          <a:lstStyle>
            <a:lvl2pPr marL="288000" indent="-288000">
              <a:defRPr/>
            </a:lvl2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9" name="Zástupný obsah 5">
            <a:extLst>
              <a:ext uri="{FF2B5EF4-FFF2-40B4-BE49-F238E27FC236}">
                <a16:creationId xmlns:a16="http://schemas.microsoft.com/office/drawing/2014/main" id="{DB9075DF-D594-9AF7-F5CE-1A9B3B43E33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114399" y="2278069"/>
            <a:ext cx="3384000" cy="3960000"/>
          </a:xfrm>
        </p:spPr>
        <p:txBody>
          <a:bodyPr/>
          <a:lstStyle>
            <a:lvl2pPr marL="288000" indent="-288000">
              <a:defRPr/>
            </a:lvl2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3" name="Zástupný symbol pro zápatí 12">
            <a:extLst>
              <a:ext uri="{FF2B5EF4-FFF2-40B4-BE49-F238E27FC236}">
                <a16:creationId xmlns:a16="http://schemas.microsoft.com/office/drawing/2014/main" id="{1A8F4358-2A52-2A18-7EDD-D3ECE711529B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14" name="Zástupný symbol pro číslo snímku 13">
            <a:extLst>
              <a:ext uri="{FF2B5EF4-FFF2-40B4-BE49-F238E27FC236}">
                <a16:creationId xmlns:a16="http://schemas.microsoft.com/office/drawing/2014/main" id="{20237B32-11C6-7270-3AEA-E7E23F49ED8D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584000" y="6300000"/>
            <a:ext cx="914399" cy="365125"/>
          </a:xfrm>
        </p:spPr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2936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s EU bez UZ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6A8EF0F6-43FB-AB07-A428-311BF2B830A0}"/>
              </a:ext>
            </a:extLst>
          </p:cNvPr>
          <p:cNvSpPr/>
          <p:nvPr userDrawn="1"/>
        </p:nvSpPr>
        <p:spPr>
          <a:xfrm>
            <a:off x="8177370" y="6139116"/>
            <a:ext cx="4012822" cy="72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40E2EF12-A587-7B4E-A1D6-438C8ADCA438}"/>
              </a:ext>
            </a:extLst>
          </p:cNvPr>
          <p:cNvSpPr txBox="1"/>
          <p:nvPr userDrawn="1"/>
        </p:nvSpPr>
        <p:spPr>
          <a:xfrm>
            <a:off x="8177370" y="6139116"/>
            <a:ext cx="1664348" cy="720000"/>
          </a:xfrm>
          <a:prstGeom prst="rect">
            <a:avLst/>
          </a:prstGeom>
          <a:noFill/>
        </p:spPr>
        <p:txBody>
          <a:bodyPr wrap="square" lIns="180000" rtlCol="0" anchor="ctr">
            <a:spAutoFit/>
          </a:bodyPr>
          <a:lstStyle/>
          <a:p>
            <a:pPr algn="l"/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nsc.uzis.cz</a:t>
            </a: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A4B6F62C-6941-C1AA-2861-2912C0F7E8D1}"/>
              </a:ext>
            </a:extLst>
          </p:cNvPr>
          <p:cNvSpPr/>
          <p:nvPr userDrawn="1"/>
        </p:nvSpPr>
        <p:spPr>
          <a:xfrm>
            <a:off x="0" y="446423"/>
            <a:ext cx="4014000" cy="94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465C2995-4096-1BF2-0903-15EDC1EDC11A}"/>
              </a:ext>
            </a:extLst>
          </p:cNvPr>
          <p:cNvSpPr/>
          <p:nvPr userDrawn="1"/>
        </p:nvSpPr>
        <p:spPr>
          <a:xfrm>
            <a:off x="8177370" y="1836751"/>
            <a:ext cx="4012822" cy="226612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Zástupný symbol obrázku 18">
            <a:extLst>
              <a:ext uri="{FF2B5EF4-FFF2-40B4-BE49-F238E27FC236}">
                <a16:creationId xmlns:a16="http://schemas.microsoft.com/office/drawing/2014/main" id="{C4A030DE-C0D0-6499-028F-4647C435540B}"/>
              </a:ext>
            </a:extLst>
          </p:cNvPr>
          <p:cNvSpPr>
            <a:spLocks noGrp="1"/>
          </p:cNvSpPr>
          <p:nvPr userDrawn="1">
            <p:ph type="pic" sz="quarter" idx="11"/>
          </p:nvPr>
        </p:nvSpPr>
        <p:spPr>
          <a:xfrm>
            <a:off x="0" y="1836751"/>
            <a:ext cx="7983110" cy="2266122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30899DF3-D5C2-842C-B4A1-DFEEDF206D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5298" y="612023"/>
            <a:ext cx="2723404" cy="612000"/>
          </a:xfrm>
          <a:prstGeom prst="rect">
            <a:avLst/>
          </a:prstGeom>
        </p:spPr>
      </p:pic>
      <p:pic>
        <p:nvPicPr>
          <p:cNvPr id="6" name="Grafický objekt 5">
            <a:extLst>
              <a:ext uri="{FF2B5EF4-FFF2-40B4-BE49-F238E27FC236}">
                <a16:creationId xmlns:a16="http://schemas.microsoft.com/office/drawing/2014/main" id="{3749D040-5D15-041A-FB68-6E29C34EF8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3144" y="2669170"/>
            <a:ext cx="2541274" cy="601284"/>
          </a:xfrm>
          <a:prstGeom prst="rect">
            <a:avLst/>
          </a:prstGeom>
        </p:spPr>
      </p:pic>
      <p:sp>
        <p:nvSpPr>
          <p:cNvPr id="2" name="Podnadpis 2">
            <a:extLst>
              <a:ext uri="{FF2B5EF4-FFF2-40B4-BE49-F238E27FC236}">
                <a16:creationId xmlns:a16="http://schemas.microsoft.com/office/drawing/2014/main" id="{2A49D47D-259A-61C8-4727-586212A2F4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10400" y="5526157"/>
            <a:ext cx="7440417" cy="479685"/>
          </a:xfrm>
        </p:spPr>
        <p:txBody>
          <a:bodyPr lIns="0">
            <a:normAutofit/>
          </a:bodyPr>
          <a:lstStyle>
            <a:lvl1pPr marL="0" indent="0" algn="l">
              <a:buNone/>
              <a:defRPr sz="1800" b="1">
                <a:latin typeface="+mn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3" name="Zástupný text 8">
            <a:extLst>
              <a:ext uri="{FF2B5EF4-FFF2-40B4-BE49-F238E27FC236}">
                <a16:creationId xmlns:a16="http://schemas.microsoft.com/office/drawing/2014/main" id="{F25E0E1C-33BF-45F7-7709-4BBC1F3FD28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850341" y="6138000"/>
            <a:ext cx="1341659" cy="719999"/>
          </a:xfrm>
        </p:spPr>
        <p:txBody>
          <a:bodyPr lIns="0" tIns="0" rIns="180000" bIns="0" anchor="ctr">
            <a:normAutofit/>
          </a:bodyPr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dirty="0"/>
              <a:t>Datum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5DB0AB71-4FC5-9816-D89A-FB25FC9FB5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5298" y="4102873"/>
            <a:ext cx="10814865" cy="1290010"/>
          </a:xfrm>
        </p:spPr>
        <p:txBody>
          <a:bodyPr lIns="0" anchor="b">
            <a:normAutofit/>
          </a:bodyPr>
          <a:lstStyle>
            <a:lvl1pPr algn="l">
              <a:defRPr sz="3600" b="0" cap="all" baseline="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59612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3" pos="2525" userDrawn="1">
          <p15:clr>
            <a:srgbClr val="FBAE40"/>
          </p15:clr>
        </p15:guide>
        <p15:guide id="4" pos="415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sloupce s pozad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obsah 5">
            <a:extLst>
              <a:ext uri="{FF2B5EF4-FFF2-40B4-BE49-F238E27FC236}">
                <a16:creationId xmlns:a16="http://schemas.microsoft.com/office/drawing/2014/main" id="{7A34AA89-518C-D6AC-CDB3-0DE9D45730B6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84000" y="2278069"/>
            <a:ext cx="3384000" cy="3960000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216000" indent="-216000">
              <a:defRPr sz="1500"/>
            </a:lvl1pPr>
            <a:lvl2pPr marL="216000">
              <a:defRPr sz="1500"/>
            </a:lvl2pPr>
            <a:lvl3pPr marL="648000">
              <a:defRPr sz="1200"/>
            </a:lvl3pPr>
            <a:lvl4pPr marL="864000">
              <a:defRPr sz="1200">
                <a:solidFill>
                  <a:schemeClr val="tx1"/>
                </a:solidFill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14" name="Zástupný obsah 5">
            <a:extLst>
              <a:ext uri="{FF2B5EF4-FFF2-40B4-BE49-F238E27FC236}">
                <a16:creationId xmlns:a16="http://schemas.microsoft.com/office/drawing/2014/main" id="{F5C06968-058F-D011-06D6-01032E89CEFD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399200" y="2278069"/>
            <a:ext cx="3384000" cy="3960000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216000" indent="-216000">
              <a:defRPr sz="1500"/>
            </a:lvl1pPr>
            <a:lvl2pPr marL="216000">
              <a:defRPr sz="1500"/>
            </a:lvl2pPr>
            <a:lvl3pPr marL="648000">
              <a:defRPr sz="1200"/>
            </a:lvl3pPr>
            <a:lvl4pPr marL="864000">
              <a:defRPr sz="1200">
                <a:solidFill>
                  <a:schemeClr val="tx1"/>
                </a:solidFill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15" name="Zástupný obsah 5">
            <a:extLst>
              <a:ext uri="{FF2B5EF4-FFF2-40B4-BE49-F238E27FC236}">
                <a16:creationId xmlns:a16="http://schemas.microsoft.com/office/drawing/2014/main" id="{98355326-2F70-4A4F-590D-CC40624BFECC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14399" y="2278069"/>
            <a:ext cx="3384000" cy="3960000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216000" indent="-216000">
              <a:defRPr sz="1500"/>
            </a:lvl1pPr>
            <a:lvl2pPr marL="216000">
              <a:defRPr sz="1500"/>
            </a:lvl2pPr>
            <a:lvl3pPr marL="648000">
              <a:defRPr sz="1200"/>
            </a:lvl3pPr>
            <a:lvl4pPr marL="864000">
              <a:defRPr sz="1200">
                <a:solidFill>
                  <a:schemeClr val="tx1"/>
                </a:solidFill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12" name="Zástupný symbol pro zápatí 11">
            <a:extLst>
              <a:ext uri="{FF2B5EF4-FFF2-40B4-BE49-F238E27FC236}">
                <a16:creationId xmlns:a16="http://schemas.microsoft.com/office/drawing/2014/main" id="{D557F747-0911-C7A1-CF9E-8B93A0D34E4F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13" name="Zástupný symbol pro číslo snímku 12">
            <a:extLst>
              <a:ext uri="{FF2B5EF4-FFF2-40B4-BE49-F238E27FC236}">
                <a16:creationId xmlns:a16="http://schemas.microsoft.com/office/drawing/2014/main" id="{9EE5B781-3009-59D3-CA15-ABA5CF8E6A1A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584000" y="6300000"/>
            <a:ext cx="914399" cy="365125"/>
          </a:xfrm>
        </p:spPr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810754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sloupce s pozadím a šip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5">
            <a:extLst>
              <a:ext uri="{FF2B5EF4-FFF2-40B4-BE49-F238E27FC236}">
                <a16:creationId xmlns:a16="http://schemas.microsoft.com/office/drawing/2014/main" id="{54483967-348E-1705-D735-D2E72F6E9E5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84000" y="2278069"/>
            <a:ext cx="3106800" cy="3960000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216000" indent="-216000">
              <a:defRPr sz="1500"/>
            </a:lvl1pPr>
            <a:lvl2pPr marL="216000">
              <a:defRPr sz="1500"/>
            </a:lvl2pPr>
            <a:lvl3pPr marL="648000">
              <a:defRPr sz="1200"/>
            </a:lvl3pPr>
            <a:lvl4pPr marL="864000">
              <a:defRPr sz="1200">
                <a:solidFill>
                  <a:schemeClr val="tx1"/>
                </a:solidFill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pic>
        <p:nvPicPr>
          <p:cNvPr id="5" name="Obrázek 5">
            <a:extLst>
              <a:ext uri="{FF2B5EF4-FFF2-40B4-BE49-F238E27FC236}">
                <a16:creationId xmlns:a16="http://schemas.microsoft.com/office/drawing/2014/main" id="{A2AE4F48-9024-7B16-C32E-04A66F4846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984507" y="3901221"/>
            <a:ext cx="359027" cy="301120"/>
          </a:xfrm>
          <a:prstGeom prst="rect">
            <a:avLst/>
          </a:prstGeom>
          <a:noFill/>
        </p:spPr>
      </p:pic>
      <p:sp>
        <p:nvSpPr>
          <p:cNvPr id="8" name="Zástupný obsah 5">
            <a:extLst>
              <a:ext uri="{FF2B5EF4-FFF2-40B4-BE49-F238E27FC236}">
                <a16:creationId xmlns:a16="http://schemas.microsoft.com/office/drawing/2014/main" id="{35AA7E03-01D9-B07D-DAC8-A0D961BD4E29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537800" y="2278069"/>
            <a:ext cx="3106800" cy="3960000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216000" indent="-216000">
              <a:defRPr sz="1500"/>
            </a:lvl1pPr>
            <a:lvl2pPr marL="216000">
              <a:defRPr sz="1500"/>
            </a:lvl2pPr>
            <a:lvl3pPr marL="648000">
              <a:defRPr sz="1200"/>
            </a:lvl3pPr>
            <a:lvl4pPr marL="864000">
              <a:defRPr sz="1200">
                <a:solidFill>
                  <a:schemeClr val="tx1"/>
                </a:solidFill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pic>
        <p:nvPicPr>
          <p:cNvPr id="6" name="Obrázek 11">
            <a:extLst>
              <a:ext uri="{FF2B5EF4-FFF2-40B4-BE49-F238E27FC236}">
                <a16:creationId xmlns:a16="http://schemas.microsoft.com/office/drawing/2014/main" id="{336C0724-BE0D-E299-335E-715E7086B3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838866" y="3901221"/>
            <a:ext cx="359027" cy="301120"/>
          </a:xfrm>
          <a:prstGeom prst="rect">
            <a:avLst/>
          </a:prstGeom>
        </p:spPr>
      </p:pic>
      <p:sp>
        <p:nvSpPr>
          <p:cNvPr id="11" name="Zástupný obsah 5">
            <a:extLst>
              <a:ext uri="{FF2B5EF4-FFF2-40B4-BE49-F238E27FC236}">
                <a16:creationId xmlns:a16="http://schemas.microsoft.com/office/drawing/2014/main" id="{8D130518-2DFE-65CD-F1E0-481FB08053DB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391600" y="2278069"/>
            <a:ext cx="3106800" cy="3960000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216000" indent="-216000">
              <a:defRPr sz="1500"/>
            </a:lvl1pPr>
            <a:lvl2pPr marL="216000">
              <a:defRPr sz="1500"/>
            </a:lvl2pPr>
            <a:lvl3pPr marL="648000">
              <a:defRPr sz="1200"/>
            </a:lvl3pPr>
            <a:lvl4pPr marL="864000">
              <a:defRPr sz="1200">
                <a:solidFill>
                  <a:schemeClr val="tx1"/>
                </a:solidFill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14" name="Zástupný symbol pro zápatí 13">
            <a:extLst>
              <a:ext uri="{FF2B5EF4-FFF2-40B4-BE49-F238E27FC236}">
                <a16:creationId xmlns:a16="http://schemas.microsoft.com/office/drawing/2014/main" id="{E00ACC74-32A2-A747-1A05-231D26293D90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15" name="Zástupný symbol pro číslo snímku 14">
            <a:extLst>
              <a:ext uri="{FF2B5EF4-FFF2-40B4-BE49-F238E27FC236}">
                <a16:creationId xmlns:a16="http://schemas.microsoft.com/office/drawing/2014/main" id="{A852988D-31C5-8379-B8D8-ECF77EE260B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1238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Čtyři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999" y="1243809"/>
            <a:ext cx="99000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5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78069"/>
            <a:ext cx="2428993" cy="2451600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79136" y="2278069"/>
            <a:ext cx="2428993" cy="2451600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4272" y="2278069"/>
            <a:ext cx="2428993" cy="2451600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69407" y="2278069"/>
            <a:ext cx="2428993" cy="2451600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FD20CD3-E50C-13A7-2C60-49AE1CDC314B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684000" y="4806000"/>
            <a:ext cx="2430000" cy="1432800"/>
          </a:xfrm>
        </p:spPr>
        <p:txBody>
          <a:bodyPr/>
          <a:lstStyle>
            <a:lvl1pPr marL="216000" indent="-216000">
              <a:defRPr sz="1500"/>
            </a:lvl1pPr>
            <a:lvl2pPr marL="432000">
              <a:defRPr sz="1500"/>
            </a:lvl2pPr>
            <a:lvl3pPr marL="648000">
              <a:defRPr sz="1200"/>
            </a:lvl3pPr>
            <a:lvl4pPr marL="864000">
              <a:defRPr sz="105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10" name="Zástupný obsah 5">
            <a:extLst>
              <a:ext uri="{FF2B5EF4-FFF2-40B4-BE49-F238E27FC236}">
                <a16:creationId xmlns:a16="http://schemas.microsoft.com/office/drawing/2014/main" id="{51267E13-017A-FA42-3696-A709BF366FE9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3478800" y="4806000"/>
            <a:ext cx="2430000" cy="1432800"/>
          </a:xfrm>
        </p:spPr>
        <p:txBody>
          <a:bodyPr/>
          <a:lstStyle>
            <a:lvl1pPr marL="216000" indent="-216000">
              <a:defRPr sz="1500"/>
            </a:lvl1pPr>
            <a:lvl2pPr marL="432000">
              <a:defRPr sz="1500"/>
            </a:lvl2pPr>
            <a:lvl3pPr marL="648000">
              <a:defRPr sz="1200"/>
            </a:lvl3pPr>
            <a:lvl4pPr marL="864000">
              <a:defRPr sz="105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11" name="Zástupný obsah 5">
            <a:extLst>
              <a:ext uri="{FF2B5EF4-FFF2-40B4-BE49-F238E27FC236}">
                <a16:creationId xmlns:a16="http://schemas.microsoft.com/office/drawing/2014/main" id="{B6371CD7-324B-BD83-72D0-5C8ADD9E45E2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6273600" y="4806000"/>
            <a:ext cx="2430000" cy="1432800"/>
          </a:xfrm>
        </p:spPr>
        <p:txBody>
          <a:bodyPr/>
          <a:lstStyle>
            <a:lvl1pPr marL="216000" indent="-216000">
              <a:defRPr sz="1500"/>
            </a:lvl1pPr>
            <a:lvl2pPr marL="432000">
              <a:defRPr sz="1500"/>
            </a:lvl2pPr>
            <a:lvl3pPr marL="648000">
              <a:defRPr sz="1200"/>
            </a:lvl3pPr>
            <a:lvl4pPr marL="864000">
              <a:defRPr sz="105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12" name="Zástupný obsah 5">
            <a:extLst>
              <a:ext uri="{FF2B5EF4-FFF2-40B4-BE49-F238E27FC236}">
                <a16:creationId xmlns:a16="http://schemas.microsoft.com/office/drawing/2014/main" id="{4E59EBA1-93E0-800C-CBBA-EBB35E471C2B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9068400" y="4806000"/>
            <a:ext cx="2430000" cy="1432800"/>
          </a:xfrm>
        </p:spPr>
        <p:txBody>
          <a:bodyPr/>
          <a:lstStyle>
            <a:lvl1pPr marL="216000" indent="-216000">
              <a:defRPr sz="1500"/>
            </a:lvl1pPr>
            <a:lvl2pPr marL="432000">
              <a:defRPr sz="1500"/>
            </a:lvl2pPr>
            <a:lvl3pPr marL="648000">
              <a:defRPr sz="1200"/>
            </a:lvl3pPr>
            <a:lvl4pPr marL="864000">
              <a:defRPr sz="105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19" name="Zástupný symbol pro zápatí 18">
            <a:extLst>
              <a:ext uri="{FF2B5EF4-FFF2-40B4-BE49-F238E27FC236}">
                <a16:creationId xmlns:a16="http://schemas.microsoft.com/office/drawing/2014/main" id="{25660FB1-C0FB-7408-4741-35CAAC28464A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20" name="Zástupný symbol pro číslo snímku 19">
            <a:extLst>
              <a:ext uri="{FF2B5EF4-FFF2-40B4-BE49-F238E27FC236}">
                <a16:creationId xmlns:a16="http://schemas.microsoft.com/office/drawing/2014/main" id="{8ADE0588-CC18-5472-FFB5-C09CB51DEB01}"/>
              </a:ext>
            </a:extLst>
          </p:cNvPr>
          <p:cNvSpPr>
            <a:spLocks noGrp="1"/>
          </p:cNvSpPr>
          <p:nvPr>
            <p:ph type="sldNum" sz="quarter" idx="35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59077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Čtyři sloupce s obrázky a popis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999" y="1243809"/>
            <a:ext cx="99000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5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78069"/>
            <a:ext cx="2428993" cy="1942842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79136" y="2278069"/>
            <a:ext cx="2428993" cy="1942842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4272" y="2278069"/>
            <a:ext cx="2428993" cy="1942842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69407" y="2278069"/>
            <a:ext cx="2428993" cy="1942842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14" name="Zástupný obsah 5">
            <a:extLst>
              <a:ext uri="{FF2B5EF4-FFF2-40B4-BE49-F238E27FC236}">
                <a16:creationId xmlns:a16="http://schemas.microsoft.com/office/drawing/2014/main" id="{72A12D07-1105-1BE9-FBE1-794E698D25C6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684000" y="4570535"/>
            <a:ext cx="2430000" cy="1666800"/>
          </a:xfrm>
        </p:spPr>
        <p:txBody>
          <a:bodyPr/>
          <a:lstStyle>
            <a:lvl1pPr marL="216000" indent="-216000">
              <a:spcBef>
                <a:spcPts val="0"/>
              </a:spcBef>
              <a:defRPr sz="1500"/>
            </a:lvl1pPr>
            <a:lvl2pPr marL="216000">
              <a:defRPr sz="1500"/>
            </a:lvl2pPr>
            <a:lvl3pPr marL="648000">
              <a:defRPr sz="1200"/>
            </a:lvl3pPr>
            <a:lvl4pPr marL="864000">
              <a:defRPr sz="105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16" name="Zástupný obsah 5">
            <a:extLst>
              <a:ext uri="{FF2B5EF4-FFF2-40B4-BE49-F238E27FC236}">
                <a16:creationId xmlns:a16="http://schemas.microsoft.com/office/drawing/2014/main" id="{1A52B263-6FBA-DC44-269B-7B3D5987817E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3478800" y="4570535"/>
            <a:ext cx="2430000" cy="1666800"/>
          </a:xfrm>
        </p:spPr>
        <p:txBody>
          <a:bodyPr/>
          <a:lstStyle>
            <a:lvl1pPr marL="216000" indent="-216000">
              <a:spcBef>
                <a:spcPts val="0"/>
              </a:spcBef>
              <a:defRPr sz="1500"/>
            </a:lvl1pPr>
            <a:lvl2pPr marL="216000">
              <a:defRPr sz="1500"/>
            </a:lvl2pPr>
            <a:lvl3pPr marL="648000">
              <a:defRPr sz="1200"/>
            </a:lvl3pPr>
            <a:lvl4pPr marL="864000">
              <a:defRPr sz="105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18" name="Zástupný obsah 5">
            <a:extLst>
              <a:ext uri="{FF2B5EF4-FFF2-40B4-BE49-F238E27FC236}">
                <a16:creationId xmlns:a16="http://schemas.microsoft.com/office/drawing/2014/main" id="{41877094-42C3-189E-49F1-6E9D14E111C1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6273600" y="4570535"/>
            <a:ext cx="2430000" cy="1666800"/>
          </a:xfrm>
        </p:spPr>
        <p:txBody>
          <a:bodyPr/>
          <a:lstStyle>
            <a:lvl1pPr marL="216000" indent="-216000">
              <a:spcBef>
                <a:spcPts val="0"/>
              </a:spcBef>
              <a:defRPr sz="1500"/>
            </a:lvl1pPr>
            <a:lvl2pPr marL="216000">
              <a:defRPr sz="1500"/>
            </a:lvl2pPr>
            <a:lvl3pPr marL="648000">
              <a:defRPr sz="1200"/>
            </a:lvl3pPr>
            <a:lvl4pPr marL="864000">
              <a:defRPr sz="105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19" name="Zástupný obsah 5">
            <a:extLst>
              <a:ext uri="{FF2B5EF4-FFF2-40B4-BE49-F238E27FC236}">
                <a16:creationId xmlns:a16="http://schemas.microsoft.com/office/drawing/2014/main" id="{0AB5FF7F-4FAE-A457-3B4A-944E9DAB4405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9068400" y="4570535"/>
            <a:ext cx="2430000" cy="1666800"/>
          </a:xfrm>
        </p:spPr>
        <p:txBody>
          <a:bodyPr/>
          <a:lstStyle>
            <a:lvl1pPr marL="216000" indent="-216000">
              <a:spcBef>
                <a:spcPts val="0"/>
              </a:spcBef>
              <a:defRPr sz="1500"/>
            </a:lvl1pPr>
            <a:lvl2pPr marL="216000">
              <a:defRPr sz="1500"/>
            </a:lvl2pPr>
            <a:lvl3pPr marL="648000">
              <a:defRPr sz="1200"/>
            </a:lvl3pPr>
            <a:lvl4pPr marL="864000">
              <a:defRPr sz="105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D014088-7207-682F-7377-6A6C7697C161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3CAF6A0-5C21-17A5-818B-3F227687A3B6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929295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6" name="Zástupný text 8">
            <a:extLst>
              <a:ext uri="{FF2B5EF4-FFF2-40B4-BE49-F238E27FC236}">
                <a16:creationId xmlns:a16="http://schemas.microsoft.com/office/drawing/2014/main" id="{71377C2C-DCAC-271D-133C-E1078A5726A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999" y="1243809"/>
            <a:ext cx="99000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5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AC8619C-2FDE-A746-00E6-B146E6BFF6B7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83999" y="2278067"/>
            <a:ext cx="3384000" cy="396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4754880" y="2278067"/>
            <a:ext cx="6743520" cy="3960000"/>
          </a:xfrm>
        </p:spPr>
        <p:txBody>
          <a:bodyPr/>
          <a:lstStyle/>
          <a:p>
            <a:r>
              <a:rPr lang="cs-CZ"/>
              <a:t>Kliknutím na ikonu přidáte graf.</a:t>
            </a:r>
            <a:endParaRPr lang="cs-CZ" dirty="0"/>
          </a:p>
        </p:txBody>
      </p:sp>
      <p:sp>
        <p:nvSpPr>
          <p:cNvPr id="11" name="Zástupný symbol pro zápatí 10">
            <a:extLst>
              <a:ext uri="{FF2B5EF4-FFF2-40B4-BE49-F238E27FC236}">
                <a16:creationId xmlns:a16="http://schemas.microsoft.com/office/drawing/2014/main" id="{BE034E63-8687-A056-6A94-04D1AB3BB811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12" name="Zástupný symbol pro číslo snímku 11">
            <a:extLst>
              <a:ext uri="{FF2B5EF4-FFF2-40B4-BE49-F238E27FC236}">
                <a16:creationId xmlns:a16="http://schemas.microsoft.com/office/drawing/2014/main" id="{BC3879F2-9DD8-31A5-BC34-B044B97C5AE6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389888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88833E3E-D9C4-1B56-E700-3FE02CF54D6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999" y="1243809"/>
            <a:ext cx="99000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5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obsah 3">
            <a:extLst>
              <a:ext uri="{FF2B5EF4-FFF2-40B4-BE49-F238E27FC236}">
                <a16:creationId xmlns:a16="http://schemas.microsoft.com/office/drawing/2014/main" id="{4E3AB5FD-ECA8-C757-228F-447400E68332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83999" y="2278067"/>
            <a:ext cx="3384000" cy="396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9" name="Zástupný symbol pro tabulku 8">
            <a:extLst>
              <a:ext uri="{FF2B5EF4-FFF2-40B4-BE49-F238E27FC236}">
                <a16:creationId xmlns:a16="http://schemas.microsoft.com/office/drawing/2014/main" id="{38C15361-4216-1F02-862E-96F0428B738D}"/>
              </a:ext>
            </a:extLst>
          </p:cNvPr>
          <p:cNvSpPr>
            <a:spLocks noGrp="1"/>
          </p:cNvSpPr>
          <p:nvPr>
            <p:ph type="tbl" sz="quarter" idx="21"/>
          </p:nvPr>
        </p:nvSpPr>
        <p:spPr>
          <a:xfrm>
            <a:off x="4404926" y="2278067"/>
            <a:ext cx="7090390" cy="3960000"/>
          </a:xfrm>
        </p:spPr>
        <p:txBody>
          <a:bodyPr/>
          <a:lstStyle/>
          <a:p>
            <a:r>
              <a:rPr lang="cs-CZ"/>
              <a:t>Kliknutím na ikonu přidáte tabulku.</a:t>
            </a:r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A8B7AC32-9EA0-3F39-4CE1-5C81EC68B185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10" name="Zástupný symbol pro číslo snímku 9">
            <a:extLst>
              <a:ext uri="{FF2B5EF4-FFF2-40B4-BE49-F238E27FC236}">
                <a16:creationId xmlns:a16="http://schemas.microsoft.com/office/drawing/2014/main" id="{7925BAD9-B59E-8DB0-F668-E12B03DB65A0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906422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88833E3E-D9C4-1B56-E700-3FE02CF54D6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999" y="1243809"/>
            <a:ext cx="99000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5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3">
            <a:extLst>
              <a:ext uri="{FF2B5EF4-FFF2-40B4-BE49-F238E27FC236}">
                <a16:creationId xmlns:a16="http://schemas.microsoft.com/office/drawing/2014/main" id="{318003C6-E156-BF1F-3F13-2BFD4D14E467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83999" y="2278067"/>
            <a:ext cx="3384000" cy="396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obrázku 5">
            <a:extLst>
              <a:ext uri="{FF2B5EF4-FFF2-40B4-BE49-F238E27FC236}">
                <a16:creationId xmlns:a16="http://schemas.microsoft.com/office/drawing/2014/main" id="{14ECE8FE-3582-DBBF-450F-BF8BF0FA154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06400" y="2278068"/>
            <a:ext cx="7092000" cy="3960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9" name="Zástupný symbol pro zápatí 8">
            <a:extLst>
              <a:ext uri="{FF2B5EF4-FFF2-40B4-BE49-F238E27FC236}">
                <a16:creationId xmlns:a16="http://schemas.microsoft.com/office/drawing/2014/main" id="{1A7E3A63-E375-563C-1253-37A483B9F830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10" name="Zástupný symbol pro číslo snímku 9">
            <a:extLst>
              <a:ext uri="{FF2B5EF4-FFF2-40B4-BE49-F238E27FC236}">
                <a16:creationId xmlns:a16="http://schemas.microsoft.com/office/drawing/2014/main" id="{D75B6C91-DC7E-7FC4-7F0A-DB8B490FC146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744008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3215B61-A66C-BC88-B0C4-F31B096B7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91FEE2B-F968-0F73-328B-8D447B522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088078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52807DAB-39BD-E8F3-540F-9C04ACE60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2380DA0-73F1-31EF-1576-EDA2AAEAF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228748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85732B59-8AE8-4E64-8089-D2E9FACB5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604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0" name="Zástupný text 8">
            <a:extLst>
              <a:ext uri="{FF2B5EF4-FFF2-40B4-BE49-F238E27FC236}">
                <a16:creationId xmlns:a16="http://schemas.microsoft.com/office/drawing/2014/main" id="{A611F7B3-4DF0-82DD-74EB-C5D4F71C6B0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999" y="1243809"/>
            <a:ext cx="99000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600" y="2169350"/>
            <a:ext cx="5277600" cy="559510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3600" y="2966518"/>
            <a:ext cx="5277600" cy="315348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20799" y="2169350"/>
            <a:ext cx="5277600" cy="559510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20799" y="2966518"/>
            <a:ext cx="5277600" cy="315348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09DB3F86-106E-ECAD-B504-0620953AA6A7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11" name="Zástupný symbol pro číslo snímku 10">
            <a:extLst>
              <a:ext uri="{FF2B5EF4-FFF2-40B4-BE49-F238E27FC236}">
                <a16:creationId xmlns:a16="http://schemas.microsoft.com/office/drawing/2014/main" id="{DFF57B52-E4E7-53B9-5D25-2C66CABE683C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10584000" y="6300000"/>
            <a:ext cx="914399" cy="365125"/>
          </a:xfrm>
        </p:spPr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6001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pro dlouhé nadpis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6A8EF0F6-43FB-AB07-A428-311BF2B830A0}"/>
              </a:ext>
            </a:extLst>
          </p:cNvPr>
          <p:cNvSpPr/>
          <p:nvPr userDrawn="1"/>
        </p:nvSpPr>
        <p:spPr>
          <a:xfrm>
            <a:off x="8177370" y="6139116"/>
            <a:ext cx="4012822" cy="72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A4B6F62C-6941-C1AA-2861-2912C0F7E8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446423"/>
            <a:ext cx="4014000" cy="94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F0DFC75-CB5E-1EEA-D9B4-7EC06251795B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645298" y="1836750"/>
            <a:ext cx="6796299" cy="2266122"/>
          </a:xfrm>
        </p:spPr>
        <p:txBody>
          <a:bodyPr lIns="0" tIns="0" rIns="0" anchor="t">
            <a:normAutofit/>
          </a:bodyPr>
          <a:lstStyle>
            <a:lvl1pPr algn="l">
              <a:defRPr sz="3600" b="0" cap="all" baseline="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F21DCDB-F1EB-1E1C-315D-D1C0C86AC8D5}"/>
              </a:ext>
            </a:extLst>
          </p:cNvPr>
          <p:cNvSpPr>
            <a:spLocks noGrp="1"/>
          </p:cNvSpPr>
          <p:nvPr userDrawn="1">
            <p:ph type="subTitle" idx="1"/>
          </p:nvPr>
        </p:nvSpPr>
        <p:spPr>
          <a:xfrm>
            <a:off x="4010400" y="5526157"/>
            <a:ext cx="7440419" cy="479685"/>
          </a:xfrm>
        </p:spPr>
        <p:txBody>
          <a:bodyPr lIns="0">
            <a:normAutofit/>
          </a:bodyPr>
          <a:lstStyle>
            <a:lvl1pPr marL="0" indent="0" algn="l">
              <a:buNone/>
              <a:defRPr sz="1800" b="1">
                <a:latin typeface="+mn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465C2995-4096-1BF2-0903-15EDC1EDC11A}"/>
              </a:ext>
            </a:extLst>
          </p:cNvPr>
          <p:cNvSpPr/>
          <p:nvPr userDrawn="1"/>
        </p:nvSpPr>
        <p:spPr>
          <a:xfrm>
            <a:off x="8177370" y="1836751"/>
            <a:ext cx="4012822" cy="226612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30899DF3-D5C2-842C-B4A1-DFEEDF206D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5298" y="612023"/>
            <a:ext cx="2723404" cy="612000"/>
          </a:xfrm>
          <a:prstGeom prst="rect">
            <a:avLst/>
          </a:prstGeom>
        </p:spPr>
      </p:pic>
      <p:pic>
        <p:nvPicPr>
          <p:cNvPr id="6" name="Grafický objekt 5">
            <a:extLst>
              <a:ext uri="{FF2B5EF4-FFF2-40B4-BE49-F238E27FC236}">
                <a16:creationId xmlns:a16="http://schemas.microsoft.com/office/drawing/2014/main" id="{3749D040-5D15-041A-FB68-6E29C34EF8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3144" y="2669170"/>
            <a:ext cx="2541274" cy="601284"/>
          </a:xfrm>
          <a:prstGeom prst="rect">
            <a:avLst/>
          </a:prstGeom>
        </p:spPr>
      </p:pic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34C7CB7-DCE5-6074-63A1-2EE2E540040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850341" y="6138000"/>
            <a:ext cx="1341659" cy="719999"/>
          </a:xfrm>
        </p:spPr>
        <p:txBody>
          <a:bodyPr lIns="0" tIns="0" rIns="180000" bIns="0" anchor="ctr">
            <a:normAutofit/>
          </a:bodyPr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dirty="0"/>
              <a:t>Datum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7470160F-6A45-07BE-0604-077F038631C9}"/>
              </a:ext>
            </a:extLst>
          </p:cNvPr>
          <p:cNvSpPr txBox="1"/>
          <p:nvPr userDrawn="1"/>
        </p:nvSpPr>
        <p:spPr>
          <a:xfrm>
            <a:off x="8177370" y="6139116"/>
            <a:ext cx="1664348" cy="720000"/>
          </a:xfrm>
          <a:prstGeom prst="rect">
            <a:avLst/>
          </a:prstGeom>
          <a:noFill/>
        </p:spPr>
        <p:txBody>
          <a:bodyPr wrap="square" lIns="180000" rtlCol="0" anchor="ctr">
            <a:spAutoFit/>
          </a:bodyPr>
          <a:lstStyle/>
          <a:p>
            <a:pPr algn="l"/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nsc.uzis.cz</a:t>
            </a:r>
          </a:p>
        </p:txBody>
      </p:sp>
    </p:spTree>
    <p:extLst>
      <p:ext uri="{BB962C8B-B14F-4D97-AF65-F5344CB8AC3E}">
        <p14:creationId xmlns:p14="http://schemas.microsoft.com/office/powerpoint/2010/main" val="678735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3" pos="3840">
          <p15:clr>
            <a:srgbClr val="FBAE40"/>
          </p15:clr>
        </p15:guide>
        <p15:guide id="4" pos="393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 a shrnut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604800"/>
          </a:xfrm>
        </p:spPr>
        <p:txBody>
          <a:bodyPr>
            <a:noAutofit/>
          </a:bodyPr>
          <a:lstStyle>
            <a:lvl1pPr>
              <a:defRPr sz="37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A39C14E6-7CAD-5995-FE58-D120A82F1C2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999" y="1243809"/>
            <a:ext cx="99000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5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13216B9F-173D-3444-FA5C-D2CC92F697DA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1619250" y="2160588"/>
            <a:ext cx="8964613" cy="3959225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19B747F-787F-25BA-23D1-0E4A6D2FABF2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pPr algn="l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5714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ávěr a poděkov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4">
            <a:extLst>
              <a:ext uri="{FF2B5EF4-FFF2-40B4-BE49-F238E27FC236}">
                <a16:creationId xmlns:a16="http://schemas.microsoft.com/office/drawing/2014/main" id="{C7FE1D87-8604-EDDA-479C-DD25A4519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000" y="2761200"/>
            <a:ext cx="5400000" cy="19188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5" name="Podnadpis 2">
            <a:extLst>
              <a:ext uri="{FF2B5EF4-FFF2-40B4-BE49-F238E27FC236}">
                <a16:creationId xmlns:a16="http://schemas.microsoft.com/office/drawing/2014/main" id="{8BA64B1C-F89E-C9AD-B9BC-F79E6261E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00000" y="4889060"/>
            <a:ext cx="5400000" cy="1223416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15966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">
          <p15:clr>
            <a:srgbClr val="9FCC3B"/>
          </p15:clr>
        </p15:guide>
        <p15:guide id="2" pos="431">
          <p15:clr>
            <a:srgbClr val="9FCC3B"/>
          </p15:clr>
        </p15:guide>
        <p15:guide id="3" orient="horz" pos="1395">
          <p15:clr>
            <a:srgbClr val="9FCC3B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 pro dlouhé nadpisy bez 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0DFC75-CB5E-1EEA-D9B4-7EC06251795B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645298" y="1836750"/>
            <a:ext cx="6796299" cy="2266122"/>
          </a:xfrm>
        </p:spPr>
        <p:txBody>
          <a:bodyPr lIns="0" tIns="0" rIns="0" anchor="t">
            <a:normAutofit/>
          </a:bodyPr>
          <a:lstStyle>
            <a:lvl1pPr algn="l">
              <a:defRPr sz="3600" b="0" cap="all" baseline="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F21DCDB-F1EB-1E1C-315D-D1C0C86AC8D5}"/>
              </a:ext>
            </a:extLst>
          </p:cNvPr>
          <p:cNvSpPr>
            <a:spLocks noGrp="1"/>
          </p:cNvSpPr>
          <p:nvPr userDrawn="1">
            <p:ph type="subTitle" idx="1"/>
          </p:nvPr>
        </p:nvSpPr>
        <p:spPr>
          <a:xfrm>
            <a:off x="4010400" y="5526157"/>
            <a:ext cx="7440419" cy="479685"/>
          </a:xfrm>
        </p:spPr>
        <p:txBody>
          <a:bodyPr lIns="0">
            <a:normAutofit/>
          </a:bodyPr>
          <a:lstStyle>
            <a:lvl1pPr marL="0" indent="0" algn="l">
              <a:buNone/>
              <a:defRPr sz="1800" b="1">
                <a:latin typeface="+mn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465C2995-4096-1BF2-0903-15EDC1EDC11A}"/>
              </a:ext>
            </a:extLst>
          </p:cNvPr>
          <p:cNvSpPr/>
          <p:nvPr userDrawn="1"/>
        </p:nvSpPr>
        <p:spPr>
          <a:xfrm>
            <a:off x="8177370" y="1836751"/>
            <a:ext cx="4012822" cy="226612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" name="Grafický objekt 5">
            <a:extLst>
              <a:ext uri="{FF2B5EF4-FFF2-40B4-BE49-F238E27FC236}">
                <a16:creationId xmlns:a16="http://schemas.microsoft.com/office/drawing/2014/main" id="{3749D040-5D15-041A-FB68-6E29C34EF8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13144" y="2669170"/>
            <a:ext cx="2541274" cy="601284"/>
          </a:xfrm>
          <a:prstGeom prst="rect">
            <a:avLst/>
          </a:prstGeom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1C1BBF3A-0FFA-4C73-702B-0F8640E40029}"/>
              </a:ext>
            </a:extLst>
          </p:cNvPr>
          <p:cNvSpPr/>
          <p:nvPr userDrawn="1"/>
        </p:nvSpPr>
        <p:spPr>
          <a:xfrm>
            <a:off x="0" y="898082"/>
            <a:ext cx="4012822" cy="4729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A4CF060D-402A-3C18-EAD2-E58A46DE1C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52193" y="898082"/>
            <a:ext cx="1341659" cy="472912"/>
          </a:xfrm>
        </p:spPr>
        <p:txBody>
          <a:bodyPr lIns="0" tIns="0" rIns="180000" bIns="0" anchor="ctr">
            <a:normAutofit/>
          </a:bodyPr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dirty="0"/>
              <a:t>Datum</a:t>
            </a:r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BA1B02D6-A85A-D348-E417-8F557EAE71A4}"/>
              </a:ext>
            </a:extLst>
          </p:cNvPr>
          <p:cNvSpPr/>
          <p:nvPr userDrawn="1"/>
        </p:nvSpPr>
        <p:spPr>
          <a:xfrm>
            <a:off x="4008438" y="6139116"/>
            <a:ext cx="8183561" cy="72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96A6C86E-36F8-90F4-57DC-BF054B7F522D}"/>
              </a:ext>
            </a:extLst>
          </p:cNvPr>
          <p:cNvSpPr txBox="1"/>
          <p:nvPr userDrawn="1"/>
        </p:nvSpPr>
        <p:spPr>
          <a:xfrm>
            <a:off x="4008439" y="6314450"/>
            <a:ext cx="1696075" cy="369332"/>
          </a:xfrm>
          <a:prstGeom prst="rect">
            <a:avLst/>
          </a:prstGeom>
          <a:noFill/>
        </p:spPr>
        <p:txBody>
          <a:bodyPr wrap="square" lIns="180000" rtlCol="0" anchor="ctr">
            <a:spAutoFit/>
          </a:bodyPr>
          <a:lstStyle/>
          <a:p>
            <a:pPr algn="l"/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nsc.uzis.cz</a:t>
            </a:r>
          </a:p>
        </p:txBody>
      </p:sp>
      <p:pic>
        <p:nvPicPr>
          <p:cNvPr id="18" name="Grafický objekt 17">
            <a:extLst>
              <a:ext uri="{FF2B5EF4-FFF2-40B4-BE49-F238E27FC236}">
                <a16:creationId xmlns:a16="http://schemas.microsoft.com/office/drawing/2014/main" id="{54524AF3-55E8-324D-42C1-640444AC720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59729" y="6258886"/>
            <a:ext cx="600434" cy="394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5205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3" pos="3840">
          <p15:clr>
            <a:srgbClr val="FBAE40"/>
          </p15:clr>
        </p15:guide>
        <p15:guide id="4" pos="393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DAF197-0F70-E0BF-5CA5-CDDA97864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9" y="365126"/>
            <a:ext cx="10728323" cy="1260000"/>
          </a:xfrm>
        </p:spPr>
        <p:txBody>
          <a:bodyPr lIns="0">
            <a:normAutofit/>
          </a:bodyPr>
          <a:lstStyle>
            <a:lvl1pPr>
              <a:defRPr sz="2400"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86EFECB8-37A1-1162-F90E-485C0D94B166}"/>
              </a:ext>
            </a:extLst>
          </p:cNvPr>
          <p:cNvSpPr/>
          <p:nvPr userDrawn="1"/>
        </p:nvSpPr>
        <p:spPr>
          <a:xfrm>
            <a:off x="0" y="0"/>
            <a:ext cx="6096000" cy="237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D42D85A1-CE0E-3796-3FB6-1A1B847697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3637" y="6294874"/>
            <a:ext cx="639692" cy="396000"/>
          </a:xfrm>
          <a:prstGeom prst="rect">
            <a:avLst/>
          </a:prstGeom>
        </p:spPr>
      </p:pic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0DDB638-C173-6D3F-FF1A-66447260C8A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31838" y="1664060"/>
            <a:ext cx="5364160" cy="4428000"/>
          </a:xfr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Font typeface="Wingdings" panose="05000000000000000000" pitchFamily="2" charset="2"/>
              <a:buChar char="§"/>
              <a:defRPr/>
            </a:lvl2pPr>
            <a:lvl3pPr marL="1143000" indent="-228600">
              <a:buFont typeface="Wingdings" panose="05000000000000000000" pitchFamily="2" charset="2"/>
              <a:buChar char="§"/>
              <a:defRPr/>
            </a:lvl3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6" name="Zástupný obsah 3">
            <a:extLst>
              <a:ext uri="{FF2B5EF4-FFF2-40B4-BE49-F238E27FC236}">
                <a16:creationId xmlns:a16="http://schemas.microsoft.com/office/drawing/2014/main" id="{8DC35049-3AA5-9643-A289-66951EBEC2D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096003" y="1660885"/>
            <a:ext cx="5364160" cy="4428000"/>
          </a:xfr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Font typeface="Wingdings" panose="05000000000000000000" pitchFamily="2" charset="2"/>
              <a:buChar char="§"/>
              <a:defRPr/>
            </a:lvl2pPr>
            <a:lvl3pPr marL="1143000" indent="-228600">
              <a:buFont typeface="Wingdings" panose="05000000000000000000" pitchFamily="2" charset="2"/>
              <a:buChar char="§"/>
              <a:defRPr/>
            </a:lvl3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4A268E11-BD2F-4B4F-8F6C-0F8E80159307}"/>
              </a:ext>
            </a:extLst>
          </p:cNvPr>
          <p:cNvGrpSpPr/>
          <p:nvPr userDrawn="1"/>
        </p:nvGrpSpPr>
        <p:grpSpPr>
          <a:xfrm>
            <a:off x="731838" y="6144231"/>
            <a:ext cx="1083291" cy="720000"/>
            <a:chOff x="731838" y="6129338"/>
            <a:chExt cx="1083291" cy="720000"/>
          </a:xfrm>
        </p:grpSpPr>
        <p:sp>
          <p:nvSpPr>
            <p:cNvPr id="11" name="Obdélník 10">
              <a:extLst>
                <a:ext uri="{FF2B5EF4-FFF2-40B4-BE49-F238E27FC236}">
                  <a16:creationId xmlns:a16="http://schemas.microsoft.com/office/drawing/2014/main" id="{17CF36DE-E5A0-4148-9D06-AE68A4EDD0A7}"/>
                </a:ext>
              </a:extLst>
            </p:cNvPr>
            <p:cNvSpPr/>
            <p:nvPr userDrawn="1"/>
          </p:nvSpPr>
          <p:spPr>
            <a:xfrm>
              <a:off x="731838" y="6129338"/>
              <a:ext cx="1083291" cy="720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pic>
          <p:nvPicPr>
            <p:cNvPr id="14" name="Grafický objekt 13">
              <a:extLst>
                <a:ext uri="{FF2B5EF4-FFF2-40B4-BE49-F238E27FC236}">
                  <a16:creationId xmlns:a16="http://schemas.microsoft.com/office/drawing/2014/main" id="{EDC2FDED-6562-4534-96C9-B2CF49EA82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53637" y="6291338"/>
              <a:ext cx="639692" cy="39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24868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adpis, 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DAF197-0F70-E0BF-5CA5-CDDA97864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9" y="365126"/>
            <a:ext cx="10728323" cy="1260000"/>
          </a:xfrm>
        </p:spPr>
        <p:txBody>
          <a:bodyPr lIns="0">
            <a:normAutofit/>
          </a:bodyPr>
          <a:lstStyle>
            <a:lvl1pPr>
              <a:defRPr sz="2400"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86EFECB8-37A1-1162-F90E-485C0D94B166}"/>
              </a:ext>
            </a:extLst>
          </p:cNvPr>
          <p:cNvSpPr/>
          <p:nvPr userDrawn="1"/>
        </p:nvSpPr>
        <p:spPr>
          <a:xfrm>
            <a:off x="0" y="0"/>
            <a:ext cx="6096000" cy="237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D42D85A1-CE0E-3796-3FB6-1A1B847697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3637" y="6294874"/>
            <a:ext cx="639692" cy="396000"/>
          </a:xfrm>
          <a:prstGeom prst="rect">
            <a:avLst/>
          </a:prstGeom>
        </p:spPr>
      </p:pic>
      <p:sp>
        <p:nvSpPr>
          <p:cNvPr id="11" name="Obdélník 10">
            <a:extLst>
              <a:ext uri="{FF2B5EF4-FFF2-40B4-BE49-F238E27FC236}">
                <a16:creationId xmlns:a16="http://schemas.microsoft.com/office/drawing/2014/main" id="{17CF36DE-E5A0-4148-9D06-AE68A4EDD0A7}"/>
              </a:ext>
            </a:extLst>
          </p:cNvPr>
          <p:cNvSpPr/>
          <p:nvPr userDrawn="1"/>
        </p:nvSpPr>
        <p:spPr>
          <a:xfrm>
            <a:off x="731838" y="6144231"/>
            <a:ext cx="1083291" cy="72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EDC2FDED-6562-4534-96C9-B2CF49EA82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3637" y="6306231"/>
            <a:ext cx="639692" cy="396000"/>
          </a:xfrm>
          <a:prstGeom prst="rect">
            <a:avLst/>
          </a:prstGeo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F7C907C2-9865-F831-E11B-10851B62F54E}"/>
              </a:ext>
            </a:extLst>
          </p:cNvPr>
          <p:cNvSpPr/>
          <p:nvPr userDrawn="1"/>
        </p:nvSpPr>
        <p:spPr>
          <a:xfrm>
            <a:off x="8197516" y="6144231"/>
            <a:ext cx="3994484" cy="72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5" name="Zástupný text 8">
            <a:extLst>
              <a:ext uri="{FF2B5EF4-FFF2-40B4-BE49-F238E27FC236}">
                <a16:creationId xmlns:a16="http://schemas.microsoft.com/office/drawing/2014/main" id="{EFFFA6D3-91F9-3F5B-5F1D-EB6A778A44D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97517" y="6138000"/>
            <a:ext cx="3994484" cy="719999"/>
          </a:xfrm>
        </p:spPr>
        <p:txBody>
          <a:bodyPr lIns="180000" tIns="0" rIns="180000" bIns="0" anchor="ctr">
            <a:normAutofit/>
          </a:bodyPr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dirty="0"/>
              <a:t>Datum, www…</a:t>
            </a:r>
          </a:p>
        </p:txBody>
      </p:sp>
      <p:sp>
        <p:nvSpPr>
          <p:cNvPr id="8" name="Zástupný obsah 3">
            <a:extLst>
              <a:ext uri="{FF2B5EF4-FFF2-40B4-BE49-F238E27FC236}">
                <a16:creationId xmlns:a16="http://schemas.microsoft.com/office/drawing/2014/main" id="{57924BB9-BA4C-7A1D-FE2E-64F64C188DB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31838" y="1664060"/>
            <a:ext cx="5364160" cy="4428000"/>
          </a:xfr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Font typeface="Wingdings" panose="05000000000000000000" pitchFamily="2" charset="2"/>
              <a:buChar char="§"/>
              <a:defRPr/>
            </a:lvl2pPr>
            <a:lvl3pPr marL="1143000" indent="-228600">
              <a:buFont typeface="Wingdings" panose="05000000000000000000" pitchFamily="2" charset="2"/>
              <a:buChar char="§"/>
              <a:defRPr/>
            </a:lvl3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9" name="Zástupný obsah 3">
            <a:extLst>
              <a:ext uri="{FF2B5EF4-FFF2-40B4-BE49-F238E27FC236}">
                <a16:creationId xmlns:a16="http://schemas.microsoft.com/office/drawing/2014/main" id="{FA654F1F-02D6-B213-3F68-BFED82EB2F8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096003" y="1660885"/>
            <a:ext cx="5364160" cy="4428000"/>
          </a:xfr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Font typeface="Wingdings" panose="05000000000000000000" pitchFamily="2" charset="2"/>
              <a:buChar char="§"/>
              <a:defRPr/>
            </a:lvl2pPr>
            <a:lvl3pPr marL="1143000" indent="-228600">
              <a:buFont typeface="Wingdings" panose="05000000000000000000" pitchFamily="2" charset="2"/>
              <a:buChar char="§"/>
              <a:defRPr/>
            </a:lvl3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</p:spTree>
    <p:extLst>
      <p:ext uri="{BB962C8B-B14F-4D97-AF65-F5344CB8AC3E}">
        <p14:creationId xmlns:p14="http://schemas.microsoft.com/office/powerpoint/2010/main" val="4111778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porovnání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86EFECB8-37A1-1162-F90E-485C0D94B166}"/>
              </a:ext>
            </a:extLst>
          </p:cNvPr>
          <p:cNvSpPr/>
          <p:nvPr userDrawn="1"/>
        </p:nvSpPr>
        <p:spPr>
          <a:xfrm>
            <a:off x="0" y="0"/>
            <a:ext cx="6096000" cy="237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E8A2BDC4-6C43-7770-C039-87C8E274A15E}"/>
              </a:ext>
            </a:extLst>
          </p:cNvPr>
          <p:cNvSpPr/>
          <p:nvPr userDrawn="1"/>
        </p:nvSpPr>
        <p:spPr>
          <a:xfrm>
            <a:off x="0" y="475200"/>
            <a:ext cx="1080000" cy="72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D42D85A1-CE0E-3796-3FB6-1A1B847697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0154" y="637200"/>
            <a:ext cx="639692" cy="396000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D437D701-B17C-4FB1-90EC-C1632B91EEEE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1620000" y="475199"/>
            <a:ext cx="9802034" cy="720000"/>
          </a:xfrm>
        </p:spPr>
        <p:txBody>
          <a:bodyPr lIns="0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2" name="Zástupný obsah 3">
            <a:extLst>
              <a:ext uri="{FF2B5EF4-FFF2-40B4-BE49-F238E27FC236}">
                <a16:creationId xmlns:a16="http://schemas.microsoft.com/office/drawing/2014/main" id="{103C0E1B-9A5C-2FCC-DE34-51DF2D12A3E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31838" y="1664060"/>
            <a:ext cx="5364160" cy="4428000"/>
          </a:xfr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Font typeface="Wingdings" panose="05000000000000000000" pitchFamily="2" charset="2"/>
              <a:buChar char="§"/>
              <a:defRPr/>
            </a:lvl2pPr>
            <a:lvl3pPr marL="1143000" indent="-228600">
              <a:buFont typeface="Wingdings" panose="05000000000000000000" pitchFamily="2" charset="2"/>
              <a:buChar char="§"/>
              <a:defRPr/>
            </a:lvl3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3" name="Zástupný obsah 3">
            <a:extLst>
              <a:ext uri="{FF2B5EF4-FFF2-40B4-BE49-F238E27FC236}">
                <a16:creationId xmlns:a16="http://schemas.microsoft.com/office/drawing/2014/main" id="{E630CE26-F1E5-304D-AA96-485BCAD2088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096003" y="1660885"/>
            <a:ext cx="5364160" cy="4428000"/>
          </a:xfr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Font typeface="Wingdings" panose="05000000000000000000" pitchFamily="2" charset="2"/>
              <a:buChar char="§"/>
              <a:defRPr/>
            </a:lvl2pPr>
            <a:lvl3pPr marL="1143000" indent="-228600">
              <a:buFont typeface="Wingdings" panose="05000000000000000000" pitchFamily="2" charset="2"/>
              <a:buChar char="§"/>
              <a:defRPr/>
            </a:lvl3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</p:spTree>
    <p:extLst>
      <p:ext uri="{BB962C8B-B14F-4D97-AF65-F5344CB8AC3E}">
        <p14:creationId xmlns:p14="http://schemas.microsoft.com/office/powerpoint/2010/main" val="2330246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F86E3AE-C4C5-CA9A-34B2-F60AC1774F1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31838" y="1664058"/>
            <a:ext cx="10728325" cy="4428000"/>
          </a:xfr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Font typeface="Wingdings" panose="05000000000000000000" pitchFamily="2" charset="2"/>
              <a:buChar char="§"/>
              <a:defRPr/>
            </a:lvl2pPr>
            <a:lvl3pPr marL="1143000" indent="-228600">
              <a:buFont typeface="Wingdings" panose="05000000000000000000" pitchFamily="2" charset="2"/>
              <a:buChar char="§"/>
              <a:defRPr/>
            </a:lvl3pPr>
            <a:lvl4pPr marL="1600200" indent="-228600">
              <a:buFont typeface="Wingdings" panose="05000000000000000000" pitchFamily="2" charset="2"/>
              <a:buChar char="§"/>
              <a:defRPr/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203DDD2B-94B5-4D6B-B92F-71E4B2701400}"/>
              </a:ext>
            </a:extLst>
          </p:cNvPr>
          <p:cNvSpPr/>
          <p:nvPr userDrawn="1"/>
        </p:nvSpPr>
        <p:spPr>
          <a:xfrm>
            <a:off x="0" y="0"/>
            <a:ext cx="6096000" cy="237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C994861F-0D9B-4331-871B-BB38C1D69A0E}"/>
              </a:ext>
            </a:extLst>
          </p:cNvPr>
          <p:cNvGrpSpPr/>
          <p:nvPr userDrawn="1"/>
        </p:nvGrpSpPr>
        <p:grpSpPr>
          <a:xfrm>
            <a:off x="0" y="475199"/>
            <a:ext cx="1080000" cy="720000"/>
            <a:chOff x="0" y="475199"/>
            <a:chExt cx="1080000" cy="720000"/>
          </a:xfrm>
        </p:grpSpPr>
        <p:sp>
          <p:nvSpPr>
            <p:cNvPr id="18" name="Obdélník 17">
              <a:extLst>
                <a:ext uri="{FF2B5EF4-FFF2-40B4-BE49-F238E27FC236}">
                  <a16:creationId xmlns:a16="http://schemas.microsoft.com/office/drawing/2014/main" id="{BA72D03A-0F35-4A68-824B-364CAA4CDC0F}"/>
                </a:ext>
              </a:extLst>
            </p:cNvPr>
            <p:cNvSpPr/>
            <p:nvPr userDrawn="1"/>
          </p:nvSpPr>
          <p:spPr>
            <a:xfrm>
              <a:off x="0" y="475199"/>
              <a:ext cx="1080000" cy="720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pic>
          <p:nvPicPr>
            <p:cNvPr id="19" name="Grafický objekt 18">
              <a:extLst>
                <a:ext uri="{FF2B5EF4-FFF2-40B4-BE49-F238E27FC236}">
                  <a16:creationId xmlns:a16="http://schemas.microsoft.com/office/drawing/2014/main" id="{1773DD8C-C1C7-4C8A-BF7A-4721B43A077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20154" y="637199"/>
              <a:ext cx="639692" cy="396000"/>
            </a:xfrm>
            <a:prstGeom prst="rect">
              <a:avLst/>
            </a:prstGeom>
          </p:spPr>
        </p:pic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CE39D634-FBD8-0067-14B8-7CF2FC0D7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0000" y="475199"/>
            <a:ext cx="9802034" cy="720000"/>
          </a:xfrm>
        </p:spPr>
        <p:txBody>
          <a:bodyPr lIns="0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824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40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24" Type="http://schemas.openxmlformats.org/officeDocument/2006/relationships/image" Target="../media/image13.png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29.xml"/><Relationship Id="rId19" Type="http://schemas.openxmlformats.org/officeDocument/2006/relationships/slideLayout" Target="../slideLayouts/slideLayout38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Relationship Id="rId22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62889BC-EF59-49C6-5333-C71E0D6B3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A368283-6357-58E9-66DB-349AC4528A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A190314-308A-BEB6-A115-0312B537BF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AE2421-3460-6A45-AE59-CB915AFC454F}" type="datetime1">
              <a:rPr lang="cs-CZ" smtClean="0"/>
              <a:t>01.09.2026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2B49EBC-7138-4E1F-C67E-E6233770A0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00E08AD-49C4-D167-CC53-B843FC0704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4629FD-AEF2-1E44-B061-1A1663B658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2809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49" r:id="rId2"/>
    <p:sldLayoutId id="2147483673" r:id="rId3"/>
    <p:sldLayoutId id="2147483674" r:id="rId4"/>
    <p:sldLayoutId id="2147483677" r:id="rId5"/>
    <p:sldLayoutId id="2147483663" r:id="rId6"/>
    <p:sldLayoutId id="2147483676" r:id="rId7"/>
    <p:sldLayoutId id="2147483661" r:id="rId8"/>
    <p:sldLayoutId id="2147483660" r:id="rId9"/>
    <p:sldLayoutId id="2147483679" r:id="rId10"/>
    <p:sldLayoutId id="2147483662" r:id="rId11"/>
    <p:sldLayoutId id="2147483678" r:id="rId12"/>
    <p:sldLayoutId id="2147483670" r:id="rId13"/>
    <p:sldLayoutId id="2147483650" r:id="rId14"/>
    <p:sldLayoutId id="2147483668" r:id="rId15"/>
    <p:sldLayoutId id="2147483680" r:id="rId16"/>
    <p:sldLayoutId id="2147483667" r:id="rId17"/>
    <p:sldLayoutId id="2147483669" r:id="rId18"/>
    <p:sldLayoutId id="2147483681" r:id="rId19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8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6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4" orient="horz" pos="3861" userDrawn="1">
          <p15:clr>
            <a:srgbClr val="F26B43"/>
          </p15:clr>
        </p15:guide>
        <p15:guide id="5" pos="721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Obsah obrázku symbol, Grafika, logo, snímek obrazovky&#10;&#10;Obsah generovaný pomocí AI může být nesprávný.">
            <a:extLst>
              <a:ext uri="{FF2B5EF4-FFF2-40B4-BE49-F238E27FC236}">
                <a16:creationId xmlns:a16="http://schemas.microsoft.com/office/drawing/2014/main" id="{DF67F3F1-F3D2-EC43-5EB5-2BB7ED887C96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1" t="23639" r="32108" b="23684"/>
          <a:stretch>
            <a:fillRect/>
          </a:stretch>
        </p:blipFill>
        <p:spPr>
          <a:xfrm>
            <a:off x="11037600" y="0"/>
            <a:ext cx="504859" cy="1008000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4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620000" y="2160000"/>
            <a:ext cx="8964000" cy="4078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310E844-7027-4742-5478-59C3914FD3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93600" y="6300000"/>
            <a:ext cx="46800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algn="l"/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DA071ED-7901-3491-A09C-3FA8AA7B06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00001" y="6300000"/>
            <a:ext cx="27000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9DEDC6-1FF5-4331-90E5-EBAE0E9322B7}" type="datetime1">
              <a:rPr lang="cs-CZ" sz="1000" smtClean="0"/>
              <a:t>01.09.2026</a:t>
            </a:fld>
            <a:endParaRPr lang="cs-CZ" sz="100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584000" y="6300000"/>
            <a:ext cx="914399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58923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  <p:sldLayoutId id="2147483701" r:id="rId18"/>
    <p:sldLayoutId id="2147483702" r:id="rId19"/>
    <p:sldLayoutId id="2147483703" r:id="rId20"/>
    <p:sldLayoutId id="2147483704" r:id="rId21"/>
    <p:sldLayoutId id="2147483705" r:id="rId22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700" b="1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1000"/>
        </a:spcBef>
        <a:spcAft>
          <a:spcPts val="1000"/>
        </a:spcAft>
        <a:buFont typeface="Wingdings" pitchFamily="2" charset="2"/>
        <a:buChar char="§"/>
        <a:defRPr sz="2000" b="0" i="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50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2000" b="0" i="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720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500" b="0" i="0" kern="1200">
          <a:solidFill>
            <a:schemeClr val="accent3"/>
          </a:solidFill>
          <a:latin typeface="+mn-lt"/>
          <a:ea typeface="+mn-ea"/>
          <a:cs typeface="Arial" panose="020B0604020202020204" pitchFamily="34" charset="0"/>
        </a:defRPr>
      </a:lvl3pPr>
      <a:lvl4pPr marL="936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500" b="0" i="0" kern="1200">
          <a:solidFill>
            <a:schemeClr val="accent5"/>
          </a:solidFill>
          <a:latin typeface="+mn-lt"/>
          <a:ea typeface="+mn-ea"/>
          <a:cs typeface="Arial" panose="020B0604020202020204" pitchFamily="34" charset="0"/>
        </a:defRPr>
      </a:lvl4pPr>
      <a:lvl5pPr marL="1152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200" b="0" i="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9.png"/><Relationship Id="rId5" Type="http://schemas.openxmlformats.org/officeDocument/2006/relationships/image" Target="../media/image18.jpg"/><Relationship Id="rId4" Type="http://schemas.openxmlformats.org/officeDocument/2006/relationships/image" Target="../media/image17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prostaforum.uzis.cz/" TargetMode="External"/><Relationship Id="rId3" Type="http://schemas.openxmlformats.org/officeDocument/2006/relationships/tags" Target="../tags/tag49.xml"/><Relationship Id="rId7" Type="http://schemas.openxmlformats.org/officeDocument/2006/relationships/notesSlide" Target="../notesSlides/notesSlide7.xml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6" Type="http://schemas.openxmlformats.org/officeDocument/2006/relationships/slideLayout" Target="../slideLayouts/slideLayout9.xml"/><Relationship Id="rId11" Type="http://schemas.openxmlformats.org/officeDocument/2006/relationships/image" Target="../media/image27.png"/><Relationship Id="rId5" Type="http://schemas.openxmlformats.org/officeDocument/2006/relationships/tags" Target="../tags/tag51.xml"/><Relationship Id="rId10" Type="http://schemas.openxmlformats.org/officeDocument/2006/relationships/image" Target="../media/image26.jpg"/><Relationship Id="rId4" Type="http://schemas.openxmlformats.org/officeDocument/2006/relationships/tags" Target="../tags/tag50.xml"/><Relationship Id="rId9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tags" Target="../tags/tag54.xml"/><Relationship Id="rId7" Type="http://schemas.openxmlformats.org/officeDocument/2006/relationships/tags" Target="../tags/tag58.xml"/><Relationship Id="rId12" Type="http://schemas.openxmlformats.org/officeDocument/2006/relationships/hyperlink" Target="https://prostaforum.uzis.cz/" TargetMode="Externa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tags" Target="../tags/tag57.xml"/><Relationship Id="rId11" Type="http://schemas.openxmlformats.org/officeDocument/2006/relationships/image" Target="../media/image29.png"/><Relationship Id="rId5" Type="http://schemas.openxmlformats.org/officeDocument/2006/relationships/tags" Target="../tags/tag56.xml"/><Relationship Id="rId10" Type="http://schemas.openxmlformats.org/officeDocument/2006/relationships/image" Target="../media/image28.png"/><Relationship Id="rId4" Type="http://schemas.openxmlformats.org/officeDocument/2006/relationships/tags" Target="../tags/tag55.xml"/><Relationship Id="rId9" Type="http://schemas.openxmlformats.org/officeDocument/2006/relationships/notesSlide" Target="../notesSlides/notesSlid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image" Target="../media/image25.pn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tags" Target="../tags/tag64.xml"/><Relationship Id="rId7" Type="http://schemas.openxmlformats.org/officeDocument/2006/relationships/notesSlide" Target="../notesSlides/notesSlide10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slideLayout" Target="../slideLayouts/slideLayout9.xml"/><Relationship Id="rId11" Type="http://schemas.openxmlformats.org/officeDocument/2006/relationships/hyperlink" Target="https://uroweb.org/praise-u" TargetMode="External"/><Relationship Id="rId5" Type="http://schemas.openxmlformats.org/officeDocument/2006/relationships/tags" Target="../tags/tag66.xml"/><Relationship Id="rId10" Type="http://schemas.openxmlformats.org/officeDocument/2006/relationships/image" Target="../media/image32.png"/><Relationship Id="rId4" Type="http://schemas.openxmlformats.org/officeDocument/2006/relationships/tags" Target="../tags/tag65.xml"/><Relationship Id="rId9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6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tmp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chart" Target="../charts/chart1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notesSlide" Target="../notesSlides/notesSlide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slideLayout" Target="../slideLayouts/slideLayout17.xml"/><Relationship Id="rId5" Type="http://schemas.openxmlformats.org/officeDocument/2006/relationships/tags" Target="../tags/tag5.xml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8.xml"/><Relationship Id="rId13" Type="http://schemas.openxmlformats.org/officeDocument/2006/relationships/chart" Target="../charts/chart2.xml"/><Relationship Id="rId3" Type="http://schemas.openxmlformats.org/officeDocument/2006/relationships/tags" Target="../tags/tag13.xml"/><Relationship Id="rId7" Type="http://schemas.openxmlformats.org/officeDocument/2006/relationships/tags" Target="../tags/tag17.xml"/><Relationship Id="rId12" Type="http://schemas.openxmlformats.org/officeDocument/2006/relationships/notesSlide" Target="../notesSlides/notesSlide4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tags" Target="../tags/tag16.xml"/><Relationship Id="rId11" Type="http://schemas.openxmlformats.org/officeDocument/2006/relationships/slideLayout" Target="../slideLayouts/slideLayout17.xml"/><Relationship Id="rId5" Type="http://schemas.openxmlformats.org/officeDocument/2006/relationships/tags" Target="../tags/tag15.xml"/><Relationship Id="rId10" Type="http://schemas.openxmlformats.org/officeDocument/2006/relationships/tags" Target="../tags/tag20.xml"/><Relationship Id="rId4" Type="http://schemas.openxmlformats.org/officeDocument/2006/relationships/tags" Target="../tags/tag14.xml"/><Relationship Id="rId9" Type="http://schemas.openxmlformats.org/officeDocument/2006/relationships/tags" Target="../tags/tag1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28.xml"/><Relationship Id="rId13" Type="http://schemas.openxmlformats.org/officeDocument/2006/relationships/chart" Target="../charts/chart3.xml"/><Relationship Id="rId3" Type="http://schemas.openxmlformats.org/officeDocument/2006/relationships/tags" Target="../tags/tag23.xml"/><Relationship Id="rId7" Type="http://schemas.openxmlformats.org/officeDocument/2006/relationships/tags" Target="../tags/tag27.xml"/><Relationship Id="rId12" Type="http://schemas.openxmlformats.org/officeDocument/2006/relationships/slideLayout" Target="../slideLayouts/slideLayout9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tags" Target="../tags/tag26.xml"/><Relationship Id="rId11" Type="http://schemas.openxmlformats.org/officeDocument/2006/relationships/tags" Target="../tags/tag31.xml"/><Relationship Id="rId5" Type="http://schemas.openxmlformats.org/officeDocument/2006/relationships/tags" Target="../tags/tag25.xml"/><Relationship Id="rId10" Type="http://schemas.openxmlformats.org/officeDocument/2006/relationships/tags" Target="../tags/tag30.xml"/><Relationship Id="rId4" Type="http://schemas.openxmlformats.org/officeDocument/2006/relationships/tags" Target="../tags/tag24.xml"/><Relationship Id="rId9" Type="http://schemas.openxmlformats.org/officeDocument/2006/relationships/tags" Target="../tags/tag2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tags" Target="../tags/tag34.xml"/><Relationship Id="rId7" Type="http://schemas.openxmlformats.org/officeDocument/2006/relationships/image" Target="../media/image23.png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slideLayout" Target="../slideLayouts/slideLayout9.xml"/><Relationship Id="rId5" Type="http://schemas.openxmlformats.org/officeDocument/2006/relationships/tags" Target="../tags/tag36.xml"/><Relationship Id="rId4" Type="http://schemas.openxmlformats.org/officeDocument/2006/relationships/tags" Target="../tags/tag3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tags" Target="../tags/tag39.xml"/><Relationship Id="rId7" Type="http://schemas.openxmlformats.org/officeDocument/2006/relationships/tags" Target="../tags/tag43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tags" Target="../tags/tag42.xml"/><Relationship Id="rId5" Type="http://schemas.openxmlformats.org/officeDocument/2006/relationships/tags" Target="../tags/tag41.xml"/><Relationship Id="rId4" Type="http://schemas.openxmlformats.org/officeDocument/2006/relationships/tags" Target="../tags/tag40.xml"/><Relationship Id="rId9" Type="http://schemas.openxmlformats.org/officeDocument/2006/relationships/chart" Target="../charts/char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4440F7-B08C-0757-E616-3FF8096033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2E8264-FB95-3C5B-C489-B7748E782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2761200"/>
            <a:ext cx="5400000" cy="1918800"/>
          </a:xfrm>
        </p:spPr>
        <p:txBody>
          <a:bodyPr>
            <a:noAutofit/>
          </a:bodyPr>
          <a:lstStyle/>
          <a:p>
            <a:r>
              <a:rPr lang="cs-CZ" sz="2800" dirty="0"/>
              <a:t>PRVNÍ VÝSLEDKY ORGANIZOVANÉHO PROGRAMU ČASNÉHO ZÁCHYTU KARCINOMU PROSTATY V ČR</a:t>
            </a:r>
            <a:endParaRPr lang="cs-CZ" sz="2800" noProof="0" dirty="0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E505A687-E4A3-3AE8-33B9-B6BDE3DD1958}"/>
              </a:ext>
            </a:extLst>
          </p:cNvPr>
          <p:cNvSpPr txBox="1">
            <a:spLocks/>
          </p:cNvSpPr>
          <p:nvPr/>
        </p:nvSpPr>
        <p:spPr>
          <a:xfrm>
            <a:off x="529213" y="588790"/>
            <a:ext cx="11133573" cy="13514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cs-CZ" sz="3600" noProof="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Cambria" panose="02040503050406030204" pitchFamily="18" charset="0"/>
            </a:endParaRPr>
          </a:p>
        </p:txBody>
      </p:sp>
      <p:pic>
        <p:nvPicPr>
          <p:cNvPr id="6" name="Grafický objekt 5">
            <a:extLst>
              <a:ext uri="{FF2B5EF4-FFF2-40B4-BE49-F238E27FC236}">
                <a16:creationId xmlns:a16="http://schemas.microsoft.com/office/drawing/2014/main" id="{E3D74645-66E0-550F-37EC-0C61208F81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4000" y="660683"/>
            <a:ext cx="2851052" cy="1564294"/>
          </a:xfrm>
          <a:prstGeom prst="rect">
            <a:avLst/>
          </a:prstGeom>
        </p:spPr>
      </p:pic>
      <p:pic>
        <p:nvPicPr>
          <p:cNvPr id="19" name="Zástupný symbol obrázku 25">
            <a:extLst>
              <a:ext uri="{FF2B5EF4-FFF2-40B4-BE49-F238E27FC236}">
                <a16:creationId xmlns:a16="http://schemas.microsoft.com/office/drawing/2014/main" id="{8B21CDF2-6E60-5BA7-C1B7-D2253C7EE2A4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0000"/>
          </a:blip>
          <a:srcRect l="21282" r="21282"/>
          <a:stretch/>
        </p:blipFill>
        <p:spPr>
          <a:xfrm>
            <a:off x="6609580" y="0"/>
            <a:ext cx="5582420" cy="6858000"/>
          </a:xfrm>
          <a:prstGeom prst="rect">
            <a:avLst/>
          </a:prstGeom>
        </p:spPr>
      </p:pic>
      <p:pic>
        <p:nvPicPr>
          <p:cNvPr id="22" name="Obrázek 21" descr="Obsah obrázku Písmo, Grafika, text, bílé&#10;&#10;Obsah generovaný pomocí AI může být nesprávný.">
            <a:extLst>
              <a:ext uri="{FF2B5EF4-FFF2-40B4-BE49-F238E27FC236}">
                <a16:creationId xmlns:a16="http://schemas.microsoft.com/office/drawing/2014/main" id="{34C6D40A-D824-A57F-4BE8-B1859B6992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96756" y="5877324"/>
            <a:ext cx="1933303" cy="783771"/>
          </a:xfrm>
          <a:prstGeom prst="rect">
            <a:avLst/>
          </a:prstGeom>
        </p:spPr>
      </p:pic>
      <p:pic>
        <p:nvPicPr>
          <p:cNvPr id="25" name="Obrázek 24" descr="Obsah obrázku text, Písmo, Grafika, bílé&#10;&#10;Obsah generovaný pomocí AI může být nesprávný.">
            <a:extLst>
              <a:ext uri="{FF2B5EF4-FFF2-40B4-BE49-F238E27FC236}">
                <a16:creationId xmlns:a16="http://schemas.microsoft.com/office/drawing/2014/main" id="{6FCAA4E6-8CF9-D7E5-544B-67413685B4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08437" y="6073641"/>
            <a:ext cx="2318304" cy="380769"/>
          </a:xfrm>
          <a:prstGeom prst="rect">
            <a:avLst/>
          </a:prstGeom>
        </p:spPr>
      </p:pic>
      <p:pic>
        <p:nvPicPr>
          <p:cNvPr id="30" name="Obrázek 29" descr="Obsah obrázku Písmo, Grafika, logo, grafický design&#10;&#10;Obsah vygenerovaný umělou inteligencí může být nesprávný.">
            <a:extLst>
              <a:ext uri="{FF2B5EF4-FFF2-40B4-BE49-F238E27FC236}">
                <a16:creationId xmlns:a16="http://schemas.microsoft.com/office/drawing/2014/main" id="{F40C573E-0D18-47C0-FD14-DFC0580B8DE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29" y="5838856"/>
            <a:ext cx="1273849" cy="716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7033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17BA6A-FB47-AE4B-147E-3095307924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286FA1C8-EFF5-ECEA-7A46-09BE80A8F376}"/>
              </a:ext>
            </a:extLst>
          </p:cNvPr>
          <p:cNvSpPr>
            <a:spLocks noGrp="1"/>
          </p:cNvSpPr>
          <p:nvPr>
            <p:ph sz="quarter" idx="10"/>
            <p:custDataLst>
              <p:tags r:id="rId1"/>
            </p:custDataLst>
          </p:nvPr>
        </p:nvSpPr>
        <p:spPr>
          <a:xfrm>
            <a:off x="731838" y="1455719"/>
            <a:ext cx="10974387" cy="4927082"/>
          </a:xfrm>
        </p:spPr>
        <p:txBody>
          <a:bodyPr>
            <a:normAutofit/>
          </a:bodyPr>
          <a:lstStyle/>
          <a:p>
            <a:r>
              <a:rPr lang="cs-CZ" sz="2000" dirty="0"/>
              <a:t>Existují dobré důkazy, že </a:t>
            </a:r>
            <a:r>
              <a:rPr lang="cs-CZ" sz="2000" b="1" dirty="0">
                <a:solidFill>
                  <a:schemeClr val="accent1"/>
                </a:solidFill>
              </a:rPr>
              <a:t>screening rakoviny prostaty pomocí testu PSA může snížit úmrtnost </a:t>
            </a:r>
            <a:r>
              <a:rPr lang="cs-CZ" sz="2000" dirty="0"/>
              <a:t>na rakovinu prostaty</a:t>
            </a:r>
          </a:p>
          <a:p>
            <a:r>
              <a:rPr lang="cs-CZ" sz="2000" b="1" dirty="0">
                <a:solidFill>
                  <a:schemeClr val="accent1"/>
                </a:solidFill>
              </a:rPr>
              <a:t>Nadměrná diagnostika a nadměrná léčba jsou hlavními riziky</a:t>
            </a:r>
            <a:r>
              <a:rPr lang="cs-CZ" sz="2000" dirty="0"/>
              <a:t> screeningu rakoviny prostaty, a to kvůli vysoké citlivosti testu PSA</a:t>
            </a:r>
          </a:p>
          <a:p>
            <a:r>
              <a:rPr lang="cs-CZ" sz="2000" dirty="0"/>
              <a:t>Stanovení </a:t>
            </a:r>
            <a:r>
              <a:rPr lang="cs-CZ" sz="2000" b="1" dirty="0">
                <a:solidFill>
                  <a:schemeClr val="accent1"/>
                </a:solidFill>
              </a:rPr>
              <a:t>horní věkové hranice </a:t>
            </a:r>
            <a:r>
              <a:rPr lang="cs-CZ" sz="2000" dirty="0"/>
              <a:t>pro screening (pravděpodobně kolem 65–69 let) a/nebo </a:t>
            </a:r>
            <a:r>
              <a:rPr lang="cs-CZ" sz="2000" b="1" dirty="0">
                <a:solidFill>
                  <a:schemeClr val="accent1"/>
                </a:solidFill>
              </a:rPr>
              <a:t>vysoce kvalitní MRI vyšetření </a:t>
            </a:r>
            <a:r>
              <a:rPr lang="cs-CZ" sz="2000" dirty="0"/>
              <a:t>nebo jiné přesné doplňkové testy u mužů s pozitivním PSA </a:t>
            </a:r>
            <a:r>
              <a:rPr lang="cs-CZ" sz="2000" b="1" dirty="0">
                <a:solidFill>
                  <a:schemeClr val="accent1"/>
                </a:solidFill>
              </a:rPr>
              <a:t>sníží nadměrnou diagnostiku </a:t>
            </a:r>
            <a:r>
              <a:rPr lang="cs-CZ" sz="2000" dirty="0"/>
              <a:t>a zlepší poměr rizik a přínosů</a:t>
            </a:r>
          </a:p>
          <a:p>
            <a:r>
              <a:rPr lang="cs-CZ" sz="2000" dirty="0"/>
              <a:t>Oportunní, </a:t>
            </a:r>
            <a:r>
              <a:rPr lang="cs-CZ" sz="2000" b="1" dirty="0">
                <a:solidFill>
                  <a:schemeClr val="accent1"/>
                </a:solidFill>
              </a:rPr>
              <a:t>neorganizované testování PSA </a:t>
            </a:r>
            <a:r>
              <a:rPr lang="cs-CZ" sz="2000" dirty="0"/>
              <a:t>v současné době vede k </a:t>
            </a:r>
            <a:r>
              <a:rPr lang="cs-CZ" sz="2000" b="1" dirty="0">
                <a:solidFill>
                  <a:schemeClr val="accent1"/>
                </a:solidFill>
              </a:rPr>
              <a:t>nedostatečnému</a:t>
            </a:r>
            <a:r>
              <a:rPr lang="cs-CZ" sz="2000" dirty="0"/>
              <a:t> využití u mladších mužů a </a:t>
            </a:r>
            <a:r>
              <a:rPr lang="cs-CZ" sz="2000" b="1" dirty="0">
                <a:solidFill>
                  <a:schemeClr val="accent1"/>
                </a:solidFill>
              </a:rPr>
              <a:t>nadměrnému diagnostikování </a:t>
            </a:r>
            <a:r>
              <a:rPr lang="cs-CZ" sz="2000" dirty="0"/>
              <a:t>u starších mužů</a:t>
            </a:r>
          </a:p>
          <a:p>
            <a:r>
              <a:rPr lang="cs-CZ" sz="2000" dirty="0"/>
              <a:t>Recentní studie naznačují, že existují </a:t>
            </a:r>
            <a:r>
              <a:rPr lang="cs-CZ" sz="2000" b="1" dirty="0">
                <a:solidFill>
                  <a:schemeClr val="accent1"/>
                </a:solidFill>
              </a:rPr>
              <a:t>nákladově efektivní strategie </a:t>
            </a:r>
            <a:r>
              <a:rPr lang="cs-CZ" sz="2000" dirty="0"/>
              <a:t>pro screening rakoviny prostaty v populaci</a:t>
            </a:r>
            <a:endParaRPr lang="cs-CZ" sz="1600" b="1" dirty="0">
              <a:solidFill>
                <a:schemeClr val="accent1"/>
              </a:solidFill>
            </a:endParaRP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58D28A96-398F-D9F2-E9C2-302833F9EC6D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456713" y="475199"/>
            <a:ext cx="10086225" cy="720000"/>
          </a:xfrm>
        </p:spPr>
        <p:txBody>
          <a:bodyPr>
            <a:normAutofit fontScale="90000"/>
          </a:bodyPr>
          <a:lstStyle/>
          <a:p>
            <a:r>
              <a:rPr lang="cs-CZ" sz="2800" dirty="0"/>
              <a:t>Vědecké zdůvodnění screeningu karcinomu prostaty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219AC120-BB61-042B-96F0-4C97E2A09BB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59619" y="5615662"/>
            <a:ext cx="1107276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>
                <a:latin typeface="+mj-lt"/>
              </a:rPr>
              <a:t>SAPEA, Science Advice for Policy by European Academies. (2022). Improving cancer screening in the European Union. Berlin: SAPEA. https://doi.org/10.26356/cancerscreening</a:t>
            </a:r>
            <a:endParaRPr lang="en-GB" sz="1200" dirty="0">
              <a:latin typeface="+mj-lt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5293BCD9-E360-D484-3220-CD1545B0B137}"/>
              </a:ext>
            </a:extLst>
          </p:cNvPr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2C2F7A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9860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F7ED07D1-0383-410D-99EB-AFEA643976E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194982" y="472812"/>
            <a:ext cx="10818225" cy="720000"/>
          </a:xfrm>
        </p:spPr>
        <p:txBody>
          <a:bodyPr>
            <a:normAutofit/>
          </a:bodyPr>
          <a:lstStyle/>
          <a:p>
            <a:r>
              <a:rPr lang="cs-CZ" sz="2800" b="1" dirty="0"/>
              <a:t>Konference Prostaforum a pražská deklarace</a:t>
            </a:r>
            <a:endParaRPr lang="en-GB" sz="2800" b="1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42674FAB-3E9F-6A4D-B1AD-5CADA68FA30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5964419" y="1411778"/>
            <a:ext cx="508644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hlinkClick r:id="rId8"/>
              </a:rPr>
              <a:t>https://prostaforum.uzis.cz/</a:t>
            </a:r>
            <a:endParaRPr lang="cs-CZ" sz="2800" dirty="0"/>
          </a:p>
          <a:p>
            <a:endParaRPr lang="en-GB" sz="2800" dirty="0"/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34867B7D-383F-C85C-A117-AA8E4A5A64D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712" y="4707011"/>
            <a:ext cx="1313135" cy="1678177"/>
          </a:xfrm>
          <a:prstGeom prst="rect">
            <a:avLst/>
          </a:prstGeom>
        </p:spPr>
      </p:pic>
      <p:pic>
        <p:nvPicPr>
          <p:cNvPr id="7" name="Obrázek 6" descr="Obsah obrázku interiér, Konferenční sál, Řečnictví, text&#10;&#10;Popis byl vytvořen automaticky">
            <a:extLst>
              <a:ext uri="{FF2B5EF4-FFF2-40B4-BE49-F238E27FC236}">
                <a16:creationId xmlns:a16="http://schemas.microsoft.com/office/drawing/2014/main" id="{895B06B3-2966-8710-A17F-105D815828B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008406" y="2232070"/>
            <a:ext cx="5645180" cy="37634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04F94001-B984-4305-CB8A-010AFDBA46E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39444" y="1411778"/>
            <a:ext cx="5306777" cy="28814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2380EB69-7ACE-04EB-53CA-21CFD2623C71}"/>
              </a:ext>
            </a:extLst>
          </p:cNvPr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2C2F7A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39226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4ED0D362-48E7-7246-9853-1145A9F9ED6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326086" y="475199"/>
            <a:ext cx="9802034" cy="720000"/>
          </a:xfrm>
        </p:spPr>
        <p:txBody>
          <a:bodyPr>
            <a:normAutofit/>
          </a:bodyPr>
          <a:lstStyle/>
          <a:p>
            <a:r>
              <a:rPr lang="cs-CZ" dirty="0"/>
              <a:t>PRAŽSKÁ DEKLARACE PROSTAFORA 2022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8B6A503-6F93-29BA-229C-31677D1A2A5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5095230" y="4381262"/>
            <a:ext cx="2001539" cy="2001539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3B47515-3AF6-87FF-B5A9-1E3EF2C78FB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5078045" y="1460938"/>
            <a:ext cx="2035910" cy="27166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1242BC23-6B24-6470-A53B-A3B81D50945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19100" y="1320185"/>
            <a:ext cx="417392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Jedna z </a:t>
            </a:r>
            <a:r>
              <a:rPr lang="cs-CZ" b="1" dirty="0">
                <a:solidFill>
                  <a:schemeClr val="accent1"/>
                </a:solidFill>
              </a:rPr>
              <a:t>nejčastějších příčin úmrtí </a:t>
            </a:r>
            <a:r>
              <a:rPr lang="cs-CZ" dirty="0"/>
              <a:t>u mužů a </a:t>
            </a:r>
            <a:r>
              <a:rPr lang="cs-CZ" b="1" dirty="0">
                <a:solidFill>
                  <a:schemeClr val="accent1"/>
                </a:solidFill>
              </a:rPr>
              <a:t>trojnásobné rozdíly mezi státy EU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Rozšířený, ale </a:t>
            </a:r>
            <a:r>
              <a:rPr lang="cs-CZ" b="1" dirty="0">
                <a:solidFill>
                  <a:schemeClr val="accent1"/>
                </a:solidFill>
              </a:rPr>
              <a:t>neefektivní šedý screening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Účinnost </a:t>
            </a:r>
            <a:r>
              <a:rPr lang="cs-CZ" b="1" dirty="0">
                <a:solidFill>
                  <a:schemeClr val="accent1"/>
                </a:solidFill>
              </a:rPr>
              <a:t>organizovaného</a:t>
            </a:r>
            <a:r>
              <a:rPr lang="cs-CZ" dirty="0"/>
              <a:t> screeningu: </a:t>
            </a:r>
            <a:r>
              <a:rPr lang="cs-CZ" b="1" dirty="0">
                <a:solidFill>
                  <a:schemeClr val="accent1"/>
                </a:solidFill>
              </a:rPr>
              <a:t>až 50 % snížení mortality</a:t>
            </a:r>
            <a:r>
              <a:rPr lang="cs-CZ" dirty="0"/>
              <a:t> u účastníků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accent1"/>
                </a:solidFill>
              </a:rPr>
              <a:t>Redukce </a:t>
            </a:r>
            <a:r>
              <a:rPr lang="cs-CZ" b="1" i="1" dirty="0" err="1">
                <a:solidFill>
                  <a:schemeClr val="accent1"/>
                </a:solidFill>
              </a:rPr>
              <a:t>overdiagnosis</a:t>
            </a:r>
            <a:r>
              <a:rPr lang="cs-CZ" b="1" dirty="0">
                <a:solidFill>
                  <a:schemeClr val="accent1"/>
                </a:solidFill>
              </a:rPr>
              <a:t> </a:t>
            </a:r>
            <a:r>
              <a:rPr lang="cs-CZ" dirty="0"/>
              <a:t>nesignifikantních nádorů prostřednictvím </a:t>
            </a:r>
            <a:r>
              <a:rPr lang="cs-CZ" b="1" dirty="0">
                <a:solidFill>
                  <a:schemeClr val="accent1"/>
                </a:solidFill>
              </a:rPr>
              <a:t>MRI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accent1"/>
                </a:solidFill>
              </a:rPr>
              <a:t>Navržena individualizovaná strategie dle doporučení EAU</a:t>
            </a:r>
          </a:p>
          <a:p>
            <a:r>
              <a:rPr lang="cs-CZ" dirty="0"/>
              <a:t>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accent1"/>
                </a:solidFill>
              </a:rPr>
              <a:t>Potřeba náležité infrastruktury</a:t>
            </a:r>
            <a:r>
              <a:rPr lang="cs-CZ" dirty="0"/>
              <a:t>, školení, zajištění kvality, kapacity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Management časných nádorů prostaty a </a:t>
            </a:r>
            <a:r>
              <a:rPr lang="cs-CZ" b="1" dirty="0">
                <a:solidFill>
                  <a:schemeClr val="accent1"/>
                </a:solidFill>
              </a:rPr>
              <a:t>prevence </a:t>
            </a:r>
            <a:r>
              <a:rPr lang="cs-CZ" b="1" i="1" dirty="0" err="1">
                <a:solidFill>
                  <a:schemeClr val="accent1"/>
                </a:solidFill>
              </a:rPr>
              <a:t>overtreatment</a:t>
            </a:r>
            <a:endParaRPr lang="cs-CZ" b="1" i="1" dirty="0">
              <a:solidFill>
                <a:schemeClr val="accent1"/>
              </a:solidFill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01C8BF6F-E33B-EBDD-F15B-23351442FBAD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7472856" y="1460938"/>
            <a:ext cx="42672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accent1"/>
                </a:solidFill>
              </a:rPr>
              <a:t>Implementovat nové doporučení </a:t>
            </a:r>
            <a:r>
              <a:rPr lang="cs-CZ" sz="2000" dirty="0"/>
              <a:t>Rady EU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accent1"/>
                </a:solidFill>
              </a:rPr>
              <a:t>Rychlá dostupnost nových technologií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accent1"/>
                </a:solidFill>
              </a:rPr>
              <a:t>Posoudit nové technologie </a:t>
            </a:r>
            <a:br>
              <a:rPr lang="cs-CZ" sz="2000" dirty="0"/>
            </a:br>
            <a:r>
              <a:rPr lang="cs-CZ" sz="2000" dirty="0"/>
              <a:t>v populačních programech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Podpora </a:t>
            </a:r>
            <a:r>
              <a:rPr lang="cs-CZ" sz="2000" b="1" dirty="0">
                <a:solidFill>
                  <a:schemeClr val="accent1"/>
                </a:solidFill>
              </a:rPr>
              <a:t>evropských klinických doporučených postupů </a:t>
            </a:r>
            <a:r>
              <a:rPr lang="cs-CZ" sz="2000" dirty="0"/>
              <a:t>Evropskou komisí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accent1"/>
                </a:solidFill>
              </a:rPr>
              <a:t>Podpora národních akcí </a:t>
            </a:r>
            <a:r>
              <a:rPr lang="cs-CZ" sz="2000" dirty="0"/>
              <a:t>Evropskou komisí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accent1"/>
                </a:solidFill>
              </a:rPr>
              <a:t>Sdílení správné praxe </a:t>
            </a:r>
            <a:r>
              <a:rPr lang="cs-CZ" sz="2000" dirty="0"/>
              <a:t>a výsledků pilotních studií v evropských zemích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accent1"/>
                </a:solidFill>
              </a:rPr>
              <a:t>Podpora všech fází výzkumu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2D35541C-B090-0EC1-6E52-546ADA978EF1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205734" y="657527"/>
            <a:ext cx="28014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hlinkClick r:id="rId12"/>
              </a:rPr>
              <a:t>prostaforum.uzis.cz</a:t>
            </a:r>
            <a:endParaRPr lang="cs-CZ" sz="2000" b="1" dirty="0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56B5E290-CB9B-1DE9-075C-66A06C3EBA3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419100" y="6500647"/>
            <a:ext cx="806143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/>
              <a:t>Májek O, </a:t>
            </a:r>
            <a:r>
              <a:rPr lang="cs-CZ" sz="800" dirty="0" err="1"/>
              <a:t>Babjuk</a:t>
            </a:r>
            <a:r>
              <a:rPr lang="cs-CZ" sz="800" dirty="0"/>
              <a:t> M, Roobol MJ, Bratt O, Van Poppel H, Zachoval R, Ferda J, Koudelková M, Ngo O, Gregor J, Collen S. </a:t>
            </a:r>
            <a:r>
              <a:rPr lang="cs-CZ" sz="800" dirty="0" err="1"/>
              <a:t>How</a:t>
            </a:r>
            <a:r>
              <a:rPr lang="cs-CZ" sz="800" dirty="0"/>
              <a:t> to </a:t>
            </a:r>
            <a:r>
              <a:rPr lang="cs-CZ" sz="800" dirty="0" err="1"/>
              <a:t>follow</a:t>
            </a:r>
            <a:r>
              <a:rPr lang="cs-CZ" sz="800" dirty="0"/>
              <a:t> </a:t>
            </a:r>
            <a:r>
              <a:rPr lang="cs-CZ" sz="800" dirty="0" err="1"/>
              <a:t>the</a:t>
            </a:r>
            <a:r>
              <a:rPr lang="cs-CZ" sz="800" dirty="0"/>
              <a:t> </a:t>
            </a:r>
            <a:r>
              <a:rPr lang="cs-CZ" sz="800" dirty="0" err="1"/>
              <a:t>new</a:t>
            </a:r>
            <a:r>
              <a:rPr lang="cs-CZ" sz="800" dirty="0"/>
              <a:t> EU </a:t>
            </a:r>
            <a:r>
              <a:rPr lang="cs-CZ" sz="800" dirty="0" err="1"/>
              <a:t>Council</a:t>
            </a:r>
            <a:r>
              <a:rPr lang="cs-CZ" sz="800" dirty="0"/>
              <a:t> </a:t>
            </a:r>
            <a:r>
              <a:rPr lang="cs-CZ" sz="800" dirty="0" err="1"/>
              <a:t>recommendation</a:t>
            </a:r>
            <a:r>
              <a:rPr lang="cs-CZ" sz="800" dirty="0"/>
              <a:t> and </a:t>
            </a:r>
            <a:r>
              <a:rPr lang="cs-CZ" sz="800" dirty="0" err="1"/>
              <a:t>improve</a:t>
            </a:r>
            <a:r>
              <a:rPr lang="cs-CZ" sz="800" dirty="0"/>
              <a:t> </a:t>
            </a:r>
            <a:r>
              <a:rPr lang="cs-CZ" sz="800" dirty="0" err="1"/>
              <a:t>prostate</a:t>
            </a:r>
            <a:r>
              <a:rPr lang="cs-CZ" sz="800" dirty="0"/>
              <a:t> </a:t>
            </a:r>
            <a:r>
              <a:rPr lang="cs-CZ" sz="800" dirty="0" err="1"/>
              <a:t>cancer</a:t>
            </a:r>
            <a:r>
              <a:rPr lang="cs-CZ" sz="800" dirty="0"/>
              <a:t> early </a:t>
            </a:r>
            <a:r>
              <a:rPr lang="cs-CZ" sz="800" dirty="0" err="1"/>
              <a:t>detection</a:t>
            </a:r>
            <a:r>
              <a:rPr lang="cs-CZ" sz="800" dirty="0"/>
              <a:t>: </a:t>
            </a:r>
            <a:r>
              <a:rPr lang="cs-CZ" sz="800" dirty="0" err="1"/>
              <a:t>the</a:t>
            </a:r>
            <a:r>
              <a:rPr lang="cs-CZ" sz="800" dirty="0"/>
              <a:t> Prostaforum 2022 </a:t>
            </a:r>
            <a:r>
              <a:rPr lang="cs-CZ" sz="800" dirty="0" err="1"/>
              <a:t>declaration</a:t>
            </a:r>
            <a:r>
              <a:rPr lang="cs-CZ" sz="800" dirty="0"/>
              <a:t>. European Urology Open Science. 2023 Jul 1;53:106-8.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4527BA10-D5B1-0F08-A21D-0062D16E494B}"/>
              </a:ext>
            </a:extLst>
          </p:cNvPr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2C2F7A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97849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303B924C-5689-AD98-87A2-3471FADECBA6}"/>
              </a:ext>
            </a:extLst>
          </p:cNvPr>
          <p:cNvSpPr>
            <a:spLocks noGrp="1"/>
          </p:cNvSpPr>
          <p:nvPr>
            <p:ph sz="quarter" idx="10"/>
            <p:custDataLst>
              <p:tags r:id="rId1"/>
            </p:custDataLst>
          </p:nvPr>
        </p:nvSpPr>
        <p:spPr>
          <a:xfrm>
            <a:off x="731839" y="2110107"/>
            <a:ext cx="9840164" cy="4428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/>
              <a:t>Nádorová onemocnění prostaty:</a:t>
            </a:r>
          </a:p>
          <a:p>
            <a:pPr marL="0" indent="0">
              <a:buNone/>
            </a:pPr>
            <a:r>
              <a:rPr lang="cs-CZ" sz="2400" dirty="0"/>
              <a:t>Vzhledem k předběžným důkazům a značnému množství probíhajícího oportunního screeningu by jednotlivé země měly </a:t>
            </a:r>
            <a:r>
              <a:rPr lang="cs-CZ" b="1" dirty="0">
                <a:solidFill>
                  <a:schemeClr val="accent1"/>
                </a:solidFill>
              </a:rPr>
              <a:t>zvážit přístup postupného zavádění, včetně pilotních projektů a dalšího výzkumu, s cílem vyhodnotit proveditelnost a účinnost zavedení organizovaných programů</a:t>
            </a:r>
            <a:r>
              <a:rPr lang="cs-CZ" dirty="0"/>
              <a:t>(</a:t>
            </a:r>
            <a:r>
              <a:rPr lang="cs-CZ" baseline="30000" dirty="0"/>
              <a:t>3</a:t>
            </a:r>
            <a:r>
              <a:rPr lang="cs-CZ" dirty="0"/>
              <a:t>) </a:t>
            </a:r>
            <a:r>
              <a:rPr lang="cs-CZ" sz="2400" dirty="0"/>
              <a:t>zaměřených na zajištění vhodného vedení a kvality na základě testování </a:t>
            </a:r>
            <a:r>
              <a:rPr lang="cs-CZ" sz="2400" b="1" dirty="0">
                <a:solidFill>
                  <a:schemeClr val="accent1"/>
                </a:solidFill>
              </a:rPr>
              <a:t>prostatického specifického antigenu (PSA) </a:t>
            </a:r>
            <a:r>
              <a:rPr lang="cs-CZ" sz="2400" dirty="0"/>
              <a:t>u mužů v kombinaci s dodatečným vyšetřením </a:t>
            </a:r>
            <a:r>
              <a:rPr lang="cs-CZ" sz="2400" b="1" dirty="0">
                <a:solidFill>
                  <a:schemeClr val="accent1"/>
                </a:solidFill>
              </a:rPr>
              <a:t>magnetickou rezonancí (MRI) </a:t>
            </a:r>
            <a:r>
              <a:rPr lang="cs-CZ" sz="2400" dirty="0"/>
              <a:t>jako následným testem.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1400" dirty="0"/>
              <a:t>(</a:t>
            </a:r>
            <a:r>
              <a:rPr lang="en-US" sz="1400" baseline="30000" dirty="0"/>
              <a:t>3</a:t>
            </a:r>
            <a:r>
              <a:rPr lang="en-US" sz="1400" dirty="0"/>
              <a:t>)</a:t>
            </a:r>
            <a:r>
              <a:rPr lang="cs-CZ" sz="1400" dirty="0"/>
              <a:t> </a:t>
            </a:r>
            <a:r>
              <a:rPr lang="en-US" sz="1400" dirty="0"/>
              <a:t>cancer-screening-workshop-report-01.pdf (sapea.info)</a:t>
            </a:r>
            <a:endParaRPr lang="cs-CZ" sz="1400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1623545F-360B-E84F-CE52-5CBA31D76ECE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619999" y="776282"/>
            <a:ext cx="9840163" cy="720000"/>
          </a:xfrm>
        </p:spPr>
        <p:txBody>
          <a:bodyPr>
            <a:noAutofit/>
          </a:bodyPr>
          <a:lstStyle/>
          <a:p>
            <a:r>
              <a:rPr lang="cs-CZ" sz="2000" dirty="0"/>
              <a:t>DOPORUČENÍ RADY ze dne 9. prosince 2022, o posílení prevence prostřednictvím včasného odhalování: nový přístup EU ke screeningu nádorových onemocnění, kterým se nahrazuje doporučení Rady 2003/878/ES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026EBF0-D040-959F-12E3-09732F94881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289" y="4562309"/>
            <a:ext cx="1351684" cy="1727442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485D4E91-EC5F-5557-69E7-9A4DF10A099B}"/>
              </a:ext>
            </a:extLst>
          </p:cNvPr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2C2F7A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52424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6728BC48-44C3-48DE-986F-5C63B9FB9EA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ČR se zapojila do projektu </a:t>
            </a:r>
            <a:r>
              <a:rPr lang="cs-CZ" dirty="0" err="1"/>
              <a:t>praise</a:t>
            </a:r>
            <a:r>
              <a:rPr lang="cs-CZ" dirty="0"/>
              <a:t>-u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B9CB847A-08F9-327F-8FD9-E2161919433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167675" y="1369057"/>
            <a:ext cx="6595347" cy="4291534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54FC07A2-DC0E-1A0D-3011-990FFD2F7FA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86831" y="5545138"/>
            <a:ext cx="1533169" cy="1168400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415A33E3-56DD-A8A0-9065-C2592A99CB9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28978" y="1443841"/>
            <a:ext cx="4651022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chemeClr val="accent1"/>
                </a:solidFill>
              </a:rPr>
              <a:t>Cílem projektu PRAISE-U je snížit morbiditu a mortalitu rakoviny prostaty v členských státech EU prostřednictvím inteligentního včasného záchytu. Ve spolupráci s konsorciem PRAISE-U se snaží podpořit včasné odhalení a diagnostiku rakoviny prostaty prostřednictvím individuálně přizpůsobených a na riziku založených screeningových programů. </a:t>
            </a:r>
            <a:r>
              <a:rPr lang="cs-CZ" b="1" dirty="0">
                <a:solidFill>
                  <a:schemeClr val="accent1"/>
                </a:solidFill>
              </a:rPr>
              <a:t>Cílem je sjednotit protokoly a postupy v členských státech a umožnit sběr a distribuci relevantních údajů s cílem snížit morbiditu a mortalitu rakoviny prostaty v Evropě.</a:t>
            </a: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6A115985-492E-A4CD-3585-640FC23E90A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620000" y="5689600"/>
            <a:ext cx="2492208" cy="945838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DBD7009F-D6F5-20F4-CB26-017A7E3BAAC7}"/>
              </a:ext>
            </a:extLst>
          </p:cNvPr>
          <p:cNvSpPr txBox="1"/>
          <p:nvPr/>
        </p:nvSpPr>
        <p:spPr>
          <a:xfrm>
            <a:off x="8817429" y="5760006"/>
            <a:ext cx="30588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hlinkClick r:id="rId11"/>
              </a:rPr>
              <a:t>https://uroweb.org/praise-u</a:t>
            </a:r>
            <a:endParaRPr lang="cs-CZ" dirty="0"/>
          </a:p>
          <a:p>
            <a:endParaRPr lang="cs-CZ" dirty="0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54164AA0-85F8-4DEF-5726-43F0BFAF7B5F}"/>
              </a:ext>
            </a:extLst>
          </p:cNvPr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2C2F7A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78014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6CEAF282-82A2-A079-52CF-558E57B5B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Nastavení a první výsledky programu publikovány </a:t>
            </a:r>
            <a:br>
              <a:rPr lang="cs-CZ" dirty="0"/>
            </a:br>
            <a:r>
              <a:rPr lang="cs-CZ" dirty="0"/>
              <a:t>v mezinárodním časopise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7823969-6A2E-D2D0-6B71-3C9C35BC70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317" y="1803108"/>
            <a:ext cx="7787268" cy="39638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73666D8E-20A3-BDC2-E0CA-59D076B7E2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5926" y="2275548"/>
            <a:ext cx="2997819" cy="2997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4723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7C96A-2506-B85D-66F2-A805DA905C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B996D291-F3EB-1F58-2C6A-D82E33C0F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Nastavení screeningu v ČR</a:t>
            </a:r>
          </a:p>
        </p:txBody>
      </p:sp>
      <p:pic>
        <p:nvPicPr>
          <p:cNvPr id="10" name="Zástupný symbol obrázku 6" descr="Obsah obrázku osoba, zápěstí, prst, hřebík&#10;&#10;Obsah vygenerovaný umělou inteligencí může být nesprávný.">
            <a:extLst>
              <a:ext uri="{FF2B5EF4-FFF2-40B4-BE49-F238E27FC236}">
                <a16:creationId xmlns:a16="http://schemas.microsoft.com/office/drawing/2014/main" id="{9CCB6438-C224-2EF7-0D29-43D9F4B07E3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t="26058" b="26058"/>
          <a:stretch>
            <a:fillRect/>
          </a:stretch>
        </p:blipFill>
        <p:spPr>
          <a:xfrm>
            <a:off x="0" y="2295525"/>
            <a:ext cx="7983538" cy="2266950"/>
          </a:xfr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0AC28868-8773-2A6B-1FC6-3ACE1F5EF50F}"/>
              </a:ext>
            </a:extLst>
          </p:cNvPr>
          <p:cNvSpPr txBox="1"/>
          <p:nvPr/>
        </p:nvSpPr>
        <p:spPr>
          <a:xfrm>
            <a:off x="540774" y="4866968"/>
            <a:ext cx="1070732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/>
              <a:t>prof. MUDr. Roman Zachoval, Ph.D.</a:t>
            </a:r>
            <a:br>
              <a:rPr lang="cs-CZ" sz="2000" b="1" dirty="0"/>
            </a:br>
            <a:r>
              <a:rPr lang="cs-CZ" b="1" dirty="0"/>
              <a:t>Urologická klinika 3. LF UK a FTN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FBA51574-D0E5-0FB0-E668-1D49819402F6}"/>
              </a:ext>
            </a:extLst>
          </p:cNvPr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2C2F7A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39830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786CB4D7-0EBA-4153-4429-9D44697A2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200" dirty="0"/>
              <a:t>Program časného záchytu karcinomu prostaty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45CB08-0A1C-06CC-3DC9-91EA0B6E28C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31839" y="1664058"/>
            <a:ext cx="10520542" cy="4428000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dirty="0"/>
              <a:t>Program časného záchytu karcinomu prostaty byl v ČR </a:t>
            </a:r>
            <a:r>
              <a:rPr lang="cs-CZ" sz="1800" b="1" dirty="0">
                <a:solidFill>
                  <a:schemeClr val="accent1"/>
                </a:solidFill>
              </a:rPr>
              <a:t>zahájen 1. 1. 2024</a:t>
            </a:r>
            <a:r>
              <a:rPr lang="cs-CZ" sz="1800" dirty="0"/>
              <a:t>.</a:t>
            </a:r>
          </a:p>
          <a:p>
            <a:pPr>
              <a:lnSpc>
                <a:spcPct val="10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sz="1800" b="1" dirty="0">
                <a:solidFill>
                  <a:srgbClr val="2C2F7A"/>
                </a:solidFill>
              </a:rPr>
              <a:t>Cílem Programu je včasná detekce klinicky významných nádorů prostaty a snížení úmrtnosti při současné minimalizaci </a:t>
            </a:r>
            <a:r>
              <a:rPr lang="cs-CZ" sz="1800" b="1" i="1" dirty="0" err="1">
                <a:solidFill>
                  <a:srgbClr val="2C2F7A"/>
                </a:solidFill>
              </a:rPr>
              <a:t>overdiagnosis</a:t>
            </a:r>
            <a:r>
              <a:rPr lang="cs-CZ" sz="1800" dirty="0"/>
              <a:t>. </a:t>
            </a:r>
          </a:p>
          <a:p>
            <a:pPr>
              <a:lnSpc>
                <a:spcPct val="10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sz="1800" dirty="0"/>
              <a:t>Podstatou je </a:t>
            </a:r>
            <a:r>
              <a:rPr lang="cs-CZ" sz="1800" b="1" dirty="0">
                <a:solidFill>
                  <a:schemeClr val="accent1"/>
                </a:solidFill>
              </a:rPr>
              <a:t>princip dvojí stratifikace </a:t>
            </a:r>
            <a:r>
              <a:rPr lang="cs-CZ" sz="1800" dirty="0"/>
              <a:t>na základě </a:t>
            </a:r>
            <a:r>
              <a:rPr lang="cs-CZ" sz="1800" b="1" dirty="0">
                <a:solidFill>
                  <a:schemeClr val="accent1"/>
                </a:solidFill>
              </a:rPr>
              <a:t>prostatického specifického antigenu </a:t>
            </a:r>
            <a:r>
              <a:rPr lang="cs-CZ" sz="1800" dirty="0"/>
              <a:t>(PSA)</a:t>
            </a:r>
            <a:r>
              <a:rPr lang="cs-CZ" sz="1800" b="1" dirty="0"/>
              <a:t> </a:t>
            </a:r>
            <a:br>
              <a:rPr lang="cs-CZ" sz="1800" b="1" dirty="0"/>
            </a:br>
            <a:r>
              <a:rPr lang="cs-CZ" sz="1800" dirty="0"/>
              <a:t>a</a:t>
            </a:r>
            <a:r>
              <a:rPr lang="cs-CZ" sz="1800" b="1" dirty="0">
                <a:solidFill>
                  <a:schemeClr val="accent1"/>
                </a:solidFill>
              </a:rPr>
              <a:t> magnetické rezonance </a:t>
            </a:r>
            <a:r>
              <a:rPr lang="cs-CZ" sz="1800" dirty="0"/>
              <a:t>(MRI), což se v porovnání se screeningem založeným pouze na PSA ukázalo jako </a:t>
            </a:r>
            <a:r>
              <a:rPr lang="cs-CZ" sz="1800" b="1" dirty="0">
                <a:solidFill>
                  <a:schemeClr val="accent1"/>
                </a:solidFill>
              </a:rPr>
              <a:t>účinný nástroj pro snížení počtu biopsií a záchytu indolentních nádorů, za současného zvýšení detekce klinicky signifikantních karcinomů</a:t>
            </a:r>
            <a:r>
              <a:rPr lang="cs-CZ" sz="1800" dirty="0"/>
              <a:t>¹.</a:t>
            </a:r>
          </a:p>
          <a:p>
            <a:pPr algn="just">
              <a:lnSpc>
                <a:spcPct val="10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cs-CZ" sz="1800" b="1" dirty="0">
                <a:solidFill>
                  <a:srgbClr val="2C2F79"/>
                </a:solidFill>
              </a:rPr>
              <a:t>Cílová populace </a:t>
            </a:r>
            <a:r>
              <a:rPr lang="cs-CZ" sz="1800" b="1" dirty="0">
                <a:solidFill>
                  <a:srgbClr val="2C2F7A"/>
                </a:solidFill>
              </a:rPr>
              <a:t>– muži ve věku 50 – 69 let včetně bez diagnózy karcinomu prostaty </a:t>
            </a:r>
            <a:br>
              <a:rPr lang="cs-CZ" sz="1800" b="1" dirty="0">
                <a:solidFill>
                  <a:srgbClr val="2C2F7A"/>
                </a:solidFill>
              </a:rPr>
            </a:br>
            <a:r>
              <a:rPr lang="cs-CZ" sz="1800" b="1" dirty="0">
                <a:solidFill>
                  <a:srgbClr val="2C2F7A"/>
                </a:solidFill>
              </a:rPr>
              <a:t>či </a:t>
            </a:r>
            <a:r>
              <a:rPr lang="cs-CZ" sz="1800" b="1" dirty="0" err="1">
                <a:solidFill>
                  <a:srgbClr val="2C2F7A"/>
                </a:solidFill>
              </a:rPr>
              <a:t>suspekce</a:t>
            </a:r>
            <a:r>
              <a:rPr lang="cs-CZ" sz="1800" b="1" dirty="0">
                <a:solidFill>
                  <a:srgbClr val="2C2F7A"/>
                </a:solidFill>
              </a:rPr>
              <a:t> na ní.</a:t>
            </a:r>
          </a:p>
          <a:p>
            <a:pPr algn="just"/>
            <a:endParaRPr lang="cs-CZ" sz="2000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46BDFE4-E577-5006-BF68-B4DD01EE8380}"/>
              </a:ext>
            </a:extLst>
          </p:cNvPr>
          <p:cNvSpPr txBox="1"/>
          <p:nvPr/>
        </p:nvSpPr>
        <p:spPr>
          <a:xfrm>
            <a:off x="939619" y="5921136"/>
            <a:ext cx="104824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¹</a:t>
            </a:r>
            <a:r>
              <a:rPr kumimoji="0" lang="cs-CZ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Fazekas</a:t>
            </a:r>
            <a:r>
              <a:rPr kumimoji="0" lang="cs-CZ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T., </a:t>
            </a:r>
            <a:r>
              <a:rPr kumimoji="0" lang="cs-CZ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Sung</a:t>
            </a:r>
            <a:r>
              <a:rPr kumimoji="0" lang="cs-CZ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R. S., Basile G. et al. </a:t>
            </a:r>
            <a:r>
              <a:rPr kumimoji="0" lang="cs-CZ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Magnetic</a:t>
            </a:r>
            <a:r>
              <a:rPr kumimoji="0" lang="cs-CZ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Resonance </a:t>
            </a:r>
            <a:r>
              <a:rPr kumimoji="0" lang="cs-CZ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Imaging</a:t>
            </a:r>
            <a:r>
              <a:rPr kumimoji="0" lang="cs-CZ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in </a:t>
            </a:r>
            <a:r>
              <a:rPr kumimoji="0" lang="cs-CZ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Prostate</a:t>
            </a:r>
            <a:r>
              <a:rPr kumimoji="0" lang="cs-CZ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cs-CZ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Cancer</a:t>
            </a:r>
            <a:r>
              <a:rPr kumimoji="0" lang="cs-CZ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Screening: A </a:t>
            </a:r>
            <a:r>
              <a:rPr kumimoji="0" lang="cs-CZ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Systematic</a:t>
            </a:r>
            <a:r>
              <a:rPr kumimoji="0" lang="cs-CZ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cs-CZ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Review</a:t>
            </a:r>
            <a:r>
              <a:rPr kumimoji="0" lang="cs-CZ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and Meta-</a:t>
            </a:r>
            <a:r>
              <a:rPr kumimoji="0" lang="cs-CZ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Analysis</a:t>
            </a:r>
            <a:r>
              <a:rPr kumimoji="0" lang="cs-CZ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 JAMA </a:t>
            </a:r>
            <a:r>
              <a:rPr kumimoji="0" lang="cs-CZ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Oncol</a:t>
            </a:r>
            <a:r>
              <a:rPr kumimoji="0" lang="cs-CZ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 2024 Jun 1;10(6):745-754. </a:t>
            </a:r>
            <a:br>
              <a:rPr kumimoji="0" lang="cs-CZ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cs-CZ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doi</a:t>
            </a:r>
            <a:r>
              <a:rPr kumimoji="0" lang="cs-CZ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: 10.1001/jamaoncol.2024.0734. PMID: 38576242; PMCID: PMC10998247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3AE0602D-1466-A607-7457-02FD1578AC97}"/>
              </a:ext>
            </a:extLst>
          </p:cNvPr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2C2F7A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86848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4C4606-1415-178B-F5CD-3BC0C217FB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C20EC4F8-BB06-A6C4-780D-3CF755009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200" dirty="0"/>
              <a:t>Program časného záchytu karcinomu prostaty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26DC92-FAF9-9FF4-3CAA-56C5FD326BB6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pPr algn="just">
              <a:buFont typeface="Arial" panose="020B0604020202020204" pitchFamily="34" charset="0"/>
              <a:buChar char="•"/>
              <a:defRPr/>
            </a:pPr>
            <a:r>
              <a:rPr lang="cs-CZ" sz="1800" b="1" dirty="0">
                <a:solidFill>
                  <a:srgbClr val="2C2F79"/>
                </a:solidFill>
              </a:rPr>
              <a:t>Praktický lékař nebo urolog </a:t>
            </a:r>
            <a:r>
              <a:rPr lang="cs-CZ" sz="1800" dirty="0">
                <a:solidFill>
                  <a:srgbClr val="000000"/>
                </a:solidFill>
              </a:rPr>
              <a:t>nabídne účast v programu, poučí muže, odebere vzorek krve na vyšetření prostatického specifického antigenu (PSA)</a:t>
            </a:r>
          </a:p>
          <a:p>
            <a:pPr algn="just">
              <a:buFont typeface="Arial" panose="020B0604020202020204" pitchFamily="34" charset="0"/>
              <a:buChar char="•"/>
              <a:defRPr/>
            </a:pPr>
            <a:r>
              <a:rPr lang="cs-CZ" sz="1800" b="1" dirty="0">
                <a:solidFill>
                  <a:srgbClr val="2C2F79"/>
                </a:solidFill>
              </a:rPr>
              <a:t>Urolog</a:t>
            </a:r>
            <a:r>
              <a:rPr lang="cs-CZ" sz="1800" dirty="0">
                <a:solidFill>
                  <a:srgbClr val="000000"/>
                </a:solidFill>
              </a:rPr>
              <a:t> s certifikátem České urologické společnosti provede komplexní vyšetření a případně muže odešle na vyšetření magnetickou rezonancí (MRI)</a:t>
            </a:r>
            <a:endParaRPr lang="en-US" sz="1800" dirty="0">
              <a:solidFill>
                <a:srgbClr val="000000"/>
              </a:solidFill>
            </a:endParaRPr>
          </a:p>
          <a:p>
            <a:pPr algn="just">
              <a:buFont typeface="Arial" panose="020B0604020202020204" pitchFamily="34" charset="0"/>
              <a:buChar char="•"/>
              <a:defRPr/>
            </a:pPr>
            <a:r>
              <a:rPr lang="cs-CZ" sz="1800" dirty="0">
                <a:solidFill>
                  <a:srgbClr val="000000"/>
                </a:solidFill>
              </a:rPr>
              <a:t>Vyšetření MRI je poskytováno pouze na </a:t>
            </a:r>
            <a:r>
              <a:rPr lang="cs-CZ" sz="1800" b="1" dirty="0">
                <a:solidFill>
                  <a:srgbClr val="2C2F79"/>
                </a:solidFill>
              </a:rPr>
              <a:t>radiologických pracovištích s osvědčením vydaným MZD</a:t>
            </a:r>
            <a:endParaRPr lang="en-US" sz="1800" b="1" dirty="0">
              <a:solidFill>
                <a:srgbClr val="2C2F79"/>
              </a:solidFill>
            </a:endParaRPr>
          </a:p>
          <a:p>
            <a:pPr algn="just">
              <a:buFont typeface="Arial" panose="020B0604020202020204" pitchFamily="34" charset="0"/>
              <a:buChar char="•"/>
              <a:defRPr/>
            </a:pPr>
            <a:r>
              <a:rPr lang="cs-CZ" sz="1800" dirty="0">
                <a:solidFill>
                  <a:srgbClr val="000000"/>
                </a:solidFill>
              </a:rPr>
              <a:t>Fúzní biopsie je poskytována pouze na </a:t>
            </a:r>
            <a:r>
              <a:rPr lang="cs-CZ" sz="1800" b="1" dirty="0">
                <a:solidFill>
                  <a:srgbClr val="2C2F79"/>
                </a:solidFill>
              </a:rPr>
              <a:t>urologických pracovištích s osvědčením vydaným MZD</a:t>
            </a:r>
            <a:endParaRPr lang="cs-CZ" sz="1800" dirty="0"/>
          </a:p>
          <a:p>
            <a:pPr algn="just"/>
            <a:endParaRPr lang="cs-CZ" sz="1800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942E7663-BB66-EABC-AE11-A74C43DD91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5798" y="3842231"/>
            <a:ext cx="7460403" cy="2703421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6109DE24-E47F-320B-06DD-312904BC8A14}"/>
              </a:ext>
            </a:extLst>
          </p:cNvPr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2C2F7A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290322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1F29EE92-1C54-A1FA-38E7-6ECAC1A68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200" dirty="0"/>
              <a:t>Síť certifikovaných a akreditovaných center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429B8CA-0DC8-82E2-79E9-95727E4682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087" y="3492126"/>
            <a:ext cx="4783109" cy="3029492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76AC69C4-9089-D295-7D13-29B91C1B3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2026" y="2956360"/>
            <a:ext cx="3782493" cy="236811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E388AB24-1107-8746-78B6-ADF74F659BC1}"/>
              </a:ext>
            </a:extLst>
          </p:cNvPr>
          <p:cNvSpPr txBox="1"/>
          <p:nvPr/>
        </p:nvSpPr>
        <p:spPr>
          <a:xfrm>
            <a:off x="491100" y="3073988"/>
            <a:ext cx="40029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Urologické ambulance s certifikací*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1A1FD9F9-A2BB-D606-7E88-1AED204761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4519" y="2793280"/>
            <a:ext cx="3757481" cy="253119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DB8A306D-4840-CF7C-C768-53844F5D7B92}"/>
              </a:ext>
            </a:extLst>
          </p:cNvPr>
          <p:cNvSpPr txBox="1"/>
          <p:nvPr/>
        </p:nvSpPr>
        <p:spPr>
          <a:xfrm>
            <a:off x="8926607" y="2630536"/>
            <a:ext cx="21730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Bioptická pracoviště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84575CAE-E0DF-1C69-6D01-9C2C52D87451}"/>
              </a:ext>
            </a:extLst>
          </p:cNvPr>
          <p:cNvSpPr txBox="1"/>
          <p:nvPr/>
        </p:nvSpPr>
        <p:spPr>
          <a:xfrm>
            <a:off x="5253846" y="2630537"/>
            <a:ext cx="25343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Radiologická pracoviště</a:t>
            </a:r>
          </a:p>
        </p:txBody>
      </p:sp>
      <p:graphicFrame>
        <p:nvGraphicFramePr>
          <p:cNvPr id="10" name="Tabulka 9">
            <a:extLst>
              <a:ext uri="{FF2B5EF4-FFF2-40B4-BE49-F238E27FC236}">
                <a16:creationId xmlns:a16="http://schemas.microsoft.com/office/drawing/2014/main" id="{6D7AEAB8-968A-78AD-9198-052E870C23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9791795"/>
              </p:ext>
            </p:extLst>
          </p:nvPr>
        </p:nvGraphicFramePr>
        <p:xfrm>
          <a:off x="5822302" y="5474665"/>
          <a:ext cx="6208611" cy="121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07062">
                  <a:extLst>
                    <a:ext uri="{9D8B030D-6E8A-4147-A177-3AD203B41FA5}">
                      <a16:colId xmlns:a16="http://schemas.microsoft.com/office/drawing/2014/main" val="2179620041"/>
                    </a:ext>
                  </a:extLst>
                </a:gridCol>
                <a:gridCol w="901549">
                  <a:extLst>
                    <a:ext uri="{9D8B030D-6E8A-4147-A177-3AD203B41FA5}">
                      <a16:colId xmlns:a16="http://schemas.microsoft.com/office/drawing/2014/main" val="194721435"/>
                    </a:ext>
                  </a:extLst>
                </a:gridCol>
              </a:tblGrid>
              <a:tr h="260903">
                <a:tc gridSpan="2">
                  <a:txBody>
                    <a:bodyPr/>
                    <a:lstStyle/>
                    <a:p>
                      <a:r>
                        <a:rPr lang="cs-CZ" sz="1400" dirty="0"/>
                        <a:t>Pracoviště zapojená do programu časného záchytu (k 24. 8. 2026)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1262166"/>
                  </a:ext>
                </a:extLst>
              </a:tr>
              <a:tr h="246407">
                <a:tc>
                  <a:txBody>
                    <a:bodyPr/>
                    <a:lstStyle/>
                    <a:p>
                      <a:r>
                        <a:rPr lang="cs-CZ" sz="1400" dirty="0"/>
                        <a:t>Urologické ambulance s certifikací ČUS ČLS JEP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1" dirty="0"/>
                        <a:t>177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7150184"/>
                  </a:ext>
                </a:extLst>
              </a:tr>
              <a:tr h="246407">
                <a:tc>
                  <a:txBody>
                    <a:bodyPr/>
                    <a:lstStyle/>
                    <a:p>
                      <a:r>
                        <a:rPr lang="cs-CZ" sz="1400" dirty="0"/>
                        <a:t>Radiologická pracoviště s osvědčením MZD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1" dirty="0"/>
                        <a:t>48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6842363"/>
                  </a:ext>
                </a:extLst>
              </a:tr>
              <a:tr h="246407">
                <a:tc>
                  <a:txBody>
                    <a:bodyPr/>
                    <a:lstStyle/>
                    <a:p>
                      <a:r>
                        <a:rPr lang="cs-CZ" sz="1400" dirty="0"/>
                        <a:t>Bioptická pracoviště s osvědčením MZD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1" dirty="0"/>
                        <a:t>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673607"/>
                  </a:ext>
                </a:extLst>
              </a:tr>
            </a:tbl>
          </a:graphicData>
        </a:graphic>
      </p:graphicFrame>
      <p:sp>
        <p:nvSpPr>
          <p:cNvPr id="11" name="Zástupný obsah 6">
            <a:extLst>
              <a:ext uri="{FF2B5EF4-FFF2-40B4-BE49-F238E27FC236}">
                <a16:creationId xmlns:a16="http://schemas.microsoft.com/office/drawing/2014/main" id="{062B3CD8-D269-1E9B-6CB5-F7255470E8FC}"/>
              </a:ext>
            </a:extLst>
          </p:cNvPr>
          <p:cNvSpPr txBox="1">
            <a:spLocks/>
          </p:cNvSpPr>
          <p:nvPr/>
        </p:nvSpPr>
        <p:spPr>
          <a:xfrm>
            <a:off x="384280" y="6521618"/>
            <a:ext cx="2673552" cy="26222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*Mapa vytvořena dle údajů k 7. 8. 2025 </a:t>
            </a:r>
            <a:endParaRPr kumimoji="0" lang="cs-CZ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id="{7D751535-EAF5-5B4D-2AF8-29ED4E9732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604" y="1576310"/>
            <a:ext cx="11126246" cy="872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rgbClr val="2C2F7A"/>
                </a:solidFill>
                <a:effectLst/>
                <a:latin typeface="Arial" panose="020B0604020202020204" pitchFamily="34" charset="0"/>
              </a:rPr>
              <a:t>Rozvoj sítě MRI: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rgbClr val="2C2F7A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Letošní rok přinesl rozšíření poskytovatelů MRI v programu o 4 nová pracoviště.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rgbClr val="2C2F7A"/>
                </a:solidFill>
                <a:effectLst/>
                <a:latin typeface="Arial" panose="020B0604020202020204" pitchFamily="34" charset="0"/>
              </a:rPr>
              <a:t>Bioptická centra: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rgbClr val="2C2F7A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 současné době probíhá udělování osvědčení pro nov</a:t>
            </a:r>
            <a:r>
              <a:rPr lang="cs-CZ" altLang="cs-CZ" dirty="0">
                <a:latin typeface="Arial" panose="020B0604020202020204" pitchFamily="34" charset="0"/>
              </a:rPr>
              <a:t>ě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zapojená pracoviště biopsie.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AC7D508A-43CE-48A6-A971-83C3DD86AFC6}"/>
              </a:ext>
            </a:extLst>
          </p:cNvPr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2C2F7A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9789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8A62A67C-1C39-840F-3194-7C3D31B9A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Epidemiologie </a:t>
            </a:r>
            <a:br>
              <a:rPr lang="cs-CZ" dirty="0"/>
            </a:br>
            <a:r>
              <a:rPr lang="cs-CZ" dirty="0"/>
              <a:t>a cesta </a:t>
            </a:r>
            <a:br>
              <a:rPr lang="cs-CZ" dirty="0"/>
            </a:br>
            <a:r>
              <a:rPr lang="cs-CZ" dirty="0"/>
              <a:t>k organizovanému programu</a:t>
            </a:r>
          </a:p>
        </p:txBody>
      </p:sp>
      <p:pic>
        <p:nvPicPr>
          <p:cNvPr id="10" name="Zástupný symbol obrázku 6" descr="Obsah obrázku osoba, zápěstí, prst, hřebík&#10;&#10;Obsah vygenerovaný umělou inteligencí může být nesprávný.">
            <a:extLst>
              <a:ext uri="{FF2B5EF4-FFF2-40B4-BE49-F238E27FC236}">
                <a16:creationId xmlns:a16="http://schemas.microsoft.com/office/drawing/2014/main" id="{BEEB0815-89C4-BBE3-C629-23A64228484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t="26058" b="26058"/>
          <a:stretch>
            <a:fillRect/>
          </a:stretch>
        </p:blipFill>
        <p:spPr>
          <a:xfrm>
            <a:off x="0" y="2295525"/>
            <a:ext cx="7983538" cy="2266950"/>
          </a:xfr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C9B6FAC8-04DE-4E79-6A6A-9EEB3276F35E}"/>
              </a:ext>
            </a:extLst>
          </p:cNvPr>
          <p:cNvSpPr txBox="1"/>
          <p:nvPr/>
        </p:nvSpPr>
        <p:spPr>
          <a:xfrm>
            <a:off x="540774" y="4866968"/>
            <a:ext cx="1070732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/>
              <a:t>RNDr. Ondřej Májek, Ph.D.</a:t>
            </a:r>
            <a:br>
              <a:rPr lang="cs-CZ" sz="2000" b="1" dirty="0"/>
            </a:br>
            <a:r>
              <a:rPr lang="cs-CZ" b="1" dirty="0"/>
              <a:t>Národní screeningové centrum, Ústav zdravotnických informací a statistiky ČR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2CE00E72-C989-572C-CA4A-55E62BD70958}"/>
              </a:ext>
            </a:extLst>
          </p:cNvPr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2C2F7A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83746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204B88-7B26-6D25-510D-6409C5CF50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9F14FA73-E097-2B36-1802-46F4D19AD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První výsledky programu</a:t>
            </a:r>
          </a:p>
        </p:txBody>
      </p:sp>
      <p:pic>
        <p:nvPicPr>
          <p:cNvPr id="10" name="Zástupný symbol obrázku 6" descr="Obsah obrázku osoba, zápěstí, prst, hřebík&#10;&#10;Obsah vygenerovaný umělou inteligencí může být nesprávný.">
            <a:extLst>
              <a:ext uri="{FF2B5EF4-FFF2-40B4-BE49-F238E27FC236}">
                <a16:creationId xmlns:a16="http://schemas.microsoft.com/office/drawing/2014/main" id="{799FF417-8A0F-8285-D91F-A8601123187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t="26058" b="26058"/>
          <a:stretch>
            <a:fillRect/>
          </a:stretch>
        </p:blipFill>
        <p:spPr>
          <a:xfrm>
            <a:off x="0" y="2295525"/>
            <a:ext cx="7983538" cy="2266950"/>
          </a:xfr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5CAC4A04-04DF-09E4-0092-FEE73A8970FE}"/>
              </a:ext>
            </a:extLst>
          </p:cNvPr>
          <p:cNvSpPr txBox="1"/>
          <p:nvPr/>
        </p:nvSpPr>
        <p:spPr>
          <a:xfrm>
            <a:off x="540774" y="4866968"/>
            <a:ext cx="1070732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/>
              <a:t>prof. MUDr. Marek Babjuk, CSc. </a:t>
            </a:r>
            <a:br>
              <a:rPr lang="cs-CZ" sz="2000" b="1" dirty="0"/>
            </a:br>
            <a:r>
              <a:rPr lang="cs-CZ" b="1" dirty="0"/>
              <a:t>Urologická klinika 2. LF UK a FNMH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DE814F05-F699-2FEF-CAD7-2C085D1C1DDA}"/>
              </a:ext>
            </a:extLst>
          </p:cNvPr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2C2F7A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14794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6DAAA98E-EFEC-7C1B-D1E5-6ADE58346F1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31838" y="1664058"/>
            <a:ext cx="10571161" cy="4428000"/>
          </a:xfrm>
        </p:spPr>
        <p:txBody>
          <a:bodyPr>
            <a:norm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cs-CZ" dirty="0"/>
              <a:t>Za první dva roky bylo </a:t>
            </a:r>
            <a:r>
              <a:rPr lang="cs-CZ" b="1" dirty="0">
                <a:solidFill>
                  <a:schemeClr val="accent1"/>
                </a:solidFill>
              </a:rPr>
              <a:t>osloveno více než 310 tisíc mužů</a:t>
            </a:r>
            <a:r>
              <a:rPr lang="cs-CZ" dirty="0"/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/>
              <a:t>Podíl mužů, u kterých byla zjištěna </a:t>
            </a:r>
            <a:r>
              <a:rPr lang="cs-CZ" b="1" dirty="0">
                <a:solidFill>
                  <a:schemeClr val="accent1"/>
                </a:solidFill>
              </a:rPr>
              <a:t>zvýšená hodnota PSA dosahuje </a:t>
            </a:r>
            <a:br>
              <a:rPr lang="cs-CZ" b="1" dirty="0">
                <a:solidFill>
                  <a:schemeClr val="accent1"/>
                </a:solidFill>
              </a:rPr>
            </a:br>
            <a:r>
              <a:rPr lang="cs-CZ" b="1" dirty="0">
                <a:solidFill>
                  <a:schemeClr val="accent1"/>
                </a:solidFill>
              </a:rPr>
              <a:t>8,7 % </a:t>
            </a:r>
            <a:r>
              <a:rPr lang="cs-CZ" dirty="0"/>
              <a:t>(více než 26,5 tisíce mužů).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accent1"/>
                </a:solidFill>
              </a:rPr>
              <a:t>Navazující vyšetření u urologa </a:t>
            </a:r>
            <a:r>
              <a:rPr lang="cs-CZ" dirty="0"/>
              <a:t>podstoupilo do 6 měsíců přibližně </a:t>
            </a:r>
            <a:r>
              <a:rPr lang="cs-CZ" b="1" dirty="0">
                <a:solidFill>
                  <a:schemeClr val="accent1"/>
                </a:solidFill>
              </a:rPr>
              <a:t>64 % mužů se zvýšenou hodnotou PSA</a:t>
            </a:r>
            <a:r>
              <a:rPr lang="cs-CZ" dirty="0"/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/>
              <a:t>V roce </a:t>
            </a:r>
            <a:r>
              <a:rPr lang="cs-CZ" b="1" dirty="0">
                <a:solidFill>
                  <a:schemeClr val="accent1"/>
                </a:solidFill>
              </a:rPr>
              <a:t>2025 dosáhlo dvouleté pokrytí vyšetřením PSA 57,0 %</a:t>
            </a:r>
            <a:r>
              <a:rPr lang="cs-CZ" dirty="0"/>
              <a:t>. V letech před zahájením organizovaného Programu se dvouleté pokrytí pohybovalo na úrovni 45–47 %.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E7C89A97-38D3-E6DC-E8B7-33083397E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Shrnutí výsledků za období 2024–2025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0ABD72AE-2F24-F3B5-422D-7E3899DA6695}"/>
              </a:ext>
            </a:extLst>
          </p:cNvPr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2C2F7A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40649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47B7FB4E-784A-1578-09E0-C8A7087D72CB}"/>
              </a:ext>
            </a:extLst>
          </p:cNvPr>
          <p:cNvSpPr/>
          <p:nvPr/>
        </p:nvSpPr>
        <p:spPr>
          <a:xfrm>
            <a:off x="804600" y="2046472"/>
            <a:ext cx="10718464" cy="720001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/>
              <a:t>Počet mužů s výkonem managementu (01130) za období 2024–2025</a:t>
            </a:r>
          </a:p>
          <a:p>
            <a:pPr algn="ctr"/>
            <a:r>
              <a:rPr lang="cs-CZ" sz="2000" b="1" dirty="0"/>
              <a:t>N = 311 344</a:t>
            </a:r>
            <a:endParaRPr lang="cs-CZ" sz="2000" dirty="0"/>
          </a:p>
        </p:txBody>
      </p: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C5041506-7651-C84E-89F9-B9D93B80BF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7041162"/>
              </p:ext>
            </p:extLst>
          </p:nvPr>
        </p:nvGraphicFramePr>
        <p:xfrm>
          <a:off x="816294" y="2895014"/>
          <a:ext cx="4974906" cy="34454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Graf 10">
            <a:extLst>
              <a:ext uri="{FF2B5EF4-FFF2-40B4-BE49-F238E27FC236}">
                <a16:creationId xmlns:a16="http://schemas.microsoft.com/office/drawing/2014/main" id="{E66565AC-3FFF-C366-E357-1E64C83EC5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89389558"/>
              </p:ext>
            </p:extLst>
          </p:nvPr>
        </p:nvGraphicFramePr>
        <p:xfrm>
          <a:off x="6343542" y="2895014"/>
          <a:ext cx="5191216" cy="34454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Nadpis 2">
            <a:extLst>
              <a:ext uri="{FF2B5EF4-FFF2-40B4-BE49-F238E27FC236}">
                <a16:creationId xmlns:a16="http://schemas.microsoft.com/office/drawing/2014/main" id="{B1F5ED59-8220-D3AA-7C86-4EBDE16E54EA}"/>
              </a:ext>
            </a:extLst>
          </p:cNvPr>
          <p:cNvSpPr txBox="1">
            <a:spLocks/>
          </p:cNvSpPr>
          <p:nvPr/>
        </p:nvSpPr>
        <p:spPr>
          <a:xfrm>
            <a:off x="1620000" y="475199"/>
            <a:ext cx="9802034" cy="720000"/>
          </a:xfrm>
          <a:prstGeom prst="rect">
            <a:avLst/>
          </a:prstGeom>
        </p:spPr>
        <p:txBody>
          <a:bodyPr vert="horz" lIns="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Oslovení mužů do programu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E71EF5EB-82A4-3EF1-8A4F-6BE332B74124}"/>
              </a:ext>
            </a:extLst>
          </p:cNvPr>
          <p:cNvSpPr txBox="1"/>
          <p:nvPr/>
        </p:nvSpPr>
        <p:spPr>
          <a:xfrm>
            <a:off x="8323132" y="939199"/>
            <a:ext cx="314451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cs-CZ" sz="1200" dirty="0"/>
              <a:t>Zdroj dat: NRHZS</a:t>
            </a:r>
          </a:p>
          <a:p>
            <a:pPr algn="r"/>
            <a:r>
              <a:rPr lang="cs-CZ" sz="1200" dirty="0"/>
              <a:t>2024–2025</a:t>
            </a:r>
          </a:p>
          <a:p>
            <a:pPr algn="r"/>
            <a:r>
              <a:rPr lang="cs-CZ" sz="1200" dirty="0"/>
              <a:t>Výkony 01130, 01131, 01132, 01133, 01134</a:t>
            </a:r>
          </a:p>
          <a:p>
            <a:pPr algn="r"/>
            <a:r>
              <a:rPr lang="cs-CZ" sz="1200" b="1" dirty="0"/>
              <a:t>311 344 mužů s výkonem 01130</a:t>
            </a:r>
            <a:br>
              <a:rPr lang="cs-CZ" sz="1200" b="1" dirty="0"/>
            </a:br>
            <a:r>
              <a:rPr lang="cs-CZ" sz="1200" b="1" dirty="0"/>
              <a:t>ve věku 50–69 let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FAB68064-B0CF-732D-6A39-73B42D4C1860}"/>
              </a:ext>
            </a:extLst>
          </p:cNvPr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2C2F7A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713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3BFD2F72-BC92-FE23-6F91-399514395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Výkon managementu a vstupní odběr psa </a:t>
            </a:r>
            <a:br>
              <a:rPr lang="cs-CZ" dirty="0"/>
            </a:br>
            <a:r>
              <a:rPr lang="cs-CZ" dirty="0"/>
              <a:t>(50–69 let)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29E1CA46-81CD-1D04-D926-6BA521CC4466}"/>
              </a:ext>
            </a:extLst>
          </p:cNvPr>
          <p:cNvSpPr/>
          <p:nvPr/>
        </p:nvSpPr>
        <p:spPr>
          <a:xfrm>
            <a:off x="439295" y="2170794"/>
            <a:ext cx="2516696" cy="98151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/>
              <a:t>Počet mužů oslovených do Programu (01130)</a:t>
            </a:r>
          </a:p>
          <a:p>
            <a:pPr algn="ctr"/>
            <a:r>
              <a:rPr lang="cs-CZ" sz="1400" b="1" dirty="0"/>
              <a:t>N = 311 344</a:t>
            </a:r>
            <a:endParaRPr lang="cs-CZ" sz="1400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626BE71F-6D35-F5BF-3959-8139B9800412}"/>
              </a:ext>
            </a:extLst>
          </p:cNvPr>
          <p:cNvSpPr/>
          <p:nvPr/>
        </p:nvSpPr>
        <p:spPr>
          <a:xfrm>
            <a:off x="7142428" y="2047613"/>
            <a:ext cx="2516696" cy="72000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PSA &lt; 1 µg/l (01131)</a:t>
            </a:r>
          </a:p>
          <a:p>
            <a:pPr algn="ctr"/>
            <a:r>
              <a:rPr lang="cs-CZ" sz="1400" b="1" dirty="0">
                <a:solidFill>
                  <a:schemeClr val="tx1"/>
                </a:solidFill>
              </a:rPr>
              <a:t>N = 171 227 (</a:t>
            </a:r>
            <a:r>
              <a:rPr lang="en-US" sz="1400" b="1" dirty="0">
                <a:solidFill>
                  <a:schemeClr val="tx1"/>
                </a:solidFill>
              </a:rPr>
              <a:t>5</a:t>
            </a:r>
            <a:r>
              <a:rPr lang="cs-CZ" sz="1400" b="1" dirty="0">
                <a:solidFill>
                  <a:schemeClr val="tx1"/>
                </a:solidFill>
              </a:rPr>
              <a:t>5,7 %)</a:t>
            </a:r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B769238F-A633-FA26-E03E-3BBD2A8C1400}"/>
              </a:ext>
            </a:extLst>
          </p:cNvPr>
          <p:cNvSpPr/>
          <p:nvPr/>
        </p:nvSpPr>
        <p:spPr>
          <a:xfrm>
            <a:off x="7142428" y="2839602"/>
            <a:ext cx="2516696" cy="72000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PSA 1–2,99 µg/l (01132)</a:t>
            </a:r>
          </a:p>
          <a:p>
            <a:pPr algn="ctr"/>
            <a:r>
              <a:rPr lang="cs-CZ" sz="1400" b="1" dirty="0">
                <a:solidFill>
                  <a:schemeClr val="tx1"/>
                </a:solidFill>
              </a:rPr>
              <a:t>N = 106 705 (</a:t>
            </a:r>
            <a:r>
              <a:rPr lang="en-US" sz="1400" b="1" dirty="0">
                <a:solidFill>
                  <a:schemeClr val="tx1"/>
                </a:solidFill>
              </a:rPr>
              <a:t>3</a:t>
            </a:r>
            <a:r>
              <a:rPr lang="cs-CZ" sz="1400" b="1" dirty="0">
                <a:solidFill>
                  <a:schemeClr val="tx1"/>
                </a:solidFill>
              </a:rPr>
              <a:t>4,7 %)</a:t>
            </a:r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B8834F04-0155-7EBF-3109-EFA77DD29404}"/>
              </a:ext>
            </a:extLst>
          </p:cNvPr>
          <p:cNvSpPr/>
          <p:nvPr/>
        </p:nvSpPr>
        <p:spPr>
          <a:xfrm>
            <a:off x="7142428" y="3630185"/>
            <a:ext cx="2516696" cy="720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PSA ≥ 3 µg/l (01133)</a:t>
            </a:r>
          </a:p>
          <a:p>
            <a:pPr algn="ctr"/>
            <a:r>
              <a:rPr lang="cs-CZ" sz="1400" b="1" dirty="0">
                <a:solidFill>
                  <a:schemeClr val="bg1"/>
                </a:solidFill>
              </a:rPr>
              <a:t>N = 26 576 (</a:t>
            </a:r>
            <a:r>
              <a:rPr lang="en-US" sz="1400" b="1" dirty="0">
                <a:solidFill>
                  <a:schemeClr val="bg1"/>
                </a:solidFill>
              </a:rPr>
              <a:t>8,</a:t>
            </a:r>
            <a:r>
              <a:rPr lang="cs-CZ" sz="1400" b="1" dirty="0">
                <a:solidFill>
                  <a:schemeClr val="bg1"/>
                </a:solidFill>
              </a:rPr>
              <a:t>7 %)</a:t>
            </a:r>
            <a:endParaRPr lang="cs-CZ" sz="1400" dirty="0">
              <a:solidFill>
                <a:schemeClr val="bg1"/>
              </a:solidFill>
            </a:endParaRP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4FBC9FF8-9E7F-C8FE-2A64-0DC5CD4FCCDF}"/>
              </a:ext>
            </a:extLst>
          </p:cNvPr>
          <p:cNvSpPr/>
          <p:nvPr/>
        </p:nvSpPr>
        <p:spPr>
          <a:xfrm>
            <a:off x="3403255" y="4207401"/>
            <a:ext cx="2516696" cy="720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Odmítnutí zařazení do programu (01134)</a:t>
            </a:r>
          </a:p>
          <a:p>
            <a:pPr algn="ctr"/>
            <a:r>
              <a:rPr lang="cs-CZ" sz="1400" b="1" dirty="0">
                <a:solidFill>
                  <a:schemeClr val="tx1"/>
                </a:solidFill>
              </a:rPr>
              <a:t>N = 2 676 (0,9 %)</a:t>
            </a:r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D45BD41D-1D16-E1ED-A70A-705375760208}"/>
              </a:ext>
            </a:extLst>
          </p:cNvPr>
          <p:cNvSpPr/>
          <p:nvPr/>
        </p:nvSpPr>
        <p:spPr>
          <a:xfrm>
            <a:off x="632695" y="3945889"/>
            <a:ext cx="2129895" cy="981512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Neznámý výsledek PSA</a:t>
            </a:r>
          </a:p>
          <a:p>
            <a:pPr algn="ctr"/>
            <a:r>
              <a:rPr lang="cs-CZ" sz="1400" b="1" dirty="0">
                <a:solidFill>
                  <a:schemeClr val="tx1"/>
                </a:solidFill>
              </a:rPr>
              <a:t>N = 4 160 (1,3 %)</a:t>
            </a:r>
            <a:endParaRPr lang="cs-CZ" sz="1400" dirty="0">
              <a:solidFill>
                <a:schemeClr val="tx1"/>
              </a:solidFill>
            </a:endParaRPr>
          </a:p>
        </p:txBody>
      </p:sp>
      <p:cxnSp>
        <p:nvCxnSpPr>
          <p:cNvPr id="17" name="Přímá spojnice se šipkou 16">
            <a:extLst>
              <a:ext uri="{FF2B5EF4-FFF2-40B4-BE49-F238E27FC236}">
                <a16:creationId xmlns:a16="http://schemas.microsoft.com/office/drawing/2014/main" id="{43E14FA7-EB4B-5DA0-5617-6C7BD3EF9E7D}"/>
              </a:ext>
            </a:extLst>
          </p:cNvPr>
          <p:cNvCxnSpPr>
            <a:cxnSpLocks/>
          </p:cNvCxnSpPr>
          <p:nvPr/>
        </p:nvCxnSpPr>
        <p:spPr>
          <a:xfrm flipV="1">
            <a:off x="5817553" y="2407613"/>
            <a:ext cx="1208016" cy="70328"/>
          </a:xfrm>
          <a:prstGeom prst="straightConnector1">
            <a:avLst/>
          </a:prstGeom>
          <a:ln w="57150">
            <a:solidFill>
              <a:srgbClr val="BBC74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nice se šipkou 20">
            <a:extLst>
              <a:ext uri="{FF2B5EF4-FFF2-40B4-BE49-F238E27FC236}">
                <a16:creationId xmlns:a16="http://schemas.microsoft.com/office/drawing/2014/main" id="{A75777DE-E854-99F1-9267-64016BE20488}"/>
              </a:ext>
            </a:extLst>
          </p:cNvPr>
          <p:cNvCxnSpPr>
            <a:cxnSpLocks/>
          </p:cNvCxnSpPr>
          <p:nvPr/>
        </p:nvCxnSpPr>
        <p:spPr>
          <a:xfrm>
            <a:off x="5817553" y="2899982"/>
            <a:ext cx="1208016" cy="1136043"/>
          </a:xfrm>
          <a:prstGeom prst="straightConnector1">
            <a:avLst/>
          </a:prstGeom>
          <a:ln w="57150">
            <a:solidFill>
              <a:srgbClr val="DA2B4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se šipkou 21">
            <a:extLst>
              <a:ext uri="{FF2B5EF4-FFF2-40B4-BE49-F238E27FC236}">
                <a16:creationId xmlns:a16="http://schemas.microsoft.com/office/drawing/2014/main" id="{BB0BE5B3-D72C-AAD9-D505-7D09E08D7894}"/>
              </a:ext>
            </a:extLst>
          </p:cNvPr>
          <p:cNvCxnSpPr>
            <a:cxnSpLocks/>
          </p:cNvCxnSpPr>
          <p:nvPr/>
        </p:nvCxnSpPr>
        <p:spPr>
          <a:xfrm>
            <a:off x="5817553" y="2655459"/>
            <a:ext cx="1208016" cy="544143"/>
          </a:xfrm>
          <a:prstGeom prst="straightConnector1">
            <a:avLst/>
          </a:prstGeom>
          <a:ln w="571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se šipkou 24">
            <a:extLst>
              <a:ext uri="{FF2B5EF4-FFF2-40B4-BE49-F238E27FC236}">
                <a16:creationId xmlns:a16="http://schemas.microsoft.com/office/drawing/2014/main" id="{6468A06E-9A8E-4D7E-09D1-C265FF3BFD49}"/>
              </a:ext>
            </a:extLst>
          </p:cNvPr>
          <p:cNvCxnSpPr>
            <a:cxnSpLocks/>
          </p:cNvCxnSpPr>
          <p:nvPr/>
        </p:nvCxnSpPr>
        <p:spPr>
          <a:xfrm>
            <a:off x="4652367" y="3325259"/>
            <a:ext cx="0" cy="730154"/>
          </a:xfrm>
          <a:prstGeom prst="straightConnector1">
            <a:avLst/>
          </a:prstGeom>
          <a:ln w="571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se šipkou 26">
            <a:extLst>
              <a:ext uri="{FF2B5EF4-FFF2-40B4-BE49-F238E27FC236}">
                <a16:creationId xmlns:a16="http://schemas.microsoft.com/office/drawing/2014/main" id="{A0F3D89F-8421-E3CE-2F71-F9B6A7A71904}"/>
              </a:ext>
            </a:extLst>
          </p:cNvPr>
          <p:cNvCxnSpPr>
            <a:cxnSpLocks/>
          </p:cNvCxnSpPr>
          <p:nvPr/>
        </p:nvCxnSpPr>
        <p:spPr>
          <a:xfrm>
            <a:off x="1697643" y="3283208"/>
            <a:ext cx="0" cy="564006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C89BD125-37F3-AFB7-BB19-B43B146AF270}"/>
              </a:ext>
            </a:extLst>
          </p:cNvPr>
          <p:cNvCxnSpPr>
            <a:cxnSpLocks/>
          </p:cNvCxnSpPr>
          <p:nvPr/>
        </p:nvCxnSpPr>
        <p:spPr>
          <a:xfrm>
            <a:off x="3075716" y="2655459"/>
            <a:ext cx="353745" cy="0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délník 15">
            <a:extLst>
              <a:ext uri="{FF2B5EF4-FFF2-40B4-BE49-F238E27FC236}">
                <a16:creationId xmlns:a16="http://schemas.microsoft.com/office/drawing/2014/main" id="{6CD3F205-3FF2-3F7E-D28A-48FB9439DD3A}"/>
              </a:ext>
            </a:extLst>
          </p:cNvPr>
          <p:cNvSpPr/>
          <p:nvPr/>
        </p:nvSpPr>
        <p:spPr>
          <a:xfrm>
            <a:off x="3596655" y="2170109"/>
            <a:ext cx="2129897" cy="981512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Muži se známou hodnotou PSA</a:t>
            </a:r>
          </a:p>
          <a:p>
            <a:pPr algn="ctr"/>
            <a:r>
              <a:rPr lang="cs-CZ" sz="1400" b="1" dirty="0">
                <a:solidFill>
                  <a:schemeClr val="tx1"/>
                </a:solidFill>
              </a:rPr>
              <a:t>N = 307 184 (98,7 %)</a:t>
            </a:r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26" name="Pravá složená závorka 25">
            <a:extLst>
              <a:ext uri="{FF2B5EF4-FFF2-40B4-BE49-F238E27FC236}">
                <a16:creationId xmlns:a16="http://schemas.microsoft.com/office/drawing/2014/main" id="{E746E29E-E382-C5A1-DB6C-CB2BF6621407}"/>
              </a:ext>
            </a:extLst>
          </p:cNvPr>
          <p:cNvSpPr/>
          <p:nvPr/>
        </p:nvSpPr>
        <p:spPr>
          <a:xfrm>
            <a:off x="9775983" y="2109542"/>
            <a:ext cx="387927" cy="2180076"/>
          </a:xfrm>
          <a:prstGeom prst="rightBrace">
            <a:avLst>
              <a:gd name="adj1" fmla="val 65476"/>
              <a:gd name="adj2" fmla="val 49576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8" name="Obdélník 27">
            <a:extLst>
              <a:ext uri="{FF2B5EF4-FFF2-40B4-BE49-F238E27FC236}">
                <a16:creationId xmlns:a16="http://schemas.microsoft.com/office/drawing/2014/main" id="{F852B535-D244-7B21-0507-20B556266264}"/>
              </a:ext>
            </a:extLst>
          </p:cNvPr>
          <p:cNvSpPr/>
          <p:nvPr/>
        </p:nvSpPr>
        <p:spPr>
          <a:xfrm>
            <a:off x="10295894" y="2708824"/>
            <a:ext cx="1449420" cy="98151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/>
              <a:t>Ochota účasti </a:t>
            </a:r>
            <a:br>
              <a:rPr lang="cs-CZ" sz="1400" dirty="0"/>
            </a:br>
            <a:r>
              <a:rPr lang="cs-CZ" sz="1400" dirty="0"/>
              <a:t>z oslovených:</a:t>
            </a:r>
          </a:p>
          <a:p>
            <a:pPr algn="ctr"/>
            <a:r>
              <a:rPr lang="cs-CZ" sz="1400" b="1" dirty="0"/>
              <a:t>99,1 %</a:t>
            </a:r>
            <a:endParaRPr lang="cs-CZ" sz="1400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3A86E799-C3E4-2CEB-6412-93994377F0EB}"/>
              </a:ext>
            </a:extLst>
          </p:cNvPr>
          <p:cNvSpPr txBox="1"/>
          <p:nvPr/>
        </p:nvSpPr>
        <p:spPr>
          <a:xfrm>
            <a:off x="8323132" y="939199"/>
            <a:ext cx="314451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cs-CZ" sz="1200" dirty="0"/>
              <a:t>Zdroj dat: NRHZS</a:t>
            </a:r>
          </a:p>
          <a:p>
            <a:pPr algn="r"/>
            <a:r>
              <a:rPr lang="cs-CZ" sz="1200" dirty="0"/>
              <a:t>2024–2025</a:t>
            </a:r>
          </a:p>
          <a:p>
            <a:pPr algn="r"/>
            <a:r>
              <a:rPr lang="cs-CZ" sz="1200" dirty="0"/>
              <a:t>Výkony 01130, 01131, 01132, 01133, 01134</a:t>
            </a:r>
          </a:p>
          <a:p>
            <a:pPr algn="r"/>
            <a:r>
              <a:rPr lang="cs-CZ" sz="1200" b="1" dirty="0"/>
              <a:t>311 344 mužů s výkonem 01130</a:t>
            </a:r>
            <a:br>
              <a:rPr lang="cs-CZ" sz="1200" b="1" dirty="0"/>
            </a:br>
            <a:r>
              <a:rPr lang="cs-CZ" sz="1200" b="1" dirty="0"/>
              <a:t>ve věku 50–69 let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5081FAF4-1DB4-A2A7-CBE3-F26A74648589}"/>
              </a:ext>
            </a:extLst>
          </p:cNvPr>
          <p:cNvSpPr/>
          <p:nvPr/>
        </p:nvSpPr>
        <p:spPr>
          <a:xfrm>
            <a:off x="632695" y="5525807"/>
            <a:ext cx="10834951" cy="8892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dirty="0"/>
              <a:t>Ve sledovaném období bylo k odběru PSA v Programu časného záchytu karcinomu prostaty osloveno </a:t>
            </a:r>
            <a:r>
              <a:rPr lang="cs-CZ" sz="1600" b="1" dirty="0"/>
              <a:t>311 344 mužů ve věku 50–69 let</a:t>
            </a:r>
            <a:r>
              <a:rPr lang="cs-CZ" sz="1600" dirty="0"/>
              <a:t>. </a:t>
            </a:r>
            <a:r>
              <a:rPr lang="cs-CZ" sz="1600" b="1" dirty="0"/>
              <a:t>Podíl mužů s pozitivním výsledkem </a:t>
            </a:r>
            <a:r>
              <a:rPr lang="cs-CZ" sz="1600" b="1" kern="0" dirty="0">
                <a:solidFill>
                  <a:schemeClr val="bg1"/>
                </a:solidFill>
              </a:rPr>
              <a:t>(PSA ≥ 3 µg/l) činí </a:t>
            </a:r>
            <a:r>
              <a:rPr lang="cs-CZ" sz="1600" b="1" dirty="0"/>
              <a:t>8,7 %.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437262AA-0BD2-671D-58DB-6C25CC47660D}"/>
              </a:ext>
            </a:extLst>
          </p:cNvPr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2C2F7A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183658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3042F0-CDC2-FF29-9002-B2F4EB5AFB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adpis 11">
            <a:extLst>
              <a:ext uri="{FF2B5EF4-FFF2-40B4-BE49-F238E27FC236}">
                <a16:creationId xmlns:a16="http://schemas.microsoft.com/office/drawing/2014/main" id="{4B25D5A7-1A43-53AD-3FCE-2D0A20E8D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Navazující vyšetření a záchyty u mužů se zvýšenou hodnotou psa (≥ 3 </a:t>
            </a:r>
            <a:r>
              <a:rPr lang="cs-CZ" sz="2400" cap="none" dirty="0">
                <a:solidFill>
                  <a:schemeClr val="accent1"/>
                </a:solidFill>
              </a:rPr>
              <a:t>µg/l) </a:t>
            </a:r>
            <a:br>
              <a:rPr lang="cs-CZ" sz="2400" cap="none" dirty="0">
                <a:solidFill>
                  <a:schemeClr val="accent1"/>
                </a:solidFill>
              </a:rPr>
            </a:br>
            <a:r>
              <a:rPr lang="cs-CZ" dirty="0"/>
              <a:t>za období leden 2024 – červen 2025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EA8ACC63-5417-14D2-990A-6085381A6A54}"/>
              </a:ext>
            </a:extLst>
          </p:cNvPr>
          <p:cNvSpPr/>
          <p:nvPr/>
        </p:nvSpPr>
        <p:spPr>
          <a:xfrm>
            <a:off x="823690" y="2168959"/>
            <a:ext cx="3293746" cy="366080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>
                <a:solidFill>
                  <a:schemeClr val="tx1"/>
                </a:solidFill>
              </a:rPr>
              <a:t>Muži oslovení do Programu (01130) </a:t>
            </a:r>
            <a:br>
              <a:rPr lang="cs-CZ" sz="1400" b="1" dirty="0">
                <a:solidFill>
                  <a:schemeClr val="tx1"/>
                </a:solidFill>
              </a:rPr>
            </a:br>
            <a:r>
              <a:rPr lang="cs-CZ" sz="1400" b="1" dirty="0">
                <a:solidFill>
                  <a:schemeClr val="tx1"/>
                </a:solidFill>
              </a:rPr>
              <a:t>s hodnotou </a:t>
            </a:r>
            <a:r>
              <a:rPr lang="cs-CZ" sz="1400" b="1" u="sng" dirty="0">
                <a:solidFill>
                  <a:schemeClr val="tx1"/>
                </a:solidFill>
              </a:rPr>
              <a:t>PSA ≥ 3 µg/l</a:t>
            </a:r>
            <a:r>
              <a:rPr lang="cs-CZ" sz="1400" b="1" dirty="0">
                <a:solidFill>
                  <a:schemeClr val="tx1"/>
                </a:solidFill>
              </a:rPr>
              <a:t> (01133)</a:t>
            </a:r>
          </a:p>
          <a:p>
            <a:pPr algn="ctr"/>
            <a:r>
              <a:rPr lang="cs-CZ" sz="1400" b="1" dirty="0">
                <a:solidFill>
                  <a:schemeClr val="tx1"/>
                </a:solidFill>
              </a:rPr>
              <a:t>za období </a:t>
            </a:r>
            <a:r>
              <a:rPr lang="cs-CZ" sz="1400" b="1" u="sng" dirty="0">
                <a:solidFill>
                  <a:schemeClr val="tx1"/>
                </a:solidFill>
              </a:rPr>
              <a:t>leden 2024 – červen 2025</a:t>
            </a:r>
            <a:r>
              <a:rPr lang="cs-CZ" sz="1400" b="1" dirty="0">
                <a:solidFill>
                  <a:schemeClr val="tx1"/>
                </a:solidFill>
              </a:rPr>
              <a:t>*</a:t>
            </a:r>
          </a:p>
          <a:p>
            <a:pPr algn="ctr"/>
            <a:endParaRPr lang="cs-CZ" sz="1400" b="1" dirty="0">
              <a:solidFill>
                <a:schemeClr val="tx1"/>
              </a:solidFill>
            </a:endParaRPr>
          </a:p>
          <a:p>
            <a:pPr algn="ctr"/>
            <a:r>
              <a:rPr lang="cs-CZ" sz="2800" b="1" dirty="0">
                <a:solidFill>
                  <a:schemeClr val="tx1"/>
                </a:solidFill>
              </a:rPr>
              <a:t>N = 20 579</a:t>
            </a:r>
          </a:p>
        </p:txBody>
      </p:sp>
      <p:sp>
        <p:nvSpPr>
          <p:cNvPr id="3" name="Šipka: doleva 2">
            <a:extLst>
              <a:ext uri="{FF2B5EF4-FFF2-40B4-BE49-F238E27FC236}">
                <a16:creationId xmlns:a16="http://schemas.microsoft.com/office/drawing/2014/main" id="{8DD95861-D6DA-20F9-C9B1-DEDE8B0544E9}"/>
              </a:ext>
            </a:extLst>
          </p:cNvPr>
          <p:cNvSpPr/>
          <p:nvPr/>
        </p:nvSpPr>
        <p:spPr>
          <a:xfrm rot="10800000">
            <a:off x="4379549" y="2408407"/>
            <a:ext cx="2848560" cy="272473"/>
          </a:xfrm>
          <a:prstGeom prst="leftArrow">
            <a:avLst>
              <a:gd name="adj1" fmla="val 34753"/>
              <a:gd name="adj2" fmla="val 65619"/>
            </a:avLst>
          </a:prstGeom>
          <a:solidFill>
            <a:schemeClr val="accent4"/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accent1"/>
              </a:solidFill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1D1F210C-0804-02C2-8A62-525A82ECF97E}"/>
              </a:ext>
            </a:extLst>
          </p:cNvPr>
          <p:cNvSpPr txBox="1"/>
          <p:nvPr/>
        </p:nvSpPr>
        <p:spPr>
          <a:xfrm>
            <a:off x="4324898" y="2680880"/>
            <a:ext cx="29578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>
                <a:solidFill>
                  <a:schemeClr val="accent4"/>
                </a:solidFill>
              </a:rPr>
              <a:t>Došetření u </a:t>
            </a:r>
            <a:r>
              <a:rPr lang="cs-CZ" sz="1400" b="1" u="sng" dirty="0">
                <a:solidFill>
                  <a:schemeClr val="accent4"/>
                </a:solidFill>
              </a:rPr>
              <a:t>urologa</a:t>
            </a:r>
            <a:r>
              <a:rPr lang="cs-CZ" sz="1400" b="1" dirty="0">
                <a:solidFill>
                  <a:schemeClr val="accent4"/>
                </a:solidFill>
              </a:rPr>
              <a:t> do 6 měsíců</a:t>
            </a:r>
          </a:p>
        </p:txBody>
      </p:sp>
      <p:sp>
        <p:nvSpPr>
          <p:cNvPr id="5" name="Šipka: doleva 4">
            <a:extLst>
              <a:ext uri="{FF2B5EF4-FFF2-40B4-BE49-F238E27FC236}">
                <a16:creationId xmlns:a16="http://schemas.microsoft.com/office/drawing/2014/main" id="{F371BC58-262D-2BF1-B495-CBC5FFC8D8F6}"/>
              </a:ext>
            </a:extLst>
          </p:cNvPr>
          <p:cNvSpPr/>
          <p:nvPr/>
        </p:nvSpPr>
        <p:spPr>
          <a:xfrm rot="10800000">
            <a:off x="4379549" y="3365479"/>
            <a:ext cx="2848560" cy="272473"/>
          </a:xfrm>
          <a:prstGeom prst="leftArrow">
            <a:avLst>
              <a:gd name="adj1" fmla="val 34753"/>
              <a:gd name="adj2" fmla="val 65619"/>
            </a:avLst>
          </a:prstGeom>
          <a:solidFill>
            <a:schemeClr val="accent5"/>
          </a:solidFill>
          <a:ln w="28575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accent1"/>
              </a:solidFill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82D3DBDF-8D15-1A48-2267-4F12F0640DE5}"/>
              </a:ext>
            </a:extLst>
          </p:cNvPr>
          <p:cNvSpPr txBox="1"/>
          <p:nvPr/>
        </p:nvSpPr>
        <p:spPr>
          <a:xfrm>
            <a:off x="4215170" y="3637953"/>
            <a:ext cx="31758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u="sng" dirty="0">
                <a:solidFill>
                  <a:schemeClr val="accent5"/>
                </a:solidFill>
              </a:rPr>
              <a:t>Magnetická rezonance</a:t>
            </a:r>
            <a:r>
              <a:rPr lang="cs-CZ" sz="1400" b="1" dirty="0">
                <a:solidFill>
                  <a:schemeClr val="accent5"/>
                </a:solidFill>
              </a:rPr>
              <a:t> do 9 měsíců</a:t>
            </a:r>
          </a:p>
        </p:txBody>
      </p:sp>
      <p:sp>
        <p:nvSpPr>
          <p:cNvPr id="7" name="Šipka: doleva 6">
            <a:extLst>
              <a:ext uri="{FF2B5EF4-FFF2-40B4-BE49-F238E27FC236}">
                <a16:creationId xmlns:a16="http://schemas.microsoft.com/office/drawing/2014/main" id="{61683DB8-336D-3249-07B1-FAC09FCEC34D}"/>
              </a:ext>
            </a:extLst>
          </p:cNvPr>
          <p:cNvSpPr/>
          <p:nvPr/>
        </p:nvSpPr>
        <p:spPr>
          <a:xfrm rot="10800000">
            <a:off x="4379549" y="4322552"/>
            <a:ext cx="2848560" cy="272473"/>
          </a:xfrm>
          <a:prstGeom prst="leftArrow">
            <a:avLst>
              <a:gd name="adj1" fmla="val 34753"/>
              <a:gd name="adj2" fmla="val 65619"/>
            </a:avLst>
          </a:prstGeom>
          <a:solidFill>
            <a:schemeClr val="accent6"/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accent1"/>
              </a:solidFill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B694E2DB-D4EC-1619-D8F0-E55A36854DBA}"/>
              </a:ext>
            </a:extLst>
          </p:cNvPr>
          <p:cNvSpPr txBox="1"/>
          <p:nvPr/>
        </p:nvSpPr>
        <p:spPr>
          <a:xfrm>
            <a:off x="4480346" y="4595026"/>
            <a:ext cx="26693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u="sng" dirty="0">
                <a:solidFill>
                  <a:schemeClr val="accent6"/>
                </a:solidFill>
              </a:rPr>
              <a:t>Biopsie prostaty</a:t>
            </a:r>
            <a:r>
              <a:rPr lang="cs-CZ" sz="1400" b="1" dirty="0">
                <a:solidFill>
                  <a:schemeClr val="accent6"/>
                </a:solidFill>
              </a:rPr>
              <a:t> do 9 měsíců</a:t>
            </a:r>
          </a:p>
        </p:txBody>
      </p:sp>
      <p:sp>
        <p:nvSpPr>
          <p:cNvPr id="17" name="Šipka: doleva 16">
            <a:extLst>
              <a:ext uri="{FF2B5EF4-FFF2-40B4-BE49-F238E27FC236}">
                <a16:creationId xmlns:a16="http://schemas.microsoft.com/office/drawing/2014/main" id="{22175E6E-C9AB-6B74-2AA2-D769DEB08A45}"/>
              </a:ext>
            </a:extLst>
          </p:cNvPr>
          <p:cNvSpPr/>
          <p:nvPr/>
        </p:nvSpPr>
        <p:spPr>
          <a:xfrm rot="10800000">
            <a:off x="4379549" y="5279623"/>
            <a:ext cx="2848560" cy="272473"/>
          </a:xfrm>
          <a:prstGeom prst="leftArrow">
            <a:avLst>
              <a:gd name="adj1" fmla="val 34753"/>
              <a:gd name="adj2" fmla="val 65619"/>
            </a:avLst>
          </a:prstGeom>
          <a:solidFill>
            <a:schemeClr val="accent3"/>
          </a:solidFill>
          <a:ln w="2857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accent1"/>
              </a:solidFill>
            </a:endParaRP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3A80B3F8-CC24-F14B-BD2D-7F6937AFA64D}"/>
              </a:ext>
            </a:extLst>
          </p:cNvPr>
          <p:cNvSpPr txBox="1"/>
          <p:nvPr/>
        </p:nvSpPr>
        <p:spPr>
          <a:xfrm>
            <a:off x="4626650" y="5552097"/>
            <a:ext cx="24352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u="sng" dirty="0">
                <a:solidFill>
                  <a:schemeClr val="accent3"/>
                </a:solidFill>
              </a:rPr>
              <a:t>C61</a:t>
            </a:r>
            <a:r>
              <a:rPr lang="cs-CZ" sz="1400" b="1" dirty="0">
                <a:solidFill>
                  <a:schemeClr val="accent3"/>
                </a:solidFill>
              </a:rPr>
              <a:t> v NOR do 12 měsíců**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690EAAC8-C6B5-3975-D97A-89804A074E02}"/>
              </a:ext>
            </a:extLst>
          </p:cNvPr>
          <p:cNvSpPr txBox="1"/>
          <p:nvPr/>
        </p:nvSpPr>
        <p:spPr>
          <a:xfrm>
            <a:off x="823690" y="6108264"/>
            <a:ext cx="104874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dirty="0"/>
              <a:t>* Vzhledem k dostupnosti dat v Národním registru hrazených zdravotních služeb a Národním onkologickém registru jsou sledováni pouze muži se zvýšenou hodnotou PSA za období leden 2024 – červen 2025.</a:t>
            </a:r>
          </a:p>
          <a:p>
            <a:r>
              <a:rPr lang="cs-CZ" sz="1100" dirty="0"/>
              <a:t>** Data Národního onkologického registru za roky 2025 a 2026 jsou předběžná. Z tohoto důvodu je v současné době sledován velký podíl mužů s neznámým stadiem diagnostikovaného onemocnění. V nadcházejícím období budou data dohlášena a podrobně validována.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57A1192C-7F2D-5135-5C33-7B0EBDB12E2B}"/>
              </a:ext>
            </a:extLst>
          </p:cNvPr>
          <p:cNvSpPr txBox="1"/>
          <p:nvPr/>
        </p:nvSpPr>
        <p:spPr>
          <a:xfrm>
            <a:off x="7387682" y="939199"/>
            <a:ext cx="407996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Zdroj dat: NRHZS, NOR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Výkony 01130, 01133, </a:t>
            </a:r>
            <a:r>
              <a:rPr lang="cs-CZ" sz="1200" dirty="0"/>
              <a:t>76027, 76021–76023,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/>
              <a:t>89951–89955, 89715, 76621, 76623, 76255, 76617</a:t>
            </a: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20 579 mužů s výkony 01130 a 01133 </a:t>
            </a:r>
            <a:b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za období leden 2024 – červen 2025 ve věku 50–69 let</a:t>
            </a:r>
          </a:p>
        </p:txBody>
      </p:sp>
      <p:sp>
        <p:nvSpPr>
          <p:cNvPr id="21" name="Obdélník 20">
            <a:extLst>
              <a:ext uri="{FF2B5EF4-FFF2-40B4-BE49-F238E27FC236}">
                <a16:creationId xmlns:a16="http://schemas.microsoft.com/office/drawing/2014/main" id="{CF732E89-10FF-3372-9E40-46EF4405501A}"/>
              </a:ext>
            </a:extLst>
          </p:cNvPr>
          <p:cNvSpPr/>
          <p:nvPr/>
        </p:nvSpPr>
        <p:spPr>
          <a:xfrm>
            <a:off x="7544872" y="2168958"/>
            <a:ext cx="3823438" cy="75136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>
                <a:solidFill>
                  <a:schemeClr val="accent4"/>
                </a:solidFill>
              </a:rPr>
              <a:t>N = 13 168 (64,0 %)</a:t>
            </a:r>
          </a:p>
        </p:txBody>
      </p:sp>
      <p:sp>
        <p:nvSpPr>
          <p:cNvPr id="23" name="Obdélník 22">
            <a:extLst>
              <a:ext uri="{FF2B5EF4-FFF2-40B4-BE49-F238E27FC236}">
                <a16:creationId xmlns:a16="http://schemas.microsoft.com/office/drawing/2014/main" id="{89931D8C-0B98-AA7E-057C-F9BCF2B0A757}"/>
              </a:ext>
            </a:extLst>
          </p:cNvPr>
          <p:cNvSpPr/>
          <p:nvPr/>
        </p:nvSpPr>
        <p:spPr>
          <a:xfrm>
            <a:off x="7544872" y="3139855"/>
            <a:ext cx="3823438" cy="751369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>
                <a:solidFill>
                  <a:schemeClr val="accent5"/>
                </a:solidFill>
              </a:rPr>
              <a:t>N = 4 322 (21,0 %)</a:t>
            </a:r>
          </a:p>
        </p:txBody>
      </p:sp>
      <p:sp>
        <p:nvSpPr>
          <p:cNvPr id="24" name="Obdélník 23">
            <a:extLst>
              <a:ext uri="{FF2B5EF4-FFF2-40B4-BE49-F238E27FC236}">
                <a16:creationId xmlns:a16="http://schemas.microsoft.com/office/drawing/2014/main" id="{7AF062E9-EC11-FC23-18DF-FD8046C9814E}"/>
              </a:ext>
            </a:extLst>
          </p:cNvPr>
          <p:cNvSpPr/>
          <p:nvPr/>
        </p:nvSpPr>
        <p:spPr>
          <a:xfrm>
            <a:off x="7544872" y="4109124"/>
            <a:ext cx="3823438" cy="751369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>
                <a:solidFill>
                  <a:schemeClr val="accent6"/>
                </a:solidFill>
              </a:rPr>
              <a:t>N = 3 197 (15,5 %)</a:t>
            </a:r>
          </a:p>
        </p:txBody>
      </p:sp>
      <p:sp>
        <p:nvSpPr>
          <p:cNvPr id="25" name="Obdélník 24">
            <a:extLst>
              <a:ext uri="{FF2B5EF4-FFF2-40B4-BE49-F238E27FC236}">
                <a16:creationId xmlns:a16="http://schemas.microsoft.com/office/drawing/2014/main" id="{E64A06FD-74EA-D091-360D-78451F3BC9F1}"/>
              </a:ext>
            </a:extLst>
          </p:cNvPr>
          <p:cNvSpPr/>
          <p:nvPr/>
        </p:nvSpPr>
        <p:spPr>
          <a:xfrm>
            <a:off x="7537911" y="5078393"/>
            <a:ext cx="3823438" cy="751369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>
                <a:solidFill>
                  <a:schemeClr val="accent3"/>
                </a:solidFill>
              </a:rPr>
              <a:t>N =</a:t>
            </a:r>
            <a:r>
              <a:rPr lang="en-US" sz="2000" b="1" dirty="0">
                <a:solidFill>
                  <a:schemeClr val="accent3"/>
                </a:solidFill>
              </a:rPr>
              <a:t> </a:t>
            </a:r>
            <a:r>
              <a:rPr lang="cs-CZ" sz="2000" b="1" dirty="0">
                <a:solidFill>
                  <a:schemeClr val="accent3"/>
                </a:solidFill>
              </a:rPr>
              <a:t>2 079 (10,1 %)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77B0D095-7649-6E16-B877-8802BE10A015}"/>
              </a:ext>
            </a:extLst>
          </p:cNvPr>
          <p:cNvSpPr/>
          <p:nvPr/>
        </p:nvSpPr>
        <p:spPr>
          <a:xfrm>
            <a:off x="823690" y="1474487"/>
            <a:ext cx="6404419" cy="41260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PŘEDBĚŽNÉ VÝSLEDKY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2C688154-6201-E530-AF6D-449484E367C3}"/>
              </a:ext>
            </a:extLst>
          </p:cNvPr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2C2F7A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30166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2">
            <a:extLst>
              <a:ext uri="{FF2B5EF4-FFF2-40B4-BE49-F238E27FC236}">
                <a16:creationId xmlns:a16="http://schemas.microsoft.com/office/drawing/2014/main" id="{63B23280-73AC-0D8A-F321-E7C912FF6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0000" y="475199"/>
            <a:ext cx="9802034" cy="720000"/>
          </a:xfrm>
        </p:spPr>
        <p:txBody>
          <a:bodyPr>
            <a:normAutofit fontScale="90000"/>
          </a:bodyPr>
          <a:lstStyle/>
          <a:p>
            <a:r>
              <a:rPr lang="cs-CZ" dirty="0"/>
              <a:t>Pokrytí cílové populace vyšetřením psa v dvouletém intervalu u mužů ve věku 50–69 let</a:t>
            </a:r>
            <a:endParaRPr lang="en-GB" dirty="0"/>
          </a:p>
        </p:txBody>
      </p:sp>
      <p:sp>
        <p:nvSpPr>
          <p:cNvPr id="7" name="Rectangle 186">
            <a:extLst>
              <a:ext uri="{FF2B5EF4-FFF2-40B4-BE49-F238E27FC236}">
                <a16:creationId xmlns:a16="http://schemas.microsoft.com/office/drawing/2014/main" id="{780D4F27-6CF2-4DAF-4D7D-B392DB3720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4028" y="1196931"/>
            <a:ext cx="8074800" cy="88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000">
                <a:solidFill>
                  <a:srgbClr val="5F3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3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3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3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3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3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3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3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3000"/>
                </a:solidFill>
                <a:latin typeface="Arial" panose="020B0604020202020204" pitchFamily="34" charset="0"/>
              </a:defRPr>
            </a:lvl9pPr>
          </a:lstStyle>
          <a:p>
            <a:pPr marL="0" indent="0" algn="r">
              <a:spcBef>
                <a:spcPts val="0"/>
              </a:spcBef>
              <a:buNone/>
            </a:pPr>
            <a:r>
              <a:rPr lang="cs-CZ" sz="1200" dirty="0">
                <a:solidFill>
                  <a:schemeClr val="tx1"/>
                </a:solidFill>
                <a:latin typeface="+mn-lt"/>
              </a:rPr>
              <a:t>Zdroj: Národní registr hrazených zdravotních služeb, ÚZIS ČR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cs-CZ" sz="1200" dirty="0">
                <a:solidFill>
                  <a:schemeClr val="tx1"/>
                </a:solidFill>
              </a:rPr>
              <a:t>Prostatický specifický antigen (93225, 81530, 81800*)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cs-CZ" sz="1200" dirty="0">
                <a:solidFill>
                  <a:schemeClr val="tx1"/>
                </a:solidFill>
                <a:latin typeface="+mn-lt"/>
              </a:rPr>
              <a:t>(muži, 50–69 let)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D20562F8-735C-96FC-C43B-81C8F6A05714}"/>
              </a:ext>
            </a:extLst>
          </p:cNvPr>
          <p:cNvSpPr txBox="1"/>
          <p:nvPr/>
        </p:nvSpPr>
        <p:spPr>
          <a:xfrm>
            <a:off x="730250" y="6525772"/>
            <a:ext cx="509626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900" dirty="0"/>
              <a:t>* Výkon 81800 byl zaveden v roce 2024 v rámci Programu časného záchytu karcinomu prostaty.</a:t>
            </a:r>
          </a:p>
        </p:txBody>
      </p:sp>
      <p:graphicFrame>
        <p:nvGraphicFramePr>
          <p:cNvPr id="8" name="Object 4">
            <a:extLst>
              <a:ext uri="{FF2B5EF4-FFF2-40B4-BE49-F238E27FC236}">
                <a16:creationId xmlns:a16="http://schemas.microsoft.com/office/drawing/2014/main" id="{8362311E-C258-E1CF-0A6A-BA8FD9FE3FAA}"/>
              </a:ext>
            </a:extLst>
          </p:cNvPr>
          <p:cNvGraphicFramePr>
            <a:graphicFrameLocks noGrp="1" noChangeAspect="1"/>
          </p:cNvGraphicFramePr>
          <p:nvPr>
            <p:ph type="chart" sz="quarter" idx="14"/>
            <p:custDataLst>
              <p:tags r:id="rId1"/>
            </p:custDataLst>
          </p:nvPr>
        </p:nvGraphicFramePr>
        <p:xfrm>
          <a:off x="730250" y="2164369"/>
          <a:ext cx="10691784" cy="328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Obdélník 1">
            <a:extLst>
              <a:ext uri="{FF2B5EF4-FFF2-40B4-BE49-F238E27FC236}">
                <a16:creationId xmlns:a16="http://schemas.microsoft.com/office/drawing/2014/main" id="{83BC8459-5619-E9C4-2A50-7C1B7180ABB3}"/>
              </a:ext>
            </a:extLst>
          </p:cNvPr>
          <p:cNvSpPr/>
          <p:nvPr/>
        </p:nvSpPr>
        <p:spPr>
          <a:xfrm>
            <a:off x="632695" y="5525807"/>
            <a:ext cx="10834951" cy="8892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dirty="0"/>
              <a:t>V populaci mužů ve věku 50–69 let bylo během dvou letého intervalu k roku 2025 provedeno PSA vyšetření u 57,2 %. </a:t>
            </a:r>
            <a:br>
              <a:rPr lang="cs-CZ" sz="1600" dirty="0"/>
            </a:br>
            <a:r>
              <a:rPr lang="cs-CZ" sz="1600" b="1" dirty="0"/>
              <a:t>Oproti roku 2023 sledujeme nárůst o téměř 10 procentních bodů.</a:t>
            </a:r>
            <a:endParaRPr lang="en-GB" sz="1400" b="1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DEC91388-CC0E-60FB-A668-B3BACA08C602}"/>
              </a:ext>
            </a:extLst>
          </p:cNvPr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2C2F7A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23950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096082C4-751E-7140-C88F-B51CE5A1721F}"/>
              </a:ext>
            </a:extLst>
          </p:cNvPr>
          <p:cNvSpPr/>
          <p:nvPr/>
        </p:nvSpPr>
        <p:spPr>
          <a:xfrm>
            <a:off x="8647845" y="2143126"/>
            <a:ext cx="2924176" cy="419100"/>
          </a:xfrm>
          <a:prstGeom prst="rect">
            <a:avLst/>
          </a:prstGeom>
          <a:solidFill>
            <a:srgbClr val="4F2D1D"/>
          </a:solidFill>
          <a:ln>
            <a:solidFill>
              <a:srgbClr val="93663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www.prostascreening.cz</a:t>
            </a:r>
          </a:p>
        </p:txBody>
      </p:sp>
      <p:sp>
        <p:nvSpPr>
          <p:cNvPr id="7" name="Nadpis 2">
            <a:extLst>
              <a:ext uri="{FF2B5EF4-FFF2-40B4-BE49-F238E27FC236}">
                <a16:creationId xmlns:a16="http://schemas.microsoft.com/office/drawing/2014/main" id="{1E279D0E-145A-18BA-76BE-675A80A68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0000" y="475199"/>
            <a:ext cx="9802034" cy="720000"/>
          </a:xfrm>
        </p:spPr>
        <p:txBody>
          <a:bodyPr>
            <a:normAutofit/>
          </a:bodyPr>
          <a:lstStyle/>
          <a:p>
            <a:r>
              <a:rPr lang="pl-PL" sz="2200" dirty="0">
                <a:solidFill>
                  <a:schemeClr val="accent1"/>
                </a:solidFill>
              </a:rPr>
              <a:t>Kde hledat další informace o programu?</a:t>
            </a:r>
            <a:endParaRPr lang="cs-CZ" sz="2200" dirty="0">
              <a:solidFill>
                <a:schemeClr val="accent1"/>
              </a:solidFill>
            </a:endParaRPr>
          </a:p>
        </p:txBody>
      </p:sp>
      <p:pic>
        <p:nvPicPr>
          <p:cNvPr id="4" name="Obrázek 3" descr="Obsah obrázku text, software, Písmo, Počítačová ikona&#10;&#10;Obsah generovaný pomocí AI může být nesprávný.">
            <a:extLst>
              <a:ext uri="{FF2B5EF4-FFF2-40B4-BE49-F238E27FC236}">
                <a16:creationId xmlns:a16="http://schemas.microsoft.com/office/drawing/2014/main" id="{F2AABE4C-05E2-DBFE-C828-E473F85D1E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26" t="30711" r="21794" b="17178"/>
          <a:stretch>
            <a:fillRect/>
          </a:stretch>
        </p:blipFill>
        <p:spPr>
          <a:xfrm>
            <a:off x="8747502" y="2762250"/>
            <a:ext cx="2824519" cy="282452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91300F3E-4D0D-36D8-A272-8863266F21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85" y="1775910"/>
            <a:ext cx="8001001" cy="4391886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E1268FF1-E44C-2AA0-98C0-C4F9289EA386}"/>
              </a:ext>
            </a:extLst>
          </p:cNvPr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2C2F7A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13080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9711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ovéPole 19">
            <a:extLst>
              <a:ext uri="{FF2B5EF4-FFF2-40B4-BE49-F238E27FC236}">
                <a16:creationId xmlns:a16="http://schemas.microsoft.com/office/drawing/2014/main" id="{75867EED-1925-8F64-0A0F-CDA071686B24}"/>
              </a:ext>
            </a:extLst>
          </p:cNvPr>
          <p:cNvSpPr txBox="1"/>
          <p:nvPr/>
        </p:nvSpPr>
        <p:spPr>
          <a:xfrm>
            <a:off x="1117600" y="2696965"/>
            <a:ext cx="10134600" cy="1077218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3200" dirty="0">
                <a:solidFill>
                  <a:schemeClr val="bg1"/>
                </a:solidFill>
              </a:rPr>
              <a:t>Rakovina prostaty patří mezi epidemiologicky nejvýznamnější nádory v české populaci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98F28BE6-5F64-B8F6-E299-EB72CF281481}"/>
              </a:ext>
            </a:extLst>
          </p:cNvPr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2C2F7A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CB74E1C3-4432-C85E-099E-E7018B7FDC22}"/>
              </a:ext>
            </a:extLst>
          </p:cNvPr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2C2F7A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58537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0AD252-9C8A-19EE-6C84-6C23AD4CA8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CAD93A90-D1A2-2895-65A5-00241329818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57558" y="361502"/>
            <a:ext cx="8422056" cy="53422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3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cs-CZ" sz="2200" dirty="0">
                <a:solidFill>
                  <a:schemeClr val="accent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RAKOVINA PROSTATY PATŘÍ MEZI NEJČASTĚJŠÍ NÁDORY</a:t>
            </a:r>
            <a:endParaRPr kumimoji="0" lang="cs-CZ" sz="2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0295F8C6-5160-CD01-9E7E-92B84D2D90E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990908" y="474726"/>
            <a:ext cx="28600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Zdroj: </a:t>
            </a:r>
            <a:r>
              <a:rPr lang="cs-CZ" sz="1400" kern="0" dirty="0">
                <a:solidFill>
                  <a:prstClr val="black"/>
                </a:solidFill>
                <a:latin typeface="+mj-lt"/>
              </a:rPr>
              <a:t>Národní onkologický registr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2" name="Text Box 20">
            <a:extLst>
              <a:ext uri="{FF2B5EF4-FFF2-40B4-BE49-F238E27FC236}">
                <a16:creationId xmlns:a16="http://schemas.microsoft.com/office/drawing/2014/main" id="{A583C953-E790-6C35-FE1B-AE45AF20E3C3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164115" y="913979"/>
            <a:ext cx="564605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cs-CZ" altLang="cs-CZ" sz="1400" dirty="0">
                <a:solidFill>
                  <a:prstClr val="black"/>
                </a:solidFill>
                <a:latin typeface="+mj-lt"/>
              </a:rPr>
              <a:t>Počet nově diagnostikovaných novotvarů ročně (2020–2024)</a:t>
            </a:r>
            <a:endParaRPr lang="cs-CZ" altLang="cs-CZ" sz="1400" u="sng" dirty="0">
              <a:solidFill>
                <a:prstClr val="black"/>
              </a:solidFill>
              <a:latin typeface="+mj-lt"/>
            </a:endParaRPr>
          </a:p>
        </p:txBody>
      </p:sp>
      <p:graphicFrame>
        <p:nvGraphicFramePr>
          <p:cNvPr id="13" name="Object 35">
            <a:extLst>
              <a:ext uri="{FF2B5EF4-FFF2-40B4-BE49-F238E27FC236}">
                <a16:creationId xmlns:a16="http://schemas.microsoft.com/office/drawing/2014/main" id="{FD2361B8-CAEB-0174-8AD8-0D8067F4863A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3306039" y="1213917"/>
          <a:ext cx="5140325" cy="5322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graphicFrame>
        <p:nvGraphicFramePr>
          <p:cNvPr id="14" name="Group 91">
            <a:extLst>
              <a:ext uri="{FF2B5EF4-FFF2-40B4-BE49-F238E27FC236}">
                <a16:creationId xmlns:a16="http://schemas.microsoft.com/office/drawing/2014/main" id="{20F4007A-404D-4FD1-5038-6CC59BFFAE91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19336" y="1528050"/>
          <a:ext cx="3422853" cy="5000024"/>
        </p:xfrm>
        <a:graphic>
          <a:graphicData uri="http://schemas.openxmlformats.org/drawingml/2006/table">
            <a:tbl>
              <a:tblPr/>
              <a:tblGrid>
                <a:gridCol w="34228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27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>
                        <a:lnSpc>
                          <a:spcPct val="60000"/>
                        </a:lnSpc>
                      </a:pPr>
                      <a:r>
                        <a:rPr lang="cs-CZ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nemelanomový</a:t>
                      </a:r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kožní ZN (C44)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7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cs-CZ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ZN prostaty (C61)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27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ZN prsu (C50) u žen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27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ZN tlustého střeva a konečníku (C18–C20)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2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ZN průdušnice, průdušky a plíce (C33, C34)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27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ZN ledviny (C64)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12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cs-CZ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zhoubný melanom kůže (C43)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431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ZN močového měchýře (C67)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12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ZN slinivky břišní (C25)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27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ZN hlavy a krku (C00–C14, C30–C31)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27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ZN dělohy (C54, C55)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12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non-Hodgkinův lymfom (C82–C86)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27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leukémie (C91–C95)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27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ZN žaludku (C16)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27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ZN štítné žlázy (C73)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712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ZN jater a intrahepatálních žlučových cest (C22)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27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ZN vaječníku (C56)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712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ZN mozku, míchy a jiných částí CNS (C70–C72)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727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ZN žlučníku a žlučových cest (C23, C24)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727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ZN jícnu (C15)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727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ZN hrdla děložního (C53)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727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mnohočetný myelom (C90)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712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ZN varlete (C62)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7431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ZN hrtanu (C32)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712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ZN pojivových a měk. tkání a perif. nervů (C47, C49)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727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cs-CZ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Hodgkinův</a:t>
                      </a:r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lymfom (C81)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712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ZN prostaty (C61)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727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>
                        <a:lnSpc>
                          <a:spcPct val="60000"/>
                        </a:lnSpc>
                      </a:pPr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ovotvary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in situ (D00–D09)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727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>
                        <a:lnSpc>
                          <a:spcPct val="60000"/>
                        </a:lnSpc>
                      </a:pPr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novotvary nejistého a neznámého chování (D37–D48)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</a:tbl>
          </a:graphicData>
        </a:graphic>
      </p:graphicFrame>
      <p:sp>
        <p:nvSpPr>
          <p:cNvPr id="15" name="Rectangle 233">
            <a:extLst>
              <a:ext uri="{FF2B5EF4-FFF2-40B4-BE49-F238E27FC236}">
                <a16:creationId xmlns:a16="http://schemas.microsoft.com/office/drawing/2014/main" id="{D0F2C7C1-55E3-6360-10B8-DD9A47BF2982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101129" y="2386463"/>
            <a:ext cx="107950" cy="107950"/>
          </a:xfrm>
          <a:prstGeom prst="rect">
            <a:avLst/>
          </a:prstGeom>
          <a:solidFill>
            <a:srgbClr val="C92793"/>
          </a:solidFill>
          <a:ln w="1651" algn="ctr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cs-CZ" altLang="cs-CZ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6" name="Rectangle 234">
            <a:extLst>
              <a:ext uri="{FF2B5EF4-FFF2-40B4-BE49-F238E27FC236}">
                <a16:creationId xmlns:a16="http://schemas.microsoft.com/office/drawing/2014/main" id="{21252B71-B284-BF0F-08AC-B79B1B7F1B7C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101129" y="2209471"/>
            <a:ext cx="107950" cy="107950"/>
          </a:xfrm>
          <a:prstGeom prst="rect">
            <a:avLst/>
          </a:prstGeom>
          <a:solidFill>
            <a:srgbClr val="1442A0"/>
          </a:solidFill>
          <a:ln w="1651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1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7" name="Text Box 237">
            <a:extLst>
              <a:ext uri="{FF2B5EF4-FFF2-40B4-BE49-F238E27FC236}">
                <a16:creationId xmlns:a16="http://schemas.microsoft.com/office/drawing/2014/main" id="{C5997CFF-0CA0-9DE2-EB20-A4042DC03726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253529" y="2146050"/>
            <a:ext cx="918301" cy="383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l">
              <a:spcBef>
                <a:spcPct val="20000"/>
              </a:spcBef>
              <a:buClr>
                <a:srgbClr val="660066"/>
              </a:buClr>
              <a:buFont typeface="Wingdings" panose="05000000000000000000" pitchFamily="2" charset="2"/>
              <a:buChar char="§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rgbClr val="660066"/>
              </a:buClr>
              <a:buFont typeface="Wingdings" panose="05000000000000000000" pitchFamily="2" charset="2"/>
              <a:buChar char="§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rgbClr val="660066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rgbClr val="660066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rgbClr val="660066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0066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0066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0066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0066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5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kumimoji="0" lang="cs-CZ" altLang="cs-CZ" sz="1400" b="1">
                <a:solidFill>
                  <a:prstClr val="black"/>
                </a:solidFill>
                <a:latin typeface="+mj-lt"/>
              </a:rPr>
              <a:t>muži</a:t>
            </a:r>
          </a:p>
          <a:p>
            <a:pPr>
              <a:lnSpc>
                <a:spcPct val="95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kumimoji="0" lang="cs-CZ" altLang="cs-CZ" sz="1400" b="1">
                <a:solidFill>
                  <a:prstClr val="black"/>
                </a:solidFill>
                <a:latin typeface="+mj-lt"/>
              </a:rPr>
              <a:t>ženy</a:t>
            </a:r>
          </a:p>
        </p:txBody>
      </p:sp>
      <p:sp>
        <p:nvSpPr>
          <p:cNvPr id="18" name="Zaoblený obdélník 33">
            <a:extLst>
              <a:ext uri="{FF2B5EF4-FFF2-40B4-BE49-F238E27FC236}">
                <a16:creationId xmlns:a16="http://schemas.microsoft.com/office/drawing/2014/main" id="{C92C104A-5047-2510-C391-2805943699DB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6095999" y="5114005"/>
            <a:ext cx="5754987" cy="1380624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>
              <a:defRPr/>
            </a:pPr>
            <a:r>
              <a:rPr lang="cs-CZ" sz="14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Nejčastějšími novotvary </a:t>
            </a:r>
            <a:r>
              <a:rPr lang="cs-CZ" sz="1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v České republice v letech 2020–2024 byly </a:t>
            </a:r>
            <a:r>
              <a:rPr lang="cs-CZ" sz="1400" dirty="0" err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nemelanomové</a:t>
            </a:r>
            <a:r>
              <a:rPr lang="cs-CZ" sz="1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kožní ZN (C44) a dále </a:t>
            </a:r>
            <a:r>
              <a:rPr lang="cs-CZ" sz="14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ZN prostaty (C61)</a:t>
            </a:r>
            <a:r>
              <a:rPr lang="cs-CZ" sz="1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, ZN prsu (C50) u žen, ZN tlustého střeva a konečníku (C18–C20) a ZN průdušnice, průdušky a plíce (C33, C34), které představují celkem na 47 % nově zjištěných zhoubných novotvarů bez </a:t>
            </a:r>
            <a:r>
              <a:rPr lang="cs-CZ" sz="1400" dirty="0" err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nemelanomových</a:t>
            </a:r>
            <a:r>
              <a:rPr lang="cs-CZ" sz="1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kožních ZN. </a:t>
            </a:r>
          </a:p>
        </p:txBody>
      </p:sp>
      <p:graphicFrame>
        <p:nvGraphicFramePr>
          <p:cNvPr id="19" name="Tabulka 18">
            <a:extLst>
              <a:ext uri="{FF2B5EF4-FFF2-40B4-BE49-F238E27FC236}">
                <a16:creationId xmlns:a16="http://schemas.microsoft.com/office/drawing/2014/main" id="{F14E94F1-B733-FD7D-7994-0A31F04CD7A2}"/>
              </a:ext>
            </a:extLst>
          </p:cNvPr>
          <p:cNvGraphicFramePr>
            <a:graphicFrameLocks noGrp="1"/>
          </p:cNvGraphicFramePr>
          <p:nvPr>
            <p:custDataLst>
              <p:tags r:id="rId10"/>
            </p:custDataLst>
          </p:nvPr>
        </p:nvGraphicFramePr>
        <p:xfrm>
          <a:off x="6096000" y="2761960"/>
          <a:ext cx="5754986" cy="2006445"/>
        </p:xfrm>
        <a:graphic>
          <a:graphicData uri="http://schemas.openxmlformats.org/drawingml/2006/table">
            <a:tbl>
              <a:tblPr/>
              <a:tblGrid>
                <a:gridCol w="3495503">
                  <a:extLst>
                    <a:ext uri="{9D8B030D-6E8A-4147-A177-3AD203B41FA5}">
                      <a16:colId xmlns:a16="http://schemas.microsoft.com/office/drawing/2014/main" val="2765753559"/>
                    </a:ext>
                  </a:extLst>
                </a:gridCol>
                <a:gridCol w="753161">
                  <a:extLst>
                    <a:ext uri="{9D8B030D-6E8A-4147-A177-3AD203B41FA5}">
                      <a16:colId xmlns:a16="http://schemas.microsoft.com/office/drawing/2014/main" val="2994594416"/>
                    </a:ext>
                  </a:extLst>
                </a:gridCol>
                <a:gridCol w="753161">
                  <a:extLst>
                    <a:ext uri="{9D8B030D-6E8A-4147-A177-3AD203B41FA5}">
                      <a16:colId xmlns:a16="http://schemas.microsoft.com/office/drawing/2014/main" val="2950578564"/>
                    </a:ext>
                  </a:extLst>
                </a:gridCol>
                <a:gridCol w="753161">
                  <a:extLst>
                    <a:ext uri="{9D8B030D-6E8A-4147-A177-3AD203B41FA5}">
                      <a16:colId xmlns:a16="http://schemas.microsoft.com/office/drawing/2014/main" val="721058880"/>
                    </a:ext>
                  </a:extLst>
                </a:gridCol>
              </a:tblGrid>
              <a:tr h="4522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Počet nově zjištěných novotvarů ročně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cs-CZ" sz="14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Muži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cs-CZ" sz="14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Ženy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cs-CZ" sz="14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Celkem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1381618"/>
                  </a:ext>
                </a:extLst>
              </a:tr>
              <a:tr h="4522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Všechny novotvary (C00</a:t>
                      </a:r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–</a:t>
                      </a:r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C97, </a:t>
                      </a:r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D00–D48)</a:t>
                      </a:r>
                      <a:endParaRPr lang="cs-CZ" sz="14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52 488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50 395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102 883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7980356"/>
                  </a:ext>
                </a:extLst>
              </a:tr>
              <a:tr h="4522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Zhoubné novotvary (C00</a:t>
                      </a:r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–</a:t>
                      </a:r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C97)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48 747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43 069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91 816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224743"/>
                  </a:ext>
                </a:extLst>
              </a:tr>
              <a:tr h="4522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Zhoubné novotvary bez </a:t>
                      </a:r>
                      <a:r>
                        <a:rPr lang="cs-CZ" sz="1400" b="1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nemelanomových</a:t>
                      </a:r>
                      <a:r>
                        <a:rPr lang="cs-CZ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kožních ZN (C00</a:t>
                      </a:r>
                      <a:r>
                        <a:rPr lang="cs-CZ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–</a:t>
                      </a:r>
                      <a:r>
                        <a:rPr lang="cs-CZ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C97 bez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C44)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34 371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29 698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64 068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3729615"/>
                  </a:ext>
                </a:extLst>
              </a:tr>
            </a:tbl>
          </a:graphicData>
        </a:graphic>
      </p:graphicFrame>
      <p:sp>
        <p:nvSpPr>
          <p:cNvPr id="4" name="TextovéPole 3">
            <a:extLst>
              <a:ext uri="{FF2B5EF4-FFF2-40B4-BE49-F238E27FC236}">
                <a16:creationId xmlns:a16="http://schemas.microsoft.com/office/drawing/2014/main" id="{974096E1-FCC4-2161-ACAA-137D730F45C2}"/>
              </a:ext>
            </a:extLst>
          </p:cNvPr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2C2F7A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17142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D727D5-FB83-CB23-D006-C55F099DEC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AA437849-B270-2F51-5A6D-0CB9EA45BFFD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57558" y="361502"/>
            <a:ext cx="11934442" cy="53422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3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cs-CZ" sz="2200" dirty="0">
                <a:solidFill>
                  <a:schemeClr val="accent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RAKOVINA PROSTATY PATŘÍ MEZI NEJČASTĚJŠÍ NÁDOROVÉ PŘÍČINY ÚMRTÍ U MUŽŮ</a:t>
            </a:r>
            <a:endParaRPr kumimoji="0" lang="cs-CZ" sz="2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F7E8CC6D-8358-869E-A27F-CD2101FD04B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510381" y="1109009"/>
            <a:ext cx="24240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Zdroj: Český statistický úřad</a:t>
            </a:r>
          </a:p>
        </p:txBody>
      </p:sp>
      <p:sp>
        <p:nvSpPr>
          <p:cNvPr id="4" name="Text Box 20">
            <a:extLst>
              <a:ext uri="{FF2B5EF4-FFF2-40B4-BE49-F238E27FC236}">
                <a16:creationId xmlns:a16="http://schemas.microsoft.com/office/drawing/2014/main" id="{A2DE8726-46C4-7E5F-7CA7-A42E9EEF6526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593207" y="873673"/>
            <a:ext cx="459829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Počet úmrtí na novotvary ročně (2020–2024)</a:t>
            </a:r>
          </a:p>
        </p:txBody>
      </p:sp>
      <p:graphicFrame>
        <p:nvGraphicFramePr>
          <p:cNvPr id="5" name="Object 35">
            <a:extLst>
              <a:ext uri="{FF2B5EF4-FFF2-40B4-BE49-F238E27FC236}">
                <a16:creationId xmlns:a16="http://schemas.microsoft.com/office/drawing/2014/main" id="{80881795-906E-F047-93B1-C4B8D24E63F7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144394547"/>
              </p:ext>
            </p:extLst>
          </p:nvPr>
        </p:nvGraphicFramePr>
        <p:xfrm>
          <a:off x="3306039" y="1173611"/>
          <a:ext cx="5140325" cy="5322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graphicFrame>
        <p:nvGraphicFramePr>
          <p:cNvPr id="6" name="Group 91">
            <a:extLst>
              <a:ext uri="{FF2B5EF4-FFF2-40B4-BE49-F238E27FC236}">
                <a16:creationId xmlns:a16="http://schemas.microsoft.com/office/drawing/2014/main" id="{F6917B53-B2D1-3A17-4955-099CE2DD10DE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157985135"/>
              </p:ext>
            </p:extLst>
          </p:nvPr>
        </p:nvGraphicFramePr>
        <p:xfrm>
          <a:off x="152400" y="1468020"/>
          <a:ext cx="3389789" cy="5028464"/>
        </p:xfrm>
        <a:graphic>
          <a:graphicData uri="http://schemas.openxmlformats.org/drawingml/2006/table">
            <a:tbl>
              <a:tblPr/>
              <a:tblGrid>
                <a:gridCol w="33897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9588">
                <a:tc>
                  <a:txBody>
                    <a:bodyPr/>
                    <a:lstStyle/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ZN průdušnice, průdušky a plíce (C33, C34)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9588">
                <a:tc>
                  <a:txBody>
                    <a:bodyPr/>
                    <a:lstStyle/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ZN tlustého střeva a konečníku (C18–C20)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9588">
                <a:tc>
                  <a:txBody>
                    <a:bodyPr/>
                    <a:lstStyle/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ZN slinivky břišní (C25)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9588">
                <a:tc>
                  <a:txBody>
                    <a:bodyPr/>
                    <a:lstStyle/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ZN prsu (C50) u žen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9588">
                <a:tc>
                  <a:txBody>
                    <a:bodyPr/>
                    <a:lstStyle/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cs-CZ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ZN prostaty (C61)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9588">
                <a:tc>
                  <a:txBody>
                    <a:bodyPr/>
                    <a:lstStyle/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ZN žaludku (C16)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9588">
                <a:tc>
                  <a:txBody>
                    <a:bodyPr/>
                    <a:lstStyle/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leukémie (C91–C95)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9588">
                <a:tc>
                  <a:txBody>
                    <a:bodyPr/>
                    <a:lstStyle/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ZN ledviny (C64)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9588">
                <a:tc>
                  <a:txBody>
                    <a:bodyPr/>
                    <a:lstStyle/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ZN močového měchýře (C67)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9588">
                <a:tc>
                  <a:txBody>
                    <a:bodyPr/>
                    <a:lstStyle/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ZN jater a intrahepatálních žlučových cest (C22)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9588">
                <a:tc>
                  <a:txBody>
                    <a:bodyPr/>
                    <a:lstStyle/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ZN hlavy a krku (C00–C14, C30–C31)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9588">
                <a:tc>
                  <a:txBody>
                    <a:bodyPr/>
                    <a:lstStyle/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ZN mozku, míchy a jiných částí CNS (C70–C72)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9588">
                <a:tc>
                  <a:txBody>
                    <a:bodyPr/>
                    <a:lstStyle/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ZN žlučníku a žlučových cest (C23, C24)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9588">
                <a:tc>
                  <a:txBody>
                    <a:bodyPr/>
                    <a:lstStyle/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ZN vaječníku (C56)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9588">
                <a:tc>
                  <a:txBody>
                    <a:bodyPr/>
                    <a:lstStyle/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non-Hodgkinův lymfom (C82–C86)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79588">
                <a:tc>
                  <a:txBody>
                    <a:bodyPr/>
                    <a:lstStyle/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ZN jícnu (C15)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9588">
                <a:tc>
                  <a:txBody>
                    <a:bodyPr/>
                    <a:lstStyle/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cs-CZ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zhoubný melanom kůže (C43)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79588">
                <a:tc>
                  <a:txBody>
                    <a:bodyPr/>
                    <a:lstStyle/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ZN dělohy (C54, C55)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79588">
                <a:tc>
                  <a:txBody>
                    <a:bodyPr/>
                    <a:lstStyle/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mnohočetný myelom (C90)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79588">
                <a:tc>
                  <a:txBody>
                    <a:bodyPr/>
                    <a:lstStyle/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ZN hrdla děložního (C53)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79588">
                <a:tc>
                  <a:txBody>
                    <a:bodyPr/>
                    <a:lstStyle/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ZN hrtanu (C32)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79588">
                <a:tc>
                  <a:txBody>
                    <a:bodyPr/>
                    <a:lstStyle/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cs-CZ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nemelanomový</a:t>
                      </a:r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kožní ZN (C44)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79588">
                <a:tc>
                  <a:txBody>
                    <a:bodyPr/>
                    <a:lstStyle/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ZN pojivových a </a:t>
                      </a:r>
                      <a:r>
                        <a:rPr lang="cs-CZ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měk</a:t>
                      </a:r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. tkání a </a:t>
                      </a:r>
                      <a:r>
                        <a:rPr lang="cs-CZ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perif</a:t>
                      </a:r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. nervů (C47, C49)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79588">
                <a:tc>
                  <a:txBody>
                    <a:bodyPr/>
                    <a:lstStyle/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ZN štítné žlázy (C73)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79588">
                <a:tc>
                  <a:txBody>
                    <a:bodyPr/>
                    <a:lstStyle/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cs-CZ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Hodgkinův</a:t>
                      </a:r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lymfom (C81)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79588">
                <a:tc>
                  <a:txBody>
                    <a:bodyPr/>
                    <a:lstStyle/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ZN varlete (C62)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79588">
                <a:tc>
                  <a:txBody>
                    <a:bodyPr/>
                    <a:lstStyle/>
                    <a:p>
                      <a:pPr algn="r" fontAlgn="ctr">
                        <a:lnSpc>
                          <a:spcPts val="1200"/>
                        </a:lnSpc>
                      </a:pPr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ostatní zhoubné novotvary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79588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novotvary nezhoubné a neznámého/nejistého chování 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</a:tbl>
          </a:graphicData>
        </a:graphic>
      </p:graphicFrame>
      <p:sp>
        <p:nvSpPr>
          <p:cNvPr id="7" name="Rectangle 233">
            <a:extLst>
              <a:ext uri="{FF2B5EF4-FFF2-40B4-BE49-F238E27FC236}">
                <a16:creationId xmlns:a16="http://schemas.microsoft.com/office/drawing/2014/main" id="{7D432E07-5116-960E-ED97-80B00C543B9E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101129" y="2316057"/>
            <a:ext cx="107950" cy="107950"/>
          </a:xfrm>
          <a:prstGeom prst="rect">
            <a:avLst/>
          </a:prstGeom>
          <a:solidFill>
            <a:srgbClr val="C92793"/>
          </a:solidFill>
          <a:ln w="1651" algn="ctr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cs-CZ" altLang="cs-CZ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" name="Rectangle 234">
            <a:extLst>
              <a:ext uri="{FF2B5EF4-FFF2-40B4-BE49-F238E27FC236}">
                <a16:creationId xmlns:a16="http://schemas.microsoft.com/office/drawing/2014/main" id="{CDEE8800-65D2-F5E8-AAD9-275907C87BF1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101129" y="2139065"/>
            <a:ext cx="107950" cy="107950"/>
          </a:xfrm>
          <a:prstGeom prst="rect">
            <a:avLst/>
          </a:prstGeom>
          <a:solidFill>
            <a:srgbClr val="1442A0"/>
          </a:solidFill>
          <a:ln w="1651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9" name="Text Box 237">
            <a:extLst>
              <a:ext uri="{FF2B5EF4-FFF2-40B4-BE49-F238E27FC236}">
                <a16:creationId xmlns:a16="http://schemas.microsoft.com/office/drawing/2014/main" id="{0A1CD358-3C41-6141-4CA6-8237BEF937D5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253529" y="2075644"/>
            <a:ext cx="918301" cy="383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l">
              <a:spcBef>
                <a:spcPct val="20000"/>
              </a:spcBef>
              <a:buClr>
                <a:srgbClr val="660066"/>
              </a:buClr>
              <a:buFont typeface="Wingdings" panose="05000000000000000000" pitchFamily="2" charset="2"/>
              <a:buChar char="§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rgbClr val="660066"/>
              </a:buClr>
              <a:buFont typeface="Wingdings" panose="05000000000000000000" pitchFamily="2" charset="2"/>
              <a:buChar char="§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rgbClr val="660066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rgbClr val="660066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rgbClr val="660066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0066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0066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0066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0066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muži</a:t>
            </a:r>
          </a:p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ženy</a:t>
            </a:r>
          </a:p>
        </p:txBody>
      </p:sp>
      <p:sp>
        <p:nvSpPr>
          <p:cNvPr id="10" name="Zaoblený obdélník 33">
            <a:extLst>
              <a:ext uri="{FF2B5EF4-FFF2-40B4-BE49-F238E27FC236}">
                <a16:creationId xmlns:a16="http://schemas.microsoft.com/office/drawing/2014/main" id="{81A49310-8B24-F343-9407-7877E3B27CF1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6155104" y="4727237"/>
            <a:ext cx="5754987" cy="1116462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Arial" panose="020B0604020202020204" pitchFamily="34" charset="0"/>
              </a:rPr>
              <a:t>Nejčastější příčinou úmrtí 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Arial" panose="020B0604020202020204" pitchFamily="34" charset="0"/>
              </a:rPr>
              <a:t>na novotvary byly ZN průdušnice, průdušky 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Arial" panose="020B0604020202020204" pitchFamily="34" charset="0"/>
              </a:rPr>
              <a:t> 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Arial" panose="020B0604020202020204" pitchFamily="34" charset="0"/>
              </a:rPr>
              <a:t>plíce (C33, C34), ZN tlustého střeva a konečníku (C18–C20), ZN slinivky břišní (C25), ZN prsu (C50) u žen a 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Arial" panose="020B0604020202020204" pitchFamily="34" charset="0"/>
              </a:rPr>
              <a:t>ZN prostaty (C61)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Arial" panose="020B0604020202020204" pitchFamily="34" charset="0"/>
              </a:rPr>
              <a:t>, které se podílely celkem na 5</a:t>
            </a:r>
            <a:r>
              <a:rPr lang="cs-CZ" sz="1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1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Arial" panose="020B0604020202020204" pitchFamily="34" charset="0"/>
              </a:rPr>
              <a:t> % úmrtí na zhoubné novotvary bez </a:t>
            </a:r>
            <a:r>
              <a:rPr kumimoji="0" lang="cs-CZ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Arial" panose="020B0604020202020204" pitchFamily="34" charset="0"/>
              </a:rPr>
              <a:t>nemelanomových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Arial" panose="020B0604020202020204" pitchFamily="34" charset="0"/>
              </a:rPr>
              <a:t> ZN. </a:t>
            </a:r>
          </a:p>
        </p:txBody>
      </p:sp>
      <p:graphicFrame>
        <p:nvGraphicFramePr>
          <p:cNvPr id="11" name="Tabulka 10">
            <a:extLst>
              <a:ext uri="{FF2B5EF4-FFF2-40B4-BE49-F238E27FC236}">
                <a16:creationId xmlns:a16="http://schemas.microsoft.com/office/drawing/2014/main" id="{206142E1-CF16-647A-4B59-7EBF6BB286CC}"/>
              </a:ext>
            </a:extLst>
          </p:cNvPr>
          <p:cNvGraphicFramePr>
            <a:graphicFrameLocks noGrp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2229931701"/>
              </p:ext>
            </p:extLst>
          </p:nvPr>
        </p:nvGraphicFramePr>
        <p:xfrm>
          <a:off x="6096000" y="2691554"/>
          <a:ext cx="5754988" cy="15519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96028">
                  <a:extLst>
                    <a:ext uri="{9D8B030D-6E8A-4147-A177-3AD203B41FA5}">
                      <a16:colId xmlns:a16="http://schemas.microsoft.com/office/drawing/2014/main" val="2765753559"/>
                    </a:ext>
                  </a:extLst>
                </a:gridCol>
                <a:gridCol w="686320">
                  <a:extLst>
                    <a:ext uri="{9D8B030D-6E8A-4147-A177-3AD203B41FA5}">
                      <a16:colId xmlns:a16="http://schemas.microsoft.com/office/drawing/2014/main" val="2994594416"/>
                    </a:ext>
                  </a:extLst>
                </a:gridCol>
                <a:gridCol w="686320">
                  <a:extLst>
                    <a:ext uri="{9D8B030D-6E8A-4147-A177-3AD203B41FA5}">
                      <a16:colId xmlns:a16="http://schemas.microsoft.com/office/drawing/2014/main" val="2950578564"/>
                    </a:ext>
                  </a:extLst>
                </a:gridCol>
                <a:gridCol w="686320">
                  <a:extLst>
                    <a:ext uri="{9D8B030D-6E8A-4147-A177-3AD203B41FA5}">
                      <a16:colId xmlns:a16="http://schemas.microsoft.com/office/drawing/2014/main" val="721058880"/>
                    </a:ext>
                  </a:extLst>
                </a:gridCol>
              </a:tblGrid>
              <a:tr h="287767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Počet úmrtí na novotvary ročně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Muži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Ženy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Celkem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1381618"/>
                  </a:ext>
                </a:extLst>
              </a:tr>
              <a:tr h="2550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Všechny novotvary (C00</a:t>
                      </a:r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–</a:t>
                      </a:r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C97, </a:t>
                      </a:r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D00–D48)</a:t>
                      </a:r>
                      <a:endParaRPr lang="cs-CZ" sz="14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15 342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12 776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28 118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7980356"/>
                  </a:ext>
                </a:extLst>
              </a:tr>
              <a:tr h="2550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b"/>
                      <a:r>
                        <a:rPr lang="cs-CZ" sz="1400" b="0" i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podíl ze všech úmrtí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1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24,2 %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21,5 %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22,9 %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5592354"/>
                  </a:ext>
                </a:extLst>
              </a:tr>
              <a:tr h="4991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Zhoubné novotvary bez </a:t>
                      </a:r>
                      <a:r>
                        <a:rPr lang="cs-CZ" sz="14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nemelanomových</a:t>
                      </a:r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kožních ZN (C00</a:t>
                      </a:r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–</a:t>
                      </a:r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C97 bez</a:t>
                      </a:r>
                      <a:r>
                        <a:rPr lang="cs-CZ" sz="14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C44)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14 876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12 349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27 224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224743"/>
                  </a:ext>
                </a:extLst>
              </a:tr>
              <a:tr h="2550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i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podíl ze všech úmrtí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1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23,4 %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1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20,8 %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22,2 %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3729615"/>
                  </a:ext>
                </a:extLst>
              </a:tr>
            </a:tbl>
          </a:graphicData>
        </a:graphic>
      </p:graphicFrame>
      <p:sp>
        <p:nvSpPr>
          <p:cNvPr id="21" name="TextovéPole 20">
            <a:extLst>
              <a:ext uri="{FF2B5EF4-FFF2-40B4-BE49-F238E27FC236}">
                <a16:creationId xmlns:a16="http://schemas.microsoft.com/office/drawing/2014/main" id="{417A039D-A5C2-E5F1-10B7-8CBC9C642E92}"/>
              </a:ext>
            </a:extLst>
          </p:cNvPr>
          <p:cNvSpPr txBox="1"/>
          <p:nvPr/>
        </p:nvSpPr>
        <p:spPr>
          <a:xfrm>
            <a:off x="-2510413" y="6496484"/>
            <a:ext cx="6103620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b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0" i="0" u="none" strike="noStrike" dirty="0">
                <a:solidFill>
                  <a:srgbClr val="000000"/>
                </a:solidFill>
                <a:effectLst/>
                <a:latin typeface="+mj-lt"/>
              </a:rPr>
              <a:t>(D10–D36, D37–D48)</a:t>
            </a:r>
          </a:p>
        </p:txBody>
      </p:sp>
    </p:spTree>
    <p:extLst>
      <p:ext uri="{BB962C8B-B14F-4D97-AF65-F5344CB8AC3E}">
        <p14:creationId xmlns:p14="http://schemas.microsoft.com/office/powerpoint/2010/main" val="3943985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76CEEE-F031-66FD-9DD0-CFCB19AA62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76FD6E57-5F82-5F54-2358-F16A8D2E9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999" y="475199"/>
            <a:ext cx="10127073" cy="720000"/>
          </a:xfrm>
        </p:spPr>
        <p:txBody>
          <a:bodyPr>
            <a:normAutofit fontScale="90000"/>
          </a:bodyPr>
          <a:lstStyle/>
          <a:p>
            <a:r>
              <a:rPr lang="cs-CZ" dirty="0"/>
              <a:t>Počet nově nalezených nádorů prostaty zřetelně roste</a:t>
            </a:r>
          </a:p>
        </p:txBody>
      </p:sp>
      <p:sp>
        <p:nvSpPr>
          <p:cNvPr id="39" name="Obdélník 38">
            <a:extLst>
              <a:ext uri="{FF2B5EF4-FFF2-40B4-BE49-F238E27FC236}">
                <a16:creationId xmlns:a16="http://schemas.microsoft.com/office/drawing/2014/main" id="{FC752376-4499-394E-C4EE-4ED625744BF8}"/>
              </a:ext>
            </a:extLst>
          </p:cNvPr>
          <p:cNvSpPr/>
          <p:nvPr/>
        </p:nvSpPr>
        <p:spPr>
          <a:xfrm>
            <a:off x="9165509" y="1053148"/>
            <a:ext cx="26773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Zdroj: Národní onkologický registr, ÚZIS ČR</a:t>
            </a:r>
          </a:p>
        </p:txBody>
      </p:sp>
      <p:graphicFrame>
        <p:nvGraphicFramePr>
          <p:cNvPr id="40" name="Graf 39">
            <a:extLst>
              <a:ext uri="{FF2B5EF4-FFF2-40B4-BE49-F238E27FC236}">
                <a16:creationId xmlns:a16="http://schemas.microsoft.com/office/drawing/2014/main" id="{C5BE9819-C54E-5F3B-02FE-2AA40A90E21E}"/>
              </a:ext>
            </a:extLst>
          </p:cNvPr>
          <p:cNvGraphicFramePr/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21415351"/>
              </p:ext>
            </p:extLst>
          </p:nvPr>
        </p:nvGraphicFramePr>
        <p:xfrm>
          <a:off x="739004" y="1209298"/>
          <a:ext cx="9443093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41" name="TextovéPole 40">
            <a:extLst>
              <a:ext uri="{FF2B5EF4-FFF2-40B4-BE49-F238E27FC236}">
                <a16:creationId xmlns:a16="http://schemas.microsoft.com/office/drawing/2014/main" id="{0577B461-65C9-EEE1-54F0-8D9F4D4081C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 rot="16200000">
            <a:off x="-1892487" y="3793117"/>
            <a:ext cx="49053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Počet nově diagnostikovaných novotvarů</a:t>
            </a:r>
          </a:p>
        </p:txBody>
      </p:sp>
      <p:sp>
        <p:nvSpPr>
          <p:cNvPr id="42" name="Obdélník 41">
            <a:extLst>
              <a:ext uri="{FF2B5EF4-FFF2-40B4-BE49-F238E27FC236}">
                <a16:creationId xmlns:a16="http://schemas.microsoft.com/office/drawing/2014/main" id="{F677BA2A-0FDB-3997-2381-A43406DBAF4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019942" y="2704671"/>
            <a:ext cx="1800200" cy="4314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ZN tlustého střeva a konečníku</a:t>
            </a:r>
          </a:p>
        </p:txBody>
      </p:sp>
      <p:sp>
        <p:nvSpPr>
          <p:cNvPr id="43" name="Obdélník 42">
            <a:extLst>
              <a:ext uri="{FF2B5EF4-FFF2-40B4-BE49-F238E27FC236}">
                <a16:creationId xmlns:a16="http://schemas.microsoft.com/office/drawing/2014/main" id="{B5D4FF47-AB3D-D813-8944-F87BA6CA6E2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008656" y="2231578"/>
            <a:ext cx="1187441" cy="264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ZN prsu u žen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FF00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Obdélník 43">
            <a:extLst>
              <a:ext uri="{FF2B5EF4-FFF2-40B4-BE49-F238E27FC236}">
                <a16:creationId xmlns:a16="http://schemas.microsoft.com/office/drawing/2014/main" id="{6A64E17B-860F-590D-A615-F94DECF4529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0051723" y="1616679"/>
            <a:ext cx="1049133" cy="264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ZN prostaty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Obdélník 44">
            <a:extLst>
              <a:ext uri="{FF2B5EF4-FFF2-40B4-BE49-F238E27FC236}">
                <a16:creationId xmlns:a16="http://schemas.microsoft.com/office/drawing/2014/main" id="{F945E857-B5F4-4C38-8224-C662B1E14B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0019942" y="3070577"/>
            <a:ext cx="1656184" cy="4314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ZN průdušnice, průdušky a plíce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Obdélník 45">
            <a:extLst>
              <a:ext uri="{FF2B5EF4-FFF2-40B4-BE49-F238E27FC236}">
                <a16:creationId xmlns:a16="http://schemas.microsoft.com/office/drawing/2014/main" id="{66B06839-263E-4A17-20CB-F1D7540BA9E3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0019942" y="4447037"/>
            <a:ext cx="968470" cy="264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ZN ledviny</a:t>
            </a:r>
          </a:p>
        </p:txBody>
      </p:sp>
      <p:sp>
        <p:nvSpPr>
          <p:cNvPr id="47" name="Obdélník 46">
            <a:extLst>
              <a:ext uri="{FF2B5EF4-FFF2-40B4-BE49-F238E27FC236}">
                <a16:creationId xmlns:a16="http://schemas.microsoft.com/office/drawing/2014/main" id="{CD6FF7E7-78B5-6DC4-03D0-7EE803E86D84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0019943" y="4784888"/>
            <a:ext cx="1888337" cy="264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ZN močového měchýře</a:t>
            </a:r>
          </a:p>
        </p:txBody>
      </p:sp>
      <p:sp>
        <p:nvSpPr>
          <p:cNvPr id="48" name="Obdélník 47">
            <a:extLst>
              <a:ext uri="{FF2B5EF4-FFF2-40B4-BE49-F238E27FC236}">
                <a16:creationId xmlns:a16="http://schemas.microsoft.com/office/drawing/2014/main" id="{EED91C86-905E-A210-AC87-101F098AF86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10019943" y="5383950"/>
            <a:ext cx="1005725" cy="264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ZN žaludku</a:t>
            </a:r>
          </a:p>
        </p:txBody>
      </p:sp>
      <p:sp>
        <p:nvSpPr>
          <p:cNvPr id="49" name="Obdélník 48">
            <a:extLst>
              <a:ext uri="{FF2B5EF4-FFF2-40B4-BE49-F238E27FC236}">
                <a16:creationId xmlns:a16="http://schemas.microsoft.com/office/drawing/2014/main" id="{AFEDBE9B-827F-FD5B-99B4-7B2AF8699C7B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10019942" y="4936024"/>
            <a:ext cx="1447832" cy="264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ZN slinivky břišní</a:t>
            </a:r>
          </a:p>
        </p:txBody>
      </p:sp>
      <p:sp>
        <p:nvSpPr>
          <p:cNvPr id="50" name="Obdélník 49">
            <a:extLst>
              <a:ext uri="{FF2B5EF4-FFF2-40B4-BE49-F238E27FC236}">
                <a16:creationId xmlns:a16="http://schemas.microsoft.com/office/drawing/2014/main" id="{D2EB04A7-E31D-9DD9-5E33-629BDA70FF3A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10010417" y="4608962"/>
            <a:ext cx="1947777" cy="264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zhoubný melanom kůže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2CDED48-7633-0D8E-1A0E-B038F91E76A4}"/>
              </a:ext>
            </a:extLst>
          </p:cNvPr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2C2F7A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0529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6148F-42A0-AD69-B03B-13570FE637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6DD8039C-ACC0-4EEC-F212-64FA7C5E4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3375" y="569766"/>
            <a:ext cx="9632997" cy="568815"/>
          </a:xfrm>
        </p:spPr>
        <p:txBody>
          <a:bodyPr>
            <a:normAutofit/>
          </a:bodyPr>
          <a:lstStyle/>
          <a:p>
            <a:r>
              <a:rPr lang="cs-CZ" dirty="0"/>
              <a:t>Celková zátěž karcinomu prostaty (c61) v ČR</a:t>
            </a:r>
          </a:p>
        </p:txBody>
      </p:sp>
      <p:sp>
        <p:nvSpPr>
          <p:cNvPr id="22" name="TextBox 6">
            <a:extLst>
              <a:ext uri="{FF2B5EF4-FFF2-40B4-BE49-F238E27FC236}">
                <a16:creationId xmlns:a16="http://schemas.microsoft.com/office/drawing/2014/main" id="{EDB829BC-089F-44E8-D108-01C95A404A7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8564226" y="1146559"/>
            <a:ext cx="35002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Zdroj: </a:t>
            </a:r>
            <a:r>
              <a:rPr kumimoji="0" lang="cs-CZ" sz="1000" b="0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1</a:t>
            </a:r>
            <a:r>
              <a:rPr kumimoji="0" lang="cs-CZ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Národní onkologický registr, </a:t>
            </a:r>
            <a:r>
              <a:rPr kumimoji="0" lang="cs-CZ" sz="1000" b="0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2</a:t>
            </a:r>
            <a:r>
              <a:rPr kumimoji="0" lang="cs-CZ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Český statistický úřad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3" name="Rectangle 251">
            <a:extLst>
              <a:ext uri="{FF2B5EF4-FFF2-40B4-BE49-F238E27FC236}">
                <a16:creationId xmlns:a16="http://schemas.microsoft.com/office/drawing/2014/main" id="{47BEF7D9-0D2F-305D-1C9B-1B304C047D0B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564563" y="3425891"/>
            <a:ext cx="33131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Incidence a</a:t>
            </a: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mortalita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4" name="Rectangle 252">
            <a:extLst>
              <a:ext uri="{FF2B5EF4-FFF2-40B4-BE49-F238E27FC236}">
                <a16:creationId xmlns:a16="http://schemas.microsoft.com/office/drawing/2014/main" id="{3B760434-65B5-05D0-D01E-7F3C5EDA9958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833260" y="3433701"/>
            <a:ext cx="33131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Celková p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revalence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25" name="Zástupný obsah 4" descr="Obsah obrázku text, Vykreslený graf, řada/pruh, snímek obrazovky&#10;&#10;Obsah generovaný pomocí AI může být nesprávný.">
            <a:extLst>
              <a:ext uri="{FF2B5EF4-FFF2-40B4-BE49-F238E27FC236}">
                <a16:creationId xmlns:a16="http://schemas.microsoft.com/office/drawing/2014/main" id="{4EF83B78-C168-3759-0AB4-CEECFA8D941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9710"/>
          <a:stretch>
            <a:fillRect/>
          </a:stretch>
        </p:blipFill>
        <p:spPr>
          <a:xfrm>
            <a:off x="31650" y="3795223"/>
            <a:ext cx="6238288" cy="2813984"/>
          </a:xfrm>
          <a:prstGeom prst="rect">
            <a:avLst/>
          </a:prstGeom>
        </p:spPr>
      </p:pic>
      <p:pic>
        <p:nvPicPr>
          <p:cNvPr id="26" name="Zástupný obsah 4" descr="Obsah obrázku text, Vykreslený graf, řada/pruh, diagram&#10;&#10;Obsah generovaný pomocí AI může být nesprávný.">
            <a:extLst>
              <a:ext uri="{FF2B5EF4-FFF2-40B4-BE49-F238E27FC236}">
                <a16:creationId xmlns:a16="http://schemas.microsoft.com/office/drawing/2014/main" id="{9A476F09-02C8-CE7F-E053-7A784A48A48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5329"/>
          <a:stretch>
            <a:fillRect/>
          </a:stretch>
        </p:blipFill>
        <p:spPr>
          <a:xfrm>
            <a:off x="6209081" y="3870470"/>
            <a:ext cx="5949600" cy="2813984"/>
          </a:xfrm>
          <a:prstGeom prst="rect">
            <a:avLst/>
          </a:prstGeom>
        </p:spPr>
      </p:pic>
      <p:graphicFrame>
        <p:nvGraphicFramePr>
          <p:cNvPr id="27" name="Group 192">
            <a:extLst>
              <a:ext uri="{FF2B5EF4-FFF2-40B4-BE49-F238E27FC236}">
                <a16:creationId xmlns:a16="http://schemas.microsoft.com/office/drawing/2014/main" id="{01164882-4049-E784-7269-75465ADE66FE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948883823"/>
              </p:ext>
            </p:extLst>
          </p:nvPr>
        </p:nvGraphicFramePr>
        <p:xfrm>
          <a:off x="1466621" y="1588463"/>
          <a:ext cx="7648807" cy="1571598"/>
        </p:xfrm>
        <a:graphic>
          <a:graphicData uri="http://schemas.openxmlformats.org/drawingml/2006/table">
            <a:tbl>
              <a:tblPr/>
              <a:tblGrid>
                <a:gridCol w="11466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42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97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97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97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5976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5976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976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5976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59766">
                  <a:extLst>
                    <a:ext uri="{9D8B030D-6E8A-4147-A177-3AD203B41FA5}">
                      <a16:colId xmlns:a16="http://schemas.microsoft.com/office/drawing/2014/main" val="958689335"/>
                    </a:ext>
                  </a:extLst>
                </a:gridCol>
                <a:gridCol w="659766">
                  <a:extLst>
                    <a:ext uri="{9D8B030D-6E8A-4147-A177-3AD203B41FA5}">
                      <a16:colId xmlns:a16="http://schemas.microsoft.com/office/drawing/2014/main" val="4043548114"/>
                    </a:ext>
                  </a:extLst>
                </a:gridCol>
              </a:tblGrid>
              <a:tr h="4162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6600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Absolutní počet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6600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2015</a:t>
                      </a:r>
                      <a:endParaRPr kumimoji="1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6600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2016</a:t>
                      </a:r>
                      <a:endParaRPr kumimoji="1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6600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2017</a:t>
                      </a:r>
                      <a:endParaRPr kumimoji="1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6600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2018</a:t>
                      </a:r>
                      <a:endParaRPr kumimoji="1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6600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201</a:t>
                      </a:r>
                      <a:r>
                        <a:rPr kumimoji="1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6600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20</a:t>
                      </a:r>
                      <a:r>
                        <a:rPr kumimoji="1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6600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2021</a:t>
                      </a:r>
                      <a:endParaRPr kumimoji="1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6600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2022</a:t>
                      </a:r>
                      <a:endParaRPr kumimoji="1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6600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2023</a:t>
                      </a:r>
                      <a:endParaRPr kumimoji="1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6600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2024</a:t>
                      </a:r>
                      <a:endParaRPr kumimoji="1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4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6600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I</a:t>
                      </a:r>
                      <a:r>
                        <a:rPr kumimoji="1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nc</a:t>
                      </a:r>
                      <a:r>
                        <a:rPr kumimoji="1" 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idence</a:t>
                      </a:r>
                      <a:r>
                        <a:rPr kumimoji="1" lang="cs-CZ" sz="12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1</a:t>
                      </a:r>
                      <a:endParaRPr kumimoji="1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7163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7461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7966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7860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7872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6897*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7720*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9225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9050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10 153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4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6600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M</a:t>
                      </a:r>
                      <a:r>
                        <a:rPr kumimoji="1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ort</a:t>
                      </a:r>
                      <a:r>
                        <a:rPr kumimoji="1" lang="cs-CZ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alit</a:t>
                      </a:r>
                      <a:r>
                        <a:rPr kumimoji="1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a</a:t>
                      </a:r>
                      <a:r>
                        <a:rPr kumimoji="1" lang="cs-CZ" sz="12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2</a:t>
                      </a:r>
                      <a:endParaRPr kumimoji="1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1327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1421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1372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1372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1443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1524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1427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1488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1519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1535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4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6600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Prevalence</a:t>
                      </a:r>
                      <a:r>
                        <a:rPr kumimoji="1" lang="cs-CZ" sz="12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</a:t>
                      </a:r>
                      <a:endParaRPr kumimoji="1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53 768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57 603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61 732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65 600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69 568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71 726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74 417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79 165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83 733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89 280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2" name="Rectangle 85">
            <a:extLst>
              <a:ext uri="{FF2B5EF4-FFF2-40B4-BE49-F238E27FC236}">
                <a16:creationId xmlns:a16="http://schemas.microsoft.com/office/drawing/2014/main" id="{1D792A9A-5264-DC68-B199-FD6462FEC7A1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9201926" y="2533708"/>
            <a:ext cx="26767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* </a:t>
            </a:r>
            <a:r>
              <a:rPr kumimoji="0" lang="cs-CZ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+mn-cs"/>
              </a:rPr>
              <a:t>Pokles v letech 2020 a 2021 lze také přisuzovat epidemii COVID-19</a:t>
            </a:r>
            <a:r>
              <a:rPr kumimoji="0" lang="cs-CZ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.</a:t>
            </a:r>
            <a:endParaRPr kumimoji="0" lang="en-US" altLang="cs-CZ" sz="12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59E7475E-A3CE-937C-767D-288539D69440}"/>
              </a:ext>
            </a:extLst>
          </p:cNvPr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2C2F7A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9996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EFB836-D429-6187-EE4F-272376E66F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502E6607-E3E0-B59E-D652-F468B0CE2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Vývoj 5letého relativního přežití dle stadia onemocnění: karcinom prostaty (C61)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2DD364C-2DD2-80C4-BC02-6A539365896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58973" y="1928862"/>
            <a:ext cx="4071934" cy="371535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b="1" dirty="0">
                <a:solidFill>
                  <a:schemeClr val="accent1"/>
                </a:solidFill>
              </a:rPr>
              <a:t>Je-li nádor diagnostikován v  časném stadiu, je šance na vyléčení a dlouhodobé přežití násobně vyšší. </a:t>
            </a:r>
          </a:p>
          <a:p>
            <a:pPr marL="0" indent="0" algn="just">
              <a:buNone/>
            </a:pPr>
            <a:endParaRPr lang="cs-CZ" dirty="0"/>
          </a:p>
        </p:txBody>
      </p:sp>
      <p:grpSp>
        <p:nvGrpSpPr>
          <p:cNvPr id="2" name="Skupina 1">
            <a:extLst>
              <a:ext uri="{FF2B5EF4-FFF2-40B4-BE49-F238E27FC236}">
                <a16:creationId xmlns:a16="http://schemas.microsoft.com/office/drawing/2014/main" id="{786EDE04-87BB-6E55-F376-F1C075D67A7F}"/>
              </a:ext>
            </a:extLst>
          </p:cNvPr>
          <p:cNvGrpSpPr/>
          <p:nvPr/>
        </p:nvGrpSpPr>
        <p:grpSpPr>
          <a:xfrm>
            <a:off x="5336063" y="1581626"/>
            <a:ext cx="4256379" cy="4258561"/>
            <a:chOff x="6071179" y="1210190"/>
            <a:chExt cx="4256379" cy="4258561"/>
          </a:xfrm>
        </p:grpSpPr>
        <p:sp>
          <p:nvSpPr>
            <p:cNvPr id="6" name="Text Box 3">
              <a:extLst>
                <a:ext uri="{FF2B5EF4-FFF2-40B4-BE49-F238E27FC236}">
                  <a16:creationId xmlns:a16="http://schemas.microsoft.com/office/drawing/2014/main" id="{1DADF512-5D2A-96A9-F9F7-BE9AFCE304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4851254" y="3174757"/>
              <a:ext cx="2686051" cy="2462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20" tIns="45710" rIns="91420" bIns="4571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5leté relativní přežití</a:t>
              </a:r>
            </a:p>
          </p:txBody>
        </p:sp>
        <p:sp>
          <p:nvSpPr>
            <p:cNvPr id="7" name="TextovéPole 21">
              <a:extLst>
                <a:ext uri="{FF2B5EF4-FFF2-40B4-BE49-F238E27FC236}">
                  <a16:creationId xmlns:a16="http://schemas.microsoft.com/office/drawing/2014/main" id="{0973609B-9DF7-F5B2-E89A-E05CBBE416F3}"/>
                </a:ext>
              </a:extLst>
            </p:cNvPr>
            <p:cNvSpPr txBox="1"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6409608" y="1210190"/>
              <a:ext cx="391795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altLang="cs-CZ" sz="1400" b="1" i="0" u="sng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ZN prostaty (C61)</a:t>
              </a:r>
            </a:p>
          </p:txBody>
        </p:sp>
        <p:sp>
          <p:nvSpPr>
            <p:cNvPr id="8" name="Text Box 21">
              <a:extLst>
                <a:ext uri="{FF2B5EF4-FFF2-40B4-BE49-F238E27FC236}">
                  <a16:creationId xmlns:a16="http://schemas.microsoft.com/office/drawing/2014/main" id="{3764F94C-4D4B-B406-2B49-B38C2E114FEB}"/>
                </a:ext>
              </a:extLst>
            </p:cNvPr>
            <p:cNvSpPr txBox="1"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8496218" y="5068662"/>
              <a:ext cx="1008062" cy="400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20" tIns="45710" rIns="91420" bIns="45710">
              <a:spAutoFit/>
            </a:bodyPr>
            <a:lstStyle>
              <a:defPPr>
                <a:defRPr lang="cs-CZ"/>
              </a:defPPr>
              <a:lvl1pPr algn="ctr">
                <a:spcBef>
                  <a:spcPct val="0"/>
                </a:spcBef>
                <a:buFontTx/>
                <a:buNone/>
                <a:defRPr kumimoji="0" sz="1000" b="1"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1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Stadium</a:t>
              </a:r>
              <a:endParaRPr kumimoji="0" lang="en-GB" altLang="cs-CZ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1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9" name="Text Box 22">
              <a:extLst>
                <a:ext uri="{FF2B5EF4-FFF2-40B4-BE49-F238E27FC236}">
                  <a16:creationId xmlns:a16="http://schemas.microsoft.com/office/drawing/2014/main" id="{2AF67378-8C10-FD95-B52F-2A0DAE957BAF}"/>
                </a:ext>
              </a:extLst>
            </p:cNvPr>
            <p:cNvSpPr txBox="1"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6744888" y="5068662"/>
              <a:ext cx="1092200" cy="400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20" tIns="45710" rIns="91420" bIns="45710">
              <a:spAutoFit/>
            </a:bodyPr>
            <a:lstStyle>
              <a:defPPr>
                <a:defRPr lang="cs-CZ"/>
              </a:defPPr>
              <a:lvl1pPr algn="ctr">
                <a:spcBef>
                  <a:spcPct val="0"/>
                </a:spcBef>
                <a:buFontTx/>
                <a:buNone/>
                <a:defRPr kumimoji="0" sz="1000" b="1"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1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Všechna </a:t>
              </a:r>
              <a:endParaRPr kumimoji="0" lang="en-GB" altLang="cs-CZ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1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stadia</a:t>
              </a:r>
            </a:p>
          </p:txBody>
        </p:sp>
        <p:sp>
          <p:nvSpPr>
            <p:cNvPr id="10" name="Text Box 25">
              <a:extLst>
                <a:ext uri="{FF2B5EF4-FFF2-40B4-BE49-F238E27FC236}">
                  <a16:creationId xmlns:a16="http://schemas.microsoft.com/office/drawing/2014/main" id="{45AA60EC-F3D7-CA7C-04E6-1D0EB4B1127A}"/>
                </a:ext>
              </a:extLst>
            </p:cNvPr>
            <p:cNvSpPr txBox="1"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7672623" y="5068662"/>
              <a:ext cx="1008062" cy="400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20" tIns="45710" rIns="91420" bIns="45710">
              <a:spAutoFit/>
            </a:bodyPr>
            <a:lstStyle>
              <a:defPPr>
                <a:defRPr lang="cs-CZ"/>
              </a:defPPr>
              <a:lvl1pPr algn="ctr">
                <a:spcBef>
                  <a:spcPct val="0"/>
                </a:spcBef>
                <a:buFontTx/>
                <a:buNone/>
                <a:defRPr kumimoji="0" sz="1000" b="1"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1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Stadium</a:t>
              </a:r>
              <a:endParaRPr kumimoji="0" lang="en-GB" altLang="cs-CZ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1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 + 2</a:t>
              </a:r>
            </a:p>
          </p:txBody>
        </p:sp>
        <p:graphicFrame>
          <p:nvGraphicFramePr>
            <p:cNvPr id="11" name="Object 4">
              <a:extLst>
                <a:ext uri="{FF2B5EF4-FFF2-40B4-BE49-F238E27FC236}">
                  <a16:creationId xmlns:a16="http://schemas.microsoft.com/office/drawing/2014/main" id="{D64E8E3E-C169-3BAC-FE69-6863D3540078}"/>
                </a:ext>
              </a:extLst>
            </p:cNvPr>
            <p:cNvGraphicFramePr>
              <a:graphicFrameLocks noChangeAspect="1"/>
            </p:cNvGraphicFramePr>
            <p:nvPr>
              <p:custDataLst>
                <p:tags r:id="rId6"/>
              </p:custDataLst>
            </p:nvPr>
          </p:nvGraphicFramePr>
          <p:xfrm>
            <a:off x="6325153" y="1431699"/>
            <a:ext cx="3917950" cy="38608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  <p:sp>
          <p:nvSpPr>
            <p:cNvPr id="12" name="Text Box 23">
              <a:extLst>
                <a:ext uri="{FF2B5EF4-FFF2-40B4-BE49-F238E27FC236}">
                  <a16:creationId xmlns:a16="http://schemas.microsoft.com/office/drawing/2014/main" id="{7E427AFC-D68F-F06B-6145-67AFF4E41524}"/>
                </a:ext>
              </a:extLst>
            </p:cNvPr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9319495" y="5068662"/>
              <a:ext cx="1008063" cy="400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20" tIns="45710" rIns="91420" bIns="45710">
              <a:spAutoFit/>
            </a:bodyPr>
            <a:lstStyle>
              <a:defPPr>
                <a:defRPr lang="cs-CZ"/>
              </a:defPPr>
              <a:lvl1pPr algn="ctr">
                <a:spcBef>
                  <a:spcPct val="0"/>
                </a:spcBef>
                <a:buFontTx/>
                <a:buNone/>
                <a:defRPr kumimoji="0" sz="1000" b="1"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1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Stadium</a:t>
              </a:r>
              <a:endParaRPr kumimoji="0" lang="en-GB" altLang="cs-CZ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1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</a:t>
              </a:r>
            </a:p>
          </p:txBody>
        </p:sp>
      </p:grpSp>
      <p:grpSp>
        <p:nvGrpSpPr>
          <p:cNvPr id="13" name="Skupina 1">
            <a:extLst>
              <a:ext uri="{FF2B5EF4-FFF2-40B4-BE49-F238E27FC236}">
                <a16:creationId xmlns:a16="http://schemas.microsoft.com/office/drawing/2014/main" id="{669179F2-C455-7130-A595-4E7492783B05}"/>
              </a:ext>
            </a:extLst>
          </p:cNvPr>
          <p:cNvGrpSpPr>
            <a:grpSpLocks/>
          </p:cNvGrpSpPr>
          <p:nvPr>
            <p:custDataLst>
              <p:tags r:id="rId1"/>
            </p:custDataLst>
          </p:nvPr>
        </p:nvGrpSpPr>
        <p:grpSpPr bwMode="auto">
          <a:xfrm>
            <a:off x="5527566" y="5909616"/>
            <a:ext cx="4321175" cy="681038"/>
            <a:chOff x="971550" y="5916612"/>
            <a:chExt cx="4321175" cy="680615"/>
          </a:xfrm>
        </p:grpSpPr>
        <p:sp>
          <p:nvSpPr>
            <p:cNvPr id="14" name="Rectangle 26">
              <a:extLst>
                <a:ext uri="{FF2B5EF4-FFF2-40B4-BE49-F238E27FC236}">
                  <a16:creationId xmlns:a16="http://schemas.microsoft.com/office/drawing/2014/main" id="{DECFFF19-4F48-4E62-8CB2-D9B2FD2DBD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550" y="5916612"/>
              <a:ext cx="4321175" cy="680615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altLang="cs-CZ" sz="1800" b="0" i="1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" name="Text Box 27">
              <a:extLst>
                <a:ext uri="{FF2B5EF4-FFF2-40B4-BE49-F238E27FC236}">
                  <a16:creationId xmlns:a16="http://schemas.microsoft.com/office/drawing/2014/main" id="{0D93CD76-77B9-109B-67A3-9923FD8E5E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52141" y="5940425"/>
              <a:ext cx="1744662" cy="215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10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Analýza periody 2020–2023</a:t>
              </a:r>
              <a:endParaRPr kumimoji="0" lang="cs-CZ" altLang="cs-CZ" sz="18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" name="AutoShape 28">
              <a:extLst>
                <a:ext uri="{FF2B5EF4-FFF2-40B4-BE49-F238E27FC236}">
                  <a16:creationId xmlns:a16="http://schemas.microsoft.com/office/drawing/2014/main" id="{A1627791-7A81-AE0D-7429-8CE0B85EC7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6327" y="6011300"/>
              <a:ext cx="72000" cy="72000"/>
            </a:xfrm>
            <a:prstGeom prst="diamond">
              <a:avLst/>
            </a:pr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altLang="cs-CZ" sz="1800" b="0" i="1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7" name="Text Box 29">
              <a:extLst>
                <a:ext uri="{FF2B5EF4-FFF2-40B4-BE49-F238E27FC236}">
                  <a16:creationId xmlns:a16="http://schemas.microsoft.com/office/drawing/2014/main" id="{602943DF-0496-393F-C896-1BF35A37CD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95266" y="5940425"/>
              <a:ext cx="1746250" cy="215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1000" b="0" i="1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Kohortní</a:t>
              </a:r>
              <a:r>
                <a:rPr kumimoji="0" lang="cs-CZ" altLang="cs-CZ" sz="10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analýza 20</a:t>
              </a:r>
              <a:r>
                <a:rPr kumimoji="0" lang="en-US" altLang="cs-CZ" sz="10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1</a:t>
              </a:r>
              <a:r>
                <a:rPr kumimoji="0" lang="cs-CZ" altLang="cs-CZ" sz="10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5–2019</a:t>
              </a:r>
              <a:endParaRPr kumimoji="0" lang="cs-CZ" altLang="cs-CZ" sz="18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8" name="Oval 31">
              <a:extLst>
                <a:ext uri="{FF2B5EF4-FFF2-40B4-BE49-F238E27FC236}">
                  <a16:creationId xmlns:a16="http://schemas.microsoft.com/office/drawing/2014/main" id="{1DF07784-82BC-857F-2275-D836CA326A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9457" y="6011863"/>
              <a:ext cx="71437" cy="71437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altLang="cs-CZ" sz="1800" b="0" i="1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" name="Text Box 32">
              <a:extLst>
                <a:ext uri="{FF2B5EF4-FFF2-40B4-BE49-F238E27FC236}">
                  <a16:creationId xmlns:a16="http://schemas.microsoft.com/office/drawing/2014/main" id="{0D9CC5F0-2A52-D745-D6F6-15B80C75AA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52141" y="6139904"/>
              <a:ext cx="1752600" cy="215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1000" b="0" i="1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Kohortní</a:t>
              </a:r>
              <a:r>
                <a:rPr kumimoji="0" lang="cs-CZ" altLang="cs-CZ" sz="10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analýza 2010–2014</a:t>
              </a:r>
              <a:endParaRPr kumimoji="0" lang="cs-CZ" altLang="cs-CZ" sz="18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0" name="Text Box 33">
              <a:extLst>
                <a:ext uri="{FF2B5EF4-FFF2-40B4-BE49-F238E27FC236}">
                  <a16:creationId xmlns:a16="http://schemas.microsoft.com/office/drawing/2014/main" id="{A7EF7E1B-F279-7EA2-A67D-EFBB182176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95266" y="6139904"/>
              <a:ext cx="1752600" cy="215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1000" b="0" i="1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Kohortní</a:t>
              </a:r>
              <a:r>
                <a:rPr kumimoji="0" lang="cs-CZ" altLang="cs-CZ" sz="10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analýza </a:t>
              </a:r>
              <a:r>
                <a:rPr kumimoji="0" lang="en-US" altLang="cs-CZ" sz="10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200</a:t>
              </a:r>
              <a:r>
                <a:rPr kumimoji="0" lang="cs-CZ" altLang="cs-CZ" sz="10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5–2009</a:t>
              </a:r>
              <a:endParaRPr kumimoji="0" lang="cs-CZ" altLang="cs-CZ" sz="18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21" name="Group 34">
              <a:extLst>
                <a:ext uri="{FF2B5EF4-FFF2-40B4-BE49-F238E27FC236}">
                  <a16:creationId xmlns:a16="http://schemas.microsoft.com/office/drawing/2014/main" id="{3D932E1C-36A6-8E63-70C6-073607EE4BE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69456" y="6212135"/>
              <a:ext cx="71438" cy="71438"/>
              <a:chOff x="585" y="2014"/>
              <a:chExt cx="45" cy="45"/>
            </a:xfrm>
          </p:grpSpPr>
          <p:sp>
            <p:nvSpPr>
              <p:cNvPr id="33" name="Line 35">
                <a:extLst>
                  <a:ext uri="{FF2B5EF4-FFF2-40B4-BE49-F238E27FC236}">
                    <a16:creationId xmlns:a16="http://schemas.microsoft.com/office/drawing/2014/main" id="{123E16A4-C02D-DF4A-8F68-98D6952E9A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85" y="2014"/>
                <a:ext cx="45" cy="45"/>
              </a:xfrm>
              <a:prstGeom prst="rect">
                <a:avLst/>
              </a:prstGeom>
              <a:noFill/>
              <a:ln w="9525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altLang="cs-CZ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4" name="Line 36">
                <a:extLst>
                  <a:ext uri="{FF2B5EF4-FFF2-40B4-BE49-F238E27FC236}">
                    <a16:creationId xmlns:a16="http://schemas.microsoft.com/office/drawing/2014/main" id="{39D25505-9CE1-1B7F-113A-A2F15841EF3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85" y="2014"/>
                <a:ext cx="45" cy="45"/>
              </a:xfrm>
              <a:prstGeom prst="rect">
                <a:avLst/>
              </a:prstGeom>
              <a:noFill/>
              <a:ln w="9525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altLang="cs-CZ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2" name="Text Box 32">
              <a:extLst>
                <a:ext uri="{FF2B5EF4-FFF2-40B4-BE49-F238E27FC236}">
                  <a16:creationId xmlns:a16="http://schemas.microsoft.com/office/drawing/2014/main" id="{9937EAF0-AC55-18C1-0F86-BFDEFD4FC6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52141" y="6339383"/>
              <a:ext cx="1752600" cy="215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1000" b="0" i="1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Kohortní</a:t>
              </a:r>
              <a:r>
                <a:rPr kumimoji="0" lang="cs-CZ" altLang="cs-CZ" sz="10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analýza 2000–2004</a:t>
              </a:r>
              <a:endParaRPr kumimoji="0" lang="cs-CZ" altLang="cs-CZ" sz="18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" name="Text Box 33">
              <a:extLst>
                <a:ext uri="{FF2B5EF4-FFF2-40B4-BE49-F238E27FC236}">
                  <a16:creationId xmlns:a16="http://schemas.microsoft.com/office/drawing/2014/main" id="{C57221A1-0C11-2688-9CED-EBFB6E0176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95266" y="6339383"/>
              <a:ext cx="1752600" cy="215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1000" b="0" i="1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Kohortní</a:t>
              </a:r>
              <a:r>
                <a:rPr kumimoji="0" lang="cs-CZ" altLang="cs-CZ" sz="10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analýza 1995–1999</a:t>
              </a:r>
              <a:endParaRPr kumimoji="0" lang="cs-CZ" altLang="cs-CZ" sz="18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24" name="Group 34">
              <a:extLst>
                <a:ext uri="{FF2B5EF4-FFF2-40B4-BE49-F238E27FC236}">
                  <a16:creationId xmlns:a16="http://schemas.microsoft.com/office/drawing/2014/main" id="{BC58A3A3-2FA8-2681-6C39-90A78A001EC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69456" y="6412408"/>
              <a:ext cx="71438" cy="71438"/>
              <a:chOff x="585" y="2014"/>
              <a:chExt cx="45" cy="45"/>
            </a:xfrm>
          </p:grpSpPr>
          <p:sp>
            <p:nvSpPr>
              <p:cNvPr id="31" name="Line 35">
                <a:extLst>
                  <a:ext uri="{FF2B5EF4-FFF2-40B4-BE49-F238E27FC236}">
                    <a16:creationId xmlns:a16="http://schemas.microsoft.com/office/drawing/2014/main" id="{CB04BCE7-35D2-1D87-7594-C081237DCD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85" y="2014"/>
                <a:ext cx="45" cy="45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Line 36">
                <a:extLst>
                  <a:ext uri="{FF2B5EF4-FFF2-40B4-BE49-F238E27FC236}">
                    <a16:creationId xmlns:a16="http://schemas.microsoft.com/office/drawing/2014/main" id="{7E89D059-D6AF-8A1C-6CD9-481D471E69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85" y="2014"/>
                <a:ext cx="45" cy="45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5" name="Group 37">
              <a:extLst>
                <a:ext uri="{FF2B5EF4-FFF2-40B4-BE49-F238E27FC236}">
                  <a16:creationId xmlns:a16="http://schemas.microsoft.com/office/drawing/2014/main" id="{01BB2706-2208-55A0-85A5-4333B6F3986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15815" y="6412408"/>
              <a:ext cx="73025" cy="71438"/>
              <a:chOff x="2778" y="5374"/>
              <a:chExt cx="46" cy="45"/>
            </a:xfrm>
          </p:grpSpPr>
          <p:sp>
            <p:nvSpPr>
              <p:cNvPr id="29" name="Line 38">
                <a:extLst>
                  <a:ext uri="{FF2B5EF4-FFF2-40B4-BE49-F238E27FC236}">
                    <a16:creationId xmlns:a16="http://schemas.microsoft.com/office/drawing/2014/main" id="{EDE33442-A897-5FF2-684E-BC93D3DDE52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01" y="5374"/>
                <a:ext cx="0" cy="45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Line 39">
                <a:extLst>
                  <a:ext uri="{FF2B5EF4-FFF2-40B4-BE49-F238E27FC236}">
                    <a16:creationId xmlns:a16="http://schemas.microsoft.com/office/drawing/2014/main" id="{74FB3D40-5762-D0F9-AE57-E0E4D2E58F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78" y="5397"/>
                <a:ext cx="46" cy="0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6" name="Group 34">
              <a:extLst>
                <a:ext uri="{FF2B5EF4-FFF2-40B4-BE49-F238E27FC236}">
                  <a16:creationId xmlns:a16="http://schemas.microsoft.com/office/drawing/2014/main" id="{2BE44B9E-1DAB-D8FC-0174-131C2B7F5E0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17402" y="6212135"/>
              <a:ext cx="71438" cy="71438"/>
              <a:chOff x="585" y="2014"/>
              <a:chExt cx="45" cy="45"/>
            </a:xfrm>
          </p:grpSpPr>
          <p:sp>
            <p:nvSpPr>
              <p:cNvPr id="27" name="Line 35">
                <a:extLst>
                  <a:ext uri="{FF2B5EF4-FFF2-40B4-BE49-F238E27FC236}">
                    <a16:creationId xmlns:a16="http://schemas.microsoft.com/office/drawing/2014/main" id="{D864F811-B345-796B-3A2D-738DF0823E8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85" y="2014"/>
                <a:ext cx="45" cy="45"/>
              </a:xfrm>
              <a:prstGeom prst="triangle">
                <a:avLst>
                  <a:gd name="adj" fmla="val 50000"/>
                </a:avLst>
              </a:prstGeom>
              <a:noFill/>
              <a:ln w="9525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altLang="cs-CZ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" name="Line 36">
                <a:extLst>
                  <a:ext uri="{FF2B5EF4-FFF2-40B4-BE49-F238E27FC236}">
                    <a16:creationId xmlns:a16="http://schemas.microsoft.com/office/drawing/2014/main" id="{81E8111A-33D8-C9EC-7EF5-0195DF99E7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85" y="2014"/>
                <a:ext cx="45" cy="45"/>
              </a:xfrm>
              <a:prstGeom prst="triangle">
                <a:avLst>
                  <a:gd name="adj" fmla="val 50000"/>
                </a:avLst>
              </a:prstGeom>
              <a:noFill/>
              <a:ln w="9525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altLang="cs-CZ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36" name="Text Box 4">
            <a:extLst>
              <a:ext uri="{FF2B5EF4-FFF2-40B4-BE49-F238E27FC236}">
                <a16:creationId xmlns:a16="http://schemas.microsoft.com/office/drawing/2014/main" id="{887CC438-3DB0-B125-8635-D34DA3FB2E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49166" y="1084147"/>
            <a:ext cx="4329853" cy="23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0" tIns="45710" rIns="91420" bIns="4571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Všichni pacienti s diagnostikovaným onemocněním</a:t>
            </a:r>
          </a:p>
        </p:txBody>
      </p:sp>
      <p:sp>
        <p:nvSpPr>
          <p:cNvPr id="37" name="TextovéPole 20">
            <a:extLst>
              <a:ext uri="{FF2B5EF4-FFF2-40B4-BE49-F238E27FC236}">
                <a16:creationId xmlns:a16="http://schemas.microsoft.com/office/drawing/2014/main" id="{6ABC3C99-CA7F-7291-3DDA-0FBF4C9E59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8380" y="1285086"/>
            <a:ext cx="509950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cs-CZ" sz="9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Uváděné hodnoty 5letého přežití pro jednotlivé diagnózy/stadia jsou </a:t>
            </a:r>
            <a:r>
              <a:rPr kumimoji="0" lang="pl-PL" altLang="cs-CZ" sz="900" b="1" i="1" u="sng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věkově standardizovány</a:t>
            </a:r>
            <a:r>
              <a:rPr kumimoji="0" lang="pl-PL" altLang="cs-CZ" sz="9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</p:txBody>
      </p:sp>
      <p:sp>
        <p:nvSpPr>
          <p:cNvPr id="39" name="Obdélník 38">
            <a:extLst>
              <a:ext uri="{FF2B5EF4-FFF2-40B4-BE49-F238E27FC236}">
                <a16:creationId xmlns:a16="http://schemas.microsoft.com/office/drawing/2014/main" id="{8403925F-0BDE-E004-A8A3-1FA01C081D3E}"/>
              </a:ext>
            </a:extLst>
          </p:cNvPr>
          <p:cNvSpPr/>
          <p:nvPr/>
        </p:nvSpPr>
        <p:spPr>
          <a:xfrm>
            <a:off x="9001683" y="881770"/>
            <a:ext cx="267733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Zdroj: Národní onkologický registr, ÚZIS ČR</a:t>
            </a:r>
          </a:p>
        </p:txBody>
      </p:sp>
      <p:sp>
        <p:nvSpPr>
          <p:cNvPr id="40" name="Pravá složená závorka 39">
            <a:extLst>
              <a:ext uri="{FF2B5EF4-FFF2-40B4-BE49-F238E27FC236}">
                <a16:creationId xmlns:a16="http://schemas.microsoft.com/office/drawing/2014/main" id="{DF7CC83F-870A-AB71-E5FE-C6B68BA2AF77}"/>
              </a:ext>
            </a:extLst>
          </p:cNvPr>
          <p:cNvSpPr/>
          <p:nvPr/>
        </p:nvSpPr>
        <p:spPr>
          <a:xfrm>
            <a:off x="9744775" y="1943630"/>
            <a:ext cx="207933" cy="1684192"/>
          </a:xfrm>
          <a:prstGeom prst="rightBrace">
            <a:avLst/>
          </a:prstGeom>
          <a:noFill/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accent3"/>
              </a:solidFill>
            </a:endParaRPr>
          </a:p>
        </p:txBody>
      </p:sp>
      <p:sp>
        <p:nvSpPr>
          <p:cNvPr id="41" name="TextovéPole 40">
            <a:extLst>
              <a:ext uri="{FF2B5EF4-FFF2-40B4-BE49-F238E27FC236}">
                <a16:creationId xmlns:a16="http://schemas.microsoft.com/office/drawing/2014/main" id="{735AA6D6-A825-0DAD-7F55-CEA3CCAC9EDB}"/>
              </a:ext>
            </a:extLst>
          </p:cNvPr>
          <p:cNvSpPr txBox="1"/>
          <p:nvPr/>
        </p:nvSpPr>
        <p:spPr>
          <a:xfrm>
            <a:off x="9991167" y="2075079"/>
            <a:ext cx="18467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accent3"/>
                </a:solidFill>
              </a:rPr>
              <a:t>Rozdíl </a:t>
            </a:r>
          </a:p>
          <a:p>
            <a:r>
              <a:rPr lang="cs-CZ" b="1" dirty="0">
                <a:solidFill>
                  <a:schemeClr val="accent3"/>
                </a:solidFill>
              </a:rPr>
              <a:t>v 5letém přežití téměř 50 procentních bodů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7428B1AD-4089-9D24-B6FA-3830AF8F80C1}"/>
              </a:ext>
            </a:extLst>
          </p:cNvPr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2C2F7A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31035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35184D-105B-A440-015D-69F9B8426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ovéPole 19">
            <a:extLst>
              <a:ext uri="{FF2B5EF4-FFF2-40B4-BE49-F238E27FC236}">
                <a16:creationId xmlns:a16="http://schemas.microsoft.com/office/drawing/2014/main" id="{87930AF7-0FB9-9804-B743-9FF832DBD662}"/>
              </a:ext>
            </a:extLst>
          </p:cNvPr>
          <p:cNvSpPr txBox="1"/>
          <p:nvPr/>
        </p:nvSpPr>
        <p:spPr>
          <a:xfrm>
            <a:off x="2057400" y="1620812"/>
            <a:ext cx="8839200" cy="361637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cs-CZ" sz="3200" dirty="0">
                <a:solidFill>
                  <a:schemeClr val="bg1"/>
                </a:solidFill>
              </a:rPr>
              <a:t>Nově je k dispozici organizovaný screening nádorů prostaty. </a:t>
            </a:r>
          </a:p>
          <a:p>
            <a:pPr algn="ctr"/>
            <a:r>
              <a:rPr lang="cs-CZ" sz="3200" dirty="0">
                <a:solidFill>
                  <a:schemeClr val="bg1"/>
                </a:solidFill>
              </a:rPr>
              <a:t>Česká republika je pevnou součástí mezinárodního úsilí o zavedení tohoto screeningového programu do praxe a sama zavedla od roku 2024 pilotní program screeningu karcinomu prostaty.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0527462C-4044-8EC3-15D5-CBF954A12BA2}"/>
              </a:ext>
            </a:extLst>
          </p:cNvPr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2C2F7A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804228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  <p:tag name="SLIDEFAB_RESIZEMODE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heme/theme1.xml><?xml version="1.0" encoding="utf-8"?>
<a:theme xmlns:a="http://schemas.openxmlformats.org/drawingml/2006/main" name="Motiv Office">
  <a:themeElements>
    <a:clrScheme name="UZIS-2023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C2F7A"/>
      </a:accent1>
      <a:accent2>
        <a:srgbClr val="93A8CD"/>
      </a:accent2>
      <a:accent3>
        <a:srgbClr val="DA2B47"/>
      </a:accent3>
      <a:accent4>
        <a:srgbClr val="BBC747"/>
      </a:accent4>
      <a:accent5>
        <a:srgbClr val="7B3C8E"/>
      </a:accent5>
      <a:accent6>
        <a:srgbClr val="E6B03C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sc-prezentace-cz.pptx" id="{51392DF6-9C5D-41B7-A72A-2D016CF2D798}" vid="{11C299F8-A47A-4F49-BCCF-7C9A9D6BD188}"/>
    </a:ext>
  </a:extLst>
</a:theme>
</file>

<file path=ppt/theme/theme2.xml><?xml version="1.0" encoding="utf-8"?>
<a:theme xmlns:a="http://schemas.openxmlformats.org/drawingml/2006/main" name="JVS PPT Dark">
  <a:themeElements>
    <a:clrScheme name="JVS PPT Dark">
      <a:dk1>
        <a:srgbClr val="FFFFFF"/>
      </a:dk1>
      <a:lt1>
        <a:srgbClr val="0C1838"/>
      </a:lt1>
      <a:dk2>
        <a:srgbClr val="A7A9B3"/>
      </a:dk2>
      <a:lt2>
        <a:srgbClr val="545860"/>
      </a:lt2>
      <a:accent1>
        <a:srgbClr val="00469B"/>
      </a:accent1>
      <a:accent2>
        <a:srgbClr val="D70C0F"/>
      </a:accent2>
      <a:accent3>
        <a:srgbClr val="F8C2B9"/>
      </a:accent3>
      <a:accent4>
        <a:srgbClr val="680526"/>
      </a:accent4>
      <a:accent5>
        <a:srgbClr val="9EC8E9"/>
      </a:accent5>
      <a:accent6>
        <a:srgbClr val="545860"/>
      </a:accent6>
      <a:hlink>
        <a:srgbClr val="FFFFFF"/>
      </a:hlink>
      <a:folHlink>
        <a:srgbClr val="FFFF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marL="263525" indent="-263525" algn="l">
          <a:spcBef>
            <a:spcPts val="1000"/>
          </a:spcBef>
          <a:spcAft>
            <a:spcPts val="1000"/>
          </a:spcAft>
          <a:buFont typeface="Wingdings" panose="05000000000000000000" pitchFamily="2" charset="2"/>
          <a:buChar char="§"/>
          <a:defRPr sz="20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marL="270000" indent="-270000" algn="l">
          <a:spcBef>
            <a:spcPts val="1000"/>
          </a:spcBef>
          <a:spcAft>
            <a:spcPts val="1000"/>
          </a:spcAft>
          <a:buSzPct val="100000"/>
          <a:buFont typeface="Wingdings" panose="05000000000000000000" pitchFamily="2" charset="2"/>
          <a:buChar char="§"/>
          <a:defRPr sz="2000" dirty="0" err="1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zentace3" id="{24706DEC-CB45-C34C-9235-C38336E695F7}" vid="{3F4E157E-E3E1-6740-B836-DE72813AA057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C25D10DB626864DBE0E04F92F07068B" ma:contentTypeVersion="5" ma:contentTypeDescription="Vytvoří nový dokument" ma:contentTypeScope="" ma:versionID="1514e33eb590e0e20a5e6685f01a8f07">
  <xsd:schema xmlns:xsd="http://www.w3.org/2001/XMLSchema" xmlns:xs="http://www.w3.org/2001/XMLSchema" xmlns:p="http://schemas.microsoft.com/office/2006/metadata/properties" xmlns:ns2="61d1f4c5-6b83-46b8-ad51-873a935ebceb" xmlns:ns3="841c7193-c98d-432d-a3a7-444d44ff5219" targetNamespace="http://schemas.microsoft.com/office/2006/metadata/properties" ma:root="true" ma:fieldsID="c76d818de81c3c1281eeec1a129da7b6" ns2:_="" ns3:_="">
    <xsd:import namespace="61d1f4c5-6b83-46b8-ad51-873a935ebceb"/>
    <xsd:import namespace="841c7193-c98d-432d-a3a7-444d44ff521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d1f4c5-6b83-46b8-ad51-873a935ebce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1c7193-c98d-432d-a3a7-444d44ff521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CDEF1EF-7FC4-4DE5-BE1B-A16BB50D97F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1d1f4c5-6b83-46b8-ad51-873a935ebceb"/>
    <ds:schemaRef ds:uri="841c7193-c98d-432d-a3a7-444d44ff521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B5DF66F-4B79-4863-B61C-368FEC9AF1D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30DE5AE-D800-4F72-BAAC-9A02053CC372}">
  <ds:schemaRefs>
    <ds:schemaRef ds:uri="http://purl.org/dc/elements/1.1/"/>
    <ds:schemaRef ds:uri="http://schemas.openxmlformats.org/package/2006/metadata/core-properties"/>
    <ds:schemaRef ds:uri="http://www.w3.org/XML/1998/namespace"/>
    <ds:schemaRef ds:uri="http://schemas.microsoft.com/office/2006/metadata/properties"/>
    <ds:schemaRef ds:uri="61d1f4c5-6b83-46b8-ad51-873a935ebceb"/>
    <ds:schemaRef ds:uri="http://purl.org/dc/dcmitype/"/>
    <ds:schemaRef ds:uri="http://schemas.microsoft.com/office/2006/documentManagement/types"/>
    <ds:schemaRef ds:uri="http://schemas.microsoft.com/office/infopath/2007/PartnerControls"/>
    <ds:schemaRef ds:uri="841c7193-c98d-432d-a3a7-444d44ff5219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nsc-prezentace-cz</Template>
  <TotalTime>46297</TotalTime>
  <Words>2626</Words>
  <Application>Microsoft Office PowerPoint</Application>
  <PresentationFormat>Širokoúhlá obrazovka</PresentationFormat>
  <Paragraphs>342</Paragraphs>
  <Slides>27</Slides>
  <Notes>13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27</vt:i4>
      </vt:variant>
    </vt:vector>
  </HeadingPairs>
  <TitlesOfParts>
    <vt:vector size="33" baseType="lpstr">
      <vt:lpstr>Aptos</vt:lpstr>
      <vt:lpstr>Arial</vt:lpstr>
      <vt:lpstr>Calibri</vt:lpstr>
      <vt:lpstr>Wingdings</vt:lpstr>
      <vt:lpstr>Motiv Office</vt:lpstr>
      <vt:lpstr>JVS PPT Dark</vt:lpstr>
      <vt:lpstr>PRVNÍ VÝSLEDKY ORGANIZOVANÉHO PROGRAMU ČASNÉHO ZÁCHYTU KARCINOMU PROSTATY V ČR</vt:lpstr>
      <vt:lpstr>Epidemiologie  a cesta  k organizovanému programu</vt:lpstr>
      <vt:lpstr>Prezentace aplikace PowerPoint</vt:lpstr>
      <vt:lpstr>Prezentace aplikace PowerPoint</vt:lpstr>
      <vt:lpstr>Prezentace aplikace PowerPoint</vt:lpstr>
      <vt:lpstr>Počet nově nalezených nádorů prostaty zřetelně roste</vt:lpstr>
      <vt:lpstr>Celková zátěž karcinomu prostaty (c61) v ČR</vt:lpstr>
      <vt:lpstr>Vývoj 5letého relativního přežití dle stadia onemocnění: karcinom prostaty (C61)</vt:lpstr>
      <vt:lpstr>Prezentace aplikace PowerPoint</vt:lpstr>
      <vt:lpstr>Vědecké zdůvodnění screeningu karcinomu prostaty</vt:lpstr>
      <vt:lpstr>Konference Prostaforum a pražská deklarace</vt:lpstr>
      <vt:lpstr>PRAŽSKÁ DEKLARACE PROSTAFORA 2022</vt:lpstr>
      <vt:lpstr>DOPORUČENÍ RADY ze dne 9. prosince 2022, o posílení prevence prostřednictvím včasného odhalování: nový přístup EU ke screeningu nádorových onemocnění, kterým se nahrazuje doporučení Rady 2003/878/ES</vt:lpstr>
      <vt:lpstr>ČR se zapojila do projektu praise-u</vt:lpstr>
      <vt:lpstr>Nastavení a první výsledky programu publikovány  v mezinárodním časopise</vt:lpstr>
      <vt:lpstr>Nastavení screeningu v ČR</vt:lpstr>
      <vt:lpstr>Program časného záchytu karcinomu prostaty</vt:lpstr>
      <vt:lpstr>Program časného záchytu karcinomu prostaty</vt:lpstr>
      <vt:lpstr>Síť certifikovaných a akreditovaných center</vt:lpstr>
      <vt:lpstr>První výsledky programu</vt:lpstr>
      <vt:lpstr>Shrnutí výsledků za období 2024–2025</vt:lpstr>
      <vt:lpstr>Prezentace aplikace PowerPoint</vt:lpstr>
      <vt:lpstr>Výkon managementu a vstupní odběr psa  (50–69 let)</vt:lpstr>
      <vt:lpstr>Navazující vyšetření a záchyty u mužů se zvýšenou hodnotou psa (≥ 3 µg/l)  za období leden 2024 – červen 2025</vt:lpstr>
      <vt:lpstr>Pokrytí cílové populace vyšetřením psa v dvouletém intervalu u mužů ve věku 50–69 let</vt:lpstr>
      <vt:lpstr>Kde hledat další informace o programu?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 časného záchytu karcinomu prostaty: analýza dat za období leden–březen 2024</dc:title>
  <dc:creator>Hejcmanová Kateřina Mgr.</dc:creator>
  <cp:lastModifiedBy>Dobrá Jana, Mgr.</cp:lastModifiedBy>
  <cp:revision>443</cp:revision>
  <dcterms:created xsi:type="dcterms:W3CDTF">2024-06-28T12:25:00Z</dcterms:created>
  <dcterms:modified xsi:type="dcterms:W3CDTF">2026-09-01T06:12:28Z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0x0101001C25D10DB626864DBE0E04F92F07068B</vt:lpwstr>
  </property>
</Properties>
</file>