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3"/>
  </p:notesMasterIdLst>
  <p:handoutMasterIdLst>
    <p:handoutMasterId r:id="rId24"/>
  </p:handoutMasterIdLst>
  <p:sldIdLst>
    <p:sldId id="470" r:id="rId6"/>
    <p:sldId id="322" r:id="rId7"/>
    <p:sldId id="493" r:id="rId8"/>
    <p:sldId id="513" r:id="rId9"/>
    <p:sldId id="494" r:id="rId10"/>
    <p:sldId id="503" r:id="rId11"/>
    <p:sldId id="504" r:id="rId12"/>
    <p:sldId id="505" r:id="rId13"/>
    <p:sldId id="506" r:id="rId14"/>
    <p:sldId id="514" r:id="rId15"/>
    <p:sldId id="507" r:id="rId16"/>
    <p:sldId id="508" r:id="rId17"/>
    <p:sldId id="509" r:id="rId18"/>
    <p:sldId id="510" r:id="rId19"/>
    <p:sldId id="511" r:id="rId20"/>
    <p:sldId id="512" r:id="rId21"/>
    <p:sldId id="321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9" autoAdjust="0"/>
    <p:restoredTop sz="94690" autoAdjust="0"/>
  </p:normalViewPr>
  <p:slideViewPr>
    <p:cSldViewPr snapToGrid="0">
      <p:cViewPr varScale="1">
        <p:scale>
          <a:sx n="106" d="100"/>
          <a:sy n="106" d="100"/>
        </p:scale>
        <p:origin x="942" y="114"/>
      </p:cViewPr>
      <p:guideLst/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notesViewPr>
    <p:cSldViewPr snapToGrid="0">
      <p:cViewPr varScale="1">
        <p:scale>
          <a:sx n="78" d="100"/>
          <a:sy n="78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9F36-D301-5C89-0D4C-A7E4D9FC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55C748C-B17A-EF5B-D3E6-F46896916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7DDFB6A-4EC1-F7C2-96DC-86266CF77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745CF8-32EE-3F8F-2952-8744C47541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80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78C-91FE-4794-A3EE-9ED9D5496A3E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B9B542DB-C5FD-4A31-833A-76C6E62927BE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F0E58C5F-208B-4AEE-8834-847AE0488F44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7814-3386-4F4D-B540-84CE35908B99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CBA48AEB-CDCA-4868-AA16-D6B5537622B7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C2548057-0413-463B-BC5A-AD38BA3EA546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9DEDC6-1FF5-4331-90E5-EBAE0E9322B7}" type="datetime1">
              <a:rPr lang="cs-CZ" sz="1000" smtClean="0"/>
              <a:t>22.09.2026</a:t>
            </a:fld>
            <a:endParaRPr lang="cs-CZ" sz="10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AF97551-56A5-4EFB-A08D-E62A0F17C30E}" type="datetime1">
              <a:rPr lang="cs-CZ" smtClean="0"/>
              <a:t>22.09.2026</a:t>
            </a:fld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40F7-B08C-0757-E616-3FF80960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E8264-FB95-3C5B-C489-B7748E78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2279152"/>
          </a:xfrm>
        </p:spPr>
        <p:txBody>
          <a:bodyPr>
            <a:noAutofit/>
          </a:bodyPr>
          <a:lstStyle/>
          <a:p>
            <a:r>
              <a:rPr lang="cs-CZ" sz="4000" noProof="0" dirty="0"/>
              <a:t>NOVELA ZÁKONA </a:t>
            </a:r>
            <a:br>
              <a:rPr lang="cs-CZ" sz="4000" noProof="0" dirty="0"/>
            </a:br>
            <a:r>
              <a:rPr lang="cs-CZ" sz="4000" noProof="0" dirty="0"/>
              <a:t>O VEŘEJNÉM ZDRAVOTNÍM POJIŠTĚNÍ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C693ED6-BA84-4874-FF8A-D24CC56BE78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cs-CZ" dirty="0"/>
              <a:t>22.09.2026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E505A687-E4A3-3AE8-33B9-B6BDE3DD1958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cs-CZ" sz="3600" noProof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3D74645-66E0-550F-37EC-0C61208F8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  <p:pic>
        <p:nvPicPr>
          <p:cNvPr id="20" name="Zástupný symbol obrázku 19" descr="Obsah obrázku kniha, interiér, stůl, text&#10;&#10;Obsah vygenerovaný umělou inteligencí může být nesprávný.">
            <a:extLst>
              <a:ext uri="{FF2B5EF4-FFF2-40B4-BE49-F238E27FC236}">
                <a16:creationId xmlns:a16="http://schemas.microsoft.com/office/drawing/2014/main" id="{7D1A9035-0579-33BC-4AA0-FD3FC05547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1" b="17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769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dirty="0"/>
              <a:t>SYSTÉMOVÉ LEGISLATIVNÍ NÁVRHY MZD 2026</a:t>
            </a:r>
            <a:endParaRPr lang="cs-CZ" noProof="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/>
          <a:lstStyle/>
          <a:p>
            <a:r>
              <a:rPr lang="cs-CZ" dirty="0"/>
              <a:t>JUDr. Ladislav Švec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0E6CAC-5F4E-D3DE-615A-51ABB91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001" y="6300000"/>
            <a:ext cx="2700000" cy="365125"/>
          </a:xfrm>
        </p:spPr>
        <p:txBody>
          <a:bodyPr/>
          <a:lstStyle/>
          <a:p>
            <a:r>
              <a:rPr lang="cs-CZ" dirty="0"/>
              <a:t>22.09.2026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E723190-998B-FAAB-F196-2B4D3F1D8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C5D5-928E-7DD4-B2F3-B603A7A4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">
            <a:extLst>
              <a:ext uri="{FF2B5EF4-FFF2-40B4-BE49-F238E27FC236}">
                <a16:creationId xmlns:a16="http://schemas.microsoft.com/office/drawing/2014/main" id="{0215E720-FE4F-594B-A5F5-8C603479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Klíčové slovo? Efektivita..</a:t>
            </a:r>
            <a:endParaRPr lang="cs-CZ" noProof="0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ADAC9B78-38ED-DF96-EA4F-9F6D6B312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36570" cy="386280"/>
          </a:xfrm>
        </p:spPr>
        <p:txBody>
          <a:bodyPr/>
          <a:lstStyle/>
          <a:p>
            <a:r>
              <a:rPr lang="cs-CZ" dirty="0"/>
              <a:t>2026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11DB7ACF-DCFC-5EAC-B7C3-A3DF2103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000" y="4622910"/>
            <a:ext cx="6486345" cy="772615"/>
          </a:xfrm>
        </p:spPr>
        <p:txBody>
          <a:bodyPr/>
          <a:lstStyle/>
          <a:p>
            <a:pPr marL="0" indent="0">
              <a:buNone/>
            </a:pPr>
            <a:r>
              <a:rPr lang="cs-CZ" sz="2200" i="1" dirty="0"/>
              <a:t>Nutné </a:t>
            </a:r>
            <a:r>
              <a:rPr lang="cs-CZ" sz="2200" b="1" i="1" dirty="0"/>
              <a:t>zásadní zefektivnění </a:t>
            </a:r>
            <a:r>
              <a:rPr lang="cs-CZ" sz="2200" i="1" dirty="0"/>
              <a:t>vnitřní organizace</a:t>
            </a:r>
            <a:br>
              <a:rPr lang="cs-CZ" sz="2200" i="1" dirty="0"/>
            </a:br>
            <a:r>
              <a:rPr lang="cs-CZ" sz="2200" i="1" dirty="0"/>
              <a:t>..na všech úrovních…</a:t>
            </a:r>
          </a:p>
        </p:txBody>
      </p:sp>
      <p:pic>
        <p:nvPicPr>
          <p:cNvPr id="2" name="Obrázek 1" descr="Obsah obrázku oblečení, osoba, zeď, interiér&#10;&#10;Obsah generovaný pomocí AI může být nesprávný.">
            <a:extLst>
              <a:ext uri="{FF2B5EF4-FFF2-40B4-BE49-F238E27FC236}">
                <a16:creationId xmlns:a16="http://schemas.microsoft.com/office/drawing/2014/main" id="{118116A2-B64A-60AE-829D-56062671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37"/>
          <a:stretch/>
        </p:blipFill>
        <p:spPr>
          <a:xfrm>
            <a:off x="684000" y="1630089"/>
            <a:ext cx="3308578" cy="2232853"/>
          </a:xfrm>
          <a:prstGeom prst="rect">
            <a:avLst/>
          </a:prstGeom>
        </p:spPr>
      </p:pic>
      <p:pic>
        <p:nvPicPr>
          <p:cNvPr id="3" name="Obrázek 2" descr="Obsah obrázku oblečení, osoba, muž, zeď&#10;&#10;Obsah generovaný pomocí AI může být nesprávný.">
            <a:extLst>
              <a:ext uri="{FF2B5EF4-FFF2-40B4-BE49-F238E27FC236}">
                <a16:creationId xmlns:a16="http://schemas.microsoft.com/office/drawing/2014/main" id="{7AF3F5BC-2830-897E-CB6D-5C85A5EE1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2157" y="2746515"/>
            <a:ext cx="3353091" cy="2187130"/>
          </a:xfrm>
          <a:prstGeom prst="rect">
            <a:avLst/>
          </a:prstGeom>
        </p:spPr>
      </p:pic>
      <p:cxnSp>
        <p:nvCxnSpPr>
          <p:cNvPr id="4" name="Spojnice: pravoúhlá 3">
            <a:extLst>
              <a:ext uri="{FF2B5EF4-FFF2-40B4-BE49-F238E27FC236}">
                <a16:creationId xmlns:a16="http://schemas.microsoft.com/office/drawing/2014/main" id="{8F83F32F-C63E-7DBD-9785-4F028DDE0A2F}"/>
              </a:ext>
            </a:extLst>
          </p:cNvPr>
          <p:cNvCxnSpPr>
            <a:cxnSpLocks/>
          </p:cNvCxnSpPr>
          <p:nvPr/>
        </p:nvCxnSpPr>
        <p:spPr>
          <a:xfrm>
            <a:off x="3992578" y="1630089"/>
            <a:ext cx="2909579" cy="108617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ástupný text 9">
            <a:extLst>
              <a:ext uri="{FF2B5EF4-FFF2-40B4-BE49-F238E27FC236}">
                <a16:creationId xmlns:a16="http://schemas.microsoft.com/office/drawing/2014/main" id="{0F2F3632-3B46-F04B-DBE4-AE1698C3E730}"/>
              </a:ext>
            </a:extLst>
          </p:cNvPr>
          <p:cNvSpPr txBox="1">
            <a:spLocks/>
          </p:cNvSpPr>
          <p:nvPr/>
        </p:nvSpPr>
        <p:spPr>
          <a:xfrm>
            <a:off x="6902157" y="2345108"/>
            <a:ext cx="936570" cy="3862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  <a:defRPr sz="2000" b="0" i="0" kern="120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500" b="0" i="0" kern="1200">
                <a:solidFill>
                  <a:schemeClr val="accent3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500" b="0" i="0" kern="120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2040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25B3A37-27D6-1AB9-BE52-7A0A24FDF66C}"/>
              </a:ext>
            </a:extLst>
          </p:cNvPr>
          <p:cNvSpPr txBox="1"/>
          <p:nvPr/>
        </p:nvSpPr>
        <p:spPr>
          <a:xfrm>
            <a:off x="4321687" y="5924003"/>
            <a:ext cx="6664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1. fáze změn - vychází z Programového prohlášení vlády </a:t>
            </a:r>
          </a:p>
        </p:txBody>
      </p:sp>
      <p:pic>
        <p:nvPicPr>
          <p:cNvPr id="17" name="Obrázek 16" descr="Obsah obrázku text, snímek obrazovky, Písmo, design&#10;&#10;Obsah vygenerovaný umělou inteligencí může být nesprávný.">
            <a:extLst>
              <a:ext uri="{FF2B5EF4-FFF2-40B4-BE49-F238E27FC236}">
                <a16:creationId xmlns:a16="http://schemas.microsoft.com/office/drawing/2014/main" id="{437050AE-29E3-CDEA-736A-53B75F089B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5589639"/>
            <a:ext cx="1218241" cy="103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9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07945-067D-9432-E57B-836332BD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47013CDC-7C66-7310-73F3-8B53404DB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Proč?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1C831CF-DDA6-BD3E-EE2E-005AB880B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9554509" cy="1056046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Dnes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CF43BE27-588E-37F4-2769-531D7FD8D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72020" y="1280606"/>
            <a:ext cx="4039467" cy="4957462"/>
          </a:xfrm>
        </p:spPr>
        <p:txBody>
          <a:bodyPr/>
          <a:lstStyle/>
          <a:p>
            <a:pPr marL="0" indent="0">
              <a:buNone/>
            </a:pPr>
            <a:r>
              <a:rPr lang="cs-CZ" sz="2400" dirty="0">
                <a:latin typeface="+mj-lt"/>
              </a:rPr>
              <a:t>Udržujeme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historickou síť </a:t>
            </a:r>
            <a:r>
              <a:rPr lang="cs-CZ" sz="2400" dirty="0">
                <a:latin typeface="+mj-lt"/>
              </a:rPr>
              <a:t>zdravotnictví a jen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zvyšujeme výdaje 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Dnes nejvíce pracujících v historii – přesto generujeme deficity =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nepříznivá trajektorie 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Současné řízení nevede k </a:t>
            </a:r>
            <a:r>
              <a:rPr lang="cs-CZ" sz="2400" dirty="0" err="1">
                <a:latin typeface="+mj-lt"/>
              </a:rPr>
              <a:t>ef</a:t>
            </a:r>
            <a:r>
              <a:rPr lang="cs-CZ" sz="2400" dirty="0">
                <a:latin typeface="+mj-lt"/>
              </a:rPr>
              <a:t>. využívání zdrojů a rezerv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Dnešní klid, nebo zítřejší dostupnost?</a:t>
            </a: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D5A69DC-2400-0A72-DBBA-0E9F0A7DC66E}"/>
              </a:ext>
            </a:extLst>
          </p:cNvPr>
          <p:cNvSpPr>
            <a:spLocks noGrp="1"/>
          </p:cNvSpPr>
          <p:nvPr/>
        </p:nvSpPr>
        <p:spPr>
          <a:xfrm>
            <a:off x="295275" y="1325733"/>
            <a:ext cx="3619500" cy="4980767"/>
          </a:xfrm>
          <a:prstGeom prst="rect">
            <a:avLst/>
          </a:prstGeom>
          <a:solidFill>
            <a:srgbClr val="FFFFFF"/>
          </a:solidFill>
          <a:ln w="9525">
            <a:solidFill>
              <a:srgbClr val="D6E0E4"/>
            </a:solidFill>
          </a:ln>
        </p:spPr>
        <p:txBody>
          <a:bodyPr/>
          <a:lstStyle/>
          <a:p>
            <a:pPr lvl="0"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endParaRPr lang="cs-CZ" b="1" dirty="0">
              <a:solidFill>
                <a:srgbClr val="17304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14249EC-CA8F-F44A-0841-B7E64832D584}"/>
              </a:ext>
            </a:extLst>
          </p:cNvPr>
          <p:cNvSpPr>
            <a:spLocks noGrp="1"/>
          </p:cNvSpPr>
          <p:nvPr/>
        </p:nvSpPr>
        <p:spPr>
          <a:xfrm>
            <a:off x="304800" y="1237744"/>
            <a:ext cx="3619500" cy="85725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7F0CD70-078A-4475-0CFA-66FCCBC0DA68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876300" cy="24765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E8F603F-8C66-5FC2-E08D-E8D2C43052FD}"/>
              </a:ext>
            </a:extLst>
          </p:cNvPr>
          <p:cNvSpPr>
            <a:spLocks noGrp="1"/>
          </p:cNvSpPr>
          <p:nvPr/>
        </p:nvSpPr>
        <p:spPr>
          <a:xfrm>
            <a:off x="590550" y="1552575"/>
            <a:ext cx="723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DNES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8195A97-E30F-E2CE-E9CB-4AF7174BBF91}"/>
              </a:ext>
            </a:extLst>
          </p:cNvPr>
          <p:cNvSpPr>
            <a:spLocks noGrp="1"/>
          </p:cNvSpPr>
          <p:nvPr/>
        </p:nvSpPr>
        <p:spPr>
          <a:xfrm>
            <a:off x="333376" y="1838325"/>
            <a:ext cx="3590924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58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Relativně dost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zdrojů i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kapacit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Ne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vždy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správném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místě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9D7A3A6-2A0D-2315-74DC-EBED5E342876}"/>
              </a:ext>
            </a:extLst>
          </p:cNvPr>
          <p:cNvSpPr>
            <a:spLocks noGrp="1"/>
          </p:cNvSpPr>
          <p:nvPr/>
        </p:nvSpPr>
        <p:spPr>
          <a:xfrm>
            <a:off x="514350" y="254317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0805157-5534-9F26-5F26-FF436E209F49}"/>
              </a:ext>
            </a:extLst>
          </p:cNvPr>
          <p:cNvSpPr>
            <a:spLocks noGrp="1"/>
          </p:cNvSpPr>
          <p:nvPr/>
        </p:nvSpPr>
        <p:spPr>
          <a:xfrm>
            <a:off x="685800" y="252412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1,</a:t>
            </a:r>
            <a:r>
              <a:rPr kumimoji="0" lang="cs-CZ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</a:t>
            </a: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4 </a:t>
            </a:r>
            <a:r>
              <a:rPr kumimoji="0" sz="2325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mld</a:t>
            </a: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 </a:t>
            </a:r>
            <a:r>
              <a:rPr kumimoji="0" sz="2325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Kč</a:t>
            </a:r>
            <a:endParaRPr kumimoji="0" sz="2325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60E3386-7F3E-AC41-39AF-043EF48C83D5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021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denně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vydají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zdravotní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pojišťovny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péči</a:t>
            </a:r>
            <a:endParaRPr kumimoji="0" sz="1125" b="0" i="0" u="none" strike="noStrike" kern="1200" cap="none" spc="0" normalizeH="0" baseline="0" noProof="0" dirty="0">
              <a:ln>
                <a:noFill/>
              </a:ln>
              <a:solidFill>
                <a:srgbClr val="53687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BC5EED9-B95F-1EE1-61BE-C73D07215C3C}"/>
              </a:ext>
            </a:extLst>
          </p:cNvPr>
          <p:cNvSpPr>
            <a:spLocks noGrp="1"/>
          </p:cNvSpPr>
          <p:nvPr/>
        </p:nvSpPr>
        <p:spPr>
          <a:xfrm>
            <a:off x="514350" y="336232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6CD3E49-E409-CFB5-73F8-52AE6A244322}"/>
              </a:ext>
            </a:extLst>
          </p:cNvPr>
          <p:cNvSpPr>
            <a:spLocks noGrp="1"/>
          </p:cNvSpPr>
          <p:nvPr/>
        </p:nvSpPr>
        <p:spPr>
          <a:xfrm>
            <a:off x="685800" y="334327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6,4 lůžka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DBDB7008-3F30-F24E-3C98-5AC8F3FBDF36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7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 1 000 obyvatel — o 25 % více než v EU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4EF0734-00F0-7568-FC05-038EC7BE6A9D}"/>
              </a:ext>
            </a:extLst>
          </p:cNvPr>
          <p:cNvSpPr>
            <a:spLocks noGrp="1"/>
          </p:cNvSpPr>
          <p:nvPr/>
        </p:nvSpPr>
        <p:spPr>
          <a:xfrm>
            <a:off x="514350" y="418147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A1CF510-7255-F391-DC8D-42DD02A25C91}"/>
              </a:ext>
            </a:extLst>
          </p:cNvPr>
          <p:cNvSpPr>
            <a:spLocks noGrp="1"/>
          </p:cNvSpPr>
          <p:nvPr/>
        </p:nvSpPr>
        <p:spPr>
          <a:xfrm>
            <a:off x="685800" y="416242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62 %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C397C16-985A-2937-46A6-70F076A70CAB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312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obložnost akutních lůžek; průměr EU je 69 %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7799D6C-3483-37F8-D50D-2E85899BD90B}"/>
              </a:ext>
            </a:extLst>
          </p:cNvPr>
          <p:cNvSpPr>
            <a:spLocks noGrp="1"/>
          </p:cNvSpPr>
          <p:nvPr/>
        </p:nvSpPr>
        <p:spPr>
          <a:xfrm>
            <a:off x="514350" y="500062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D444B811-328C-2562-00A2-859DA16DA6D7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+18 %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E9D5135-1310-3F5E-42AE-728078E892FC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08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hospitalizací chronických pacientů oproti EU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3451175-F993-6588-87F1-B94A7849BC8F}"/>
              </a:ext>
            </a:extLst>
          </p:cNvPr>
          <p:cNvSpPr>
            <a:spLocks noGrp="1"/>
          </p:cNvSpPr>
          <p:nvPr/>
        </p:nvSpPr>
        <p:spPr>
          <a:xfrm>
            <a:off x="4286250" y="1257299"/>
            <a:ext cx="3596540" cy="5064397"/>
          </a:xfrm>
          <a:prstGeom prst="rect">
            <a:avLst/>
          </a:prstGeom>
          <a:solidFill>
            <a:srgbClr val="FFFFFF"/>
          </a:solidFill>
          <a:ln w="9525">
            <a:solidFill>
              <a:srgbClr val="D6E0E4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3073FA81-2B18-6568-1B2C-BEDA4218DBFA}"/>
              </a:ext>
            </a:extLst>
          </p:cNvPr>
          <p:cNvSpPr>
            <a:spLocks noGrp="1"/>
          </p:cNvSpPr>
          <p:nvPr/>
        </p:nvSpPr>
        <p:spPr>
          <a:xfrm>
            <a:off x="4286250" y="1257300"/>
            <a:ext cx="3619500" cy="85725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159AEFE-5AC6-2786-3983-6A135F0F7776}"/>
              </a:ext>
            </a:extLst>
          </p:cNvPr>
          <p:cNvSpPr>
            <a:spLocks noGrp="1"/>
          </p:cNvSpPr>
          <p:nvPr/>
        </p:nvSpPr>
        <p:spPr>
          <a:xfrm>
            <a:off x="4495800" y="1524000"/>
            <a:ext cx="1371600" cy="247650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D37DA6B-DDD6-A248-A12B-7F75CCAE9BA8}"/>
              </a:ext>
            </a:extLst>
          </p:cNvPr>
          <p:cNvSpPr>
            <a:spLocks noGrp="1"/>
          </p:cNvSpPr>
          <p:nvPr/>
        </p:nvSpPr>
        <p:spPr>
          <a:xfrm>
            <a:off x="4572000" y="1552575"/>
            <a:ext cx="12192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DO ROKU 2035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5B20EA4D-8A83-0583-9E98-261EA40B0852}"/>
              </a:ext>
            </a:extLst>
          </p:cNvPr>
          <p:cNvSpPr>
            <a:spLocks noGrp="1"/>
          </p:cNvSpPr>
          <p:nvPr/>
        </p:nvSpPr>
        <p:spPr>
          <a:xfrm>
            <a:off x="4495800" y="1885950"/>
            <a:ext cx="340995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Náročných p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acientů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vysokého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věku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rychle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přibude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E9C78A86-CCF6-737C-05C5-640AF183664C}"/>
              </a:ext>
            </a:extLst>
          </p:cNvPr>
          <p:cNvSpPr>
            <a:spLocks noGrp="1"/>
          </p:cNvSpPr>
          <p:nvPr/>
        </p:nvSpPr>
        <p:spPr>
          <a:xfrm>
            <a:off x="4514850" y="2533650"/>
            <a:ext cx="1047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0D8B8C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0D8B8C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 80+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57381434-7359-DE9C-9BCF-0D5E663A6259}"/>
              </a:ext>
            </a:extLst>
          </p:cNvPr>
          <p:cNvSpPr>
            <a:spLocks noGrp="1"/>
          </p:cNvSpPr>
          <p:nvPr/>
        </p:nvSpPr>
        <p:spPr>
          <a:xfrm>
            <a:off x="4514850" y="2895600"/>
            <a:ext cx="1000125" cy="1123950"/>
          </a:xfrm>
          <a:prstGeom prst="rect">
            <a:avLst/>
          </a:prstGeom>
          <a:solidFill>
            <a:srgbClr val="BFE4DF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E2E9BEC6-6DC0-3A45-3A82-B9E0DE9CD9BA}"/>
              </a:ext>
            </a:extLst>
          </p:cNvPr>
          <p:cNvSpPr>
            <a:spLocks noGrp="1"/>
          </p:cNvSpPr>
          <p:nvPr/>
        </p:nvSpPr>
        <p:spPr>
          <a:xfrm>
            <a:off x="5734050" y="2571750"/>
            <a:ext cx="1562100" cy="1447800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6D154FAD-0672-8428-7D08-636B949968F5}"/>
              </a:ext>
            </a:extLst>
          </p:cNvPr>
          <p:cNvSpPr>
            <a:spLocks noGrp="1"/>
          </p:cNvSpPr>
          <p:nvPr/>
        </p:nvSpPr>
        <p:spPr>
          <a:xfrm>
            <a:off x="4552950" y="3105150"/>
            <a:ext cx="923925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218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494 tis.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10A7788B-C3D2-1B01-EEF0-6A2A2F781144}"/>
              </a:ext>
            </a:extLst>
          </p:cNvPr>
          <p:cNvSpPr>
            <a:spLocks noGrp="1"/>
          </p:cNvSpPr>
          <p:nvPr/>
        </p:nvSpPr>
        <p:spPr>
          <a:xfrm>
            <a:off x="5810250" y="2971800"/>
            <a:ext cx="14097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65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824 tis.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7022747B-047F-3E69-4EEA-8616EDCF941E}"/>
              </a:ext>
            </a:extLst>
          </p:cNvPr>
          <p:cNvSpPr>
            <a:spLocks noGrp="1"/>
          </p:cNvSpPr>
          <p:nvPr/>
        </p:nvSpPr>
        <p:spPr>
          <a:xfrm>
            <a:off x="4552950" y="3571875"/>
            <a:ext cx="9239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30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2024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64F735FF-8EE8-8C51-0123-68046E192F9A}"/>
              </a:ext>
            </a:extLst>
          </p:cNvPr>
          <p:cNvSpPr>
            <a:spLocks noGrp="1"/>
          </p:cNvSpPr>
          <p:nvPr/>
        </p:nvSpPr>
        <p:spPr>
          <a:xfrm>
            <a:off x="5810250" y="3476625"/>
            <a:ext cx="14097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30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2035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046C2911-415E-7AC6-0036-E44D0769C31C}"/>
              </a:ext>
            </a:extLst>
          </p:cNvPr>
          <p:cNvSpPr>
            <a:spLocks noGrp="1"/>
          </p:cNvSpPr>
          <p:nvPr/>
        </p:nvSpPr>
        <p:spPr>
          <a:xfrm>
            <a:off x="6981825" y="2390775"/>
            <a:ext cx="685800" cy="685800"/>
          </a:xfrm>
          <a:prstGeom prst="ellipse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FF3AF4CF-40B4-27E2-3385-A4EFB797003A}"/>
              </a:ext>
            </a:extLst>
          </p:cNvPr>
          <p:cNvSpPr>
            <a:spLocks noGrp="1"/>
          </p:cNvSpPr>
          <p:nvPr/>
        </p:nvSpPr>
        <p:spPr>
          <a:xfrm>
            <a:off x="7048500" y="25622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49655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+67 %</a:t>
            </a:r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39C7ABC4-F952-B5A9-6529-C2B23E4B396E}"/>
              </a:ext>
            </a:extLst>
          </p:cNvPr>
          <p:cNvSpPr>
            <a:spLocks noGrp="1"/>
          </p:cNvSpPr>
          <p:nvPr/>
        </p:nvSpPr>
        <p:spPr>
          <a:xfrm>
            <a:off x="4508500" y="4053205"/>
            <a:ext cx="3048000" cy="552450"/>
          </a:xfrm>
          <a:prstGeom prst="rect">
            <a:avLst/>
          </a:prstGeom>
          <a:solidFill>
            <a:srgbClr val="FBE9C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92BBD8F8-7ED5-F1A4-4621-493DAD2ED75E}"/>
              </a:ext>
            </a:extLst>
          </p:cNvPr>
          <p:cNvSpPr>
            <a:spLocks noGrp="1"/>
          </p:cNvSpPr>
          <p:nvPr/>
        </p:nvSpPr>
        <p:spPr>
          <a:xfrm>
            <a:off x="4618354" y="4170680"/>
            <a:ext cx="8191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 85+</a:t>
            </a: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83E0CB7E-487A-AB50-0AFF-1E976224F68F}"/>
              </a:ext>
            </a:extLst>
          </p:cNvPr>
          <p:cNvSpPr>
            <a:spLocks noGrp="1"/>
          </p:cNvSpPr>
          <p:nvPr/>
        </p:nvSpPr>
        <p:spPr>
          <a:xfrm>
            <a:off x="5495925" y="4162425"/>
            <a:ext cx="19240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1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206 tis. → 394 tis.</a:t>
            </a:r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19A8FC68-09A0-D3F8-CC70-23D4F9956A91}"/>
              </a:ext>
            </a:extLst>
          </p:cNvPr>
          <p:cNvSpPr>
            <a:spLocks noGrp="1"/>
          </p:cNvSpPr>
          <p:nvPr/>
        </p:nvSpPr>
        <p:spPr>
          <a:xfrm>
            <a:off x="4552950" y="4407535"/>
            <a:ext cx="2771775" cy="1619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8889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během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jedenácti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let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téměř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dvojnásobek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53687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52F81AF6-4B44-A049-D5CF-D030853477B8}"/>
              </a:ext>
            </a:extLst>
          </p:cNvPr>
          <p:cNvSpPr>
            <a:spLocks noGrp="1"/>
          </p:cNvSpPr>
          <p:nvPr/>
        </p:nvSpPr>
        <p:spPr>
          <a:xfrm>
            <a:off x="4467225" y="5530925"/>
            <a:ext cx="3048000" cy="733425"/>
          </a:xfrm>
          <a:prstGeom prst="rect">
            <a:avLst/>
          </a:prstGeom>
          <a:solidFill>
            <a:srgbClr val="123047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5667033D-5465-7180-31C8-73057F561A79}"/>
              </a:ext>
            </a:extLst>
          </p:cNvPr>
          <p:cNvSpPr>
            <a:spLocks noGrp="1"/>
          </p:cNvSpPr>
          <p:nvPr/>
        </p:nvSpPr>
        <p:spPr>
          <a:xfrm>
            <a:off x="4552950" y="5631370"/>
            <a:ext cx="2867025" cy="59499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1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„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Více nákladné péče, v jiné struktuře, méně zdrojů a pracovníků = nutné změny</a:t>
            </a: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“</a:t>
            </a:r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607A859B-57BC-9595-41E1-554C0B8FC534}"/>
              </a:ext>
            </a:extLst>
          </p:cNvPr>
          <p:cNvSpPr>
            <a:spLocks noGrp="1"/>
          </p:cNvSpPr>
          <p:nvPr/>
        </p:nvSpPr>
        <p:spPr>
          <a:xfrm>
            <a:off x="4495800" y="4672330"/>
            <a:ext cx="3048000" cy="552450"/>
          </a:xfrm>
          <a:prstGeom prst="rect">
            <a:avLst/>
          </a:prstGeom>
          <a:solidFill>
            <a:srgbClr val="FBE9C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5CA34E40-014B-FCB3-DEB5-D81BFB153A84}"/>
              </a:ext>
            </a:extLst>
          </p:cNvPr>
          <p:cNvSpPr>
            <a:spLocks noGrp="1"/>
          </p:cNvSpPr>
          <p:nvPr/>
        </p:nvSpPr>
        <p:spPr>
          <a:xfrm>
            <a:off x="4605336" y="4833937"/>
            <a:ext cx="2876551" cy="2997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80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PRODUKTIVNÍ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do 2050: - 700 000 osob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F0AD6B59-60C4-E3F2-3383-5A07477CC060}"/>
              </a:ext>
            </a:extLst>
          </p:cNvPr>
          <p:cNvSpPr>
            <a:spLocks noGrp="1"/>
          </p:cNvSpPr>
          <p:nvPr/>
        </p:nvSpPr>
        <p:spPr>
          <a:xfrm>
            <a:off x="461964" y="5897637"/>
            <a:ext cx="3781424" cy="52863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15 mld. Kč deficit v 2026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749F440B-C1C5-9234-EA05-AEEBC89CFC9E}"/>
              </a:ext>
            </a:extLst>
          </p:cNvPr>
          <p:cNvSpPr>
            <a:spLocks noGrp="1"/>
          </p:cNvSpPr>
          <p:nvPr/>
        </p:nvSpPr>
        <p:spPr>
          <a:xfrm>
            <a:off x="4636292" y="5002689"/>
            <a:ext cx="2876551" cy="2997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80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Senioři nad 65 let do 2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050: + 800 000 osob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200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99E5-F046-4F26-4524-06E202AC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94B7BC63-2FB5-BE1D-38A3-B01DDDFB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Legislativa MZ 2026 - málo a pomalu? 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D434F26-55C9-7061-D784-B62E6A600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9554509" cy="1056046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Koncepční novely již připravené během 2026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F9D00A49-1A1E-9A09-6A2F-1F5BA287D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667367"/>
            <a:ext cx="10710536" cy="27918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258/2000 Sb. o ochraně veřejného zdraví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325/2021 Sb. o elektronizaci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96/2004 Sb. o způsobilosti k výkonu </a:t>
            </a:r>
            <a:r>
              <a:rPr lang="cs-CZ" sz="2600" dirty="0" err="1">
                <a:latin typeface="Aptos Light" panose="020B0004020202020204" pitchFamily="34" charset="0"/>
              </a:rPr>
              <a:t>nel</a:t>
            </a:r>
            <a:r>
              <a:rPr lang="cs-CZ" sz="2600" dirty="0">
                <a:latin typeface="Aptos Light" panose="020B0004020202020204" pitchFamily="34" charset="0"/>
              </a:rPr>
              <a:t>. povolání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48/1997 Sb. o veřejném zdravotním pojištění a související př.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5" name="Obrázek 4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3EBB03A2-DA89-5E57-E130-8E42A9A113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C310A-80C7-3B53-CCBF-3FBB8E571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8D8D9AD6-D021-2DFA-AF06-4F4A2A49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76E354E-89A6-BB61-E593-D47997590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54563"/>
            <a:ext cx="7210622" cy="458242"/>
          </a:xfrm>
        </p:spPr>
        <p:txBody>
          <a:bodyPr/>
          <a:lstStyle/>
          <a:p>
            <a:r>
              <a:rPr lang="cs-CZ" b="1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Vnitřní fakultativní připomínkové řízení – září 2026</a:t>
            </a:r>
            <a:endParaRPr lang="cs-CZ" b="1" u="sng" dirty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56820B97-32AF-E37C-7BC2-4E49EB0B4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822319"/>
            <a:ext cx="10710536" cy="279187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Vyhláška = publikace dohod</a:t>
            </a:r>
            <a:r>
              <a:rPr lang="cs-CZ" sz="2800" dirty="0"/>
              <a:t>, ne rozhodnutí ministra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Víceleté</a:t>
            </a:r>
            <a:r>
              <a:rPr lang="cs-CZ" sz="2800" b="1" dirty="0"/>
              <a:t> </a:t>
            </a:r>
            <a:r>
              <a:rPr lang="cs-CZ" sz="2800" dirty="0"/>
              <a:t>dohody (předpoklad úspěšné transformace)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Dohody o kvalitě/řízení péče </a:t>
            </a:r>
            <a:r>
              <a:rPr lang="cs-CZ" sz="2800" dirty="0"/>
              <a:t>(řízení kvality a </a:t>
            </a:r>
            <a:r>
              <a:rPr lang="cs-CZ" sz="2800" dirty="0" err="1"/>
              <a:t>ef</a:t>
            </a:r>
            <a:r>
              <a:rPr lang="cs-CZ" sz="2800" dirty="0"/>
              <a:t>. trajektorie pacientů)</a:t>
            </a:r>
          </a:p>
          <a:p>
            <a:r>
              <a:rPr lang="cs-CZ" sz="2800" dirty="0"/>
              <a:t>Dohody na základě detailních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analýz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7D5061E-0D58-BD19-3C5E-349DFA0B0484}"/>
              </a:ext>
            </a:extLst>
          </p:cNvPr>
          <p:cNvSpPr txBox="1"/>
          <p:nvPr/>
        </p:nvSpPr>
        <p:spPr>
          <a:xfrm>
            <a:off x="571809" y="2031352"/>
            <a:ext cx="6521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200" b="1" dirty="0">
                <a:solidFill>
                  <a:schemeClr val="accent5"/>
                </a:solidFill>
                <a:latin typeface="+mj-lt"/>
              </a:rPr>
              <a:t>Nové dohodovací řízení</a:t>
            </a:r>
          </a:p>
        </p:txBody>
      </p:sp>
      <p:pic>
        <p:nvPicPr>
          <p:cNvPr id="8" name="Obrázek 7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10CFFF8C-04CC-C754-020B-B49DB6649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5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7CA97-1433-C03E-7CB8-568F39A08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FB0CEDC9-B09B-21CB-313B-9B0B3344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473E717-BC98-80A7-380A-2693FCEE0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b="1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Vnitřní fakultativní připomínkové řízení – září 2026</a:t>
            </a:r>
            <a:endParaRPr lang="cs-CZ" b="1" u="sng" dirty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D7A327F1-E92A-15DA-3F3B-24BF2BD92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567778"/>
            <a:ext cx="10710536" cy="383302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Finance, struktura i personál </a:t>
            </a:r>
            <a:r>
              <a:rPr lang="cs-CZ" sz="2800" dirty="0"/>
              <a:t>řešeny v jednom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stálém celoročním rámci </a:t>
            </a:r>
          </a:p>
          <a:p>
            <a:r>
              <a:rPr lang="cs-CZ" sz="2800" dirty="0"/>
              <a:t>Jednání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koordinuje MZ</a:t>
            </a:r>
            <a:r>
              <a:rPr lang="cs-CZ" sz="2800" dirty="0"/>
              <a:t>, stanoví priority a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doporučuje koridory úhrad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Rozhodčí řízení </a:t>
            </a:r>
            <a:r>
              <a:rPr lang="cs-CZ" sz="2800" dirty="0"/>
              <a:t>při nedohodě (zúžený koridor úhrad)</a:t>
            </a:r>
            <a:br>
              <a:rPr lang="cs-CZ" sz="2800" dirty="0"/>
            </a:br>
            <a:endParaRPr lang="cs-CZ" sz="800" dirty="0"/>
          </a:p>
          <a:p>
            <a:pPr marL="0" indent="0">
              <a:buNone/>
            </a:pP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Cíl: transparentní a spravedlivé úhrady, motivace k dohodám, možnost transformačních plánů, předcházení deficitům…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171BD55-3713-145D-2722-21983D8E90A0}"/>
              </a:ext>
            </a:extLst>
          </p:cNvPr>
          <p:cNvSpPr txBox="1"/>
          <p:nvPr/>
        </p:nvSpPr>
        <p:spPr>
          <a:xfrm>
            <a:off x="613373" y="1815377"/>
            <a:ext cx="6147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200" b="1" dirty="0">
                <a:solidFill>
                  <a:schemeClr val="accent5"/>
                </a:solidFill>
                <a:latin typeface="+mj-lt"/>
              </a:rPr>
              <a:t>Nové dohodovací řízení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94A33032-51FB-ED57-9C12-066B7CD28B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43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CD1F8-244B-86B7-9F1A-81282D9C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DF83A8B-CA53-F35D-8F85-786E3D21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Pilot nového dohodovacího řízení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802EB4D-52AA-1A56-FB1E-D23D8B8D2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b="1" dirty="0">
                <a:latin typeface="+mj-lt"/>
              </a:rPr>
              <a:t>Již probíhá… </a:t>
            </a:r>
            <a:endParaRPr lang="cs-CZ" dirty="0"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F790B05B-468F-28BE-FD15-42192C483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1816340"/>
            <a:ext cx="10710536" cy="4195391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Vývoj modelů úhrad za kvalitu nebo řízení trajektorie péče (VBHC úhrady), víceletých smluv, podkladů/analýz pro zvýšení efektivity, transformaci sítě ad.</a:t>
            </a:r>
          </a:p>
          <a:p>
            <a:pPr lvl="1"/>
            <a:r>
              <a:rPr lang="cs-CZ" sz="2400" dirty="0"/>
              <a:t>vč. připravovaného pilotního testování </a:t>
            </a:r>
            <a:endParaRPr lang="cs-CZ" sz="2400" b="1" dirty="0"/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Vývoj Jednacího řádu a ověření funkčnosti </a:t>
            </a:r>
            <a:r>
              <a:rPr lang="cs-CZ" sz="2800" dirty="0"/>
              <a:t>( segmenty, reprezentativní zástupci poskytovatelů, moderace MZ, rozhodčí řízení atd.)</a:t>
            </a:r>
            <a:br>
              <a:rPr lang="cs-CZ" sz="2800" dirty="0"/>
            </a:br>
            <a:endParaRPr lang="cs-CZ" sz="800" dirty="0"/>
          </a:p>
          <a:p>
            <a:pPr marL="0" indent="0">
              <a:buNone/>
            </a:pP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Cíl: Spojení procesů plánování úhrad, struktury sítě/řízení péče a personálu do funkčního rámce</a:t>
            </a: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BDC86493-35BE-253F-236D-9AA1EEF258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2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1B8AC-F892-C96F-2626-4F1204BA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623C2D6-D823-2CCB-898D-66D52696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B1F041F-330F-01C0-0C6E-5AB919989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Odměna za účast na prevenci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0CC2DEF-CB45-D2B0-B1C5-A8B9627AF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06455"/>
            <a:ext cx="10710536" cy="383302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nároková</a:t>
            </a:r>
            <a:r>
              <a:rPr lang="cs-CZ" sz="2800" dirty="0"/>
              <a:t> odměna, vyplácená automaticky (bezhotovostně)</a:t>
            </a:r>
          </a:p>
          <a:p>
            <a:r>
              <a:rPr lang="cs-CZ" sz="2800" dirty="0"/>
              <a:t>definovány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podmínky splnění </a:t>
            </a:r>
            <a:r>
              <a:rPr lang="cs-CZ" sz="2800" dirty="0"/>
              <a:t>(prevence + screeningy)</a:t>
            </a:r>
          </a:p>
          <a:p>
            <a:r>
              <a:rPr lang="cs-CZ" sz="2800" dirty="0"/>
              <a:t>pro věkovou skupinu 45- 65 let věku </a:t>
            </a:r>
          </a:p>
          <a:p>
            <a:r>
              <a:rPr lang="cs-CZ" sz="2800" dirty="0"/>
              <a:t>stanoven možný rozsah odměny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500 až 1500 </a:t>
            </a:r>
            <a:r>
              <a:rPr lang="cs-CZ" sz="2800" dirty="0"/>
              <a:t>Kč</a:t>
            </a:r>
          </a:p>
          <a:p>
            <a:r>
              <a:rPr lang="cs-CZ" sz="2800" dirty="0"/>
              <a:t>nastavení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výše dle ZP 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DD62883-C9ED-9A9F-CC82-A9645C2A0ABF}"/>
              </a:ext>
            </a:extLst>
          </p:cNvPr>
          <p:cNvSpPr txBox="1"/>
          <p:nvPr/>
        </p:nvSpPr>
        <p:spPr>
          <a:xfrm>
            <a:off x="735411" y="5614191"/>
            <a:ext cx="1042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lepší prevence = střednědobě méně péče = úspory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279D38F5-816F-2E6B-E316-21929FDE5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8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67255-1303-FDED-27F8-A3DA3F8F5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227CB85C-9B9F-ED2F-2409-4081B8DD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464BF3C-07D7-3BEA-CBA6-8C78F10F4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10228415" cy="458242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Odměna za účast na prevenci – odhad dopadů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D30A9E1-75F2-81BD-333F-5057A69F2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1992702"/>
            <a:ext cx="10710536" cy="3946775"/>
          </a:xfrm>
        </p:spPr>
        <p:txBody>
          <a:bodyPr/>
          <a:lstStyle/>
          <a:p>
            <a:r>
              <a:rPr lang="cs-CZ" dirty="0">
                <a:latin typeface="Aptos Light" panose="020B0004020202020204" pitchFamily="34" charset="0"/>
              </a:rPr>
              <a:t>  </a:t>
            </a:r>
            <a:r>
              <a:rPr lang="cs-CZ" sz="2800" dirty="0">
                <a:latin typeface="+mj-lt"/>
              </a:rPr>
              <a:t>aktuálně splňuje podmínky (preventivní prohlídka + stanovené screeningy) cca 1,1 milionu pojištěnců</a:t>
            </a:r>
          </a:p>
          <a:p>
            <a:r>
              <a:rPr lang="cs-CZ" sz="2800" dirty="0">
                <a:latin typeface="+mj-lt"/>
              </a:rPr>
              <a:t>v případě splnění všech podmínek (např. absence nedoplatku na pojistném) odhad nákladů 550 mil. Kč – 1 650 mil. Kč (nejde o roční náklad, ale průběžný)</a:t>
            </a:r>
          </a:p>
          <a:p>
            <a:r>
              <a:rPr lang="cs-CZ" sz="2800" dirty="0">
                <a:latin typeface="+mj-lt"/>
              </a:rPr>
              <a:t>cílem je ale zvýšení účasti na screeningových programech, tedy náklady mohou být vyšší </a:t>
            </a: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C5035D3-7FCA-B01B-35D3-87DCD86E8059}"/>
              </a:ext>
            </a:extLst>
          </p:cNvPr>
          <p:cNvSpPr txBox="1"/>
          <p:nvPr/>
        </p:nvSpPr>
        <p:spPr>
          <a:xfrm>
            <a:off x="419650" y="6011731"/>
            <a:ext cx="1042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lepší prevence = střednědobě méně péče = úspory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AAB66225-F181-F3B8-8890-34E0FE0D1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E77E3-7071-9D4A-0089-A225EAC8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D44DA115-E47C-2D9D-D7B5-3B518666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4EF5267-FF41-CDD3-EC28-AE12DEC6F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10261092" cy="940900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Sjednocení orgánů všech ZP a omezení střetu zájmů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AD381A3-EEC0-39F1-9D29-A7150C320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78709"/>
            <a:ext cx="10710536" cy="3435482"/>
          </a:xfrm>
        </p:spPr>
        <p:txBody>
          <a:bodyPr/>
          <a:lstStyle/>
          <a:p>
            <a:r>
              <a:rPr lang="cs-CZ" sz="2800" dirty="0"/>
              <a:t>elektronické volby </a:t>
            </a:r>
          </a:p>
          <a:p>
            <a:r>
              <a:rPr lang="cs-CZ" sz="2800" dirty="0"/>
              <a:t>volení zástupci pojištěnců, zaměstnavatelů v orgánech všech ZP </a:t>
            </a:r>
          </a:p>
          <a:p>
            <a:r>
              <a:rPr lang="cs-CZ" sz="2800" dirty="0"/>
              <a:t>omezení účasti </a:t>
            </a:r>
            <a:r>
              <a:rPr lang="cs-CZ" sz="2800" dirty="0" err="1"/>
              <a:t>ved</a:t>
            </a:r>
            <a:r>
              <a:rPr lang="cs-CZ" sz="2800" dirty="0"/>
              <a:t>. zaměstnanců poskytovatelů v orgánech </a:t>
            </a:r>
          </a:p>
          <a:p>
            <a:r>
              <a:rPr lang="cs-CZ" sz="2800" dirty="0"/>
              <a:t>zástupci PČR v dozorčích radách</a:t>
            </a:r>
          </a:p>
          <a:p>
            <a:r>
              <a:rPr lang="cs-CZ" sz="2800" dirty="0"/>
              <a:t>doplnění odpovědnosti SR (vč. hmotné odpovědnosti) i role DR</a:t>
            </a:r>
          </a:p>
          <a:p>
            <a:r>
              <a:rPr lang="cs-CZ" sz="2800" dirty="0"/>
              <a:t>efektivní snížení počtu členů SR ze 30/15 na 9 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C390E79B-44A9-41AF-4792-E3198BE6B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448E2C8-B3F4-BBCC-2311-F2FCED79D76A}"/>
              </a:ext>
            </a:extLst>
          </p:cNvPr>
          <p:cNvSpPr txBox="1"/>
          <p:nvPr/>
        </p:nvSpPr>
        <p:spPr>
          <a:xfrm>
            <a:off x="952441" y="6238068"/>
            <a:ext cx="9724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srovnání podmínek = krok k vytvoření soutěžního prostředí </a:t>
            </a:r>
          </a:p>
        </p:txBody>
      </p:sp>
    </p:spTree>
    <p:extLst>
      <p:ext uri="{BB962C8B-B14F-4D97-AF65-F5344CB8AC3E}">
        <p14:creationId xmlns:p14="http://schemas.microsoft.com/office/powerpoint/2010/main" val="1063993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3EF6-9A4A-0C8B-AECA-8ADD494A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1807C3F9-639C-3859-F8F9-165CFF8F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E8E8077-D590-D3DA-7772-B44DBBEA9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Zakotvení KZP a práce s daty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6ACD514B-4C13-2AB2-22B2-4E1FCBB2D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78709"/>
            <a:ext cx="10710536" cy="3266127"/>
          </a:xfrm>
        </p:spPr>
        <p:txBody>
          <a:bodyPr/>
          <a:lstStyle/>
          <a:p>
            <a:r>
              <a:rPr lang="cs-CZ" sz="2800" dirty="0"/>
              <a:t>Vývoj a zveřejňování indikátorů kvality a podkladů pro dohodování </a:t>
            </a:r>
          </a:p>
          <a:p>
            <a:r>
              <a:rPr lang="cs-CZ" sz="2800" dirty="0"/>
              <a:t>Společná revizní činnost ZP (nad indikátory)</a:t>
            </a:r>
          </a:p>
          <a:p>
            <a:r>
              <a:rPr lang="cs-CZ" sz="2800" dirty="0"/>
              <a:t>Zajištění společných nákupů ZP</a:t>
            </a:r>
          </a:p>
          <a:p>
            <a:r>
              <a:rPr lang="cs-CZ" sz="2800" dirty="0"/>
              <a:t>Vedení CRP a dalších společných řešení ..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6F6CFE06-D531-AE37-A4CD-8A36CF1931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88A0928-1563-650D-0F22-2C83DC6417CE}"/>
              </a:ext>
            </a:extLst>
          </p:cNvPr>
          <p:cNvSpPr txBox="1"/>
          <p:nvPr/>
        </p:nvSpPr>
        <p:spPr>
          <a:xfrm>
            <a:off x="815760" y="5383358"/>
            <a:ext cx="103043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vytvoření společné analytické i funkční základny autonomního </a:t>
            </a:r>
            <a:r>
              <a:rPr lang="cs-CZ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v.z.p</a:t>
            </a: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23346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1F887-FB03-EA3A-09B6-9306E8628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62C39679-6D85-0D1E-4FEE-915BE0E1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C8E8A00-3DA4-93D1-8006-DD79F8F2C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333382"/>
            <a:ext cx="11397164" cy="940900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Úprava vstupu ZUMů do úhrad, HTA a pravidel </a:t>
            </a:r>
            <a:br>
              <a:rPr lang="pl-PL" sz="3200" b="1" dirty="0">
                <a:latin typeface="+mj-lt"/>
              </a:rPr>
            </a:br>
            <a:r>
              <a:rPr lang="pl-PL" sz="3200" b="1" dirty="0">
                <a:latin typeface="+mj-lt"/>
              </a:rPr>
              <a:t>cenotvorby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D0824551-19F8-0308-799E-687F61831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710323"/>
            <a:ext cx="10710536" cy="2926829"/>
          </a:xfrm>
        </p:spPr>
        <p:txBody>
          <a:bodyPr/>
          <a:lstStyle/>
          <a:p>
            <a:r>
              <a:rPr lang="cs-CZ" sz="2800" dirty="0">
                <a:latin typeface="+mj-lt"/>
              </a:rPr>
              <a:t>samostatná novela schválena do vnitřního připomínkového řízení </a:t>
            </a:r>
          </a:p>
          <a:p>
            <a:r>
              <a:rPr lang="cs-CZ" sz="2800" dirty="0">
                <a:latin typeface="+mj-lt"/>
              </a:rPr>
              <a:t>pravidla rozhodování o vstupu do úhrad, kategorizaci a cenotvorbě</a:t>
            </a:r>
          </a:p>
          <a:p>
            <a:r>
              <a:rPr lang="cs-CZ" sz="2800" dirty="0">
                <a:latin typeface="+mj-lt"/>
              </a:rPr>
              <a:t>řízení vstupu do úhrad a kategorizace přechází z VZP na SUKL </a:t>
            </a: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DA597F03-43EB-518E-D104-D59F25A0D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91C3D92-AAB9-CF3A-FE6C-51114274016E}"/>
              </a:ext>
            </a:extLst>
          </p:cNvPr>
          <p:cNvSpPr txBox="1"/>
          <p:nvPr/>
        </p:nvSpPr>
        <p:spPr>
          <a:xfrm>
            <a:off x="859793" y="5406319"/>
            <a:ext cx="94341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efektivní a jednotné řízení vstupu do úhrad a cenotvorby, HTA</a:t>
            </a:r>
          </a:p>
        </p:txBody>
      </p:sp>
    </p:spTree>
    <p:extLst>
      <p:ext uri="{BB962C8B-B14F-4D97-AF65-F5344CB8AC3E}">
        <p14:creationId xmlns:p14="http://schemas.microsoft.com/office/powerpoint/2010/main" val="3897687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E9280-E555-0742-8A3D-B0AD616FA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378BA66-FDBE-8A95-D9B5-BBB68CDF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B0D9DFB-03BB-CCE6-DA20-BFDD19DB1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360518"/>
            <a:ext cx="7210622" cy="835362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Zavedení mobilního poskytovatele </a:t>
            </a:r>
            <a:br>
              <a:rPr lang="pl-PL" b="1" u="sng" dirty="0">
                <a:latin typeface="Aptos Light" panose="020B0004020202020204" pitchFamily="34" charset="0"/>
              </a:rPr>
            </a:br>
            <a:r>
              <a:rPr lang="cs-CZ" sz="2400" i="1" dirty="0">
                <a:latin typeface="Aptos Light" panose="020B0004020202020204" pitchFamily="34" charset="0"/>
              </a:rPr>
              <a:t>úprava 372/2011 Sb. - součást velké novely 48/1997)</a:t>
            </a:r>
          </a:p>
          <a:p>
            <a:endParaRPr lang="pl-PL" b="1" u="sng" dirty="0">
              <a:latin typeface="Aptos Light" panose="020B0004020202020204" pitchFamily="34" charset="0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C045173C-CFBB-EA62-9DD6-A4AB4DC69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000" y="2732452"/>
            <a:ext cx="10710536" cy="940279"/>
          </a:xfrm>
        </p:spPr>
        <p:txBody>
          <a:bodyPr/>
          <a:lstStyle/>
          <a:p>
            <a:pPr lvl="1"/>
            <a:r>
              <a:rPr lang="cs-CZ" sz="2800" dirty="0">
                <a:latin typeface="+mj-lt"/>
              </a:rPr>
              <a:t>Podmínky vzniku a provozu služby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5AB2447A-D329-1DF5-2CF2-706EB2C8E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2771CDF-1340-6CA1-76A4-80647612E4F3}"/>
              </a:ext>
            </a:extLst>
          </p:cNvPr>
          <p:cNvSpPr txBox="1"/>
          <p:nvPr/>
        </p:nvSpPr>
        <p:spPr>
          <a:xfrm>
            <a:off x="836400" y="3910513"/>
            <a:ext cx="101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nástroj řešení nedostupnosti péče, zjednodušení mobilní služby </a:t>
            </a:r>
            <a:b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</a:b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např. u zaměstnavatelů</a:t>
            </a:r>
          </a:p>
        </p:txBody>
      </p:sp>
    </p:spTree>
    <p:extLst>
      <p:ext uri="{BB962C8B-B14F-4D97-AF65-F5344CB8AC3E}">
        <p14:creationId xmlns:p14="http://schemas.microsoft.com/office/powerpoint/2010/main" val="1134689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AB7CB-FBEE-90D7-B150-A6961F08C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0DA417BE-349E-6E68-C1D0-7F9EDD10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C52AF9C-AA24-A7CD-B08C-022A11895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732" y="1366068"/>
            <a:ext cx="10710536" cy="4645663"/>
          </a:xfrm>
        </p:spPr>
        <p:txBody>
          <a:bodyPr/>
          <a:lstStyle/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Nový úhradový režim pro léčivé přípravky na vzácná onemocnění</a:t>
            </a:r>
          </a:p>
          <a:p>
            <a:pPr lvl="2"/>
            <a:r>
              <a:rPr lang="cs-CZ" sz="2000" dirty="0">
                <a:solidFill>
                  <a:schemeClr val="tx1"/>
                </a:solidFill>
              </a:rPr>
              <a:t>léčivé přípravky pro léčbu vzácných onemocnění budou moci získat úhradu efektivněji,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Zjednodušení úhrad sezónních variant vakcín a dalších imunizačních přípravků</a:t>
            </a:r>
          </a:p>
          <a:p>
            <a:pPr lvl="2"/>
            <a:r>
              <a:rPr lang="cs-CZ" sz="2000" dirty="0">
                <a:solidFill>
                  <a:schemeClr val="tx1"/>
                </a:solidFill>
              </a:rPr>
              <a:t>zařazení do seznamu cen a úhrad bez standardního správního řízení</a:t>
            </a:r>
            <a:endParaRPr lang="cs-CZ" sz="2400" dirty="0">
              <a:solidFill>
                <a:schemeClr val="tx1"/>
              </a:solidFill>
            </a:endParaRP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Zpřesnění pravidel pro vstup podobných přípravků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Úprava pravidel pro revize úhrad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Procesní úpravy kombinovaných terapií</a:t>
            </a:r>
          </a:p>
          <a:p>
            <a:pPr lvl="1"/>
            <a:endParaRPr lang="cs-CZ" sz="2800" dirty="0">
              <a:latin typeface="Aptos Light" panose="020B0004020202020204" pitchFamily="34" charset="0"/>
            </a:endParaRPr>
          </a:p>
          <a:p>
            <a:pPr lvl="1"/>
            <a:endParaRPr lang="cs-CZ" sz="2800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7A60667E-89F0-4B39-25F3-A0C08B1C50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0D5CE68-8D7E-D05B-5374-ABD29A4C46A0}"/>
              </a:ext>
            </a:extLst>
          </p:cNvPr>
          <p:cNvSpPr txBox="1"/>
          <p:nvPr/>
        </p:nvSpPr>
        <p:spPr>
          <a:xfrm>
            <a:off x="859793" y="6090864"/>
            <a:ext cx="1071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rychlejší a předvídatelnější vstup vybraných léčiv do systému úhrad</a:t>
            </a:r>
          </a:p>
        </p:txBody>
      </p:sp>
    </p:spTree>
    <p:extLst>
      <p:ext uri="{BB962C8B-B14F-4D97-AF65-F5344CB8AC3E}">
        <p14:creationId xmlns:p14="http://schemas.microsoft.com/office/powerpoint/2010/main" val="3944295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00FDF24-15FE-23F3-E7FE-A91B7AD0F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4000" y="2679850"/>
            <a:ext cx="8964000" cy="2086114"/>
          </a:xfrm>
        </p:spPr>
        <p:txBody>
          <a:bodyPr/>
          <a:lstStyle/>
          <a:p>
            <a:pPr marL="0" indent="0">
              <a:buNone/>
            </a:pPr>
            <a:r>
              <a:rPr lang="cs-CZ" sz="5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CÍL: UPGRADE ČESKÉHO ZDRAVOTNICTVÍ DO 2030+</a:t>
            </a:r>
          </a:p>
        </p:txBody>
      </p:sp>
    </p:spTree>
    <p:extLst>
      <p:ext uri="{BB962C8B-B14F-4D97-AF65-F5344CB8AC3E}">
        <p14:creationId xmlns:p14="http://schemas.microsoft.com/office/powerpoint/2010/main" val="2641409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noProof="0" dirty="0"/>
              <a:t>Děkujeme</a:t>
            </a:r>
            <a:br>
              <a:rPr lang="cs-CZ" noProof="0" dirty="0"/>
            </a:br>
            <a:r>
              <a:rPr lang="cs-CZ" noProof="0" dirty="0"/>
              <a:t>za pozornost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D1EEA7EF-FE16-98B4-59E6-1BBE605C2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3F4E157E-E3E1-6740-B836-DE72813AA057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69CE64EB-08A5-CB4B-BA5A-A4AA83D87898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9E6BE534F60E469CE8F6942E8CB243" ma:contentTypeVersion="3" ma:contentTypeDescription="Vytvoří nový dokument" ma:contentTypeScope="" ma:versionID="f016a36121c73f128f837a688d434fda">
  <xsd:schema xmlns:xsd="http://www.w3.org/2001/XMLSchema" xmlns:xs="http://www.w3.org/2001/XMLSchema" xmlns:p="http://schemas.microsoft.com/office/2006/metadata/properties" xmlns:ns2="46101490-013c-45ea-bf1a-4a68c9a652b7" targetNamespace="http://schemas.microsoft.com/office/2006/metadata/properties" ma:root="true" ma:fieldsID="34c1f9b9eddcae5283eef7731ea9b1bc" ns2:_="">
    <xsd:import namespace="46101490-013c-45ea-bf1a-4a68c9a652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01490-013c-45ea-bf1a-4a68c9a65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6417A6-8771-430D-A2A0-70E5FBC37019}">
  <ds:schemaRefs>
    <ds:schemaRef ds:uri="46101490-013c-45ea-bf1a-4a68c9a652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19C120-5274-443A-93A6-139E5591E124}">
  <ds:schemaRefs>
    <ds:schemaRef ds:uri="b42b3ace-cfc9-4323-a967-7cca6ffa24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powerpoint_urady-se-clenem_sablona-Sts26</Template>
  <TotalTime>202</TotalTime>
  <Words>943</Words>
  <Application>Microsoft Office PowerPoint</Application>
  <PresentationFormat>Širokoúhlá obrazovka</PresentationFormat>
  <Paragraphs>124</Paragraphs>
  <Slides>17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17</vt:i4>
      </vt:variant>
    </vt:vector>
  </HeadingPairs>
  <TitlesOfParts>
    <vt:vector size="25" baseType="lpstr">
      <vt:lpstr>Aptos</vt:lpstr>
      <vt:lpstr>Aptos Light</vt:lpstr>
      <vt:lpstr>Arial</vt:lpstr>
      <vt:lpstr>Calibri</vt:lpstr>
      <vt:lpstr>DejaVu Sans</vt:lpstr>
      <vt:lpstr>Wingdings</vt:lpstr>
      <vt:lpstr>JVS PPT Dark</vt:lpstr>
      <vt:lpstr>JVS PPS Light</vt:lpstr>
      <vt:lpstr>NOVELA ZÁKONA  O VEŘEJNÉM ZDRAVOTNÍM POJIŠTĚNÍ</vt:lpstr>
      <vt:lpstr>SYSTÉMOVÉ LEGISLATIVNÍ NÁVRHY MZD 2026</vt:lpstr>
      <vt:lpstr>Klíčové slovo? Efektivita..</vt:lpstr>
      <vt:lpstr>Proč?</vt:lpstr>
      <vt:lpstr>Legislativa MZ 2026 - málo a pomalu? </vt:lpstr>
      <vt:lpstr>Zákon č. 48/97 Sb.</vt:lpstr>
      <vt:lpstr>Zákon č. 48/97 Sb.</vt:lpstr>
      <vt:lpstr>Pilot nového dohodovacího řízení</vt:lpstr>
      <vt:lpstr>Zákon č. 48/97 Sb.</vt:lpstr>
      <vt:lpstr>Zákon č. 48/97 Sb.</vt:lpstr>
      <vt:lpstr>Zákon č. 48/97 Sb.</vt:lpstr>
      <vt:lpstr>Zákon č. 48/97 Sb.</vt:lpstr>
      <vt:lpstr>Zákon č. 48/97 Sb.</vt:lpstr>
      <vt:lpstr>Zákon č. 48/97 Sb.</vt:lpstr>
      <vt:lpstr>Zákon č. 48/97 Sb.</vt:lpstr>
      <vt:lpstr>Prezentace aplikace PowerPoint</vt:lpstr>
      <vt:lpstr>Děkujeme za pozornost</vt:lpstr>
    </vt:vector>
  </TitlesOfParts>
  <Manager/>
  <Company>MZCR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Urbancová Eliška, Ing.</dc:creator>
  <cp:keywords/>
  <dc:description/>
  <cp:lastModifiedBy>Šlofarová Markéta, Bc.</cp:lastModifiedBy>
  <cp:revision>6</cp:revision>
  <cp:lastPrinted>2025-10-24T08:31:40Z</cp:lastPrinted>
  <dcterms:created xsi:type="dcterms:W3CDTF">2026-04-15T10:17:40Z</dcterms:created>
  <dcterms:modified xsi:type="dcterms:W3CDTF">2026-09-22T06:21:47Z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0x010100D49E6BE534F60E469CE8F6942E8CB243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