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.xml" ContentType="application/vnd.openxmlformats-officedocument.presentationml.tags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tags/tag3.xml" ContentType="application/vnd.openxmlformats-officedocument.presentationml.tags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0.xml" ContentType="application/vnd.openxmlformats-officedocument.theme+xml"/>
  <Override PartName="/ppt/tags/tag4.xml" ContentType="application/vnd.openxmlformats-officedocument.presentationml.tags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1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2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1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theme/theme14.xml" ContentType="application/vnd.openxmlformats-officedocument.theme+xml"/>
  <Override PartName="/ppt/tags/tag7.xml" ContentType="application/vnd.openxmlformats-officedocument.presentationml.tags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15.xml" ContentType="application/vnd.openxmlformats-officedocument.theme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theme/theme16.xml" ContentType="application/vnd.openxmlformats-officedocument.theme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theme/theme17.xml" ContentType="application/vnd.openxmlformats-officedocument.theme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theme/theme18.xml" ContentType="application/vnd.openxmlformats-officedocument.theme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charts/chart8.xml" ContentType="application/vnd.openxmlformats-officedocument.drawingml.chart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drawings/drawing1.xml" ContentType="application/vnd.openxmlformats-officedocument.drawingml.chartshape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theme/themeOverride5.xml" ContentType="application/vnd.openxmlformats-officedocument.themeOverr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tags/tag36.xml" ContentType="application/vnd.openxmlformats-officedocument.presentationml.tags+xml"/>
  <Override PartName="/ppt/notesSlides/notesSlide9.xml" ContentType="application/vnd.openxmlformats-officedocument.presentationml.notesSlide+xml"/>
  <Override PartName="/ppt/charts/chart1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charts/chart1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71" r:id="rId1"/>
    <p:sldMasterId id="2147485061" r:id="rId2"/>
    <p:sldMasterId id="2147485168" r:id="rId3"/>
    <p:sldMasterId id="2147485183" r:id="rId4"/>
    <p:sldMasterId id="2147485198" r:id="rId5"/>
    <p:sldMasterId id="2147485212" r:id="rId6"/>
    <p:sldMasterId id="2147485225" r:id="rId7"/>
    <p:sldMasterId id="2147485237" r:id="rId8"/>
    <p:sldMasterId id="2147485250" r:id="rId9"/>
    <p:sldMasterId id="2147485266" r:id="rId10"/>
    <p:sldMasterId id="2147485295" r:id="rId11"/>
    <p:sldMasterId id="2147485322" r:id="rId12"/>
    <p:sldMasterId id="2147485330" r:id="rId13"/>
    <p:sldMasterId id="2147485396" r:id="rId14"/>
    <p:sldMasterId id="2147485410" r:id="rId15"/>
    <p:sldMasterId id="2147485415" r:id="rId16"/>
    <p:sldMasterId id="2147485428" r:id="rId17"/>
    <p:sldMasterId id="2147485440" r:id="rId18"/>
    <p:sldMasterId id="2147485446" r:id="rId19"/>
  </p:sldMasterIdLst>
  <p:notesMasterIdLst>
    <p:notesMasterId r:id="rId64"/>
  </p:notesMasterIdLst>
  <p:sldIdLst>
    <p:sldId id="258" r:id="rId20"/>
    <p:sldId id="2147479534" r:id="rId21"/>
    <p:sldId id="2147479765" r:id="rId22"/>
    <p:sldId id="2145706939" r:id="rId23"/>
    <p:sldId id="2147479766" r:id="rId24"/>
    <p:sldId id="2147479558" r:id="rId25"/>
    <p:sldId id="5310" r:id="rId26"/>
    <p:sldId id="2147479494" r:id="rId27"/>
    <p:sldId id="2147481974" r:id="rId28"/>
    <p:sldId id="2147479554" r:id="rId29"/>
    <p:sldId id="2147481975" r:id="rId30"/>
    <p:sldId id="2147481986" r:id="rId31"/>
    <p:sldId id="5643" r:id="rId32"/>
    <p:sldId id="2147479578" r:id="rId33"/>
    <p:sldId id="2147481984" r:id="rId34"/>
    <p:sldId id="2145707102" r:id="rId35"/>
    <p:sldId id="2147479632" r:id="rId36"/>
    <p:sldId id="2147479542" r:id="rId37"/>
    <p:sldId id="5385" r:id="rId38"/>
    <p:sldId id="2147479758" r:id="rId39"/>
    <p:sldId id="2147479237" r:id="rId40"/>
    <p:sldId id="5396" r:id="rId41"/>
    <p:sldId id="2145707111" r:id="rId42"/>
    <p:sldId id="2147479754" r:id="rId43"/>
    <p:sldId id="2147481985" r:id="rId44"/>
    <p:sldId id="5590" r:id="rId45"/>
    <p:sldId id="2147479510" r:id="rId46"/>
    <p:sldId id="2147479513" r:id="rId47"/>
    <p:sldId id="2147479535" r:id="rId48"/>
    <p:sldId id="2145707043" r:id="rId49"/>
    <p:sldId id="2147479755" r:id="rId50"/>
    <p:sldId id="2145707039" r:id="rId51"/>
    <p:sldId id="5384" r:id="rId52"/>
    <p:sldId id="2147479759" r:id="rId53"/>
    <p:sldId id="5420" r:id="rId54"/>
    <p:sldId id="2147479760" r:id="rId55"/>
    <p:sldId id="2147479745" r:id="rId56"/>
    <p:sldId id="2147479762" r:id="rId57"/>
    <p:sldId id="2147479763" r:id="rId58"/>
    <p:sldId id="2147479746" r:id="rId59"/>
    <p:sldId id="2147479749" r:id="rId60"/>
    <p:sldId id="2147479751" r:id="rId61"/>
    <p:sldId id="1588" r:id="rId62"/>
    <p:sldId id="5404" r:id="rId63"/>
  </p:sldIdLst>
  <p:sldSz cx="12192000" cy="6858000"/>
  <p:notesSz cx="6858000" cy="9144000"/>
  <p:custDataLst>
    <p:tags r:id="rId65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B01E"/>
    <a:srgbClr val="FFFF66"/>
    <a:srgbClr val="FFFF99"/>
    <a:srgbClr val="00FF00"/>
    <a:srgbClr val="D71440"/>
    <a:srgbClr val="4472C4"/>
    <a:srgbClr val="FF0066"/>
    <a:srgbClr val="C00000"/>
    <a:srgbClr val="0000FF"/>
    <a:srgbClr val="3D67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3BED7E-23EB-E1D4-6E26-E5076FFAB8ED}" v="22" dt="2026-04-16T12:02:46.8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787" autoAdjust="0"/>
  </p:normalViewPr>
  <p:slideViewPr>
    <p:cSldViewPr snapToGrid="0">
      <p:cViewPr varScale="1">
        <p:scale>
          <a:sx n="80" d="100"/>
          <a:sy n="80" d="100"/>
        </p:scale>
        <p:origin x="71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7.xml"/><Relationship Id="rId21" Type="http://schemas.openxmlformats.org/officeDocument/2006/relationships/slide" Target="slides/slide2.xml"/><Relationship Id="rId42" Type="http://schemas.openxmlformats.org/officeDocument/2006/relationships/slide" Target="slides/slide23.xml"/><Relationship Id="rId47" Type="http://schemas.openxmlformats.org/officeDocument/2006/relationships/slide" Target="slides/slide28.xml"/><Relationship Id="rId63" Type="http://schemas.openxmlformats.org/officeDocument/2006/relationships/slide" Target="slides/slide44.xml"/><Relationship Id="rId68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0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slide" Target="slides/slide26.xml"/><Relationship Id="rId53" Type="http://schemas.openxmlformats.org/officeDocument/2006/relationships/slide" Target="slides/slide34.xml"/><Relationship Id="rId58" Type="http://schemas.openxmlformats.org/officeDocument/2006/relationships/slide" Target="slides/slide39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2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slide" Target="slides/slide29.xml"/><Relationship Id="rId56" Type="http://schemas.openxmlformats.org/officeDocument/2006/relationships/slide" Target="slides/slide37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slide" Target="slides/slide27.xml"/><Relationship Id="rId59" Type="http://schemas.openxmlformats.org/officeDocument/2006/relationships/slide" Target="slides/slide40.xml"/><Relationship Id="rId67" Type="http://schemas.openxmlformats.org/officeDocument/2006/relationships/viewProps" Target="viewProps.xml"/><Relationship Id="rId20" Type="http://schemas.openxmlformats.org/officeDocument/2006/relationships/slide" Target="slides/slide1.xml"/><Relationship Id="rId41" Type="http://schemas.openxmlformats.org/officeDocument/2006/relationships/slide" Target="slides/slide22.xml"/><Relationship Id="rId54" Type="http://schemas.openxmlformats.org/officeDocument/2006/relationships/slide" Target="slides/slide35.xml"/><Relationship Id="rId62" Type="http://schemas.openxmlformats.org/officeDocument/2006/relationships/slide" Target="slides/slide43.xml"/><Relationship Id="rId7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slide" Target="slides/slide30.xml"/><Relationship Id="rId57" Type="http://schemas.openxmlformats.org/officeDocument/2006/relationships/slide" Target="slides/slide38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52" Type="http://schemas.openxmlformats.org/officeDocument/2006/relationships/slide" Target="slides/slide33.xml"/><Relationship Id="rId60" Type="http://schemas.openxmlformats.org/officeDocument/2006/relationships/slide" Target="slides/slide41.xml"/><Relationship Id="rId65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20.xml"/><Relationship Id="rId34" Type="http://schemas.openxmlformats.org/officeDocument/2006/relationships/slide" Target="slides/slide15.xml"/><Relationship Id="rId50" Type="http://schemas.openxmlformats.org/officeDocument/2006/relationships/slide" Target="slides/slide31.xml"/><Relationship Id="rId55" Type="http://schemas.openxmlformats.org/officeDocument/2006/relationships/slide" Target="slides/slide3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živatel typu Host" userId="S::urn:spo:tenantanon#82ce90bd-a47c-480a-a2e6-1cc29b6a11f7::" providerId="AD" clId="Web-{C73BED7E-23EB-E1D4-6E26-E5076FFAB8ED}"/>
    <pc:docChg chg="addSld modSld">
      <pc:chgData name="Uživatel typu Host" userId="S::urn:spo:tenantanon#82ce90bd-a47c-480a-a2e6-1cc29b6a11f7::" providerId="AD" clId="Web-{C73BED7E-23EB-E1D4-6E26-E5076FFAB8ED}" dt="2026-04-16T12:02:46.813" v="12" actId="20577"/>
      <pc:docMkLst>
        <pc:docMk/>
      </pc:docMkLst>
      <pc:sldChg chg="addSp modSp add">
        <pc:chgData name="Uživatel typu Host" userId="S::urn:spo:tenantanon#82ce90bd-a47c-480a-a2e6-1cc29b6a11f7::" providerId="AD" clId="Web-{C73BED7E-23EB-E1D4-6E26-E5076FFAB8ED}" dt="2026-04-16T12:02:46.813" v="12" actId="20577"/>
        <pc:sldMkLst>
          <pc:docMk/>
          <pc:sldMk cId="2204838269" sldId="2147479754"/>
        </pc:sldMkLst>
        <pc:spChg chg="mod">
          <ac:chgData name="Uživatel typu Host" userId="S::urn:spo:tenantanon#82ce90bd-a47c-480a-a2e6-1cc29b6a11f7::" providerId="AD" clId="Web-{C73BED7E-23EB-E1D4-6E26-E5076FFAB8ED}" dt="2026-04-16T12:02:46.813" v="12" actId="20577"/>
          <ac:spMkLst>
            <pc:docMk/>
            <pc:sldMk cId="2204838269" sldId="2147479754"/>
            <ac:spMk id="4" creationId="{FA20783B-BC44-D886-FD4E-8066E81894BC}"/>
          </ac:spMkLst>
        </pc:spChg>
        <pc:spChg chg="add mod">
          <ac:chgData name="Uživatel typu Host" userId="S::urn:spo:tenantanon#82ce90bd-a47c-480a-a2e6-1cc29b6a11f7::" providerId="AD" clId="Web-{C73BED7E-23EB-E1D4-6E26-E5076FFAB8ED}" dt="2026-04-16T12:02:33.235" v="8" actId="1076"/>
          <ac:spMkLst>
            <pc:docMk/>
            <pc:sldMk cId="2204838269" sldId="2147479754"/>
            <ac:spMk id="6" creationId="{249DA185-5000-4469-11AE-2273A999EEA1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5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50248756218906E-2"/>
          <c:y val="5.6603773584905662E-2"/>
          <c:w val="0.87396351575456055"/>
          <c:h val="0.76650943396226412"/>
        </c:manualLayout>
      </c:layout>
      <c:lineChart>
        <c:grouping val="standard"/>
        <c:varyColors val="0"/>
        <c:ser>
          <c:idx val="0"/>
          <c:order val="0"/>
          <c:tx>
            <c:strRef>
              <c:f>List3!$B$1</c:f>
              <c:strCache>
                <c:ptCount val="1"/>
                <c:pt idx="0">
                  <c:v>Lékař-všechny pojišťovny</c:v>
                </c:pt>
              </c:strCache>
            </c:strRef>
          </c:tx>
          <c:spPr>
            <a:ln w="38100">
              <a:solidFill>
                <a:schemeClr val="accent1"/>
              </a:solidFill>
              <a:prstDash val="solid"/>
            </a:ln>
          </c:spPr>
          <c:marker>
            <c:symbol val="none"/>
          </c:marker>
          <c:cat>
            <c:strRef>
              <c:f>List3!$A$2:$A$11</c:f>
              <c:strCache>
                <c:ptCount val="10"/>
                <c:pt idx="0">
                  <c:v>Pod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70-74</c:v>
                </c:pt>
                <c:pt idx="9">
                  <c:v>75 a více</c:v>
                </c:pt>
              </c:strCache>
            </c:strRef>
          </c:cat>
          <c:val>
            <c:numRef>
              <c:f>List3!$B$2:$B$11</c:f>
              <c:numCache>
                <c:formatCode>0.00</c:formatCode>
                <c:ptCount val="10"/>
                <c:pt idx="0">
                  <c:v>6.0264161115175785</c:v>
                </c:pt>
                <c:pt idx="1">
                  <c:v>8.0249528283722906</c:v>
                </c:pt>
                <c:pt idx="2">
                  <c:v>10.443220763217683</c:v>
                </c:pt>
                <c:pt idx="3">
                  <c:v>10.362355115714891</c:v>
                </c:pt>
                <c:pt idx="4">
                  <c:v>12.461011205668298</c:v>
                </c:pt>
                <c:pt idx="5">
                  <c:v>12.156802341253032</c:v>
                </c:pt>
                <c:pt idx="6">
                  <c:v>10.801340059301474</c:v>
                </c:pt>
                <c:pt idx="7">
                  <c:v>12.749817089606838</c:v>
                </c:pt>
                <c:pt idx="8">
                  <c:v>9.7154299356925566</c:v>
                </c:pt>
                <c:pt idx="9">
                  <c:v>7.2586545496553576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08-42DE-B7D2-E8B23BC5B0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9629152"/>
        <c:axId val="339627584"/>
      </c:lineChart>
      <c:catAx>
        <c:axId val="339629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3962758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339627584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39629152"/>
        <c:crosses val="autoZero"/>
        <c:crossBetween val="between"/>
      </c:valAx>
      <c:spPr>
        <a:noFill/>
        <a:ln w="25399">
          <a:noFill/>
        </a:ln>
      </c:spPr>
    </c:plotArea>
    <c:legend>
      <c:legendPos val="b"/>
      <c:layout>
        <c:manualLayout>
          <c:xMode val="edge"/>
          <c:yMode val="edge"/>
          <c:x val="0.13468478881168677"/>
          <c:y val="0.73643280513804399"/>
          <c:w val="0.68539535358857806"/>
          <c:h val="5.6100188809017099E-2"/>
        </c:manualLayout>
      </c:layout>
      <c:overlay val="0"/>
      <c:txPr>
        <a:bodyPr/>
        <a:lstStyle/>
        <a:p>
          <a:pPr>
            <a:defRPr sz="1050"/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25" b="1" i="0" u="none" strike="noStrike" baseline="0">
          <a:solidFill>
            <a:schemeClr val="tx1"/>
          </a:solidFill>
          <a:latin typeface="Tahoma"/>
          <a:ea typeface="Tahoma"/>
          <a:cs typeface="Tahoma"/>
        </a:defRPr>
      </a:pPr>
      <a:endParaRPr lang="cs-CZ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>
                <a:solidFill>
                  <a:schemeClr val="tx1"/>
                </a:solidFill>
              </a:defRPr>
            </a:pPr>
            <a:r>
              <a:rPr lang="cs-CZ" sz="1400" b="1" i="0" u="none" strike="noStrike" kern="1200" spc="0" baseline="0" dirty="0">
                <a:solidFill>
                  <a:schemeClr val="tx1"/>
                </a:solidFill>
              </a:rPr>
              <a:t>Projekce vývoje počtu seniorů - </a:t>
            </a:r>
            <a:r>
              <a:rPr lang="cs-CZ" sz="1400" b="1" i="0" u="none" strike="noStrike" kern="1200" spc="0" baseline="0" dirty="0">
                <a:solidFill>
                  <a:srgbClr val="C00000"/>
                </a:solidFill>
              </a:rPr>
              <a:t>ženy</a:t>
            </a:r>
            <a:endParaRPr lang="en-GB" sz="1400" b="1" i="0" u="none" strike="noStrike" kern="1200" spc="0" baseline="0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26684258748326201"/>
          <c:y val="3.220990621775694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891415407035653"/>
          <c:y val="8.2088917325217448E-2"/>
          <c:w val="0.78947165183254187"/>
          <c:h val="0.80523312985987427"/>
        </c:manualLayout>
      </c:layou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65-69 let</c:v>
                </c:pt>
              </c:strCache>
            </c:strRef>
          </c:tx>
          <c:spPr>
            <a:ln w="28575" cap="rnd">
              <a:solidFill>
                <a:srgbClr val="084263"/>
              </a:solidFill>
              <a:round/>
            </a:ln>
            <a:effectLst/>
          </c:spPr>
          <c:marker>
            <c:symbol val="none"/>
          </c:marker>
          <c:cat>
            <c:numRef>
              <c:f>List1!$A$2:$A$27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List1!$B$2:$B$27</c:f>
              <c:numCache>
                <c:formatCode>#,##0</c:formatCode>
                <c:ptCount val="26"/>
                <c:pt idx="0">
                  <c:v>323896</c:v>
                </c:pt>
                <c:pt idx="1">
                  <c:v>309889</c:v>
                </c:pt>
                <c:pt idx="2">
                  <c:v>298212</c:v>
                </c:pt>
                <c:pt idx="3">
                  <c:v>290487</c:v>
                </c:pt>
                <c:pt idx="4">
                  <c:v>294929</c:v>
                </c:pt>
                <c:pt idx="5">
                  <c:v>306222</c:v>
                </c:pt>
                <c:pt idx="6">
                  <c:v>314515</c:v>
                </c:pt>
                <c:pt idx="7">
                  <c:v>319058</c:v>
                </c:pt>
                <c:pt idx="8">
                  <c:v>321577</c:v>
                </c:pt>
                <c:pt idx="9">
                  <c:v>317711</c:v>
                </c:pt>
                <c:pt idx="10">
                  <c:v>315181</c:v>
                </c:pt>
                <c:pt idx="11">
                  <c:v>318206</c:v>
                </c:pt>
                <c:pt idx="12">
                  <c:v>326215</c:v>
                </c:pt>
                <c:pt idx="13">
                  <c:v>339237</c:v>
                </c:pt>
                <c:pt idx="14">
                  <c:v>359578</c:v>
                </c:pt>
                <c:pt idx="15">
                  <c:v>382964</c:v>
                </c:pt>
                <c:pt idx="16">
                  <c:v>402946</c:v>
                </c:pt>
                <c:pt idx="17">
                  <c:v>418516</c:v>
                </c:pt>
                <c:pt idx="18">
                  <c:v>427982</c:v>
                </c:pt>
                <c:pt idx="19">
                  <c:v>428969</c:v>
                </c:pt>
                <c:pt idx="20">
                  <c:v>421436</c:v>
                </c:pt>
                <c:pt idx="21">
                  <c:v>407266</c:v>
                </c:pt>
                <c:pt idx="22">
                  <c:v>391355</c:v>
                </c:pt>
                <c:pt idx="23">
                  <c:v>377527</c:v>
                </c:pt>
                <c:pt idx="24">
                  <c:v>364035</c:v>
                </c:pt>
                <c:pt idx="25">
                  <c:v>353022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5C8-4A81-A2BA-DEC0117BF20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70-74 let</c:v>
                </c:pt>
              </c:strCache>
            </c:strRef>
          </c:tx>
          <c:spPr>
            <a:ln w="28575" cap="rnd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List1!$A$2:$A$27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List1!$C$2:$C$27</c:f>
              <c:numCache>
                <c:formatCode>#,##0</c:formatCode>
                <c:ptCount val="26"/>
                <c:pt idx="0">
                  <c:v>340832</c:v>
                </c:pt>
                <c:pt idx="1">
                  <c:v>337667</c:v>
                </c:pt>
                <c:pt idx="2">
                  <c:v>332474</c:v>
                </c:pt>
                <c:pt idx="3">
                  <c:v>325403</c:v>
                </c:pt>
                <c:pt idx="4">
                  <c:v>316286</c:v>
                </c:pt>
                <c:pt idx="5">
                  <c:v>302878</c:v>
                </c:pt>
                <c:pt idx="6">
                  <c:v>290721</c:v>
                </c:pt>
                <c:pt idx="7">
                  <c:v>280933</c:v>
                </c:pt>
                <c:pt idx="8">
                  <c:v>275003</c:v>
                </c:pt>
                <c:pt idx="9">
                  <c:v>279645</c:v>
                </c:pt>
                <c:pt idx="10">
                  <c:v>290707</c:v>
                </c:pt>
                <c:pt idx="11">
                  <c:v>298864</c:v>
                </c:pt>
                <c:pt idx="12">
                  <c:v>303429</c:v>
                </c:pt>
                <c:pt idx="13">
                  <c:v>306055</c:v>
                </c:pt>
                <c:pt idx="14">
                  <c:v>302679</c:v>
                </c:pt>
                <c:pt idx="15">
                  <c:v>300632</c:v>
                </c:pt>
                <c:pt idx="16">
                  <c:v>303874</c:v>
                </c:pt>
                <c:pt idx="17">
                  <c:v>311857</c:v>
                </c:pt>
                <c:pt idx="18">
                  <c:v>324634</c:v>
                </c:pt>
                <c:pt idx="19">
                  <c:v>344433</c:v>
                </c:pt>
                <c:pt idx="20">
                  <c:v>367187</c:v>
                </c:pt>
                <c:pt idx="21">
                  <c:v>386653</c:v>
                </c:pt>
                <c:pt idx="22">
                  <c:v>401860</c:v>
                </c:pt>
                <c:pt idx="23">
                  <c:v>411197</c:v>
                </c:pt>
                <c:pt idx="24">
                  <c:v>412431</c:v>
                </c:pt>
                <c:pt idx="25">
                  <c:v>405509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5C8-4A81-A2BA-DEC0117BF20D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75-79 let</c:v>
                </c:pt>
              </c:strCache>
            </c:strRef>
          </c:tx>
          <c:spPr>
            <a:ln w="28575"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List1!$A$2:$A$27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List1!$D$2:$D$27</c:f>
              <c:numCache>
                <c:formatCode>#,##0</c:formatCode>
                <c:ptCount val="26"/>
                <c:pt idx="0">
                  <c:v>299362</c:v>
                </c:pt>
                <c:pt idx="1">
                  <c:v>309481</c:v>
                </c:pt>
                <c:pt idx="2">
                  <c:v>309995</c:v>
                </c:pt>
                <c:pt idx="3">
                  <c:v>307613</c:v>
                </c:pt>
                <c:pt idx="4">
                  <c:v>306826</c:v>
                </c:pt>
                <c:pt idx="5">
                  <c:v>307041</c:v>
                </c:pt>
                <c:pt idx="6">
                  <c:v>305214</c:v>
                </c:pt>
                <c:pt idx="7">
                  <c:v>301651</c:v>
                </c:pt>
                <c:pt idx="8">
                  <c:v>296415</c:v>
                </c:pt>
                <c:pt idx="9">
                  <c:v>288604</c:v>
                </c:pt>
                <c:pt idx="10">
                  <c:v>276805</c:v>
                </c:pt>
                <c:pt idx="11">
                  <c:v>266194</c:v>
                </c:pt>
                <c:pt idx="12">
                  <c:v>257821</c:v>
                </c:pt>
                <c:pt idx="13">
                  <c:v>252998</c:v>
                </c:pt>
                <c:pt idx="14">
                  <c:v>257934</c:v>
                </c:pt>
                <c:pt idx="15">
                  <c:v>268668</c:v>
                </c:pt>
                <c:pt idx="16">
                  <c:v>276615</c:v>
                </c:pt>
                <c:pt idx="17">
                  <c:v>281185</c:v>
                </c:pt>
                <c:pt idx="18">
                  <c:v>283927</c:v>
                </c:pt>
                <c:pt idx="19">
                  <c:v>281230</c:v>
                </c:pt>
                <c:pt idx="20">
                  <c:v>279871</c:v>
                </c:pt>
                <c:pt idx="21">
                  <c:v>283428</c:v>
                </c:pt>
                <c:pt idx="22">
                  <c:v>291382</c:v>
                </c:pt>
                <c:pt idx="23">
                  <c:v>303810</c:v>
                </c:pt>
                <c:pt idx="24">
                  <c:v>322846</c:v>
                </c:pt>
                <c:pt idx="25">
                  <c:v>344701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5C8-4A81-A2BA-DEC0117BF20D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80+ let</c:v>
                </c:pt>
              </c:strCache>
            </c:strRef>
          </c:tx>
          <c:spPr>
            <a:ln w="28575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List1!$A$2:$A$27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List1!$E$2:$E$27</c:f>
              <c:numCache>
                <c:formatCode>#,##0</c:formatCode>
                <c:ptCount val="26"/>
                <c:pt idx="0">
                  <c:v>342159</c:v>
                </c:pt>
                <c:pt idx="1">
                  <c:v>356560</c:v>
                </c:pt>
                <c:pt idx="2">
                  <c:v>380466</c:v>
                </c:pt>
                <c:pt idx="3">
                  <c:v>405019</c:v>
                </c:pt>
                <c:pt idx="4">
                  <c:v>425949</c:v>
                </c:pt>
                <c:pt idx="5">
                  <c:v>444253</c:v>
                </c:pt>
                <c:pt idx="6">
                  <c:v>462582</c:v>
                </c:pt>
                <c:pt idx="7">
                  <c:v>480822</c:v>
                </c:pt>
                <c:pt idx="8">
                  <c:v>497107</c:v>
                </c:pt>
                <c:pt idx="9">
                  <c:v>510924</c:v>
                </c:pt>
                <c:pt idx="10">
                  <c:v>523268</c:v>
                </c:pt>
                <c:pt idx="11">
                  <c:v>533843</c:v>
                </c:pt>
                <c:pt idx="12">
                  <c:v>542884</c:v>
                </c:pt>
                <c:pt idx="13">
                  <c:v>548851</c:v>
                </c:pt>
                <c:pt idx="14">
                  <c:v>550573</c:v>
                </c:pt>
                <c:pt idx="15">
                  <c:v>547757</c:v>
                </c:pt>
                <c:pt idx="16">
                  <c:v>544857</c:v>
                </c:pt>
                <c:pt idx="17">
                  <c:v>543089</c:v>
                </c:pt>
                <c:pt idx="18">
                  <c:v>542283</c:v>
                </c:pt>
                <c:pt idx="19">
                  <c:v>546988</c:v>
                </c:pt>
                <c:pt idx="20">
                  <c:v>553345</c:v>
                </c:pt>
                <c:pt idx="21">
                  <c:v>557589</c:v>
                </c:pt>
                <c:pt idx="22">
                  <c:v>560252</c:v>
                </c:pt>
                <c:pt idx="23">
                  <c:v>562532</c:v>
                </c:pt>
                <c:pt idx="24">
                  <c:v>565216</c:v>
                </c:pt>
                <c:pt idx="25">
                  <c:v>570872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5C8-4A81-A2BA-DEC0117BF2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4755840"/>
        <c:axId val="414762112"/>
      </c:lineChart>
      <c:catAx>
        <c:axId val="414755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/>
          <a:lstStyle/>
          <a:p>
            <a:pPr>
              <a:defRPr sz="1200"/>
            </a:pPr>
            <a:endParaRPr lang="cs-CZ"/>
          </a:p>
        </c:txPr>
        <c:crossAx val="414762112"/>
        <c:crosses val="autoZero"/>
        <c:auto val="1"/>
        <c:lblAlgn val="ctr"/>
        <c:lblOffset val="100"/>
        <c:tickLblSkip val="1"/>
        <c:noMultiLvlLbl val="0"/>
      </c:catAx>
      <c:valAx>
        <c:axId val="41476211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cs-CZ" sz="1200" dirty="0"/>
                  <a:t>Vývoj</a:t>
                </a:r>
                <a:r>
                  <a:rPr lang="cs-CZ" sz="1200" baseline="0" dirty="0"/>
                  <a:t> počtu obyvatel ve věku 65+ v tisících</a:t>
                </a:r>
                <a:endParaRPr lang="cs-CZ" sz="1200" dirty="0"/>
              </a:p>
            </c:rich>
          </c:tx>
          <c:layout>
            <c:manualLayout>
              <c:xMode val="edge"/>
              <c:yMode val="edge"/>
              <c:x val="8.2422320613416769E-3"/>
              <c:y val="0.1503326474029754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,##0_ ;[Red]\-#,##0\ 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 sz="1200"/>
            </a:pPr>
            <a:endParaRPr lang="cs-CZ"/>
          </a:p>
        </c:txPr>
        <c:crossAx val="414755840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514743130351063"/>
          <c:y val="0.77031547032342473"/>
          <c:w val="0.72854873925487951"/>
          <c:h val="5.6501063480260759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1100" b="1"/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cs-CZ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>
                <a:solidFill>
                  <a:schemeClr val="tx1"/>
                </a:solidFill>
              </a:defRPr>
            </a:pPr>
            <a:r>
              <a:rPr lang="cs-CZ" sz="1400" b="1" i="0" u="none" strike="noStrike" kern="1200" spc="0" baseline="0" dirty="0">
                <a:solidFill>
                  <a:schemeClr val="tx1"/>
                </a:solidFill>
              </a:rPr>
              <a:t>Projekce vývoje počtu seniorů - </a:t>
            </a:r>
            <a:r>
              <a:rPr lang="cs-CZ" sz="1400" b="1" i="0" u="none" strike="noStrike" kern="1200" spc="0" baseline="0" dirty="0">
                <a:solidFill>
                  <a:schemeClr val="tx2"/>
                </a:solidFill>
              </a:rPr>
              <a:t>muži</a:t>
            </a:r>
            <a:r>
              <a:rPr lang="cs-CZ" sz="1400" b="1" i="0" u="none" strike="noStrike" kern="1200" spc="0" baseline="0" dirty="0">
                <a:solidFill>
                  <a:schemeClr val="tx1"/>
                </a:solidFill>
              </a:rPr>
              <a:t> </a:t>
            </a:r>
            <a:endParaRPr lang="en-GB" sz="1400" b="1" i="0" u="none" strike="noStrike" kern="1200" spc="0" baseline="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4005533328390152"/>
          <c:y val="3.220990621775694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891415407035653"/>
          <c:y val="8.2088917325217448E-2"/>
          <c:w val="0.78947165183254187"/>
          <c:h val="0.80523312985987427"/>
        </c:manualLayout>
      </c:layou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65-69 let</c:v>
                </c:pt>
              </c:strCache>
            </c:strRef>
          </c:tx>
          <c:spPr>
            <a:ln w="28575" cap="rnd">
              <a:solidFill>
                <a:srgbClr val="084263"/>
              </a:solidFill>
              <a:round/>
            </a:ln>
            <a:effectLst/>
          </c:spPr>
          <c:marker>
            <c:symbol val="none"/>
          </c:marker>
          <c:cat>
            <c:numRef>
              <c:f>List1!$A$2:$A$27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List1!$B$2:$B$27</c:f>
              <c:numCache>
                <c:formatCode>#,##0</c:formatCode>
                <c:ptCount val="26"/>
                <c:pt idx="0">
                  <c:v>289429</c:v>
                </c:pt>
                <c:pt idx="1">
                  <c:v>280133</c:v>
                </c:pt>
                <c:pt idx="2">
                  <c:v>272264</c:v>
                </c:pt>
                <c:pt idx="3">
                  <c:v>267691</c:v>
                </c:pt>
                <c:pt idx="4">
                  <c:v>274108</c:v>
                </c:pt>
                <c:pt idx="5">
                  <c:v>286148</c:v>
                </c:pt>
                <c:pt idx="6">
                  <c:v>294284</c:v>
                </c:pt>
                <c:pt idx="7">
                  <c:v>299263</c:v>
                </c:pt>
                <c:pt idx="8">
                  <c:v>302163</c:v>
                </c:pt>
                <c:pt idx="9">
                  <c:v>299072</c:v>
                </c:pt>
                <c:pt idx="10">
                  <c:v>297317</c:v>
                </c:pt>
                <c:pt idx="11">
                  <c:v>300851</c:v>
                </c:pt>
                <c:pt idx="12">
                  <c:v>309452</c:v>
                </c:pt>
                <c:pt idx="13">
                  <c:v>322537</c:v>
                </c:pt>
                <c:pt idx="14">
                  <c:v>343953</c:v>
                </c:pt>
                <c:pt idx="15">
                  <c:v>367114</c:v>
                </c:pt>
                <c:pt idx="16">
                  <c:v>386866</c:v>
                </c:pt>
                <c:pt idx="17">
                  <c:v>402501</c:v>
                </c:pt>
                <c:pt idx="18">
                  <c:v>412094</c:v>
                </c:pt>
                <c:pt idx="19">
                  <c:v>413232</c:v>
                </c:pt>
                <c:pt idx="20">
                  <c:v>407566</c:v>
                </c:pt>
                <c:pt idx="21">
                  <c:v>396194</c:v>
                </c:pt>
                <c:pt idx="22">
                  <c:v>382062</c:v>
                </c:pt>
                <c:pt idx="23">
                  <c:v>369774</c:v>
                </c:pt>
                <c:pt idx="24">
                  <c:v>357656</c:v>
                </c:pt>
                <c:pt idx="25">
                  <c:v>347870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5D7-4FE5-9C8B-2C2E964D1FD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70-74 let</c:v>
                </c:pt>
              </c:strCache>
            </c:strRef>
          </c:tx>
          <c:spPr>
            <a:ln w="28575" cap="rnd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List1!$A$2:$A$27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List1!$C$2:$C$27</c:f>
              <c:numCache>
                <c:formatCode>#,##0</c:formatCode>
                <c:ptCount val="26"/>
                <c:pt idx="0">
                  <c:v>272852</c:v>
                </c:pt>
                <c:pt idx="1">
                  <c:v>272787</c:v>
                </c:pt>
                <c:pt idx="2">
                  <c:v>271543</c:v>
                </c:pt>
                <c:pt idx="3">
                  <c:v>268387</c:v>
                </c:pt>
                <c:pt idx="4">
                  <c:v>262562</c:v>
                </c:pt>
                <c:pt idx="5">
                  <c:v>254183</c:v>
                </c:pt>
                <c:pt idx="6">
                  <c:v>246937</c:v>
                </c:pt>
                <c:pt idx="7">
                  <c:v>241180</c:v>
                </c:pt>
                <c:pt idx="8">
                  <c:v>238595</c:v>
                </c:pt>
                <c:pt idx="9">
                  <c:v>245049</c:v>
                </c:pt>
                <c:pt idx="10">
                  <c:v>256455</c:v>
                </c:pt>
                <c:pt idx="11">
                  <c:v>264278</c:v>
                </c:pt>
                <c:pt idx="12">
                  <c:v>269216</c:v>
                </c:pt>
                <c:pt idx="13">
                  <c:v>272281</c:v>
                </c:pt>
                <c:pt idx="14">
                  <c:v>270051</c:v>
                </c:pt>
                <c:pt idx="15">
                  <c:v>269126</c:v>
                </c:pt>
                <c:pt idx="16">
                  <c:v>272967</c:v>
                </c:pt>
                <c:pt idx="17">
                  <c:v>281391</c:v>
                </c:pt>
                <c:pt idx="18">
                  <c:v>293906</c:v>
                </c:pt>
                <c:pt idx="19">
                  <c:v>314072</c:v>
                </c:pt>
                <c:pt idx="20">
                  <c:v>335889</c:v>
                </c:pt>
                <c:pt idx="21">
                  <c:v>354547</c:v>
                </c:pt>
                <c:pt idx="22">
                  <c:v>369409</c:v>
                </c:pt>
                <c:pt idx="23">
                  <c:v>378721</c:v>
                </c:pt>
                <c:pt idx="24">
                  <c:v>380349</c:v>
                </c:pt>
                <c:pt idx="25">
                  <c:v>375757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5D7-4FE5-9C8B-2C2E964D1FD8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75-79 let</c:v>
                </c:pt>
              </c:strCache>
            </c:strRef>
          </c:tx>
          <c:spPr>
            <a:ln w="28575"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List1!$A$2:$A$27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List1!$D$2:$D$27</c:f>
              <c:numCache>
                <c:formatCode>#,##0</c:formatCode>
                <c:ptCount val="26"/>
                <c:pt idx="0">
                  <c:v>211189</c:v>
                </c:pt>
                <c:pt idx="1">
                  <c:v>220553</c:v>
                </c:pt>
                <c:pt idx="2">
                  <c:v>222498</c:v>
                </c:pt>
                <c:pt idx="3">
                  <c:v>222809</c:v>
                </c:pt>
                <c:pt idx="4">
                  <c:v>224009</c:v>
                </c:pt>
                <c:pt idx="5">
                  <c:v>226092</c:v>
                </c:pt>
                <c:pt idx="6">
                  <c:v>227030</c:v>
                </c:pt>
                <c:pt idx="7">
                  <c:v>227055</c:v>
                </c:pt>
                <c:pt idx="8">
                  <c:v>225534</c:v>
                </c:pt>
                <c:pt idx="9">
                  <c:v>221365</c:v>
                </c:pt>
                <c:pt idx="10">
                  <c:v>214966</c:v>
                </c:pt>
                <c:pt idx="11">
                  <c:v>209579</c:v>
                </c:pt>
                <c:pt idx="12">
                  <c:v>205510</c:v>
                </c:pt>
                <c:pt idx="13">
                  <c:v>204162</c:v>
                </c:pt>
                <c:pt idx="14">
                  <c:v>210587</c:v>
                </c:pt>
                <c:pt idx="15">
                  <c:v>221175</c:v>
                </c:pt>
                <c:pt idx="16">
                  <c:v>228568</c:v>
                </c:pt>
                <c:pt idx="17">
                  <c:v>233398</c:v>
                </c:pt>
                <c:pt idx="18">
                  <c:v>236594</c:v>
                </c:pt>
                <c:pt idx="19">
                  <c:v>235326</c:v>
                </c:pt>
                <c:pt idx="20">
                  <c:v>235339</c:v>
                </c:pt>
                <c:pt idx="21">
                  <c:v>239499</c:v>
                </c:pt>
                <c:pt idx="22">
                  <c:v>247663</c:v>
                </c:pt>
                <c:pt idx="23">
                  <c:v>259447</c:v>
                </c:pt>
                <c:pt idx="24">
                  <c:v>278056</c:v>
                </c:pt>
                <c:pt idx="25">
                  <c:v>298205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5D7-4FE5-9C8B-2C2E964D1FD8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80+ let</c:v>
                </c:pt>
              </c:strCache>
            </c:strRef>
          </c:tx>
          <c:spPr>
            <a:ln w="28575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List1!$A$2:$A$27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List1!$E$2:$E$27</c:f>
              <c:numCache>
                <c:formatCode>#,##0</c:formatCode>
                <c:ptCount val="26"/>
                <c:pt idx="0">
                  <c:v>179492</c:v>
                </c:pt>
                <c:pt idx="1">
                  <c:v>187771</c:v>
                </c:pt>
                <c:pt idx="2">
                  <c:v>203291</c:v>
                </c:pt>
                <c:pt idx="3">
                  <c:v>219692</c:v>
                </c:pt>
                <c:pt idx="4">
                  <c:v>234045</c:v>
                </c:pt>
                <c:pt idx="5">
                  <c:v>246123</c:v>
                </c:pt>
                <c:pt idx="6">
                  <c:v>258379</c:v>
                </c:pt>
                <c:pt idx="7">
                  <c:v>270393</c:v>
                </c:pt>
                <c:pt idx="8">
                  <c:v>281748</c:v>
                </c:pt>
                <c:pt idx="9">
                  <c:v>291902</c:v>
                </c:pt>
                <c:pt idx="10">
                  <c:v>300909</c:v>
                </c:pt>
                <c:pt idx="11">
                  <c:v>309170</c:v>
                </c:pt>
                <c:pt idx="12">
                  <c:v>316574</c:v>
                </c:pt>
                <c:pt idx="13">
                  <c:v>322321</c:v>
                </c:pt>
                <c:pt idx="14">
                  <c:v>325127</c:v>
                </c:pt>
                <c:pt idx="15">
                  <c:v>325439</c:v>
                </c:pt>
                <c:pt idx="16">
                  <c:v>326302</c:v>
                </c:pt>
                <c:pt idx="17">
                  <c:v>327897</c:v>
                </c:pt>
                <c:pt idx="18">
                  <c:v>330721</c:v>
                </c:pt>
                <c:pt idx="19">
                  <c:v>337894</c:v>
                </c:pt>
                <c:pt idx="20">
                  <c:v>346722</c:v>
                </c:pt>
                <c:pt idx="21">
                  <c:v>353536</c:v>
                </c:pt>
                <c:pt idx="22">
                  <c:v>358988</c:v>
                </c:pt>
                <c:pt idx="23">
                  <c:v>364265</c:v>
                </c:pt>
                <c:pt idx="24">
                  <c:v>369555</c:v>
                </c:pt>
                <c:pt idx="25">
                  <c:v>377411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5D7-4FE5-9C8B-2C2E964D1F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4755840"/>
        <c:axId val="414762112"/>
      </c:lineChart>
      <c:catAx>
        <c:axId val="414755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/>
          <a:lstStyle/>
          <a:p>
            <a:pPr>
              <a:defRPr sz="1200"/>
            </a:pPr>
            <a:endParaRPr lang="cs-CZ"/>
          </a:p>
        </c:txPr>
        <c:crossAx val="414762112"/>
        <c:crosses val="autoZero"/>
        <c:auto val="1"/>
        <c:lblAlgn val="ctr"/>
        <c:lblOffset val="100"/>
        <c:tickLblSkip val="1"/>
        <c:noMultiLvlLbl val="0"/>
      </c:catAx>
      <c:valAx>
        <c:axId val="414762112"/>
        <c:scaling>
          <c:orientation val="minMax"/>
          <c:max val="6000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cs-CZ" sz="1200" dirty="0"/>
                  <a:t>Vývoj</a:t>
                </a:r>
                <a:r>
                  <a:rPr lang="cs-CZ" sz="1200" baseline="0" dirty="0"/>
                  <a:t> počtu obyvatel ve věku 65+ v tisících</a:t>
                </a:r>
                <a:endParaRPr lang="cs-CZ" sz="1200" dirty="0"/>
              </a:p>
            </c:rich>
          </c:tx>
          <c:layout>
            <c:manualLayout>
              <c:xMode val="edge"/>
              <c:yMode val="edge"/>
              <c:x val="8.2422320613416769E-3"/>
              <c:y val="0.1503326474029754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,##0_ ;[Red]\-#,##0\ 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 sz="1200"/>
            </a:pPr>
            <a:endParaRPr lang="cs-CZ"/>
          </a:p>
        </c:txPr>
        <c:crossAx val="414755840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514743130351063"/>
          <c:y val="0.77031547032342473"/>
          <c:w val="0.72854873925487951"/>
          <c:h val="5.6501063480260759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1100" b="1"/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cs-CZ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do 34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List1!$B$1:$V$1</c:f>
              <c:numCache>
                <c:formatCode>General</c:formatCode>
                <c:ptCount val="2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</c:numCache>
            </c:numRef>
          </c:cat>
          <c:val>
            <c:numRef>
              <c:f>List1!$B$2:$V$2</c:f>
              <c:numCache>
                <c:formatCode>General</c:formatCode>
                <c:ptCount val="21"/>
                <c:pt idx="0">
                  <c:v>7023</c:v>
                </c:pt>
                <c:pt idx="1">
                  <c:v>7434</c:v>
                </c:pt>
                <c:pt idx="2">
                  <c:v>7551</c:v>
                </c:pt>
                <c:pt idx="3">
                  <c:v>7578</c:v>
                </c:pt>
                <c:pt idx="4">
                  <c:v>7602</c:v>
                </c:pt>
                <c:pt idx="5">
                  <c:v>7653</c:v>
                </c:pt>
                <c:pt idx="6">
                  <c:v>7730</c:v>
                </c:pt>
                <c:pt idx="7">
                  <c:v>7914</c:v>
                </c:pt>
                <c:pt idx="8">
                  <c:v>7979</c:v>
                </c:pt>
                <c:pt idx="9">
                  <c:v>8081</c:v>
                </c:pt>
                <c:pt idx="10">
                  <c:v>8030</c:v>
                </c:pt>
                <c:pt idx="11">
                  <c:v>8225</c:v>
                </c:pt>
                <c:pt idx="12">
                  <c:v>8239</c:v>
                </c:pt>
                <c:pt idx="13">
                  <c:v>8514</c:v>
                </c:pt>
                <c:pt idx="14">
                  <c:v>8721.5949999999993</c:v>
                </c:pt>
                <c:pt idx="15">
                  <c:v>9347.9330000000009</c:v>
                </c:pt>
                <c:pt idx="16">
                  <c:v>9944.2450000000008</c:v>
                </c:pt>
                <c:pt idx="17">
                  <c:v>10555.81</c:v>
                </c:pt>
                <c:pt idx="18">
                  <c:v>11153.4</c:v>
                </c:pt>
                <c:pt idx="19">
                  <c:v>11812.58</c:v>
                </c:pt>
                <c:pt idx="20">
                  <c:v>12442.19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D5-4A3D-94F9-B1C4AF9C2545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35-59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List1!$B$1:$V$1</c:f>
              <c:numCache>
                <c:formatCode>General</c:formatCode>
                <c:ptCount val="2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</c:numCache>
            </c:numRef>
          </c:cat>
          <c:val>
            <c:numRef>
              <c:f>List1!$B$3:$V$3</c:f>
              <c:numCache>
                <c:formatCode>General</c:formatCode>
                <c:ptCount val="21"/>
                <c:pt idx="0">
                  <c:v>23231</c:v>
                </c:pt>
                <c:pt idx="1">
                  <c:v>23277</c:v>
                </c:pt>
                <c:pt idx="2">
                  <c:v>23172</c:v>
                </c:pt>
                <c:pt idx="3">
                  <c:v>22902</c:v>
                </c:pt>
                <c:pt idx="4">
                  <c:v>22512</c:v>
                </c:pt>
                <c:pt idx="5">
                  <c:v>22118</c:v>
                </c:pt>
                <c:pt idx="6">
                  <c:v>22069</c:v>
                </c:pt>
                <c:pt idx="7">
                  <c:v>21973</c:v>
                </c:pt>
                <c:pt idx="8">
                  <c:v>22056</c:v>
                </c:pt>
                <c:pt idx="9">
                  <c:v>22067</c:v>
                </c:pt>
                <c:pt idx="10">
                  <c:v>22206</c:v>
                </c:pt>
                <c:pt idx="11">
                  <c:v>22603</c:v>
                </c:pt>
                <c:pt idx="12">
                  <c:v>22884</c:v>
                </c:pt>
                <c:pt idx="13">
                  <c:v>23293</c:v>
                </c:pt>
                <c:pt idx="14">
                  <c:v>23208.61</c:v>
                </c:pt>
                <c:pt idx="15">
                  <c:v>23159.24</c:v>
                </c:pt>
                <c:pt idx="16">
                  <c:v>23108.57</c:v>
                </c:pt>
                <c:pt idx="17">
                  <c:v>22978.42</c:v>
                </c:pt>
                <c:pt idx="18">
                  <c:v>22838.9</c:v>
                </c:pt>
                <c:pt idx="19">
                  <c:v>22521.65</c:v>
                </c:pt>
                <c:pt idx="20">
                  <c:v>22114.46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D5-4A3D-94F9-B1C4AF9C2545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60-64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List1!$B$1:$V$1</c:f>
              <c:numCache>
                <c:formatCode>General</c:formatCode>
                <c:ptCount val="2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</c:numCache>
            </c:numRef>
          </c:cat>
          <c:val>
            <c:numRef>
              <c:f>List1!$B$4:$V$4</c:f>
              <c:numCache>
                <c:formatCode>General</c:formatCode>
                <c:ptCount val="21"/>
                <c:pt idx="0">
                  <c:v>3354</c:v>
                </c:pt>
                <c:pt idx="1">
                  <c:v>3587</c:v>
                </c:pt>
                <c:pt idx="2">
                  <c:v>3908</c:v>
                </c:pt>
                <c:pt idx="3">
                  <c:v>4370</c:v>
                </c:pt>
                <c:pt idx="4">
                  <c:v>4784</c:v>
                </c:pt>
                <c:pt idx="5">
                  <c:v>5106</c:v>
                </c:pt>
                <c:pt idx="6">
                  <c:v>5158</c:v>
                </c:pt>
                <c:pt idx="7">
                  <c:v>5176</c:v>
                </c:pt>
                <c:pt idx="8">
                  <c:v>5060</c:v>
                </c:pt>
                <c:pt idx="9">
                  <c:v>4915</c:v>
                </c:pt>
                <c:pt idx="10">
                  <c:v>4701</c:v>
                </c:pt>
                <c:pt idx="11">
                  <c:v>4485</c:v>
                </c:pt>
                <c:pt idx="12">
                  <c:v>4129</c:v>
                </c:pt>
                <c:pt idx="13">
                  <c:v>3932</c:v>
                </c:pt>
                <c:pt idx="14">
                  <c:v>3761.7460000000001</c:v>
                </c:pt>
                <c:pt idx="15">
                  <c:v>3668.7420000000002</c:v>
                </c:pt>
                <c:pt idx="16">
                  <c:v>3725.2809999999999</c:v>
                </c:pt>
                <c:pt idx="17">
                  <c:v>3899.5259999999998</c:v>
                </c:pt>
                <c:pt idx="18">
                  <c:v>4009.3310000000001</c:v>
                </c:pt>
                <c:pt idx="19">
                  <c:v>4169.0169999999998</c:v>
                </c:pt>
                <c:pt idx="20">
                  <c:v>4424.2950000000001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D5-4A3D-94F9-B1C4AF9C2545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65-69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List1!$B$1:$V$1</c:f>
              <c:numCache>
                <c:formatCode>General</c:formatCode>
                <c:ptCount val="2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</c:numCache>
            </c:numRef>
          </c:cat>
          <c:val>
            <c:numRef>
              <c:f>List1!$B$5:$V$5</c:f>
              <c:numCache>
                <c:formatCode>General</c:formatCode>
                <c:ptCount val="21"/>
                <c:pt idx="0">
                  <c:v>2006</c:v>
                </c:pt>
                <c:pt idx="1">
                  <c:v>2214</c:v>
                </c:pt>
                <c:pt idx="2">
                  <c:v>2431</c:v>
                </c:pt>
                <c:pt idx="3">
                  <c:v>2466</c:v>
                </c:pt>
                <c:pt idx="4">
                  <c:v>2531</c:v>
                </c:pt>
                <c:pt idx="5">
                  <c:v>2790</c:v>
                </c:pt>
                <c:pt idx="6">
                  <c:v>3024</c:v>
                </c:pt>
                <c:pt idx="7">
                  <c:v>3298</c:v>
                </c:pt>
                <c:pt idx="8">
                  <c:v>3692</c:v>
                </c:pt>
                <c:pt idx="9">
                  <c:v>4054</c:v>
                </c:pt>
                <c:pt idx="10">
                  <c:v>4246</c:v>
                </c:pt>
                <c:pt idx="11">
                  <c:v>4353</c:v>
                </c:pt>
                <c:pt idx="12">
                  <c:v>4387</c:v>
                </c:pt>
                <c:pt idx="13">
                  <c:v>4329</c:v>
                </c:pt>
                <c:pt idx="14">
                  <c:v>4181.152</c:v>
                </c:pt>
                <c:pt idx="15">
                  <c:v>4000.6010000000001</c:v>
                </c:pt>
                <c:pt idx="16">
                  <c:v>3787.8879999999999</c:v>
                </c:pt>
                <c:pt idx="17">
                  <c:v>3474.8290000000002</c:v>
                </c:pt>
                <c:pt idx="18">
                  <c:v>3274.7530000000002</c:v>
                </c:pt>
                <c:pt idx="19">
                  <c:v>3141.4650000000001</c:v>
                </c:pt>
                <c:pt idx="20">
                  <c:v>3070.855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0D5-4A3D-94F9-B1C4AF9C2545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70-74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numRef>
              <c:f>List1!$B$1:$V$1</c:f>
              <c:numCache>
                <c:formatCode>General</c:formatCode>
                <c:ptCount val="2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</c:numCache>
            </c:numRef>
          </c:cat>
          <c:val>
            <c:numRef>
              <c:f>List1!$B$6:$V$6</c:f>
              <c:numCache>
                <c:formatCode>General</c:formatCode>
                <c:ptCount val="21"/>
                <c:pt idx="0">
                  <c:v>815</c:v>
                </c:pt>
                <c:pt idx="1">
                  <c:v>944</c:v>
                </c:pt>
                <c:pt idx="2">
                  <c:v>1089</c:v>
                </c:pt>
                <c:pt idx="3">
                  <c:v>1248</c:v>
                </c:pt>
                <c:pt idx="4">
                  <c:v>1408</c:v>
                </c:pt>
                <c:pt idx="5">
                  <c:v>1525</c:v>
                </c:pt>
                <c:pt idx="6">
                  <c:v>1655</c:v>
                </c:pt>
                <c:pt idx="7">
                  <c:v>1789</c:v>
                </c:pt>
                <c:pt idx="8">
                  <c:v>1822</c:v>
                </c:pt>
                <c:pt idx="9">
                  <c:v>1877</c:v>
                </c:pt>
                <c:pt idx="10">
                  <c:v>2086</c:v>
                </c:pt>
                <c:pt idx="11">
                  <c:v>2318</c:v>
                </c:pt>
                <c:pt idx="12">
                  <c:v>2585</c:v>
                </c:pt>
                <c:pt idx="13">
                  <c:v>2923</c:v>
                </c:pt>
                <c:pt idx="14">
                  <c:v>3160.6309999999999</c:v>
                </c:pt>
                <c:pt idx="15">
                  <c:v>3277.125</c:v>
                </c:pt>
                <c:pt idx="16">
                  <c:v>3268.1979999999999</c:v>
                </c:pt>
                <c:pt idx="17">
                  <c:v>3254.739</c:v>
                </c:pt>
                <c:pt idx="18">
                  <c:v>3171.5230000000001</c:v>
                </c:pt>
                <c:pt idx="19">
                  <c:v>3064.8850000000002</c:v>
                </c:pt>
                <c:pt idx="20">
                  <c:v>2931.681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D5-4A3D-94F9-B1C4AF9C2545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75+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numRef>
              <c:f>List1!$B$1:$V$1</c:f>
              <c:numCache>
                <c:formatCode>General</c:formatCode>
                <c:ptCount val="2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</c:numCache>
            </c:numRef>
          </c:cat>
          <c:val>
            <c:numRef>
              <c:f>List1!$B$7:$V$7</c:f>
              <c:numCache>
                <c:formatCode>General</c:formatCode>
                <c:ptCount val="21"/>
                <c:pt idx="0">
                  <c:v>728</c:v>
                </c:pt>
                <c:pt idx="1">
                  <c:v>757</c:v>
                </c:pt>
                <c:pt idx="2">
                  <c:v>778</c:v>
                </c:pt>
                <c:pt idx="3">
                  <c:v>804</c:v>
                </c:pt>
                <c:pt idx="4">
                  <c:v>838</c:v>
                </c:pt>
                <c:pt idx="5">
                  <c:v>907</c:v>
                </c:pt>
                <c:pt idx="6">
                  <c:v>1023</c:v>
                </c:pt>
                <c:pt idx="7">
                  <c:v>1154</c:v>
                </c:pt>
                <c:pt idx="8">
                  <c:v>1270</c:v>
                </c:pt>
                <c:pt idx="9">
                  <c:v>1397</c:v>
                </c:pt>
                <c:pt idx="10">
                  <c:v>1495</c:v>
                </c:pt>
                <c:pt idx="11">
                  <c:v>1615</c:v>
                </c:pt>
                <c:pt idx="12">
                  <c:v>1821</c:v>
                </c:pt>
                <c:pt idx="13">
                  <c:v>2008</c:v>
                </c:pt>
                <c:pt idx="14">
                  <c:v>2079.1190000000001</c:v>
                </c:pt>
                <c:pt idx="15">
                  <c:v>2215.4189999999999</c:v>
                </c:pt>
                <c:pt idx="16">
                  <c:v>2369.8139999999999</c:v>
                </c:pt>
                <c:pt idx="17">
                  <c:v>2545.8009999999999</c:v>
                </c:pt>
                <c:pt idx="18">
                  <c:v>2732.8989999999999</c:v>
                </c:pt>
                <c:pt idx="19">
                  <c:v>2910.8519999999999</c:v>
                </c:pt>
                <c:pt idx="20">
                  <c:v>3045.2460000000001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0D5-4A3D-94F9-B1C4AF9C25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271598431"/>
        <c:axId val="1271585471"/>
      </c:barChart>
      <c:catAx>
        <c:axId val="1271598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71585471"/>
        <c:crosses val="autoZero"/>
        <c:auto val="1"/>
        <c:lblAlgn val="ctr"/>
        <c:lblOffset val="100"/>
        <c:noMultiLvlLbl val="0"/>
      </c:catAx>
      <c:valAx>
        <c:axId val="1271585471"/>
        <c:scaling>
          <c:orientation val="minMax"/>
          <c:max val="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71598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12988144164256"/>
          <c:y val="5.6960729605948522E-2"/>
          <c:w val="0.86633623386946745"/>
          <c:h val="0.8378422619304704"/>
        </c:manualLayout>
      </c:layout>
      <c:lineChart>
        <c:grouping val="standar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průměrný věk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List1!$B$1:$V$1</c:f>
              <c:numCache>
                <c:formatCode>General</c:formatCode>
                <c:ptCount val="2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</c:numCache>
            </c:numRef>
          </c:cat>
          <c:val>
            <c:numRef>
              <c:f>List1!$B$2:$V$2</c:f>
              <c:numCache>
                <c:formatCode>General</c:formatCode>
                <c:ptCount val="21"/>
                <c:pt idx="0">
                  <c:v>47.71</c:v>
                </c:pt>
                <c:pt idx="1">
                  <c:v>47.82</c:v>
                </c:pt>
                <c:pt idx="2">
                  <c:v>48.08</c:v>
                </c:pt>
                <c:pt idx="3">
                  <c:v>48.31</c:v>
                </c:pt>
                <c:pt idx="4">
                  <c:v>48.57</c:v>
                </c:pt>
                <c:pt idx="5">
                  <c:v>48.88</c:v>
                </c:pt>
                <c:pt idx="6">
                  <c:v>49.07</c:v>
                </c:pt>
                <c:pt idx="7">
                  <c:v>49.16</c:v>
                </c:pt>
                <c:pt idx="8">
                  <c:v>49.3</c:v>
                </c:pt>
                <c:pt idx="9">
                  <c:v>49.43</c:v>
                </c:pt>
                <c:pt idx="10">
                  <c:v>49.61</c:v>
                </c:pt>
                <c:pt idx="11">
                  <c:v>49.7</c:v>
                </c:pt>
                <c:pt idx="12">
                  <c:v>49.92</c:v>
                </c:pt>
                <c:pt idx="13">
                  <c:v>49.99</c:v>
                </c:pt>
                <c:pt idx="14">
                  <c:v>49.983699999999999</c:v>
                </c:pt>
                <c:pt idx="15">
                  <c:v>49.744709999999998</c:v>
                </c:pt>
                <c:pt idx="16">
                  <c:v>49.489829999999998</c:v>
                </c:pt>
                <c:pt idx="17">
                  <c:v>49.237650000000002</c:v>
                </c:pt>
                <c:pt idx="18">
                  <c:v>49.01258</c:v>
                </c:pt>
                <c:pt idx="19">
                  <c:v>48.816920000000003</c:v>
                </c:pt>
                <c:pt idx="20">
                  <c:v>48.64472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C2-45AB-80FC-AC3BEB4541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1598431"/>
        <c:axId val="1271585471"/>
      </c:lineChart>
      <c:catAx>
        <c:axId val="1271598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71585471"/>
        <c:crosses val="autoZero"/>
        <c:auto val="1"/>
        <c:lblAlgn val="ctr"/>
        <c:lblOffset val="100"/>
        <c:tickLblSkip val="1"/>
        <c:noMultiLvlLbl val="0"/>
      </c:catAx>
      <c:valAx>
        <c:axId val="1271585471"/>
        <c:scaling>
          <c:orientation val="minMax"/>
          <c:max val="50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71598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4685824580986689"/>
          <c:y val="1.8511816016018447E-2"/>
          <c:w val="0.30077967764303953"/>
          <c:h val="5.3514567776772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Zaměstnán na pozici dle odbornosti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List1!$A$2:$A$6</c:f>
              <c:strCache>
                <c:ptCount val="5"/>
                <c:pt idx="0">
                  <c:v>§ 5 Všeobecná sestra</c:v>
                </c:pt>
                <c:pt idx="1">
                  <c:v>§ 5a Dětská sestra</c:v>
                </c:pt>
                <c:pt idx="2">
                  <c:v>§ 6 Porodní asistentka</c:v>
                </c:pt>
                <c:pt idx="3">
                  <c:v>§ 18 Zdravotnický záchranář</c:v>
                </c:pt>
                <c:pt idx="4">
                  <c:v>§ 8 Radiologický asistent</c:v>
                </c:pt>
              </c:strCache>
            </c:strRef>
          </c:cat>
          <c:val>
            <c:numRef>
              <c:f>List1!$B$2:$B$6</c:f>
              <c:numCache>
                <c:formatCode>0.0</c:formatCode>
                <c:ptCount val="5"/>
                <c:pt idx="0">
                  <c:v>72.212049075260936</c:v>
                </c:pt>
                <c:pt idx="1">
                  <c:v>57.8125</c:v>
                </c:pt>
                <c:pt idx="2">
                  <c:v>64.829931972789112</c:v>
                </c:pt>
                <c:pt idx="3">
                  <c:v>63.127413127413121</c:v>
                </c:pt>
                <c:pt idx="4">
                  <c:v>74.4661095636026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70-40F9-8D53-47F755BE839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Evidován na pozici dle odbornosti (úvazek=0)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List1!$A$2:$A$6</c:f>
              <c:strCache>
                <c:ptCount val="5"/>
                <c:pt idx="0">
                  <c:v>§ 5 Všeobecná sestra</c:v>
                </c:pt>
                <c:pt idx="1">
                  <c:v>§ 5a Dětská sestra</c:v>
                </c:pt>
                <c:pt idx="2">
                  <c:v>§ 6 Porodní asistentka</c:v>
                </c:pt>
                <c:pt idx="3">
                  <c:v>§ 18 Zdravotnický záchranář</c:v>
                </c:pt>
                <c:pt idx="4">
                  <c:v>§ 8 Radiologický asistent</c:v>
                </c:pt>
              </c:strCache>
            </c:strRef>
          </c:cat>
          <c:val>
            <c:numRef>
              <c:f>List1!$C$2:$C$6</c:f>
              <c:numCache>
                <c:formatCode>0.0</c:formatCode>
                <c:ptCount val="5"/>
                <c:pt idx="0">
                  <c:v>7.7000549349935916</c:v>
                </c:pt>
                <c:pt idx="1">
                  <c:v>26.27840909090909</c:v>
                </c:pt>
                <c:pt idx="2">
                  <c:v>10.476190476190476</c:v>
                </c:pt>
                <c:pt idx="3">
                  <c:v>14.787644787644789</c:v>
                </c:pt>
                <c:pt idx="4">
                  <c:v>2.042711234911792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70-40F9-8D53-47F755BE839A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Jiné zaměstnání ve zdravotnicví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List1!$A$2:$A$6</c:f>
              <c:strCache>
                <c:ptCount val="5"/>
                <c:pt idx="0">
                  <c:v>§ 5 Všeobecná sestra</c:v>
                </c:pt>
                <c:pt idx="1">
                  <c:v>§ 5a Dětská sestra</c:v>
                </c:pt>
                <c:pt idx="2">
                  <c:v>§ 6 Porodní asistentka</c:v>
                </c:pt>
                <c:pt idx="3">
                  <c:v>§ 18 Zdravotnický záchranář</c:v>
                </c:pt>
                <c:pt idx="4">
                  <c:v>§ 8 Radiologický asistent</c:v>
                </c:pt>
              </c:strCache>
            </c:strRef>
          </c:cat>
          <c:val>
            <c:numRef>
              <c:f>List1!$D$2:$D$6</c:f>
              <c:numCache>
                <c:formatCode>0.0</c:formatCode>
                <c:ptCount val="5"/>
                <c:pt idx="0">
                  <c:v>20.087895989745469</c:v>
                </c:pt>
                <c:pt idx="1">
                  <c:v>15.909090909090908</c:v>
                </c:pt>
                <c:pt idx="2">
                  <c:v>24.693877551020407</c:v>
                </c:pt>
                <c:pt idx="3">
                  <c:v>22.084942084942085</c:v>
                </c:pt>
                <c:pt idx="4">
                  <c:v>23.491179201485608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A70-40F9-8D53-47F755BE83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022054719"/>
        <c:axId val="2022055967"/>
      </c:barChart>
      <c:catAx>
        <c:axId val="202205471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22055967"/>
        <c:crosses val="autoZero"/>
        <c:auto val="1"/>
        <c:lblAlgn val="ctr"/>
        <c:lblOffset val="100"/>
        <c:noMultiLvlLbl val="0"/>
      </c:catAx>
      <c:valAx>
        <c:axId val="202205596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22054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muži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List1!$B$1:$Q$1</c:f>
              <c:numCache>
                <c:formatCode>General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List1!$B$2:$Q$2</c:f>
              <c:numCache>
                <c:formatCode>General</c:formatCode>
                <c:ptCount val="16"/>
                <c:pt idx="0">
                  <c:v>31.71875</c:v>
                </c:pt>
                <c:pt idx="1">
                  <c:v>33.626199999999997</c:v>
                </c:pt>
                <c:pt idx="2">
                  <c:v>32.1267</c:v>
                </c:pt>
                <c:pt idx="3">
                  <c:v>34.181820000000002</c:v>
                </c:pt>
                <c:pt idx="4">
                  <c:v>33.825940000000003</c:v>
                </c:pt>
                <c:pt idx="5">
                  <c:v>32.663319999999999</c:v>
                </c:pt>
                <c:pt idx="6">
                  <c:v>35.276530000000001</c:v>
                </c:pt>
                <c:pt idx="7">
                  <c:v>33.643619999999999</c:v>
                </c:pt>
                <c:pt idx="8">
                  <c:v>31.549299999999999</c:v>
                </c:pt>
                <c:pt idx="9">
                  <c:v>34.146340000000002</c:v>
                </c:pt>
                <c:pt idx="10">
                  <c:v>34.715389999999999</c:v>
                </c:pt>
                <c:pt idx="11">
                  <c:v>35.506729999999997</c:v>
                </c:pt>
                <c:pt idx="12">
                  <c:v>35.298349999999999</c:v>
                </c:pt>
                <c:pt idx="13">
                  <c:v>34.358969999999999</c:v>
                </c:pt>
                <c:pt idx="14">
                  <c:v>34.742780000000003</c:v>
                </c:pt>
                <c:pt idx="15">
                  <c:v>34.520029999999998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7C-45BB-8EB0-01533A345F20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ženy</c:v>
                </c:pt>
              </c:strCache>
            </c:strRef>
          </c:tx>
          <c:spPr>
            <a:solidFill>
              <a:srgbClr val="FF99FF"/>
            </a:solidFill>
            <a:ln>
              <a:noFill/>
            </a:ln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 rot="-5400000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List1!$B$1:$Q$1</c:f>
              <c:numCache>
                <c:formatCode>General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List1!$B$3:$Q$3</c:f>
              <c:numCache>
                <c:formatCode>General</c:formatCode>
                <c:ptCount val="16"/>
                <c:pt idx="0">
                  <c:v>68.28125</c:v>
                </c:pt>
                <c:pt idx="1">
                  <c:v>66.373800000000003</c:v>
                </c:pt>
                <c:pt idx="2">
                  <c:v>67.8733</c:v>
                </c:pt>
                <c:pt idx="3">
                  <c:v>65.818179999999998</c:v>
                </c:pt>
                <c:pt idx="4">
                  <c:v>66.174059999999997</c:v>
                </c:pt>
                <c:pt idx="5">
                  <c:v>67.336680000000001</c:v>
                </c:pt>
                <c:pt idx="6">
                  <c:v>64.723470000000006</c:v>
                </c:pt>
                <c:pt idx="7">
                  <c:v>66.356380000000001</c:v>
                </c:pt>
                <c:pt idx="8">
                  <c:v>68.450699999999998</c:v>
                </c:pt>
                <c:pt idx="9">
                  <c:v>65.853660000000005</c:v>
                </c:pt>
                <c:pt idx="10">
                  <c:v>65.284610000000001</c:v>
                </c:pt>
                <c:pt idx="11">
                  <c:v>64.493269999999995</c:v>
                </c:pt>
                <c:pt idx="12">
                  <c:v>64.701650000000001</c:v>
                </c:pt>
                <c:pt idx="13">
                  <c:v>65.641030000000001</c:v>
                </c:pt>
                <c:pt idx="14">
                  <c:v>65.257220000000004</c:v>
                </c:pt>
                <c:pt idx="15">
                  <c:v>65.479969999999994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7C-45BB-8EB0-01533A345F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4916096"/>
        <c:axId val="46122112"/>
      </c:barChart>
      <c:catAx>
        <c:axId val="44916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cs-CZ"/>
          </a:p>
        </c:txPr>
        <c:crossAx val="46122112"/>
        <c:crosses val="autoZero"/>
        <c:auto val="1"/>
        <c:lblAlgn val="ctr"/>
        <c:lblOffset val="100"/>
        <c:tickLblSkip val="1"/>
        <c:noMultiLvlLbl val="0"/>
      </c:catAx>
      <c:valAx>
        <c:axId val="46122112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4916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cs-CZ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muži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diamond"/>
            <c:size val="6"/>
            <c:spPr>
              <a:solidFill>
                <a:srgbClr val="00B0F0"/>
              </a:solidFill>
              <a:ln>
                <a:noFill/>
              </a:ln>
            </c:spPr>
          </c:marker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00-F54A-4FA0-909C-A5AF194EAE2E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1-F54A-4FA0-909C-A5AF194EAE2E}"/>
              </c:ext>
            </c:extLst>
          </c:dPt>
          <c:dPt>
            <c:idx val="10"/>
            <c:bubble3D val="0"/>
            <c:extLst>
              <c:ext xmlns:c16="http://schemas.microsoft.com/office/drawing/2014/chart" uri="{C3380CC4-5D6E-409C-BE32-E72D297353CC}">
                <c16:uniqueId val="{00000002-F54A-4FA0-909C-A5AF194EAE2E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3-F54A-4FA0-909C-A5AF194EAE2E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4-F54A-4FA0-909C-A5AF194EAE2E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5-F54A-4FA0-909C-A5AF194EAE2E}"/>
              </c:ext>
            </c:extLst>
          </c:dPt>
          <c:dPt>
            <c:idx val="14"/>
            <c:bubble3D val="0"/>
            <c:extLst>
              <c:ext xmlns:c16="http://schemas.microsoft.com/office/drawing/2014/chart" uri="{C3380CC4-5D6E-409C-BE32-E72D297353CC}">
                <c16:uniqueId val="{00000006-F54A-4FA0-909C-A5AF194EAE2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800">
                    <a:solidFill>
                      <a:srgbClr val="00B0F0"/>
                    </a:solidFill>
                  </a:defRPr>
                </a:pPr>
                <a:endParaRPr lang="cs-CZ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List1!$B$1:$Q$1</c:f>
              <c:numCache>
                <c:formatCode>General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List1!$B$2:$Q$2</c:f>
              <c:numCache>
                <c:formatCode>General</c:formatCode>
                <c:ptCount val="16"/>
                <c:pt idx="0">
                  <c:v>406</c:v>
                </c:pt>
                <c:pt idx="1">
                  <c:v>421</c:v>
                </c:pt>
                <c:pt idx="2">
                  <c:v>426</c:v>
                </c:pt>
                <c:pt idx="3">
                  <c:v>376</c:v>
                </c:pt>
                <c:pt idx="4">
                  <c:v>412</c:v>
                </c:pt>
                <c:pt idx="5">
                  <c:v>390</c:v>
                </c:pt>
                <c:pt idx="6">
                  <c:v>472</c:v>
                </c:pt>
                <c:pt idx="7">
                  <c:v>506</c:v>
                </c:pt>
                <c:pt idx="8">
                  <c:v>448</c:v>
                </c:pt>
                <c:pt idx="9">
                  <c:v>476</c:v>
                </c:pt>
                <c:pt idx="10">
                  <c:v>494</c:v>
                </c:pt>
                <c:pt idx="11">
                  <c:v>501</c:v>
                </c:pt>
                <c:pt idx="12">
                  <c:v>491</c:v>
                </c:pt>
                <c:pt idx="13">
                  <c:v>469</c:v>
                </c:pt>
                <c:pt idx="14">
                  <c:v>493</c:v>
                </c:pt>
                <c:pt idx="15">
                  <c:v>543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F54A-4FA0-909C-A5AF194EAE2E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ženy</c:v>
                </c:pt>
              </c:strCache>
            </c:strRef>
          </c:tx>
          <c:spPr>
            <a:ln>
              <a:solidFill>
                <a:srgbClr val="FF99FF"/>
              </a:solidFill>
            </a:ln>
          </c:spPr>
          <c:marker>
            <c:symbol val="diamond"/>
            <c:size val="6"/>
            <c:spPr>
              <a:solidFill>
                <a:srgbClr val="FF99FF"/>
              </a:solidFill>
              <a:ln>
                <a:noFill/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800">
                    <a:solidFill>
                      <a:srgbClr val="FF99FF"/>
                    </a:solidFill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List1!$B$1:$Q$1</c:f>
              <c:numCache>
                <c:formatCode>General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List1!$B$3:$Q$3</c:f>
              <c:numCache>
                <c:formatCode>General</c:formatCode>
                <c:ptCount val="16"/>
                <c:pt idx="0">
                  <c:v>874</c:v>
                </c:pt>
                <c:pt idx="1">
                  <c:v>831</c:v>
                </c:pt>
                <c:pt idx="2">
                  <c:v>900</c:v>
                </c:pt>
                <c:pt idx="3">
                  <c:v>724</c:v>
                </c:pt>
                <c:pt idx="4">
                  <c:v>806</c:v>
                </c:pt>
                <c:pt idx="5">
                  <c:v>804</c:v>
                </c:pt>
                <c:pt idx="6">
                  <c:v>866</c:v>
                </c:pt>
                <c:pt idx="7">
                  <c:v>998</c:v>
                </c:pt>
                <c:pt idx="8">
                  <c:v>972</c:v>
                </c:pt>
                <c:pt idx="9">
                  <c:v>918</c:v>
                </c:pt>
                <c:pt idx="10">
                  <c:v>929</c:v>
                </c:pt>
                <c:pt idx="11">
                  <c:v>910</c:v>
                </c:pt>
                <c:pt idx="12">
                  <c:v>900</c:v>
                </c:pt>
                <c:pt idx="13">
                  <c:v>896</c:v>
                </c:pt>
                <c:pt idx="14">
                  <c:v>926</c:v>
                </c:pt>
                <c:pt idx="15">
                  <c:v>1030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54A-4FA0-909C-A5AF194EAE2E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celkem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diamond"/>
            <c:size val="6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000" b="1"/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List1!$B$1:$Q$1</c:f>
              <c:numCache>
                <c:formatCode>General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List1!$B$4:$Q$4</c:f>
              <c:numCache>
                <c:formatCode>General</c:formatCode>
                <c:ptCount val="16"/>
                <c:pt idx="0">
                  <c:v>1280</c:v>
                </c:pt>
                <c:pt idx="1">
                  <c:v>1252</c:v>
                </c:pt>
                <c:pt idx="2">
                  <c:v>1326</c:v>
                </c:pt>
                <c:pt idx="3">
                  <c:v>1100</c:v>
                </c:pt>
                <c:pt idx="4">
                  <c:v>1218</c:v>
                </c:pt>
                <c:pt idx="5">
                  <c:v>1194</c:v>
                </c:pt>
                <c:pt idx="6">
                  <c:v>1338</c:v>
                </c:pt>
                <c:pt idx="7">
                  <c:v>1504</c:v>
                </c:pt>
                <c:pt idx="8">
                  <c:v>1420</c:v>
                </c:pt>
                <c:pt idx="9">
                  <c:v>1394</c:v>
                </c:pt>
                <c:pt idx="10">
                  <c:v>1423</c:v>
                </c:pt>
                <c:pt idx="11">
                  <c:v>1411</c:v>
                </c:pt>
                <c:pt idx="12">
                  <c:v>1391</c:v>
                </c:pt>
                <c:pt idx="13">
                  <c:v>1365</c:v>
                </c:pt>
                <c:pt idx="14">
                  <c:v>1419</c:v>
                </c:pt>
                <c:pt idx="15">
                  <c:v>1573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54A-4FA0-909C-A5AF194EAE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871232"/>
        <c:axId val="59879808"/>
      </c:lineChart>
      <c:catAx>
        <c:axId val="59871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cs-CZ"/>
          </a:p>
        </c:txPr>
        <c:crossAx val="59879808"/>
        <c:crosses val="autoZero"/>
        <c:auto val="1"/>
        <c:lblAlgn val="ctr"/>
        <c:lblOffset val="100"/>
        <c:tickLblSkip val="1"/>
        <c:noMultiLvlLbl val="0"/>
      </c:catAx>
      <c:valAx>
        <c:axId val="5987980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5987123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8207569843495558E-2"/>
          <c:y val="3.5925814607238205E-2"/>
          <c:w val="0.65345467771807098"/>
          <c:h val="6.138387463682278E-2"/>
        </c:manualLayout>
      </c:layout>
      <c:overlay val="0"/>
      <c:txPr>
        <a:bodyPr/>
        <a:lstStyle/>
        <a:p>
          <a:pPr>
            <a:defRPr b="1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2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0D1E-451A-A9DD-77E26A1D775F}"/>
              </c:ext>
            </c:extLst>
          </c:dPt>
          <c:dPt>
            <c:idx val="7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0D1E-451A-A9DD-77E26A1D775F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0D1E-451A-A9DD-77E26A1D775F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0D1E-451A-A9DD-77E26A1D775F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0D1E-451A-A9DD-77E26A1D775F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0D1E-451A-A9DD-77E26A1D775F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0D1E-451A-A9DD-77E26A1D775F}"/>
              </c:ext>
            </c:extLst>
          </c:dPt>
          <c:dPt>
            <c:idx val="1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F-0D1E-451A-A9DD-77E26A1D775F}"/>
              </c:ext>
            </c:extLst>
          </c:dPt>
          <c:cat>
            <c:strRef>
              <c:f>List1!$A$2:$A$10</c:f>
              <c:strCache>
                <c:ptCount val="9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</c:strCache>
            </c:strRef>
          </c:cat>
          <c:val>
            <c:numRef>
              <c:f>List1!$B$2:$B$10</c:f>
              <c:numCache>
                <c:formatCode>General</c:formatCode>
                <c:ptCount val="9"/>
                <c:pt idx="0">
                  <c:v>154</c:v>
                </c:pt>
                <c:pt idx="1">
                  <c:v>168</c:v>
                </c:pt>
                <c:pt idx="2">
                  <c:v>224</c:v>
                </c:pt>
                <c:pt idx="3">
                  <c:v>172</c:v>
                </c:pt>
                <c:pt idx="4">
                  <c:v>228</c:v>
                </c:pt>
                <c:pt idx="5">
                  <c:v>229</c:v>
                </c:pt>
                <c:pt idx="6">
                  <c:v>349</c:v>
                </c:pt>
                <c:pt idx="7">
                  <c:v>374</c:v>
                </c:pt>
                <c:pt idx="8">
                  <c:v>393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D1E-451A-A9DD-77E26A1D77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6452096"/>
        <c:axId val="46471040"/>
      </c:barChart>
      <c:catAx>
        <c:axId val="46452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46471040"/>
        <c:crosses val="autoZero"/>
        <c:auto val="1"/>
        <c:lblAlgn val="ctr"/>
        <c:lblOffset val="100"/>
        <c:tickLblSkip val="1"/>
        <c:noMultiLvlLbl val="0"/>
      </c:catAx>
      <c:valAx>
        <c:axId val="4647104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6452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2A09-4206-99EF-C55CC9B37218}"/>
              </c:ext>
            </c:extLst>
          </c:dPt>
          <c:dPt>
            <c:idx val="7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2A09-4206-99EF-C55CC9B37218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2A09-4206-99EF-C55CC9B37218}"/>
              </c:ext>
            </c:extLst>
          </c:dPt>
          <c:dPt>
            <c:idx val="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2A09-4206-99EF-C55CC9B37218}"/>
              </c:ext>
            </c:extLst>
          </c:dPt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70-74</c:v>
                </c:pt>
                <c:pt idx="9">
                  <c:v>75 a více</c:v>
                </c:pt>
              </c:strCache>
            </c:strRef>
          </c:cat>
          <c:val>
            <c:numRef>
              <c:f>List1!$B$2:$B$11</c:f>
              <c:numCache>
                <c:formatCode>0</c:formatCode>
                <c:ptCount val="10"/>
                <c:pt idx="0">
                  <c:v>567</c:v>
                </c:pt>
                <c:pt idx="1">
                  <c:v>603</c:v>
                </c:pt>
                <c:pt idx="2">
                  <c:v>714</c:v>
                </c:pt>
                <c:pt idx="3">
                  <c:v>591</c:v>
                </c:pt>
                <c:pt idx="4">
                  <c:v>704</c:v>
                </c:pt>
                <c:pt idx="5">
                  <c:v>620</c:v>
                </c:pt>
                <c:pt idx="6">
                  <c:v>624</c:v>
                </c:pt>
                <c:pt idx="7">
                  <c:v>895</c:v>
                </c:pt>
                <c:pt idx="8">
                  <c:v>594</c:v>
                </c:pt>
                <c:pt idx="9" formatCode="General">
                  <c:v>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A09-4206-99EF-C55CC9B372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6452096"/>
        <c:axId val="46471040"/>
      </c:barChart>
      <c:catAx>
        <c:axId val="46452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cs-CZ"/>
          </a:p>
        </c:txPr>
        <c:crossAx val="46471040"/>
        <c:crosses val="autoZero"/>
        <c:auto val="1"/>
        <c:lblAlgn val="ctr"/>
        <c:lblOffset val="100"/>
        <c:tickLblSkip val="1"/>
        <c:noMultiLvlLbl val="0"/>
      </c:catAx>
      <c:valAx>
        <c:axId val="4647104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6452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cs-CZ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3755-483D-A1EF-DF326EE1E574}"/>
              </c:ext>
            </c:extLst>
          </c:dPt>
          <c:dPt>
            <c:idx val="7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3755-483D-A1EF-DF326EE1E574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3755-483D-A1EF-DF326EE1E574}"/>
              </c:ext>
            </c:extLst>
          </c:dPt>
          <c:cat>
            <c:strRef>
              <c:f>List1!$A$2:$A$10</c:f>
              <c:strCache>
                <c:ptCount val="9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</c:strCache>
            </c:strRef>
          </c:cat>
          <c:val>
            <c:numRef>
              <c:f>List1!$B$2:$B$10</c:f>
              <c:numCache>
                <c:formatCode>General</c:formatCode>
                <c:ptCount val="9"/>
                <c:pt idx="0">
                  <c:v>72</c:v>
                </c:pt>
                <c:pt idx="1">
                  <c:v>208</c:v>
                </c:pt>
                <c:pt idx="2">
                  <c:v>304</c:v>
                </c:pt>
                <c:pt idx="3">
                  <c:v>403</c:v>
                </c:pt>
                <c:pt idx="4">
                  <c:v>435</c:v>
                </c:pt>
                <c:pt idx="5">
                  <c:v>357</c:v>
                </c:pt>
                <c:pt idx="6">
                  <c:v>295</c:v>
                </c:pt>
                <c:pt idx="7">
                  <c:v>306</c:v>
                </c:pt>
                <c:pt idx="8">
                  <c:v>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755-483D-A1EF-DF326EE1E5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6452096"/>
        <c:axId val="46471040"/>
      </c:barChart>
      <c:catAx>
        <c:axId val="46452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cs-CZ"/>
          </a:p>
        </c:txPr>
        <c:crossAx val="46471040"/>
        <c:crosses val="autoZero"/>
        <c:auto val="1"/>
        <c:lblAlgn val="ctr"/>
        <c:lblOffset val="100"/>
        <c:tickLblSkip val="1"/>
        <c:noMultiLvlLbl val="0"/>
      </c:catAx>
      <c:valAx>
        <c:axId val="4647104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6452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cs-CZ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úvazky na 100t obyv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233-424E-87EB-0AFDB6169CA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233-424E-87EB-0AFDB6169CAA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233-424E-87EB-0AFDB6169CAA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233-424E-87EB-0AFDB6169CAA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Hl. m. Praha</c:v>
                </c:pt>
                <c:pt idx="1">
                  <c:v>Jihomoravský kraj</c:v>
                </c:pt>
                <c:pt idx="2">
                  <c:v>Olomoucký kraj</c:v>
                </c:pt>
                <c:pt idx="3">
                  <c:v>Zlínský kraj</c:v>
                </c:pt>
                <c:pt idx="4">
                  <c:v>Plzeňský kraj</c:v>
                </c:pt>
                <c:pt idx="5">
                  <c:v>Královéhradecký kraj</c:v>
                </c:pt>
                <c:pt idx="6">
                  <c:v>Moravskoslezský kraj</c:v>
                </c:pt>
                <c:pt idx="7">
                  <c:v>ČR</c:v>
                </c:pt>
                <c:pt idx="8">
                  <c:v>Liberecký kraj</c:v>
                </c:pt>
                <c:pt idx="9">
                  <c:v>Vysočina</c:v>
                </c:pt>
                <c:pt idx="10">
                  <c:v>Jihočeský kraj</c:v>
                </c:pt>
                <c:pt idx="11">
                  <c:v>Pardubický kraj</c:v>
                </c:pt>
                <c:pt idx="12">
                  <c:v>Karlovarský kraj</c:v>
                </c:pt>
                <c:pt idx="13">
                  <c:v>Ústecký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102.68235385741718</c:v>
                </c:pt>
                <c:pt idx="1">
                  <c:v>78.938428867543948</c:v>
                </c:pt>
                <c:pt idx="2">
                  <c:v>77.066424041560779</c:v>
                </c:pt>
                <c:pt idx="3">
                  <c:v>69.369595274007423</c:v>
                </c:pt>
                <c:pt idx="4">
                  <c:v>68.40841602031503</c:v>
                </c:pt>
                <c:pt idx="5">
                  <c:v>68.40511560282205</c:v>
                </c:pt>
                <c:pt idx="6">
                  <c:v>66.89953501419609</c:v>
                </c:pt>
                <c:pt idx="7">
                  <c:v>65.976067297709136</c:v>
                </c:pt>
                <c:pt idx="8">
                  <c:v>56.90836275846214</c:v>
                </c:pt>
                <c:pt idx="9">
                  <c:v>55.411839376657753</c:v>
                </c:pt>
                <c:pt idx="10">
                  <c:v>55.213028981943069</c:v>
                </c:pt>
                <c:pt idx="11">
                  <c:v>51.564125892761083</c:v>
                </c:pt>
                <c:pt idx="12">
                  <c:v>50.595163618959205</c:v>
                </c:pt>
                <c:pt idx="13">
                  <c:v>47.779243611340256</c:v>
                </c:pt>
                <c:pt idx="14">
                  <c:v>40.835324119068545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233-424E-87EB-0AFDB6169C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58033232"/>
        <c:axId val="612328096"/>
      </c:barChart>
      <c:catAx>
        <c:axId val="7580332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2328096"/>
        <c:crosses val="autoZero"/>
        <c:auto val="1"/>
        <c:lblAlgn val="ctr"/>
        <c:lblOffset val="100"/>
        <c:noMultiLvlLbl val="0"/>
      </c:catAx>
      <c:valAx>
        <c:axId val="612328096"/>
        <c:scaling>
          <c:orientation val="minMax"/>
        </c:scaling>
        <c:delete val="0"/>
        <c:axPos val="t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8033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989-4D58-80E2-2ECAD9E9319E}"/>
              </c:ext>
            </c:extLst>
          </c:dPt>
          <c:dPt>
            <c:idx val="6"/>
            <c:invertIfNegative val="0"/>
            <c:bubble3D val="0"/>
            <c:spPr>
              <a:solidFill>
                <a:srgbClr val="FF99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3989-4D58-80E2-2ECAD9E9319E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3989-4D58-80E2-2ECAD9E9319E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3989-4D58-80E2-2ECAD9E9319E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8-3989-4D58-80E2-2ECAD9E9319E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A-3989-4D58-80E2-2ECAD9E9319E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C-3989-4D58-80E2-2ECAD9E9319E}"/>
              </c:ext>
            </c:extLst>
          </c:dPt>
          <c:dPt>
            <c:idx val="1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E-3989-4D58-80E2-2ECAD9E9319E}"/>
              </c:ext>
            </c:extLst>
          </c:dPt>
          <c:cat>
            <c:strRef>
              <c:f>List1!$A$2:$A$10</c:f>
              <c:strCache>
                <c:ptCount val="9"/>
                <c:pt idx="0">
                  <c:v>do 34</c:v>
                </c:pt>
                <c:pt idx="1">
                  <c:v>35–39</c:v>
                </c:pt>
                <c:pt idx="2">
                  <c:v>40–44</c:v>
                </c:pt>
                <c:pt idx="3">
                  <c:v>45–49</c:v>
                </c:pt>
                <c:pt idx="4">
                  <c:v>50–54</c:v>
                </c:pt>
                <c:pt idx="5">
                  <c:v>55–59</c:v>
                </c:pt>
                <c:pt idx="6">
                  <c:v>60–64</c:v>
                </c:pt>
                <c:pt idx="7">
                  <c:v>65–69</c:v>
                </c:pt>
                <c:pt idx="8">
                  <c:v>70 a více</c:v>
                </c:pt>
              </c:strCache>
            </c:strRef>
          </c:cat>
          <c:val>
            <c:numRef>
              <c:f>List1!$B$2:$B$10</c:f>
              <c:numCache>
                <c:formatCode>#\ ##0_ ;[Red]\-#\ ##0\ </c:formatCode>
                <c:ptCount val="9"/>
                <c:pt idx="0">
                  <c:v>1724</c:v>
                </c:pt>
                <c:pt idx="1">
                  <c:v>1220</c:v>
                </c:pt>
                <c:pt idx="2">
                  <c:v>965</c:v>
                </c:pt>
                <c:pt idx="3">
                  <c:v>898</c:v>
                </c:pt>
                <c:pt idx="4">
                  <c:v>662</c:v>
                </c:pt>
                <c:pt idx="5">
                  <c:v>553</c:v>
                </c:pt>
                <c:pt idx="6">
                  <c:v>424</c:v>
                </c:pt>
                <c:pt idx="7">
                  <c:v>624</c:v>
                </c:pt>
                <c:pt idx="8">
                  <c:v>1276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3989-4D58-80E2-2ECAD9E93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9080576"/>
        <c:axId val="49086464"/>
      </c:barChart>
      <c:catAx>
        <c:axId val="49080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 b="1"/>
            </a:pPr>
            <a:endParaRPr lang="en-US"/>
          </a:p>
        </c:txPr>
        <c:crossAx val="49086464"/>
        <c:crosses val="autoZero"/>
        <c:auto val="1"/>
        <c:lblAlgn val="ctr"/>
        <c:lblOffset val="100"/>
        <c:tickLblSkip val="1"/>
        <c:noMultiLvlLbl val="0"/>
      </c:catAx>
      <c:valAx>
        <c:axId val="4908646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#\ ##0_ ;[Red]\-#\ ##0\ 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9080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50248756218906E-2"/>
          <c:y val="5.6603773584905662E-2"/>
          <c:w val="0.87396351575456055"/>
          <c:h val="0.76650943396226412"/>
        </c:manualLayout>
      </c:layout>
      <c:lineChart>
        <c:grouping val="standard"/>
        <c:varyColors val="0"/>
        <c:ser>
          <c:idx val="0"/>
          <c:order val="0"/>
          <c:tx>
            <c:strRef>
              <c:f>List3!$B$1</c:f>
              <c:strCache>
                <c:ptCount val="1"/>
                <c:pt idx="0">
                  <c:v>§ 5 Všeobecná sestra</c:v>
                </c:pt>
              </c:strCache>
            </c:strRef>
          </c:tx>
          <c:spPr>
            <a:ln w="38098">
              <a:solidFill>
                <a:schemeClr val="accent1"/>
              </a:solidFill>
              <a:prstDash val="solid"/>
            </a:ln>
          </c:spPr>
          <c:marker>
            <c:symbol val="none"/>
          </c:marker>
          <c:cat>
            <c:strRef>
              <c:f>List3!$A$2:$A$11</c:f>
              <c:strCache>
                <c:ptCount val="10"/>
                <c:pt idx="0">
                  <c:v>do 29</c:v>
                </c:pt>
                <c:pt idx="1">
                  <c:v>30-34</c:v>
                </c:pt>
                <c:pt idx="2">
                  <c:v>35-39</c:v>
                </c:pt>
                <c:pt idx="3">
                  <c:v>40-44</c:v>
                </c:pt>
                <c:pt idx="4">
                  <c:v>45-49</c:v>
                </c:pt>
                <c:pt idx="5">
                  <c:v>50-54</c:v>
                </c:pt>
                <c:pt idx="6">
                  <c:v>55-59</c:v>
                </c:pt>
                <c:pt idx="7">
                  <c:v>60-64</c:v>
                </c:pt>
                <c:pt idx="8">
                  <c:v>65-69</c:v>
                </c:pt>
                <c:pt idx="9">
                  <c:v>70 a více</c:v>
                </c:pt>
              </c:strCache>
            </c:strRef>
          </c:cat>
          <c:val>
            <c:numRef>
              <c:f>List3!$B$2:$B$11</c:f>
              <c:numCache>
                <c:formatCode>0.00</c:formatCode>
                <c:ptCount val="10"/>
                <c:pt idx="0">
                  <c:v>7.1736127101082197</c:v>
                </c:pt>
                <c:pt idx="1">
                  <c:v>6.0580244070918718</c:v>
                </c:pt>
                <c:pt idx="2">
                  <c:v>10.754087036610638</c:v>
                </c:pt>
                <c:pt idx="3">
                  <c:v>12.860925627446465</c:v>
                </c:pt>
                <c:pt idx="4">
                  <c:v>18.187888556297491</c:v>
                </c:pt>
                <c:pt idx="5">
                  <c:v>16.850103615012664</c:v>
                </c:pt>
                <c:pt idx="6">
                  <c:v>11.863918950034538</c:v>
                </c:pt>
                <c:pt idx="7">
                  <c:v>9.4186046511627897</c:v>
                </c:pt>
                <c:pt idx="8">
                  <c:v>4.4255123186737277</c:v>
                </c:pt>
                <c:pt idx="9">
                  <c:v>2.4073221275615935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F88-4A73-977F-5CA7395452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9629152"/>
        <c:axId val="339627584"/>
      </c:lineChart>
      <c:catAx>
        <c:axId val="339629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3962758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339627584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39629152"/>
        <c:crosses val="autoZero"/>
        <c:crossBetween val="between"/>
      </c:valAx>
      <c:spPr>
        <a:noFill/>
        <a:ln w="2539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25" b="1" i="0" u="none" strike="noStrike" baseline="0">
          <a:solidFill>
            <a:schemeClr val="tx1"/>
          </a:solidFill>
          <a:latin typeface="Tahoma"/>
          <a:ea typeface="Tahoma"/>
          <a:cs typeface="Tahoma"/>
        </a:defRPr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50248756218906E-2"/>
          <c:y val="5.6603773584905662E-2"/>
          <c:w val="0.87396351575456055"/>
          <c:h val="0.76650943396226412"/>
        </c:manualLayout>
      </c:layout>
      <c:lineChart>
        <c:grouping val="standard"/>
        <c:varyColors val="0"/>
        <c:ser>
          <c:idx val="0"/>
          <c:order val="0"/>
          <c:tx>
            <c:strRef>
              <c:f>List3!$B$1</c:f>
              <c:strCache>
                <c:ptCount val="1"/>
                <c:pt idx="0">
                  <c:v>§ 5a Dětská sestra</c:v>
                </c:pt>
              </c:strCache>
            </c:strRef>
          </c:tx>
          <c:spPr>
            <a:ln w="38098">
              <a:solidFill>
                <a:schemeClr val="accent1"/>
              </a:solidFill>
              <a:prstDash val="solid"/>
            </a:ln>
          </c:spPr>
          <c:marker>
            <c:symbol val="none"/>
          </c:marker>
          <c:cat>
            <c:strRef>
              <c:f>List3!$A$2:$A$11</c:f>
              <c:strCache>
                <c:ptCount val="10"/>
                <c:pt idx="0">
                  <c:v>do 29</c:v>
                </c:pt>
                <c:pt idx="1">
                  <c:v>30-34</c:v>
                </c:pt>
                <c:pt idx="2">
                  <c:v>35-39</c:v>
                </c:pt>
                <c:pt idx="3">
                  <c:v>40-44</c:v>
                </c:pt>
                <c:pt idx="4">
                  <c:v>45-49</c:v>
                </c:pt>
                <c:pt idx="5">
                  <c:v>50-54</c:v>
                </c:pt>
                <c:pt idx="6">
                  <c:v>55-59</c:v>
                </c:pt>
                <c:pt idx="7">
                  <c:v>60-64</c:v>
                </c:pt>
                <c:pt idx="8">
                  <c:v>65-69</c:v>
                </c:pt>
                <c:pt idx="9">
                  <c:v>70 a více</c:v>
                </c:pt>
              </c:strCache>
            </c:strRef>
          </c:cat>
          <c:val>
            <c:numRef>
              <c:f>List3!$B$2:$B$11</c:f>
              <c:numCache>
                <c:formatCode>0.00</c:formatCode>
                <c:ptCount val="10"/>
                <c:pt idx="0">
                  <c:v>7.5046904315197001</c:v>
                </c:pt>
                <c:pt idx="1">
                  <c:v>2.0467337540508272</c:v>
                </c:pt>
                <c:pt idx="2">
                  <c:v>4.2981408835067372</c:v>
                </c:pt>
                <c:pt idx="3">
                  <c:v>8.7497867985672872</c:v>
                </c:pt>
                <c:pt idx="4">
                  <c:v>18.864062766501792</c:v>
                </c:pt>
                <c:pt idx="5">
                  <c:v>21.303087156745693</c:v>
                </c:pt>
                <c:pt idx="6">
                  <c:v>16.902609585536414</c:v>
                </c:pt>
                <c:pt idx="7">
                  <c:v>11.922224117346069</c:v>
                </c:pt>
                <c:pt idx="8">
                  <c:v>5.9184717721303084</c:v>
                </c:pt>
                <c:pt idx="9">
                  <c:v>2.4901927340951735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44-4C6F-8D93-EB0AB2E4EF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9629152"/>
        <c:axId val="339627584"/>
      </c:lineChart>
      <c:catAx>
        <c:axId val="339629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3962758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339627584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39629152"/>
        <c:crosses val="autoZero"/>
        <c:crossBetween val="between"/>
      </c:valAx>
      <c:spPr>
        <a:noFill/>
        <a:ln w="2539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25" b="1" i="0" u="none" strike="noStrike" baseline="0">
          <a:solidFill>
            <a:schemeClr val="tx1"/>
          </a:solidFill>
          <a:latin typeface="Tahoma"/>
          <a:ea typeface="Tahoma"/>
          <a:cs typeface="Tahoma"/>
        </a:defRPr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9502459812888633E-2"/>
          <c:y val="5.660388120776242E-2"/>
          <c:w val="0.87396351575456055"/>
          <c:h val="0.76650943396226412"/>
        </c:manualLayout>
      </c:layout>
      <c:lineChart>
        <c:grouping val="standard"/>
        <c:varyColors val="0"/>
        <c:ser>
          <c:idx val="0"/>
          <c:order val="0"/>
          <c:tx>
            <c:strRef>
              <c:f>List3!$T$3</c:f>
              <c:strCache>
                <c:ptCount val="1"/>
                <c:pt idx="0">
                  <c:v>CR</c:v>
                </c:pt>
              </c:strCache>
            </c:strRef>
          </c:tx>
          <c:spPr>
            <a:ln w="38098">
              <a:solidFill>
                <a:schemeClr val="accent1"/>
              </a:solidFill>
              <a:prstDash val="solid"/>
            </a:ln>
          </c:spPr>
          <c:marker>
            <c:symbol val="none"/>
          </c:marker>
          <c:cat>
            <c:strRef>
              <c:f>List3!$S$4:$S$22</c:f>
              <c:strCache>
                <c:ptCount val="19"/>
                <c:pt idx="0">
                  <c:v>   0–4 let</c:v>
                </c:pt>
                <c:pt idx="1">
                  <c:v>   5–9 let</c:v>
                </c:pt>
                <c:pt idx="2">
                  <c:v> 10–14 let</c:v>
                </c:pt>
                <c:pt idx="3">
                  <c:v> 15–19 let</c:v>
                </c:pt>
                <c:pt idx="4">
                  <c:v> 20–24 let</c:v>
                </c:pt>
                <c:pt idx="5">
                  <c:v> 25–29 let</c:v>
                </c:pt>
                <c:pt idx="6">
                  <c:v> 30–34 let</c:v>
                </c:pt>
                <c:pt idx="7">
                  <c:v> 35–39 let</c:v>
                </c:pt>
                <c:pt idx="8">
                  <c:v> 40–44 let</c:v>
                </c:pt>
                <c:pt idx="9">
                  <c:v> 45–49 let</c:v>
                </c:pt>
                <c:pt idx="10">
                  <c:v> 50–54 let</c:v>
                </c:pt>
                <c:pt idx="11">
                  <c:v> 55–59 let</c:v>
                </c:pt>
                <c:pt idx="12">
                  <c:v> 60–64 let</c:v>
                </c:pt>
                <c:pt idx="13">
                  <c:v> 65–69 let</c:v>
                </c:pt>
                <c:pt idx="14">
                  <c:v> 70–74 let</c:v>
                </c:pt>
                <c:pt idx="15">
                  <c:v> 75–79 let</c:v>
                </c:pt>
                <c:pt idx="16">
                  <c:v> 80–84 let</c:v>
                </c:pt>
                <c:pt idx="17">
                  <c:v> 85–89 let</c:v>
                </c:pt>
                <c:pt idx="18">
                  <c:v> 90+ let</c:v>
                </c:pt>
              </c:strCache>
            </c:strRef>
          </c:cat>
          <c:val>
            <c:numRef>
              <c:f>List3!$T$4:$T$22</c:f>
              <c:numCache>
                <c:formatCode>General</c:formatCode>
                <c:ptCount val="19"/>
                <c:pt idx="0">
                  <c:v>4.6845230000000004</c:v>
                </c:pt>
                <c:pt idx="1">
                  <c:v>5.4188729999999996</c:v>
                </c:pt>
                <c:pt idx="2">
                  <c:v>5.3948669999999996</c:v>
                </c:pt>
                <c:pt idx="3">
                  <c:v>5.6701589999999999</c:v>
                </c:pt>
                <c:pt idx="4">
                  <c:v>4.8499559999999997</c:v>
                </c:pt>
                <c:pt idx="5">
                  <c:v>4.8612399999999996</c:v>
                </c:pt>
                <c:pt idx="6">
                  <c:v>6.3210870000000003</c:v>
                </c:pt>
                <c:pt idx="7">
                  <c:v>6.7772220000000001</c:v>
                </c:pt>
                <c:pt idx="8">
                  <c:v>7.1016269999999997</c:v>
                </c:pt>
                <c:pt idx="9">
                  <c:v>8.5156609999999997</c:v>
                </c:pt>
                <c:pt idx="10">
                  <c:v>7.7045329999999996</c:v>
                </c:pt>
                <c:pt idx="11">
                  <c:v>6.2078369999999996</c:v>
                </c:pt>
                <c:pt idx="12">
                  <c:v>5.8142259999999997</c:v>
                </c:pt>
                <c:pt idx="13">
                  <c:v>5.6238419999999998</c:v>
                </c:pt>
                <c:pt idx="14">
                  <c:v>5.6228699999999998</c:v>
                </c:pt>
                <c:pt idx="15">
                  <c:v>4.666804</c:v>
                </c:pt>
                <c:pt idx="16">
                  <c:v>2.8219630000000002</c:v>
                </c:pt>
                <c:pt idx="17">
                  <c:v>1.3102339999999999</c:v>
                </c:pt>
                <c:pt idx="18">
                  <c:v>0.63247600000000004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37-475E-A91F-673993AB1B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9629152"/>
        <c:axId val="339627584"/>
      </c:lineChart>
      <c:catAx>
        <c:axId val="339629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3962758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339627584"/>
        <c:scaling>
          <c:orientation val="minMax"/>
          <c:max val="1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3396291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25" b="1" i="0" u="none" strike="noStrike" baseline="0">
          <a:solidFill>
            <a:schemeClr val="tx1"/>
          </a:solidFill>
          <a:latin typeface="Tahoma"/>
          <a:ea typeface="Tahoma"/>
          <a:cs typeface="Tahoma"/>
        </a:defRPr>
      </a:pPr>
      <a:endParaRPr lang="cs-CZ"/>
    </a:p>
  </c:txPr>
  <c:externalData r:id="rId2">
    <c:autoUpdate val="0"/>
  </c:externalData>
  <c:userShapes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0.14384</cdr:x>
      <cdr:y>0.48987</cdr:y>
    </cdr:from>
    <cdr:to>
      <cdr:x>0.26287</cdr:x>
      <cdr:y>0.53293</cdr:y>
    </cdr:to>
    <cdr:sp macro="" textlink="">
      <cdr:nvSpPr>
        <cdr:cNvPr id="2" name="Šipka doprava 11">
          <a:extLst xmlns:a="http://schemas.openxmlformats.org/drawingml/2006/main">
            <a:ext uri="{FF2B5EF4-FFF2-40B4-BE49-F238E27FC236}">
              <a16:creationId xmlns:a16="http://schemas.microsoft.com/office/drawing/2014/main" id="{57F5C723-0109-556C-8A0B-C23A26DF5814}"/>
            </a:ext>
          </a:extLst>
        </cdr:cNvPr>
        <cdr:cNvSpPr/>
      </cdr:nvSpPr>
      <cdr:spPr>
        <a:xfrm xmlns:a="http://schemas.openxmlformats.org/drawingml/2006/main" flipH="1">
          <a:off x="825268" y="1975272"/>
          <a:ext cx="682902" cy="173629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4472C4"/>
        </a:solidFill>
        <a:ln xmlns:a="http://schemas.openxmlformats.org/drawingml/2006/main" w="12700" cap="flat" cmpd="sng" algn="ctr">
          <a:solidFill>
            <a:srgbClr val="4472C4">
              <a:shade val="50000"/>
            </a:srgbClr>
          </a:solidFill>
          <a:prstDash val="solid"/>
          <a:miter lim="800000"/>
        </a:ln>
        <a:effectLst xmlns:a="http://schemas.openxmlformats.org/drawingml/2006/main"/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US" sz="1800" b="0" i="0" u="none" strike="noStrike" kern="0" cap="none" spc="0" normalizeH="0" baseline="0" noProof="0">
            <a:ln>
              <a:noFill/>
            </a:ln>
            <a:solidFill>
              <a:prstClr val="white"/>
            </a:solidFill>
            <a:effectLst/>
            <a:uLnTx/>
            <a:uFillTx/>
            <a:latin typeface="Calibri" panose="020F0502020204030204"/>
            <a:ea typeface="+mn-ea"/>
            <a:cs typeface="+mn-cs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DCBEB0-0C4F-4F16-965D-6CAAED79F5A9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75D0A-C4A6-4B1F-AA92-888EBBCA00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0847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FCD16-5ECD-9BA8-BC68-1CA6B5E76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AFE716F-F0DB-4D04-DD2B-0045738901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62792CA-A77C-49DD-D381-F634F65F48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HZ1202510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727D0D4-1EB3-6ECC-8CD5-6B9195C05C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E75D0A-C4A6-4B1F-AA92-888EBBCA00D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6337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F19CA-37D3-07BF-47BB-8AE2731D2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3A18C03-C929-E4F1-8335-0C77495ED2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EE5A2A3-FBDF-8682-A207-D14DFD14C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BEF57B8-CF14-A313-24DC-61C6FDC71E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C90B3-8423-4738-8FE5-B5FF36F6DD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703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31669-11D2-0AA3-A4E8-772094BEB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9206988-C90B-5C51-C002-5DFE1265F4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66172A6-8A0D-E988-4F2C-7C829D69C9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5663220-20AB-CEE8-7EF5-72838D1BBD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C90B3-8423-4738-8FE5-B5FF36F6DD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030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C6898-CD89-5E16-635C-21A1B4C35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6E2327B-999D-F6F5-0D75-A677BC4040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E5B372C-4833-6891-437D-4CA84EB06C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BD0714-75E2-7ED4-B301-8FA3BEEA8E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C90B3-8423-4738-8FE5-B5FF36F6DD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8462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C90B3-8423-4738-8FE5-B5FF36F6DD7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3050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765DA-8EAD-D80D-C87E-96BAFF07A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C1DD856-7C6F-9E18-E75A-BFBB6C856B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BD9E8A3-4102-D563-41DF-0CD7EFC75D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/>
              <a:t>HZ1202510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0C65123-CA4E-673D-7227-3AC0BCA8CC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E75D0A-C4A6-4B1F-AA92-888EBBCA00D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1594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/>
              <a:t>HZ1 202603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7FAF74-7B26-4960-B3A2-9434BAEC7F0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5190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D0C6F-3647-DC5F-8585-8F5CD8FE0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220B9EE-29D6-5523-05FC-C46C274DB2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7F0BB36-7F8A-4D34-E5DE-10028E15DE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/>
              <a:t>HZ1 202603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0F9738-B9EF-1774-425B-422859476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7FAF74-7B26-4960-B3A2-9434BAEC7F0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3867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C9A6F-5FEB-9F1C-E279-13E2832BC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6069692-7840-BE6B-3843-B0A4DDBFF3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F520DE0-40C1-1253-B12E-56858A5C96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/>
              <a:t>HZ1 202603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106E650-C9F0-A012-2E97-451109038D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7FAF74-7B26-4960-B3A2-9434BAEC7F0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1711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/>
              <a:t>HZ1 202508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A2F576-3A9A-4F7A-AD3E-23940FC140D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094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/>
              <a:t>JZ1 20250616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16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245D5-454D-D93C-6501-EABBDA014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A460C55-488C-AB70-AECA-A8CB654CD1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BE7AD8A-65D4-8A97-784B-B363CF9E7C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JZ120241115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46F1C68-1CE3-A83D-D2B2-34426C3AD3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1AF84F-1428-4A77-924B-854265A04D7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198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5870A-E089-8507-DCDF-419710675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210E624-2963-C27D-2813-5702D22AC6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A352A2C-521A-5EA6-19F9-256B1D0533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9081527-C23F-8385-F30F-DC4E173EB2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7FAF74-7B26-4960-B3A2-9434BAEC7F0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3667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0.svg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image" Target="cid:image003.jpg@01CF6DFE.8D73A1C0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16.jpeg"/><Relationship Id="rId2" Type="http://schemas.openxmlformats.org/officeDocument/2006/relationships/slideMaster" Target="../slideMasters/slideMaster10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2.emf"/><Relationship Id="rId9" Type="http://schemas.openxmlformats.org/officeDocument/2006/relationships/image" Target="../media/image4.pn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7.jpeg"/><Relationship Id="rId5" Type="http://schemas.openxmlformats.org/officeDocument/2006/relationships/image" Target="cid:image003.jpg@01CF6DFE.8D73A1C0" TargetMode="External"/><Relationship Id="rId4" Type="http://schemas.openxmlformats.org/officeDocument/2006/relationships/image" Target="../media/image16.jpeg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0.svg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9.emf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9.emf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0.svg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9.emf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9.emf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0.svg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0.svg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9.emf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Relationship Id="rId9" Type="http://schemas.openxmlformats.org/officeDocument/2006/relationships/image" Target="../media/image7.png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9.emf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9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9.emf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0.svg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0.svg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12.emf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23.svg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9.emf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23.svg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23.svg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23.svg"/></Relationships>
</file>

<file path=ppt/slideLayouts/_rels/slideLayout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23.svg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23.svg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2.emf"/><Relationship Id="rId3" Type="http://schemas.openxmlformats.org/officeDocument/2006/relationships/image" Target="../media/image12.em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slideMaster" Target="../slideMasters/slideMaster13.xml"/><Relationship Id="rId1" Type="http://schemas.openxmlformats.org/officeDocument/2006/relationships/tags" Target="../tags/tag5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5.png"/><Relationship Id="rId15" Type="http://schemas.openxmlformats.org/officeDocument/2006/relationships/image" Target="../media/image32.png"/><Relationship Id="rId10" Type="http://schemas.openxmlformats.org/officeDocument/2006/relationships/image" Target="../media/image28.emf"/><Relationship Id="rId4" Type="http://schemas.openxmlformats.org/officeDocument/2006/relationships/image" Target="../media/image9.emf"/><Relationship Id="rId9" Type="http://schemas.openxmlformats.org/officeDocument/2006/relationships/image" Target="../media/image27.emf"/><Relationship Id="rId14" Type="http://schemas.openxmlformats.org/officeDocument/2006/relationships/image" Target="../media/image31.jpeg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2.emf"/><Relationship Id="rId4" Type="http://schemas.openxmlformats.org/officeDocument/2006/relationships/image" Target="../media/image9.emf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9.em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3.png"/><Relationship Id="rId7" Type="http://schemas.openxmlformats.org/officeDocument/2006/relationships/image" Target="../media/image12.emf"/><Relationship Id="rId2" Type="http://schemas.openxmlformats.org/officeDocument/2006/relationships/slideMaster" Target="../slideMasters/slideMaster13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emf"/><Relationship Id="rId9" Type="http://schemas.openxmlformats.org/officeDocument/2006/relationships/image" Target="../media/image6.svg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7" Type="http://schemas.openxmlformats.org/officeDocument/2006/relationships/image" Target="../media/image36.jpe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35.png"/><Relationship Id="rId5" Type="http://schemas.openxmlformats.org/officeDocument/2006/relationships/image" Target="../media/image12.emf"/><Relationship Id="rId4" Type="http://schemas.openxmlformats.org/officeDocument/2006/relationships/image" Target="../media/image9.emf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3.xml"/></Relationships>
</file>

<file path=ppt/slideLayouts/_rels/slideLayout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0.svg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9.emf"/></Relationships>
</file>

<file path=ppt/slideLayouts/_rels/slideLayout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9.emf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3.xml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3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9.emf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8.png"/><Relationship Id="rId7" Type="http://schemas.openxmlformats.org/officeDocument/2006/relationships/image" Target="../media/image5.png"/><Relationship Id="rId2" Type="http://schemas.openxmlformats.org/officeDocument/2006/relationships/slideMaster" Target="../slideMasters/slideMaster14.xml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10" Type="http://schemas.openxmlformats.org/officeDocument/2006/relationships/image" Target="../media/image40.png"/><Relationship Id="rId4" Type="http://schemas.openxmlformats.org/officeDocument/2006/relationships/image" Target="../media/image12.emf"/><Relationship Id="rId9" Type="http://schemas.openxmlformats.org/officeDocument/2006/relationships/image" Target="../media/image6.svg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39.png"/><Relationship Id="rId4" Type="http://schemas.openxmlformats.org/officeDocument/2006/relationships/image" Target="../media/image10.svg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39.png"/><Relationship Id="rId4" Type="http://schemas.openxmlformats.org/officeDocument/2006/relationships/image" Target="../media/image10.svg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41.png"/><Relationship Id="rId4" Type="http://schemas.openxmlformats.org/officeDocument/2006/relationships/image" Target="../media/image10.svg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10.svg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8.xml"/><Relationship Id="rId4" Type="http://schemas.openxmlformats.org/officeDocument/2006/relationships/image" Target="../media/image9.emf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9.xml"/><Relationship Id="rId4" Type="http://schemas.openxmlformats.org/officeDocument/2006/relationships/image" Target="../media/image9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sv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sv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sv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sv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0.sv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0.svg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0.svg"/></Relationships>
</file>

<file path=ppt/slideLayouts/_rels/slideLayout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3.png"/><Relationship Id="rId7" Type="http://schemas.openxmlformats.org/officeDocument/2006/relationships/image" Target="../media/image12.emf"/><Relationship Id="rId2" Type="http://schemas.openxmlformats.org/officeDocument/2006/relationships/slideMaster" Target="../slideMasters/slideMaster9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emf"/><Relationship Id="rId9" Type="http://schemas.openxmlformats.org/officeDocument/2006/relationships/image" Target="../media/image6.sv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12.emf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0.svg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0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E22DB4-93A5-4D39-A180-4CB22F024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FB906DD-24DA-4ECF-AA3D-FCC325B3C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1B1462-33CA-4B0C-90DC-0DCC8CEBA2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3D0068-CEC6-46E0-BFE9-6942051C7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1F572F-9071-4282-BC1A-B524668F7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4763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77A5EC-DCF3-4316-AAF9-593891F15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0E2C95-7248-4E58-95A4-5C701F280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8EFFA53-665F-4953-B32A-12133A2A9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CA4233-D784-46DD-A1AD-4152E21E0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85684D-BE59-4E04-BE98-A785CC64E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021854D-6B80-4FB9-9CFC-9B304DA8E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22733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2259958-827C-946D-DF6A-108E67A72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927243A-4375-DD7D-7899-47A0EAC9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195F3E-F150-ED2C-1F3E-EC55020C0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54525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9BEF15-290F-E6D6-D539-02F9DB890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850267-5B31-8C78-79E7-B4C36ACA6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A0B0ACF-6243-2123-DD90-316C9AF0D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FAB9A9-DF7E-2E80-2684-7B1F77A77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8649E5C-5B2A-485C-FF15-FA3AA5F7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189AB6B-4762-D390-BCBC-A91BE748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12146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F2B194-3226-5596-4C5B-3418D6A1E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3961FA1-4EF0-8C00-1301-0303BFADD3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3E4D571-68BE-7894-C660-90D280D6A4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B917E3D-4900-5CA9-DE3F-360D1FD7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8BBB5ED-0BFB-A884-B330-FD5D23F4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39BAD6B-A962-2692-5168-5AAE2A89C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934609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85BDE6-A7EF-8B83-E168-5630DE317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91B2769-36BA-4D3E-31E9-B999E25D8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F0814E-A18D-3F53-8AEA-D379A2197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B5BEB1-2E39-6CF8-BA70-E557DAB08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BF3BFF-29F7-9497-0E8F-A26D0BAA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983229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C34ECCB-E3D8-615C-BFB8-059FD020DD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022CC30-A06F-FCEE-6090-259F3C18B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FA8745-226C-DDE9-9778-1D758F62D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33784F-9A1A-132A-2498-3E8258686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70C281-141B-71E2-19B0-B387B1207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16835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4997DBFE-6BAA-4DF6-0492-46A0D0B7AC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8" name="Logo UZIS">
            <a:extLst>
              <a:ext uri="{FF2B5EF4-FFF2-40B4-BE49-F238E27FC236}">
                <a16:creationId xmlns:a16="http://schemas.microsoft.com/office/drawing/2014/main" id="{BE8BAAF8-F489-1087-A900-19C8D51516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E97A2E73-0221-04D8-E1E9-CE917292CE3F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0" name="Obdélník 14">
            <a:extLst>
              <a:ext uri="{FF2B5EF4-FFF2-40B4-BE49-F238E27FC236}">
                <a16:creationId xmlns:a16="http://schemas.microsoft.com/office/drawing/2014/main" id="{65F7F71F-768F-F6C7-0F8C-42CAE56C476F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5A762D59-EF54-EF0C-1705-DC8B12FFDCF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2" name="Volný tvar 17">
            <a:extLst>
              <a:ext uri="{FF2B5EF4-FFF2-40B4-BE49-F238E27FC236}">
                <a16:creationId xmlns:a16="http://schemas.microsoft.com/office/drawing/2014/main" id="{CC847777-A3F6-62C9-064B-D318A498C57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9">
            <a:extLst>
              <a:ext uri="{FF2B5EF4-FFF2-40B4-BE49-F238E27FC236}">
                <a16:creationId xmlns:a16="http://schemas.microsoft.com/office/drawing/2014/main" id="{6649D0AE-F6AB-930E-B8C4-DD3D00AFB057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66821366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olný tvar 17">
            <a:extLst>
              <a:ext uri="{FF2B5EF4-FFF2-40B4-BE49-F238E27FC236}">
                <a16:creationId xmlns:a16="http://schemas.microsoft.com/office/drawing/2014/main" id="{F9DF11D7-C1A0-46F5-B20A-EE3A4700E45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DA5EF6B5-1015-4E5F-BC7C-2B0B40DC4C7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6338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Obrázek 193">
            <a:extLst>
              <a:ext uri="{FF2B5EF4-FFF2-40B4-BE49-F238E27FC236}">
                <a16:creationId xmlns:a16="http://schemas.microsoft.com/office/drawing/2014/main" id="{7028FA8A-4E11-48CC-8D75-F1D56BD168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9277" y="1234929"/>
            <a:ext cx="11473666" cy="4852837"/>
          </a:xfrm>
          <a:prstGeom prst="rect">
            <a:avLst/>
          </a:prstGeom>
        </p:spPr>
      </p:pic>
      <p:sp>
        <p:nvSpPr>
          <p:cNvPr id="81" name="Obdélník 80">
            <a:extLst>
              <a:ext uri="{FF2B5EF4-FFF2-40B4-BE49-F238E27FC236}">
                <a16:creationId xmlns:a16="http://schemas.microsoft.com/office/drawing/2014/main" id="{40F2E09F-8544-4FF2-9F9A-AF0C8187713C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83" name="Obdélník 82">
            <a:extLst>
              <a:ext uri="{FF2B5EF4-FFF2-40B4-BE49-F238E27FC236}">
                <a16:creationId xmlns:a16="http://schemas.microsoft.com/office/drawing/2014/main" id="{5FE9660D-2B4A-4896-A4BF-330209511296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pic>
        <p:nvPicPr>
          <p:cNvPr id="86" name="Obrázek 85">
            <a:extLst>
              <a:ext uri="{FF2B5EF4-FFF2-40B4-BE49-F238E27FC236}">
                <a16:creationId xmlns:a16="http://schemas.microsoft.com/office/drawing/2014/main" id="{0FCBE275-6212-4CD7-81E4-A8D7F2CA9E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00" y="6186252"/>
            <a:ext cx="3763463" cy="324000"/>
          </a:xfrm>
          <a:prstGeom prst="rect">
            <a:avLst/>
          </a:prstGeom>
        </p:spPr>
      </p:pic>
      <p:sp>
        <p:nvSpPr>
          <p:cNvPr id="87" name="Volný tvar 6">
            <a:extLst>
              <a:ext uri="{FF2B5EF4-FFF2-40B4-BE49-F238E27FC236}">
                <a16:creationId xmlns:a16="http://schemas.microsoft.com/office/drawing/2014/main" id="{85C703E3-2B67-4C22-AC74-AE20B05EBAA9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8" name="Volný tvar 17">
            <a:extLst>
              <a:ext uri="{FF2B5EF4-FFF2-40B4-BE49-F238E27FC236}">
                <a16:creationId xmlns:a16="http://schemas.microsoft.com/office/drawing/2014/main" id="{2BD92B5F-BB92-4654-AEF1-C9A87A5248BF}"/>
              </a:ext>
            </a:extLst>
          </p:cNvPr>
          <p:cNvSpPr/>
          <p:nvPr userDrawn="1"/>
        </p:nvSpPr>
        <p:spPr>
          <a:xfrm rot="10800000">
            <a:off x="-1" y="4380806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9" name="Volný tvar 18">
            <a:extLst>
              <a:ext uri="{FF2B5EF4-FFF2-40B4-BE49-F238E27FC236}">
                <a16:creationId xmlns:a16="http://schemas.microsoft.com/office/drawing/2014/main" id="{C0623FAF-3EBE-4D32-9A7D-B3A292ACEE45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33CCCC">
              <a:alpha val="3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90" name="Volný tvar 19">
            <a:extLst>
              <a:ext uri="{FF2B5EF4-FFF2-40B4-BE49-F238E27FC236}">
                <a16:creationId xmlns:a16="http://schemas.microsoft.com/office/drawing/2014/main" id="{CF154488-7084-4B19-8834-F35893F3FCDA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424242">
              <a:alpha val="27843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2" name="Obdélník 91">
            <a:extLst>
              <a:ext uri="{FF2B5EF4-FFF2-40B4-BE49-F238E27FC236}">
                <a16:creationId xmlns:a16="http://schemas.microsoft.com/office/drawing/2014/main" id="{B832A41A-EB50-44F7-B334-F2DF1D43A948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rgbClr val="F60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93" name="Obdélník 92">
            <a:extLst>
              <a:ext uri="{FF2B5EF4-FFF2-40B4-BE49-F238E27FC236}">
                <a16:creationId xmlns:a16="http://schemas.microsoft.com/office/drawing/2014/main" id="{541E5713-0979-4073-8195-8FDF98369170}"/>
              </a:ext>
            </a:extLst>
          </p:cNvPr>
          <p:cNvSpPr/>
          <p:nvPr userDrawn="1"/>
        </p:nvSpPr>
        <p:spPr>
          <a:xfrm>
            <a:off x="0" y="5861078"/>
            <a:ext cx="12192000" cy="45719"/>
          </a:xfrm>
          <a:prstGeom prst="rect">
            <a:avLst/>
          </a:prstGeom>
          <a:solidFill>
            <a:srgbClr val="D71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97" name="Volný tvar 6">
            <a:extLst>
              <a:ext uri="{FF2B5EF4-FFF2-40B4-BE49-F238E27FC236}">
                <a16:creationId xmlns:a16="http://schemas.microsoft.com/office/drawing/2014/main" id="{F101B372-16FE-412A-8851-DDC17B987951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8" name="Volný tvar 17">
            <a:extLst>
              <a:ext uri="{FF2B5EF4-FFF2-40B4-BE49-F238E27FC236}">
                <a16:creationId xmlns:a16="http://schemas.microsoft.com/office/drawing/2014/main" id="{84116201-11AF-45C9-812E-00D732D624D2}"/>
              </a:ext>
            </a:extLst>
          </p:cNvPr>
          <p:cNvSpPr/>
          <p:nvPr userDrawn="1"/>
        </p:nvSpPr>
        <p:spPr>
          <a:xfrm rot="10800000">
            <a:off x="-9428" y="4390233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9" name="Volný tvar 18">
            <a:extLst>
              <a:ext uri="{FF2B5EF4-FFF2-40B4-BE49-F238E27FC236}">
                <a16:creationId xmlns:a16="http://schemas.microsoft.com/office/drawing/2014/main" id="{14FAE423-4E6B-4C0C-B3D6-E597049BF65F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>
              <a:alpha val="4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100" name="Volný tvar 19">
            <a:extLst>
              <a:ext uri="{FF2B5EF4-FFF2-40B4-BE49-F238E27FC236}">
                <a16:creationId xmlns:a16="http://schemas.microsoft.com/office/drawing/2014/main" id="{7995864E-5F17-4EF1-8C3D-368F128AAC0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D4D1F535-DC44-479F-B5BD-92EA59F33323}"/>
              </a:ext>
            </a:extLst>
          </p:cNvPr>
          <p:cNvSpPr/>
          <p:nvPr userDrawn="1"/>
        </p:nvSpPr>
        <p:spPr>
          <a:xfrm>
            <a:off x="347000" y="217916"/>
            <a:ext cx="1143010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400" b="1" dirty="0">
                <a:solidFill>
                  <a:srgbClr val="2E5980"/>
                </a:solidFill>
              </a:rPr>
              <a:t>STRATEGICKÉ PREDIKCE POTŘEB REZORTU ZDRAVOTNICTVÍ</a:t>
            </a:r>
          </a:p>
          <a:p>
            <a:pPr algn="just"/>
            <a:r>
              <a:rPr lang="cs-CZ" sz="2400" b="1" i="0" u="none" strike="noStrike" baseline="0" dirty="0">
                <a:solidFill>
                  <a:srgbClr val="C00000"/>
                </a:solidFill>
              </a:rPr>
              <a:t>Plánování personálních kapacit z dostupných dat – jak lze využít současné zdroje</a:t>
            </a:r>
            <a:r>
              <a:rPr lang="cs-CZ" sz="1800" b="0" i="0" u="none" strike="noStrike" baseline="0" dirty="0">
                <a:solidFill>
                  <a:srgbClr val="000000"/>
                </a:solidFill>
              </a:rPr>
              <a:t> </a:t>
            </a:r>
            <a:endParaRPr lang="cs-CZ" sz="3400" b="1" dirty="0">
              <a:solidFill>
                <a:srgbClr val="2E5980"/>
              </a:solidFill>
            </a:endParaRPr>
          </a:p>
        </p:txBody>
      </p:sp>
      <p:sp>
        <p:nvSpPr>
          <p:cNvPr id="102" name="Obdélník 101">
            <a:extLst>
              <a:ext uri="{FF2B5EF4-FFF2-40B4-BE49-F238E27FC236}">
                <a16:creationId xmlns:a16="http://schemas.microsoft.com/office/drawing/2014/main" id="{287E00CA-1E7B-4E51-8D15-DA48E2226502}"/>
              </a:ext>
            </a:extLst>
          </p:cNvPr>
          <p:cNvSpPr/>
          <p:nvPr userDrawn="1"/>
        </p:nvSpPr>
        <p:spPr>
          <a:xfrm>
            <a:off x="584088" y="5729492"/>
            <a:ext cx="3676008" cy="326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3" name="Zástupný symbol textu 4">
            <a:extLst>
              <a:ext uri="{FF2B5EF4-FFF2-40B4-BE49-F238E27FC236}">
                <a16:creationId xmlns:a16="http://schemas.microsoft.com/office/drawing/2014/main" id="{6733D971-AA31-4C2B-9864-62E324087CA3}"/>
              </a:ext>
            </a:extLst>
          </p:cNvPr>
          <p:cNvSpPr txBox="1">
            <a:spLocks/>
          </p:cNvSpPr>
          <p:nvPr userDrawn="1"/>
        </p:nvSpPr>
        <p:spPr>
          <a:xfrm>
            <a:off x="659278" y="5618218"/>
            <a:ext cx="4624285" cy="50725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200" dirty="0">
                <a:solidFill>
                  <a:srgbClr val="D71440"/>
                </a:solidFill>
              </a:rPr>
              <a:t>Konference ZDRAV-EDU, 21.10. 2024</a:t>
            </a:r>
          </a:p>
        </p:txBody>
      </p:sp>
      <p:pic>
        <p:nvPicPr>
          <p:cNvPr id="116" name="Picture 24">
            <a:extLst>
              <a:ext uri="{FF2B5EF4-FFF2-40B4-BE49-F238E27FC236}">
                <a16:creationId xmlns:a16="http://schemas.microsoft.com/office/drawing/2014/main" id="{5C9258A4-B5C3-4786-8A29-365C62CE39AF}"/>
              </a:ext>
            </a:extLst>
          </p:cNvPr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1340046" y="1342772"/>
            <a:ext cx="592937" cy="39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" name="Obrázek 116">
            <a:extLst>
              <a:ext uri="{FF2B5EF4-FFF2-40B4-BE49-F238E27FC236}">
                <a16:creationId xmlns:a16="http://schemas.microsoft.com/office/drawing/2014/main" id="{26B2A134-C899-4F60-BA30-9405C93E7A1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701" y="1259484"/>
            <a:ext cx="574173" cy="574173"/>
          </a:xfrm>
          <a:prstGeom prst="rect">
            <a:avLst/>
          </a:prstGeom>
        </p:spPr>
      </p:pic>
      <p:pic>
        <p:nvPicPr>
          <p:cNvPr id="24" name="Obrázek 23" descr="cid:image001.jpg@01CED555.8CFAB4A0">
            <a:extLst>
              <a:ext uri="{FF2B5EF4-FFF2-40B4-BE49-F238E27FC236}">
                <a16:creationId xmlns:a16="http://schemas.microsoft.com/office/drawing/2014/main" id="{D17F3592-01D7-4B8C-BAC8-A15B8AA86699}"/>
              </a:ext>
            </a:extLst>
          </p:cNvPr>
          <p:cNvPicPr/>
          <p:nvPr userDrawn="1"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159" y="6119770"/>
            <a:ext cx="4320480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CEEE644-BC03-4930-9406-A18BB3FDE8F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823626" y="4199123"/>
            <a:ext cx="3200677" cy="249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45239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3EA0E24-3DEE-4F9B-BE62-2C949AF5B0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2658"/>
            <a:ext cx="12192000" cy="471830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A7E5BF0-AE0D-4088-9249-900F92A0E8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2658"/>
            <a:ext cx="12192000" cy="4718304"/>
          </a:xfrm>
          <a:prstGeom prst="rect">
            <a:avLst/>
          </a:prstGeom>
        </p:spPr>
      </p:pic>
      <p:pic>
        <p:nvPicPr>
          <p:cNvPr id="66" name="Obrázek 65" descr="cid:image001.jpg@01CED555.8CFAB4A0">
            <a:extLst>
              <a:ext uri="{FF2B5EF4-FFF2-40B4-BE49-F238E27FC236}">
                <a16:creationId xmlns:a16="http://schemas.microsoft.com/office/drawing/2014/main" id="{D17F3592-01D7-4B8C-BAC8-A15B8AA86699}"/>
              </a:ext>
            </a:extLst>
          </p:cNvPr>
          <p:cNvPicPr/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159" y="6243595"/>
            <a:ext cx="4320480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Picture 9" descr="logo_mzcr">
            <a:extLst>
              <a:ext uri="{FF2B5EF4-FFF2-40B4-BE49-F238E27FC236}">
                <a16:creationId xmlns:a16="http://schemas.microsoft.com/office/drawing/2014/main" id="{285C40DD-D2EF-48E7-99A8-53B809A1EA9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77" y="137068"/>
            <a:ext cx="3896923" cy="34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D4D1F535-DC44-479F-B5BD-92EA59F33323}"/>
              </a:ext>
            </a:extLst>
          </p:cNvPr>
          <p:cNvSpPr/>
          <p:nvPr userDrawn="1"/>
        </p:nvSpPr>
        <p:spPr>
          <a:xfrm>
            <a:off x="507002" y="1164907"/>
            <a:ext cx="522008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3400" b="1" dirty="0">
                <a:solidFill>
                  <a:schemeClr val="bg1"/>
                </a:solidFill>
              </a:rPr>
              <a:t>Datové zdroje a predikce potřebných personálních kapacit</a:t>
            </a:r>
          </a:p>
        </p:txBody>
      </p:sp>
    </p:spTree>
    <p:extLst>
      <p:ext uri="{BB962C8B-B14F-4D97-AF65-F5344CB8AC3E}">
        <p14:creationId xmlns:p14="http://schemas.microsoft.com/office/powerpoint/2010/main" val="319141679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Volný tvar 6">
            <a:extLst>
              <a:ext uri="{FF2B5EF4-FFF2-40B4-BE49-F238E27FC236}">
                <a16:creationId xmlns:a16="http://schemas.microsoft.com/office/drawing/2014/main" id="{9C4E3F5D-17FE-4F11-BF0B-55FCB20C5B12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1" name="Volný tvar 17">
            <a:extLst>
              <a:ext uri="{FF2B5EF4-FFF2-40B4-BE49-F238E27FC236}">
                <a16:creationId xmlns:a16="http://schemas.microsoft.com/office/drawing/2014/main" id="{D48C225E-8000-42E1-8A87-FBEBB02FC061}"/>
              </a:ext>
            </a:extLst>
          </p:cNvPr>
          <p:cNvSpPr/>
          <p:nvPr userDrawn="1"/>
        </p:nvSpPr>
        <p:spPr>
          <a:xfrm rot="10800000">
            <a:off x="-9428" y="4390233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2" name="Volný tvar 18">
            <a:extLst>
              <a:ext uri="{FF2B5EF4-FFF2-40B4-BE49-F238E27FC236}">
                <a16:creationId xmlns:a16="http://schemas.microsoft.com/office/drawing/2014/main" id="{E8850329-92A2-4C8B-8B48-BF3BBCB09972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73" name="Volný tvar 19">
            <a:extLst>
              <a:ext uri="{FF2B5EF4-FFF2-40B4-BE49-F238E27FC236}">
                <a16:creationId xmlns:a16="http://schemas.microsoft.com/office/drawing/2014/main" id="{33F7304C-8B0F-401C-BBB8-0F87B5779B2B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3521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olný tvar 17">
            <a:extLst>
              <a:ext uri="{FF2B5EF4-FFF2-40B4-BE49-F238E27FC236}">
                <a16:creationId xmlns:a16="http://schemas.microsoft.com/office/drawing/2014/main" id="{F9DF11D7-C1A0-46F5-B20A-EE3A4700E45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DA5EF6B5-1015-4E5F-BC7C-2B0B40DC4C7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69109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olný tvar 17">
            <a:extLst>
              <a:ext uri="{FF2B5EF4-FFF2-40B4-BE49-F238E27FC236}">
                <a16:creationId xmlns:a16="http://schemas.microsoft.com/office/drawing/2014/main" id="{F9DF11D7-C1A0-46F5-B20A-EE3A4700E45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DA5EF6B5-1015-4E5F-BC7C-2B0B40DC4C7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407822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628AA9-0270-4466-AEE4-743C6F6BC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98766C-C37F-4567-9F2C-A4B585D0B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33CD7C-50DC-4ECE-AB8C-2F9F189E0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E71133-EA5C-42EA-9E5B-F6899631D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EB4E4BE-77B6-4193-B096-DCEE3DB3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403605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28CA8B-BE17-4E8E-BA21-5C708B05C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86EB976-B52F-4E70-BBEC-C16C4DA36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C9C5FA-8A58-4277-A372-519F039FD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0A4BF4-D40A-4D0B-BC1B-8FB80ED05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55A1A0-AD5B-4C95-BAFF-47E2F5A4A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325663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77A5EC-DCF3-4316-AAF9-593891F15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0E2C95-7248-4E58-95A4-5C701F280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8EFFA53-665F-4953-B32A-12133A2A9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CA4233-D784-46DD-A1AD-4152E21E0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85684D-BE59-4E04-BE98-A785CC64E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021854D-6B80-4FB9-9CFC-9B304DA8E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915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4D1B7E-0F7A-48FF-80C4-2C5F31EE8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874446-8942-495E-93DB-784F144CC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F267A43-2030-465F-AE0C-283CAF155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FDFD93F-F2A2-42A7-9EDB-BA58F8C98E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B9F1699-C431-4C57-A22C-6828F38DC3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D1BA643-00CC-4CB6-A102-96700A294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29C33A4-481B-476E-BA47-9035B5F72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8FED13E-2988-4324-B670-BCEC1AAF1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292160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B59216-F6BD-41DB-8B58-4DBD6F78B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A086BD3-60BD-4510-BFCD-6FD8FF675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831CCE1-A76C-42B2-A3B8-61F4A78C6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2D9ECAF-09A6-4E6E-988F-94DAE95CF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508997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A5116D5-D10D-4780-8DE3-E263AD5C3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0CB6E23-B354-4679-9857-1042E0844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F9D63A-A61B-4C7A-AE07-9A88CDEB6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170273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423551-D153-4217-A154-4407A5B5F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416EEB-8CE6-4497-BFA3-F99CC0D17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5DD2D91-6CED-4D5D-90BC-1170E2886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CD6761-29DF-4455-9076-0459A1991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557E6A1-1563-4E8F-97AB-B96394881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3846D3B-0330-4216-A3E4-28A86341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185122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0D4BE5-19B7-49D5-8B48-E9CCECB05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41C0DCF-3D3D-40E5-9127-BB856F3532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734A7E9-778A-493F-86D4-6A7719CA6B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7852D4C-AA02-44EC-AAA8-C261F839B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CCEA8B9-0632-4DC0-BA34-8F4470956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B75481-B9F9-4C7F-93D3-F3E678104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47614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027C9B-34FC-4CEF-A0D2-FE608DB0C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7DE946A-16C9-4D5E-9125-FDC4FC0E30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D8B166-2654-4599-81CD-090450DCB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545EFA-9E6A-445E-8D63-AA5C6DACA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78E511-8C01-48B0-86BA-51C6AEA95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8602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980729"/>
            <a:ext cx="10972800" cy="4824537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623392" y="260648"/>
            <a:ext cx="10945216" cy="648072"/>
          </a:xfrm>
          <a:prstGeom prst="rect">
            <a:avLst/>
          </a:prstGeom>
        </p:spPr>
        <p:txBody>
          <a:bodyPr anchor="ctr"/>
          <a:lstStyle>
            <a:lvl1pPr algn="l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8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82985" y="6070626"/>
            <a:ext cx="1200000" cy="203079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fld id="{E4EC567F-E7DA-47BB-AEB1-9930A46F27B5}" type="datetimeFigureOut">
              <a:rPr lang="cs-CZ" smtClean="0"/>
              <a:pPr/>
              <a:t>18.08.2026</a:t>
            </a:fld>
            <a:endParaRPr lang="cs-CZ"/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843915" y="6068291"/>
            <a:ext cx="8403411" cy="193324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endParaRPr lang="cs-CZ"/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408541" y="6065805"/>
            <a:ext cx="1200000" cy="211101"/>
          </a:xfrm>
          <a:prstGeom prst="rect">
            <a:avLst/>
          </a:prstGeom>
        </p:spPr>
        <p:txBody>
          <a:bodyPr anchor="ctr"/>
          <a:lstStyle>
            <a:lvl1pPr algn="r">
              <a:defRPr sz="1050"/>
            </a:lvl1pPr>
          </a:lstStyle>
          <a:p>
            <a:fld id="{84C9401D-42AF-4231-A83B-9F67476282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279443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A84DCF3-1782-4C08-96B2-D43EBCE1DA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68719A1-DC72-431A-9D4E-96FA10E29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005688-EA75-4393-9E80-A1CE89398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7F067B-09AF-4046-BACD-D60555ECB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EB7427-BEE7-4670-92C0-022D2034A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740135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14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AC82574F-5960-89ED-D455-A5F1762965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15" name="Logo UZIS">
            <a:extLst>
              <a:ext uri="{FF2B5EF4-FFF2-40B4-BE49-F238E27FC236}">
                <a16:creationId xmlns:a16="http://schemas.microsoft.com/office/drawing/2014/main" id="{4F434A3F-AA7E-53BF-47CA-DC428B5A7B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16" name="Přímá spojnice 3">
            <a:extLst>
              <a:ext uri="{FF2B5EF4-FFF2-40B4-BE49-F238E27FC236}">
                <a16:creationId xmlns:a16="http://schemas.microsoft.com/office/drawing/2014/main" id="{CE587C3F-0ACB-4309-BFF6-25328A0439A6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7" name="Obdélník 14">
            <a:extLst>
              <a:ext uri="{FF2B5EF4-FFF2-40B4-BE49-F238E27FC236}">
                <a16:creationId xmlns:a16="http://schemas.microsoft.com/office/drawing/2014/main" id="{1DFC5229-D661-E774-D4B4-6583AAF250E2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9F0F90D9-06E7-A541-619D-9E798E2383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9" name="Volný tvar 17">
            <a:extLst>
              <a:ext uri="{FF2B5EF4-FFF2-40B4-BE49-F238E27FC236}">
                <a16:creationId xmlns:a16="http://schemas.microsoft.com/office/drawing/2014/main" id="{DF1AA1DD-DCEB-9FDF-5F9F-251DA6A5D47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C476646C-C391-C20B-2ED6-96FFC1B18ADD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949902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 userDrawn="1"/>
        </p:nvSpPr>
        <p:spPr>
          <a:xfrm>
            <a:off x="922421" y="6549098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 dirty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analytická studie pro regiony ČR</a:t>
            </a:r>
            <a:endParaRPr lang="en-US" sz="1200" b="1" i="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31612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6" name="Obrázek 9">
            <a:extLst>
              <a:ext uri="{FF2B5EF4-FFF2-40B4-BE49-F238E27FC236}">
                <a16:creationId xmlns:a16="http://schemas.microsoft.com/office/drawing/2014/main" id="{11B1B157-DCCE-32E9-839F-010705E695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787" y="253404"/>
            <a:ext cx="1470213" cy="35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56441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8587455-5AC3-4F6B-BE52-826326AFD3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Jméno předkládajícího s tituly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A84368-F699-48A6-8383-4822D7F23B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22FA9F0-97E4-45C3-84A8-592F85A6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</p:spPr>
        <p:txBody>
          <a:bodyPr anchor="t"/>
          <a:lstStyle>
            <a:lvl1pPr algn="l">
              <a:lnSpc>
                <a:spcPts val="4400"/>
              </a:lnSpc>
              <a:defRPr sz="44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0" y="414000"/>
            <a:ext cx="1546943" cy="1067390"/>
          </a:xfrm>
          <a:prstGeom prst="rect">
            <a:avLst/>
          </a:prstGeom>
        </p:spPr>
      </p:pic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</p:spPr>
        <p:txBody>
          <a:bodyPr anchor="t"/>
          <a:lstStyle>
            <a:lvl1pPr marL="0" indent="0" algn="l">
              <a:buNone/>
              <a:defRPr lang="cs-CZ" sz="2400" b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2533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32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Jméno předkládajícího s tituly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84742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cs-CZ"/>
              <a:t>Jméno předkládajícího s tituly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8189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a 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Jméno předkládajícího s tituly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6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20725" y="1296001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8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1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51278" y="1290515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22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23" name="Zástupný symbol pro obsah 2"/>
          <p:cNvSpPr>
            <a:spLocks noGrp="1"/>
          </p:cNvSpPr>
          <p:nvPr>
            <p:ph idx="28"/>
          </p:nvPr>
        </p:nvSpPr>
        <p:spPr>
          <a:xfrm>
            <a:off x="6251280" y="169027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11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12">
            <a:extLst>
              <a:ext uri="{FF2B5EF4-FFF2-40B4-BE49-F238E27FC236}">
                <a16:creationId xmlns:a16="http://schemas.microsoft.com/office/drawing/2014/main" id="{83517C49-9C06-4658-8660-E0D21D83CE2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137" y="1695074"/>
            <a:ext cx="5218413" cy="3896711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Jméno předkládajícího s tituly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BDE9BC5-EE25-44B2-8081-F2B94BAA6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text 13">
            <a:extLst>
              <a:ext uri="{FF2B5EF4-FFF2-40B4-BE49-F238E27FC236}">
                <a16:creationId xmlns:a16="http://schemas.microsoft.com/office/drawing/2014/main" id="{F7FD9E97-5F69-494E-8672-5957527833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5599670"/>
            <a:ext cx="5218412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 i="0"/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  <p:sp>
        <p:nvSpPr>
          <p:cNvPr id="12" name="Zástupný symbol pro obsah 2"/>
          <p:cNvSpPr>
            <a:spLocks noGrp="1"/>
          </p:cNvSpPr>
          <p:nvPr>
            <p:ph idx="28"/>
          </p:nvPr>
        </p:nvSpPr>
        <p:spPr>
          <a:xfrm>
            <a:off x="6251280" y="1667024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16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182448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>
          <p15:clr>
            <a:srgbClr val="FBAE40"/>
          </p15:clr>
        </p15:guide>
        <p15:guide id="2" pos="7242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, podnadpis a 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sah 12">
            <a:extLst>
              <a:ext uri="{FF2B5EF4-FFF2-40B4-BE49-F238E27FC236}">
                <a16:creationId xmlns:a16="http://schemas.microsoft.com/office/drawing/2014/main" id="{548D6DE9-EB16-4D0A-9F96-DD69C3E97213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40000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Jméno předkládajícího s tituly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C2D097E9-9E99-4F02-A434-E69D713D0F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9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7E169087-A2FD-4849-9AAC-BD41AA07A5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0000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E14CE5FF-FB97-4634-9714-4B5C0FDA3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61200" y="4414270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4" name="Zástupný symbol pro text 13">
            <a:extLst>
              <a:ext uri="{FF2B5EF4-FFF2-40B4-BE49-F238E27FC236}">
                <a16:creationId xmlns:a16="http://schemas.microsoft.com/office/drawing/2014/main" id="{DD220DBF-2B26-4E32-826A-79839FF5102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AD9E96F9-7F56-4453-A9FC-693AF7E57B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047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88362389-3E8C-4129-819C-75F0F7922D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61436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8" name="Zástupný symbol pro obsah 12">
            <a:extLst>
              <a:ext uri="{FF2B5EF4-FFF2-40B4-BE49-F238E27FC236}">
                <a16:creationId xmlns:a16="http://schemas.microsoft.com/office/drawing/2014/main" id="{DE897ACA-C285-471C-BF3F-2886D04C7F9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19999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20" name="Zástupný symbol pro obsah 12">
            <a:extLst>
              <a:ext uri="{FF2B5EF4-FFF2-40B4-BE49-F238E27FC236}">
                <a16:creationId xmlns:a16="http://schemas.microsoft.com/office/drawing/2014/main" id="{9AF93628-9CF3-4CB5-A8C7-735B527D49B2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60001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9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21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807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9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623392" y="188640"/>
            <a:ext cx="10945216" cy="648072"/>
          </a:xfrm>
          <a:prstGeom prst="rect">
            <a:avLst/>
          </a:prstGeom>
        </p:spPr>
        <p:txBody>
          <a:bodyPr anchor="t"/>
          <a:lstStyle>
            <a:lvl1pPr algn="l">
              <a:defRPr sz="2000" b="1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0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82985" y="6070626"/>
            <a:ext cx="1200000" cy="203079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fld id="{E4EC567F-E7DA-47BB-AEB1-9930A46F27B5}" type="datetimeFigureOut">
              <a:rPr lang="cs-CZ" smtClean="0"/>
              <a:pPr/>
              <a:t>18.08.2026</a:t>
            </a:fld>
            <a:endParaRPr lang="cs-CZ"/>
          </a:p>
        </p:txBody>
      </p:sp>
      <p:sp>
        <p:nvSpPr>
          <p:cNvPr id="11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843915" y="6068291"/>
            <a:ext cx="8403411" cy="193324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endParaRPr lang="cs-CZ"/>
          </a:p>
        </p:txBody>
      </p:sp>
      <p:sp>
        <p:nvSpPr>
          <p:cNvPr id="12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408541" y="6065805"/>
            <a:ext cx="1200000" cy="211101"/>
          </a:xfrm>
          <a:prstGeom prst="rect">
            <a:avLst/>
          </a:prstGeom>
        </p:spPr>
        <p:txBody>
          <a:bodyPr anchor="ctr"/>
          <a:lstStyle>
            <a:lvl1pPr algn="r">
              <a:defRPr sz="1050"/>
            </a:lvl1pPr>
          </a:lstStyle>
          <a:p>
            <a:fld id="{84C9401D-42AF-4231-A83B-9F674762824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Obdélník 1"/>
          <p:cNvSpPr/>
          <p:nvPr userDrawn="1"/>
        </p:nvSpPr>
        <p:spPr>
          <a:xfrm>
            <a:off x="4699462" y="6450677"/>
            <a:ext cx="1995055" cy="299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</p:spTree>
    <p:extLst>
      <p:ext uri="{BB962C8B-B14F-4D97-AF65-F5344CB8AC3E}">
        <p14:creationId xmlns:p14="http://schemas.microsoft.com/office/powerpoint/2010/main" val="202629681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sah a tex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Jméno předkládajícího s tituly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4" name="Zástupný symbol pro obsah 2"/>
          <p:cNvSpPr>
            <a:spLocks noGrp="1"/>
          </p:cNvSpPr>
          <p:nvPr>
            <p:ph idx="1"/>
          </p:nvPr>
        </p:nvSpPr>
        <p:spPr>
          <a:xfrm>
            <a:off x="6272212" y="692150"/>
            <a:ext cx="5200987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16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  <p:sp>
        <p:nvSpPr>
          <p:cNvPr id="9" name="Zástupný symbol pro obsah 12">
            <a:extLst>
              <a:ext uri="{FF2B5EF4-FFF2-40B4-BE49-F238E27FC236}">
                <a16:creationId xmlns:a16="http://schemas.microsoft.com/office/drawing/2014/main" id="{83517C49-9C06-4658-8660-E0D21D83CE2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137" y="692150"/>
            <a:ext cx="5218413" cy="4899635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0" name="Zástupný symbol pro text 13">
            <a:extLst>
              <a:ext uri="{FF2B5EF4-FFF2-40B4-BE49-F238E27FC236}">
                <a16:creationId xmlns:a16="http://schemas.microsoft.com/office/drawing/2014/main" id="{F7FD9E97-5F69-494E-8672-5957527833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5599670"/>
            <a:ext cx="5218412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 i="0"/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453899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58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sah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Jméno předkládajícího s tituly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720000" y="692150"/>
            <a:ext cx="10753200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766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6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rázky text -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obsah 12">
            <a:extLst>
              <a:ext uri="{FF2B5EF4-FFF2-40B4-BE49-F238E27FC236}">
                <a16:creationId xmlns:a16="http://schemas.microsoft.com/office/drawing/2014/main" id="{9622FDD6-5C71-4DE9-BFBE-6443A2855E5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997" y="718712"/>
            <a:ext cx="5220001" cy="3204001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Jméno předkládajícího s tituly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8D903DEB-B441-46DB-8462-2640DC8DB3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9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1" name="Zástupný symbol pro text 13">
            <a:extLst>
              <a:ext uri="{FF2B5EF4-FFF2-40B4-BE49-F238E27FC236}">
                <a16:creationId xmlns:a16="http://schemas.microsoft.com/office/drawing/2014/main" id="{66F1D7B9-D1BE-446E-87CA-6AD81AFA838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4" y="4068000"/>
            <a:ext cx="5220000" cy="360000"/>
          </a:xfrm>
        </p:spPr>
        <p:txBody>
          <a:bodyPr/>
          <a:lstStyle>
            <a:lvl1pPr>
              <a:lnSpc>
                <a:spcPts val="1100"/>
              </a:lnSpc>
              <a:defRPr sz="900" b="1"/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3" name="Zástupný symbol pro text 5">
            <a:extLst>
              <a:ext uri="{FF2B5EF4-FFF2-40B4-BE49-F238E27FC236}">
                <a16:creationId xmlns:a16="http://schemas.microsoft.com/office/drawing/2014/main" id="{3947EF07-8AF7-4904-8565-F5D81E4282D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51278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334B9440-7A06-4BF8-9532-C11248171B0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52003" y="4068000"/>
            <a:ext cx="5220000" cy="360000"/>
          </a:xfrm>
        </p:spPr>
        <p:txBody>
          <a:bodyPr/>
          <a:lstStyle>
            <a:lvl1pPr>
              <a:lnSpc>
                <a:spcPts val="1100"/>
              </a:lnSpc>
              <a:defRPr sz="900" b="1"/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7" name="Zástupný symbol pro obsah 12">
            <a:extLst>
              <a:ext uri="{FF2B5EF4-FFF2-40B4-BE49-F238E27FC236}">
                <a16:creationId xmlns:a16="http://schemas.microsoft.com/office/drawing/2014/main" id="{263AA377-982D-4CA3-B9BD-C61AF6524812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251278" y="718712"/>
            <a:ext cx="5220001" cy="3204001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83F24B06-B2DE-4D1F-B580-6248E87C08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7" y="6048047"/>
            <a:ext cx="867342" cy="59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84117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1AB8C8-DCF8-418F-81E0-44375B3F21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4226" y="510746"/>
            <a:ext cx="11442357" cy="53546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09005641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>
            <a:extLst>
              <a:ext uri="{FF2B5EF4-FFF2-40B4-BE49-F238E27FC236}">
                <a16:creationId xmlns:a16="http://schemas.microsoft.com/office/drawing/2014/main" id="{E7E2D77F-AD74-3C5E-85C7-B2F46B02036A}"/>
              </a:ext>
            </a:extLst>
          </p:cNvPr>
          <p:cNvSpPr txBox="1"/>
          <p:nvPr userDrawn="1"/>
        </p:nvSpPr>
        <p:spPr>
          <a:xfrm>
            <a:off x="1762811" y="6489406"/>
            <a:ext cx="65516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>
                <a:solidFill>
                  <a:srgbClr val="14377B"/>
                </a:solidFill>
              </a:rPr>
              <a:t>Centrální evidence očkování: stav implementace v analytickém přehledu</a:t>
            </a:r>
          </a:p>
        </p:txBody>
      </p:sp>
    </p:spTree>
    <p:extLst>
      <p:ext uri="{BB962C8B-B14F-4D97-AF65-F5344CB8AC3E}">
        <p14:creationId xmlns:p14="http://schemas.microsoft.com/office/powerpoint/2010/main" val="36554841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olný tvar 17">
            <a:extLst>
              <a:ext uri="{FF2B5EF4-FFF2-40B4-BE49-F238E27FC236}">
                <a16:creationId xmlns:a16="http://schemas.microsoft.com/office/drawing/2014/main" id="{F9DF11D7-C1A0-46F5-B20A-EE3A4700E45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DA5EF6B5-1015-4E5F-BC7C-2B0B40DC4C7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21709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628AA9-0270-4466-AEE4-743C6F6BC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98766C-C37F-4567-9F2C-A4B585D0B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33CD7C-50DC-4ECE-AB8C-2F9F189E0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E71133-EA5C-42EA-9E5B-F6899631D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EB4E4BE-77B6-4193-B096-DCEE3DB3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07400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28CA8B-BE17-4E8E-BA21-5C708B05C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86EB976-B52F-4E70-BBEC-C16C4DA36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C9C5FA-8A58-4277-A372-519F039FD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0A4BF4-D40A-4D0B-BC1B-8FB80ED05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55A1A0-AD5B-4C95-BAFF-47E2F5A4A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981036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77A5EC-DCF3-4316-AAF9-593891F15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0E2C95-7248-4E58-95A4-5C701F280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8EFFA53-665F-4953-B32A-12133A2A9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CA4233-D784-46DD-A1AD-4152E21E0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85684D-BE59-4E04-BE98-A785CC64E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021854D-6B80-4FB9-9CFC-9B304DA8E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8760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4D1B7E-0F7A-48FF-80C4-2C5F31EE8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874446-8942-495E-93DB-784F144CC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F267A43-2030-465F-AE0C-283CAF155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FDFD93F-F2A2-42A7-9EDB-BA58F8C98E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B9F1699-C431-4C57-A22C-6828F38DC3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D1BA643-00CC-4CB6-A102-96700A294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29C33A4-481B-476E-BA47-9035B5F72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8FED13E-2988-4324-B670-BCEC1AAF1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262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82985" y="6070626"/>
            <a:ext cx="1200000" cy="203079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fld id="{E4EC567F-E7DA-47BB-AEB1-9930A46F27B5}" type="datetimeFigureOut">
              <a:rPr lang="cs-CZ" smtClean="0"/>
              <a:pPr/>
              <a:t>18.08.2026</a:t>
            </a:fld>
            <a:endParaRPr lang="cs-CZ"/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843915" y="6068291"/>
            <a:ext cx="8403411" cy="193324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endParaRPr lang="cs-CZ"/>
          </a:p>
        </p:txBody>
      </p:sp>
      <p:sp>
        <p:nvSpPr>
          <p:cNvPr id="10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408541" y="6065805"/>
            <a:ext cx="1200000" cy="211101"/>
          </a:xfrm>
          <a:prstGeom prst="rect">
            <a:avLst/>
          </a:prstGeom>
        </p:spPr>
        <p:txBody>
          <a:bodyPr anchor="ctr"/>
          <a:lstStyle>
            <a:lvl1pPr algn="r">
              <a:defRPr sz="1050"/>
            </a:lvl1pPr>
          </a:lstStyle>
          <a:p>
            <a:fld id="{84C9401D-42AF-4231-A83B-9F67476282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796205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B59216-F6BD-41DB-8B58-4DBD6F78B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A086BD3-60BD-4510-BFCD-6FD8FF675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831CCE1-A76C-42B2-A3B8-61F4A78C6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2D9ECAF-09A6-4E6E-988F-94DAE95CF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072038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A5116D5-D10D-4780-8DE3-E263AD5C3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0CB6E23-B354-4679-9857-1042E0844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F9D63A-A61B-4C7A-AE07-9A88CDEB6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554034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423551-D153-4217-A154-4407A5B5F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416EEB-8CE6-4497-BFA3-F99CC0D17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5DD2D91-6CED-4D5D-90BC-1170E2886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CD6761-29DF-4455-9076-0459A1991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557E6A1-1563-4E8F-97AB-B96394881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3846D3B-0330-4216-A3E4-28A86341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233741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0D4BE5-19B7-49D5-8B48-E9CCECB05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41C0DCF-3D3D-40E5-9127-BB856F3532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734A7E9-778A-493F-86D4-6A7719CA6B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7852D4C-AA02-44EC-AAA8-C261F839B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CCEA8B9-0632-4DC0-BA34-8F4470956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B75481-B9F9-4C7F-93D3-F3E678104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120573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027C9B-34FC-4CEF-A0D2-FE608DB0C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7DE946A-16C9-4D5E-9125-FDC4FC0E30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D8B166-2654-4599-81CD-090450DCB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545EFA-9E6A-445E-8D63-AA5C6DACA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78E511-8C01-48B0-86BA-51C6AEA95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35092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A84DCF3-1782-4C08-96B2-D43EBCE1DA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68719A1-DC72-431A-9D4E-96FA10E29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005688-EA75-4393-9E80-A1CE89398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7F067B-09AF-4046-BACD-D60555ECB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EB7427-BEE7-4670-92C0-022D2034A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261896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Volný tvar 6">
            <a:extLst>
              <a:ext uri="{FF2B5EF4-FFF2-40B4-BE49-F238E27FC236}">
                <a16:creationId xmlns:a16="http://schemas.microsoft.com/office/drawing/2014/main" id="{9C4E3F5D-17FE-4F11-BF0B-55FCB20C5B12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1" name="Volný tvar 17">
            <a:extLst>
              <a:ext uri="{FF2B5EF4-FFF2-40B4-BE49-F238E27FC236}">
                <a16:creationId xmlns:a16="http://schemas.microsoft.com/office/drawing/2014/main" id="{D48C225E-8000-42E1-8A87-FBEBB02FC061}"/>
              </a:ext>
            </a:extLst>
          </p:cNvPr>
          <p:cNvSpPr/>
          <p:nvPr userDrawn="1"/>
        </p:nvSpPr>
        <p:spPr>
          <a:xfrm rot="10800000">
            <a:off x="-9428" y="4390233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2" name="Volný tvar 18">
            <a:extLst>
              <a:ext uri="{FF2B5EF4-FFF2-40B4-BE49-F238E27FC236}">
                <a16:creationId xmlns:a16="http://schemas.microsoft.com/office/drawing/2014/main" id="{E8850329-92A2-4C8B-8B48-BF3BBCB09972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73" name="Volný tvar 19">
            <a:extLst>
              <a:ext uri="{FF2B5EF4-FFF2-40B4-BE49-F238E27FC236}">
                <a16:creationId xmlns:a16="http://schemas.microsoft.com/office/drawing/2014/main" id="{33F7304C-8B0F-401C-BBB8-0F87B5779B2B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997800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82985" y="6070626"/>
            <a:ext cx="1200000" cy="203079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fld id="{E4EC567F-E7DA-47BB-AEB1-9930A46F27B5}" type="datetimeFigureOut">
              <a:rPr lang="cs-CZ" smtClean="0"/>
              <a:pPr/>
              <a:t>18.08.2026</a:t>
            </a:fld>
            <a:endParaRPr lang="cs-CZ"/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843915" y="6068291"/>
            <a:ext cx="8403411" cy="193324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endParaRPr lang="cs-CZ"/>
          </a:p>
        </p:txBody>
      </p:sp>
      <p:sp>
        <p:nvSpPr>
          <p:cNvPr id="10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408541" y="6065805"/>
            <a:ext cx="1200000" cy="211101"/>
          </a:xfrm>
          <a:prstGeom prst="rect">
            <a:avLst/>
          </a:prstGeom>
        </p:spPr>
        <p:txBody>
          <a:bodyPr anchor="ctr"/>
          <a:lstStyle>
            <a:lvl1pPr algn="r">
              <a:defRPr sz="1050"/>
            </a:lvl1pPr>
          </a:lstStyle>
          <a:p>
            <a:fld id="{84C9401D-42AF-4231-A83B-9F67476282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057532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aly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 hasCustomPrompt="1"/>
          </p:nvPr>
        </p:nvSpPr>
        <p:spPr>
          <a:xfrm>
            <a:off x="623392" y="116632"/>
            <a:ext cx="10945216" cy="432048"/>
          </a:xfrm>
          <a:prstGeom prst="rect">
            <a:avLst/>
          </a:prstGeom>
        </p:spPr>
        <p:txBody>
          <a:bodyPr anchor="t"/>
          <a:lstStyle>
            <a:lvl1pPr algn="l"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33663308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olný tvar 17">
            <a:extLst>
              <a:ext uri="{FF2B5EF4-FFF2-40B4-BE49-F238E27FC236}">
                <a16:creationId xmlns:a16="http://schemas.microsoft.com/office/drawing/2014/main" id="{F9DF11D7-C1A0-46F5-B20A-EE3A4700E45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DA5EF6B5-1015-4E5F-BC7C-2B0B40DC4C7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5771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aly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 hasCustomPrompt="1"/>
          </p:nvPr>
        </p:nvSpPr>
        <p:spPr>
          <a:xfrm>
            <a:off x="623392" y="116632"/>
            <a:ext cx="10945216" cy="432048"/>
          </a:xfrm>
          <a:prstGeom prst="rect">
            <a:avLst/>
          </a:prstGeom>
        </p:spPr>
        <p:txBody>
          <a:bodyPr anchor="t"/>
          <a:lstStyle>
            <a:lvl1pPr algn="l"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10149555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2364440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03820492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sp>
        <p:nvSpPr>
          <p:cNvPr id="19" name="Volný tvar 17">
            <a:extLst>
              <a:ext uri="{FF2B5EF4-FFF2-40B4-BE49-F238E27FC236}">
                <a16:creationId xmlns:a16="http://schemas.microsoft.com/office/drawing/2014/main" id="{DF1AA1DD-DCEB-9FDF-5F9F-251DA6A5D47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C476646C-C391-C20B-2ED6-96FFC1B18ADD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058386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B8040E44-5489-454A-CF22-89E9E235B2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3" name="Logo UZIS">
            <a:extLst>
              <a:ext uri="{FF2B5EF4-FFF2-40B4-BE49-F238E27FC236}">
                <a16:creationId xmlns:a16="http://schemas.microsoft.com/office/drawing/2014/main" id="{55DC6064-559D-C7C6-A418-0534501F8F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C90A7BB1-0DAC-5E15-9CF7-42F1A38CC269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5" name="Obdélník 14">
            <a:extLst>
              <a:ext uri="{FF2B5EF4-FFF2-40B4-BE49-F238E27FC236}">
                <a16:creationId xmlns:a16="http://schemas.microsoft.com/office/drawing/2014/main" id="{29439D7B-F516-198B-D934-FB0BC09399B1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E7B65A80-701E-B314-DBB1-B62A95DCC7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7" name="Volný tvar 17">
            <a:extLst>
              <a:ext uri="{FF2B5EF4-FFF2-40B4-BE49-F238E27FC236}">
                <a16:creationId xmlns:a16="http://schemas.microsoft.com/office/drawing/2014/main" id="{A4CB8C3F-66B8-226F-FB07-C851F99655B3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B5747C42-39B4-C774-E0F3-4C591877B781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870610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 userDrawn="1"/>
        </p:nvSpPr>
        <p:spPr>
          <a:xfrm>
            <a:off x="922421" y="6549098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analytická studie pro regiony ČR</a:t>
            </a:r>
            <a:endParaRPr lang="en-US" sz="1200" b="1" i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41279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00735659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 userDrawn="1"/>
        </p:nvSpPr>
        <p:spPr>
          <a:xfrm>
            <a:off x="922421" y="6549098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analytická</a:t>
            </a:r>
            <a:r>
              <a:rPr lang="cs-CZ" sz="1200" b="1" i="0" baseline="0">
                <a:solidFill>
                  <a:schemeClr val="accent5">
                    <a:lumMod val="50000"/>
                  </a:schemeClr>
                </a:solidFill>
              </a:rPr>
              <a:t> studie pro regiony ČR</a:t>
            </a:r>
            <a:endParaRPr lang="en-US" sz="1200" b="1" i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88776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14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AC82574F-5960-89ED-D455-A5F1762965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15" name="Logo UZIS">
            <a:extLst>
              <a:ext uri="{FF2B5EF4-FFF2-40B4-BE49-F238E27FC236}">
                <a16:creationId xmlns:a16="http://schemas.microsoft.com/office/drawing/2014/main" id="{4F434A3F-AA7E-53BF-47CA-DC428B5A7B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16" name="Přímá spojnice 3">
            <a:extLst>
              <a:ext uri="{FF2B5EF4-FFF2-40B4-BE49-F238E27FC236}">
                <a16:creationId xmlns:a16="http://schemas.microsoft.com/office/drawing/2014/main" id="{CE587C3F-0ACB-4309-BFF6-25328A0439A6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7" name="Obdélník 14">
            <a:extLst>
              <a:ext uri="{FF2B5EF4-FFF2-40B4-BE49-F238E27FC236}">
                <a16:creationId xmlns:a16="http://schemas.microsoft.com/office/drawing/2014/main" id="{1DFC5229-D661-E774-D4B4-6583AAF250E2}"/>
              </a:ext>
            </a:extLst>
          </p:cNvPr>
          <p:cNvSpPr/>
          <p:nvPr userDrawn="1"/>
        </p:nvSpPr>
        <p:spPr>
          <a:xfrm>
            <a:off x="1034040" y="6488094"/>
            <a:ext cx="77852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Personální kapacity resortu zdravotnictví v roce 2023</a:t>
            </a: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9F0F90D9-06E7-A541-619D-9E798E2383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9" name="Volný tvar 17">
            <a:extLst>
              <a:ext uri="{FF2B5EF4-FFF2-40B4-BE49-F238E27FC236}">
                <a16:creationId xmlns:a16="http://schemas.microsoft.com/office/drawing/2014/main" id="{DF1AA1DD-DCEB-9FDF-5F9F-251DA6A5D47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C476646C-C391-C20B-2ED6-96FFC1B18ADD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451435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7B33D281-EDB1-DA3D-630A-6DD6B19D9A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7" name="Logo UZIS">
            <a:extLst>
              <a:ext uri="{FF2B5EF4-FFF2-40B4-BE49-F238E27FC236}">
                <a16:creationId xmlns:a16="http://schemas.microsoft.com/office/drawing/2014/main" id="{C4F20C70-F7D9-0E61-80F2-A7BF85B01B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8" name="Přímá spojnice 3">
            <a:extLst>
              <a:ext uri="{FF2B5EF4-FFF2-40B4-BE49-F238E27FC236}">
                <a16:creationId xmlns:a16="http://schemas.microsoft.com/office/drawing/2014/main" id="{386F40BC-EC9F-8AB1-021A-6561FD8CC48E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9" name="Obdélník 14">
            <a:extLst>
              <a:ext uri="{FF2B5EF4-FFF2-40B4-BE49-F238E27FC236}">
                <a16:creationId xmlns:a16="http://schemas.microsoft.com/office/drawing/2014/main" id="{BAB51966-1836-6D29-B870-45372935FD69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7A6BFCE7-3346-776E-2D99-7FB6CDF020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1" name="Volný tvar 17">
            <a:extLst>
              <a:ext uri="{FF2B5EF4-FFF2-40B4-BE49-F238E27FC236}">
                <a16:creationId xmlns:a16="http://schemas.microsoft.com/office/drawing/2014/main" id="{3504C758-52DB-2617-57E3-F7C52195CE31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9">
            <a:extLst>
              <a:ext uri="{FF2B5EF4-FFF2-40B4-BE49-F238E27FC236}">
                <a16:creationId xmlns:a16="http://schemas.microsoft.com/office/drawing/2014/main" id="{F58F3406-2CE3-57FC-FBF2-DC24CA7E020C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C96C99-6058-835F-53BD-00EE37EE7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2C98FF6-E7A9-7252-5558-941504BAC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9177C07-1670-24EA-EC5F-F118ABCDC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D591EF9-5318-002B-5065-B311BAF9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640041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610240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2677560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96720296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423551-D153-4217-A154-4407A5B5F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416EEB-8CE6-4497-BFA3-F99CC0D17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5DD2D91-6CED-4D5D-90BC-1170E2886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CD6761-29DF-4455-9076-0459A1991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557E6A1-1563-4E8F-97AB-B96394881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3846D3B-0330-4216-A3E4-28A86341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530230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0D4BE5-19B7-49D5-8B48-E9CCECB05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41C0DCF-3D3D-40E5-9127-BB856F3532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734A7E9-778A-493F-86D4-6A7719CA6B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7852D4C-AA02-44EC-AAA8-C261F839B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CCEA8B9-0632-4DC0-BA34-8F4470956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B75481-B9F9-4C7F-93D3-F3E678104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685397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027C9B-34FC-4CEF-A0D2-FE608DB0C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7DE946A-16C9-4D5E-9125-FDC4FC0E30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D8B166-2654-4599-81CD-090450DCB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545EFA-9E6A-445E-8D63-AA5C6DACA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78E511-8C01-48B0-86BA-51C6AEA95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530395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A84DCF3-1782-4C08-96B2-D43EBCE1DA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68719A1-DC72-431A-9D4E-96FA10E29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005688-EA75-4393-9E80-A1CE89398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7F067B-09AF-4046-BACD-D60555ECB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EB7427-BEE7-4670-92C0-022D2034A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517582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 userDrawn="1"/>
        </p:nvSpPr>
        <p:spPr>
          <a:xfrm>
            <a:off x="922421" y="6549098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 dirty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analytická studie pro regiony ČR</a:t>
            </a:r>
            <a:endParaRPr lang="en-US" sz="1200" b="1" i="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56584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sah a tex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Jméno předkládajícího s tituly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4" name="Zástupný symbol pro obsah 2"/>
          <p:cNvSpPr>
            <a:spLocks noGrp="1"/>
          </p:cNvSpPr>
          <p:nvPr>
            <p:ph idx="1"/>
          </p:nvPr>
        </p:nvSpPr>
        <p:spPr>
          <a:xfrm>
            <a:off x="6272212" y="692150"/>
            <a:ext cx="5200987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16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9" name="Zástupný symbol pro obsah 12">
            <a:extLst>
              <a:ext uri="{FF2B5EF4-FFF2-40B4-BE49-F238E27FC236}">
                <a16:creationId xmlns:a16="http://schemas.microsoft.com/office/drawing/2014/main" id="{83517C49-9C06-4658-8660-E0D21D83CE2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137" y="692150"/>
            <a:ext cx="5218413" cy="4899635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10" name="Zástupný symbol pro text 13">
            <a:extLst>
              <a:ext uri="{FF2B5EF4-FFF2-40B4-BE49-F238E27FC236}">
                <a16:creationId xmlns:a16="http://schemas.microsoft.com/office/drawing/2014/main" id="{F7FD9E97-5F69-494E-8672-5957527833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5599670"/>
            <a:ext cx="5218412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 i="0"/>
            </a:lvl1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63302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58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sah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Jméno předkládajícího s tituly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720000" y="692150"/>
            <a:ext cx="10753200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792905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6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olný tvar 17">
            <a:extLst>
              <a:ext uri="{FF2B5EF4-FFF2-40B4-BE49-F238E27FC236}">
                <a16:creationId xmlns:a16="http://schemas.microsoft.com/office/drawing/2014/main" id="{F9DF11D7-C1A0-46F5-B20A-EE3A4700E45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DA5EF6B5-1015-4E5F-BC7C-2B0B40DC4C7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485284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628AA9-0270-4466-AEE4-743C6F6BC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98766C-C37F-4567-9F2C-A4B585D0B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33CD7C-50DC-4ECE-AB8C-2F9F189E0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E71133-EA5C-42EA-9E5B-F6899631D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EB4E4BE-77B6-4193-B096-DCEE3DB3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5904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Obrázek 193">
            <a:extLst>
              <a:ext uri="{FF2B5EF4-FFF2-40B4-BE49-F238E27FC236}">
                <a16:creationId xmlns:a16="http://schemas.microsoft.com/office/drawing/2014/main" id="{7028FA8A-4E11-48CC-8D75-F1D56BD168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9277" y="1234929"/>
            <a:ext cx="11473666" cy="4852837"/>
          </a:xfrm>
          <a:prstGeom prst="rect">
            <a:avLst/>
          </a:prstGeom>
        </p:spPr>
      </p:pic>
      <p:sp>
        <p:nvSpPr>
          <p:cNvPr id="81" name="Obdélník 80">
            <a:extLst>
              <a:ext uri="{FF2B5EF4-FFF2-40B4-BE49-F238E27FC236}">
                <a16:creationId xmlns:a16="http://schemas.microsoft.com/office/drawing/2014/main" id="{40F2E09F-8544-4FF2-9F9A-AF0C8187713C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83" name="Obdélník 82">
            <a:extLst>
              <a:ext uri="{FF2B5EF4-FFF2-40B4-BE49-F238E27FC236}">
                <a16:creationId xmlns:a16="http://schemas.microsoft.com/office/drawing/2014/main" id="{5FE9660D-2B4A-4896-A4BF-330209511296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87" name="Volný tvar 6">
            <a:extLst>
              <a:ext uri="{FF2B5EF4-FFF2-40B4-BE49-F238E27FC236}">
                <a16:creationId xmlns:a16="http://schemas.microsoft.com/office/drawing/2014/main" id="{85C703E3-2B67-4C22-AC74-AE20B05EBAA9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8" name="Volný tvar 17">
            <a:extLst>
              <a:ext uri="{FF2B5EF4-FFF2-40B4-BE49-F238E27FC236}">
                <a16:creationId xmlns:a16="http://schemas.microsoft.com/office/drawing/2014/main" id="{2BD92B5F-BB92-4654-AEF1-C9A87A5248BF}"/>
              </a:ext>
            </a:extLst>
          </p:cNvPr>
          <p:cNvSpPr/>
          <p:nvPr userDrawn="1"/>
        </p:nvSpPr>
        <p:spPr>
          <a:xfrm rot="10800000">
            <a:off x="-1" y="4380806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9" name="Volný tvar 18">
            <a:extLst>
              <a:ext uri="{FF2B5EF4-FFF2-40B4-BE49-F238E27FC236}">
                <a16:creationId xmlns:a16="http://schemas.microsoft.com/office/drawing/2014/main" id="{C0623FAF-3EBE-4D32-9A7D-B3A292ACEE45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33CCCC">
              <a:alpha val="3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90" name="Volný tvar 19">
            <a:extLst>
              <a:ext uri="{FF2B5EF4-FFF2-40B4-BE49-F238E27FC236}">
                <a16:creationId xmlns:a16="http://schemas.microsoft.com/office/drawing/2014/main" id="{CF154488-7084-4B19-8834-F35893F3FCDA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424242">
              <a:alpha val="27843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2" name="Obdélník 91">
            <a:extLst>
              <a:ext uri="{FF2B5EF4-FFF2-40B4-BE49-F238E27FC236}">
                <a16:creationId xmlns:a16="http://schemas.microsoft.com/office/drawing/2014/main" id="{B832A41A-EB50-44F7-B334-F2DF1D43A948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rgbClr val="F60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93" name="Obdélník 92">
            <a:extLst>
              <a:ext uri="{FF2B5EF4-FFF2-40B4-BE49-F238E27FC236}">
                <a16:creationId xmlns:a16="http://schemas.microsoft.com/office/drawing/2014/main" id="{541E5713-0979-4073-8195-8FDF98369170}"/>
              </a:ext>
            </a:extLst>
          </p:cNvPr>
          <p:cNvSpPr/>
          <p:nvPr userDrawn="1"/>
        </p:nvSpPr>
        <p:spPr>
          <a:xfrm>
            <a:off x="0" y="5861078"/>
            <a:ext cx="12192000" cy="45719"/>
          </a:xfrm>
          <a:prstGeom prst="rect">
            <a:avLst/>
          </a:prstGeom>
          <a:solidFill>
            <a:srgbClr val="D71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97" name="Volný tvar 6">
            <a:extLst>
              <a:ext uri="{FF2B5EF4-FFF2-40B4-BE49-F238E27FC236}">
                <a16:creationId xmlns:a16="http://schemas.microsoft.com/office/drawing/2014/main" id="{F101B372-16FE-412A-8851-DDC17B987951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8" name="Volný tvar 17">
            <a:extLst>
              <a:ext uri="{FF2B5EF4-FFF2-40B4-BE49-F238E27FC236}">
                <a16:creationId xmlns:a16="http://schemas.microsoft.com/office/drawing/2014/main" id="{84116201-11AF-45C9-812E-00D732D624D2}"/>
              </a:ext>
            </a:extLst>
          </p:cNvPr>
          <p:cNvSpPr/>
          <p:nvPr userDrawn="1"/>
        </p:nvSpPr>
        <p:spPr>
          <a:xfrm rot="10800000">
            <a:off x="-9428" y="4390233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9" name="Volný tvar 18">
            <a:extLst>
              <a:ext uri="{FF2B5EF4-FFF2-40B4-BE49-F238E27FC236}">
                <a16:creationId xmlns:a16="http://schemas.microsoft.com/office/drawing/2014/main" id="{14FAE423-4E6B-4C0C-B3D6-E597049BF65F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>
              <a:alpha val="4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100" name="Volný tvar 19">
            <a:extLst>
              <a:ext uri="{FF2B5EF4-FFF2-40B4-BE49-F238E27FC236}">
                <a16:creationId xmlns:a16="http://schemas.microsoft.com/office/drawing/2014/main" id="{7995864E-5F17-4EF1-8C3D-368F128AAC0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D4D1F535-DC44-479F-B5BD-92EA59F33323}"/>
              </a:ext>
            </a:extLst>
          </p:cNvPr>
          <p:cNvSpPr/>
          <p:nvPr userDrawn="1"/>
        </p:nvSpPr>
        <p:spPr>
          <a:xfrm>
            <a:off x="215022" y="180208"/>
            <a:ext cx="11430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2E5980"/>
                </a:solidFill>
              </a:rPr>
              <a:t>STRATEGICKÉ ANALÝZY POTŘEB REZORTU ZDRAVOTNICTVÍ</a:t>
            </a:r>
          </a:p>
        </p:txBody>
      </p:sp>
      <p:sp>
        <p:nvSpPr>
          <p:cNvPr id="102" name="Obdélník 101">
            <a:extLst>
              <a:ext uri="{FF2B5EF4-FFF2-40B4-BE49-F238E27FC236}">
                <a16:creationId xmlns:a16="http://schemas.microsoft.com/office/drawing/2014/main" id="{287E00CA-1E7B-4E51-8D15-DA48E2226502}"/>
              </a:ext>
            </a:extLst>
          </p:cNvPr>
          <p:cNvSpPr/>
          <p:nvPr userDrawn="1"/>
        </p:nvSpPr>
        <p:spPr>
          <a:xfrm>
            <a:off x="584088" y="5729492"/>
            <a:ext cx="3676008" cy="326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3" name="Zástupný symbol textu 4">
            <a:extLst>
              <a:ext uri="{FF2B5EF4-FFF2-40B4-BE49-F238E27FC236}">
                <a16:creationId xmlns:a16="http://schemas.microsoft.com/office/drawing/2014/main" id="{6733D971-AA31-4C2B-9864-62E324087CA3}"/>
              </a:ext>
            </a:extLst>
          </p:cNvPr>
          <p:cNvSpPr txBox="1">
            <a:spLocks/>
          </p:cNvSpPr>
          <p:nvPr userDrawn="1"/>
        </p:nvSpPr>
        <p:spPr>
          <a:xfrm>
            <a:off x="659277" y="5627645"/>
            <a:ext cx="6446177" cy="50725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>
                <a:solidFill>
                  <a:srgbClr val="D71440"/>
                </a:solidFill>
              </a:rPr>
              <a:t>Tisková konference MŠMT a MZD, 18. srpna 2026</a:t>
            </a:r>
          </a:p>
        </p:txBody>
      </p:sp>
      <p:pic>
        <p:nvPicPr>
          <p:cNvPr id="116" name="Picture 24">
            <a:extLst>
              <a:ext uri="{FF2B5EF4-FFF2-40B4-BE49-F238E27FC236}">
                <a16:creationId xmlns:a16="http://schemas.microsoft.com/office/drawing/2014/main" id="{5C9258A4-B5C3-4786-8A29-365C62CE39AF}"/>
              </a:ext>
            </a:extLst>
          </p:cNvPr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1340046" y="1342772"/>
            <a:ext cx="592937" cy="39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" name="Obrázek 116">
            <a:extLst>
              <a:ext uri="{FF2B5EF4-FFF2-40B4-BE49-F238E27FC236}">
                <a16:creationId xmlns:a16="http://schemas.microsoft.com/office/drawing/2014/main" id="{26B2A134-C899-4F60-BA30-9405C93E7A1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701" y="1259484"/>
            <a:ext cx="574173" cy="57417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CEEE644-BC03-4930-9406-A18BB3FDE8F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823626" y="4199123"/>
            <a:ext cx="3200677" cy="2499577"/>
          </a:xfrm>
          <a:prstGeom prst="rect">
            <a:avLst/>
          </a:prstGeom>
        </p:spPr>
      </p:pic>
      <p:pic>
        <p:nvPicPr>
          <p:cNvPr id="2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599E2628-098A-6702-736C-CDA5BB2A0ED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811" y="1322586"/>
            <a:ext cx="1252291" cy="487435"/>
          </a:xfrm>
          <a:prstGeom prst="rect">
            <a:avLst/>
          </a:prstGeom>
        </p:spPr>
      </p:pic>
      <p:pic>
        <p:nvPicPr>
          <p:cNvPr id="3" name="Grafický objekt 4">
            <a:extLst>
              <a:ext uri="{FF2B5EF4-FFF2-40B4-BE49-F238E27FC236}">
                <a16:creationId xmlns:a16="http://schemas.microsoft.com/office/drawing/2014/main" id="{0E953103-0B6F-A073-8EE0-1C541E655B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4874" y="6236748"/>
            <a:ext cx="4390283" cy="396000"/>
          </a:xfrm>
          <a:prstGeom prst="rect">
            <a:avLst/>
          </a:prstGeom>
        </p:spPr>
      </p:pic>
      <p:pic>
        <p:nvPicPr>
          <p:cNvPr id="4" name="Obrázek 3" descr="Obsah obrázku Písmo, snímek obrazovky, Grafika, text&#10;&#10;Obsah vygenerovaný umělou inteligencí může být nesprávný.">
            <a:extLst>
              <a:ext uri="{FF2B5EF4-FFF2-40B4-BE49-F238E27FC236}">
                <a16:creationId xmlns:a16="http://schemas.microsoft.com/office/drawing/2014/main" id="{187223B3-EBA2-CF24-AC80-33F1858741C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675" y="6205075"/>
            <a:ext cx="1160911" cy="63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7088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28CA8B-BE17-4E8E-BA21-5C708B05C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86EB976-B52F-4E70-BBEC-C16C4DA36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C9C5FA-8A58-4277-A372-519F039FD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0A4BF4-D40A-4D0B-BC1B-8FB80ED05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55A1A0-AD5B-4C95-BAFF-47E2F5A4A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950933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77A5EC-DCF3-4316-AAF9-593891F15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0E2C95-7248-4E58-95A4-5C701F280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8EFFA53-665F-4953-B32A-12133A2A9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CA4233-D784-46DD-A1AD-4152E21E0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85684D-BE59-4E04-BE98-A785CC64E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021854D-6B80-4FB9-9CFC-9B304DA8E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48070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4D1B7E-0F7A-48FF-80C4-2C5F31EE8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874446-8942-495E-93DB-784F144CC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F267A43-2030-465F-AE0C-283CAF155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FDFD93F-F2A2-42A7-9EDB-BA58F8C98E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B9F1699-C431-4C57-A22C-6828F38DC3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D1BA643-00CC-4CB6-A102-96700A294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29C33A4-481B-476E-BA47-9035B5F72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8FED13E-2988-4324-B670-BCEC1AAF1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994089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B59216-F6BD-41DB-8B58-4DBD6F78B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A086BD3-60BD-4510-BFCD-6FD8FF675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831CCE1-A76C-42B2-A3B8-61F4A78C6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2D9ECAF-09A6-4E6E-988F-94DAE95CF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  <p:sp>
        <p:nvSpPr>
          <p:cNvPr id="6" name="Volný tvar 17">
            <a:extLst>
              <a:ext uri="{FF2B5EF4-FFF2-40B4-BE49-F238E27FC236}">
                <a16:creationId xmlns:a16="http://schemas.microsoft.com/office/drawing/2014/main" id="{565BF3F6-CBD2-AA8A-4C4F-5E808D952D48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F0C3DECB-41E4-2CC7-A0F6-B06A178AB8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8" name="Logo MZ CR">
            <a:extLst>
              <a:ext uri="{FF2B5EF4-FFF2-40B4-BE49-F238E27FC236}">
                <a16:creationId xmlns:a16="http://schemas.microsoft.com/office/drawing/2014/main" id="{12280D0D-C79F-A539-5CBB-08221C329D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00988A1B-2846-0207-C96D-185622DD54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D4524B88-5F0A-A106-8B16-245E1AE96F6B}"/>
              </a:ext>
            </a:extLst>
          </p:cNvPr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délník 10">
            <a:extLst>
              <a:ext uri="{FF2B5EF4-FFF2-40B4-BE49-F238E27FC236}">
                <a16:creationId xmlns:a16="http://schemas.microsoft.com/office/drawing/2014/main" id="{BA8D9C2E-6D97-0F7F-AD6B-2E5959235C87}"/>
              </a:ext>
            </a:extLst>
          </p:cNvPr>
          <p:cNvSpPr/>
          <p:nvPr userDrawn="1"/>
        </p:nvSpPr>
        <p:spPr>
          <a:xfrm>
            <a:off x="922421" y="6549098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analytická studie pro regiony ČR</a:t>
            </a:r>
            <a:endParaRPr lang="en-US" sz="1200" b="1" i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30605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A5116D5-D10D-4780-8DE3-E263AD5C3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0CB6E23-B354-4679-9857-1042E0844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F9D63A-A61B-4C7A-AE07-9A88CDEB6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455538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423551-D153-4217-A154-4407A5B5F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416EEB-8CE6-4497-BFA3-F99CC0D17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5DD2D91-6CED-4D5D-90BC-1170E2886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CD6761-29DF-4455-9076-0459A1991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557E6A1-1563-4E8F-97AB-B96394881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3846D3B-0330-4216-A3E4-28A86341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663871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0D4BE5-19B7-49D5-8B48-E9CCECB05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41C0DCF-3D3D-40E5-9127-BB856F3532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734A7E9-778A-493F-86D4-6A7719CA6B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7852D4C-AA02-44EC-AAA8-C261F839B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CCEA8B9-0632-4DC0-BA34-8F4470956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B75481-B9F9-4C7F-93D3-F3E678104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382183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027C9B-34FC-4CEF-A0D2-FE608DB0C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7DE946A-16C9-4D5E-9125-FDC4FC0E30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D8B166-2654-4599-81CD-090450DCB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545EFA-9E6A-445E-8D63-AA5C6DACA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78E511-8C01-48B0-86BA-51C6AEA95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186664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A84DCF3-1782-4C08-96B2-D43EBCE1DA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68719A1-DC72-431A-9D4E-96FA10E29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005688-EA75-4393-9E80-A1CE89398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7F067B-09AF-4046-BACD-D60555ECB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EB7427-BEE7-4670-92C0-022D2034A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1828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980729"/>
            <a:ext cx="10972800" cy="4824537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623392" y="260648"/>
            <a:ext cx="10945216" cy="648072"/>
          </a:xfrm>
          <a:prstGeom prst="rect">
            <a:avLst/>
          </a:prstGeom>
        </p:spPr>
        <p:txBody>
          <a:bodyPr anchor="ctr"/>
          <a:lstStyle>
            <a:lvl1pPr algn="l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8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82985" y="6070626"/>
            <a:ext cx="1200000" cy="203079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fld id="{E4EC567F-E7DA-47BB-AEB1-9930A46F27B5}" type="datetimeFigureOut">
              <a:rPr lang="cs-CZ" smtClean="0"/>
              <a:pPr/>
              <a:t>18.08.2026</a:t>
            </a:fld>
            <a:endParaRPr lang="cs-CZ"/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843915" y="6068291"/>
            <a:ext cx="8403411" cy="193324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endParaRPr lang="cs-CZ"/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408541" y="6065805"/>
            <a:ext cx="1200000" cy="211101"/>
          </a:xfrm>
          <a:prstGeom prst="rect">
            <a:avLst/>
          </a:prstGeom>
        </p:spPr>
        <p:txBody>
          <a:bodyPr anchor="ctr"/>
          <a:lstStyle>
            <a:lvl1pPr algn="r">
              <a:defRPr sz="1050"/>
            </a:lvl1pPr>
          </a:lstStyle>
          <a:p>
            <a:fld id="{84C9401D-42AF-4231-A83B-9F67476282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945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olný tvar 17">
            <a:extLst>
              <a:ext uri="{FF2B5EF4-FFF2-40B4-BE49-F238E27FC236}">
                <a16:creationId xmlns:a16="http://schemas.microsoft.com/office/drawing/2014/main" id="{F9DF11D7-C1A0-46F5-B20A-EE3A4700E45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DA5EF6B5-1015-4E5F-BC7C-2B0B40DC4C7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410177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623392" y="188640"/>
            <a:ext cx="10945216" cy="648072"/>
          </a:xfrm>
          <a:prstGeom prst="rect">
            <a:avLst/>
          </a:prstGeom>
        </p:spPr>
        <p:txBody>
          <a:bodyPr anchor="t"/>
          <a:lstStyle>
            <a:lvl1pPr algn="l">
              <a:defRPr sz="2000" b="1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0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82985" y="6070626"/>
            <a:ext cx="1200000" cy="203079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fld id="{E4EC567F-E7DA-47BB-AEB1-9930A46F27B5}" type="datetimeFigureOut">
              <a:rPr lang="cs-CZ" smtClean="0"/>
              <a:pPr/>
              <a:t>18.08.2026</a:t>
            </a:fld>
            <a:endParaRPr lang="cs-CZ"/>
          </a:p>
        </p:txBody>
      </p:sp>
      <p:sp>
        <p:nvSpPr>
          <p:cNvPr id="11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843915" y="6068291"/>
            <a:ext cx="8403411" cy="193324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endParaRPr lang="cs-CZ"/>
          </a:p>
        </p:txBody>
      </p:sp>
      <p:sp>
        <p:nvSpPr>
          <p:cNvPr id="12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408541" y="6065805"/>
            <a:ext cx="1200000" cy="211101"/>
          </a:xfrm>
          <a:prstGeom prst="rect">
            <a:avLst/>
          </a:prstGeom>
        </p:spPr>
        <p:txBody>
          <a:bodyPr anchor="ctr"/>
          <a:lstStyle>
            <a:lvl1pPr algn="r">
              <a:defRPr sz="1050"/>
            </a:lvl1pPr>
          </a:lstStyle>
          <a:p>
            <a:fld id="{84C9401D-42AF-4231-A83B-9F674762824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Obdélník 1"/>
          <p:cNvSpPr/>
          <p:nvPr userDrawn="1"/>
        </p:nvSpPr>
        <p:spPr>
          <a:xfrm>
            <a:off x="4699462" y="6450677"/>
            <a:ext cx="1995055" cy="299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</p:spTree>
    <p:extLst>
      <p:ext uri="{BB962C8B-B14F-4D97-AF65-F5344CB8AC3E}">
        <p14:creationId xmlns:p14="http://schemas.microsoft.com/office/powerpoint/2010/main" val="370363254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82985" y="6070626"/>
            <a:ext cx="1200000" cy="203079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fld id="{E4EC567F-E7DA-47BB-AEB1-9930A46F27B5}" type="datetimeFigureOut">
              <a:rPr lang="cs-CZ" smtClean="0"/>
              <a:pPr/>
              <a:t>18.08.2026</a:t>
            </a:fld>
            <a:endParaRPr lang="cs-CZ"/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843915" y="6068291"/>
            <a:ext cx="8403411" cy="193324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endParaRPr lang="cs-CZ"/>
          </a:p>
        </p:txBody>
      </p:sp>
      <p:sp>
        <p:nvSpPr>
          <p:cNvPr id="10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408541" y="6065805"/>
            <a:ext cx="1200000" cy="211101"/>
          </a:xfrm>
          <a:prstGeom prst="rect">
            <a:avLst/>
          </a:prstGeom>
        </p:spPr>
        <p:txBody>
          <a:bodyPr anchor="ctr"/>
          <a:lstStyle>
            <a:lvl1pPr algn="r">
              <a:defRPr sz="1050"/>
            </a:lvl1pPr>
          </a:lstStyle>
          <a:p>
            <a:fld id="{84C9401D-42AF-4231-A83B-9F67476282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60362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aly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 hasCustomPrompt="1"/>
          </p:nvPr>
        </p:nvSpPr>
        <p:spPr>
          <a:xfrm>
            <a:off x="623392" y="116632"/>
            <a:ext cx="10945216" cy="432048"/>
          </a:xfrm>
          <a:prstGeom prst="rect">
            <a:avLst/>
          </a:prstGeom>
        </p:spPr>
        <p:txBody>
          <a:bodyPr anchor="t"/>
          <a:lstStyle>
            <a:lvl1pPr algn="l"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1594814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28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9597888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60892780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olný tvar 17">
            <a:extLst>
              <a:ext uri="{FF2B5EF4-FFF2-40B4-BE49-F238E27FC236}">
                <a16:creationId xmlns:a16="http://schemas.microsoft.com/office/drawing/2014/main" id="{F9DF11D7-C1A0-46F5-B20A-EE3A4700E45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DA5EF6B5-1015-4E5F-BC7C-2B0B40DC4C7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416496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5398099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C10C1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32C7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1595358" cy="523137"/>
          </a:xfrm>
        </p:spPr>
        <p:txBody>
          <a:bodyPr anchor="t">
            <a:noAutofit/>
          </a:bodyPr>
          <a:lstStyle>
            <a:lvl1pPr>
              <a:defRPr lang="cs-CZ" sz="2800" b="1" kern="1200" dirty="0" smtClean="0">
                <a:solidFill>
                  <a:srgbClr val="C10C1D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15F3FEB-79F6-C894-1F7D-8ED80B7235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000" y="6372000"/>
            <a:ext cx="610086" cy="40327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5BF7376-8395-1A6B-411F-CFD2ABE65B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000" y="6373256"/>
            <a:ext cx="447015" cy="43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59197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Volný tvar 19">
            <a:extLst>
              <a:ext uri="{FF2B5EF4-FFF2-40B4-BE49-F238E27FC236}">
                <a16:creationId xmlns:a16="http://schemas.microsoft.com/office/drawing/2014/main" id="{33F7304C-8B0F-401C-BBB8-0F87B5779B2B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278032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587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olný tvar 17">
            <a:extLst>
              <a:ext uri="{FF2B5EF4-FFF2-40B4-BE49-F238E27FC236}">
                <a16:creationId xmlns:a16="http://schemas.microsoft.com/office/drawing/2014/main" id="{F9DF11D7-C1A0-46F5-B20A-EE3A4700E45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DA5EF6B5-1015-4E5F-BC7C-2B0B40DC4C7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20764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890082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 userDrawn="1"/>
        </p:nvSpPr>
        <p:spPr>
          <a:xfrm>
            <a:off x="922421" y="6549098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analytická</a:t>
            </a:r>
            <a:r>
              <a:rPr lang="cs-CZ" sz="1200" b="1" i="0" baseline="0">
                <a:solidFill>
                  <a:schemeClr val="accent5">
                    <a:lumMod val="50000"/>
                  </a:schemeClr>
                </a:solidFill>
              </a:rPr>
              <a:t> studie pro regiony ČR</a:t>
            </a:r>
            <a:endParaRPr lang="en-US" sz="1200" b="1" i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29866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489919B-3903-4B1A-927E-76C809645C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8" t="27809" r="14699" b="26857"/>
          <a:stretch/>
        </p:blipFill>
        <p:spPr>
          <a:xfrm>
            <a:off x="11139522" y="240669"/>
            <a:ext cx="720000" cy="47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87170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,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F86E3AE-C4C5-CA9A-34B2-F60AC1774F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1838" y="1664058"/>
            <a:ext cx="10728325" cy="4428000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E39D634-FBD8-0067-14B8-7CF2FC0D7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000" y="475199"/>
            <a:ext cx="9802034" cy="720000"/>
          </a:xfrm>
        </p:spPr>
        <p:txBody>
          <a:bodyPr lIns="0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5779435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64893142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3007053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A14C61-2793-4917-88DD-5CD5C82E5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19" y="136525"/>
            <a:ext cx="10515600" cy="1325563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>
              <a:defRPr sz="3200" b="1">
                <a:solidFill>
                  <a:srgbClr val="308297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977F3AE-8EFE-4486-A3CD-CCE34B32D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3B24-F7DF-4006-BC3B-7282789923AD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6347C51-18A4-4805-9CBF-C3B721C5A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352435F-934C-4AD5-89DD-70A45E7E8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5C928-8E11-4BEA-8628-EA31CD02D3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16464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8679570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B09DBF-1566-8584-3799-E74931699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4ECD93E-8CDD-9F87-7B29-328166A68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6B565E-2F82-65BA-96AD-49BDE7ECD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324C08-958B-DACB-ACAA-7D1DA9ECC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F2EDBD-C140-EC39-B533-821B64AAE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6D26DAB7-E28E-7F0B-5CB4-8DD64E2F23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8" name="Logo UZIS">
            <a:extLst>
              <a:ext uri="{FF2B5EF4-FFF2-40B4-BE49-F238E27FC236}">
                <a16:creationId xmlns:a16="http://schemas.microsoft.com/office/drawing/2014/main" id="{35CFBB21-4510-75AE-FBB2-0AEE50F0BE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567AC7F0-AAFA-4CCC-EB37-788CE98CB59C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0" name="Obdélník 14">
            <a:extLst>
              <a:ext uri="{FF2B5EF4-FFF2-40B4-BE49-F238E27FC236}">
                <a16:creationId xmlns:a16="http://schemas.microsoft.com/office/drawing/2014/main" id="{BE97C24B-232B-1FB5-462C-6FFDB0001FA7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7C4BF71A-C4A5-9233-6C2C-437F780015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2" name="Volný tvar 17">
            <a:extLst>
              <a:ext uri="{FF2B5EF4-FFF2-40B4-BE49-F238E27FC236}">
                <a16:creationId xmlns:a16="http://schemas.microsoft.com/office/drawing/2014/main" id="{11DA0181-0EEA-18DA-9F3D-9341DAB70D9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9">
            <a:extLst>
              <a:ext uri="{FF2B5EF4-FFF2-40B4-BE49-F238E27FC236}">
                <a16:creationId xmlns:a16="http://schemas.microsoft.com/office/drawing/2014/main" id="{FB51D45B-85B8-B79B-C816-E421D99C9993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64880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AD176B-2666-1D4C-8134-69B00BB5D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8C02B1-005B-BECD-D972-CBF367A257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51A85FC-AE4C-88A7-E609-834D9057EA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B2DDBA-75A0-8DB1-7A5E-93732CF99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4033E1F-3FE3-1B1A-2620-601449D3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14744A5-21D1-272B-E06A-F026B762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693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0AD9E5-E08C-4CAB-A5F9-F9481151C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17BB3E-FF8D-442E-97B6-8067255EF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CF4D5E-1183-45AB-8E9C-7FD2874A39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D4DE49-771C-490A-BDED-84F1971DC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8DB9D8-26C2-425E-87CD-0EE8FFEE7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5214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Volný tvar 6">
            <a:extLst>
              <a:ext uri="{FF2B5EF4-FFF2-40B4-BE49-F238E27FC236}">
                <a16:creationId xmlns:a16="http://schemas.microsoft.com/office/drawing/2014/main" id="{9C4E3F5D-17FE-4F11-BF0B-55FCB20C5B12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1" name="Volný tvar 17">
            <a:extLst>
              <a:ext uri="{FF2B5EF4-FFF2-40B4-BE49-F238E27FC236}">
                <a16:creationId xmlns:a16="http://schemas.microsoft.com/office/drawing/2014/main" id="{D48C225E-8000-42E1-8A87-FBEBB02FC061}"/>
              </a:ext>
            </a:extLst>
          </p:cNvPr>
          <p:cNvSpPr/>
          <p:nvPr userDrawn="1"/>
        </p:nvSpPr>
        <p:spPr>
          <a:xfrm rot="10800000">
            <a:off x="-9428" y="4390233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2" name="Volný tvar 18">
            <a:extLst>
              <a:ext uri="{FF2B5EF4-FFF2-40B4-BE49-F238E27FC236}">
                <a16:creationId xmlns:a16="http://schemas.microsoft.com/office/drawing/2014/main" id="{E8850329-92A2-4C8B-8B48-BF3BBCB09972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73" name="Volný tvar 19">
            <a:extLst>
              <a:ext uri="{FF2B5EF4-FFF2-40B4-BE49-F238E27FC236}">
                <a16:creationId xmlns:a16="http://schemas.microsoft.com/office/drawing/2014/main" id="{33F7304C-8B0F-401C-BBB8-0F87B5779B2B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22165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sp>
        <p:nvSpPr>
          <p:cNvPr id="19" name="Volný tvar 17">
            <a:extLst>
              <a:ext uri="{FF2B5EF4-FFF2-40B4-BE49-F238E27FC236}">
                <a16:creationId xmlns:a16="http://schemas.microsoft.com/office/drawing/2014/main" id="{DF1AA1DD-DCEB-9FDF-5F9F-251DA6A5D47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C476646C-C391-C20B-2ED6-96FFC1B18ADD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007867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26AAE3-F77C-EC68-46FE-83BB4F6A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44D26C-DB8E-FA5B-3825-2AE2B205F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45B084B-81F5-998B-6CB1-58CC5032A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C0D694C-2F4B-F1ED-4B56-33E5DC25AD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694B4FC-6138-C4B0-22CD-FEF349FF6E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86B9FBB-C6C8-2ED6-A7E3-FC7B3CFCD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8B1DB7C-8667-D2DE-9D05-F87CA7DD8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4321110-9EF1-E366-E875-10CE0677B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13725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C96C99-6058-835F-53BD-00EE37EE7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2C98FF6-E7A9-7252-5558-941504BAC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9177C07-1670-24EA-EC5F-F118ABCDC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D591EF9-5318-002B-5065-B311BAF9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746295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14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AC82574F-5960-89ED-D455-A5F1762965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15" name="Logo UZIS">
            <a:extLst>
              <a:ext uri="{FF2B5EF4-FFF2-40B4-BE49-F238E27FC236}">
                <a16:creationId xmlns:a16="http://schemas.microsoft.com/office/drawing/2014/main" id="{4F434A3F-AA7E-53BF-47CA-DC428B5A7B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16" name="Přímá spojnice 3">
            <a:extLst>
              <a:ext uri="{FF2B5EF4-FFF2-40B4-BE49-F238E27FC236}">
                <a16:creationId xmlns:a16="http://schemas.microsoft.com/office/drawing/2014/main" id="{CE587C3F-0ACB-4309-BFF6-25328A0439A6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7" name="Obdélník 14">
            <a:extLst>
              <a:ext uri="{FF2B5EF4-FFF2-40B4-BE49-F238E27FC236}">
                <a16:creationId xmlns:a16="http://schemas.microsoft.com/office/drawing/2014/main" id="{1DFC5229-D661-E774-D4B4-6583AAF250E2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9F0F90D9-06E7-A541-619D-9E798E2383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9" name="Volný tvar 17">
            <a:extLst>
              <a:ext uri="{FF2B5EF4-FFF2-40B4-BE49-F238E27FC236}">
                <a16:creationId xmlns:a16="http://schemas.microsoft.com/office/drawing/2014/main" id="{DF1AA1DD-DCEB-9FDF-5F9F-251DA6A5D47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C476646C-C391-C20B-2ED6-96FFC1B18ADD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402333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C96C99-6058-835F-53BD-00EE37EE7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50253937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0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E7EE6F-20C1-502E-E6A6-52C64B865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BFE104-475A-7A88-D957-AF0A10B14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B785BA-2F51-274F-AFEB-9F85A8458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820A54-1D6A-DE75-5A9E-E79A12941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B65A16-ACB2-5B16-E14F-346134DF4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8CFEC39-28B5-80B7-FE51-5677DBF4CC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2658"/>
            <a:ext cx="12192000" cy="471830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DB328CA-3F5F-5E77-A53C-2F0795D4AD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2658"/>
            <a:ext cx="12192000" cy="4718304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6FB89F74-E354-D773-2BBB-338B40775CE0}"/>
              </a:ext>
            </a:extLst>
          </p:cNvPr>
          <p:cNvSpPr/>
          <p:nvPr userDrawn="1"/>
        </p:nvSpPr>
        <p:spPr>
          <a:xfrm>
            <a:off x="390193" y="1263333"/>
            <a:ext cx="52200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2200" b="1" i="1">
                <a:solidFill>
                  <a:schemeClr val="bg1"/>
                </a:solidFill>
              </a:rPr>
              <a:t>Analytické studie programu Zdraví 2030: </a:t>
            </a:r>
            <a:r>
              <a:rPr lang="cs-CZ" sz="3400" b="1">
                <a:solidFill>
                  <a:schemeClr val="bg1"/>
                </a:solidFill>
              </a:rPr>
              <a:t>Strategické analýzy potřeb resortu zdravotnictví </a:t>
            </a:r>
          </a:p>
        </p:txBody>
      </p:sp>
      <p:pic>
        <p:nvPicPr>
          <p:cNvPr id="12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C5604D92-D42D-1D45-7F2A-6D94604164D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585" y="104508"/>
            <a:ext cx="1109871" cy="432000"/>
          </a:xfrm>
          <a:prstGeom prst="rect">
            <a:avLst/>
          </a:prstGeom>
        </p:spPr>
      </p:pic>
      <p:pic>
        <p:nvPicPr>
          <p:cNvPr id="13" name="Grafický objekt 4">
            <a:extLst>
              <a:ext uri="{FF2B5EF4-FFF2-40B4-BE49-F238E27FC236}">
                <a16:creationId xmlns:a16="http://schemas.microsoft.com/office/drawing/2014/main" id="{37AC5AD0-479B-5FA3-7967-FD19034299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73421" y="6325081"/>
            <a:ext cx="4390283" cy="39600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E684F9E8-96A8-B241-E1A1-4E5EDBB3500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69" y="145614"/>
            <a:ext cx="3741533" cy="32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77068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B09DBF-1566-8584-3799-E74931699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4ECD93E-8CDD-9F87-7B29-328166A68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6B565E-2F82-65BA-96AD-49BDE7ECD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324C08-958B-DACB-ACAA-7D1DA9ECC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F2EDBD-C140-EC39-B533-821B64AAE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6D26DAB7-E28E-7F0B-5CB4-8DD64E2F23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8" name="Logo UZIS">
            <a:extLst>
              <a:ext uri="{FF2B5EF4-FFF2-40B4-BE49-F238E27FC236}">
                <a16:creationId xmlns:a16="http://schemas.microsoft.com/office/drawing/2014/main" id="{35CFBB21-4510-75AE-FBB2-0AEE50F0BE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567AC7F0-AAFA-4CCC-EB37-788CE98CB59C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0" name="Obdélník 14">
            <a:extLst>
              <a:ext uri="{FF2B5EF4-FFF2-40B4-BE49-F238E27FC236}">
                <a16:creationId xmlns:a16="http://schemas.microsoft.com/office/drawing/2014/main" id="{BE97C24B-232B-1FB5-462C-6FFDB0001FA7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7C4BF71A-C4A5-9233-6C2C-437F780015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2" name="Volný tvar 17">
            <a:extLst>
              <a:ext uri="{FF2B5EF4-FFF2-40B4-BE49-F238E27FC236}">
                <a16:creationId xmlns:a16="http://schemas.microsoft.com/office/drawing/2014/main" id="{11DA0181-0EEA-18DA-9F3D-9341DAB70D9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9">
            <a:extLst>
              <a:ext uri="{FF2B5EF4-FFF2-40B4-BE49-F238E27FC236}">
                <a16:creationId xmlns:a16="http://schemas.microsoft.com/office/drawing/2014/main" id="{FB51D45B-85B8-B79B-C816-E421D99C9993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291552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CA797ED8-728E-4B69-2BBD-C59909EE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0" y="160258"/>
            <a:ext cx="11386173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3304413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z l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0560EF6F-4F41-055D-D59C-5DB2F962C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8221"/>
            <a:ext cx="11081209" cy="548748"/>
          </a:xfrm>
        </p:spPr>
        <p:txBody>
          <a:bodyPr anchor="t">
            <a:normAutofit/>
          </a:bodyPr>
          <a:lstStyle>
            <a:lvl1pPr>
              <a:defRPr sz="2600">
                <a:solidFill>
                  <a:srgbClr val="0B73B5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1" name="Volný tvar 17">
            <a:extLst>
              <a:ext uri="{FF2B5EF4-FFF2-40B4-BE49-F238E27FC236}">
                <a16:creationId xmlns:a16="http://schemas.microsoft.com/office/drawing/2014/main" id="{F9D11052-2EFE-C182-E6EC-F0834236121C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41378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Volný tvar 19">
            <a:extLst>
              <a:ext uri="{FF2B5EF4-FFF2-40B4-BE49-F238E27FC236}">
                <a16:creationId xmlns:a16="http://schemas.microsoft.com/office/drawing/2014/main" id="{27E72B6E-CA57-9260-82E6-E9C30BD4CD2C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E5097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902623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EB521C24-9B3E-048A-AAAB-8C5C0295C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272815"/>
            <a:ext cx="778907" cy="303178"/>
          </a:xfrm>
          <a:prstGeom prst="rect">
            <a:avLst/>
          </a:prstGeom>
        </p:spPr>
      </p:pic>
      <p:pic>
        <p:nvPicPr>
          <p:cNvPr id="4" name="Logo MZ CR">
            <a:extLst>
              <a:ext uri="{FF2B5EF4-FFF2-40B4-BE49-F238E27FC236}">
                <a16:creationId xmlns:a16="http://schemas.microsoft.com/office/drawing/2014/main" id="{0215B002-45FD-E9F6-8F33-AB7CE35D33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76" y="6517857"/>
            <a:ext cx="2303581" cy="198318"/>
          </a:xfrm>
          <a:prstGeom prst="rect">
            <a:avLst/>
          </a:prstGeom>
        </p:spPr>
      </p:pic>
      <p:pic>
        <p:nvPicPr>
          <p:cNvPr id="5" name="Logo UZIS">
            <a:extLst>
              <a:ext uri="{FF2B5EF4-FFF2-40B4-BE49-F238E27FC236}">
                <a16:creationId xmlns:a16="http://schemas.microsoft.com/office/drawing/2014/main" id="{274F7600-53FA-B7EA-8858-EE668259860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511" y="6392175"/>
            <a:ext cx="493475" cy="324000"/>
          </a:xfrm>
          <a:prstGeom prst="rect">
            <a:avLst/>
          </a:prstGeom>
        </p:spPr>
      </p:pic>
      <p:cxnSp>
        <p:nvCxnSpPr>
          <p:cNvPr id="6" name="Přímá spojnice 3">
            <a:extLst>
              <a:ext uri="{FF2B5EF4-FFF2-40B4-BE49-F238E27FC236}">
                <a16:creationId xmlns:a16="http://schemas.microsoft.com/office/drawing/2014/main" id="{B1609912-7C0B-A5BD-C7FE-60457CDCCFEA}"/>
              </a:ext>
            </a:extLst>
          </p:cNvPr>
          <p:cNvCxnSpPr>
            <a:cxnSpLocks/>
          </p:cNvCxnSpPr>
          <p:nvPr userDrawn="1"/>
        </p:nvCxnSpPr>
        <p:spPr>
          <a:xfrm>
            <a:off x="1112575" y="6523200"/>
            <a:ext cx="7560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délník 14">
            <a:extLst>
              <a:ext uri="{FF2B5EF4-FFF2-40B4-BE49-F238E27FC236}">
                <a16:creationId xmlns:a16="http://schemas.microsoft.com/office/drawing/2014/main" id="{B1E6706E-9CF7-06BA-643E-8DF164EC3EEF}"/>
              </a:ext>
            </a:extLst>
          </p:cNvPr>
          <p:cNvSpPr/>
          <p:nvPr userDrawn="1"/>
        </p:nvSpPr>
        <p:spPr>
          <a:xfrm>
            <a:off x="1483625" y="6539370"/>
            <a:ext cx="68179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>
                <a:solidFill>
                  <a:srgbClr val="14377B"/>
                </a:solidFill>
              </a:rPr>
              <a:t>Strategický rámec rozvoje péče o zdraví v České republice do roku 2030: Vakcinace</a:t>
            </a:r>
            <a:endParaRPr lang="en-US" sz="1200" b="1" i="0">
              <a:solidFill>
                <a:srgbClr val="14377B"/>
              </a:solidFill>
            </a:endParaRPr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44F12AC6-F47D-A0C4-957E-DD276CD439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822" y="280086"/>
            <a:ext cx="11107026" cy="535460"/>
          </a:xfrm>
        </p:spPr>
        <p:txBody>
          <a:bodyPr>
            <a:normAutofit/>
          </a:bodyPr>
          <a:lstStyle>
            <a:lvl1pPr>
              <a:defRPr sz="2900"/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491320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82985" y="6070626"/>
            <a:ext cx="1200000" cy="203079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fld id="{E4EC567F-E7DA-47BB-AEB1-9930A46F27B5}" type="datetimeFigureOut">
              <a:rPr lang="cs-CZ" smtClean="0"/>
              <a:pPr/>
              <a:t>18.08.2026</a:t>
            </a:fld>
            <a:endParaRPr lang="cs-CZ"/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843915" y="6068291"/>
            <a:ext cx="8403411" cy="193324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endParaRPr lang="cs-CZ"/>
          </a:p>
        </p:txBody>
      </p:sp>
      <p:sp>
        <p:nvSpPr>
          <p:cNvPr id="10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408541" y="6065805"/>
            <a:ext cx="1200000" cy="211101"/>
          </a:xfrm>
          <a:prstGeom prst="rect">
            <a:avLst/>
          </a:prstGeom>
        </p:spPr>
        <p:txBody>
          <a:bodyPr anchor="ctr"/>
          <a:lstStyle>
            <a:lvl1pPr algn="r">
              <a:defRPr sz="1050"/>
            </a:lvl1pPr>
          </a:lstStyle>
          <a:p>
            <a:fld id="{84C9401D-42AF-4231-A83B-9F67476282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994651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>
            <a:extLst>
              <a:ext uri="{FF2B5EF4-FFF2-40B4-BE49-F238E27FC236}">
                <a16:creationId xmlns:a16="http://schemas.microsoft.com/office/drawing/2014/main" id="{33905621-221A-4D2B-8220-E4076A120BD1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14377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7">
            <a:extLst>
              <a:ext uri="{FF2B5EF4-FFF2-40B4-BE49-F238E27FC236}">
                <a16:creationId xmlns:a16="http://schemas.microsoft.com/office/drawing/2014/main" id="{CBD59BF0-156D-4F3D-B5BB-1A11FA1D8BC5}"/>
              </a:ext>
            </a:extLst>
          </p:cNvPr>
          <p:cNvSpPr/>
          <p:nvPr userDrawn="1"/>
        </p:nvSpPr>
        <p:spPr>
          <a:xfrm rot="10800000">
            <a:off x="-9428" y="4390233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E7292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Volný tvar 18">
            <a:extLst>
              <a:ext uri="{FF2B5EF4-FFF2-40B4-BE49-F238E27FC236}">
                <a16:creationId xmlns:a16="http://schemas.microsoft.com/office/drawing/2014/main" id="{FC103EDD-CF0E-4187-8A63-8A1923745119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10" name="Volný tvar 19">
            <a:extLst>
              <a:ext uri="{FF2B5EF4-FFF2-40B4-BE49-F238E27FC236}">
                <a16:creationId xmlns:a16="http://schemas.microsoft.com/office/drawing/2014/main" id="{2B469BE3-65BC-494E-880C-943A184DBD66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E7292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DA9CD6A5-03CD-FF82-E592-98934393E2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822" y="280086"/>
            <a:ext cx="11107026" cy="535460"/>
          </a:xfrm>
        </p:spPr>
        <p:txBody>
          <a:bodyPr>
            <a:normAutofit/>
          </a:bodyPr>
          <a:lstStyle>
            <a:lvl1pPr>
              <a:defRPr sz="2900"/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494699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14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AC82574F-5960-89ED-D455-A5F1762965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15" name="Logo UZIS">
            <a:extLst>
              <a:ext uri="{FF2B5EF4-FFF2-40B4-BE49-F238E27FC236}">
                <a16:creationId xmlns:a16="http://schemas.microsoft.com/office/drawing/2014/main" id="{4F434A3F-AA7E-53BF-47CA-DC428B5A7B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16" name="Přímá spojnice 3">
            <a:extLst>
              <a:ext uri="{FF2B5EF4-FFF2-40B4-BE49-F238E27FC236}">
                <a16:creationId xmlns:a16="http://schemas.microsoft.com/office/drawing/2014/main" id="{CE587C3F-0ACB-4309-BFF6-25328A0439A6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7" name="Obdélník 14">
            <a:extLst>
              <a:ext uri="{FF2B5EF4-FFF2-40B4-BE49-F238E27FC236}">
                <a16:creationId xmlns:a16="http://schemas.microsoft.com/office/drawing/2014/main" id="{1DFC5229-D661-E774-D4B4-6583AAF250E2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9F0F90D9-06E7-A541-619D-9E798E2383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9" name="Volný tvar 17">
            <a:extLst>
              <a:ext uri="{FF2B5EF4-FFF2-40B4-BE49-F238E27FC236}">
                <a16:creationId xmlns:a16="http://schemas.microsoft.com/office/drawing/2014/main" id="{DF1AA1DD-DCEB-9FDF-5F9F-251DA6A5D47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C476646C-C391-C20B-2ED6-96FFC1B18ADD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81682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0B3887D1-3C10-094C-6A24-C33AACB571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11" name="Logo UZIS">
            <a:extLst>
              <a:ext uri="{FF2B5EF4-FFF2-40B4-BE49-F238E27FC236}">
                <a16:creationId xmlns:a16="http://schemas.microsoft.com/office/drawing/2014/main" id="{14794FCC-DC23-2157-081F-C3EB1BC37F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12" name="Přímá spojnice 3">
            <a:extLst>
              <a:ext uri="{FF2B5EF4-FFF2-40B4-BE49-F238E27FC236}">
                <a16:creationId xmlns:a16="http://schemas.microsoft.com/office/drawing/2014/main" id="{12625A60-4895-C216-90AE-D82C2CB66CF9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3" name="Obdélník 14">
            <a:extLst>
              <a:ext uri="{FF2B5EF4-FFF2-40B4-BE49-F238E27FC236}">
                <a16:creationId xmlns:a16="http://schemas.microsoft.com/office/drawing/2014/main" id="{55D4E9D5-0885-3723-6206-E1AF5643945F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4B18DCE2-4351-DEFF-33AD-C2B73A08AC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5" name="Volný tvar 17">
            <a:extLst>
              <a:ext uri="{FF2B5EF4-FFF2-40B4-BE49-F238E27FC236}">
                <a16:creationId xmlns:a16="http://schemas.microsoft.com/office/drawing/2014/main" id="{3C9D8127-101F-F937-E20A-E9AA81E85BFB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Volný tvar 19">
            <a:extLst>
              <a:ext uri="{FF2B5EF4-FFF2-40B4-BE49-F238E27FC236}">
                <a16:creationId xmlns:a16="http://schemas.microsoft.com/office/drawing/2014/main" id="{DFF5EF4C-397F-AE74-5C9C-5189BAF743A3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365488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9602F47-EC7D-BC9F-6939-E61A186E1E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7" name="Logo UZIS">
            <a:extLst>
              <a:ext uri="{FF2B5EF4-FFF2-40B4-BE49-F238E27FC236}">
                <a16:creationId xmlns:a16="http://schemas.microsoft.com/office/drawing/2014/main" id="{FE2AFBD8-B273-FC79-42F5-E2CA27A5F3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8" name="Přímá spojnice 3">
            <a:extLst>
              <a:ext uri="{FF2B5EF4-FFF2-40B4-BE49-F238E27FC236}">
                <a16:creationId xmlns:a16="http://schemas.microsoft.com/office/drawing/2014/main" id="{F117CD0C-888B-0D1E-F4DE-574D665D9766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9" name="Obdélník 14">
            <a:extLst>
              <a:ext uri="{FF2B5EF4-FFF2-40B4-BE49-F238E27FC236}">
                <a16:creationId xmlns:a16="http://schemas.microsoft.com/office/drawing/2014/main" id="{50972C5B-0F57-1A6D-A369-22F32574B3CE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467024CC-E71E-CA32-937E-00BAF447B6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1" name="Volný tvar 17">
            <a:extLst>
              <a:ext uri="{FF2B5EF4-FFF2-40B4-BE49-F238E27FC236}">
                <a16:creationId xmlns:a16="http://schemas.microsoft.com/office/drawing/2014/main" id="{D3C50748-8626-8049-B604-30D643F6B9E9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9">
            <a:extLst>
              <a:ext uri="{FF2B5EF4-FFF2-40B4-BE49-F238E27FC236}">
                <a16:creationId xmlns:a16="http://schemas.microsoft.com/office/drawing/2014/main" id="{C27CF800-A8CB-85CD-09C6-3F0A3C517A7A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C96C99-6058-835F-53BD-00EE37EE7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2683253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F00552C5-797B-2166-7F73-EE6C4914C4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16" name="Logo UZIS">
            <a:extLst>
              <a:ext uri="{FF2B5EF4-FFF2-40B4-BE49-F238E27FC236}">
                <a16:creationId xmlns:a16="http://schemas.microsoft.com/office/drawing/2014/main" id="{6EA79316-7322-E614-5E96-1E90ED23ED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17" name="Přímá spojnice 3">
            <a:extLst>
              <a:ext uri="{FF2B5EF4-FFF2-40B4-BE49-F238E27FC236}">
                <a16:creationId xmlns:a16="http://schemas.microsoft.com/office/drawing/2014/main" id="{C4376696-4EE0-A213-AACB-8F69E679EC79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8" name="Obdélník 14">
            <a:extLst>
              <a:ext uri="{FF2B5EF4-FFF2-40B4-BE49-F238E27FC236}">
                <a16:creationId xmlns:a16="http://schemas.microsoft.com/office/drawing/2014/main" id="{E714AE3F-6813-9539-84E1-D346E7E52726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7EAECD78-AB7B-FF7D-882F-1B49A12C2DD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20" name="Volný tvar 17">
            <a:extLst>
              <a:ext uri="{FF2B5EF4-FFF2-40B4-BE49-F238E27FC236}">
                <a16:creationId xmlns:a16="http://schemas.microsoft.com/office/drawing/2014/main" id="{365F3FC6-60BE-0031-7B42-96550F5C76BE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Volný tvar 19">
            <a:extLst>
              <a:ext uri="{FF2B5EF4-FFF2-40B4-BE49-F238E27FC236}">
                <a16:creationId xmlns:a16="http://schemas.microsoft.com/office/drawing/2014/main" id="{7E1FFA1D-7B2B-B356-106D-E06767B6243A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421143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7A0C9FB3-DF09-4E3E-A7F2-25B37CFD1D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5" name="Logo UZIS">
            <a:extLst>
              <a:ext uri="{FF2B5EF4-FFF2-40B4-BE49-F238E27FC236}">
                <a16:creationId xmlns:a16="http://schemas.microsoft.com/office/drawing/2014/main" id="{01D81A99-4585-DDEF-8A53-11ECD4AC33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6" name="Přímá spojnice 3">
            <a:extLst>
              <a:ext uri="{FF2B5EF4-FFF2-40B4-BE49-F238E27FC236}">
                <a16:creationId xmlns:a16="http://schemas.microsoft.com/office/drawing/2014/main" id="{7C1E9F4A-4552-7B48-B72F-4AB95AE098E0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7" name="Obdélník 14">
            <a:extLst>
              <a:ext uri="{FF2B5EF4-FFF2-40B4-BE49-F238E27FC236}">
                <a16:creationId xmlns:a16="http://schemas.microsoft.com/office/drawing/2014/main" id="{F8A4D453-0F54-9CD4-8558-6F153FF560B2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911B6A61-B6C7-AA3D-64AF-7C66080038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9" name="Volný tvar 17">
            <a:extLst>
              <a:ext uri="{FF2B5EF4-FFF2-40B4-BE49-F238E27FC236}">
                <a16:creationId xmlns:a16="http://schemas.microsoft.com/office/drawing/2014/main" id="{3E6337A8-FB2B-5227-C348-D4D9C9421B1B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Volný tvar 19">
            <a:extLst>
              <a:ext uri="{FF2B5EF4-FFF2-40B4-BE49-F238E27FC236}">
                <a16:creationId xmlns:a16="http://schemas.microsoft.com/office/drawing/2014/main" id="{15B2E1F4-BA55-EEA9-5F64-AE6BE7F09E01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625415822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71320886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zadi seda">
            <a:extLst>
              <a:ext uri="{FF2B5EF4-FFF2-40B4-BE49-F238E27FC236}">
                <a16:creationId xmlns:a16="http://schemas.microsoft.com/office/drawing/2014/main" id="{C6DB6EA3-D18B-4247-B7E0-D3F0ED4ABC66}"/>
              </a:ext>
            </a:extLst>
          </p:cNvPr>
          <p:cNvSpPr/>
          <p:nvPr userDrawn="1"/>
        </p:nvSpPr>
        <p:spPr bwMode="gray">
          <a:xfrm>
            <a:off x="0" y="1899462"/>
            <a:ext cx="12192000" cy="4028858"/>
          </a:xfrm>
          <a:prstGeom prst="rect">
            <a:avLst/>
          </a:prstGeom>
          <a:solidFill>
            <a:schemeClr val="bg1">
              <a:lumMod val="95000"/>
              <a:alpha val="6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2" name="Linka cervena">
            <a:extLst>
              <a:ext uri="{FF2B5EF4-FFF2-40B4-BE49-F238E27FC236}">
                <a16:creationId xmlns:a16="http://schemas.microsoft.com/office/drawing/2014/main" id="{B9205121-7638-4ABD-95F5-177B33D17428}"/>
              </a:ext>
            </a:extLst>
          </p:cNvPr>
          <p:cNvSpPr/>
          <p:nvPr userDrawn="1"/>
        </p:nvSpPr>
        <p:spPr>
          <a:xfrm flipV="1">
            <a:off x="5552" y="5881971"/>
            <a:ext cx="12173011" cy="36000"/>
          </a:xfrm>
          <a:prstGeom prst="rect">
            <a:avLst/>
          </a:prstGeom>
          <a:solidFill>
            <a:srgbClr val="D71440"/>
          </a:solidFill>
          <a:ln>
            <a:solidFill>
              <a:srgbClr val="D71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05" y="6275298"/>
            <a:ext cx="3763463" cy="324000"/>
          </a:xfrm>
          <a:prstGeom prst="rect">
            <a:avLst/>
          </a:prstGeom>
        </p:spPr>
      </p:pic>
      <p:pic>
        <p:nvPicPr>
          <p:cNvPr id="6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537" y="6124324"/>
            <a:ext cx="822458" cy="540000"/>
          </a:xfrm>
          <a:prstGeom prst="rect">
            <a:avLst/>
          </a:prstGeom>
        </p:spPr>
      </p:pic>
      <p:pic>
        <p:nvPicPr>
          <p:cNvPr id="11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13" y="2607870"/>
            <a:ext cx="5715760" cy="2224771"/>
          </a:xfrm>
          <a:prstGeom prst="rect">
            <a:avLst/>
          </a:prstGeom>
        </p:spPr>
      </p:pic>
      <p:pic>
        <p:nvPicPr>
          <p:cNvPr id="61" name="Ikona 7">
            <a:extLst>
              <a:ext uri="{FF2B5EF4-FFF2-40B4-BE49-F238E27FC236}">
                <a16:creationId xmlns:a16="http://schemas.microsoft.com/office/drawing/2014/main" id="{1E522FD7-51BC-4B8E-A68D-8A0B5E4169E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605" y="3727037"/>
            <a:ext cx="791389" cy="792000"/>
          </a:xfrm>
          <a:prstGeom prst="rect">
            <a:avLst/>
          </a:prstGeom>
        </p:spPr>
      </p:pic>
      <p:pic>
        <p:nvPicPr>
          <p:cNvPr id="62" name="Ikona 6">
            <a:extLst>
              <a:ext uri="{FF2B5EF4-FFF2-40B4-BE49-F238E27FC236}">
                <a16:creationId xmlns:a16="http://schemas.microsoft.com/office/drawing/2014/main" id="{E01AA11B-D042-44CE-8E91-BAD234FB490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916" y="2819547"/>
            <a:ext cx="791389" cy="792000"/>
          </a:xfrm>
          <a:prstGeom prst="rect">
            <a:avLst/>
          </a:prstGeom>
        </p:spPr>
      </p:pic>
      <p:pic>
        <p:nvPicPr>
          <p:cNvPr id="63" name="Ikona 5">
            <a:extLst>
              <a:ext uri="{FF2B5EF4-FFF2-40B4-BE49-F238E27FC236}">
                <a16:creationId xmlns:a16="http://schemas.microsoft.com/office/drawing/2014/main" id="{6E1D9AE5-9B01-4D1E-A130-EA1856689D6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327" y="2821182"/>
            <a:ext cx="791389" cy="792000"/>
          </a:xfrm>
          <a:prstGeom prst="rect">
            <a:avLst/>
          </a:prstGeom>
        </p:spPr>
      </p:pic>
      <p:pic>
        <p:nvPicPr>
          <p:cNvPr id="64" name="Ikona 4">
            <a:extLst>
              <a:ext uri="{FF2B5EF4-FFF2-40B4-BE49-F238E27FC236}">
                <a16:creationId xmlns:a16="http://schemas.microsoft.com/office/drawing/2014/main" id="{78221017-9FB8-4EF8-A88B-38444E30A279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197" y="2826357"/>
            <a:ext cx="788298" cy="792000"/>
          </a:xfrm>
          <a:prstGeom prst="rect">
            <a:avLst/>
          </a:prstGeom>
        </p:spPr>
      </p:pic>
      <p:pic>
        <p:nvPicPr>
          <p:cNvPr id="65" name="Ikona 3">
            <a:extLst>
              <a:ext uri="{FF2B5EF4-FFF2-40B4-BE49-F238E27FC236}">
                <a16:creationId xmlns:a16="http://schemas.microsoft.com/office/drawing/2014/main" id="{D435ECA9-9699-4A70-9ABD-16C688E3468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468" y="2827327"/>
            <a:ext cx="788298" cy="792000"/>
          </a:xfrm>
          <a:prstGeom prst="rect">
            <a:avLst/>
          </a:prstGeom>
        </p:spPr>
      </p:pic>
      <p:pic>
        <p:nvPicPr>
          <p:cNvPr id="66" name="Ikona 2">
            <a:extLst>
              <a:ext uri="{FF2B5EF4-FFF2-40B4-BE49-F238E27FC236}">
                <a16:creationId xmlns:a16="http://schemas.microsoft.com/office/drawing/2014/main" id="{06B998D0-4DD3-4617-8B85-7A97769C7BF7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592" y="3720280"/>
            <a:ext cx="791389" cy="792000"/>
          </a:xfrm>
          <a:prstGeom prst="rect">
            <a:avLst/>
          </a:prstGeom>
        </p:spPr>
      </p:pic>
      <p:pic>
        <p:nvPicPr>
          <p:cNvPr id="67" name="Ikona 1">
            <a:extLst>
              <a:ext uri="{FF2B5EF4-FFF2-40B4-BE49-F238E27FC236}">
                <a16:creationId xmlns:a16="http://schemas.microsoft.com/office/drawing/2014/main" id="{CDFE4053-986D-4CF5-BB65-55DDA986CB7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004" y="3714480"/>
            <a:ext cx="794492" cy="792000"/>
          </a:xfrm>
          <a:prstGeom prst="rect">
            <a:avLst/>
          </a:prstGeom>
        </p:spPr>
      </p:pic>
      <p:pic>
        <p:nvPicPr>
          <p:cNvPr id="9" name="Vlajka CR">
            <a:extLst>
              <a:ext uri="{FF2B5EF4-FFF2-40B4-BE49-F238E27FC236}">
                <a16:creationId xmlns:a16="http://schemas.microsoft.com/office/drawing/2014/main" id="{471DD38C-87B2-4EF0-9C4F-92FAABA3B665}"/>
              </a:ext>
            </a:extLst>
          </p:cNvPr>
          <p:cNvPicPr>
            <a:picLocks noChangeArrowheads="1"/>
          </p:cNvPicPr>
          <p:nvPr userDrawn="1">
            <p:custDataLst>
              <p:tags r:id="rId1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1525177" y="249066"/>
            <a:ext cx="540000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Vlajka EU">
            <a:extLst>
              <a:ext uri="{FF2B5EF4-FFF2-40B4-BE49-F238E27FC236}">
                <a16:creationId xmlns:a16="http://schemas.microsoft.com/office/drawing/2014/main" id="{F0605D3E-9EE4-4CE0-8944-A11CBF44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18"/>
          <a:stretch/>
        </p:blipFill>
        <p:spPr>
          <a:xfrm>
            <a:off x="10876478" y="245794"/>
            <a:ext cx="538775" cy="360000"/>
          </a:xfrm>
          <a:prstGeom prst="rect">
            <a:avLst/>
          </a:prstGeom>
        </p:spPr>
      </p:pic>
      <p:sp>
        <p:nvSpPr>
          <p:cNvPr id="41" name="Podnadpis">
            <a:extLst>
              <a:ext uri="{FF2B5EF4-FFF2-40B4-BE49-F238E27FC236}">
                <a16:creationId xmlns:a16="http://schemas.microsoft.com/office/drawing/2014/main" id="{A48B58A5-C806-4673-B1BA-E9829457E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806" y="5471177"/>
            <a:ext cx="8608732" cy="468000"/>
          </a:xfrm>
          <a:noFill/>
        </p:spPr>
        <p:txBody>
          <a:bodyPr anchor="ctr"/>
          <a:lstStyle>
            <a:lvl1pPr marL="0" indent="0">
              <a:buNone/>
              <a:defRPr lang="cs-CZ" sz="28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cs-CZ"/>
              <a:t>Vložte podnadpis</a:t>
            </a:r>
          </a:p>
        </p:txBody>
      </p:sp>
      <p:sp>
        <p:nvSpPr>
          <p:cNvPr id="13" name="Nadpis">
            <a:extLst>
              <a:ext uri="{FF2B5EF4-FFF2-40B4-BE49-F238E27FC236}">
                <a16:creationId xmlns:a16="http://schemas.microsoft.com/office/drawing/2014/main" id="{99BDED9C-93B2-4C0D-BE31-6A2F4570EB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391" y="240974"/>
            <a:ext cx="8648147" cy="1598025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lang="cs-CZ" sz="3600" b="1" kern="1200">
                <a:solidFill>
                  <a:srgbClr val="2E598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22" name="Ovál 22">
            <a:extLst>
              <a:ext uri="{FF2B5EF4-FFF2-40B4-BE49-F238E27FC236}">
                <a16:creationId xmlns:a16="http://schemas.microsoft.com/office/drawing/2014/main" id="{121158E8-9E57-426C-89E9-B449BA3094A8}"/>
              </a:ext>
            </a:extLst>
          </p:cNvPr>
          <p:cNvSpPr/>
          <p:nvPr userDrawn="1"/>
        </p:nvSpPr>
        <p:spPr>
          <a:xfrm>
            <a:off x="8139289" y="752121"/>
            <a:ext cx="1747911" cy="1747911"/>
          </a:xfrm>
          <a:prstGeom prst="ellipse">
            <a:avLst/>
          </a:prstGeom>
          <a:solidFill>
            <a:schemeClr val="bg1"/>
          </a:solidFill>
          <a:ln w="19050">
            <a:solidFill>
              <a:srgbClr val="D714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vál 23">
            <a:extLst>
              <a:ext uri="{FF2B5EF4-FFF2-40B4-BE49-F238E27FC236}">
                <a16:creationId xmlns:a16="http://schemas.microsoft.com/office/drawing/2014/main" id="{2F1FB7BF-2E6C-46CF-A19F-33C12644311A}"/>
              </a:ext>
            </a:extLst>
          </p:cNvPr>
          <p:cNvSpPr/>
          <p:nvPr userDrawn="1"/>
        </p:nvSpPr>
        <p:spPr>
          <a:xfrm>
            <a:off x="8256659" y="869491"/>
            <a:ext cx="1513171" cy="1513171"/>
          </a:xfrm>
          <a:prstGeom prst="ellipse">
            <a:avLst/>
          </a:prstGeom>
          <a:solidFill>
            <a:srgbClr val="D71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8" name="Obrázek 24">
            <a:extLst>
              <a:ext uri="{FF2B5EF4-FFF2-40B4-BE49-F238E27FC236}">
                <a16:creationId xmlns:a16="http://schemas.microsoft.com/office/drawing/2014/main" id="{0F936036-657D-4885-B4ED-BD2CB4049EC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729" y="1265655"/>
            <a:ext cx="1500937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61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pos="7605">
          <p15:clr>
            <a:srgbClr val="FBAE40"/>
          </p15:clr>
        </p15:guide>
      </p15:sldGuideLst>
    </p:ext>
  </p:extLs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ázek 64">
            <a:extLst>
              <a:ext uri="{FF2B5EF4-FFF2-40B4-BE49-F238E27FC236}">
                <a16:creationId xmlns:a16="http://schemas.microsoft.com/office/drawing/2014/main" id="{1903806D-B11F-4777-91AC-14AF29D6B2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2658"/>
            <a:ext cx="12192000" cy="3424240"/>
          </a:xfrm>
          <a:prstGeom prst="rect">
            <a:avLst/>
          </a:prstGeom>
        </p:spPr>
      </p:pic>
      <p:pic>
        <p:nvPicPr>
          <p:cNvPr id="27" name="Obrázek 75">
            <a:extLst>
              <a:ext uri="{FF2B5EF4-FFF2-40B4-BE49-F238E27FC236}">
                <a16:creationId xmlns:a16="http://schemas.microsoft.com/office/drawing/2014/main" id="{F014DE85-7BF6-41C3-95C4-EC65E5EAD6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763" y="1354230"/>
            <a:ext cx="3136237" cy="3656116"/>
          </a:xfrm>
          <a:prstGeom prst="rect">
            <a:avLst/>
          </a:prstGeom>
        </p:spPr>
      </p:pic>
      <p:sp>
        <p:nvSpPr>
          <p:cNvPr id="28" name="Obdélník 50">
            <a:extLst>
              <a:ext uri="{FF2B5EF4-FFF2-40B4-BE49-F238E27FC236}">
                <a16:creationId xmlns:a16="http://schemas.microsoft.com/office/drawing/2014/main" id="{C6455D4C-929B-4BB2-BB4B-AA4BD3BB752C}"/>
              </a:ext>
            </a:extLst>
          </p:cNvPr>
          <p:cNvSpPr/>
          <p:nvPr userDrawn="1"/>
        </p:nvSpPr>
        <p:spPr>
          <a:xfrm>
            <a:off x="0" y="3760440"/>
            <a:ext cx="9379670" cy="276458"/>
          </a:xfrm>
          <a:custGeom>
            <a:avLst/>
            <a:gdLst>
              <a:gd name="connsiteX0" fmla="*/ 0 w 7559571"/>
              <a:gd name="connsiteY0" fmla="*/ 0 h 200385"/>
              <a:gd name="connsiteX1" fmla="*/ 7559571 w 7559571"/>
              <a:gd name="connsiteY1" fmla="*/ 0 h 200385"/>
              <a:gd name="connsiteX2" fmla="*/ 7559571 w 7559571"/>
              <a:gd name="connsiteY2" fmla="*/ 200385 h 200385"/>
              <a:gd name="connsiteX3" fmla="*/ 0 w 7559571"/>
              <a:gd name="connsiteY3" fmla="*/ 200385 h 200385"/>
              <a:gd name="connsiteX4" fmla="*/ 0 w 7559571"/>
              <a:gd name="connsiteY4" fmla="*/ 0 h 200385"/>
              <a:gd name="connsiteX0" fmla="*/ 0 w 7559571"/>
              <a:gd name="connsiteY0" fmla="*/ 9427 h 209812"/>
              <a:gd name="connsiteX1" fmla="*/ 7136091 w 7559571"/>
              <a:gd name="connsiteY1" fmla="*/ 0 h 209812"/>
              <a:gd name="connsiteX2" fmla="*/ 7559571 w 7559571"/>
              <a:gd name="connsiteY2" fmla="*/ 9427 h 209812"/>
              <a:gd name="connsiteX3" fmla="*/ 7559571 w 7559571"/>
              <a:gd name="connsiteY3" fmla="*/ 209812 h 209812"/>
              <a:gd name="connsiteX4" fmla="*/ 0 w 7559571"/>
              <a:gd name="connsiteY4" fmla="*/ 209812 h 209812"/>
              <a:gd name="connsiteX5" fmla="*/ 0 w 7559571"/>
              <a:gd name="connsiteY5" fmla="*/ 9427 h 209812"/>
              <a:gd name="connsiteX0" fmla="*/ 0 w 7673419"/>
              <a:gd name="connsiteY0" fmla="*/ 292231 h 492616"/>
              <a:gd name="connsiteX1" fmla="*/ 7673419 w 7673419"/>
              <a:gd name="connsiteY1" fmla="*/ 0 h 492616"/>
              <a:gd name="connsiteX2" fmla="*/ 7559571 w 7673419"/>
              <a:gd name="connsiteY2" fmla="*/ 292231 h 492616"/>
              <a:gd name="connsiteX3" fmla="*/ 7559571 w 7673419"/>
              <a:gd name="connsiteY3" fmla="*/ 492616 h 492616"/>
              <a:gd name="connsiteX4" fmla="*/ 0 w 7673419"/>
              <a:gd name="connsiteY4" fmla="*/ 492616 h 492616"/>
              <a:gd name="connsiteX5" fmla="*/ 0 w 7673419"/>
              <a:gd name="connsiteY5" fmla="*/ 292231 h 492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73419" h="492616">
                <a:moveTo>
                  <a:pt x="0" y="292231"/>
                </a:moveTo>
                <a:lnTo>
                  <a:pt x="7673419" y="0"/>
                </a:lnTo>
                <a:lnTo>
                  <a:pt x="7559571" y="292231"/>
                </a:lnTo>
                <a:lnTo>
                  <a:pt x="7559571" y="492616"/>
                </a:lnTo>
                <a:lnTo>
                  <a:pt x="0" y="492616"/>
                </a:lnTo>
                <a:lnTo>
                  <a:pt x="0" y="292231"/>
                </a:lnTo>
                <a:close/>
              </a:path>
            </a:pathLst>
          </a:custGeom>
          <a:solidFill>
            <a:srgbClr val="0842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Slza pozadi">
            <a:extLst>
              <a:ext uri="{FF2B5EF4-FFF2-40B4-BE49-F238E27FC236}">
                <a16:creationId xmlns:a16="http://schemas.microsoft.com/office/drawing/2014/main" id="{5B472087-BEB7-43F0-96A3-BDC392C6630F}"/>
              </a:ext>
            </a:extLst>
          </p:cNvPr>
          <p:cNvSpPr/>
          <p:nvPr userDrawn="1"/>
        </p:nvSpPr>
        <p:spPr>
          <a:xfrm rot="16200000">
            <a:off x="1560424" y="-947766"/>
            <a:ext cx="3157403" cy="6278252"/>
          </a:xfrm>
          <a:prstGeom prst="teardrop">
            <a:avLst/>
          </a:prstGeom>
          <a:solidFill>
            <a:srgbClr val="244865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0" name="Logo UZIS - skupina">
            <a:extLst>
              <a:ext uri="{FF2B5EF4-FFF2-40B4-BE49-F238E27FC236}">
                <a16:creationId xmlns:a16="http://schemas.microsoft.com/office/drawing/2014/main" id="{E1E7BBD5-891B-4A2F-BD63-5F5DA00EFD2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573965" y="6090002"/>
            <a:ext cx="4524251" cy="612428"/>
            <a:chOff x="4084311" y="378348"/>
            <a:chExt cx="5627053" cy="709095"/>
          </a:xfrm>
        </p:grpSpPr>
        <p:sp>
          <p:nvSpPr>
            <p:cNvPr id="31" name="Nazev">
              <a:extLst>
                <a:ext uri="{FF2B5EF4-FFF2-40B4-BE49-F238E27FC236}">
                  <a16:creationId xmlns:a16="http://schemas.microsoft.com/office/drawing/2014/main" id="{4C1916FE-4B88-49CD-BA58-7B74C639AF98}"/>
                </a:ext>
              </a:extLst>
            </p:cNvPr>
            <p:cNvSpPr txBox="1"/>
            <p:nvPr userDrawn="1"/>
          </p:nvSpPr>
          <p:spPr>
            <a:xfrm>
              <a:off x="5237394" y="599696"/>
              <a:ext cx="4473970" cy="427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900" noProof="0">
                  <a:solidFill>
                    <a:srgbClr val="2B297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Ústav zdravotnických informací a statistiky České republiky</a:t>
              </a:r>
            </a:p>
            <a:p>
              <a:r>
                <a:rPr lang="en-US" sz="900" i="1">
                  <a:solidFill>
                    <a:srgbClr val="2B297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Institute of Health Information and Statistics of the Czech Republic</a:t>
              </a:r>
            </a:p>
          </p:txBody>
        </p:sp>
        <p:pic>
          <p:nvPicPr>
            <p:cNvPr id="32" name="Logo">
              <a:extLst>
                <a:ext uri="{FF2B5EF4-FFF2-40B4-BE49-F238E27FC236}">
                  <a16:creationId xmlns:a16="http://schemas.microsoft.com/office/drawing/2014/main" id="{9F92AC57-7FC1-4571-BECE-7125420930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4311" y="378348"/>
              <a:ext cx="1080000" cy="709095"/>
            </a:xfrm>
            <a:prstGeom prst="rect">
              <a:avLst/>
            </a:prstGeom>
          </p:spPr>
        </p:pic>
      </p:grpSp>
      <p:pic>
        <p:nvPicPr>
          <p:cNvPr id="33" name="Logo MZ CR">
            <a:extLst>
              <a:ext uri="{FF2B5EF4-FFF2-40B4-BE49-F238E27FC236}">
                <a16:creationId xmlns:a16="http://schemas.microsoft.com/office/drawing/2014/main" id="{5B7C4270-13A2-4527-A4C7-32FE9859D7F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1" y="156482"/>
            <a:ext cx="3763463" cy="324000"/>
          </a:xfrm>
          <a:prstGeom prst="rect">
            <a:avLst/>
          </a:prstGeom>
        </p:spPr>
      </p:pic>
      <p:sp>
        <p:nvSpPr>
          <p:cNvPr id="34" name="Nadpis 1">
            <a:extLst>
              <a:ext uri="{FF2B5EF4-FFF2-40B4-BE49-F238E27FC236}">
                <a16:creationId xmlns:a16="http://schemas.microsoft.com/office/drawing/2014/main" id="{DBF05EC1-AC34-4998-A874-C476BF92C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90" y="1382511"/>
            <a:ext cx="5246408" cy="1404481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5" name="Zástupný text 3">
            <a:extLst>
              <a:ext uri="{FF2B5EF4-FFF2-40B4-BE49-F238E27FC236}">
                <a16:creationId xmlns:a16="http://schemas.microsoft.com/office/drawing/2014/main" id="{30F5E0A5-FA60-44D8-9106-C4F05A37F6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506" y="5213021"/>
            <a:ext cx="11116463" cy="468000"/>
          </a:xfrm>
        </p:spPr>
        <p:txBody>
          <a:bodyPr anchor="ctr">
            <a:noAutofit/>
          </a:bodyPr>
          <a:lstStyle>
            <a:lvl1pPr marL="0" indent="0" algn="l">
              <a:buNone/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cs-CZ"/>
              <a:t>Vložte podnadpis</a:t>
            </a:r>
          </a:p>
        </p:txBody>
      </p:sp>
    </p:spTree>
    <p:extLst>
      <p:ext uri="{BB962C8B-B14F-4D97-AF65-F5344CB8AC3E}">
        <p14:creationId xmlns:p14="http://schemas.microsoft.com/office/powerpoint/2010/main" val="38887272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0">
          <p15:clr>
            <a:srgbClr val="FBAE40"/>
          </p15:clr>
        </p15:guide>
        <p15:guide id="2" pos="347">
          <p15:clr>
            <a:srgbClr val="FBAE40"/>
          </p15:clr>
        </p15:guide>
      </p15:sldGuideLst>
    </p:ext>
  </p:extLs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 userDrawn="1"/>
        </p:nvSpPr>
        <p:spPr>
          <a:xfrm>
            <a:off x="922421" y="6549098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analytická studie pro regiony ČR</a:t>
            </a:r>
            <a:endParaRPr lang="en-US" sz="1200" b="1" i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219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aly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 hasCustomPrompt="1"/>
          </p:nvPr>
        </p:nvSpPr>
        <p:spPr>
          <a:xfrm>
            <a:off x="623392" y="116632"/>
            <a:ext cx="10945216" cy="432048"/>
          </a:xfrm>
          <a:prstGeom prst="rect">
            <a:avLst/>
          </a:prstGeom>
        </p:spPr>
        <p:txBody>
          <a:bodyPr anchor="t"/>
          <a:lstStyle>
            <a:lvl1pPr algn="l"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48763127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ABABEC8-F7A4-2BC5-0389-76BE78AF1D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6649" y="1243846"/>
            <a:ext cx="11388315" cy="4852837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86E319E4-DB43-4786-B406-1BC6DF9F76D3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86429ADE-79A8-80A2-0A21-62D5CA7EB14F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11" name="Volný tvar 6">
            <a:extLst>
              <a:ext uri="{FF2B5EF4-FFF2-40B4-BE49-F238E27FC236}">
                <a16:creationId xmlns:a16="http://schemas.microsoft.com/office/drawing/2014/main" id="{001B4B07-6973-6318-87D0-6F65394D6BC9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7">
            <a:extLst>
              <a:ext uri="{FF2B5EF4-FFF2-40B4-BE49-F238E27FC236}">
                <a16:creationId xmlns:a16="http://schemas.microsoft.com/office/drawing/2014/main" id="{33232905-C3F9-C9DC-E4E3-7A0927B5B60D}"/>
              </a:ext>
            </a:extLst>
          </p:cNvPr>
          <p:cNvSpPr/>
          <p:nvPr userDrawn="1"/>
        </p:nvSpPr>
        <p:spPr>
          <a:xfrm rot="10800000">
            <a:off x="-1" y="4380806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8">
            <a:extLst>
              <a:ext uri="{FF2B5EF4-FFF2-40B4-BE49-F238E27FC236}">
                <a16:creationId xmlns:a16="http://schemas.microsoft.com/office/drawing/2014/main" id="{8537842D-6553-3B53-473C-0A971C730739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33CCCC">
              <a:alpha val="3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14" name="Volný tvar 19">
            <a:extLst>
              <a:ext uri="{FF2B5EF4-FFF2-40B4-BE49-F238E27FC236}">
                <a16:creationId xmlns:a16="http://schemas.microsoft.com/office/drawing/2014/main" id="{94B48AC2-8E9E-1661-19DB-4F6FB79507F2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424242">
              <a:alpha val="27843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Volný tvar 6">
            <a:extLst>
              <a:ext uri="{FF2B5EF4-FFF2-40B4-BE49-F238E27FC236}">
                <a16:creationId xmlns:a16="http://schemas.microsoft.com/office/drawing/2014/main" id="{048B30B4-3D22-A0CD-C4A5-7283E1C4C187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7F99B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Volný tvar 18">
            <a:extLst>
              <a:ext uri="{FF2B5EF4-FFF2-40B4-BE49-F238E27FC236}">
                <a16:creationId xmlns:a16="http://schemas.microsoft.com/office/drawing/2014/main" id="{3B3CFB7B-900B-A403-5FE7-6794057A041E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4D719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E4416C8E-1447-7170-6C52-F16722539698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4" name="Picture 24">
            <a:extLst>
              <a:ext uri="{FF2B5EF4-FFF2-40B4-BE49-F238E27FC236}">
                <a16:creationId xmlns:a16="http://schemas.microsoft.com/office/drawing/2014/main" id="{272677AC-4BFF-3A75-192A-D01FBCEE6C78}"/>
              </a:ext>
            </a:extLst>
          </p:cNvPr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1340046" y="1342772"/>
            <a:ext cx="592937" cy="39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8F6FF6E5-B349-C8CC-8601-835CA2CB5E1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701" y="1259484"/>
            <a:ext cx="574173" cy="574173"/>
          </a:xfrm>
          <a:prstGeom prst="rect">
            <a:avLst/>
          </a:prstGeom>
        </p:spPr>
      </p:pic>
      <p:pic>
        <p:nvPicPr>
          <p:cNvPr id="28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EE44BCC4-A057-0C26-F4F8-1F6023EB86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811" y="1322586"/>
            <a:ext cx="1252291" cy="487435"/>
          </a:xfrm>
          <a:prstGeom prst="rect">
            <a:avLst/>
          </a:prstGeom>
        </p:spPr>
      </p:pic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8B47D9-3915-0AD8-144F-2DA732A7C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C14846-8EDD-A1DA-E72E-B67F1B8ED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9E308E-355F-F5DD-1923-B0C42026B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84802CCD-0071-6A21-651E-A913FA1D763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74" y="6211890"/>
            <a:ext cx="3741533" cy="322112"/>
          </a:xfrm>
          <a:prstGeom prst="rect">
            <a:avLst/>
          </a:prstGeom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09468479-8C98-05C8-6BEF-C4B46A62FBEA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rgbClr val="D71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18" name="Volný tvar 17">
            <a:extLst>
              <a:ext uri="{FF2B5EF4-FFF2-40B4-BE49-F238E27FC236}">
                <a16:creationId xmlns:a16="http://schemas.microsoft.com/office/drawing/2014/main" id="{18F4AB48-7448-E429-0292-4E8A627436EC}"/>
              </a:ext>
            </a:extLst>
          </p:cNvPr>
          <p:cNvSpPr/>
          <p:nvPr userDrawn="1"/>
        </p:nvSpPr>
        <p:spPr>
          <a:xfrm rot="10800000">
            <a:off x="-9428" y="4390233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9D694E38-9ABF-841C-CFAD-87F17FD004B2}"/>
              </a:ext>
            </a:extLst>
          </p:cNvPr>
          <p:cNvSpPr/>
          <p:nvPr userDrawn="1"/>
        </p:nvSpPr>
        <p:spPr>
          <a:xfrm>
            <a:off x="584088" y="5729492"/>
            <a:ext cx="3676008" cy="326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Zástupný symbol textu 4">
            <a:extLst>
              <a:ext uri="{FF2B5EF4-FFF2-40B4-BE49-F238E27FC236}">
                <a16:creationId xmlns:a16="http://schemas.microsoft.com/office/drawing/2014/main" id="{E5E3AE2F-A7C6-B3A9-3A66-4FBB7F2714A7}"/>
              </a:ext>
            </a:extLst>
          </p:cNvPr>
          <p:cNvSpPr txBox="1">
            <a:spLocks/>
          </p:cNvSpPr>
          <p:nvPr userDrawn="1"/>
        </p:nvSpPr>
        <p:spPr>
          <a:xfrm>
            <a:off x="659278" y="5627645"/>
            <a:ext cx="3950429" cy="50725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600">
                <a:solidFill>
                  <a:srgbClr val="D71440"/>
                </a:solidFill>
              </a:rPr>
              <a:t>Analytická a datová příloha</a:t>
            </a:r>
          </a:p>
        </p:txBody>
      </p:sp>
      <p:pic>
        <p:nvPicPr>
          <p:cNvPr id="27" name="Obrázek 26">
            <a:extLst>
              <a:ext uri="{FF2B5EF4-FFF2-40B4-BE49-F238E27FC236}">
                <a16:creationId xmlns:a16="http://schemas.microsoft.com/office/drawing/2014/main" id="{19C7A8BA-8034-9EEE-240D-ABFF30235D6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823626" y="4199123"/>
            <a:ext cx="3200677" cy="2499577"/>
          </a:xfrm>
          <a:prstGeom prst="rect">
            <a:avLst/>
          </a:prstGeom>
        </p:spPr>
      </p:pic>
      <p:pic>
        <p:nvPicPr>
          <p:cNvPr id="2" name="Grafický objekt 4">
            <a:extLst>
              <a:ext uri="{FF2B5EF4-FFF2-40B4-BE49-F238E27FC236}">
                <a16:creationId xmlns:a16="http://schemas.microsoft.com/office/drawing/2014/main" id="{CA649EB7-9EBB-E9B7-583B-8327BF3F99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4876" y="6205437"/>
            <a:ext cx="4390283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707833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C9DFAEB-3502-19EC-9200-9AC369E2063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Volný tvar 19">
            <a:extLst>
              <a:ext uri="{FF2B5EF4-FFF2-40B4-BE49-F238E27FC236}">
                <a16:creationId xmlns:a16="http://schemas.microsoft.com/office/drawing/2014/main" id="{3E68FDED-C4E7-5B5F-E291-72378D9BE1FE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4103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ázek 64">
            <a:extLst>
              <a:ext uri="{FF2B5EF4-FFF2-40B4-BE49-F238E27FC236}">
                <a16:creationId xmlns:a16="http://schemas.microsoft.com/office/drawing/2014/main" id="{1903806D-B11F-4777-91AC-14AF29D6B2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2658"/>
            <a:ext cx="12192000" cy="3424240"/>
          </a:xfrm>
          <a:prstGeom prst="rect">
            <a:avLst/>
          </a:prstGeom>
        </p:spPr>
      </p:pic>
      <p:pic>
        <p:nvPicPr>
          <p:cNvPr id="27" name="Obrázek 75">
            <a:extLst>
              <a:ext uri="{FF2B5EF4-FFF2-40B4-BE49-F238E27FC236}">
                <a16:creationId xmlns:a16="http://schemas.microsoft.com/office/drawing/2014/main" id="{F014DE85-7BF6-41C3-95C4-EC65E5EAD6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763" y="1354230"/>
            <a:ext cx="3136237" cy="3656116"/>
          </a:xfrm>
          <a:prstGeom prst="rect">
            <a:avLst/>
          </a:prstGeom>
        </p:spPr>
      </p:pic>
      <p:sp>
        <p:nvSpPr>
          <p:cNvPr id="28" name="Obdélník 50">
            <a:extLst>
              <a:ext uri="{FF2B5EF4-FFF2-40B4-BE49-F238E27FC236}">
                <a16:creationId xmlns:a16="http://schemas.microsoft.com/office/drawing/2014/main" id="{C6455D4C-929B-4BB2-BB4B-AA4BD3BB752C}"/>
              </a:ext>
            </a:extLst>
          </p:cNvPr>
          <p:cNvSpPr/>
          <p:nvPr userDrawn="1"/>
        </p:nvSpPr>
        <p:spPr>
          <a:xfrm>
            <a:off x="0" y="3760440"/>
            <a:ext cx="9379670" cy="276458"/>
          </a:xfrm>
          <a:custGeom>
            <a:avLst/>
            <a:gdLst>
              <a:gd name="connsiteX0" fmla="*/ 0 w 7559571"/>
              <a:gd name="connsiteY0" fmla="*/ 0 h 200385"/>
              <a:gd name="connsiteX1" fmla="*/ 7559571 w 7559571"/>
              <a:gd name="connsiteY1" fmla="*/ 0 h 200385"/>
              <a:gd name="connsiteX2" fmla="*/ 7559571 w 7559571"/>
              <a:gd name="connsiteY2" fmla="*/ 200385 h 200385"/>
              <a:gd name="connsiteX3" fmla="*/ 0 w 7559571"/>
              <a:gd name="connsiteY3" fmla="*/ 200385 h 200385"/>
              <a:gd name="connsiteX4" fmla="*/ 0 w 7559571"/>
              <a:gd name="connsiteY4" fmla="*/ 0 h 200385"/>
              <a:gd name="connsiteX0" fmla="*/ 0 w 7559571"/>
              <a:gd name="connsiteY0" fmla="*/ 9427 h 209812"/>
              <a:gd name="connsiteX1" fmla="*/ 7136091 w 7559571"/>
              <a:gd name="connsiteY1" fmla="*/ 0 h 209812"/>
              <a:gd name="connsiteX2" fmla="*/ 7559571 w 7559571"/>
              <a:gd name="connsiteY2" fmla="*/ 9427 h 209812"/>
              <a:gd name="connsiteX3" fmla="*/ 7559571 w 7559571"/>
              <a:gd name="connsiteY3" fmla="*/ 209812 h 209812"/>
              <a:gd name="connsiteX4" fmla="*/ 0 w 7559571"/>
              <a:gd name="connsiteY4" fmla="*/ 209812 h 209812"/>
              <a:gd name="connsiteX5" fmla="*/ 0 w 7559571"/>
              <a:gd name="connsiteY5" fmla="*/ 9427 h 209812"/>
              <a:gd name="connsiteX0" fmla="*/ 0 w 7673419"/>
              <a:gd name="connsiteY0" fmla="*/ 292231 h 492616"/>
              <a:gd name="connsiteX1" fmla="*/ 7673419 w 7673419"/>
              <a:gd name="connsiteY1" fmla="*/ 0 h 492616"/>
              <a:gd name="connsiteX2" fmla="*/ 7559571 w 7673419"/>
              <a:gd name="connsiteY2" fmla="*/ 292231 h 492616"/>
              <a:gd name="connsiteX3" fmla="*/ 7559571 w 7673419"/>
              <a:gd name="connsiteY3" fmla="*/ 492616 h 492616"/>
              <a:gd name="connsiteX4" fmla="*/ 0 w 7673419"/>
              <a:gd name="connsiteY4" fmla="*/ 492616 h 492616"/>
              <a:gd name="connsiteX5" fmla="*/ 0 w 7673419"/>
              <a:gd name="connsiteY5" fmla="*/ 292231 h 492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73419" h="492616">
                <a:moveTo>
                  <a:pt x="0" y="292231"/>
                </a:moveTo>
                <a:lnTo>
                  <a:pt x="7673419" y="0"/>
                </a:lnTo>
                <a:lnTo>
                  <a:pt x="7559571" y="292231"/>
                </a:lnTo>
                <a:lnTo>
                  <a:pt x="7559571" y="492616"/>
                </a:lnTo>
                <a:lnTo>
                  <a:pt x="0" y="492616"/>
                </a:lnTo>
                <a:lnTo>
                  <a:pt x="0" y="292231"/>
                </a:lnTo>
                <a:close/>
              </a:path>
            </a:pathLst>
          </a:custGeom>
          <a:solidFill>
            <a:srgbClr val="0842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Slza pozadi">
            <a:extLst>
              <a:ext uri="{FF2B5EF4-FFF2-40B4-BE49-F238E27FC236}">
                <a16:creationId xmlns:a16="http://schemas.microsoft.com/office/drawing/2014/main" id="{5B472087-BEB7-43F0-96A3-BDC392C6630F}"/>
              </a:ext>
            </a:extLst>
          </p:cNvPr>
          <p:cNvSpPr/>
          <p:nvPr userDrawn="1"/>
        </p:nvSpPr>
        <p:spPr>
          <a:xfrm rot="16200000">
            <a:off x="1560424" y="-947766"/>
            <a:ext cx="3157403" cy="6278252"/>
          </a:xfrm>
          <a:prstGeom prst="teardrop">
            <a:avLst/>
          </a:prstGeom>
          <a:solidFill>
            <a:srgbClr val="244865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0" name="Logo UZIS - skupina">
            <a:extLst>
              <a:ext uri="{FF2B5EF4-FFF2-40B4-BE49-F238E27FC236}">
                <a16:creationId xmlns:a16="http://schemas.microsoft.com/office/drawing/2014/main" id="{E1E7BBD5-891B-4A2F-BD63-5F5DA00EFD2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573965" y="6090002"/>
            <a:ext cx="4524251" cy="612428"/>
            <a:chOff x="4084311" y="378348"/>
            <a:chExt cx="5627053" cy="709095"/>
          </a:xfrm>
        </p:grpSpPr>
        <p:sp>
          <p:nvSpPr>
            <p:cNvPr id="31" name="Nazev">
              <a:extLst>
                <a:ext uri="{FF2B5EF4-FFF2-40B4-BE49-F238E27FC236}">
                  <a16:creationId xmlns:a16="http://schemas.microsoft.com/office/drawing/2014/main" id="{4C1916FE-4B88-49CD-BA58-7B74C639AF98}"/>
                </a:ext>
              </a:extLst>
            </p:cNvPr>
            <p:cNvSpPr txBox="1"/>
            <p:nvPr userDrawn="1"/>
          </p:nvSpPr>
          <p:spPr>
            <a:xfrm>
              <a:off x="5237394" y="599696"/>
              <a:ext cx="4473970" cy="427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900" noProof="0">
                  <a:solidFill>
                    <a:srgbClr val="2B297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Ústav zdravotnických informací a statistiky České republiky</a:t>
              </a:r>
            </a:p>
            <a:p>
              <a:r>
                <a:rPr lang="en-US" sz="900" i="1">
                  <a:solidFill>
                    <a:srgbClr val="2B297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Institute of Health Information and Statistics of the Czech Republic</a:t>
              </a:r>
            </a:p>
          </p:txBody>
        </p:sp>
        <p:pic>
          <p:nvPicPr>
            <p:cNvPr id="32" name="Logo">
              <a:extLst>
                <a:ext uri="{FF2B5EF4-FFF2-40B4-BE49-F238E27FC236}">
                  <a16:creationId xmlns:a16="http://schemas.microsoft.com/office/drawing/2014/main" id="{9F92AC57-7FC1-4571-BECE-7125420930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4311" y="378348"/>
              <a:ext cx="1080000" cy="709095"/>
            </a:xfrm>
            <a:prstGeom prst="rect">
              <a:avLst/>
            </a:prstGeom>
          </p:spPr>
        </p:pic>
      </p:grpSp>
      <p:pic>
        <p:nvPicPr>
          <p:cNvPr id="33" name="Logo MZ CR">
            <a:extLst>
              <a:ext uri="{FF2B5EF4-FFF2-40B4-BE49-F238E27FC236}">
                <a16:creationId xmlns:a16="http://schemas.microsoft.com/office/drawing/2014/main" id="{5B7C4270-13A2-4527-A4C7-32FE9859D7F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1" y="156482"/>
            <a:ext cx="3763463" cy="324000"/>
          </a:xfrm>
          <a:prstGeom prst="rect">
            <a:avLst/>
          </a:prstGeom>
        </p:spPr>
      </p:pic>
      <p:sp>
        <p:nvSpPr>
          <p:cNvPr id="34" name="Nadpis 1">
            <a:extLst>
              <a:ext uri="{FF2B5EF4-FFF2-40B4-BE49-F238E27FC236}">
                <a16:creationId xmlns:a16="http://schemas.microsoft.com/office/drawing/2014/main" id="{DBF05EC1-AC34-4998-A874-C476BF92C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90" y="1382511"/>
            <a:ext cx="5246408" cy="1404481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5" name="Zástupný text 3">
            <a:extLst>
              <a:ext uri="{FF2B5EF4-FFF2-40B4-BE49-F238E27FC236}">
                <a16:creationId xmlns:a16="http://schemas.microsoft.com/office/drawing/2014/main" id="{30F5E0A5-FA60-44D8-9106-C4F05A37F6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506" y="5213021"/>
            <a:ext cx="11116463" cy="468000"/>
          </a:xfrm>
        </p:spPr>
        <p:txBody>
          <a:bodyPr anchor="ctr">
            <a:noAutofit/>
          </a:bodyPr>
          <a:lstStyle>
            <a:lvl1pPr marL="0" indent="0" algn="l">
              <a:buNone/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cs-CZ"/>
              <a:t>Vložte podnadpis</a:t>
            </a:r>
          </a:p>
        </p:txBody>
      </p: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2649663D-38BB-EC67-554B-30CB3BE69081}"/>
              </a:ext>
            </a:extLst>
          </p:cNvPr>
          <p:cNvGrpSpPr/>
          <p:nvPr userDrawn="1"/>
        </p:nvGrpSpPr>
        <p:grpSpPr>
          <a:xfrm>
            <a:off x="9273600" y="3798000"/>
            <a:ext cx="1270751" cy="2016807"/>
            <a:chOff x="9573906" y="3839890"/>
            <a:chExt cx="1270751" cy="2016807"/>
          </a:xfrm>
        </p:grpSpPr>
        <p:sp>
          <p:nvSpPr>
            <p:cNvPr id="23" name="Rovnoramenný trojúhelník 4">
              <a:extLst>
                <a:ext uri="{FF2B5EF4-FFF2-40B4-BE49-F238E27FC236}">
                  <a16:creationId xmlns:a16="http://schemas.microsoft.com/office/drawing/2014/main" id="{64244BF7-1A36-3C14-B49D-E2F379AF7EB4}"/>
                </a:ext>
              </a:extLst>
            </p:cNvPr>
            <p:cNvSpPr/>
            <p:nvPr userDrawn="1"/>
          </p:nvSpPr>
          <p:spPr>
            <a:xfrm rot="1106797">
              <a:off x="9882197" y="3839890"/>
              <a:ext cx="962460" cy="1369198"/>
            </a:xfrm>
            <a:prstGeom prst="triangle">
              <a:avLst>
                <a:gd name="adj" fmla="val 58782"/>
              </a:avLst>
            </a:prstGeom>
            <a:solidFill>
              <a:srgbClr val="FFC000">
                <a:alpha val="44000"/>
              </a:srgbClr>
            </a:solidFill>
            <a:ln w="15875">
              <a:solidFill>
                <a:srgbClr val="2E5980"/>
              </a:solidFill>
            </a:ln>
            <a:effectLst>
              <a:outerShdw blurRad="50800" dist="50800" dir="5400000" algn="ctr" rotWithShape="0">
                <a:srgbClr val="2E598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24" name="Skupina 23">
              <a:extLst>
                <a:ext uri="{FF2B5EF4-FFF2-40B4-BE49-F238E27FC236}">
                  <a16:creationId xmlns:a16="http://schemas.microsoft.com/office/drawing/2014/main" id="{85D741FF-CAA1-7833-5CA7-63C7B980761D}"/>
                </a:ext>
              </a:extLst>
            </p:cNvPr>
            <p:cNvGrpSpPr/>
            <p:nvPr userDrawn="1"/>
          </p:nvGrpSpPr>
          <p:grpSpPr>
            <a:xfrm>
              <a:off x="9573906" y="4827097"/>
              <a:ext cx="1029600" cy="1029600"/>
              <a:chOff x="9573906" y="4827097"/>
              <a:chExt cx="1029600" cy="1029600"/>
            </a:xfrm>
          </p:grpSpPr>
          <p:sp>
            <p:nvSpPr>
              <p:cNvPr id="25" name="Ovál 22">
                <a:extLst>
                  <a:ext uri="{FF2B5EF4-FFF2-40B4-BE49-F238E27FC236}">
                    <a16:creationId xmlns:a16="http://schemas.microsoft.com/office/drawing/2014/main" id="{20B87D0A-9AF0-CBFD-3BDD-C6F190C2F7ED}"/>
                  </a:ext>
                </a:extLst>
              </p:cNvPr>
              <p:cNvSpPr/>
              <p:nvPr userDrawn="1"/>
            </p:nvSpPr>
            <p:spPr>
              <a:xfrm>
                <a:off x="9573906" y="4827097"/>
                <a:ext cx="1029600" cy="102960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D714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6" name="Ovál 23">
                <a:extLst>
                  <a:ext uri="{FF2B5EF4-FFF2-40B4-BE49-F238E27FC236}">
                    <a16:creationId xmlns:a16="http://schemas.microsoft.com/office/drawing/2014/main" id="{5D881DBA-DBE0-AC2A-9070-C549EB2A6938}"/>
                  </a:ext>
                </a:extLst>
              </p:cNvPr>
              <p:cNvSpPr/>
              <p:nvPr userDrawn="1"/>
            </p:nvSpPr>
            <p:spPr>
              <a:xfrm>
                <a:off x="9643042" y="4896233"/>
                <a:ext cx="891327" cy="891327"/>
              </a:xfrm>
              <a:prstGeom prst="ellipse">
                <a:avLst/>
              </a:prstGeom>
              <a:solidFill>
                <a:srgbClr val="D714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</p:grpSp>
      <p:pic>
        <p:nvPicPr>
          <p:cNvPr id="11" name="Obrázek 10" descr="Obsah obrázku mapa&#10;&#10;Obsah vygenerovaný umělou inteligencí může být nesprávný.">
            <a:extLst>
              <a:ext uri="{FF2B5EF4-FFF2-40B4-BE49-F238E27FC236}">
                <a16:creationId xmlns:a16="http://schemas.microsoft.com/office/drawing/2014/main" id="{6E639FCA-3343-5055-6865-4EE5E553642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389995" y="5010346"/>
            <a:ext cx="776272" cy="607977"/>
          </a:xfrm>
          <a:prstGeom prst="rect">
            <a:avLst/>
          </a:prstGeom>
        </p:spPr>
      </p:pic>
      <p:pic>
        <p:nvPicPr>
          <p:cNvPr id="2050" name="Picture 2" descr="Jihočeský kraj - Design portál">
            <a:extLst>
              <a:ext uri="{FF2B5EF4-FFF2-40B4-BE49-F238E27FC236}">
                <a16:creationId xmlns:a16="http://schemas.microsoft.com/office/drawing/2014/main" id="{0CC3FCA7-2FD0-45CA-DB13-ED214319580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9" t="39200" r="11448" b="38787"/>
          <a:stretch>
            <a:fillRect/>
          </a:stretch>
        </p:blipFill>
        <p:spPr bwMode="auto">
          <a:xfrm>
            <a:off x="10234063" y="203677"/>
            <a:ext cx="1848445" cy="28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919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0">
          <p15:clr>
            <a:srgbClr val="FBAE40"/>
          </p15:clr>
        </p15:guide>
        <p15:guide id="2" pos="347">
          <p15:clr>
            <a:srgbClr val="FBAE40"/>
          </p15:clr>
        </p15:guide>
      </p15:sldGuideLst>
    </p:ext>
  </p:extLs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4" name="Picture 2" descr="Jihočeský kraj - Design portál">
            <a:extLst>
              <a:ext uri="{FF2B5EF4-FFF2-40B4-BE49-F238E27FC236}">
                <a16:creationId xmlns:a16="http://schemas.microsoft.com/office/drawing/2014/main" id="{1B50E096-6F8E-092B-C4F2-BE3A2E3CB9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9" t="39200" r="11448" b="38787"/>
          <a:stretch>
            <a:fillRect/>
          </a:stretch>
        </p:blipFill>
        <p:spPr bwMode="auto">
          <a:xfrm>
            <a:off x="10158897" y="285111"/>
            <a:ext cx="1848445" cy="28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958932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B8040E44-5489-454A-CF22-89E9E235B2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3" name="Logo UZIS">
            <a:extLst>
              <a:ext uri="{FF2B5EF4-FFF2-40B4-BE49-F238E27FC236}">
                <a16:creationId xmlns:a16="http://schemas.microsoft.com/office/drawing/2014/main" id="{55DC6064-559D-C7C6-A418-0534501F8F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C90A7BB1-0DAC-5E15-9CF7-42F1A38CC269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5" name="Obdélník 14">
            <a:extLst>
              <a:ext uri="{FF2B5EF4-FFF2-40B4-BE49-F238E27FC236}">
                <a16:creationId xmlns:a16="http://schemas.microsoft.com/office/drawing/2014/main" id="{29439D7B-F516-198B-D934-FB0BC09399B1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E7B65A80-701E-B314-DBB1-B62A95DCC7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7" name="Volný tvar 17">
            <a:extLst>
              <a:ext uri="{FF2B5EF4-FFF2-40B4-BE49-F238E27FC236}">
                <a16:creationId xmlns:a16="http://schemas.microsoft.com/office/drawing/2014/main" id="{A4CB8C3F-66B8-226F-FB07-C851F99655B3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B5747C42-39B4-C774-E0F3-4C591877B781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107536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olný tvar 17">
            <a:extLst>
              <a:ext uri="{FF2B5EF4-FFF2-40B4-BE49-F238E27FC236}">
                <a16:creationId xmlns:a16="http://schemas.microsoft.com/office/drawing/2014/main" id="{B42F8AF5-7075-4AC9-A51A-F53562380854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D6B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Volný tvar 19">
            <a:extLst>
              <a:ext uri="{FF2B5EF4-FFF2-40B4-BE49-F238E27FC236}">
                <a16:creationId xmlns:a16="http://schemas.microsoft.com/office/drawing/2014/main" id="{88510B0B-2636-4608-8A60-A8C602334907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15A8C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E675D763-49E1-452B-AA85-9BB0D08B0E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272815"/>
            <a:ext cx="778907" cy="303178"/>
          </a:xfrm>
          <a:prstGeom prst="rect">
            <a:avLst/>
          </a:prstGeom>
        </p:spPr>
      </p:pic>
      <p:pic>
        <p:nvPicPr>
          <p:cNvPr id="7" name="Logo MZ CR">
            <a:extLst>
              <a:ext uri="{FF2B5EF4-FFF2-40B4-BE49-F238E27FC236}">
                <a16:creationId xmlns:a16="http://schemas.microsoft.com/office/drawing/2014/main" id="{BA20973E-26C0-431A-A232-9510D4B9BD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76" y="6517857"/>
            <a:ext cx="2303581" cy="198318"/>
          </a:xfrm>
          <a:prstGeom prst="rect">
            <a:avLst/>
          </a:prstGeom>
        </p:spPr>
      </p:pic>
      <p:pic>
        <p:nvPicPr>
          <p:cNvPr id="8" name="Logo UZIS">
            <a:extLst>
              <a:ext uri="{FF2B5EF4-FFF2-40B4-BE49-F238E27FC236}">
                <a16:creationId xmlns:a16="http://schemas.microsoft.com/office/drawing/2014/main" id="{B6ACD16E-9E10-4D43-8654-3EA979D59C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511" y="6392175"/>
            <a:ext cx="493475" cy="324000"/>
          </a:xfrm>
          <a:prstGeom prst="rect">
            <a:avLst/>
          </a:prstGeom>
        </p:spPr>
      </p:pic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643EE121-5784-4BC8-B04C-32C2B7938BEB}"/>
              </a:ext>
            </a:extLst>
          </p:cNvPr>
          <p:cNvCxnSpPr>
            <a:cxnSpLocks/>
          </p:cNvCxnSpPr>
          <p:nvPr userDrawn="1"/>
        </p:nvCxnSpPr>
        <p:spPr>
          <a:xfrm>
            <a:off x="1112575" y="6523200"/>
            <a:ext cx="7560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14">
            <a:extLst>
              <a:ext uri="{FF2B5EF4-FFF2-40B4-BE49-F238E27FC236}">
                <a16:creationId xmlns:a16="http://schemas.microsoft.com/office/drawing/2014/main" id="{3DFEA239-789A-4960-B696-9734B44248E7}"/>
              </a:ext>
            </a:extLst>
          </p:cNvPr>
          <p:cNvSpPr/>
          <p:nvPr userDrawn="1"/>
        </p:nvSpPr>
        <p:spPr>
          <a:xfrm>
            <a:off x="1483625" y="6539370"/>
            <a:ext cx="68179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>
                <a:solidFill>
                  <a:schemeClr val="accent5">
                    <a:lumMod val="50000"/>
                  </a:schemeClr>
                </a:solidFill>
              </a:rPr>
              <a:t>Národní onkologický plán České republiky: analytická studie – souhrn </a:t>
            </a:r>
            <a:endParaRPr lang="en-US" sz="1200" b="1" i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0885F16E-63B1-4BC6-650E-C21A3BCD5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800" y="162000"/>
            <a:ext cx="11583186" cy="434637"/>
          </a:xfrm>
        </p:spPr>
        <p:txBody>
          <a:bodyPr anchor="t">
            <a:normAutofit/>
          </a:bodyPr>
          <a:lstStyle>
            <a:lvl1pPr>
              <a:defRPr sz="2600"/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939406703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 userDrawn="1"/>
        </p:nvSpPr>
        <p:spPr>
          <a:xfrm>
            <a:off x="922421" y="6549098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analytická studie</a:t>
            </a:r>
            <a:endParaRPr lang="en-US" sz="1200" b="1" i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758025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5" name="Obrázek 4" descr="Obsah obrázku černá, tma&#10;&#10;Popis byl vytvořen automaticky">
            <a:extLst>
              <a:ext uri="{FF2B5EF4-FFF2-40B4-BE49-F238E27FC236}">
                <a16:creationId xmlns:a16="http://schemas.microsoft.com/office/drawing/2014/main" id="{E205350B-7771-0CF5-00D8-7A7E70FCE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191" y="191436"/>
            <a:ext cx="1230955" cy="49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71062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1E9F78-E2CE-4E8B-BE9E-D684648B0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64F1-3EBB-408E-8703-06B65CDE4B4A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BE5DDF9-EF30-4D78-811A-73ED0762D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501578-6596-47E2-A888-C9138A573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223B-8D7A-4681-813B-55198971A11A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67DA9367-A77A-4DD8-A455-6B8AA14E5B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2897" y="6257304"/>
            <a:ext cx="610086" cy="40327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D92C38A-ACF3-4511-83B2-BBC8D3BC1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1" y="276357"/>
            <a:ext cx="12077699" cy="83235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C22728"/>
                </a:solidFill>
                <a:effectLst/>
                <a:latin typeface="+mn-lt"/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6E1183-66C6-4A27-95E6-796A78D36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68" y="2201679"/>
            <a:ext cx="10515600" cy="2143935"/>
          </a:xfrm>
        </p:spPr>
        <p:txBody>
          <a:bodyPr/>
          <a:lstStyle>
            <a:lvl1pPr>
              <a:defRPr sz="3200" b="1">
                <a:solidFill>
                  <a:srgbClr val="232C77"/>
                </a:solidFill>
                <a:latin typeface="+mj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3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00"/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8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00"/>
          </a:p>
        </p:txBody>
      </p:sp>
    </p:spTree>
    <p:extLst>
      <p:ext uri="{BB962C8B-B14F-4D97-AF65-F5344CB8AC3E}">
        <p14:creationId xmlns:p14="http://schemas.microsoft.com/office/powerpoint/2010/main" val="2213101522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">
            <a:extLst>
              <a:ext uri="{FF2B5EF4-FFF2-40B4-BE49-F238E27FC236}">
                <a16:creationId xmlns:a16="http://schemas.microsoft.com/office/drawing/2014/main" id="{26AB4AF5-F1F2-BB43-FCE5-8CB2F86539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4822" y="280086"/>
            <a:ext cx="11107026" cy="535460"/>
          </a:xfrm>
        </p:spPr>
        <p:txBody>
          <a:bodyPr>
            <a:normAutofit/>
          </a:bodyPr>
          <a:lstStyle>
            <a:lvl1pPr>
              <a:defRPr sz="2900"/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2402374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411281005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0" y="160258"/>
            <a:ext cx="11386173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2E59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 userDrawn="1"/>
        </p:nvSpPr>
        <p:spPr>
          <a:xfrm>
            <a:off x="922421" y="6549098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>
                <a:solidFill>
                  <a:srgbClr val="2E59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Strategický rámec rozvoje péče o zdraví v České republice do roku 2030: analytická studie pro regiony ČR</a:t>
            </a:r>
            <a:endParaRPr lang="en-US" sz="1200" b="1" i="0">
              <a:solidFill>
                <a:srgbClr val="2E59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902775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ez l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0560EF6F-4F41-055D-D59C-5DB2F962C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8221"/>
            <a:ext cx="11081209" cy="548748"/>
          </a:xfrm>
        </p:spPr>
        <p:txBody>
          <a:bodyPr anchor="t">
            <a:normAutofit/>
          </a:bodyPr>
          <a:lstStyle>
            <a:lvl1pPr>
              <a:defRPr sz="2600">
                <a:solidFill>
                  <a:srgbClr val="0B73B5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1" name="Volný tvar 17">
            <a:extLst>
              <a:ext uri="{FF2B5EF4-FFF2-40B4-BE49-F238E27FC236}">
                <a16:creationId xmlns:a16="http://schemas.microsoft.com/office/drawing/2014/main" id="{F9D11052-2EFE-C182-E6EC-F0834236121C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41378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9">
            <a:extLst>
              <a:ext uri="{FF2B5EF4-FFF2-40B4-BE49-F238E27FC236}">
                <a16:creationId xmlns:a16="http://schemas.microsoft.com/office/drawing/2014/main" id="{27E72B6E-CA57-9260-82E6-E9C30BD4CD2C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E5097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8609739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130009240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brázek 31">
            <a:extLst>
              <a:ext uri="{FF2B5EF4-FFF2-40B4-BE49-F238E27FC236}">
                <a16:creationId xmlns:a16="http://schemas.microsoft.com/office/drawing/2014/main" id="{1A79C138-62D8-21D1-082C-E2D54D59AA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1489" y="1236796"/>
            <a:ext cx="11302964" cy="5243014"/>
          </a:xfrm>
          <a:prstGeom prst="rect">
            <a:avLst/>
          </a:prstGeom>
        </p:spPr>
      </p:pic>
      <p:sp>
        <p:nvSpPr>
          <p:cNvPr id="34" name="Zástupný symbol pro datum 3">
            <a:extLst>
              <a:ext uri="{FF2B5EF4-FFF2-40B4-BE49-F238E27FC236}">
                <a16:creationId xmlns:a16="http://schemas.microsoft.com/office/drawing/2014/main" id="{B04763B8-E0A3-1826-252E-6EF4255582A9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300549E-5FE9-4E01-98AE-C44E9201182F}" type="datetimeFigureOut">
              <a:rPr lang="cs-CZ" smtClean="0"/>
              <a:pPr/>
              <a:t>18.08.2026</a:t>
            </a:fld>
            <a:endParaRPr lang="cs-CZ"/>
          </a:p>
        </p:txBody>
      </p:sp>
      <p:sp>
        <p:nvSpPr>
          <p:cNvPr id="35" name="Zástupný symbol pro číslo snímku 5">
            <a:extLst>
              <a:ext uri="{FF2B5EF4-FFF2-40B4-BE49-F238E27FC236}">
                <a16:creationId xmlns:a16="http://schemas.microsoft.com/office/drawing/2014/main" id="{A8404E42-F5F0-503C-F796-91E8B6373F26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C095082-DBEA-465F-83E9-58D6E749287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7DDCB90C-6B0F-CFE9-49AF-2F013E1A313F}"/>
              </a:ext>
            </a:extLst>
          </p:cNvPr>
          <p:cNvSpPr/>
          <p:nvPr userDrawn="1"/>
        </p:nvSpPr>
        <p:spPr>
          <a:xfrm>
            <a:off x="13436" y="5922000"/>
            <a:ext cx="12191997" cy="9360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6CD0C436-58F4-BC28-6335-99A9A35B6594}"/>
              </a:ext>
            </a:extLst>
          </p:cNvPr>
          <p:cNvSpPr/>
          <p:nvPr userDrawn="1"/>
        </p:nvSpPr>
        <p:spPr>
          <a:xfrm>
            <a:off x="13436" y="5922000"/>
            <a:ext cx="12191997" cy="9360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96E9402B-873E-0641-56C0-8D3433AAFD67}"/>
              </a:ext>
            </a:extLst>
          </p:cNvPr>
          <p:cNvSpPr txBox="1"/>
          <p:nvPr userDrawn="1"/>
        </p:nvSpPr>
        <p:spPr>
          <a:xfrm>
            <a:off x="8713002" y="6142934"/>
            <a:ext cx="3377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0" cap="none" spc="0" normalizeH="0" baseline="0" noProof="0" dirty="0">
                <a:ln>
                  <a:noFill/>
                </a:ln>
                <a:solidFill>
                  <a:srgbClr val="3D67BC"/>
                </a:solidFill>
                <a:effectLst/>
                <a:uLnTx/>
                <a:uFillTx/>
              </a:rPr>
              <a:t>Ústav zdravotnických informací a statistiky České republiky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1" u="none" strike="noStrike" kern="0" cap="none" spc="0" normalizeH="0" baseline="0" noProof="0" dirty="0">
                <a:ln>
                  <a:noFill/>
                </a:ln>
                <a:solidFill>
                  <a:srgbClr val="3D67BC"/>
                </a:solidFill>
                <a:effectLst/>
                <a:uLnTx/>
                <a:uFillTx/>
              </a:rPr>
              <a:t>Institute </a:t>
            </a:r>
            <a:r>
              <a:rPr kumimoji="0" lang="cs-CZ" sz="900" b="0" i="1" u="none" strike="noStrike" kern="0" cap="none" spc="0" normalizeH="0" baseline="0" noProof="0" dirty="0" err="1">
                <a:ln>
                  <a:noFill/>
                </a:ln>
                <a:solidFill>
                  <a:srgbClr val="3D67BC"/>
                </a:solidFill>
                <a:effectLst/>
                <a:uLnTx/>
                <a:uFillTx/>
              </a:rPr>
              <a:t>of</a:t>
            </a:r>
            <a:r>
              <a:rPr kumimoji="0" lang="cs-CZ" sz="900" b="0" i="1" u="none" strike="noStrike" kern="0" cap="none" spc="0" normalizeH="0" baseline="0" noProof="0" dirty="0">
                <a:ln>
                  <a:noFill/>
                </a:ln>
                <a:solidFill>
                  <a:srgbClr val="3D67BC"/>
                </a:solidFill>
                <a:effectLst/>
                <a:uLnTx/>
                <a:uFillTx/>
              </a:rPr>
              <a:t> </a:t>
            </a:r>
            <a:r>
              <a:rPr kumimoji="0" lang="cs-CZ" sz="900" b="0" i="1" u="none" strike="noStrike" kern="0" cap="none" spc="0" normalizeH="0" baseline="0" noProof="0" dirty="0" err="1">
                <a:ln>
                  <a:noFill/>
                </a:ln>
                <a:solidFill>
                  <a:srgbClr val="3D67BC"/>
                </a:solidFill>
                <a:effectLst/>
                <a:uLnTx/>
                <a:uFillTx/>
              </a:rPr>
              <a:t>Health</a:t>
            </a:r>
            <a:r>
              <a:rPr kumimoji="0" lang="cs-CZ" sz="900" b="0" i="1" u="none" strike="noStrike" kern="0" cap="none" spc="0" normalizeH="0" baseline="0" noProof="0" dirty="0">
                <a:ln>
                  <a:noFill/>
                </a:ln>
                <a:solidFill>
                  <a:srgbClr val="3D67BC"/>
                </a:solidFill>
                <a:effectLst/>
                <a:uLnTx/>
                <a:uFillTx/>
              </a:rPr>
              <a:t> </a:t>
            </a:r>
            <a:r>
              <a:rPr kumimoji="0" lang="cs-CZ" sz="900" b="0" i="1" u="none" strike="noStrike" kern="0" cap="none" spc="0" normalizeH="0" baseline="0" noProof="0" dirty="0" err="1">
                <a:ln>
                  <a:noFill/>
                </a:ln>
                <a:solidFill>
                  <a:srgbClr val="3D67BC"/>
                </a:solidFill>
                <a:effectLst/>
                <a:uLnTx/>
                <a:uFillTx/>
              </a:rPr>
              <a:t>Information</a:t>
            </a:r>
            <a:r>
              <a:rPr kumimoji="0" lang="cs-CZ" sz="900" b="0" i="1" u="none" strike="noStrike" kern="0" cap="none" spc="0" normalizeH="0" baseline="0" noProof="0" dirty="0">
                <a:ln>
                  <a:noFill/>
                </a:ln>
                <a:solidFill>
                  <a:srgbClr val="3D67BC"/>
                </a:solidFill>
                <a:effectLst/>
                <a:uLnTx/>
                <a:uFillTx/>
              </a:rPr>
              <a:t> and </a:t>
            </a:r>
            <a:r>
              <a:rPr kumimoji="0" lang="cs-CZ" sz="900" b="0" i="1" u="none" strike="noStrike" kern="0" cap="none" spc="0" normalizeH="0" baseline="0" noProof="0" dirty="0" err="1">
                <a:ln>
                  <a:noFill/>
                </a:ln>
                <a:solidFill>
                  <a:srgbClr val="3D67BC"/>
                </a:solidFill>
                <a:effectLst/>
                <a:uLnTx/>
                <a:uFillTx/>
              </a:rPr>
              <a:t>Statistics</a:t>
            </a:r>
            <a:r>
              <a:rPr kumimoji="0" lang="cs-CZ" sz="900" b="0" i="1" u="none" strike="noStrike" kern="0" cap="none" spc="0" normalizeH="0" baseline="0" noProof="0" dirty="0">
                <a:ln>
                  <a:noFill/>
                </a:ln>
                <a:solidFill>
                  <a:srgbClr val="3D67BC"/>
                </a:solidFill>
                <a:effectLst/>
                <a:uLnTx/>
                <a:uFillTx/>
              </a:rPr>
              <a:t> </a:t>
            </a:r>
            <a:r>
              <a:rPr kumimoji="0" lang="cs-CZ" sz="900" b="0" i="1" u="none" strike="noStrike" kern="0" cap="none" spc="0" normalizeH="0" baseline="0" noProof="0" dirty="0" err="1">
                <a:ln>
                  <a:noFill/>
                </a:ln>
                <a:solidFill>
                  <a:srgbClr val="3D67BC"/>
                </a:solidFill>
                <a:effectLst/>
                <a:uLnTx/>
                <a:uFillTx/>
              </a:rPr>
              <a:t>of</a:t>
            </a:r>
            <a:r>
              <a:rPr kumimoji="0" lang="cs-CZ" sz="900" b="0" i="1" u="none" strike="noStrike" kern="0" cap="none" spc="0" normalizeH="0" baseline="0" noProof="0" dirty="0">
                <a:ln>
                  <a:noFill/>
                </a:ln>
                <a:solidFill>
                  <a:srgbClr val="3D67BC"/>
                </a:solidFill>
                <a:effectLst/>
                <a:uLnTx/>
                <a:uFillTx/>
              </a:rPr>
              <a:t> </a:t>
            </a:r>
            <a:r>
              <a:rPr kumimoji="0" lang="cs-CZ" sz="900" b="0" i="1" u="none" strike="noStrike" kern="0" cap="none" spc="0" normalizeH="0" baseline="0" noProof="0" dirty="0" err="1">
                <a:ln>
                  <a:noFill/>
                </a:ln>
                <a:solidFill>
                  <a:srgbClr val="3D67BC"/>
                </a:solidFill>
                <a:effectLst/>
                <a:uLnTx/>
                <a:uFillTx/>
              </a:rPr>
              <a:t>the</a:t>
            </a:r>
            <a:r>
              <a:rPr kumimoji="0" lang="cs-CZ" sz="900" b="0" i="1" u="none" strike="noStrike" kern="0" cap="none" spc="0" normalizeH="0" baseline="0" noProof="0" dirty="0">
                <a:ln>
                  <a:noFill/>
                </a:ln>
                <a:solidFill>
                  <a:srgbClr val="3D67BC"/>
                </a:solidFill>
                <a:effectLst/>
                <a:uLnTx/>
                <a:uFillTx/>
              </a:rPr>
              <a:t> Czech Republic</a:t>
            </a:r>
          </a:p>
        </p:txBody>
      </p:sp>
      <p:pic>
        <p:nvPicPr>
          <p:cNvPr id="39" name="Obrázek 38">
            <a:extLst>
              <a:ext uri="{FF2B5EF4-FFF2-40B4-BE49-F238E27FC236}">
                <a16:creationId xmlns:a16="http://schemas.microsoft.com/office/drawing/2014/main" id="{0544BE2B-50C2-71A9-6907-813BFFB0560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00" y="6186252"/>
            <a:ext cx="3763463" cy="324000"/>
          </a:xfrm>
          <a:prstGeom prst="rect">
            <a:avLst/>
          </a:prstGeom>
        </p:spPr>
      </p:pic>
      <p:sp>
        <p:nvSpPr>
          <p:cNvPr id="40" name="Volný tvar 6">
            <a:extLst>
              <a:ext uri="{FF2B5EF4-FFF2-40B4-BE49-F238E27FC236}">
                <a16:creationId xmlns:a16="http://schemas.microsoft.com/office/drawing/2014/main" id="{D87DA9A5-6F0D-AA0F-767B-3F9A12048523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ysClr val="window" lastClr="FFFFFF">
                  <a:alpha val="25000"/>
                </a:sysClr>
              </a:gs>
              <a:gs pos="100000">
                <a:sysClr val="window" lastClr="FFFFFF"/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Volný tvar 17">
            <a:extLst>
              <a:ext uri="{FF2B5EF4-FFF2-40B4-BE49-F238E27FC236}">
                <a16:creationId xmlns:a16="http://schemas.microsoft.com/office/drawing/2014/main" id="{ECE05B88-9EEB-DB92-E018-ABF577288023}"/>
              </a:ext>
            </a:extLst>
          </p:cNvPr>
          <p:cNvSpPr/>
          <p:nvPr userDrawn="1"/>
        </p:nvSpPr>
        <p:spPr>
          <a:xfrm rot="10800000">
            <a:off x="-1" y="4380806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ysClr val="window" lastClr="FFFFFF">
                  <a:alpha val="25000"/>
                </a:sysClr>
              </a:gs>
              <a:gs pos="100000">
                <a:sysClr val="window" lastClr="FFFFFF"/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Volný tvar 18">
            <a:extLst>
              <a:ext uri="{FF2B5EF4-FFF2-40B4-BE49-F238E27FC236}">
                <a16:creationId xmlns:a16="http://schemas.microsoft.com/office/drawing/2014/main" id="{E90CC7D7-6C9E-1330-B38E-DE06E545BA0C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33CCCC">
              <a:alpha val="34902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rgbClr val="33CC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Volný tvar 19">
            <a:extLst>
              <a:ext uri="{FF2B5EF4-FFF2-40B4-BE49-F238E27FC236}">
                <a16:creationId xmlns:a16="http://schemas.microsoft.com/office/drawing/2014/main" id="{74D5107F-160A-A914-A14A-E94E7D713602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424242">
              <a:alpha val="27843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Obdélník 43">
            <a:extLst>
              <a:ext uri="{FF2B5EF4-FFF2-40B4-BE49-F238E27FC236}">
                <a16:creationId xmlns:a16="http://schemas.microsoft.com/office/drawing/2014/main" id="{3C168A5E-CC30-E596-FF35-761B67713A1D}"/>
              </a:ext>
            </a:extLst>
          </p:cNvPr>
          <p:cNvSpPr/>
          <p:nvPr userDrawn="1"/>
        </p:nvSpPr>
        <p:spPr>
          <a:xfrm>
            <a:off x="13436" y="5952516"/>
            <a:ext cx="12191997" cy="9360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B36EA56F-2D51-27D8-C4D2-E67298C119B2}"/>
              </a:ext>
            </a:extLst>
          </p:cNvPr>
          <p:cNvSpPr/>
          <p:nvPr userDrawn="1"/>
        </p:nvSpPr>
        <p:spPr>
          <a:xfrm>
            <a:off x="0" y="5861077"/>
            <a:ext cx="12192000" cy="72000"/>
          </a:xfrm>
          <a:prstGeom prst="rect">
            <a:avLst/>
          </a:prstGeom>
          <a:solidFill>
            <a:srgbClr val="C1497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rgbClr val="8CC84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Volný tvar 6">
            <a:extLst>
              <a:ext uri="{FF2B5EF4-FFF2-40B4-BE49-F238E27FC236}">
                <a16:creationId xmlns:a16="http://schemas.microsoft.com/office/drawing/2014/main" id="{A7FBC5ED-0E13-C0C1-2217-B79A8861A07E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345D9A">
              <a:alpha val="30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Volný tvar 17">
            <a:extLst>
              <a:ext uri="{FF2B5EF4-FFF2-40B4-BE49-F238E27FC236}">
                <a16:creationId xmlns:a16="http://schemas.microsoft.com/office/drawing/2014/main" id="{FA0871F4-A06E-1836-4911-8EC7F440ECC0}"/>
              </a:ext>
            </a:extLst>
          </p:cNvPr>
          <p:cNvSpPr/>
          <p:nvPr userDrawn="1"/>
        </p:nvSpPr>
        <p:spPr>
          <a:xfrm rot="10800000">
            <a:off x="-9428" y="4390233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Volný tvar 18">
            <a:extLst>
              <a:ext uri="{FF2B5EF4-FFF2-40B4-BE49-F238E27FC236}">
                <a16:creationId xmlns:a16="http://schemas.microsoft.com/office/drawing/2014/main" id="{F4B2288F-2D7C-057F-717F-E557FDD7DA5A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16468E">
              <a:alpha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rgbClr val="33CC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Volný tvar 19">
            <a:extLst>
              <a:ext uri="{FF2B5EF4-FFF2-40B4-BE49-F238E27FC236}">
                <a16:creationId xmlns:a16="http://schemas.microsoft.com/office/drawing/2014/main" id="{500F07B3-C075-2CC6-FAAD-FBEAC5A365E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16468E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D0E47F-6767-8B18-B188-06EF4F427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86C2-06C0-4206-9C2C-BCDE5ED9D322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B3BBCB-820B-826C-7176-DF0FF64E0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F02DEAF-868E-1B43-9FC7-CE5654011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8DCA-9651-4B21-9C3F-FCE1AACE5E4A}" type="slidenum">
              <a:rPr lang="cs-CZ" smtClean="0"/>
              <a:t>‹#›</a:t>
            </a:fld>
            <a:endParaRPr lang="cs-CZ"/>
          </a:p>
        </p:txBody>
      </p:sp>
      <p:sp>
        <p:nvSpPr>
          <p:cNvPr id="57" name="Nadpis 1">
            <a:extLst>
              <a:ext uri="{FF2B5EF4-FFF2-40B4-BE49-F238E27FC236}">
                <a16:creationId xmlns:a16="http://schemas.microsoft.com/office/drawing/2014/main" id="{A52C86E0-3EF0-CE55-695A-275E1A420D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1952" y="260818"/>
            <a:ext cx="9144000" cy="953264"/>
          </a:xfrm>
        </p:spPr>
        <p:txBody>
          <a:bodyPr anchor="ctr">
            <a:normAutofit/>
          </a:bodyPr>
          <a:lstStyle>
            <a:lvl1pPr algn="l">
              <a:defRPr sz="3600" b="1">
                <a:solidFill>
                  <a:srgbClr val="16468E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8" name="Podnadpis 2">
            <a:extLst>
              <a:ext uri="{FF2B5EF4-FFF2-40B4-BE49-F238E27FC236}">
                <a16:creationId xmlns:a16="http://schemas.microsoft.com/office/drawing/2014/main" id="{B24EC10E-DABC-0B7A-BA02-DC112BFD1E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399" y="5630325"/>
            <a:ext cx="5604720" cy="488244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rgbClr val="C1497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62" name="Picture 24">
            <a:extLst>
              <a:ext uri="{FF2B5EF4-FFF2-40B4-BE49-F238E27FC236}">
                <a16:creationId xmlns:a16="http://schemas.microsoft.com/office/drawing/2014/main" id="{7FEA10EB-DCA9-B955-5543-06D36FABBA44}"/>
              </a:ext>
            </a:extLst>
          </p:cNvPr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1183047" y="1078816"/>
            <a:ext cx="592937" cy="39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Obrázek 62">
            <a:extLst>
              <a:ext uri="{FF2B5EF4-FFF2-40B4-BE49-F238E27FC236}">
                <a16:creationId xmlns:a16="http://schemas.microsoft.com/office/drawing/2014/main" id="{56D22257-6E54-3074-5000-B2131AD4B49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702" y="995528"/>
            <a:ext cx="574173" cy="574173"/>
          </a:xfrm>
          <a:prstGeom prst="rect">
            <a:avLst/>
          </a:prstGeom>
        </p:spPr>
      </p:pic>
      <p:pic>
        <p:nvPicPr>
          <p:cNvPr id="64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9AFE7C08-5F1C-DB55-9372-29A68E2F0E2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444" y="1058630"/>
            <a:ext cx="1252291" cy="487435"/>
          </a:xfrm>
          <a:prstGeom prst="rect">
            <a:avLst/>
          </a:prstGeom>
        </p:spPr>
      </p:pic>
      <p:pic>
        <p:nvPicPr>
          <p:cNvPr id="65" name="Obrázek 64" descr="Obsah obrázku Písmo, text, Grafika, snímek obrazovky&#10;&#10;Popis byl vytvořen automaticky">
            <a:extLst>
              <a:ext uri="{FF2B5EF4-FFF2-40B4-BE49-F238E27FC236}">
                <a16:creationId xmlns:a16="http://schemas.microsoft.com/office/drawing/2014/main" id="{C7322942-706A-D209-F868-44736ACD01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02" y="6249228"/>
            <a:ext cx="1757359" cy="432000"/>
          </a:xfrm>
          <a:prstGeom prst="rect">
            <a:avLst/>
          </a:prstGeom>
        </p:spPr>
      </p:pic>
      <p:pic>
        <p:nvPicPr>
          <p:cNvPr id="66" name="Grafický objekt 4">
            <a:extLst>
              <a:ext uri="{FF2B5EF4-FFF2-40B4-BE49-F238E27FC236}">
                <a16:creationId xmlns:a16="http://schemas.microsoft.com/office/drawing/2014/main" id="{7048567E-D421-54AE-2CC6-3C60A923FA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07606" y="6265259"/>
            <a:ext cx="4390283" cy="396000"/>
          </a:xfrm>
          <a:prstGeom prst="rect">
            <a:avLst/>
          </a:prstGeom>
        </p:spPr>
      </p:pic>
      <p:pic>
        <p:nvPicPr>
          <p:cNvPr id="67" name="Obrázek 66">
            <a:extLst>
              <a:ext uri="{FF2B5EF4-FFF2-40B4-BE49-F238E27FC236}">
                <a16:creationId xmlns:a16="http://schemas.microsoft.com/office/drawing/2014/main" id="{7724AED7-0D27-4ABD-B04D-E194143ECE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592" y="6312421"/>
            <a:ext cx="3741533" cy="322112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9DBF8D78-630F-F530-11D7-45F42096679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9006584" y="4178500"/>
            <a:ext cx="3200677" cy="249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35747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D9B428-312C-A941-3801-4037CD083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B56582-A838-241A-33FF-529F6483D4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4BAFCD3-800A-6048-1849-A7A39DB857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96F82E2-4452-3685-E15E-A2779B7FD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86C2-06C0-4206-9C2C-BCDE5ED9D322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F2933DB-E023-D67B-9F70-F151E6727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DC0A215-BDD3-64DC-E5DE-10E0F766C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8DCA-9651-4B21-9C3F-FCE1AACE5E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8223550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43BFA1-6B59-4872-C11C-CD9C99A3C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E4DB149-4300-3459-7A5F-EE6505328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A0D9D9E-F6C2-10AC-D0B7-5E5C0CE4D6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07BE260-AFE0-09C7-5667-42981C7164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7FBCAC6-9E6C-7841-406C-DFBACCD52F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4602281-0C1A-CE2D-2356-A78CBB986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86C2-06C0-4206-9C2C-BCDE5ED9D322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0B490B3-98CC-4617-1448-8805BFEC6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BF7D5C8-AACE-EECD-92AB-B8F704EF6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8DCA-9651-4B21-9C3F-FCE1AACE5E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931351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A602EC-17E2-56DD-B433-E35BC53BA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670793-DA19-D861-01A8-1B28AACC2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D0E8B35-5708-B98F-4B28-D0FE9388F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86C2-06C0-4206-9C2C-BCDE5ED9D322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ADF2DD-EBB5-0878-B252-DA73885DC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281017-88F0-8F17-7F11-C2FE8D020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8DCA-9651-4B21-9C3F-FCE1AACE5E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201099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14E4D-27AA-8330-5523-1FBE875DB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744" y="365125"/>
            <a:ext cx="10935056" cy="634733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C1497F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Volný tvar 17">
            <a:extLst>
              <a:ext uri="{FF2B5EF4-FFF2-40B4-BE49-F238E27FC236}">
                <a16:creationId xmlns:a16="http://schemas.microsoft.com/office/drawing/2014/main" id="{E4D438A5-7AE6-C0B2-E322-D950B70FB551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C1497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Volný tvar 19">
            <a:extLst>
              <a:ext uri="{FF2B5EF4-FFF2-40B4-BE49-F238E27FC236}">
                <a16:creationId xmlns:a16="http://schemas.microsoft.com/office/drawing/2014/main" id="{AC18BBCB-735D-29CB-2E95-C24C8FC84250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16468E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F9B519CA-61E7-77A2-B0D3-0B5236F994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22243"/>
            <a:ext cx="647424" cy="252000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D6970EC6-320B-BD5C-0790-AE81CB68B1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10" name="Přímá spojnice 3">
            <a:extLst>
              <a:ext uri="{FF2B5EF4-FFF2-40B4-BE49-F238E27FC236}">
                <a16:creationId xmlns:a16="http://schemas.microsoft.com/office/drawing/2014/main" id="{94E9B56D-79B4-B9FA-99F6-098E9265E629}"/>
              </a:ext>
            </a:extLst>
          </p:cNvPr>
          <p:cNvCxnSpPr>
            <a:cxnSpLocks/>
          </p:cNvCxnSpPr>
          <p:nvPr userDrawn="1"/>
        </p:nvCxnSpPr>
        <p:spPr>
          <a:xfrm>
            <a:off x="1031836" y="6523200"/>
            <a:ext cx="5796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1" name="Obdélník 14">
            <a:extLst>
              <a:ext uri="{FF2B5EF4-FFF2-40B4-BE49-F238E27FC236}">
                <a16:creationId xmlns:a16="http://schemas.microsoft.com/office/drawing/2014/main" id="{964C0C6C-825D-DDBF-2EB4-C8F2958814D9}"/>
              </a:ext>
            </a:extLst>
          </p:cNvPr>
          <p:cNvSpPr/>
          <p:nvPr userDrawn="1"/>
        </p:nvSpPr>
        <p:spPr>
          <a:xfrm>
            <a:off x="1031837" y="6539370"/>
            <a:ext cx="5796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0" cap="none" spc="0" normalizeH="0" baseline="0" noProof="0" dirty="0">
                <a:ln>
                  <a:noFill/>
                </a:ln>
                <a:solidFill>
                  <a:srgbClr val="16468E"/>
                </a:solidFill>
                <a:effectLst/>
                <a:uLnTx/>
                <a:uFillTx/>
              </a:rPr>
              <a:t>NÁRODNÍ SOCIÁLNÍ INFORMAČNÍ SYSTÉM (NSIS)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16468E"/>
              </a:solidFill>
              <a:effectLst/>
              <a:uLnTx/>
              <a:uFillTx/>
            </a:endParaRP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6B3B6E3C-FAB8-0A45-4D66-371977CC6C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86038" y="6500472"/>
            <a:ext cx="2101765" cy="180000"/>
          </a:xfrm>
          <a:prstGeom prst="rect">
            <a:avLst/>
          </a:prstGeom>
        </p:spPr>
      </p:pic>
      <p:pic>
        <p:nvPicPr>
          <p:cNvPr id="16" name="Obrázek 15" descr="Obsah obrázku Písmo, text, Grafika, snímek obrazovky&#10;&#10;Popis byl vytvořen automaticky">
            <a:extLst>
              <a:ext uri="{FF2B5EF4-FFF2-40B4-BE49-F238E27FC236}">
                <a16:creationId xmlns:a16="http://schemas.microsoft.com/office/drawing/2014/main" id="{EF9089EA-7DBF-0196-BF97-D77A752AD35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107" y="6500472"/>
            <a:ext cx="1025126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885822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14E4D-27AA-8330-5523-1FBE875DB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744" y="365125"/>
            <a:ext cx="10935056" cy="634733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16468E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Volný tvar 17">
            <a:extLst>
              <a:ext uri="{FF2B5EF4-FFF2-40B4-BE49-F238E27FC236}">
                <a16:creationId xmlns:a16="http://schemas.microsoft.com/office/drawing/2014/main" id="{E4D438A5-7AE6-C0B2-E322-D950B70FB551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C1497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Volný tvar 19">
            <a:extLst>
              <a:ext uri="{FF2B5EF4-FFF2-40B4-BE49-F238E27FC236}">
                <a16:creationId xmlns:a16="http://schemas.microsoft.com/office/drawing/2014/main" id="{AC18BBCB-735D-29CB-2E95-C24C8FC84250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16468E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F9B519CA-61E7-77A2-B0D3-0B5236F994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22243"/>
            <a:ext cx="647424" cy="252000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D6970EC6-320B-BD5C-0790-AE81CB68B1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10" name="Přímá spojnice 3">
            <a:extLst>
              <a:ext uri="{FF2B5EF4-FFF2-40B4-BE49-F238E27FC236}">
                <a16:creationId xmlns:a16="http://schemas.microsoft.com/office/drawing/2014/main" id="{94E9B56D-79B4-B9FA-99F6-098E9265E629}"/>
              </a:ext>
            </a:extLst>
          </p:cNvPr>
          <p:cNvCxnSpPr>
            <a:cxnSpLocks/>
          </p:cNvCxnSpPr>
          <p:nvPr userDrawn="1"/>
        </p:nvCxnSpPr>
        <p:spPr>
          <a:xfrm>
            <a:off x="1031836" y="6523200"/>
            <a:ext cx="5796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1" name="Obdélník 14">
            <a:extLst>
              <a:ext uri="{FF2B5EF4-FFF2-40B4-BE49-F238E27FC236}">
                <a16:creationId xmlns:a16="http://schemas.microsoft.com/office/drawing/2014/main" id="{964C0C6C-825D-DDBF-2EB4-C8F2958814D9}"/>
              </a:ext>
            </a:extLst>
          </p:cNvPr>
          <p:cNvSpPr/>
          <p:nvPr userDrawn="1"/>
        </p:nvSpPr>
        <p:spPr>
          <a:xfrm>
            <a:off x="1031837" y="6539370"/>
            <a:ext cx="5796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0" cap="none" spc="0" normalizeH="0" baseline="0" noProof="0" dirty="0">
                <a:ln>
                  <a:noFill/>
                </a:ln>
                <a:solidFill>
                  <a:srgbClr val="16468E"/>
                </a:solidFill>
                <a:effectLst/>
                <a:uLnTx/>
                <a:uFillTx/>
              </a:rPr>
              <a:t>NÁRODNÍ SOCIÁLNÍ INFORMAČNÍ SYSTÉM (NSIS)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16468E"/>
              </a:solidFill>
              <a:effectLst/>
              <a:uLnTx/>
              <a:uFillTx/>
            </a:endParaRP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6B3B6E3C-FAB8-0A45-4D66-371977CC6C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86038" y="6500472"/>
            <a:ext cx="2101765" cy="180000"/>
          </a:xfrm>
          <a:prstGeom prst="rect">
            <a:avLst/>
          </a:prstGeom>
        </p:spPr>
      </p:pic>
      <p:pic>
        <p:nvPicPr>
          <p:cNvPr id="16" name="Obrázek 15" descr="Obsah obrázku Písmo, text, Grafika, snímek obrazovky&#10;&#10;Popis byl vytvořen automaticky">
            <a:extLst>
              <a:ext uri="{FF2B5EF4-FFF2-40B4-BE49-F238E27FC236}">
                <a16:creationId xmlns:a16="http://schemas.microsoft.com/office/drawing/2014/main" id="{EF9089EA-7DBF-0196-BF97-D77A752AD35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107" y="6500472"/>
            <a:ext cx="1025126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78692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14E4D-27AA-8330-5523-1FBE875DB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744" y="365125"/>
            <a:ext cx="10935056" cy="634733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16468E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Volný tvar 17">
            <a:extLst>
              <a:ext uri="{FF2B5EF4-FFF2-40B4-BE49-F238E27FC236}">
                <a16:creationId xmlns:a16="http://schemas.microsoft.com/office/drawing/2014/main" id="{E4D438A5-7AE6-C0B2-E322-D950B70FB551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C1497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Volný tvar 19">
            <a:extLst>
              <a:ext uri="{FF2B5EF4-FFF2-40B4-BE49-F238E27FC236}">
                <a16:creationId xmlns:a16="http://schemas.microsoft.com/office/drawing/2014/main" id="{AC18BBCB-735D-29CB-2E95-C24C8FC84250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16468E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3163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849971133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E3970C3-AFF3-DAB9-B6C3-0D5BC7F85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86C2-06C0-4206-9C2C-BCDE5ED9D322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18FBE35-0188-034D-692D-E3F8D6AC1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FB53FA7-BF36-4CA8-A619-7A29FAE0D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8DCA-9651-4B21-9C3F-FCE1AACE5E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711540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A2E5CE-7653-CA92-B538-04E5E81CC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D77B9E-0E06-D3B9-0F79-EFC1A7D46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1334FC8-5D6E-4DAB-0C00-3D5E9B2E6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25827A3-5C27-7891-9F45-F4EC85B5D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86C2-06C0-4206-9C2C-BCDE5ED9D322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6AA930F-91EE-7215-C6CD-E105E4105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508557-8F4D-76FB-4476-F1D671787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8DCA-9651-4B21-9C3F-FCE1AACE5E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0668758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45CE29-D55E-9B1A-1FFF-0B7A3ACD9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A404947-1D4E-FFBF-97DD-9E59DADA52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2AE5C16-D86E-70F2-4A92-522A1FB0DC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9988947-1591-4CD1-4834-8E78AACCE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86C2-06C0-4206-9C2C-BCDE5ED9D322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29D660B-0986-F516-C3C2-EE248B692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BF116E2-D3FF-1DD8-C59D-88AD886DA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8DCA-9651-4B21-9C3F-FCE1AACE5E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1877032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4F979-40FC-E26A-5446-415010FF8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A86F772-54F6-B829-01D4-7F1EFE137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53D8C8-BBD7-78A4-59C5-BF217DDE4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86C2-06C0-4206-9C2C-BCDE5ED9D322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534D9E-EBA6-54D0-686E-10902A931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B990C2-4672-BFFC-A28E-D812F8196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8DCA-9651-4B21-9C3F-FCE1AACE5E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791492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C98FE2D-8C5C-F37C-F9A0-EE8CB4042E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003C08D-878D-C461-4769-D98E0BED62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9A1096-9D1E-6BA8-441E-0E330FDB9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86C2-06C0-4206-9C2C-BCDE5ED9D322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E289DB-3A29-E86E-72EB-D658E4B8B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700CA8-3114-5A59-B62F-8C69E95C3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D8DCA-9651-4B21-9C3F-FCE1AACE5E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3976388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olný tvar 17">
            <a:extLst>
              <a:ext uri="{FF2B5EF4-FFF2-40B4-BE49-F238E27FC236}">
                <a16:creationId xmlns:a16="http://schemas.microsoft.com/office/drawing/2014/main" id="{F9DF11D7-C1A0-46F5-B20A-EE3A4700E45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DA5EF6B5-1015-4E5F-BC7C-2B0B40DC4C7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823511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CA797ED8-728E-4B69-2BBD-C59909EE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0" y="160258"/>
            <a:ext cx="11386173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444705788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1E9F78-E2CE-4E8B-BE9E-D684648B0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64F1-3EBB-408E-8703-06B65CDE4B4A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BE5DDF9-EF30-4D78-811A-73ED0762D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501578-6596-47E2-A888-C9138A573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223B-8D7A-4681-813B-55198971A11A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92C38A-ACF3-4511-83B2-BBC8D3BC1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276357"/>
            <a:ext cx="12077699" cy="83235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C22728"/>
                </a:solidFill>
                <a:effectLst/>
                <a:latin typeface="+mn-lt"/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6E1183-66C6-4A27-95E6-796A78D36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68" y="2201678"/>
            <a:ext cx="10515600" cy="2143935"/>
          </a:xfrm>
        </p:spPr>
        <p:txBody>
          <a:bodyPr/>
          <a:lstStyle>
            <a:lvl1pPr>
              <a:defRPr sz="3200" b="1">
                <a:solidFill>
                  <a:srgbClr val="232C77"/>
                </a:solidFill>
                <a:latin typeface="+mj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3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176600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14E4D-27AA-8330-5523-1FBE875DB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744" y="365125"/>
            <a:ext cx="10935056" cy="634733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16468E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Volný tvar 17">
            <a:extLst>
              <a:ext uri="{FF2B5EF4-FFF2-40B4-BE49-F238E27FC236}">
                <a16:creationId xmlns:a16="http://schemas.microsoft.com/office/drawing/2014/main" id="{E4D438A5-7AE6-C0B2-E322-D950B70FB551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C1497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Volný tvar 19">
            <a:extLst>
              <a:ext uri="{FF2B5EF4-FFF2-40B4-BE49-F238E27FC236}">
                <a16:creationId xmlns:a16="http://schemas.microsoft.com/office/drawing/2014/main" id="{AC18BBCB-735D-29CB-2E95-C24C8FC84250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16468E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F9B519CA-61E7-77A2-B0D3-0B5236F994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22243"/>
            <a:ext cx="647424" cy="252000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D6970EC6-320B-BD5C-0790-AE81CB68B1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10" name="Přímá spojnice 3">
            <a:extLst>
              <a:ext uri="{FF2B5EF4-FFF2-40B4-BE49-F238E27FC236}">
                <a16:creationId xmlns:a16="http://schemas.microsoft.com/office/drawing/2014/main" id="{94E9B56D-79B4-B9FA-99F6-098E9265E629}"/>
              </a:ext>
            </a:extLst>
          </p:cNvPr>
          <p:cNvCxnSpPr>
            <a:cxnSpLocks/>
          </p:cNvCxnSpPr>
          <p:nvPr userDrawn="1"/>
        </p:nvCxnSpPr>
        <p:spPr>
          <a:xfrm>
            <a:off x="1031836" y="6523200"/>
            <a:ext cx="5796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1" name="Obdélník 14">
            <a:extLst>
              <a:ext uri="{FF2B5EF4-FFF2-40B4-BE49-F238E27FC236}">
                <a16:creationId xmlns:a16="http://schemas.microsoft.com/office/drawing/2014/main" id="{964C0C6C-825D-DDBF-2EB4-C8F2958814D9}"/>
              </a:ext>
            </a:extLst>
          </p:cNvPr>
          <p:cNvSpPr/>
          <p:nvPr userDrawn="1"/>
        </p:nvSpPr>
        <p:spPr>
          <a:xfrm>
            <a:off x="1031837" y="6539370"/>
            <a:ext cx="5796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0" cap="none" spc="0" normalizeH="0" baseline="0" noProof="0" dirty="0">
                <a:ln>
                  <a:noFill/>
                </a:ln>
                <a:solidFill>
                  <a:srgbClr val="16468E"/>
                </a:solidFill>
                <a:effectLst/>
                <a:uLnTx/>
                <a:uFillTx/>
              </a:rPr>
              <a:t>Budování Národního sociálního informačního systému (NSIS) 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16468E"/>
              </a:solidFill>
              <a:effectLst/>
              <a:uLnTx/>
              <a:uFillTx/>
            </a:endParaRP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6B3B6E3C-FAB8-0A45-4D66-371977CC6CA2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2600" y="6500472"/>
            <a:ext cx="2101765" cy="180000"/>
          </a:xfrm>
          <a:prstGeom prst="rect">
            <a:avLst/>
          </a:prstGeom>
        </p:spPr>
      </p:pic>
      <p:pic>
        <p:nvPicPr>
          <p:cNvPr id="16" name="Obrázek 15" descr="Obsah obrázku Písmo, text, Grafika, snímek obrazovky&#10;&#10;Popis byl vytvořen automaticky">
            <a:extLst>
              <a:ext uri="{FF2B5EF4-FFF2-40B4-BE49-F238E27FC236}">
                <a16:creationId xmlns:a16="http://schemas.microsoft.com/office/drawing/2014/main" id="{EF9089EA-7DBF-0196-BF97-D77A752AD35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399" y="6442597"/>
            <a:ext cx="1328527" cy="32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459017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0630587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sp>
        <p:nvSpPr>
          <p:cNvPr id="19" name="Volný tvar 17">
            <a:extLst>
              <a:ext uri="{FF2B5EF4-FFF2-40B4-BE49-F238E27FC236}">
                <a16:creationId xmlns:a16="http://schemas.microsoft.com/office/drawing/2014/main" id="{DF1AA1DD-DCEB-9FDF-5F9F-251DA6A5D47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C476646C-C391-C20B-2ED6-96FFC1B18ADD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444095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6310933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757308680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28721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2095912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6560665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980368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071742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6396815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22053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81592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B8040E44-5489-454A-CF22-89E9E235B2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3" name="Logo UZIS">
            <a:extLst>
              <a:ext uri="{FF2B5EF4-FFF2-40B4-BE49-F238E27FC236}">
                <a16:creationId xmlns:a16="http://schemas.microsoft.com/office/drawing/2014/main" id="{55DC6064-559D-C7C6-A418-0534501F8F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C90A7BB1-0DAC-5E15-9CF7-42F1A38CC269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5" name="Obdélník 14">
            <a:extLst>
              <a:ext uri="{FF2B5EF4-FFF2-40B4-BE49-F238E27FC236}">
                <a16:creationId xmlns:a16="http://schemas.microsoft.com/office/drawing/2014/main" id="{29439D7B-F516-198B-D934-FB0BC09399B1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E7B65A80-701E-B314-DBB1-B62A95DCC7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7" name="Volný tvar 17">
            <a:extLst>
              <a:ext uri="{FF2B5EF4-FFF2-40B4-BE49-F238E27FC236}">
                <a16:creationId xmlns:a16="http://schemas.microsoft.com/office/drawing/2014/main" id="{A4CB8C3F-66B8-226F-FB07-C851F99655B3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B5747C42-39B4-C774-E0F3-4C591877B781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1285391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9734801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582299673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2997007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AD176B-2666-1D4C-8134-69B00BB5D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8C02B1-005B-BECD-D972-CBF367A257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51A85FC-AE4C-88A7-E609-834D9057EA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B2DDBA-75A0-8DB1-7A5E-93732CF99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4033E1F-3FE3-1B1A-2620-601449D3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14744A5-21D1-272B-E06A-F026B762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2823360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sp>
        <p:nvSpPr>
          <p:cNvPr id="19" name="Volný tvar 17">
            <a:extLst>
              <a:ext uri="{FF2B5EF4-FFF2-40B4-BE49-F238E27FC236}">
                <a16:creationId xmlns:a16="http://schemas.microsoft.com/office/drawing/2014/main" id="{DF1AA1DD-DCEB-9FDF-5F9F-251DA6A5D47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C476646C-C391-C20B-2ED6-96FFC1B18ADD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8771675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0B3887D1-3C10-094C-6A24-C33AACB571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11" name="Logo UZIS">
            <a:extLst>
              <a:ext uri="{FF2B5EF4-FFF2-40B4-BE49-F238E27FC236}">
                <a16:creationId xmlns:a16="http://schemas.microsoft.com/office/drawing/2014/main" id="{14794FCC-DC23-2157-081F-C3EB1BC37F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12" name="Přímá spojnice 3">
            <a:extLst>
              <a:ext uri="{FF2B5EF4-FFF2-40B4-BE49-F238E27FC236}">
                <a16:creationId xmlns:a16="http://schemas.microsoft.com/office/drawing/2014/main" id="{12625A60-4895-C216-90AE-D82C2CB66CF9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3" name="Obdélník 14">
            <a:extLst>
              <a:ext uri="{FF2B5EF4-FFF2-40B4-BE49-F238E27FC236}">
                <a16:creationId xmlns:a16="http://schemas.microsoft.com/office/drawing/2014/main" id="{55D4E9D5-0885-3723-6206-E1AF5643945F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4B18DCE2-4351-DEFF-33AD-C2B73A08AC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5" name="Volný tvar 17">
            <a:extLst>
              <a:ext uri="{FF2B5EF4-FFF2-40B4-BE49-F238E27FC236}">
                <a16:creationId xmlns:a16="http://schemas.microsoft.com/office/drawing/2014/main" id="{3C9D8127-101F-F937-E20A-E9AA81E85BFB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Volný tvar 19">
            <a:extLst>
              <a:ext uri="{FF2B5EF4-FFF2-40B4-BE49-F238E27FC236}">
                <a16:creationId xmlns:a16="http://schemas.microsoft.com/office/drawing/2014/main" id="{DFF5EF4C-397F-AE74-5C9C-5189BAF743A3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1777059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C96C99-6058-835F-53BD-00EE37EE7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79783508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2259958-827C-946D-DF6A-108E67A72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927243A-4375-DD7D-7899-47A0EAC9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195F3E-F150-ED2C-1F3E-EC55020C0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5135781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9BEF15-290F-E6D6-D539-02F9DB890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850267-5B31-8C78-79E7-B4C36ACA6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A0B0ACF-6243-2123-DD90-316C9AF0D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FAB9A9-DF7E-2E80-2684-7B1F77A77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8649E5C-5B2A-485C-FF15-FA3AA5F7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189AB6B-4762-D390-BCBC-A91BE748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255885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F2B194-3226-5596-4C5B-3418D6A1E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3961FA1-4EF0-8C00-1301-0303BFADD3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3E4D571-68BE-7894-C660-90D280D6A4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B917E3D-4900-5CA9-DE3F-360D1FD7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8BBB5ED-0BFB-A884-B330-FD5D23F4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39BAD6B-A962-2692-5168-5AAE2A89C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22280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 userDrawn="1"/>
        </p:nvSpPr>
        <p:spPr>
          <a:xfrm>
            <a:off x="922421" y="6549098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analytická studie pro regiony ČR</a:t>
            </a:r>
            <a:endParaRPr lang="en-US" sz="1200" b="1" i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94333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85BDE6-A7EF-8B83-E168-5630DE317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91B2769-36BA-4D3E-31E9-B999E25D8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F0814E-A18D-3F53-8AEA-D379A2197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B5BEB1-2E39-6CF8-BA70-E557DAB08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BF3BFF-29F7-9497-0E8F-A26D0BAA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1474884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C34ECCB-E3D8-615C-BFB8-059FD020DD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022CC30-A06F-FCEE-6090-259F3C18B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FA8745-226C-DDE9-9778-1D758F62D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33784F-9A1A-132A-2498-3E8258686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70C281-141B-71E2-19B0-B387B1207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23792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941918320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259817989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067226983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olný tvar 17">
            <a:extLst>
              <a:ext uri="{FF2B5EF4-FFF2-40B4-BE49-F238E27FC236}">
                <a16:creationId xmlns:a16="http://schemas.microsoft.com/office/drawing/2014/main" id="{F9DF11D7-C1A0-46F5-B20A-EE3A4700E45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DA5EF6B5-1015-4E5F-BC7C-2B0B40DC4C7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7648567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B59216-F6BD-41DB-8B58-4DBD6F78B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A086BD3-60BD-4510-BFCD-6FD8FF675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831CCE1-A76C-42B2-A3B8-61F4A78C6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2D9ECAF-09A6-4E6E-988F-94DAE95CF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92246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 userDrawn="1"/>
        </p:nvSpPr>
        <p:spPr>
          <a:xfrm>
            <a:off x="922421" y="6549098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 dirty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analytická studie pro regiony ČR</a:t>
            </a:r>
            <a:endParaRPr lang="en-US" sz="1200" b="1" i="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651440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8085101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895231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01674847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7298700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0503748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0076946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3590065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4429655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8983461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1099759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7335099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088120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3654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 userDrawn="1"/>
        </p:nvSpPr>
        <p:spPr>
          <a:xfrm>
            <a:off x="922421" y="6549098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analytická</a:t>
            </a:r>
            <a:r>
              <a:rPr lang="cs-CZ" sz="1200" b="1" i="0" baseline="0">
                <a:solidFill>
                  <a:schemeClr val="accent5">
                    <a:lumMod val="50000"/>
                  </a:schemeClr>
                </a:solidFill>
              </a:rPr>
              <a:t> studie pro regiony ČR</a:t>
            </a:r>
            <a:endParaRPr lang="en-US" sz="1200" b="1" i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346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DD8B4D-DDE1-47DD-8286-4CC8FA098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C914A1A-9DD7-4231-B018-F377FD771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D2F9BD-8EAE-48E7-A030-EF46F9A1FD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34D75D6-239A-4391-8384-54DCE972D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88F23B3-7A72-4D63-8F6D-440720AD6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31977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760770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455206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4315180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AD176B-2666-1D4C-8134-69B00BB5D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8C02B1-005B-BECD-D972-CBF367A257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51A85FC-AE4C-88A7-E609-834D9057EA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B2DDBA-75A0-8DB1-7A5E-93732CF99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4033E1F-3FE3-1B1A-2620-601449D3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14744A5-21D1-272B-E06A-F026B762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85868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sp>
        <p:nvSpPr>
          <p:cNvPr id="19" name="Volný tvar 17">
            <a:extLst>
              <a:ext uri="{FF2B5EF4-FFF2-40B4-BE49-F238E27FC236}">
                <a16:creationId xmlns:a16="http://schemas.microsoft.com/office/drawing/2014/main" id="{DF1AA1DD-DCEB-9FDF-5F9F-251DA6A5D47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C476646C-C391-C20B-2ED6-96FFC1B18ADD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41200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26AAE3-F77C-EC68-46FE-83BB4F6A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44D26C-DB8E-FA5B-3825-2AE2B205F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45B084B-81F5-998B-6CB1-58CC5032A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C0D694C-2F4B-F1ED-4B56-33E5DC25AD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694B4FC-6138-C4B0-22CD-FEF349FF6E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86B9FBB-C6C8-2ED6-A7E3-FC7B3CFCD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8B1DB7C-8667-D2DE-9D05-F87CA7DD8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4321110-9EF1-E366-E875-10CE0677B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8353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olný tvar 17">
            <a:extLst>
              <a:ext uri="{FF2B5EF4-FFF2-40B4-BE49-F238E27FC236}">
                <a16:creationId xmlns:a16="http://schemas.microsoft.com/office/drawing/2014/main" id="{3504C758-52DB-2617-57E3-F7C52195CE31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9">
            <a:extLst>
              <a:ext uri="{FF2B5EF4-FFF2-40B4-BE49-F238E27FC236}">
                <a16:creationId xmlns:a16="http://schemas.microsoft.com/office/drawing/2014/main" id="{F58F3406-2CE3-57FC-FBF2-DC24CA7E020C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C96C99-6058-835F-53BD-00EE37EE7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821463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2259958-827C-946D-DF6A-108E67A72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927243A-4375-DD7D-7899-47A0EAC9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195F3E-F150-ED2C-1F3E-EC55020C0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24394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9BEF15-290F-E6D6-D539-02F9DB890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850267-5B31-8C78-79E7-B4C36ACA6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A0B0ACF-6243-2123-DD90-316C9AF0D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FAB9A9-DF7E-2E80-2684-7B1F77A77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8649E5C-5B2A-485C-FF15-FA3AA5F7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189AB6B-4762-D390-BCBC-A91BE748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24300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F2B194-3226-5596-4C5B-3418D6A1E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3961FA1-4EF0-8C00-1301-0303BFADD3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3E4D571-68BE-7894-C660-90D280D6A4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B917E3D-4900-5CA9-DE3F-360D1FD7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8BBB5ED-0BFB-A884-B330-FD5D23F4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39BAD6B-A962-2692-5168-5AAE2A89C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5416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77974B-1FFA-4DB6-8A8F-C6D3C5060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51DC174-F8E7-4EAC-A194-2E59D5387B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2EB7FDB-8449-4365-952C-D854D1367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D0A128B-F7A7-4D02-8D71-42D14D61A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29750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85BDE6-A7EF-8B83-E168-5630DE317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91B2769-36BA-4D3E-31E9-B999E25D8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F0814E-A18D-3F53-8AEA-D379A2197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B5BEB1-2E39-6CF8-BA70-E557DAB08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BF3BFF-29F7-9497-0E8F-A26D0BAA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6857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C34ECCB-E3D8-615C-BFB8-059FD020DD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022CC30-A06F-FCEE-6090-259F3C18B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FA8745-226C-DDE9-9778-1D758F62D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33784F-9A1A-132A-2498-3E8258686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70C281-141B-71E2-19B0-B387B1207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32717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4997DBFE-6BAA-4DF6-0492-46A0D0B7AC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8" name="Logo UZIS">
            <a:extLst>
              <a:ext uri="{FF2B5EF4-FFF2-40B4-BE49-F238E27FC236}">
                <a16:creationId xmlns:a16="http://schemas.microsoft.com/office/drawing/2014/main" id="{BE8BAAF8-F489-1087-A900-19C8D51516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E97A2E73-0221-04D8-E1E9-CE917292CE3F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0" name="Obdélník 14">
            <a:extLst>
              <a:ext uri="{FF2B5EF4-FFF2-40B4-BE49-F238E27FC236}">
                <a16:creationId xmlns:a16="http://schemas.microsoft.com/office/drawing/2014/main" id="{65F7F71F-768F-F6C7-0F8C-42CAE56C476F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5A762D59-EF54-EF0C-1705-DC8B12FFDCF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2" name="Volný tvar 17">
            <a:extLst>
              <a:ext uri="{FF2B5EF4-FFF2-40B4-BE49-F238E27FC236}">
                <a16:creationId xmlns:a16="http://schemas.microsoft.com/office/drawing/2014/main" id="{CC847777-A3F6-62C9-064B-D318A498C57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9">
            <a:extLst>
              <a:ext uri="{FF2B5EF4-FFF2-40B4-BE49-F238E27FC236}">
                <a16:creationId xmlns:a16="http://schemas.microsoft.com/office/drawing/2014/main" id="{6649D0AE-F6AB-930E-B8C4-DD3D00AFB057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1627659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E22DB4-93A5-4D39-A180-4CB22F024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FB906DD-24DA-4ECF-AA3D-FCC325B3C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1B1462-33CA-4B0C-90DC-0DCC8CEBA2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3D0068-CEC6-46E0-BFE9-6942051C7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1F572F-9071-4282-BC1A-B524668F7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71361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0AD9E5-E08C-4CAB-A5F9-F9481151C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17BB3E-FF8D-442E-97B6-8067255EF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CF4D5E-1183-45AB-8E9C-7FD2874A39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D4DE49-771C-490A-BDED-84F1971DC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8DB9D8-26C2-425E-87CD-0EE8FFEE7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38677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DD8B4D-DDE1-47DD-8286-4CC8FA098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C914A1A-9DD7-4231-B018-F377FD771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D2F9BD-8EAE-48E7-A030-EF46F9A1FD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34D75D6-239A-4391-8384-54DCE972D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88F23B3-7A72-4D63-8F6D-440720AD6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77621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77974B-1FFA-4DB6-8A8F-C6D3C5060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51DC174-F8E7-4EAC-A194-2E59D5387B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2EB7FDB-8449-4365-952C-D854D1367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D0A128B-F7A7-4D02-8D71-42D14D61A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44879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BE00FD9-3343-4551-890F-0C34EE841D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383F444-3863-4EC7-B87D-F8CA73407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47F5387-E117-49D5-BB02-BD995E050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4327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910459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28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960051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BE00FD9-3343-4551-890F-0C34EE841D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383F444-3863-4EC7-B87D-F8CA73407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47F5387-E117-49D5-BB02-BD995E050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23035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4557785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4334217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22747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77A5EC-DCF3-4316-AAF9-593891F15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0E2C95-7248-4E58-95A4-5C701F280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8EFFA53-665F-4953-B32A-12133A2A9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CA4233-D784-46DD-A1AD-4152E21E0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85684D-BE59-4E04-BE98-A785CC64E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021854D-6B80-4FB9-9CFC-9B304DA8E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518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2698514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7128317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47657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14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AC82574F-5960-89ED-D455-A5F1762965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15" name="Logo UZIS">
            <a:extLst>
              <a:ext uri="{FF2B5EF4-FFF2-40B4-BE49-F238E27FC236}">
                <a16:creationId xmlns:a16="http://schemas.microsoft.com/office/drawing/2014/main" id="{4F434A3F-AA7E-53BF-47CA-DC428B5A7B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16" name="Přímá spojnice 3">
            <a:extLst>
              <a:ext uri="{FF2B5EF4-FFF2-40B4-BE49-F238E27FC236}">
                <a16:creationId xmlns:a16="http://schemas.microsoft.com/office/drawing/2014/main" id="{CE587C3F-0ACB-4309-BFF6-25328A0439A6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7" name="Obdélník 14">
            <a:extLst>
              <a:ext uri="{FF2B5EF4-FFF2-40B4-BE49-F238E27FC236}">
                <a16:creationId xmlns:a16="http://schemas.microsoft.com/office/drawing/2014/main" id="{1DFC5229-D661-E774-D4B4-6583AAF250E2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9F0F90D9-06E7-A541-619D-9E798E2383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9" name="Volný tvar 17">
            <a:extLst>
              <a:ext uri="{FF2B5EF4-FFF2-40B4-BE49-F238E27FC236}">
                <a16:creationId xmlns:a16="http://schemas.microsoft.com/office/drawing/2014/main" id="{DF1AA1DD-DCEB-9FDF-5F9F-251DA6A5D47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C476646C-C391-C20B-2ED6-96FFC1B18ADD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39721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AD176B-2666-1D4C-8134-69B00BB5D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8C02B1-005B-BECD-D972-CBF367A257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51A85FC-AE4C-88A7-E609-834D9057EA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B2DDBA-75A0-8DB1-7A5E-93732CF99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4033E1F-3FE3-1B1A-2620-601449D3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14744A5-21D1-272B-E06A-F026B762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74648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sp>
        <p:nvSpPr>
          <p:cNvPr id="19" name="Volný tvar 17">
            <a:extLst>
              <a:ext uri="{FF2B5EF4-FFF2-40B4-BE49-F238E27FC236}">
                <a16:creationId xmlns:a16="http://schemas.microsoft.com/office/drawing/2014/main" id="{DF1AA1DD-DCEB-9FDF-5F9F-251DA6A5D47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C476646C-C391-C20B-2ED6-96FFC1B18ADD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933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443240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0B3887D1-3C10-094C-6A24-C33AACB571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11" name="Logo UZIS">
            <a:extLst>
              <a:ext uri="{FF2B5EF4-FFF2-40B4-BE49-F238E27FC236}">
                <a16:creationId xmlns:a16="http://schemas.microsoft.com/office/drawing/2014/main" id="{14794FCC-DC23-2157-081F-C3EB1BC37F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12" name="Přímá spojnice 3">
            <a:extLst>
              <a:ext uri="{FF2B5EF4-FFF2-40B4-BE49-F238E27FC236}">
                <a16:creationId xmlns:a16="http://schemas.microsoft.com/office/drawing/2014/main" id="{12625A60-4895-C216-90AE-D82C2CB66CF9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3" name="Obdélník 14">
            <a:extLst>
              <a:ext uri="{FF2B5EF4-FFF2-40B4-BE49-F238E27FC236}">
                <a16:creationId xmlns:a16="http://schemas.microsoft.com/office/drawing/2014/main" id="{55D4E9D5-0885-3723-6206-E1AF5643945F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4B18DCE2-4351-DEFF-33AD-C2B73A08AC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5" name="Volný tvar 17">
            <a:extLst>
              <a:ext uri="{FF2B5EF4-FFF2-40B4-BE49-F238E27FC236}">
                <a16:creationId xmlns:a16="http://schemas.microsoft.com/office/drawing/2014/main" id="{3C9D8127-101F-F937-E20A-E9AA81E85BFB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Volný tvar 19">
            <a:extLst>
              <a:ext uri="{FF2B5EF4-FFF2-40B4-BE49-F238E27FC236}">
                <a16:creationId xmlns:a16="http://schemas.microsoft.com/office/drawing/2014/main" id="{DFF5EF4C-397F-AE74-5C9C-5189BAF743A3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131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9602F47-EC7D-BC9F-6939-E61A186E1E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7" name="Logo UZIS">
            <a:extLst>
              <a:ext uri="{FF2B5EF4-FFF2-40B4-BE49-F238E27FC236}">
                <a16:creationId xmlns:a16="http://schemas.microsoft.com/office/drawing/2014/main" id="{FE2AFBD8-B273-FC79-42F5-E2CA27A5F3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8" name="Přímá spojnice 3">
            <a:extLst>
              <a:ext uri="{FF2B5EF4-FFF2-40B4-BE49-F238E27FC236}">
                <a16:creationId xmlns:a16="http://schemas.microsoft.com/office/drawing/2014/main" id="{F117CD0C-888B-0D1E-F4DE-574D665D9766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9" name="Obdélník 14">
            <a:extLst>
              <a:ext uri="{FF2B5EF4-FFF2-40B4-BE49-F238E27FC236}">
                <a16:creationId xmlns:a16="http://schemas.microsoft.com/office/drawing/2014/main" id="{50972C5B-0F57-1A6D-A369-22F32574B3CE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467024CC-E71E-CA32-937E-00BAF447B6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1" name="Volný tvar 17">
            <a:extLst>
              <a:ext uri="{FF2B5EF4-FFF2-40B4-BE49-F238E27FC236}">
                <a16:creationId xmlns:a16="http://schemas.microsoft.com/office/drawing/2014/main" id="{D3C50748-8626-8049-B604-30D643F6B9E9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9">
            <a:extLst>
              <a:ext uri="{FF2B5EF4-FFF2-40B4-BE49-F238E27FC236}">
                <a16:creationId xmlns:a16="http://schemas.microsoft.com/office/drawing/2014/main" id="{C27CF800-A8CB-85CD-09C6-3F0A3C517A7A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C96C99-6058-835F-53BD-00EE37EE7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1082548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2259958-827C-946D-DF6A-108E67A72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927243A-4375-DD7D-7899-47A0EAC9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195F3E-F150-ED2C-1F3E-EC55020C0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983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9BEF15-290F-E6D6-D539-02F9DB890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850267-5B31-8C78-79E7-B4C36ACA6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A0B0ACF-6243-2123-DD90-316C9AF0D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FAB9A9-DF7E-2E80-2684-7B1F77A77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8649E5C-5B2A-485C-FF15-FA3AA5F7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189AB6B-4762-D390-BCBC-A91BE748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14985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F2B194-3226-5596-4C5B-3418D6A1E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3961FA1-4EF0-8C00-1301-0303BFADD3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3E4D571-68BE-7894-C660-90D280D6A4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B917E3D-4900-5CA9-DE3F-360D1FD7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8BBB5ED-0BFB-A884-B330-FD5D23F4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39BAD6B-A962-2692-5168-5AAE2A89C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49621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85BDE6-A7EF-8B83-E168-5630DE317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91B2769-36BA-4D3E-31E9-B999E25D8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F0814E-A18D-3F53-8AEA-D379A2197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B5BEB1-2E39-6CF8-BA70-E557DAB08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BF3BFF-29F7-9497-0E8F-A26D0BAA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44788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C34ECCB-E3D8-615C-BFB8-059FD020DD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022CC30-A06F-FCEE-6090-259F3C18B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FA8745-226C-DDE9-9778-1D758F62D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33784F-9A1A-132A-2498-3E8258686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70C281-141B-71E2-19B0-B387B1207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151193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815859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041237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138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28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9361244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40978402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01783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1952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784351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1703255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17021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80974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9458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070337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6B18D0-DA41-4D0E-98BC-745BE988FE28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BFB874-7FBE-4101-B1CB-526AFCBFC4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877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10865630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934162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AD176B-2666-1D4C-8134-69B00BB5D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8C02B1-005B-BECD-D972-CBF367A257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51A85FC-AE4C-88A7-E609-834D9057EA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B2DDBA-75A0-8DB1-7A5E-93732CF99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4033E1F-3FE3-1B1A-2620-601449D3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14744A5-21D1-272B-E06A-F026B762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90235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sp>
        <p:nvSpPr>
          <p:cNvPr id="19" name="Volný tvar 17">
            <a:extLst>
              <a:ext uri="{FF2B5EF4-FFF2-40B4-BE49-F238E27FC236}">
                <a16:creationId xmlns:a16="http://schemas.microsoft.com/office/drawing/2014/main" id="{DF1AA1DD-DCEB-9FDF-5F9F-251DA6A5D47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C476646C-C391-C20B-2ED6-96FFC1B18ADD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102576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0B3887D1-3C10-094C-6A24-C33AACB571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11" name="Logo UZIS">
            <a:extLst>
              <a:ext uri="{FF2B5EF4-FFF2-40B4-BE49-F238E27FC236}">
                <a16:creationId xmlns:a16="http://schemas.microsoft.com/office/drawing/2014/main" id="{14794FCC-DC23-2157-081F-C3EB1BC37F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12" name="Přímá spojnice 3">
            <a:extLst>
              <a:ext uri="{FF2B5EF4-FFF2-40B4-BE49-F238E27FC236}">
                <a16:creationId xmlns:a16="http://schemas.microsoft.com/office/drawing/2014/main" id="{12625A60-4895-C216-90AE-D82C2CB66CF9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3" name="Obdélník 14">
            <a:extLst>
              <a:ext uri="{FF2B5EF4-FFF2-40B4-BE49-F238E27FC236}">
                <a16:creationId xmlns:a16="http://schemas.microsoft.com/office/drawing/2014/main" id="{55D4E9D5-0885-3723-6206-E1AF5643945F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4B18DCE2-4351-DEFF-33AD-C2B73A08AC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5" name="Volný tvar 17">
            <a:extLst>
              <a:ext uri="{FF2B5EF4-FFF2-40B4-BE49-F238E27FC236}">
                <a16:creationId xmlns:a16="http://schemas.microsoft.com/office/drawing/2014/main" id="{3C9D8127-101F-F937-E20A-E9AA81E85BFB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Volný tvar 19">
            <a:extLst>
              <a:ext uri="{FF2B5EF4-FFF2-40B4-BE49-F238E27FC236}">
                <a16:creationId xmlns:a16="http://schemas.microsoft.com/office/drawing/2014/main" id="{DFF5EF4C-397F-AE74-5C9C-5189BAF743A3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5093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9602F47-EC7D-BC9F-6939-E61A186E1E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7" name="Logo UZIS">
            <a:extLst>
              <a:ext uri="{FF2B5EF4-FFF2-40B4-BE49-F238E27FC236}">
                <a16:creationId xmlns:a16="http://schemas.microsoft.com/office/drawing/2014/main" id="{FE2AFBD8-B273-FC79-42F5-E2CA27A5F3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8" name="Přímá spojnice 3">
            <a:extLst>
              <a:ext uri="{FF2B5EF4-FFF2-40B4-BE49-F238E27FC236}">
                <a16:creationId xmlns:a16="http://schemas.microsoft.com/office/drawing/2014/main" id="{F117CD0C-888B-0D1E-F4DE-574D665D9766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9" name="Obdélník 14">
            <a:extLst>
              <a:ext uri="{FF2B5EF4-FFF2-40B4-BE49-F238E27FC236}">
                <a16:creationId xmlns:a16="http://schemas.microsoft.com/office/drawing/2014/main" id="{50972C5B-0F57-1A6D-A369-22F32574B3CE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467024CC-E71E-CA32-937E-00BAF447B6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1" name="Volný tvar 17">
            <a:extLst>
              <a:ext uri="{FF2B5EF4-FFF2-40B4-BE49-F238E27FC236}">
                <a16:creationId xmlns:a16="http://schemas.microsoft.com/office/drawing/2014/main" id="{D3C50748-8626-8049-B604-30D643F6B9E9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9">
            <a:extLst>
              <a:ext uri="{FF2B5EF4-FFF2-40B4-BE49-F238E27FC236}">
                <a16:creationId xmlns:a16="http://schemas.microsoft.com/office/drawing/2014/main" id="{C27CF800-A8CB-85CD-09C6-3F0A3C517A7A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C96C99-6058-835F-53BD-00EE37EE7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86331209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2259958-827C-946D-DF6A-108E67A72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927243A-4375-DD7D-7899-47A0EAC9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195F3E-F150-ED2C-1F3E-EC55020C0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209681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9BEF15-290F-E6D6-D539-02F9DB890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850267-5B31-8C78-79E7-B4C36ACA6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A0B0ACF-6243-2123-DD90-316C9AF0D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FAB9A9-DF7E-2E80-2684-7B1F77A77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8649E5C-5B2A-485C-FF15-FA3AA5F7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189AB6B-4762-D390-BCBC-A91BE748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971015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F2B194-3226-5596-4C5B-3418D6A1E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3961FA1-4EF0-8C00-1301-0303BFADD3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3E4D571-68BE-7894-C660-90D280D6A4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B917E3D-4900-5CA9-DE3F-360D1FD7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8BBB5ED-0BFB-A884-B330-FD5D23F4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39BAD6B-A962-2692-5168-5AAE2A89C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17269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85BDE6-A7EF-8B83-E168-5630DE317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91B2769-36BA-4D3E-31E9-B999E25D8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F0814E-A18D-3F53-8AEA-D379A2197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B5BEB1-2E39-6CF8-BA70-E557DAB08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BF3BFF-29F7-9497-0E8F-A26D0BAA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695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C34ECCB-E3D8-615C-BFB8-059FD020DD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022CC30-A06F-FCEE-6090-259F3C18B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FA8745-226C-DDE9-9778-1D758F62D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33784F-9A1A-132A-2498-3E8258686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70C281-141B-71E2-19B0-B387B1207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921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9244233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390570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F00552C5-797B-2166-7F73-EE6C4914C4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16" name="Logo UZIS">
            <a:extLst>
              <a:ext uri="{FF2B5EF4-FFF2-40B4-BE49-F238E27FC236}">
                <a16:creationId xmlns:a16="http://schemas.microsoft.com/office/drawing/2014/main" id="{6EA79316-7322-E614-5E96-1E90ED23ED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17" name="Přímá spojnice 3">
            <a:extLst>
              <a:ext uri="{FF2B5EF4-FFF2-40B4-BE49-F238E27FC236}">
                <a16:creationId xmlns:a16="http://schemas.microsoft.com/office/drawing/2014/main" id="{C4376696-4EE0-A213-AACB-8F69E679EC79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8" name="Obdélník 14">
            <a:extLst>
              <a:ext uri="{FF2B5EF4-FFF2-40B4-BE49-F238E27FC236}">
                <a16:creationId xmlns:a16="http://schemas.microsoft.com/office/drawing/2014/main" id="{E714AE3F-6813-9539-84E1-D346E7E52726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7EAECD78-AB7B-FF7D-882F-1B49A12C2DD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20" name="Volný tvar 17">
            <a:extLst>
              <a:ext uri="{FF2B5EF4-FFF2-40B4-BE49-F238E27FC236}">
                <a16:creationId xmlns:a16="http://schemas.microsoft.com/office/drawing/2014/main" id="{365F3FC6-60BE-0031-7B42-96550F5C76BE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Volný tvar 19">
            <a:extLst>
              <a:ext uri="{FF2B5EF4-FFF2-40B4-BE49-F238E27FC236}">
                <a16:creationId xmlns:a16="http://schemas.microsoft.com/office/drawing/2014/main" id="{7E1FFA1D-7B2B-B356-106D-E06767B6243A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4411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ABABEC8-F7A4-2BC5-0389-76BE78AF1D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6649" y="1243846"/>
            <a:ext cx="11388315" cy="4852837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86E319E4-DB43-4786-B406-1BC6DF9F76D3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86429ADE-79A8-80A2-0A21-62D5CA7EB14F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11" name="Volný tvar 6">
            <a:extLst>
              <a:ext uri="{FF2B5EF4-FFF2-40B4-BE49-F238E27FC236}">
                <a16:creationId xmlns:a16="http://schemas.microsoft.com/office/drawing/2014/main" id="{001B4B07-6973-6318-87D0-6F65394D6BC9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7">
            <a:extLst>
              <a:ext uri="{FF2B5EF4-FFF2-40B4-BE49-F238E27FC236}">
                <a16:creationId xmlns:a16="http://schemas.microsoft.com/office/drawing/2014/main" id="{33232905-C3F9-C9DC-E4E3-7A0927B5B60D}"/>
              </a:ext>
            </a:extLst>
          </p:cNvPr>
          <p:cNvSpPr/>
          <p:nvPr userDrawn="1"/>
        </p:nvSpPr>
        <p:spPr>
          <a:xfrm rot="10800000">
            <a:off x="-1" y="4380806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8">
            <a:extLst>
              <a:ext uri="{FF2B5EF4-FFF2-40B4-BE49-F238E27FC236}">
                <a16:creationId xmlns:a16="http://schemas.microsoft.com/office/drawing/2014/main" id="{8537842D-6553-3B53-473C-0A971C730739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33CCCC">
              <a:alpha val="3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14" name="Volný tvar 19">
            <a:extLst>
              <a:ext uri="{FF2B5EF4-FFF2-40B4-BE49-F238E27FC236}">
                <a16:creationId xmlns:a16="http://schemas.microsoft.com/office/drawing/2014/main" id="{94B48AC2-8E9E-1661-19DB-4F6FB79507F2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424242">
              <a:alpha val="27843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Volný tvar 6">
            <a:extLst>
              <a:ext uri="{FF2B5EF4-FFF2-40B4-BE49-F238E27FC236}">
                <a16:creationId xmlns:a16="http://schemas.microsoft.com/office/drawing/2014/main" id="{048B30B4-3D22-A0CD-C4A5-7283E1C4C187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7F99B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Volný tvar 18">
            <a:extLst>
              <a:ext uri="{FF2B5EF4-FFF2-40B4-BE49-F238E27FC236}">
                <a16:creationId xmlns:a16="http://schemas.microsoft.com/office/drawing/2014/main" id="{3B3CFB7B-900B-A403-5FE7-6794057A041E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4D719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E4416C8E-1447-7170-6C52-F16722539698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4" name="Picture 24">
            <a:extLst>
              <a:ext uri="{FF2B5EF4-FFF2-40B4-BE49-F238E27FC236}">
                <a16:creationId xmlns:a16="http://schemas.microsoft.com/office/drawing/2014/main" id="{272677AC-4BFF-3A75-192A-D01FBCEE6C78}"/>
              </a:ext>
            </a:extLst>
          </p:cNvPr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1340046" y="1342772"/>
            <a:ext cx="592937" cy="39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8F6FF6E5-B349-C8CC-8601-835CA2CB5E1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701" y="1259484"/>
            <a:ext cx="574173" cy="574173"/>
          </a:xfrm>
          <a:prstGeom prst="rect">
            <a:avLst/>
          </a:prstGeom>
        </p:spPr>
      </p:pic>
      <p:pic>
        <p:nvPicPr>
          <p:cNvPr id="28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EE44BCC4-A057-0C26-F4F8-1F6023EB86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811" y="1322586"/>
            <a:ext cx="1252291" cy="487435"/>
          </a:xfrm>
          <a:prstGeom prst="rect">
            <a:avLst/>
          </a:prstGeom>
        </p:spPr>
      </p:pic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8B47D9-3915-0AD8-144F-2DA732A7C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C14846-8EDD-A1DA-E72E-B67F1B8ED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9E308E-355F-F5DD-1923-B0C42026B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84802CCD-0071-6A21-651E-A913FA1D763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74" y="6211890"/>
            <a:ext cx="3741533" cy="322112"/>
          </a:xfrm>
          <a:prstGeom prst="rect">
            <a:avLst/>
          </a:prstGeom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09468479-8C98-05C8-6BEF-C4B46A62FBEA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rgbClr val="D71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18" name="Volný tvar 17">
            <a:extLst>
              <a:ext uri="{FF2B5EF4-FFF2-40B4-BE49-F238E27FC236}">
                <a16:creationId xmlns:a16="http://schemas.microsoft.com/office/drawing/2014/main" id="{18F4AB48-7448-E429-0292-4E8A627436EC}"/>
              </a:ext>
            </a:extLst>
          </p:cNvPr>
          <p:cNvSpPr/>
          <p:nvPr userDrawn="1"/>
        </p:nvSpPr>
        <p:spPr>
          <a:xfrm rot="10800000">
            <a:off x="-9428" y="4390233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9D694E38-9ABF-841C-CFAD-87F17FD004B2}"/>
              </a:ext>
            </a:extLst>
          </p:cNvPr>
          <p:cNvSpPr/>
          <p:nvPr userDrawn="1"/>
        </p:nvSpPr>
        <p:spPr>
          <a:xfrm>
            <a:off x="584088" y="5729492"/>
            <a:ext cx="3676008" cy="326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Zástupný symbol textu 4">
            <a:extLst>
              <a:ext uri="{FF2B5EF4-FFF2-40B4-BE49-F238E27FC236}">
                <a16:creationId xmlns:a16="http://schemas.microsoft.com/office/drawing/2014/main" id="{E5E3AE2F-A7C6-B3A9-3A66-4FBB7F2714A7}"/>
              </a:ext>
            </a:extLst>
          </p:cNvPr>
          <p:cNvSpPr txBox="1">
            <a:spLocks/>
          </p:cNvSpPr>
          <p:nvPr userDrawn="1"/>
        </p:nvSpPr>
        <p:spPr>
          <a:xfrm>
            <a:off x="659278" y="5627645"/>
            <a:ext cx="3950429" cy="50725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600">
                <a:solidFill>
                  <a:srgbClr val="D71440"/>
                </a:solidFill>
              </a:rPr>
              <a:t>Analytická a datová příloha</a:t>
            </a:r>
          </a:p>
        </p:txBody>
      </p:sp>
      <p:pic>
        <p:nvPicPr>
          <p:cNvPr id="27" name="Obrázek 26">
            <a:extLst>
              <a:ext uri="{FF2B5EF4-FFF2-40B4-BE49-F238E27FC236}">
                <a16:creationId xmlns:a16="http://schemas.microsoft.com/office/drawing/2014/main" id="{19C7A8BA-8034-9EEE-240D-ABFF30235D6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823626" y="4199123"/>
            <a:ext cx="3200677" cy="2499577"/>
          </a:xfrm>
          <a:prstGeom prst="rect">
            <a:avLst/>
          </a:prstGeom>
        </p:spPr>
      </p:pic>
      <p:pic>
        <p:nvPicPr>
          <p:cNvPr id="2" name="Grafický objekt 4">
            <a:extLst>
              <a:ext uri="{FF2B5EF4-FFF2-40B4-BE49-F238E27FC236}">
                <a16:creationId xmlns:a16="http://schemas.microsoft.com/office/drawing/2014/main" id="{CA649EB7-9EBB-E9B7-583B-8327BF3F99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4876" y="6205437"/>
            <a:ext cx="4390283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86175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E7EE6F-20C1-502E-E6A6-52C64B865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BFE104-475A-7A88-D957-AF0A10B14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B785BA-2F51-274F-AFEB-9F85A8458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820A54-1D6A-DE75-5A9E-E79A12941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B65A16-ACB2-5B16-E14F-346134DF4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8CFEC39-28B5-80B7-FE51-5677DBF4CC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2658"/>
            <a:ext cx="12192000" cy="471830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DB328CA-3F5F-5E77-A53C-2F0795D4AD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2658"/>
            <a:ext cx="12192000" cy="4718304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6FB89F74-E354-D773-2BBB-338B40775CE0}"/>
              </a:ext>
            </a:extLst>
          </p:cNvPr>
          <p:cNvSpPr/>
          <p:nvPr userDrawn="1"/>
        </p:nvSpPr>
        <p:spPr>
          <a:xfrm>
            <a:off x="390193" y="1263333"/>
            <a:ext cx="52200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2200" b="1" i="1">
                <a:solidFill>
                  <a:schemeClr val="bg1"/>
                </a:solidFill>
              </a:rPr>
              <a:t>Analytické studie programu Zdraví 2030: </a:t>
            </a:r>
            <a:r>
              <a:rPr lang="cs-CZ" sz="3400" b="1">
                <a:solidFill>
                  <a:schemeClr val="bg1"/>
                </a:solidFill>
              </a:rPr>
              <a:t>Personální kapacity </a:t>
            </a:r>
          </a:p>
          <a:p>
            <a:pPr algn="l"/>
            <a:r>
              <a:rPr lang="cs-CZ" sz="3400" b="1">
                <a:solidFill>
                  <a:schemeClr val="bg1"/>
                </a:solidFill>
              </a:rPr>
              <a:t>v roce 2025</a:t>
            </a:r>
          </a:p>
        </p:txBody>
      </p:sp>
      <p:pic>
        <p:nvPicPr>
          <p:cNvPr id="12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C5604D92-D42D-1D45-7F2A-6D94604164D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585" y="104508"/>
            <a:ext cx="1109871" cy="432000"/>
          </a:xfrm>
          <a:prstGeom prst="rect">
            <a:avLst/>
          </a:prstGeom>
        </p:spPr>
      </p:pic>
      <p:pic>
        <p:nvPicPr>
          <p:cNvPr id="13" name="Grafický objekt 4">
            <a:extLst>
              <a:ext uri="{FF2B5EF4-FFF2-40B4-BE49-F238E27FC236}">
                <a16:creationId xmlns:a16="http://schemas.microsoft.com/office/drawing/2014/main" id="{37AC5AD0-479B-5FA3-7967-FD19034299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73421" y="6325081"/>
            <a:ext cx="4390283" cy="39600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E684F9E8-96A8-B241-E1A1-4E5EDBB3500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69" y="145614"/>
            <a:ext cx="3741533" cy="32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9328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B09DBF-1566-8584-3799-E74931699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4ECD93E-8CDD-9F87-7B29-328166A68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6B565E-2F82-65BA-96AD-49BDE7ECD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324C08-958B-DACB-ACAA-7D1DA9ECC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F2EDBD-C140-EC39-B533-821B64AAE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6D26DAB7-E28E-7F0B-5CB4-8DD64E2F23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8" name="Logo UZIS">
            <a:extLst>
              <a:ext uri="{FF2B5EF4-FFF2-40B4-BE49-F238E27FC236}">
                <a16:creationId xmlns:a16="http://schemas.microsoft.com/office/drawing/2014/main" id="{35CFBB21-4510-75AE-FBB2-0AEE50F0BE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567AC7F0-AAFA-4CCC-EB37-788CE98CB59C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0" name="Obdélník 14">
            <a:extLst>
              <a:ext uri="{FF2B5EF4-FFF2-40B4-BE49-F238E27FC236}">
                <a16:creationId xmlns:a16="http://schemas.microsoft.com/office/drawing/2014/main" id="{BE97C24B-232B-1FB5-462C-6FFDB0001FA7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7C4BF71A-C4A5-9233-6C2C-437F780015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2" name="Volný tvar 17">
            <a:extLst>
              <a:ext uri="{FF2B5EF4-FFF2-40B4-BE49-F238E27FC236}">
                <a16:creationId xmlns:a16="http://schemas.microsoft.com/office/drawing/2014/main" id="{11DA0181-0EEA-18DA-9F3D-9341DAB70D9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9">
            <a:extLst>
              <a:ext uri="{FF2B5EF4-FFF2-40B4-BE49-F238E27FC236}">
                <a16:creationId xmlns:a16="http://schemas.microsoft.com/office/drawing/2014/main" id="{FB51D45B-85B8-B79B-C816-E421D99C9993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665976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56698633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AD176B-2666-1D4C-8134-69B00BB5D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8C02B1-005B-BECD-D972-CBF367A257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51A85FC-AE4C-88A7-E609-834D9057EA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B2DDBA-75A0-8DB1-7A5E-93732CF99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4033E1F-3FE3-1B1A-2620-601449D3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14744A5-21D1-272B-E06A-F026B762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63991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/>
              <a:t>Kliknutím lze upravit styl.</a:t>
            </a:r>
          </a:p>
        </p:txBody>
      </p:sp>
      <p:sp>
        <p:nvSpPr>
          <p:cNvPr id="19" name="Volný tvar 17">
            <a:extLst>
              <a:ext uri="{FF2B5EF4-FFF2-40B4-BE49-F238E27FC236}">
                <a16:creationId xmlns:a16="http://schemas.microsoft.com/office/drawing/2014/main" id="{DF1AA1DD-DCEB-9FDF-5F9F-251DA6A5D47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C476646C-C391-C20B-2ED6-96FFC1B18ADD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55255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26AAE3-F77C-EC68-46FE-83BB4F6A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44D26C-DB8E-FA5B-3825-2AE2B205F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45B084B-81F5-998B-6CB1-58CC5032A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C0D694C-2F4B-F1ED-4B56-33E5DC25AD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694B4FC-6138-C4B0-22CD-FEF349FF6E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86B9FBB-C6C8-2ED6-A7E3-FC7B3CFCD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8B1DB7C-8667-D2DE-9D05-F87CA7DD8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4321110-9EF1-E366-E875-10CE0677B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171904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7B33D281-EDB1-DA3D-630A-6DD6B19D9A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7" name="Logo UZIS">
            <a:extLst>
              <a:ext uri="{FF2B5EF4-FFF2-40B4-BE49-F238E27FC236}">
                <a16:creationId xmlns:a16="http://schemas.microsoft.com/office/drawing/2014/main" id="{C4F20C70-F7D9-0E61-80F2-A7BF85B01B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8" name="Přímá spojnice 3">
            <a:extLst>
              <a:ext uri="{FF2B5EF4-FFF2-40B4-BE49-F238E27FC236}">
                <a16:creationId xmlns:a16="http://schemas.microsoft.com/office/drawing/2014/main" id="{386F40BC-EC9F-8AB1-021A-6561FD8CC48E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9" name="Obdélník 14">
            <a:extLst>
              <a:ext uri="{FF2B5EF4-FFF2-40B4-BE49-F238E27FC236}">
                <a16:creationId xmlns:a16="http://schemas.microsoft.com/office/drawing/2014/main" id="{BAB51966-1836-6D29-B870-45372935FD69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7A6BFCE7-3346-776E-2D99-7FB6CDF020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1" name="Volný tvar 17">
            <a:extLst>
              <a:ext uri="{FF2B5EF4-FFF2-40B4-BE49-F238E27FC236}">
                <a16:creationId xmlns:a16="http://schemas.microsoft.com/office/drawing/2014/main" id="{3504C758-52DB-2617-57E3-F7C52195CE31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9">
            <a:extLst>
              <a:ext uri="{FF2B5EF4-FFF2-40B4-BE49-F238E27FC236}">
                <a16:creationId xmlns:a16="http://schemas.microsoft.com/office/drawing/2014/main" id="{F58F3406-2CE3-57FC-FBF2-DC24CA7E020C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C96C99-6058-835F-53BD-00EE37EE7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2C98FF6-E7A9-7252-5558-941504BAC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9177C07-1670-24EA-EC5F-F118ABCDC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D591EF9-5318-002B-5065-B311BAF9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958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18" Type="http://schemas.openxmlformats.org/officeDocument/2006/relationships/slideLayout" Target="../slideLayouts/slideLayout124.xml"/><Relationship Id="rId26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09.xml"/><Relationship Id="rId21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17" Type="http://schemas.openxmlformats.org/officeDocument/2006/relationships/slideLayout" Target="../slideLayouts/slideLayout123.xml"/><Relationship Id="rId25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08.xml"/><Relationship Id="rId16" Type="http://schemas.openxmlformats.org/officeDocument/2006/relationships/slideLayout" Target="../slideLayouts/slideLayout122.xml"/><Relationship Id="rId20" Type="http://schemas.openxmlformats.org/officeDocument/2006/relationships/slideLayout" Target="../slideLayouts/slideLayout126.xml"/><Relationship Id="rId29" Type="http://schemas.openxmlformats.org/officeDocument/2006/relationships/theme" Target="../theme/theme10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24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21.xml"/><Relationship Id="rId23" Type="http://schemas.openxmlformats.org/officeDocument/2006/relationships/slideLayout" Target="../slideLayouts/slideLayout129.xml"/><Relationship Id="rId28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16.xml"/><Relationship Id="rId19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slideLayout" Target="../slideLayouts/slideLayout120.xml"/><Relationship Id="rId22" Type="http://schemas.openxmlformats.org/officeDocument/2006/relationships/slideLayout" Target="../slideLayouts/slideLayout128.xml"/><Relationship Id="rId27" Type="http://schemas.openxmlformats.org/officeDocument/2006/relationships/slideLayout" Target="../slideLayouts/slideLayout13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52.xml"/><Relationship Id="rId26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37.xml"/><Relationship Id="rId21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5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24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23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44.xml"/><Relationship Id="rId19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6.xml"/><Relationship Id="rId27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theme" Target="../theme/theme12.xml"/><Relationship Id="rId3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64.xml"/></Relationships>
</file>

<file path=ppt/slideMasters/_rels/slideMaster1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93.xml"/><Relationship Id="rId21" Type="http://schemas.openxmlformats.org/officeDocument/2006/relationships/slideLayout" Target="../slideLayouts/slideLayout188.xml"/><Relationship Id="rId34" Type="http://schemas.openxmlformats.org/officeDocument/2006/relationships/slideLayout" Target="../slideLayouts/slideLayout201.xml"/><Relationship Id="rId42" Type="http://schemas.openxmlformats.org/officeDocument/2006/relationships/slideLayout" Target="../slideLayouts/slideLayout209.xml"/><Relationship Id="rId47" Type="http://schemas.openxmlformats.org/officeDocument/2006/relationships/slideLayout" Target="../slideLayouts/slideLayout214.xml"/><Relationship Id="rId50" Type="http://schemas.openxmlformats.org/officeDocument/2006/relationships/slideLayout" Target="../slideLayouts/slideLayout217.xml"/><Relationship Id="rId55" Type="http://schemas.openxmlformats.org/officeDocument/2006/relationships/slideLayout" Target="../slideLayouts/slideLayout222.xml"/><Relationship Id="rId63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174.xml"/><Relationship Id="rId2" Type="http://schemas.openxmlformats.org/officeDocument/2006/relationships/slideLayout" Target="../slideLayouts/slideLayout169.xml"/><Relationship Id="rId16" Type="http://schemas.openxmlformats.org/officeDocument/2006/relationships/slideLayout" Target="../slideLayouts/slideLayout183.xml"/><Relationship Id="rId29" Type="http://schemas.openxmlformats.org/officeDocument/2006/relationships/slideLayout" Target="../slideLayouts/slideLayout196.xml"/><Relationship Id="rId11" Type="http://schemas.openxmlformats.org/officeDocument/2006/relationships/slideLayout" Target="../slideLayouts/slideLayout178.xml"/><Relationship Id="rId24" Type="http://schemas.openxmlformats.org/officeDocument/2006/relationships/slideLayout" Target="../slideLayouts/slideLayout191.xml"/><Relationship Id="rId32" Type="http://schemas.openxmlformats.org/officeDocument/2006/relationships/slideLayout" Target="../slideLayouts/slideLayout199.xml"/><Relationship Id="rId37" Type="http://schemas.openxmlformats.org/officeDocument/2006/relationships/slideLayout" Target="../slideLayouts/slideLayout204.xml"/><Relationship Id="rId40" Type="http://schemas.openxmlformats.org/officeDocument/2006/relationships/slideLayout" Target="../slideLayouts/slideLayout207.xml"/><Relationship Id="rId45" Type="http://schemas.openxmlformats.org/officeDocument/2006/relationships/slideLayout" Target="../slideLayouts/slideLayout212.xml"/><Relationship Id="rId53" Type="http://schemas.openxmlformats.org/officeDocument/2006/relationships/slideLayout" Target="../slideLayouts/slideLayout220.xml"/><Relationship Id="rId58" Type="http://schemas.openxmlformats.org/officeDocument/2006/relationships/slideLayout" Target="../slideLayouts/slideLayout225.xml"/><Relationship Id="rId66" Type="http://schemas.openxmlformats.org/officeDocument/2006/relationships/theme" Target="../theme/theme13.xml"/><Relationship Id="rId5" Type="http://schemas.openxmlformats.org/officeDocument/2006/relationships/slideLayout" Target="../slideLayouts/slideLayout172.xml"/><Relationship Id="rId61" Type="http://schemas.openxmlformats.org/officeDocument/2006/relationships/slideLayout" Target="../slideLayouts/slideLayout228.xml"/><Relationship Id="rId19" Type="http://schemas.openxmlformats.org/officeDocument/2006/relationships/slideLayout" Target="../slideLayouts/slideLayout186.xml"/><Relationship Id="rId14" Type="http://schemas.openxmlformats.org/officeDocument/2006/relationships/slideLayout" Target="../slideLayouts/slideLayout181.xml"/><Relationship Id="rId22" Type="http://schemas.openxmlformats.org/officeDocument/2006/relationships/slideLayout" Target="../slideLayouts/slideLayout189.xml"/><Relationship Id="rId27" Type="http://schemas.openxmlformats.org/officeDocument/2006/relationships/slideLayout" Target="../slideLayouts/slideLayout194.xml"/><Relationship Id="rId30" Type="http://schemas.openxmlformats.org/officeDocument/2006/relationships/slideLayout" Target="../slideLayouts/slideLayout197.xml"/><Relationship Id="rId35" Type="http://schemas.openxmlformats.org/officeDocument/2006/relationships/slideLayout" Target="../slideLayouts/slideLayout202.xml"/><Relationship Id="rId43" Type="http://schemas.openxmlformats.org/officeDocument/2006/relationships/slideLayout" Target="../slideLayouts/slideLayout210.xml"/><Relationship Id="rId48" Type="http://schemas.openxmlformats.org/officeDocument/2006/relationships/slideLayout" Target="../slideLayouts/slideLayout215.xml"/><Relationship Id="rId56" Type="http://schemas.openxmlformats.org/officeDocument/2006/relationships/slideLayout" Target="../slideLayouts/slideLayout223.xml"/><Relationship Id="rId64" Type="http://schemas.openxmlformats.org/officeDocument/2006/relationships/slideLayout" Target="../slideLayouts/slideLayout231.xml"/><Relationship Id="rId8" Type="http://schemas.openxmlformats.org/officeDocument/2006/relationships/slideLayout" Target="../slideLayouts/slideLayout175.xml"/><Relationship Id="rId51" Type="http://schemas.openxmlformats.org/officeDocument/2006/relationships/slideLayout" Target="../slideLayouts/slideLayout218.xml"/><Relationship Id="rId3" Type="http://schemas.openxmlformats.org/officeDocument/2006/relationships/slideLayout" Target="../slideLayouts/slideLayout170.xml"/><Relationship Id="rId12" Type="http://schemas.openxmlformats.org/officeDocument/2006/relationships/slideLayout" Target="../slideLayouts/slideLayout179.xml"/><Relationship Id="rId17" Type="http://schemas.openxmlformats.org/officeDocument/2006/relationships/slideLayout" Target="../slideLayouts/slideLayout184.xml"/><Relationship Id="rId25" Type="http://schemas.openxmlformats.org/officeDocument/2006/relationships/slideLayout" Target="../slideLayouts/slideLayout192.xml"/><Relationship Id="rId33" Type="http://schemas.openxmlformats.org/officeDocument/2006/relationships/slideLayout" Target="../slideLayouts/slideLayout200.xml"/><Relationship Id="rId38" Type="http://schemas.openxmlformats.org/officeDocument/2006/relationships/slideLayout" Target="../slideLayouts/slideLayout205.xml"/><Relationship Id="rId46" Type="http://schemas.openxmlformats.org/officeDocument/2006/relationships/slideLayout" Target="../slideLayouts/slideLayout213.xml"/><Relationship Id="rId59" Type="http://schemas.openxmlformats.org/officeDocument/2006/relationships/slideLayout" Target="../slideLayouts/slideLayout226.xml"/><Relationship Id="rId20" Type="http://schemas.openxmlformats.org/officeDocument/2006/relationships/slideLayout" Target="../slideLayouts/slideLayout187.xml"/><Relationship Id="rId41" Type="http://schemas.openxmlformats.org/officeDocument/2006/relationships/slideLayout" Target="../slideLayouts/slideLayout208.xml"/><Relationship Id="rId54" Type="http://schemas.openxmlformats.org/officeDocument/2006/relationships/slideLayout" Target="../slideLayouts/slideLayout221.xml"/><Relationship Id="rId62" Type="http://schemas.openxmlformats.org/officeDocument/2006/relationships/slideLayout" Target="../slideLayouts/slideLayout22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5" Type="http://schemas.openxmlformats.org/officeDocument/2006/relationships/slideLayout" Target="../slideLayouts/slideLayout182.xml"/><Relationship Id="rId23" Type="http://schemas.openxmlformats.org/officeDocument/2006/relationships/slideLayout" Target="../slideLayouts/slideLayout190.xml"/><Relationship Id="rId28" Type="http://schemas.openxmlformats.org/officeDocument/2006/relationships/slideLayout" Target="../slideLayouts/slideLayout195.xml"/><Relationship Id="rId36" Type="http://schemas.openxmlformats.org/officeDocument/2006/relationships/slideLayout" Target="../slideLayouts/slideLayout203.xml"/><Relationship Id="rId49" Type="http://schemas.openxmlformats.org/officeDocument/2006/relationships/slideLayout" Target="../slideLayouts/slideLayout216.xml"/><Relationship Id="rId57" Type="http://schemas.openxmlformats.org/officeDocument/2006/relationships/slideLayout" Target="../slideLayouts/slideLayout224.xml"/><Relationship Id="rId10" Type="http://schemas.openxmlformats.org/officeDocument/2006/relationships/slideLayout" Target="../slideLayouts/slideLayout177.xml"/><Relationship Id="rId31" Type="http://schemas.openxmlformats.org/officeDocument/2006/relationships/slideLayout" Target="../slideLayouts/slideLayout198.xml"/><Relationship Id="rId44" Type="http://schemas.openxmlformats.org/officeDocument/2006/relationships/slideLayout" Target="../slideLayouts/slideLayout211.xml"/><Relationship Id="rId52" Type="http://schemas.openxmlformats.org/officeDocument/2006/relationships/slideLayout" Target="../slideLayouts/slideLayout219.xml"/><Relationship Id="rId60" Type="http://schemas.openxmlformats.org/officeDocument/2006/relationships/slideLayout" Target="../slideLayouts/slideLayout227.xml"/><Relationship Id="rId65" Type="http://schemas.openxmlformats.org/officeDocument/2006/relationships/slideLayout" Target="../slideLayouts/slideLayout232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Relationship Id="rId13" Type="http://schemas.openxmlformats.org/officeDocument/2006/relationships/slideLayout" Target="../slideLayouts/slideLayout180.xml"/><Relationship Id="rId18" Type="http://schemas.openxmlformats.org/officeDocument/2006/relationships/slideLayout" Target="../slideLayouts/slideLayout185.xml"/><Relationship Id="rId39" Type="http://schemas.openxmlformats.org/officeDocument/2006/relationships/slideLayout" Target="../slideLayouts/slideLayout206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0.xml"/><Relationship Id="rId13" Type="http://schemas.openxmlformats.org/officeDocument/2006/relationships/slideLayout" Target="../slideLayouts/slideLayout245.xml"/><Relationship Id="rId3" Type="http://schemas.openxmlformats.org/officeDocument/2006/relationships/slideLayout" Target="../slideLayouts/slideLayout235.xml"/><Relationship Id="rId7" Type="http://schemas.openxmlformats.org/officeDocument/2006/relationships/slideLayout" Target="../slideLayouts/slideLayout239.xml"/><Relationship Id="rId12" Type="http://schemas.openxmlformats.org/officeDocument/2006/relationships/slideLayout" Target="../slideLayouts/slideLayout244.xml"/><Relationship Id="rId2" Type="http://schemas.openxmlformats.org/officeDocument/2006/relationships/slideLayout" Target="../slideLayouts/slideLayout234.xm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5" Type="http://schemas.openxmlformats.org/officeDocument/2006/relationships/slideLayout" Target="../slideLayouts/slideLayout237.xml"/><Relationship Id="rId10" Type="http://schemas.openxmlformats.org/officeDocument/2006/relationships/slideLayout" Target="../slideLayouts/slideLayout242.xm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7.xml"/><Relationship Id="rId1" Type="http://schemas.openxmlformats.org/officeDocument/2006/relationships/slideLayout" Target="../slideLayouts/slideLayout246.xml"/><Relationship Id="rId5" Type="http://schemas.openxmlformats.org/officeDocument/2006/relationships/theme" Target="../theme/theme15.xml"/><Relationship Id="rId4" Type="http://schemas.openxmlformats.org/officeDocument/2006/relationships/slideLayout" Target="../slideLayouts/slideLayout249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7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252.xml"/><Relationship Id="rId7" Type="http://schemas.openxmlformats.org/officeDocument/2006/relationships/slideLayout" Target="../slideLayouts/slideLayout256.xml"/><Relationship Id="rId12" Type="http://schemas.openxmlformats.org/officeDocument/2006/relationships/slideLayout" Target="../slideLayouts/slideLayout261.xml"/><Relationship Id="rId2" Type="http://schemas.openxmlformats.org/officeDocument/2006/relationships/slideLayout" Target="../slideLayouts/slideLayout251.xml"/><Relationship Id="rId1" Type="http://schemas.openxmlformats.org/officeDocument/2006/relationships/slideLayout" Target="../slideLayouts/slideLayout250.xml"/><Relationship Id="rId6" Type="http://schemas.openxmlformats.org/officeDocument/2006/relationships/slideLayout" Target="../slideLayouts/slideLayout255.xml"/><Relationship Id="rId11" Type="http://schemas.openxmlformats.org/officeDocument/2006/relationships/slideLayout" Target="../slideLayouts/slideLayout260.xml"/><Relationship Id="rId5" Type="http://schemas.openxmlformats.org/officeDocument/2006/relationships/slideLayout" Target="../slideLayouts/slideLayout254.xml"/><Relationship Id="rId10" Type="http://schemas.openxmlformats.org/officeDocument/2006/relationships/slideLayout" Target="../slideLayouts/slideLayout259.xml"/><Relationship Id="rId4" Type="http://schemas.openxmlformats.org/officeDocument/2006/relationships/slideLayout" Target="../slideLayouts/slideLayout253.xml"/><Relationship Id="rId9" Type="http://schemas.openxmlformats.org/officeDocument/2006/relationships/slideLayout" Target="../slideLayouts/slideLayout258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9.xml"/><Relationship Id="rId3" Type="http://schemas.openxmlformats.org/officeDocument/2006/relationships/slideLayout" Target="../slideLayouts/slideLayout264.xml"/><Relationship Id="rId7" Type="http://schemas.openxmlformats.org/officeDocument/2006/relationships/slideLayout" Target="../slideLayouts/slideLayout268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263.xml"/><Relationship Id="rId1" Type="http://schemas.openxmlformats.org/officeDocument/2006/relationships/slideLayout" Target="../slideLayouts/slideLayout262.xml"/><Relationship Id="rId6" Type="http://schemas.openxmlformats.org/officeDocument/2006/relationships/slideLayout" Target="../slideLayouts/slideLayout267.xml"/><Relationship Id="rId11" Type="http://schemas.openxmlformats.org/officeDocument/2006/relationships/slideLayout" Target="../slideLayouts/slideLayout272.xml"/><Relationship Id="rId5" Type="http://schemas.openxmlformats.org/officeDocument/2006/relationships/slideLayout" Target="../slideLayouts/slideLayout266.xml"/><Relationship Id="rId10" Type="http://schemas.openxmlformats.org/officeDocument/2006/relationships/slideLayout" Target="../slideLayouts/slideLayout271.xml"/><Relationship Id="rId4" Type="http://schemas.openxmlformats.org/officeDocument/2006/relationships/slideLayout" Target="../slideLayouts/slideLayout265.xml"/><Relationship Id="rId9" Type="http://schemas.openxmlformats.org/officeDocument/2006/relationships/slideLayout" Target="../slideLayouts/slideLayout270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5.xml"/><Relationship Id="rId2" Type="http://schemas.openxmlformats.org/officeDocument/2006/relationships/slideLayout" Target="../slideLayouts/slideLayout274.xml"/><Relationship Id="rId1" Type="http://schemas.openxmlformats.org/officeDocument/2006/relationships/slideLayout" Target="../slideLayouts/slideLayout273.xml"/><Relationship Id="rId6" Type="http://schemas.openxmlformats.org/officeDocument/2006/relationships/theme" Target="../theme/theme18.xml"/><Relationship Id="rId5" Type="http://schemas.openxmlformats.org/officeDocument/2006/relationships/slideLayout" Target="../slideLayouts/slideLayout277.xml"/><Relationship Id="rId4" Type="http://schemas.openxmlformats.org/officeDocument/2006/relationships/slideLayout" Target="../slideLayouts/slideLayout27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5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80.xml"/><Relationship Id="rId7" Type="http://schemas.openxmlformats.org/officeDocument/2006/relationships/slideLayout" Target="../slideLayouts/slideLayout284.xml"/><Relationship Id="rId12" Type="http://schemas.openxmlformats.org/officeDocument/2006/relationships/slideLayout" Target="../slideLayouts/slideLayout289.xml"/><Relationship Id="rId2" Type="http://schemas.openxmlformats.org/officeDocument/2006/relationships/slideLayout" Target="../slideLayouts/slideLayout279.xml"/><Relationship Id="rId16" Type="http://schemas.openxmlformats.org/officeDocument/2006/relationships/image" Target="../media/image9.emf"/><Relationship Id="rId1" Type="http://schemas.openxmlformats.org/officeDocument/2006/relationships/slideLayout" Target="../slideLayouts/slideLayout278.xml"/><Relationship Id="rId6" Type="http://schemas.openxmlformats.org/officeDocument/2006/relationships/slideLayout" Target="../slideLayouts/slideLayout283.xml"/><Relationship Id="rId11" Type="http://schemas.openxmlformats.org/officeDocument/2006/relationships/slideLayout" Target="../slideLayouts/slideLayout288.xml"/><Relationship Id="rId5" Type="http://schemas.openxmlformats.org/officeDocument/2006/relationships/slideLayout" Target="../slideLayouts/slideLayout282.xml"/><Relationship Id="rId15" Type="http://schemas.openxmlformats.org/officeDocument/2006/relationships/image" Target="../media/image12.emf"/><Relationship Id="rId10" Type="http://schemas.openxmlformats.org/officeDocument/2006/relationships/slideLayout" Target="../slideLayouts/slideLayout287.xml"/><Relationship Id="rId4" Type="http://schemas.openxmlformats.org/officeDocument/2006/relationships/slideLayout" Target="../slideLayouts/slideLayout281.xml"/><Relationship Id="rId9" Type="http://schemas.openxmlformats.org/officeDocument/2006/relationships/slideLayout" Target="../slideLayouts/slideLayout286.xml"/><Relationship Id="rId14" Type="http://schemas.openxmlformats.org/officeDocument/2006/relationships/image" Target="../media/image1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.png"/><Relationship Id="rId5" Type="http://schemas.openxmlformats.org/officeDocument/2006/relationships/image" Target="../media/image9.emf"/><Relationship Id="rId4" Type="http://schemas.openxmlformats.org/officeDocument/2006/relationships/image" Target="../media/image1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9.emf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7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image" Target="../media/image9.emf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1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6" Type="http://schemas.openxmlformats.org/officeDocument/2006/relationships/theme" Target="../theme/theme9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AB32BF6-713C-4E30-BCDD-2637B3BB5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91A704A-9B47-48B0-A765-F3A2A741E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94872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2" r:id="rId1"/>
    <p:sldLayoutId id="2147484373" r:id="rId2"/>
    <p:sldLayoutId id="2147484374" r:id="rId3"/>
    <p:sldLayoutId id="2147484375" r:id="rId4"/>
    <p:sldLayoutId id="2147484376" r:id="rId5"/>
    <p:sldLayoutId id="2147484377" r:id="rId6"/>
    <p:sldLayoutId id="2147484378" r:id="rId7"/>
    <p:sldLayoutId id="2147484379" r:id="rId8"/>
    <p:sldLayoutId id="2147484381" r:id="rId9"/>
    <p:sldLayoutId id="2147484383" r:id="rId10"/>
    <p:sldLayoutId id="2147484384" r:id="rId11"/>
    <p:sldLayoutId id="2147484385" r:id="rId12"/>
    <p:sldLayoutId id="2147484386" r:id="rId13"/>
    <p:sldLayoutId id="2147484387" r:id="rId14"/>
    <p:sldLayoutId id="2147484388" r:id="rId15"/>
    <p:sldLayoutId id="2147484389" r:id="rId16"/>
    <p:sldLayoutId id="2147484465" r:id="rId17"/>
    <p:sldLayoutId id="2147484688" r:id="rId18"/>
    <p:sldLayoutId id="2147483667" r:id="rId19"/>
    <p:sldLayoutId id="2147484550" r:id="rId20"/>
    <p:sldLayoutId id="2147484564" r:id="rId21"/>
    <p:sldLayoutId id="2147484565" r:id="rId22"/>
    <p:sldLayoutId id="2147484569" r:id="rId23"/>
    <p:sldLayoutId id="2147484577" r:id="rId24"/>
    <p:sldLayoutId id="2147484578" r:id="rId25"/>
    <p:sldLayoutId id="2147484579" r:id="rId26"/>
    <p:sldLayoutId id="2147484210" r:id="rId27"/>
    <p:sldLayoutId id="2147484211" r:id="rId28"/>
    <p:sldLayoutId id="2147484259" r:id="rId29"/>
    <p:sldLayoutId id="2147484470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535631C-4CDD-42C2-A7AD-9AA51AFB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010DE45-F4C7-4C3F-B3D7-F5ED14ED0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8A5DE6-F4CE-43D4-9B38-F7564481C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B68E6B-3635-4F98-86A1-C42C823AD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DC5EA2-659F-491D-ACEB-F665442B1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459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67" r:id="rId1"/>
    <p:sldLayoutId id="2147485268" r:id="rId2"/>
    <p:sldLayoutId id="2147485269" r:id="rId3"/>
    <p:sldLayoutId id="2147485270" r:id="rId4"/>
    <p:sldLayoutId id="2147485271" r:id="rId5"/>
    <p:sldLayoutId id="2147485272" r:id="rId6"/>
    <p:sldLayoutId id="2147485273" r:id="rId7"/>
    <p:sldLayoutId id="2147485274" r:id="rId8"/>
    <p:sldLayoutId id="2147485275" r:id="rId9"/>
    <p:sldLayoutId id="2147485276" r:id="rId10"/>
    <p:sldLayoutId id="2147485277" r:id="rId11"/>
    <p:sldLayoutId id="2147485278" r:id="rId12"/>
    <p:sldLayoutId id="2147485279" r:id="rId13"/>
    <p:sldLayoutId id="2147485280" r:id="rId14"/>
    <p:sldLayoutId id="2147485281" r:id="rId15"/>
    <p:sldLayoutId id="2147485282" r:id="rId16"/>
    <p:sldLayoutId id="2147485283" r:id="rId17"/>
    <p:sldLayoutId id="2147485284" r:id="rId18"/>
    <p:sldLayoutId id="2147485285" r:id="rId19"/>
    <p:sldLayoutId id="2147485286" r:id="rId20"/>
    <p:sldLayoutId id="2147485287" r:id="rId21"/>
    <p:sldLayoutId id="2147485288" r:id="rId22"/>
    <p:sldLayoutId id="2147485289" r:id="rId23"/>
    <p:sldLayoutId id="2147485290" r:id="rId24"/>
    <p:sldLayoutId id="2147485291" r:id="rId25"/>
    <p:sldLayoutId id="2147485292" r:id="rId26"/>
    <p:sldLayoutId id="2147485293" r:id="rId27"/>
    <p:sldLayoutId id="2147485294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535631C-4CDD-42C2-A7AD-9AA51AFB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010DE45-F4C7-4C3F-B3D7-F5ED14ED0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8A5DE6-F4CE-43D4-9B38-F7564481C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B68E6B-3635-4F98-86A1-C42C823AD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DC5EA2-659F-491D-ACEB-F665442B1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8381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96" r:id="rId1"/>
    <p:sldLayoutId id="2147485297" r:id="rId2"/>
    <p:sldLayoutId id="2147485298" r:id="rId3"/>
    <p:sldLayoutId id="2147485299" r:id="rId4"/>
    <p:sldLayoutId id="2147485300" r:id="rId5"/>
    <p:sldLayoutId id="2147485301" r:id="rId6"/>
    <p:sldLayoutId id="2147485302" r:id="rId7"/>
    <p:sldLayoutId id="2147485303" r:id="rId8"/>
    <p:sldLayoutId id="2147485304" r:id="rId9"/>
    <p:sldLayoutId id="2147485305" r:id="rId10"/>
    <p:sldLayoutId id="2147485306" r:id="rId11"/>
    <p:sldLayoutId id="2147485307" r:id="rId12"/>
    <p:sldLayoutId id="2147485308" r:id="rId13"/>
    <p:sldLayoutId id="2147485309" r:id="rId14"/>
    <p:sldLayoutId id="2147485310" r:id="rId15"/>
    <p:sldLayoutId id="2147485311" r:id="rId16"/>
    <p:sldLayoutId id="2147485312" r:id="rId17"/>
    <p:sldLayoutId id="2147485313" r:id="rId18"/>
    <p:sldLayoutId id="2147485314" r:id="rId19"/>
    <p:sldLayoutId id="2147485315" r:id="rId20"/>
    <p:sldLayoutId id="2147485316" r:id="rId21"/>
    <p:sldLayoutId id="2147485317" r:id="rId22"/>
    <p:sldLayoutId id="2147485318" r:id="rId23"/>
    <p:sldLayoutId id="2147485319" r:id="rId24"/>
    <p:sldLayoutId id="2147485320" r:id="rId25"/>
    <p:sldLayoutId id="2147485321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535631C-4CDD-42C2-A7AD-9AA51AFB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010DE45-F4C7-4C3F-B3D7-F5ED14ED0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8A5DE6-F4CE-43D4-9B38-F7564481C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B68E6B-3635-4F98-86A1-C42C823AD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DC5EA2-659F-491D-ACEB-F665442B1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206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23" r:id="rId1"/>
    <p:sldLayoutId id="2147485324" r:id="rId2"/>
    <p:sldLayoutId id="2147485325" r:id="rId3"/>
    <p:sldLayoutId id="2147485326" r:id="rId4"/>
    <p:sldLayoutId id="2147485327" r:id="rId5"/>
    <p:sldLayoutId id="2147485328" r:id="rId6"/>
    <p:sldLayoutId id="214748532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535631C-4CDD-42C2-A7AD-9AA51AFB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010DE45-F4C7-4C3F-B3D7-F5ED14ED0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8A5DE6-F4CE-43D4-9B38-F7564481C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550C1-90E3-48F0-81D4-692D92D9D80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B68E6B-3635-4F98-86A1-C42C823AD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DC5EA2-659F-491D-ACEB-F665442B1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28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31" r:id="rId1"/>
    <p:sldLayoutId id="2147485332" r:id="rId2"/>
    <p:sldLayoutId id="2147485333" r:id="rId3"/>
    <p:sldLayoutId id="2147485334" r:id="rId4"/>
    <p:sldLayoutId id="2147485335" r:id="rId5"/>
    <p:sldLayoutId id="2147485336" r:id="rId6"/>
    <p:sldLayoutId id="2147485337" r:id="rId7"/>
    <p:sldLayoutId id="2147485338" r:id="rId8"/>
    <p:sldLayoutId id="2147485339" r:id="rId9"/>
    <p:sldLayoutId id="2147485340" r:id="rId10"/>
    <p:sldLayoutId id="2147485341" r:id="rId11"/>
    <p:sldLayoutId id="2147485342" r:id="rId12"/>
    <p:sldLayoutId id="2147485343" r:id="rId13"/>
    <p:sldLayoutId id="2147485344" r:id="rId14"/>
    <p:sldLayoutId id="2147485345" r:id="rId15"/>
    <p:sldLayoutId id="2147485346" r:id="rId16"/>
    <p:sldLayoutId id="2147485347" r:id="rId17"/>
    <p:sldLayoutId id="2147485348" r:id="rId18"/>
    <p:sldLayoutId id="2147485349" r:id="rId19"/>
    <p:sldLayoutId id="2147485350" r:id="rId20"/>
    <p:sldLayoutId id="2147485351" r:id="rId21"/>
    <p:sldLayoutId id="2147485352" r:id="rId22"/>
    <p:sldLayoutId id="2147485353" r:id="rId23"/>
    <p:sldLayoutId id="2147485354" r:id="rId24"/>
    <p:sldLayoutId id="2147485355" r:id="rId25"/>
    <p:sldLayoutId id="2147485356" r:id="rId26"/>
    <p:sldLayoutId id="2147485357" r:id="rId27"/>
    <p:sldLayoutId id="2147485358" r:id="rId28"/>
    <p:sldLayoutId id="2147485359" r:id="rId29"/>
    <p:sldLayoutId id="2147485360" r:id="rId30"/>
    <p:sldLayoutId id="2147485361" r:id="rId31"/>
    <p:sldLayoutId id="2147485362" r:id="rId32"/>
    <p:sldLayoutId id="2147485363" r:id="rId33"/>
    <p:sldLayoutId id="2147485364" r:id="rId34"/>
    <p:sldLayoutId id="2147485365" r:id="rId35"/>
    <p:sldLayoutId id="2147485366" r:id="rId36"/>
    <p:sldLayoutId id="2147485367" r:id="rId37"/>
    <p:sldLayoutId id="2147485368" r:id="rId38"/>
    <p:sldLayoutId id="2147485369" r:id="rId39"/>
    <p:sldLayoutId id="2147485370" r:id="rId40"/>
    <p:sldLayoutId id="2147485371" r:id="rId41"/>
    <p:sldLayoutId id="2147485372" r:id="rId42"/>
    <p:sldLayoutId id="2147485373" r:id="rId43"/>
    <p:sldLayoutId id="2147485374" r:id="rId44"/>
    <p:sldLayoutId id="2147485375" r:id="rId45"/>
    <p:sldLayoutId id="2147485376" r:id="rId46"/>
    <p:sldLayoutId id="2147485377" r:id="rId47"/>
    <p:sldLayoutId id="2147485378" r:id="rId48"/>
    <p:sldLayoutId id="2147485379" r:id="rId49"/>
    <p:sldLayoutId id="2147485380" r:id="rId50"/>
    <p:sldLayoutId id="2147485381" r:id="rId51"/>
    <p:sldLayoutId id="2147485382" r:id="rId52"/>
    <p:sldLayoutId id="2147485383" r:id="rId53"/>
    <p:sldLayoutId id="2147485384" r:id="rId54"/>
    <p:sldLayoutId id="2147485385" r:id="rId55"/>
    <p:sldLayoutId id="2147485386" r:id="rId56"/>
    <p:sldLayoutId id="2147485387" r:id="rId57"/>
    <p:sldLayoutId id="2147485388" r:id="rId58"/>
    <p:sldLayoutId id="2147485389" r:id="rId59"/>
    <p:sldLayoutId id="2147485390" r:id="rId60"/>
    <p:sldLayoutId id="2147485391" r:id="rId61"/>
    <p:sldLayoutId id="2147485392" r:id="rId62"/>
    <p:sldLayoutId id="2147485393" r:id="rId63"/>
    <p:sldLayoutId id="2147485394" r:id="rId64"/>
    <p:sldLayoutId id="2147485395" r:id="rId6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C1A4AD6-9D5E-00C8-DB45-9947534CC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D02BE9D-1235-C478-360C-4677D0235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CB5763-F85A-4748-C556-15413DACE5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F86C2-06C0-4206-9C2C-BCDE5ED9D322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083AF3-D3A8-6459-1B28-E398B0F2EB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7C09D13-82FB-9AD7-7BDA-D0660A5440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D8DCA-9651-4B21-9C3F-FCE1AACE5E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6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97" r:id="rId1"/>
    <p:sldLayoutId id="2147485398" r:id="rId2"/>
    <p:sldLayoutId id="2147485399" r:id="rId3"/>
    <p:sldLayoutId id="2147485400" r:id="rId4"/>
    <p:sldLayoutId id="2147485401" r:id="rId5"/>
    <p:sldLayoutId id="2147485402" r:id="rId6"/>
    <p:sldLayoutId id="2147485403" r:id="rId7"/>
    <p:sldLayoutId id="2147485404" r:id="rId8"/>
    <p:sldLayoutId id="2147485405" r:id="rId9"/>
    <p:sldLayoutId id="2147485406" r:id="rId10"/>
    <p:sldLayoutId id="2147485407" r:id="rId11"/>
    <p:sldLayoutId id="2147485408" r:id="rId12"/>
    <p:sldLayoutId id="214748540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542A622-14D0-72ED-3B2F-4EA98E5E3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8E2C961-4D94-91B3-0F3B-0B96DCCD5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836248-5D84-9801-A17D-87D370DD14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E673B6-FE05-418C-A5B1-AEE059B58079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3F2BDB2-7B2C-F0DC-D9B7-8B5411EC7C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1CB2A3-F59D-6942-F653-01A00A81E0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746388-BDC8-4E01-BE9B-D37FB95D16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02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11" r:id="rId1"/>
    <p:sldLayoutId id="2147485412" r:id="rId2"/>
    <p:sldLayoutId id="2147485413" r:id="rId3"/>
    <p:sldLayoutId id="214748541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44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16" r:id="rId1"/>
    <p:sldLayoutId id="2147485417" r:id="rId2"/>
    <p:sldLayoutId id="2147485418" r:id="rId3"/>
    <p:sldLayoutId id="2147485419" r:id="rId4"/>
    <p:sldLayoutId id="2147485420" r:id="rId5"/>
    <p:sldLayoutId id="2147485421" r:id="rId6"/>
    <p:sldLayoutId id="2147485422" r:id="rId7"/>
    <p:sldLayoutId id="2147485423" r:id="rId8"/>
    <p:sldLayoutId id="2147485424" r:id="rId9"/>
    <p:sldLayoutId id="2147485425" r:id="rId10"/>
    <p:sldLayoutId id="2147485426" r:id="rId11"/>
    <p:sldLayoutId id="214748542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CBD84A8-2E77-76CA-FC78-9478C2963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BD5C160-FC39-FCA6-4123-28F4ACC9B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07B523-506C-26AA-35D0-F1927688DF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724B0D-D2F4-50E9-8BC8-B20065527B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A9555C-86E4-B7DF-5A8B-81061549A9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232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29" r:id="rId1"/>
    <p:sldLayoutId id="2147485430" r:id="rId2"/>
    <p:sldLayoutId id="2147485431" r:id="rId3"/>
    <p:sldLayoutId id="2147485432" r:id="rId4"/>
    <p:sldLayoutId id="2147485433" r:id="rId5"/>
    <p:sldLayoutId id="2147485434" r:id="rId6"/>
    <p:sldLayoutId id="2147485435" r:id="rId7"/>
    <p:sldLayoutId id="2147485436" r:id="rId8"/>
    <p:sldLayoutId id="2147485437" r:id="rId9"/>
    <p:sldLayoutId id="2147485438" r:id="rId10"/>
    <p:sldLayoutId id="21474854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2E18D3E-0080-41D8-A636-9F205DA28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7A485CB-C3A3-43A2-806E-55CBAC815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37910D-F120-4114-8358-60F61E2E8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996E8-D44D-4D29-B5B3-6A5042537ABD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A43518-2B36-4A43-975E-CA24246CE7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FA21C1-724A-4575-BEF1-4E328ABE7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C84DE-2398-4D7B-94B3-F67D47F3B3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675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41" r:id="rId1"/>
    <p:sldLayoutId id="2147485442" r:id="rId2"/>
    <p:sldLayoutId id="2147485443" r:id="rId3"/>
    <p:sldLayoutId id="2147485444" r:id="rId4"/>
    <p:sldLayoutId id="214748544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1" name="Volný tvar 17">
            <a:extLst>
              <a:ext uri="{FF2B5EF4-FFF2-40B4-BE49-F238E27FC236}">
                <a16:creationId xmlns:a16="http://schemas.microsoft.com/office/drawing/2014/main" id="{4AEDF47B-C123-947F-E36B-05B80DD8FBC9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00"/>
          </a:p>
        </p:txBody>
      </p:sp>
      <p:sp>
        <p:nvSpPr>
          <p:cNvPr id="12" name="Volný tvar 19">
            <a:extLst>
              <a:ext uri="{FF2B5EF4-FFF2-40B4-BE49-F238E27FC236}">
                <a16:creationId xmlns:a16="http://schemas.microsoft.com/office/drawing/2014/main" id="{7A46EEFE-08DA-BFF4-9A92-2651CA7B7A98}"/>
              </a:ext>
            </a:extLst>
          </p:cNvPr>
          <p:cNvSpPr/>
          <p:nvPr userDrawn="1"/>
        </p:nvSpPr>
        <p:spPr>
          <a:xfrm>
            <a:off x="10158898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00"/>
          </a:p>
        </p:txBody>
      </p:sp>
      <p:pic>
        <p:nvPicPr>
          <p:cNvPr id="13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C991D29D-A25C-9D29-41BF-94957D57257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14" name="Logo MZ CR">
            <a:extLst>
              <a:ext uri="{FF2B5EF4-FFF2-40B4-BE49-F238E27FC236}">
                <a16:creationId xmlns:a16="http://schemas.microsoft.com/office/drawing/2014/main" id="{1E8E6EB3-F5F3-9B39-5D9F-6E8B13874DD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10" y="6593923"/>
            <a:ext cx="2303581" cy="198318"/>
          </a:xfrm>
          <a:prstGeom prst="rect">
            <a:avLst/>
          </a:prstGeom>
        </p:spPr>
      </p:pic>
      <p:pic>
        <p:nvPicPr>
          <p:cNvPr id="15" name="Logo UZIS">
            <a:extLst>
              <a:ext uri="{FF2B5EF4-FFF2-40B4-BE49-F238E27FC236}">
                <a16:creationId xmlns:a16="http://schemas.microsoft.com/office/drawing/2014/main" id="{2052BA40-2BDD-9D1F-C691-4A8780189EF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6" y="6508809"/>
            <a:ext cx="503419" cy="330529"/>
          </a:xfrm>
          <a:prstGeom prst="rect">
            <a:avLst/>
          </a:prstGeom>
        </p:spPr>
      </p:pic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98752B4C-2D4C-FD0E-F292-E4C54484D88B}"/>
              </a:ext>
            </a:extLst>
          </p:cNvPr>
          <p:cNvCxnSpPr/>
          <p:nvPr userDrawn="1"/>
        </p:nvCxnSpPr>
        <p:spPr>
          <a:xfrm>
            <a:off x="1326763" y="6460192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délník 16">
            <a:extLst>
              <a:ext uri="{FF2B5EF4-FFF2-40B4-BE49-F238E27FC236}">
                <a16:creationId xmlns:a16="http://schemas.microsoft.com/office/drawing/2014/main" id="{1923FC13-4383-CF1B-7CC3-EB1C6498EE90}"/>
              </a:ext>
            </a:extLst>
          </p:cNvPr>
          <p:cNvSpPr/>
          <p:nvPr userDrawn="1"/>
        </p:nvSpPr>
        <p:spPr>
          <a:xfrm>
            <a:off x="922421" y="6549099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 dirty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optimalizace personálních kapacit</a:t>
            </a:r>
            <a:endParaRPr lang="en-US" sz="1200" b="1" i="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29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47" r:id="rId1"/>
    <p:sldLayoutId id="2147485448" r:id="rId2"/>
    <p:sldLayoutId id="2147485449" r:id="rId3"/>
    <p:sldLayoutId id="2147485450" r:id="rId4"/>
    <p:sldLayoutId id="2147485451" r:id="rId5"/>
    <p:sldLayoutId id="2147485452" r:id="rId6"/>
    <p:sldLayoutId id="2147485453" r:id="rId7"/>
    <p:sldLayoutId id="2147485454" r:id="rId8"/>
    <p:sldLayoutId id="2147485455" r:id="rId9"/>
    <p:sldLayoutId id="2147485456" r:id="rId10"/>
    <p:sldLayoutId id="2147485457" r:id="rId11"/>
    <p:sldLayoutId id="214748545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24D1CE7-99A5-59D1-D71F-50454BF44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BB025E9-7E49-1131-B8B0-7EE150AE7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7E6E07-5EF3-BB08-9FD6-BF5F979515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F43EB-2E3E-4643-B8B9-DA9E5C8705F0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2682A7-8695-DF37-F06E-6B04D8ECCC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65AB07-76F8-C621-B064-9A3DC6E2D2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83482-ADB2-404D-AAFB-407D1911DBEF}" type="slidenum">
              <a:rPr lang="cs-CZ" smtClean="0"/>
              <a:t>‹#›</a:t>
            </a:fld>
            <a:endParaRPr lang="cs-CZ"/>
          </a:p>
        </p:txBody>
      </p:sp>
      <p:sp>
        <p:nvSpPr>
          <p:cNvPr id="7" name="Volný tvar 17">
            <a:extLst>
              <a:ext uri="{FF2B5EF4-FFF2-40B4-BE49-F238E27FC236}">
                <a16:creationId xmlns:a16="http://schemas.microsoft.com/office/drawing/2014/main" id="{8EE82398-1798-D4AA-4925-B4A2564377EE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00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0A8C04CF-AD9D-9A7E-511D-4D28369D8F78}"/>
              </a:ext>
            </a:extLst>
          </p:cNvPr>
          <p:cNvSpPr/>
          <p:nvPr userDrawn="1"/>
        </p:nvSpPr>
        <p:spPr>
          <a:xfrm>
            <a:off x="10158898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00"/>
          </a:p>
        </p:txBody>
      </p:sp>
      <p:pic>
        <p:nvPicPr>
          <p:cNvPr id="9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EEE383BE-29AF-1BA1-8BE8-1FA0C612A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10" name="Logo UZIS">
            <a:extLst>
              <a:ext uri="{FF2B5EF4-FFF2-40B4-BE49-F238E27FC236}">
                <a16:creationId xmlns:a16="http://schemas.microsoft.com/office/drawing/2014/main" id="{FFBC95CF-AE1A-7E75-96E2-D42E9DC6A29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085" y="6492875"/>
            <a:ext cx="503419" cy="330529"/>
          </a:xfrm>
          <a:prstGeom prst="rect">
            <a:avLst/>
          </a:prstGeom>
        </p:spPr>
      </p:pic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9D88209-9C68-1EC6-87A8-DE4E31896815}"/>
              </a:ext>
            </a:extLst>
          </p:cNvPr>
          <p:cNvCxnSpPr>
            <a:cxnSpLocks/>
          </p:cNvCxnSpPr>
          <p:nvPr userDrawn="1"/>
        </p:nvCxnSpPr>
        <p:spPr>
          <a:xfrm>
            <a:off x="1270203" y="6455516"/>
            <a:ext cx="10164511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>
            <a:extLst>
              <a:ext uri="{FF2B5EF4-FFF2-40B4-BE49-F238E27FC236}">
                <a16:creationId xmlns:a16="http://schemas.microsoft.com/office/drawing/2014/main" id="{4F27EB01-7D91-276E-49A9-60013229B6F5}"/>
              </a:ext>
            </a:extLst>
          </p:cNvPr>
          <p:cNvSpPr/>
          <p:nvPr userDrawn="1"/>
        </p:nvSpPr>
        <p:spPr>
          <a:xfrm>
            <a:off x="922421" y="6549099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 dirty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optimalizace personálních kapacit</a:t>
            </a:r>
            <a:endParaRPr lang="en-US" sz="1200" b="1" i="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3" name="Obrázek 12" descr="Obsah obrázku Písmo, snímek obrazovky, Grafika, text&#10;&#10;Obsah vygenerovaný umělou inteligencí může být nesprávný.">
            <a:extLst>
              <a:ext uri="{FF2B5EF4-FFF2-40B4-BE49-F238E27FC236}">
                <a16:creationId xmlns:a16="http://schemas.microsoft.com/office/drawing/2014/main" id="{4C59F75A-9D45-F6ED-A661-6911C91B90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6402095"/>
            <a:ext cx="774734" cy="42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262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62" r:id="rId1"/>
    <p:sldLayoutId id="21474850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CBD84A8-2E77-76CA-FC78-9478C2963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BD5C160-FC39-FCA6-4123-28F4ACC9B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07B523-506C-26AA-35D0-F1927688DF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724B0D-D2F4-50E9-8BC8-B20065527B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A9555C-86E4-B7DF-5A8B-81061549A9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  <p:sp>
        <p:nvSpPr>
          <p:cNvPr id="7" name="Volný tvar 17">
            <a:extLst>
              <a:ext uri="{FF2B5EF4-FFF2-40B4-BE49-F238E27FC236}">
                <a16:creationId xmlns:a16="http://schemas.microsoft.com/office/drawing/2014/main" id="{614C54E2-3A76-7A1E-F5D2-F7B5E3368361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00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B8A438C7-6010-C968-EF87-D7FBA09CD9EE}"/>
              </a:ext>
            </a:extLst>
          </p:cNvPr>
          <p:cNvSpPr/>
          <p:nvPr userDrawn="1"/>
        </p:nvSpPr>
        <p:spPr>
          <a:xfrm>
            <a:off x="10158898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00"/>
          </a:p>
        </p:txBody>
      </p:sp>
      <p:pic>
        <p:nvPicPr>
          <p:cNvPr id="9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77F9061B-F316-7B8B-2801-4C578B1888AE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10" name="Logo UZIS">
            <a:extLst>
              <a:ext uri="{FF2B5EF4-FFF2-40B4-BE49-F238E27FC236}">
                <a16:creationId xmlns:a16="http://schemas.microsoft.com/office/drawing/2014/main" id="{15DF900D-07FE-F4E2-8120-8DED96ACF3C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085" y="6492875"/>
            <a:ext cx="503419" cy="330529"/>
          </a:xfrm>
          <a:prstGeom prst="rect">
            <a:avLst/>
          </a:prstGeom>
        </p:spPr>
      </p:pic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352D2D4F-9D7B-7823-B584-EAA935859A76}"/>
              </a:ext>
            </a:extLst>
          </p:cNvPr>
          <p:cNvCxnSpPr>
            <a:cxnSpLocks/>
          </p:cNvCxnSpPr>
          <p:nvPr userDrawn="1"/>
        </p:nvCxnSpPr>
        <p:spPr>
          <a:xfrm>
            <a:off x="1270203" y="6455516"/>
            <a:ext cx="10164511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>
            <a:extLst>
              <a:ext uri="{FF2B5EF4-FFF2-40B4-BE49-F238E27FC236}">
                <a16:creationId xmlns:a16="http://schemas.microsoft.com/office/drawing/2014/main" id="{6EC4A8FA-2BC7-E6C6-118B-2E747CB32441}"/>
              </a:ext>
            </a:extLst>
          </p:cNvPr>
          <p:cNvSpPr/>
          <p:nvPr userDrawn="1"/>
        </p:nvSpPr>
        <p:spPr>
          <a:xfrm>
            <a:off x="922421" y="6549099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 dirty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optimalizace personálních kapacit</a:t>
            </a:r>
            <a:endParaRPr lang="en-US" sz="1200" b="1" i="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3" name="Obrázek 12" descr="Obsah obrázku Písmo, snímek obrazovky, Grafika, text&#10;&#10;Obsah vygenerovaný umělou inteligencí může být nesprávný.">
            <a:extLst>
              <a:ext uri="{FF2B5EF4-FFF2-40B4-BE49-F238E27FC236}">
                <a16:creationId xmlns:a16="http://schemas.microsoft.com/office/drawing/2014/main" id="{5757998C-5989-FF66-238F-8B820733181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6402095"/>
            <a:ext cx="774734" cy="42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45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73" r:id="rId1"/>
    <p:sldLayoutId id="2147485174" r:id="rId2"/>
    <p:sldLayoutId id="2147485175" r:id="rId3"/>
    <p:sldLayoutId id="2147485176" r:id="rId4"/>
    <p:sldLayoutId id="2147485177" r:id="rId5"/>
    <p:sldLayoutId id="2147485178" r:id="rId6"/>
    <p:sldLayoutId id="2147485179" r:id="rId7"/>
    <p:sldLayoutId id="2147485180" r:id="rId8"/>
    <p:sldLayoutId id="2147485181" r:id="rId9"/>
    <p:sldLayoutId id="2147485182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AB32BF6-713C-4E30-BCDD-2637B3BB5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91A704A-9B47-48B0-A765-F3A2A741E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634522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84" r:id="rId1"/>
    <p:sldLayoutId id="2147485185" r:id="rId2"/>
    <p:sldLayoutId id="2147485186" r:id="rId3"/>
    <p:sldLayoutId id="2147485187" r:id="rId4"/>
    <p:sldLayoutId id="2147485188" r:id="rId5"/>
    <p:sldLayoutId id="2147485189" r:id="rId6"/>
    <p:sldLayoutId id="2147485190" r:id="rId7"/>
    <p:sldLayoutId id="2147485191" r:id="rId8"/>
    <p:sldLayoutId id="2147485192" r:id="rId9"/>
    <p:sldLayoutId id="2147485193" r:id="rId10"/>
    <p:sldLayoutId id="21474851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794799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99" r:id="rId1"/>
    <p:sldLayoutId id="2147485200" r:id="rId2"/>
    <p:sldLayoutId id="21474852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CBD84A8-2E77-76CA-FC78-9478C2963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BD5C160-FC39-FCA6-4123-28F4ACC9B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07B523-506C-26AA-35D0-F1927688DF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724B0D-D2F4-50E9-8BC8-B20065527B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A9555C-86E4-B7DF-5A8B-81061549A9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  <p:sp>
        <p:nvSpPr>
          <p:cNvPr id="7" name="Volný tvar 17">
            <a:extLst>
              <a:ext uri="{FF2B5EF4-FFF2-40B4-BE49-F238E27FC236}">
                <a16:creationId xmlns:a16="http://schemas.microsoft.com/office/drawing/2014/main" id="{5D695862-36B7-11B7-F474-EA86BF862BBE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00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51ED88E1-664D-1D01-44B5-FD67DA6122D2}"/>
              </a:ext>
            </a:extLst>
          </p:cNvPr>
          <p:cNvSpPr/>
          <p:nvPr userDrawn="1"/>
        </p:nvSpPr>
        <p:spPr>
          <a:xfrm>
            <a:off x="10158898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00"/>
          </a:p>
        </p:txBody>
      </p:sp>
      <p:pic>
        <p:nvPicPr>
          <p:cNvPr id="9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94DD4CD3-934A-4BA9-EEE2-8F1E2F92CF8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10" name="Logo UZIS">
            <a:extLst>
              <a:ext uri="{FF2B5EF4-FFF2-40B4-BE49-F238E27FC236}">
                <a16:creationId xmlns:a16="http://schemas.microsoft.com/office/drawing/2014/main" id="{0E9CFD80-390A-BC3A-F278-9188E12F64F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085" y="6492875"/>
            <a:ext cx="503419" cy="330529"/>
          </a:xfrm>
          <a:prstGeom prst="rect">
            <a:avLst/>
          </a:prstGeom>
        </p:spPr>
      </p:pic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31145A1E-BA45-A776-844F-94EBD49EF8EE}"/>
              </a:ext>
            </a:extLst>
          </p:cNvPr>
          <p:cNvCxnSpPr>
            <a:cxnSpLocks/>
          </p:cNvCxnSpPr>
          <p:nvPr userDrawn="1"/>
        </p:nvCxnSpPr>
        <p:spPr>
          <a:xfrm>
            <a:off x="1270203" y="6455516"/>
            <a:ext cx="10164511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>
            <a:extLst>
              <a:ext uri="{FF2B5EF4-FFF2-40B4-BE49-F238E27FC236}">
                <a16:creationId xmlns:a16="http://schemas.microsoft.com/office/drawing/2014/main" id="{1E4E1579-F799-2C5F-DC49-506EAC6B01AE}"/>
              </a:ext>
            </a:extLst>
          </p:cNvPr>
          <p:cNvSpPr/>
          <p:nvPr userDrawn="1"/>
        </p:nvSpPr>
        <p:spPr>
          <a:xfrm>
            <a:off x="922421" y="6549099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 dirty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optimalizace personálních kapacit</a:t>
            </a:r>
            <a:endParaRPr lang="en-US" sz="1200" b="1" i="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3" name="Obrázek 12" descr="Obsah obrázku Písmo, snímek obrazovky, Grafika, text&#10;&#10;Obsah vygenerovaný umělou inteligencí může být nesprávný.">
            <a:extLst>
              <a:ext uri="{FF2B5EF4-FFF2-40B4-BE49-F238E27FC236}">
                <a16:creationId xmlns:a16="http://schemas.microsoft.com/office/drawing/2014/main" id="{7F678CD7-793F-9B9F-53CB-551B039CB41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6402095"/>
            <a:ext cx="774734" cy="42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73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13" r:id="rId1"/>
    <p:sldLayoutId id="2147485214" r:id="rId2"/>
    <p:sldLayoutId id="2147485215" r:id="rId3"/>
    <p:sldLayoutId id="2147485216" r:id="rId4"/>
    <p:sldLayoutId id="2147485217" r:id="rId5"/>
    <p:sldLayoutId id="2147485218" r:id="rId6"/>
    <p:sldLayoutId id="2147485219" r:id="rId7"/>
    <p:sldLayoutId id="2147485220" r:id="rId8"/>
    <p:sldLayoutId id="2147485221" r:id="rId9"/>
    <p:sldLayoutId id="2147485222" r:id="rId10"/>
    <p:sldLayoutId id="2147485223" r:id="rId11"/>
    <p:sldLayoutId id="214748522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113838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26" r:id="rId1"/>
    <p:sldLayoutId id="2147485227" r:id="rId2"/>
    <p:sldLayoutId id="2147485228" r:id="rId3"/>
    <p:sldLayoutId id="2147485229" r:id="rId4"/>
    <p:sldLayoutId id="2147485230" r:id="rId5"/>
    <p:sldLayoutId id="2147485231" r:id="rId6"/>
    <p:sldLayoutId id="2147485232" r:id="rId7"/>
    <p:sldLayoutId id="2147485233" r:id="rId8"/>
    <p:sldLayoutId id="2147485234" r:id="rId9"/>
    <p:sldLayoutId id="2147485235" r:id="rId10"/>
    <p:sldLayoutId id="21474852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CBD84A8-2E77-76CA-FC78-9478C2963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BD5C160-FC39-FCA6-4123-28F4ACC9B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07B523-506C-26AA-35D0-F1927688DF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724B0D-D2F4-50E9-8BC8-B20065527B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A9555C-86E4-B7DF-5A8B-81061549A9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053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38" r:id="rId1"/>
    <p:sldLayoutId id="2147485239" r:id="rId2"/>
    <p:sldLayoutId id="2147485240" r:id="rId3"/>
    <p:sldLayoutId id="2147485241" r:id="rId4"/>
    <p:sldLayoutId id="2147485242" r:id="rId5"/>
    <p:sldLayoutId id="2147485243" r:id="rId6"/>
    <p:sldLayoutId id="2147485244" r:id="rId7"/>
    <p:sldLayoutId id="2147485245" r:id="rId8"/>
    <p:sldLayoutId id="2147485246" r:id="rId9"/>
    <p:sldLayoutId id="2147485247" r:id="rId10"/>
    <p:sldLayoutId id="2147485248" r:id="rId11"/>
    <p:sldLayoutId id="21474852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CBD84A8-2E77-76CA-FC78-9478C2963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BD5C160-FC39-FCA6-4123-28F4ACC9B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07B523-506C-26AA-35D0-F1927688DF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45734-1122-415C-80A2-CB7D62399CC7}" type="datetimeFigureOut">
              <a:rPr lang="cs-CZ" smtClean="0"/>
              <a:t>18.08.2026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724B0D-D2F4-50E9-8BC8-B20065527B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A9555C-86E4-B7DF-5A8B-81061549A9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939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51" r:id="rId1"/>
    <p:sldLayoutId id="2147485252" r:id="rId2"/>
    <p:sldLayoutId id="2147485253" r:id="rId3"/>
    <p:sldLayoutId id="2147485254" r:id="rId4"/>
    <p:sldLayoutId id="2147485255" r:id="rId5"/>
    <p:sldLayoutId id="2147485256" r:id="rId6"/>
    <p:sldLayoutId id="2147485257" r:id="rId7"/>
    <p:sldLayoutId id="2147485258" r:id="rId8"/>
    <p:sldLayoutId id="2147485259" r:id="rId9"/>
    <p:sldLayoutId id="2147485260" r:id="rId10"/>
    <p:sldLayoutId id="2147485261" r:id="rId11"/>
    <p:sldLayoutId id="2147485262" r:id="rId12"/>
    <p:sldLayoutId id="2147485263" r:id="rId13"/>
    <p:sldLayoutId id="2147485264" r:id="rId14"/>
    <p:sldLayoutId id="214748526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sv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6.xml"/><Relationship Id="rId4" Type="http://schemas.openxmlformats.org/officeDocument/2006/relationships/chart" Target="../charts/char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chart" Target="../charts/chart7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80.xml"/><Relationship Id="rId4" Type="http://schemas.openxmlformats.org/officeDocument/2006/relationships/tags" Target="../tags/tag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chart" Target="../charts/chart8.xml"/><Relationship Id="rId5" Type="http://schemas.openxmlformats.org/officeDocument/2006/relationships/slideLayout" Target="../slideLayouts/slideLayout80.xml"/><Relationship Id="rId4" Type="http://schemas.openxmlformats.org/officeDocument/2006/relationships/tags" Target="../tags/tag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hyperlink" Target="https://www.czso.cz/csu/czso/projekce-obyvatelstva-ceske-republiky-2023-2100" TargetMode="External"/><Relationship Id="rId5" Type="http://schemas.openxmlformats.org/officeDocument/2006/relationships/tags" Target="../tags/tag29.xml"/><Relationship Id="rId10" Type="http://schemas.openxmlformats.org/officeDocument/2006/relationships/chart" Target="../charts/chart9.xml"/><Relationship Id="rId4" Type="http://schemas.openxmlformats.org/officeDocument/2006/relationships/tags" Target="../tags/tag28.xml"/><Relationship Id="rId9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.xml"/><Relationship Id="rId3" Type="http://schemas.openxmlformats.org/officeDocument/2006/relationships/tags" Target="../tags/tag34.xml"/><Relationship Id="rId7" Type="http://schemas.openxmlformats.org/officeDocument/2006/relationships/chart" Target="../charts/chart10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46.xml"/><Relationship Id="rId4" Type="http://schemas.openxmlformats.org/officeDocument/2006/relationships/tags" Target="../tags/tag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249.xml"/><Relationship Id="rId1" Type="http://schemas.openxmlformats.org/officeDocument/2006/relationships/tags" Target="../tags/tag36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chart" Target="../charts/char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4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3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0.xml"/><Relationship Id="rId1" Type="http://schemas.openxmlformats.org/officeDocument/2006/relationships/tags" Target="../tags/tag4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5.xml"/><Relationship Id="rId1" Type="http://schemas.openxmlformats.org/officeDocument/2006/relationships/tags" Target="../tags/tag4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8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95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chart" Target="../charts/chart1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59.xml"/><Relationship Id="rId4" Type="http://schemas.openxmlformats.org/officeDocument/2006/relationships/tags" Target="../tags/tag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6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F6E7AE88-0F5A-4EE3-6F61-7C222D02B370}"/>
              </a:ext>
            </a:extLst>
          </p:cNvPr>
          <p:cNvSpPr txBox="1"/>
          <p:nvPr/>
        </p:nvSpPr>
        <p:spPr>
          <a:xfrm>
            <a:off x="210070" y="626599"/>
            <a:ext cx="809991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b="1" noProof="0" dirty="0">
                <a:solidFill>
                  <a:srgbClr val="D71440"/>
                </a:solidFill>
              </a:rPr>
              <a:t>Aktuální data k vládním programům podpory vzdělávání lékařů a nelékařských zdravotnických pracovníků</a:t>
            </a:r>
            <a:endParaRPr lang="cs-CZ" sz="2600" noProof="0" dirty="0">
              <a:solidFill>
                <a:srgbClr val="D71440"/>
              </a:solidFill>
            </a:endParaRPr>
          </a:p>
        </p:txBody>
      </p:sp>
      <p:pic>
        <p:nvPicPr>
          <p:cNvPr id="4" name="Grafický objekt 1">
            <a:extLst>
              <a:ext uri="{FF2B5EF4-FFF2-40B4-BE49-F238E27FC236}">
                <a16:creationId xmlns:a16="http://schemas.microsoft.com/office/drawing/2014/main" id="{FF6686DF-5FFA-CCF1-45A3-1D38F3CF33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0070" y="1524271"/>
            <a:ext cx="2880734" cy="742458"/>
          </a:xfrm>
          <a:prstGeom prst="rect">
            <a:avLst/>
          </a:prstGeom>
        </p:spPr>
      </p:pic>
      <p:sp>
        <p:nvSpPr>
          <p:cNvPr id="5" name="TextovéPole 2">
            <a:extLst>
              <a:ext uri="{FF2B5EF4-FFF2-40B4-BE49-F238E27FC236}">
                <a16:creationId xmlns:a16="http://schemas.microsoft.com/office/drawing/2014/main" id="{758F8613-BEB7-465E-9EC5-F78467149EAD}"/>
              </a:ext>
            </a:extLst>
          </p:cNvPr>
          <p:cNvSpPr txBox="1"/>
          <p:nvPr/>
        </p:nvSpPr>
        <p:spPr>
          <a:xfrm rot="19968921">
            <a:off x="868863" y="2607692"/>
            <a:ext cx="44438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Projekt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CZ.03.02.02/00/22_046/0002180 </a:t>
            </a:r>
          </a:p>
        </p:txBody>
      </p:sp>
    </p:spTree>
    <p:extLst>
      <p:ext uri="{BB962C8B-B14F-4D97-AF65-F5344CB8AC3E}">
        <p14:creationId xmlns:p14="http://schemas.microsoft.com/office/powerpoint/2010/main" val="283134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21119-9A96-7B3E-9F08-BF3F53867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2624F4C3-2051-360F-E139-FBD6A0BAF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973463"/>
              </p:ext>
            </p:extLst>
          </p:nvPr>
        </p:nvGraphicFramePr>
        <p:xfrm>
          <a:off x="5971188" y="1200719"/>
          <a:ext cx="5634657" cy="5139850"/>
        </p:xfrm>
        <a:graphic>
          <a:graphicData uri="http://schemas.openxmlformats.org/drawingml/2006/table">
            <a:tbl>
              <a:tblPr firstRow="1" bandRow="1"/>
              <a:tblGrid>
                <a:gridCol w="5634657">
                  <a:extLst>
                    <a:ext uri="{9D8B030D-6E8A-4147-A177-3AD203B41FA5}">
                      <a16:colId xmlns:a16="http://schemas.microsoft.com/office/drawing/2014/main" val="2203333022"/>
                    </a:ext>
                  </a:extLst>
                </a:gridCol>
              </a:tblGrid>
              <a:tr h="513985">
                <a:tc>
                  <a:txBody>
                    <a:bodyPr/>
                    <a:lstStyle/>
                    <a:p>
                      <a:pPr>
                        <a:buFont typeface="+mj-lt"/>
                        <a:buAutoNum type="arabicPeriod"/>
                      </a:pPr>
                      <a:r>
                        <a:rPr lang="cs-CZ" sz="2800" b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alergologie a klinická imunologie</a:t>
                      </a:r>
                      <a:endParaRPr lang="cs-CZ" sz="3000" b="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11875" marR="1118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002626"/>
                  </a:ext>
                </a:extLst>
              </a:tr>
              <a:tr h="513985">
                <a:tc>
                  <a:txBody>
                    <a:bodyPr/>
                    <a:lstStyle/>
                    <a:p>
                      <a:pPr>
                        <a:buFont typeface="+mj-lt"/>
                        <a:buAutoNum type="arabicPeriod" startAt="2"/>
                      </a:pPr>
                      <a:r>
                        <a:rPr lang="cs-CZ" sz="2800" b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dětská a dorostová psychiatrie</a:t>
                      </a:r>
                      <a:endParaRPr lang="cs-CZ" sz="3000" b="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11875" marR="1118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332641"/>
                  </a:ext>
                </a:extLst>
              </a:tr>
              <a:tr h="513985">
                <a:tc>
                  <a:txBody>
                    <a:bodyPr/>
                    <a:lstStyle/>
                    <a:p>
                      <a:pPr>
                        <a:buFont typeface="+mj-lt"/>
                        <a:buAutoNum type="arabicPeriod" startAt="3"/>
                      </a:pPr>
                      <a:r>
                        <a:rPr lang="cs-CZ" sz="2800" b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dětská chirurgie</a:t>
                      </a:r>
                      <a:endParaRPr lang="cs-CZ" sz="3000" b="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11875" marR="1118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133221"/>
                  </a:ext>
                </a:extLst>
              </a:tr>
              <a:tr h="513985">
                <a:tc>
                  <a:txBody>
                    <a:bodyPr/>
                    <a:lstStyle/>
                    <a:p>
                      <a:pPr>
                        <a:buFont typeface="+mj-lt"/>
                        <a:buAutoNum type="arabicPeriod" startAt="4"/>
                      </a:pPr>
                      <a:r>
                        <a:rPr lang="cs-CZ" sz="2800" b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dětská neurologie</a:t>
                      </a:r>
                      <a:endParaRPr lang="cs-CZ" sz="3000" b="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11875" marR="1118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751731"/>
                  </a:ext>
                </a:extLst>
              </a:tr>
              <a:tr h="513985">
                <a:tc>
                  <a:txBody>
                    <a:bodyPr/>
                    <a:lstStyle/>
                    <a:p>
                      <a:pPr>
                        <a:buFont typeface="+mj-lt"/>
                        <a:buAutoNum type="arabicPeriod" startAt="5"/>
                      </a:pPr>
                      <a:r>
                        <a:rPr lang="cs-CZ" sz="2800" b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endokrinologie a diabetologie</a:t>
                      </a:r>
                      <a:endParaRPr lang="cs-CZ" sz="3000" b="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11875" marR="1118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379462"/>
                  </a:ext>
                </a:extLst>
              </a:tr>
              <a:tr h="513985">
                <a:tc>
                  <a:txBody>
                    <a:bodyPr/>
                    <a:lstStyle/>
                    <a:p>
                      <a:pPr>
                        <a:buFont typeface="+mj-lt"/>
                        <a:buAutoNum type="arabicPeriod" startAt="6"/>
                      </a:pPr>
                      <a:r>
                        <a:rPr lang="cs-CZ" sz="2800" b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geriatrie</a:t>
                      </a:r>
                      <a:endParaRPr lang="cs-CZ" sz="3000" b="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11875" marR="1118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675619"/>
                  </a:ext>
                </a:extLst>
              </a:tr>
              <a:tr h="513985">
                <a:tc>
                  <a:txBody>
                    <a:bodyPr/>
                    <a:lstStyle/>
                    <a:p>
                      <a:pPr>
                        <a:buFont typeface="+mj-lt"/>
                        <a:buAutoNum type="arabicPeriod" startAt="7"/>
                      </a:pPr>
                      <a:r>
                        <a:rPr lang="cs-CZ" sz="2800" b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hygiena a epidemiologie</a:t>
                      </a:r>
                      <a:endParaRPr lang="cs-CZ" sz="3000" b="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11875" marR="1118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816308"/>
                  </a:ext>
                </a:extLst>
              </a:tr>
              <a:tr h="513985">
                <a:tc>
                  <a:txBody>
                    <a:bodyPr/>
                    <a:lstStyle/>
                    <a:p>
                      <a:pPr>
                        <a:buFont typeface="+mj-lt"/>
                        <a:buAutoNum type="arabicPeriod" startAt="8"/>
                      </a:pPr>
                      <a:r>
                        <a:rPr lang="cs-CZ" sz="2800" b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klinická onkologie</a:t>
                      </a:r>
                      <a:endParaRPr lang="cs-CZ" sz="3000" b="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11875" marR="1118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576190"/>
                  </a:ext>
                </a:extLst>
              </a:tr>
              <a:tr h="513985">
                <a:tc>
                  <a:txBody>
                    <a:bodyPr/>
                    <a:lstStyle/>
                    <a:p>
                      <a:pPr>
                        <a:buFont typeface="+mj-lt"/>
                        <a:buAutoNum type="arabicPeriod" startAt="9"/>
                      </a:pPr>
                      <a:r>
                        <a:rPr lang="cs-CZ" sz="2800" b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2800" b="0" noProof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maxilofaciální</a:t>
                      </a:r>
                      <a:r>
                        <a:rPr lang="cs-CZ" sz="2800" b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chirurgie</a:t>
                      </a:r>
                      <a:endParaRPr lang="cs-CZ" sz="3000" b="0" noProof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11875" marR="1118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402144"/>
                  </a:ext>
                </a:extLst>
              </a:tr>
              <a:tr h="513985">
                <a:tc>
                  <a:txBody>
                    <a:bodyPr/>
                    <a:lstStyle/>
                    <a:p>
                      <a:pPr>
                        <a:buFont typeface="+mj-lt"/>
                        <a:buAutoNum type="arabicPeriod" startAt="10"/>
                      </a:pPr>
                      <a:r>
                        <a:rPr lang="cs-CZ" sz="2800" b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pediatrie</a:t>
                      </a:r>
                    </a:p>
                  </a:txBody>
                  <a:tcPr marL="111875" marR="11187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947001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5943DE4F-3845-2C5A-D2AE-7F7BC7FF3538}"/>
              </a:ext>
            </a:extLst>
          </p:cNvPr>
          <p:cNvSpPr txBox="1"/>
          <p:nvPr/>
        </p:nvSpPr>
        <p:spPr>
          <a:xfrm>
            <a:off x="223531" y="87995"/>
            <a:ext cx="1149531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Identifikace tzv. kriticky ohrožených lékařských oborů: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hodnocení na bázi exaktních metrik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6391203-DAB0-7790-C3D8-E511C7BED377}"/>
              </a:ext>
            </a:extLst>
          </p:cNvPr>
          <p:cNvSpPr txBox="1"/>
          <p:nvPr/>
        </p:nvSpPr>
        <p:spPr>
          <a:xfrm>
            <a:off x="279710" y="2893481"/>
            <a:ext cx="40310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Základní obory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5 a více kritickými body </a:t>
            </a:r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01B6BF3C-CE6F-EDBD-6F2B-D664D8FF8FB0}"/>
              </a:ext>
            </a:extLst>
          </p:cNvPr>
          <p:cNvCxnSpPr>
            <a:cxnSpLocks/>
          </p:cNvCxnSpPr>
          <p:nvPr/>
        </p:nvCxnSpPr>
        <p:spPr>
          <a:xfrm flipV="1">
            <a:off x="3727938" y="1567543"/>
            <a:ext cx="2019719" cy="15876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6F078B60-597E-05EB-B138-DECCAAC7286B}"/>
              </a:ext>
            </a:extLst>
          </p:cNvPr>
          <p:cNvCxnSpPr>
            <a:cxnSpLocks/>
          </p:cNvCxnSpPr>
          <p:nvPr/>
        </p:nvCxnSpPr>
        <p:spPr>
          <a:xfrm>
            <a:off x="3838470" y="4200211"/>
            <a:ext cx="1949381" cy="18991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915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14F98-61FD-5A6E-1C70-0406DF294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1FF20047-0738-6642-AA33-288291177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21" y="136895"/>
            <a:ext cx="11144250" cy="569598"/>
          </a:xfrm>
        </p:spPr>
        <p:txBody>
          <a:bodyPr anchor="t">
            <a:no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Ukázky stárnutí ZP: aktivní chirurgové</a:t>
            </a:r>
            <a:endParaRPr lang="cs-CZ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821EAC8-3B86-3379-657B-B822356B314C}"/>
              </a:ext>
            </a:extLst>
          </p:cNvPr>
          <p:cNvSpPr txBox="1"/>
          <p:nvPr/>
        </p:nvSpPr>
        <p:spPr>
          <a:xfrm>
            <a:off x="2939180" y="6536218"/>
            <a:ext cx="609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(NRZP), NRHZS</a:t>
            </a: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CFD50BB5-0523-DE6E-A1FB-D3BB187A28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176427"/>
              </p:ext>
            </p:extLst>
          </p:nvPr>
        </p:nvGraphicFramePr>
        <p:xfrm>
          <a:off x="387372" y="1650497"/>
          <a:ext cx="3275699" cy="624840"/>
        </p:xfrm>
        <a:graphic>
          <a:graphicData uri="http://schemas.openxmlformats.org/drawingml/2006/table">
            <a:tbl>
              <a:tblPr/>
              <a:tblGrid>
                <a:gridCol w="1327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423885553"/>
                    </a:ext>
                  </a:extLst>
                </a:gridCol>
              </a:tblGrid>
              <a:tr h="30284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60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37,2 %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84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65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36,7 %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3" name="TextovéPole 32">
            <a:extLst>
              <a:ext uri="{FF2B5EF4-FFF2-40B4-BE49-F238E27FC236}">
                <a16:creationId xmlns:a16="http://schemas.microsoft.com/office/drawing/2014/main" id="{DB95E9C8-E82E-0C71-0297-D501D4A7FA4E}"/>
              </a:ext>
            </a:extLst>
          </p:cNvPr>
          <p:cNvSpPr txBox="1"/>
          <p:nvPr/>
        </p:nvSpPr>
        <p:spPr>
          <a:xfrm>
            <a:off x="3916298" y="1455392"/>
            <a:ext cx="16287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Ohroženo stárnutím: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 1 000 úvazků</a:t>
            </a: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9D621E21-40FB-F041-9ADA-B102871AE3C4}"/>
              </a:ext>
            </a:extLst>
          </p:cNvPr>
          <p:cNvGraphicFramePr/>
          <p:nvPr/>
        </p:nvGraphicFramePr>
        <p:xfrm>
          <a:off x="434687" y="2938187"/>
          <a:ext cx="4941985" cy="37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délník 7">
            <a:extLst>
              <a:ext uri="{FF2B5EF4-FFF2-40B4-BE49-F238E27FC236}">
                <a16:creationId xmlns:a16="http://schemas.microsoft.com/office/drawing/2014/main" id="{3B2039FE-A9D6-1EEE-9CCC-A50140F61FC6}"/>
              </a:ext>
            </a:extLst>
          </p:cNvPr>
          <p:cNvSpPr/>
          <p:nvPr/>
        </p:nvSpPr>
        <p:spPr>
          <a:xfrm rot="16200000">
            <a:off x="-256940" y="4466966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F9E033A-A594-5CE7-B526-D071B4EB2716}"/>
              </a:ext>
            </a:extLst>
          </p:cNvPr>
          <p:cNvSpPr/>
          <p:nvPr/>
        </p:nvSpPr>
        <p:spPr>
          <a:xfrm>
            <a:off x="1486543" y="2749449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celkem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030E3679-5177-59B7-414D-B3ED393FD8E6}"/>
              </a:ext>
            </a:extLst>
          </p:cNvPr>
          <p:cNvSpPr txBox="1"/>
          <p:nvPr/>
        </p:nvSpPr>
        <p:spPr>
          <a:xfrm>
            <a:off x="1182879" y="3946089"/>
            <a:ext cx="617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!</a:t>
            </a:r>
          </a:p>
        </p:txBody>
      </p:sp>
      <p:sp>
        <p:nvSpPr>
          <p:cNvPr id="16" name="Šipka: doprava 15">
            <a:extLst>
              <a:ext uri="{FF2B5EF4-FFF2-40B4-BE49-F238E27FC236}">
                <a16:creationId xmlns:a16="http://schemas.microsoft.com/office/drawing/2014/main" id="{1DBB4D8B-F0BA-4119-1687-E0B87A222909}"/>
              </a:ext>
            </a:extLst>
          </p:cNvPr>
          <p:cNvSpPr/>
          <p:nvPr/>
        </p:nvSpPr>
        <p:spPr>
          <a:xfrm>
            <a:off x="6080007" y="3953122"/>
            <a:ext cx="882633" cy="82396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1F07612C-F046-63DE-8080-321BA633AED3}"/>
              </a:ext>
            </a:extLst>
          </p:cNvPr>
          <p:cNvSpPr txBox="1"/>
          <p:nvPr/>
        </p:nvSpPr>
        <p:spPr>
          <a:xfrm>
            <a:off x="7404279" y="3547924"/>
            <a:ext cx="4340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Chirurgie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Ročně průměrně cca 62 absolventů: produkce v dalších 10 letech NEPOKRYJE ani očekávané odchody do důchodu </a:t>
            </a:r>
          </a:p>
        </p:txBody>
      </p:sp>
    </p:spTree>
    <p:extLst>
      <p:ext uri="{BB962C8B-B14F-4D97-AF65-F5344CB8AC3E}">
        <p14:creationId xmlns:p14="http://schemas.microsoft.com/office/powerpoint/2010/main" val="1960053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4AD0B-A0C0-51C9-BDDE-7DA0CB6E6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F3C64D3F-14F8-9993-A62E-F379EA89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21" y="136895"/>
            <a:ext cx="11144250" cy="569598"/>
          </a:xfrm>
        </p:spPr>
        <p:txBody>
          <a:bodyPr anchor="t">
            <a:no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Velkou výzvou je i udržení vzdělávání zubních lékařů </a:t>
            </a:r>
            <a:endParaRPr lang="cs-CZ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7620411-ED88-F76E-90B3-AC1A03DA0E15}"/>
              </a:ext>
            </a:extLst>
          </p:cNvPr>
          <p:cNvSpPr txBox="1"/>
          <p:nvPr/>
        </p:nvSpPr>
        <p:spPr>
          <a:xfrm>
            <a:off x="2939180" y="6536218"/>
            <a:ext cx="609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(NRZP), NRHZS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5B0F4E12-1DC8-FF7B-33F8-94FF06EE02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822894"/>
              </p:ext>
            </p:extLst>
          </p:nvPr>
        </p:nvGraphicFramePr>
        <p:xfrm>
          <a:off x="6615893" y="1766977"/>
          <a:ext cx="5314950" cy="43750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14950">
                  <a:extLst>
                    <a:ext uri="{9D8B030D-6E8A-4147-A177-3AD203B41FA5}">
                      <a16:colId xmlns:a16="http://schemas.microsoft.com/office/drawing/2014/main" val="3892327258"/>
                    </a:ext>
                  </a:extLst>
                </a:gridCol>
              </a:tblGrid>
              <a:tr h="2916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1 444.8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819455"/>
                  </a:ext>
                </a:extLst>
              </a:tr>
              <a:tr h="2916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971.3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4312531"/>
                  </a:ext>
                </a:extLst>
              </a:tr>
              <a:tr h="2916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486.7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8060798"/>
                  </a:ext>
                </a:extLst>
              </a:tr>
              <a:tr h="2916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400.6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8447563"/>
                  </a:ext>
                </a:extLst>
              </a:tr>
              <a:tr h="2916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420.5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9577126"/>
                  </a:ext>
                </a:extLst>
              </a:tr>
              <a:tr h="2916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379.4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0916243"/>
                  </a:ext>
                </a:extLst>
              </a:tr>
              <a:tr h="2916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787.0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169112"/>
                  </a:ext>
                </a:extLst>
              </a:tr>
              <a:tr h="2916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7 201.8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0133586"/>
                  </a:ext>
                </a:extLst>
              </a:tr>
              <a:tr h="2916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255.3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2847853"/>
                  </a:ext>
                </a:extLst>
              </a:tr>
              <a:tr h="2916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285.9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2384819"/>
                  </a:ext>
                </a:extLst>
              </a:tr>
              <a:tr h="2916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360.5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08854"/>
                  </a:ext>
                </a:extLst>
              </a:tr>
              <a:tr h="2916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273.8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28781"/>
                  </a:ext>
                </a:extLst>
              </a:tr>
              <a:tr h="2916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147.8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4648751"/>
                  </a:ext>
                </a:extLst>
              </a:tr>
              <a:tr h="2916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385.1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6609607"/>
                  </a:ext>
                </a:extLst>
              </a:tr>
              <a:tr h="2916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603.2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9888676"/>
                  </a:ext>
                </a:extLst>
              </a:tr>
            </a:tbl>
          </a:graphicData>
        </a:graphic>
      </p:graphicFrame>
      <p:sp>
        <p:nvSpPr>
          <p:cNvPr id="10" name="Obdélník 9">
            <a:extLst>
              <a:ext uri="{FF2B5EF4-FFF2-40B4-BE49-F238E27FC236}">
                <a16:creationId xmlns:a16="http://schemas.microsoft.com/office/drawing/2014/main" id="{B61505DA-827C-A30B-E20E-218D4E1C9449}"/>
              </a:ext>
            </a:extLst>
          </p:cNvPr>
          <p:cNvSpPr/>
          <p:nvPr/>
        </p:nvSpPr>
        <p:spPr>
          <a:xfrm>
            <a:off x="7228848" y="1080377"/>
            <a:ext cx="29253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Úvazky zubních lékařů na 100 000 obyvatel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E43E2604-93CE-00BB-C37E-61E7DCACB518}"/>
              </a:ext>
            </a:extLst>
          </p:cNvPr>
          <p:cNvSpPr/>
          <p:nvPr/>
        </p:nvSpPr>
        <p:spPr>
          <a:xfrm>
            <a:off x="11179768" y="1286262"/>
            <a:ext cx="9917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Suma úvazků</a:t>
            </a:r>
            <a:endParaRPr kumimoji="0" lang="cs-CZ" sz="18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7" name="Chart 4">
            <a:extLst>
              <a:ext uri="{FF2B5EF4-FFF2-40B4-BE49-F238E27FC236}">
                <a16:creationId xmlns:a16="http://schemas.microsoft.com/office/drawing/2014/main" id="{9A10555A-4194-D85D-5004-B022E7F3A1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2892264"/>
              </p:ext>
            </p:extLst>
          </p:nvPr>
        </p:nvGraphicFramePr>
        <p:xfrm>
          <a:off x="5286333" y="1404518"/>
          <a:ext cx="6096000" cy="4869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Tabulka 18">
            <a:extLst>
              <a:ext uri="{FF2B5EF4-FFF2-40B4-BE49-F238E27FC236}">
                <a16:creationId xmlns:a16="http://schemas.microsoft.com/office/drawing/2014/main" id="{52ABF06B-50C6-D7D6-1183-B161BAEEF0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670228"/>
              </p:ext>
            </p:extLst>
          </p:nvPr>
        </p:nvGraphicFramePr>
        <p:xfrm>
          <a:off x="387372" y="1650497"/>
          <a:ext cx="3275699" cy="624840"/>
        </p:xfrm>
        <a:graphic>
          <a:graphicData uri="http://schemas.openxmlformats.org/drawingml/2006/table">
            <a:tbl>
              <a:tblPr/>
              <a:tblGrid>
                <a:gridCol w="1327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423885553"/>
                    </a:ext>
                  </a:extLst>
                </a:gridCol>
              </a:tblGrid>
              <a:tr h="30284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60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27,8 %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84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65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22,8 %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" name="TextovéPole 21">
            <a:extLst>
              <a:ext uri="{FF2B5EF4-FFF2-40B4-BE49-F238E27FC236}">
                <a16:creationId xmlns:a16="http://schemas.microsoft.com/office/drawing/2014/main" id="{83718745-B5FD-6C35-5BF7-7049F3C371DD}"/>
              </a:ext>
            </a:extLst>
          </p:cNvPr>
          <p:cNvSpPr txBox="1"/>
          <p:nvPr/>
        </p:nvSpPr>
        <p:spPr>
          <a:xfrm>
            <a:off x="387372" y="857767"/>
            <a:ext cx="4128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Ohroženo stárnutím: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 2 300 úvazků</a:t>
            </a:r>
          </a:p>
        </p:txBody>
      </p:sp>
      <p:graphicFrame>
        <p:nvGraphicFramePr>
          <p:cNvPr id="24" name="Graf 23">
            <a:extLst>
              <a:ext uri="{FF2B5EF4-FFF2-40B4-BE49-F238E27FC236}">
                <a16:creationId xmlns:a16="http://schemas.microsoft.com/office/drawing/2014/main" id="{1232AC62-3BE8-5C48-0E1A-04A28BE3C0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1396040"/>
              </p:ext>
            </p:extLst>
          </p:nvPr>
        </p:nvGraphicFramePr>
        <p:xfrm>
          <a:off x="664371" y="2783818"/>
          <a:ext cx="4297354" cy="3216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Obdélník 25">
            <a:extLst>
              <a:ext uri="{FF2B5EF4-FFF2-40B4-BE49-F238E27FC236}">
                <a16:creationId xmlns:a16="http://schemas.microsoft.com/office/drawing/2014/main" id="{A2BE9810-7AB8-DECB-B490-338420FDA099}"/>
              </a:ext>
            </a:extLst>
          </p:cNvPr>
          <p:cNvSpPr/>
          <p:nvPr/>
        </p:nvSpPr>
        <p:spPr>
          <a:xfrm rot="16200000">
            <a:off x="-72112" y="3879038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B8FAE784-673B-F73F-6B89-48928AA6F12F}"/>
              </a:ext>
            </a:extLst>
          </p:cNvPr>
          <p:cNvSpPr/>
          <p:nvPr/>
        </p:nvSpPr>
        <p:spPr>
          <a:xfrm>
            <a:off x="1486543" y="2749449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celkem</a:t>
            </a:r>
          </a:p>
        </p:txBody>
      </p:sp>
    </p:spTree>
    <p:extLst>
      <p:ext uri="{BB962C8B-B14F-4D97-AF65-F5344CB8AC3E}">
        <p14:creationId xmlns:p14="http://schemas.microsoft.com/office/powerpoint/2010/main" val="2266296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86866" y="160258"/>
            <a:ext cx="10515600" cy="53836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002060"/>
                </a:solidFill>
              </a:rPr>
              <a:t>Ukázky stárnutí ZP: všeobecné sestry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D9F5BAB-BBC4-6B20-1801-80C91F63BA92}"/>
              </a:ext>
            </a:extLst>
          </p:cNvPr>
          <p:cNvSpPr txBox="1"/>
          <p:nvPr/>
        </p:nvSpPr>
        <p:spPr>
          <a:xfrm rot="378674">
            <a:off x="9094919" y="1223967"/>
            <a:ext cx="2624544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&gt; 60 let: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14 116 ZP (16 %)</a:t>
            </a:r>
          </a:p>
        </p:txBody>
      </p:sp>
      <p:graphicFrame>
        <p:nvGraphicFramePr>
          <p:cNvPr id="13" name="Object 2">
            <a:extLst>
              <a:ext uri="{FF2B5EF4-FFF2-40B4-BE49-F238E27FC236}">
                <a16:creationId xmlns:a16="http://schemas.microsoft.com/office/drawing/2014/main" id="{B93299C6-FA2A-EA5E-E642-2E1F4DE2AD2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11430020"/>
              </p:ext>
            </p:extLst>
          </p:nvPr>
        </p:nvGraphicFramePr>
        <p:xfrm>
          <a:off x="770729" y="1925623"/>
          <a:ext cx="5325271" cy="4198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4" name="Text Box 64">
            <a:extLst>
              <a:ext uri="{FF2B5EF4-FFF2-40B4-BE49-F238E27FC236}">
                <a16:creationId xmlns:a16="http://schemas.microsoft.com/office/drawing/2014/main" id="{206A47E4-4AE0-BC42-03E5-A5CD2411EBD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83259" y="1544580"/>
            <a:ext cx="543481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Relativní zastoupení jednotlivých věkových tříd </a:t>
            </a: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220B44A9-73E9-6F12-F385-CDAAA48DA0FA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 rot="16200000">
            <a:off x="-704342" y="3532155"/>
            <a:ext cx="31686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cs-CZ" altLang="cs-CZ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% osob ve věkové kategorii</a:t>
            </a:r>
          </a:p>
        </p:txBody>
      </p:sp>
      <p:graphicFrame>
        <p:nvGraphicFramePr>
          <p:cNvPr id="16" name="Tabulka 15">
            <a:extLst>
              <a:ext uri="{FF2B5EF4-FFF2-40B4-BE49-F238E27FC236}">
                <a16:creationId xmlns:a16="http://schemas.microsoft.com/office/drawing/2014/main" id="{A0869D0D-E059-0557-B1E6-8831901B7B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414043"/>
              </p:ext>
            </p:extLst>
          </p:nvPr>
        </p:nvGraphicFramePr>
        <p:xfrm>
          <a:off x="6550659" y="2006955"/>
          <a:ext cx="3665220" cy="4117620"/>
        </p:xfrm>
        <a:graphic>
          <a:graphicData uri="http://schemas.openxmlformats.org/drawingml/2006/table">
            <a:tbl>
              <a:tblPr/>
              <a:tblGrid>
                <a:gridCol w="1221740">
                  <a:extLst>
                    <a:ext uri="{9D8B030D-6E8A-4147-A177-3AD203B41FA5}">
                      <a16:colId xmlns:a16="http://schemas.microsoft.com/office/drawing/2014/main" val="3656674458"/>
                    </a:ext>
                  </a:extLst>
                </a:gridCol>
                <a:gridCol w="1221740">
                  <a:extLst>
                    <a:ext uri="{9D8B030D-6E8A-4147-A177-3AD203B41FA5}">
                      <a16:colId xmlns:a16="http://schemas.microsoft.com/office/drawing/2014/main" val="1058848699"/>
                    </a:ext>
                  </a:extLst>
                </a:gridCol>
                <a:gridCol w="1221740">
                  <a:extLst>
                    <a:ext uri="{9D8B030D-6E8A-4147-A177-3AD203B41FA5}">
                      <a16:colId xmlns:a16="http://schemas.microsoft.com/office/drawing/2014/main" val="964721330"/>
                    </a:ext>
                  </a:extLst>
                </a:gridCol>
              </a:tblGrid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Věk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osob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7105194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 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6006179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5 262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580760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9 341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7260137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11 171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905428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15 798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8876198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14 636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9041985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10 305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11,9%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8375189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8 181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9,4%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8075771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3 844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4,4%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3235319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70 a více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2 091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0710199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86 860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3527381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Průměrný věk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47,8 let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500967"/>
                  </a:ext>
                </a:extLst>
              </a:tr>
            </a:tbl>
          </a:graphicData>
        </a:graphic>
      </p:graphicFrame>
      <p:sp>
        <p:nvSpPr>
          <p:cNvPr id="17" name="TextovéPole 16">
            <a:extLst>
              <a:ext uri="{FF2B5EF4-FFF2-40B4-BE49-F238E27FC236}">
                <a16:creationId xmlns:a16="http://schemas.microsoft.com/office/drawing/2014/main" id="{5EF72B7C-8D66-61BB-6D0A-387D0D7F9B7D}"/>
              </a:ext>
            </a:extLst>
          </p:cNvPr>
          <p:cNvSpPr txBox="1"/>
          <p:nvPr/>
        </p:nvSpPr>
        <p:spPr>
          <a:xfrm>
            <a:off x="396416" y="6116094"/>
            <a:ext cx="3299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Rizikový nedostatek kapacit krytých pracovníky ve věku &lt; 40 let</a:t>
            </a:r>
          </a:p>
        </p:txBody>
      </p:sp>
      <p:sp>
        <p:nvSpPr>
          <p:cNvPr id="19" name="Pravá složená závorka 18">
            <a:extLst>
              <a:ext uri="{FF2B5EF4-FFF2-40B4-BE49-F238E27FC236}">
                <a16:creationId xmlns:a16="http://schemas.microsoft.com/office/drawing/2014/main" id="{B80395C6-FBA8-49EE-2A9D-344DC1ED1690}"/>
              </a:ext>
            </a:extLst>
          </p:cNvPr>
          <p:cNvSpPr/>
          <p:nvPr/>
        </p:nvSpPr>
        <p:spPr>
          <a:xfrm>
            <a:off x="9972923" y="4230826"/>
            <a:ext cx="295411" cy="1228725"/>
          </a:xfrm>
          <a:prstGeom prst="rightBrac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D398CABE-1960-E3E4-0515-62AE14807A92}"/>
              </a:ext>
            </a:extLst>
          </p:cNvPr>
          <p:cNvSpPr txBox="1"/>
          <p:nvPr/>
        </p:nvSpPr>
        <p:spPr>
          <a:xfrm>
            <a:off x="10407191" y="4340409"/>
            <a:ext cx="1738364" cy="101566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24 421 osob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22 157 úvazků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(28 %)</a:t>
            </a: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A651135E-FC1B-32DD-37AA-B8C2EDA6945B}"/>
              </a:ext>
            </a:extLst>
          </p:cNvPr>
          <p:cNvSpPr/>
          <p:nvPr/>
        </p:nvSpPr>
        <p:spPr>
          <a:xfrm>
            <a:off x="274545" y="646705"/>
            <a:ext cx="11106149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</a:t>
            </a:r>
          </a:p>
        </p:txBody>
      </p:sp>
      <p:cxnSp>
        <p:nvCxnSpPr>
          <p:cNvPr id="2" name="Přímá spojnice se šipkou 1">
            <a:extLst>
              <a:ext uri="{FF2B5EF4-FFF2-40B4-BE49-F238E27FC236}">
                <a16:creationId xmlns:a16="http://schemas.microsoft.com/office/drawing/2014/main" id="{7CD87D92-E463-EBBB-2CD9-CFD6FFEA2219}"/>
              </a:ext>
            </a:extLst>
          </p:cNvPr>
          <p:cNvCxnSpPr>
            <a:cxnSpLocks/>
          </p:cNvCxnSpPr>
          <p:nvPr/>
        </p:nvCxnSpPr>
        <p:spPr>
          <a:xfrm flipH="1">
            <a:off x="428165" y="6116094"/>
            <a:ext cx="192451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740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4491" y="112633"/>
            <a:ext cx="10515600" cy="53836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002060"/>
                </a:solidFill>
              </a:rPr>
              <a:t>Ukázky stárnutí ZP: dětské sestry</a:t>
            </a:r>
            <a:endParaRPr lang="en-US" sz="3200" dirty="0">
              <a:solidFill>
                <a:srgbClr val="002060"/>
              </a:solidFill>
            </a:endParaRPr>
          </a:p>
        </p:txBody>
      </p:sp>
      <p:graphicFrame>
        <p:nvGraphicFramePr>
          <p:cNvPr id="10" name="Object 2">
            <a:extLst>
              <a:ext uri="{FF2B5EF4-FFF2-40B4-BE49-F238E27FC236}">
                <a16:creationId xmlns:a16="http://schemas.microsoft.com/office/drawing/2014/main" id="{526D2388-7506-A5D9-D196-FCA147C85EC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4245802"/>
              </p:ext>
            </p:extLst>
          </p:nvPr>
        </p:nvGraphicFramePr>
        <p:xfrm>
          <a:off x="770729" y="1798240"/>
          <a:ext cx="5325271" cy="4198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Text Box 64">
            <a:extLst>
              <a:ext uri="{FF2B5EF4-FFF2-40B4-BE49-F238E27FC236}">
                <a16:creationId xmlns:a16="http://schemas.microsoft.com/office/drawing/2014/main" id="{955C93EB-F051-CAF9-DF5A-31EFF8B7C9C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83259" y="1417197"/>
            <a:ext cx="543481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Relativní zastoupení jednotlivých věkových tříd </a:t>
            </a: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48D9A799-5ED1-B7E6-46AA-BD8809DA1FD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 rot="16200000">
            <a:off x="-704342" y="3404772"/>
            <a:ext cx="31686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cs-CZ" altLang="cs-CZ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% osob ve věkové kategorii</a:t>
            </a:r>
          </a:p>
        </p:txBody>
      </p:sp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4DE48A87-9045-F083-BBB2-F15CB61349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096112"/>
              </p:ext>
            </p:extLst>
          </p:nvPr>
        </p:nvGraphicFramePr>
        <p:xfrm>
          <a:off x="6457949" y="2006959"/>
          <a:ext cx="3324225" cy="4117620"/>
        </p:xfrm>
        <a:graphic>
          <a:graphicData uri="http://schemas.openxmlformats.org/drawingml/2006/table">
            <a:tbl>
              <a:tblPr/>
              <a:tblGrid>
                <a:gridCol w="1108075">
                  <a:extLst>
                    <a:ext uri="{9D8B030D-6E8A-4147-A177-3AD203B41FA5}">
                      <a16:colId xmlns:a16="http://schemas.microsoft.com/office/drawing/2014/main" val="3656674458"/>
                    </a:ext>
                  </a:extLst>
                </a:gridCol>
                <a:gridCol w="1108075">
                  <a:extLst>
                    <a:ext uri="{9D8B030D-6E8A-4147-A177-3AD203B41FA5}">
                      <a16:colId xmlns:a16="http://schemas.microsoft.com/office/drawing/2014/main" val="1058848699"/>
                    </a:ext>
                  </a:extLst>
                </a:gridCol>
                <a:gridCol w="1108075">
                  <a:extLst>
                    <a:ext uri="{9D8B030D-6E8A-4147-A177-3AD203B41FA5}">
                      <a16:colId xmlns:a16="http://schemas.microsoft.com/office/drawing/2014/main" val="964721330"/>
                    </a:ext>
                  </a:extLst>
                </a:gridCol>
              </a:tblGrid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Věk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osob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7105194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 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6006179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580760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7260137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905428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1 106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8876198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1 249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9041985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991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16,9%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8375189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699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11,9%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8075771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347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5,9%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3235319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70 a více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2,5%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0710199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5 863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3527381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Průměrný věk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50,6 let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500967"/>
                  </a:ext>
                </a:extLst>
              </a:tr>
            </a:tbl>
          </a:graphicData>
        </a:graphic>
      </p:graphicFrame>
      <p:sp>
        <p:nvSpPr>
          <p:cNvPr id="17" name="Pravá složená závorka 16">
            <a:extLst>
              <a:ext uri="{FF2B5EF4-FFF2-40B4-BE49-F238E27FC236}">
                <a16:creationId xmlns:a16="http://schemas.microsoft.com/office/drawing/2014/main" id="{487196D9-B5D3-5F16-638F-7A9A3A47EBD8}"/>
              </a:ext>
            </a:extLst>
          </p:cNvPr>
          <p:cNvSpPr/>
          <p:nvPr/>
        </p:nvSpPr>
        <p:spPr>
          <a:xfrm>
            <a:off x="9563349" y="4240351"/>
            <a:ext cx="285502" cy="1188899"/>
          </a:xfrm>
          <a:prstGeom prst="rightBrac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0E1CC333-F9FA-B812-9B43-FE9369552E4E}"/>
              </a:ext>
            </a:extLst>
          </p:cNvPr>
          <p:cNvSpPr txBox="1"/>
          <p:nvPr/>
        </p:nvSpPr>
        <p:spPr>
          <a:xfrm>
            <a:off x="9997616" y="4330884"/>
            <a:ext cx="1738364" cy="101566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2 183 osob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1 872 úvazků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(37 %)</a:t>
            </a: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4A6B5C70-2A64-445D-0BAA-B0638C7164C8}"/>
              </a:ext>
            </a:extLst>
          </p:cNvPr>
          <p:cNvSpPr/>
          <p:nvPr/>
        </p:nvSpPr>
        <p:spPr>
          <a:xfrm>
            <a:off x="265020" y="608605"/>
            <a:ext cx="11106149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5E5F1F95-BF71-A4E6-8D2B-471BA79A9F4D}"/>
              </a:ext>
            </a:extLst>
          </p:cNvPr>
          <p:cNvSpPr txBox="1"/>
          <p:nvPr/>
        </p:nvSpPr>
        <p:spPr>
          <a:xfrm rot="378674">
            <a:off x="9094919" y="1347792"/>
            <a:ext cx="2624544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&gt; 60 let: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1 192 ZP (20 %)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47BD46C-73CD-5E1A-6E30-9285311DCDAB}"/>
              </a:ext>
            </a:extLst>
          </p:cNvPr>
          <p:cNvSpPr txBox="1"/>
          <p:nvPr/>
        </p:nvSpPr>
        <p:spPr>
          <a:xfrm>
            <a:off x="272591" y="6116094"/>
            <a:ext cx="3299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Rizikový nedostatek kapacit krytých pracovníky ve věku &lt; 40 let</a:t>
            </a:r>
          </a:p>
        </p:txBody>
      </p:sp>
      <p:cxnSp>
        <p:nvCxnSpPr>
          <p:cNvPr id="3" name="Přímá spojnice se šipkou 2">
            <a:extLst>
              <a:ext uri="{FF2B5EF4-FFF2-40B4-BE49-F238E27FC236}">
                <a16:creationId xmlns:a16="http://schemas.microsoft.com/office/drawing/2014/main" id="{100F317B-5415-03A5-EF92-FB64A9412435}"/>
              </a:ext>
            </a:extLst>
          </p:cNvPr>
          <p:cNvCxnSpPr>
            <a:cxnSpLocks/>
          </p:cNvCxnSpPr>
          <p:nvPr/>
        </p:nvCxnSpPr>
        <p:spPr>
          <a:xfrm flipH="1">
            <a:off x="304340" y="6116094"/>
            <a:ext cx="192451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3119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F4506-634B-532F-54D6-EE2787145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D277FD44-7E3E-FB84-7443-4461EEB091A3}"/>
              </a:ext>
            </a:extLst>
          </p:cNvPr>
          <p:cNvSpPr txBox="1"/>
          <p:nvPr/>
        </p:nvSpPr>
        <p:spPr>
          <a:xfrm>
            <a:off x="509611" y="413952"/>
            <a:ext cx="111727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Proč je udržení a postupné posilování kapacit zdravotnických pracovníků naprosto nezbytné?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cs-CZ" sz="3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2BB8AE4-CF49-A44A-4544-25A519503344}"/>
              </a:ext>
            </a:extLst>
          </p:cNvPr>
          <p:cNvSpPr txBox="1"/>
          <p:nvPr/>
        </p:nvSpPr>
        <p:spPr>
          <a:xfrm>
            <a:off x="381352" y="3276274"/>
            <a:ext cx="11429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Neúprosná demografie</a:t>
            </a:r>
          </a:p>
        </p:txBody>
      </p:sp>
      <p:sp>
        <p:nvSpPr>
          <p:cNvPr id="3" name="Šipka: dolů 2">
            <a:extLst>
              <a:ext uri="{FF2B5EF4-FFF2-40B4-BE49-F238E27FC236}">
                <a16:creationId xmlns:a16="http://schemas.microsoft.com/office/drawing/2014/main" id="{5EC0DFD3-5ABF-E81C-88B5-24962E3B6E07}"/>
              </a:ext>
            </a:extLst>
          </p:cNvPr>
          <p:cNvSpPr/>
          <p:nvPr/>
        </p:nvSpPr>
        <p:spPr>
          <a:xfrm>
            <a:off x="5426149" y="4773533"/>
            <a:ext cx="1488558" cy="70174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B0D47BC-6B93-082F-015F-D31CB5229F0B}"/>
              </a:ext>
            </a:extLst>
          </p:cNvPr>
          <p:cNvSpPr txBox="1"/>
          <p:nvPr/>
        </p:nvSpPr>
        <p:spPr>
          <a:xfrm>
            <a:off x="455780" y="5699811"/>
            <a:ext cx="11429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a </a:t>
            </a:r>
            <a:r>
              <a:rPr kumimoji="0" lang="cs-CZ" sz="5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BUDE</a:t>
            </a:r>
            <a:r>
              <a:rPr kumimoji="0" lang="cs-CZ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 koho pečovat</a:t>
            </a:r>
          </a:p>
        </p:txBody>
      </p:sp>
    </p:spTree>
    <p:extLst>
      <p:ext uri="{BB962C8B-B14F-4D97-AF65-F5344CB8AC3E}">
        <p14:creationId xmlns:p14="http://schemas.microsoft.com/office/powerpoint/2010/main" val="1257029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>
            <p:custDataLst>
              <p:tags r:id="rId1"/>
            </p:custDataLst>
          </p:nvPr>
        </p:nvSpPr>
        <p:spPr>
          <a:xfrm>
            <a:off x="7519780" y="1372253"/>
            <a:ext cx="403407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10 let očekávatelný nárůst nemocnosti v souvislosti s chorobami vyššího věku a seniorů.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15 - 20 let prudký nárůst nemocnosti v souvislosti s chorobami vyššího věku a seniorů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Nižší zastoupení mladších věkových skupin jako riziko poklesu porodnosti </a:t>
            </a:r>
            <a:b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následujících 10 – 15 letech. 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7127451" y="1415771"/>
            <a:ext cx="532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1.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7171327" y="2546514"/>
            <a:ext cx="532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2.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7181626" y="3618827"/>
            <a:ext cx="532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3.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E56E155A-1D5F-4207-B62E-8A19590F025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452622" y="5230674"/>
          <a:ext cx="11334094" cy="1463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24769">
                  <a:extLst>
                    <a:ext uri="{9D8B030D-6E8A-4147-A177-3AD203B41FA5}">
                      <a16:colId xmlns:a16="http://schemas.microsoft.com/office/drawing/2014/main" val="2765753559"/>
                    </a:ext>
                  </a:extLst>
                </a:gridCol>
                <a:gridCol w="1672316">
                  <a:extLst>
                    <a:ext uri="{9D8B030D-6E8A-4147-A177-3AD203B41FA5}">
                      <a16:colId xmlns:a16="http://schemas.microsoft.com/office/drawing/2014/main" val="2950578564"/>
                    </a:ext>
                  </a:extLst>
                </a:gridCol>
                <a:gridCol w="1672316">
                  <a:extLst>
                    <a:ext uri="{9D8B030D-6E8A-4147-A177-3AD203B41FA5}">
                      <a16:colId xmlns:a16="http://schemas.microsoft.com/office/drawing/2014/main" val="4027662802"/>
                    </a:ext>
                  </a:extLst>
                </a:gridCol>
                <a:gridCol w="1755103">
                  <a:extLst>
                    <a:ext uri="{9D8B030D-6E8A-4147-A177-3AD203B41FA5}">
                      <a16:colId xmlns:a16="http://schemas.microsoft.com/office/drawing/2014/main" val="2984655169"/>
                    </a:ext>
                  </a:extLst>
                </a:gridCol>
                <a:gridCol w="1672313">
                  <a:extLst>
                    <a:ext uri="{9D8B030D-6E8A-4147-A177-3AD203B41FA5}">
                      <a16:colId xmlns:a16="http://schemas.microsoft.com/office/drawing/2014/main" val="3874475901"/>
                    </a:ext>
                  </a:extLst>
                </a:gridCol>
                <a:gridCol w="1637277">
                  <a:extLst>
                    <a:ext uri="{9D8B030D-6E8A-4147-A177-3AD203B41FA5}">
                      <a16:colId xmlns:a16="http://schemas.microsoft.com/office/drawing/2014/main" val="1823650083"/>
                    </a:ext>
                  </a:extLst>
                </a:gridCol>
              </a:tblGrid>
              <a:tr h="286627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Populace ČR</a:t>
                      </a:r>
                      <a:endParaRPr lang="cs-CZ" sz="18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  <a:r>
                        <a:rPr lang="en-US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en-US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  <a:r>
                        <a:rPr lang="cs-CZ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cs-CZ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US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r>
                        <a:rPr lang="cs-CZ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  <a:endParaRPr lang="cs-CZ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 31. 12. 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  <a:r>
                        <a:rPr lang="en-US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1.</a:t>
                      </a:r>
                      <a:r>
                        <a:rPr lang="cs-CZ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  <a:r>
                        <a:rPr lang="cs-CZ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2030</a:t>
                      </a:r>
                      <a:endParaRPr lang="cs-CZ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  <a:r>
                        <a:rPr lang="en-US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1.</a:t>
                      </a:r>
                      <a:r>
                        <a:rPr lang="cs-CZ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  <a:r>
                        <a:rPr lang="cs-CZ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2040</a:t>
                      </a:r>
                      <a:endParaRPr lang="cs-CZ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  <a:r>
                        <a:rPr lang="en-US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1.</a:t>
                      </a:r>
                      <a:r>
                        <a:rPr lang="cs-CZ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  <a:r>
                        <a:rPr lang="cs-CZ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2050</a:t>
                      </a:r>
                      <a:endParaRPr lang="cs-CZ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161172"/>
                  </a:ext>
                </a:extLst>
              </a:tr>
              <a:tr h="335270"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Obyvatelé ve věku 65+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2 158 322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2 255 887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2 372 940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2 682 875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3 073 347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685866"/>
                  </a:ext>
                </a:extLst>
              </a:tr>
              <a:tr h="335270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Obyvatelé ve věku 75+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864 727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1 028 927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1 223 509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1 363 039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1 591 189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657658"/>
                  </a:ext>
                </a:extLst>
              </a:tr>
              <a:tr h="230409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Obyvatelé ve věku 85+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203 389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211 940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286 711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1" i="0" u="none" strike="noStrike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469 580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510 185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251127"/>
                  </a:ext>
                </a:extLst>
              </a:tr>
            </a:tbl>
          </a:graphicData>
        </a:graphic>
      </p:graphicFrame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30C292E7-56AB-1DB3-2383-D23E0300970F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452623" y="1058496"/>
          <a:ext cx="5737225" cy="4032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70AB3CF9-D283-84B4-0FC9-F4346E915A3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7906" y="891588"/>
            <a:ext cx="392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Struktura obyvatel ČR k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1.</a:t>
            </a:r>
            <a:r>
              <a:rPr kumimoji="0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r>
              <a:rPr kumimoji="0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202</a:t>
            </a:r>
            <a:r>
              <a:rPr kumimoji="0" 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35EC2CA9-8B4B-FB86-A5D6-A5CDB772B373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 rot="16200000">
            <a:off x="-1371800" y="2573589"/>
            <a:ext cx="373310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cs-CZ" altLang="cs-CZ" sz="1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Podíl osob ve věkové kategorii (%)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12C5012-3A94-AF77-5075-A23ECD991098}"/>
              </a:ext>
            </a:extLst>
          </p:cNvPr>
          <p:cNvSpPr txBox="1"/>
          <p:nvPr/>
        </p:nvSpPr>
        <p:spPr>
          <a:xfrm>
            <a:off x="4516734" y="2177182"/>
            <a:ext cx="532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1.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7" name="TextovéPole 4">
            <a:extLst>
              <a:ext uri="{FF2B5EF4-FFF2-40B4-BE49-F238E27FC236}">
                <a16:creationId xmlns:a16="http://schemas.microsoft.com/office/drawing/2014/main" id="{50C0FE2A-0EC5-60F7-BCEA-3C00DFFBD0EF}"/>
              </a:ext>
            </a:extLst>
          </p:cNvPr>
          <p:cNvSpPr txBox="1"/>
          <p:nvPr/>
        </p:nvSpPr>
        <p:spPr>
          <a:xfrm>
            <a:off x="3316232" y="1351636"/>
            <a:ext cx="476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2.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TextovéPole 5">
            <a:extLst>
              <a:ext uri="{FF2B5EF4-FFF2-40B4-BE49-F238E27FC236}">
                <a16:creationId xmlns:a16="http://schemas.microsoft.com/office/drawing/2014/main" id="{89F4F5C5-C14C-65EF-ABC1-21D96F9FFD39}"/>
              </a:ext>
            </a:extLst>
          </p:cNvPr>
          <p:cNvSpPr txBox="1"/>
          <p:nvPr/>
        </p:nvSpPr>
        <p:spPr>
          <a:xfrm>
            <a:off x="1960793" y="2935917"/>
            <a:ext cx="61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3.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9" name="Šipka doprava 11">
            <a:extLst>
              <a:ext uri="{FF2B5EF4-FFF2-40B4-BE49-F238E27FC236}">
                <a16:creationId xmlns:a16="http://schemas.microsoft.com/office/drawing/2014/main" id="{700421B1-163F-479F-D2B2-6CEBC43133FE}"/>
              </a:ext>
            </a:extLst>
          </p:cNvPr>
          <p:cNvSpPr/>
          <p:nvPr/>
        </p:nvSpPr>
        <p:spPr>
          <a:xfrm>
            <a:off x="4874232" y="2261298"/>
            <a:ext cx="682906" cy="173620"/>
          </a:xfrm>
          <a:prstGeom prst="rightArrow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Šipka doprava 22">
            <a:extLst>
              <a:ext uri="{FF2B5EF4-FFF2-40B4-BE49-F238E27FC236}">
                <a16:creationId xmlns:a16="http://schemas.microsoft.com/office/drawing/2014/main" id="{77FED97B-0B5D-57D3-A7F5-CB225C2558C1}"/>
              </a:ext>
            </a:extLst>
          </p:cNvPr>
          <p:cNvSpPr/>
          <p:nvPr/>
        </p:nvSpPr>
        <p:spPr>
          <a:xfrm>
            <a:off x="3728742" y="1486518"/>
            <a:ext cx="1270975" cy="179708"/>
          </a:xfrm>
          <a:prstGeom prst="rightArrow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D6FF0A44-BA39-2B23-1830-7666EB529C4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11818" y="577199"/>
            <a:ext cx="11450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</a:t>
            </a: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/>
              </a:rPr>
              <a:t>Projekce obyvatelstva České republiky - 2023–2100 | ČSÚ (czso.cz)</a:t>
            </a: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Zveřejněno dne: 30.11.2023)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4434DEDE-B2D0-8BEB-A3A6-AB9D4E95FE21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111818" y="120065"/>
            <a:ext cx="10515600" cy="631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Věková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struktura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obyvatelstva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ČR 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její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očekávaný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vývoj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112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D1B1E-5401-6781-1E5B-9A48F7D16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5CC099BE-18D6-F0B4-D724-4D6E9D7E4472}"/>
              </a:ext>
            </a:extLst>
          </p:cNvPr>
          <p:cNvSpPr txBox="1">
            <a:spLocks/>
          </p:cNvSpPr>
          <p:nvPr/>
        </p:nvSpPr>
        <p:spPr>
          <a:xfrm>
            <a:off x="0" y="248202"/>
            <a:ext cx="12192000" cy="198260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Kolik máme času?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Nemnoho – vývoj nebude rovnoměrný!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4DA2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K nejvýraznějšímu nárůstu počtu obyvatel ve věku 80+, resp. 85+, dojde cca do roku 2035. Následně bude stárnutí pokračovat pomalejším a plynulejším tempem až do roku 2050. 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1" i="0" u="none" strike="noStrike" kern="1200" cap="none" spc="0" normalizeH="0" baseline="0" noProof="0" dirty="0">
              <a:ln>
                <a:noFill/>
              </a:ln>
              <a:solidFill>
                <a:srgbClr val="004DA2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1" i="0" u="none" strike="noStrike" kern="1200" cap="none" spc="0" normalizeH="0" baseline="0" noProof="0" dirty="0">
              <a:ln>
                <a:noFill/>
              </a:ln>
              <a:solidFill>
                <a:srgbClr val="004DA2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12" name="Šipka: dolů 11">
            <a:extLst>
              <a:ext uri="{FF2B5EF4-FFF2-40B4-BE49-F238E27FC236}">
                <a16:creationId xmlns:a16="http://schemas.microsoft.com/office/drawing/2014/main" id="{63137306-3746-8EA2-DE45-995761FDE0C4}"/>
              </a:ext>
            </a:extLst>
          </p:cNvPr>
          <p:cNvSpPr/>
          <p:nvPr/>
        </p:nvSpPr>
        <p:spPr>
          <a:xfrm>
            <a:off x="5358016" y="6208337"/>
            <a:ext cx="1748413" cy="609908"/>
          </a:xfrm>
          <a:prstGeom prst="downArrow">
            <a:avLst/>
          </a:prstGeom>
          <a:solidFill>
            <a:srgbClr val="004DA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B5AC0E8-BAC0-F04E-1D58-CBF763697281}"/>
              </a:ext>
            </a:extLst>
          </p:cNvPr>
          <p:cNvSpPr txBox="1"/>
          <p:nvPr/>
        </p:nvSpPr>
        <p:spPr>
          <a:xfrm>
            <a:off x="1704870" y="3426861"/>
            <a:ext cx="8782259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Věkové kategorie 80+, resp. 85+ hrají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predikcích klíčový význam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F56E342-1A38-12AE-313B-CA901D3679FB}"/>
              </a:ext>
            </a:extLst>
          </p:cNvPr>
          <p:cNvSpPr txBox="1"/>
          <p:nvPr/>
        </p:nvSpPr>
        <p:spPr>
          <a:xfrm>
            <a:off x="2266472" y="4638677"/>
            <a:ext cx="79315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Prudký demografický růst &lt;–&gt; prodlužující se doba života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Významný nárůst nemocnosti a morbidity (až z 60%)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Významná ztráta soběstačnosti a růst potřeb péče v závěru života (&gt; 26% využívá dlouhodobé sociální služby)</a:t>
            </a:r>
          </a:p>
        </p:txBody>
      </p:sp>
    </p:spTree>
    <p:extLst>
      <p:ext uri="{BB962C8B-B14F-4D97-AF65-F5344CB8AC3E}">
        <p14:creationId xmlns:p14="http://schemas.microsoft.com/office/powerpoint/2010/main" val="1959478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C86ED-F11D-CD55-71D2-7060DC735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32F484E-DFF8-FFDC-E8F3-FA79F1EE0EF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24328" y="667478"/>
            <a:ext cx="2206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Český statistický úřad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F12535-58B7-353C-FC75-05409C999065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Stárnutí populace mužů a žen nebude lineární</a:t>
            </a:r>
            <a:endParaRPr lang="en-US" sz="32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1" name="Graf 20">
            <a:extLst>
              <a:ext uri="{FF2B5EF4-FFF2-40B4-BE49-F238E27FC236}">
                <a16:creationId xmlns:a16="http://schemas.microsoft.com/office/drawing/2014/main" id="{50C43C90-3F92-3AD7-81BC-2D893B0E062B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6028621" y="1373693"/>
          <a:ext cx="6163379" cy="433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2" name="Graf 21">
            <a:extLst>
              <a:ext uri="{FF2B5EF4-FFF2-40B4-BE49-F238E27FC236}">
                <a16:creationId xmlns:a16="http://schemas.microsoft.com/office/drawing/2014/main" id="{CE840B8C-B3B6-0783-1D98-E9F562ACFE70}"/>
              </a:ext>
            </a:extLst>
          </p:cNvPr>
          <p:cNvGraphicFramePr/>
          <p:nvPr>
            <p:custDataLst>
              <p:tags r:id="rId4"/>
            </p:custDataLst>
          </p:nvPr>
        </p:nvGraphicFramePr>
        <p:xfrm>
          <a:off x="126160" y="1373694"/>
          <a:ext cx="6163379" cy="433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4E1AD423-A335-5201-32E4-113D09C28642}"/>
              </a:ext>
            </a:extLst>
          </p:cNvPr>
          <p:cNvSpPr txBox="1">
            <a:spLocks/>
          </p:cNvSpPr>
          <p:nvPr/>
        </p:nvSpPr>
        <p:spPr>
          <a:xfrm>
            <a:off x="1123564" y="1812017"/>
            <a:ext cx="5441950" cy="4496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5448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cs-CZ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312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83023-D77A-CF58-75EF-C9F1A245B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délník 25">
            <a:extLst>
              <a:ext uri="{FF2B5EF4-FFF2-40B4-BE49-F238E27FC236}">
                <a16:creationId xmlns:a16="http://schemas.microsoft.com/office/drawing/2014/main" id="{3699CC86-5ED3-E42D-B010-7E56411D56D3}"/>
              </a:ext>
            </a:extLst>
          </p:cNvPr>
          <p:cNvSpPr/>
          <p:nvPr/>
        </p:nvSpPr>
        <p:spPr>
          <a:xfrm>
            <a:off x="7734300" y="1581150"/>
            <a:ext cx="4238914" cy="42005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DEDDFC-8854-A9CF-ABDD-19FB4F4C20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774" y="225928"/>
            <a:ext cx="11510437" cy="538364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002060"/>
                </a:solidFill>
              </a:rPr>
              <a:t>Nosné parametry realizovaných vládních programů podpory vzdělávání lékařů a NLZP</a:t>
            </a: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17DF575-228A-A0EB-BFA9-B24561AD0E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50" y="1698407"/>
            <a:ext cx="865020" cy="85353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7455BFF-CEFF-417A-E3A6-8455EDE62A94}"/>
              </a:ext>
            </a:extLst>
          </p:cNvPr>
          <p:cNvSpPr txBox="1"/>
          <p:nvPr/>
        </p:nvSpPr>
        <p:spPr>
          <a:xfrm>
            <a:off x="1055770" y="1853855"/>
            <a:ext cx="437083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Umožnit studium zvládnutelně </a:t>
            </a: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vyššímu počtu zájemců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 předpoklady jej dokončit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1199B5C-AFD4-1CB1-88C7-C5CE3062B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93" y="3217719"/>
            <a:ext cx="865020" cy="853537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C2EF15EF-EE0F-9F4A-0E8F-6AA8237FB9BB}"/>
              </a:ext>
            </a:extLst>
          </p:cNvPr>
          <p:cNvSpPr txBox="1"/>
          <p:nvPr/>
        </p:nvSpPr>
        <p:spPr>
          <a:xfrm>
            <a:off x="1371489" y="3236007"/>
            <a:ext cx="451370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Finančně pokrýt navýšení počtu studujících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Finančně dorovnat nepokryté reálné náklady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054B40E6-5A1A-7B93-BDAA-AEE1F19D3E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85" y="4765649"/>
            <a:ext cx="865020" cy="853537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881DD4C4-D2F6-C42F-B59F-0ADA89EF0AD1}"/>
              </a:ext>
            </a:extLst>
          </p:cNvPr>
          <p:cNvSpPr txBox="1"/>
          <p:nvPr/>
        </p:nvSpPr>
        <p:spPr>
          <a:xfrm>
            <a:off x="1750081" y="4783937"/>
            <a:ext cx="451370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Udržet kvalitu studia</a:t>
            </a: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nezbytnou modernizací zázemí, udržet prostupnost studentů studiem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780801B7-925A-1206-7CCE-F5733B24DD8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614" y="1698407"/>
            <a:ext cx="1111008" cy="811078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0CC4CF23-8E4B-A27F-DB41-5AD16B246F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917" y="3153378"/>
            <a:ext cx="1102679" cy="982218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5845BFB0-1A43-D470-1C84-E2D6F01BA5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004" y="4717822"/>
            <a:ext cx="972911" cy="972911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8A0A744E-B822-FEE8-A3C3-FF85771D8DC6}"/>
              </a:ext>
            </a:extLst>
          </p:cNvPr>
          <p:cNvSpPr txBox="1"/>
          <p:nvPr/>
        </p:nvSpPr>
        <p:spPr>
          <a:xfrm>
            <a:off x="7450361" y="1713238"/>
            <a:ext cx="4541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Dotace je kontrolovaně vyplácena dle skutečného počtu realizovaných studií 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ED5AC8C2-E3DD-C4DB-282C-23BC690CE9E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700" b="6986"/>
          <a:stretch/>
        </p:blipFill>
        <p:spPr>
          <a:xfrm>
            <a:off x="9001764" y="2985042"/>
            <a:ext cx="2408936" cy="2035827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4E413C5F-3EE0-CE3E-02CC-065B5FE3A7D0}"/>
              </a:ext>
            </a:extLst>
          </p:cNvPr>
          <p:cNvSpPr txBox="1"/>
          <p:nvPr/>
        </p:nvSpPr>
        <p:spPr>
          <a:xfrm>
            <a:off x="9226011" y="5186130"/>
            <a:ext cx="2408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studií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C314EE73-02FE-E42C-FE7E-907FDE9B6521}"/>
              </a:ext>
            </a:extLst>
          </p:cNvPr>
          <p:cNvSpPr txBox="1"/>
          <p:nvPr/>
        </p:nvSpPr>
        <p:spPr>
          <a:xfrm rot="16200000">
            <a:off x="7474016" y="3566021"/>
            <a:ext cx="2408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Příspěvek v Kč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AAD0C756-B56F-B28E-38CF-285D88CCA78D}"/>
              </a:ext>
            </a:extLst>
          </p:cNvPr>
          <p:cNvSpPr txBox="1"/>
          <p:nvPr/>
        </p:nvSpPr>
        <p:spPr>
          <a:xfrm>
            <a:off x="9792030" y="2478198"/>
            <a:ext cx="1788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Možnost přímé kontroly plnění</a:t>
            </a:r>
          </a:p>
        </p:txBody>
      </p:sp>
    </p:spTree>
    <p:extLst>
      <p:ext uri="{BB962C8B-B14F-4D97-AF65-F5344CB8AC3E}">
        <p14:creationId xmlns:p14="http://schemas.microsoft.com/office/powerpoint/2010/main" val="888740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D9927-2DB7-CE3D-E523-FC04E1458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F66794A7-9972-9E79-5DA0-FB022D8BF0A5}"/>
              </a:ext>
            </a:extLst>
          </p:cNvPr>
          <p:cNvSpPr txBox="1">
            <a:spLocks/>
          </p:cNvSpPr>
          <p:nvPr/>
        </p:nvSpPr>
        <p:spPr>
          <a:xfrm>
            <a:off x="256967" y="303905"/>
            <a:ext cx="11935033" cy="8033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Vládní programy podpory vzdělávání lékařů a NLZP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71190385-89FF-C370-10AA-A0998B5DB481}"/>
              </a:ext>
            </a:extLst>
          </p:cNvPr>
          <p:cNvSpPr txBox="1"/>
          <p:nvPr/>
        </p:nvSpPr>
        <p:spPr>
          <a:xfrm>
            <a:off x="1184555" y="1550805"/>
            <a:ext cx="41600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Podpora vzdělávání Všeobecného lékařství</a:t>
            </a:r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DE273857-4380-3D41-EE81-4431F48A7D20}"/>
              </a:ext>
            </a:extLst>
          </p:cNvPr>
          <p:cNvCxnSpPr>
            <a:cxnSpLocks/>
          </p:cNvCxnSpPr>
          <p:nvPr/>
        </p:nvCxnSpPr>
        <p:spPr>
          <a:xfrm>
            <a:off x="3324853" y="2751582"/>
            <a:ext cx="73051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 descr="Obsah obrázku kreativita&#10;&#10;Obsah generovaný pomocí AI může být nesprávný.">
            <a:extLst>
              <a:ext uri="{FF2B5EF4-FFF2-40B4-BE49-F238E27FC236}">
                <a16:creationId xmlns:a16="http://schemas.microsoft.com/office/drawing/2014/main" id="{0B0F2861-E75E-D586-71FF-F056200B12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09" y="1927617"/>
            <a:ext cx="590297" cy="57729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CFD5216F-BA60-A777-DBFB-08062052EC2C}"/>
              </a:ext>
            </a:extLst>
          </p:cNvPr>
          <p:cNvSpPr txBox="1"/>
          <p:nvPr/>
        </p:nvSpPr>
        <p:spPr>
          <a:xfrm>
            <a:off x="2390356" y="2942500"/>
            <a:ext cx="1316334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2019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77FDB8B-96DF-B42A-FB0C-82D9FE53E646}"/>
              </a:ext>
            </a:extLst>
          </p:cNvPr>
          <p:cNvSpPr txBox="1"/>
          <p:nvPr/>
        </p:nvSpPr>
        <p:spPr>
          <a:xfrm>
            <a:off x="7787996" y="2998253"/>
            <a:ext cx="1316334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2025</a:t>
            </a:r>
          </a:p>
        </p:txBody>
      </p:sp>
      <p:pic>
        <p:nvPicPr>
          <p:cNvPr id="11" name="Obrázek 10" descr="Obsah obrázku kreativita&#10;&#10;Obsah generovaný pomocí AI může být nesprávný.">
            <a:extLst>
              <a:ext uri="{FF2B5EF4-FFF2-40B4-BE49-F238E27FC236}">
                <a16:creationId xmlns:a16="http://schemas.microsoft.com/office/drawing/2014/main" id="{C7DF0BD8-FDF0-4FE2-5388-E283A10C8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920" y="1884673"/>
            <a:ext cx="590297" cy="577295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E6EB6E26-FE1B-F7D3-C545-E219E9DDE5C6}"/>
              </a:ext>
            </a:extLst>
          </p:cNvPr>
          <p:cNvSpPr txBox="1"/>
          <p:nvPr/>
        </p:nvSpPr>
        <p:spPr>
          <a:xfrm>
            <a:off x="9545306" y="1784671"/>
            <a:ext cx="1827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+ 350 a více absolventů ročně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2FA990D-3CF3-385A-34CB-6F514A1E3CAC}"/>
              </a:ext>
            </a:extLst>
          </p:cNvPr>
          <p:cNvSpPr txBox="1"/>
          <p:nvPr/>
        </p:nvSpPr>
        <p:spPr>
          <a:xfrm>
            <a:off x="3627979" y="5106366"/>
            <a:ext cx="41600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Podpora vzdělávání vybraných oborů NLZP</a:t>
            </a:r>
          </a:p>
        </p:txBody>
      </p:sp>
      <p:pic>
        <p:nvPicPr>
          <p:cNvPr id="14" name="Obrázek 13" descr="Obsah obrázku kreativita&#10;&#10;Obsah generovaný pomocí AI může být nesprávný.">
            <a:extLst>
              <a:ext uri="{FF2B5EF4-FFF2-40B4-BE49-F238E27FC236}">
                <a16:creationId xmlns:a16="http://schemas.microsoft.com/office/drawing/2014/main" id="{2D31BC07-1241-D819-7CB1-F3978C7E3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133" y="5483178"/>
            <a:ext cx="590297" cy="577295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46D9D9E3-DABA-08BB-4C61-13A7075CC220}"/>
              </a:ext>
            </a:extLst>
          </p:cNvPr>
          <p:cNvSpPr txBox="1"/>
          <p:nvPr/>
        </p:nvSpPr>
        <p:spPr>
          <a:xfrm>
            <a:off x="7787996" y="5716559"/>
            <a:ext cx="1316334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2025</a:t>
            </a:r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018A94B0-CDB8-AF4D-83F2-B5EFF352FD45}"/>
              </a:ext>
            </a:extLst>
          </p:cNvPr>
          <p:cNvCxnSpPr>
            <a:cxnSpLocks/>
          </p:cNvCxnSpPr>
          <p:nvPr/>
        </p:nvCxnSpPr>
        <p:spPr>
          <a:xfrm>
            <a:off x="8138483" y="5483178"/>
            <a:ext cx="341597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ázek 2" descr="Obsah obrázku kreativita&#10;&#10;Obsah generovaný pomocí AI může být nesprávný.">
            <a:extLst>
              <a:ext uri="{FF2B5EF4-FFF2-40B4-BE49-F238E27FC236}">
                <a16:creationId xmlns:a16="http://schemas.microsoft.com/office/drawing/2014/main" id="{150A4F88-828C-53C4-1DB9-7FAFD8443B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220" y="4624887"/>
            <a:ext cx="590297" cy="57729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720D77A-D9CB-1A0B-CD46-5C713B885118}"/>
              </a:ext>
            </a:extLst>
          </p:cNvPr>
          <p:cNvSpPr txBox="1"/>
          <p:nvPr/>
        </p:nvSpPr>
        <p:spPr>
          <a:xfrm>
            <a:off x="10040606" y="4576433"/>
            <a:ext cx="1989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úspěšné naplnění prvních ročníků </a:t>
            </a:r>
          </a:p>
        </p:txBody>
      </p:sp>
    </p:spTree>
    <p:extLst>
      <p:ext uri="{BB962C8B-B14F-4D97-AF65-F5344CB8AC3E}">
        <p14:creationId xmlns:p14="http://schemas.microsoft.com/office/powerpoint/2010/main" val="13391423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3ED91-8FB8-7EF1-B640-86C3C7789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Šipka: dolů 2">
            <a:extLst>
              <a:ext uri="{FF2B5EF4-FFF2-40B4-BE49-F238E27FC236}">
                <a16:creationId xmlns:a16="http://schemas.microsoft.com/office/drawing/2014/main" id="{21A05991-AF8C-6E93-8EAF-D9BBC1D2DCE1}"/>
              </a:ext>
            </a:extLst>
          </p:cNvPr>
          <p:cNvSpPr/>
          <p:nvPr/>
        </p:nvSpPr>
        <p:spPr>
          <a:xfrm>
            <a:off x="5086919" y="5292427"/>
            <a:ext cx="1436914" cy="773723"/>
          </a:xfrm>
          <a:prstGeom prst="downArrow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0C72B7C-F384-A021-F0CA-B818B2931FE9}"/>
              </a:ext>
            </a:extLst>
          </p:cNvPr>
          <p:cNvSpPr txBox="1"/>
          <p:nvPr/>
        </p:nvSpPr>
        <p:spPr>
          <a:xfrm>
            <a:off x="441392" y="105521"/>
            <a:ext cx="110844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Navýšení kapacit lékařských fakult a dlouhodobá podpora vzdělávání změní rizikový trend stárnutí českých lékařů. </a:t>
            </a:r>
            <a:r>
              <a:rPr lang="cs-CZ" sz="3600" b="1" dirty="0">
                <a:solidFill>
                  <a:prstClr val="black"/>
                </a:solidFill>
                <a:latin typeface="Calibri" panose="020F0502020204030204"/>
              </a:rPr>
              <a:t>Nastavený plán původně kalkuloval minimálně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600" b="1" dirty="0">
                <a:solidFill>
                  <a:prstClr val="black"/>
                </a:solidFill>
                <a:latin typeface="Calibri" panose="020F0502020204030204"/>
              </a:rPr>
              <a:t>s 15% navýšením počtu absolventů.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07B67FB-0E0F-EE1F-1E72-D1F1C7CE7029}"/>
              </a:ext>
            </a:extLst>
          </p:cNvPr>
          <p:cNvSpPr txBox="1"/>
          <p:nvPr/>
        </p:nvSpPr>
        <p:spPr>
          <a:xfrm>
            <a:off x="1041879" y="4123406"/>
            <a:ext cx="9526994" cy="89255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Lékařské fakulty vyprodukují v následujících 12 letech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cca </a:t>
            </a:r>
            <a:r>
              <a:rPr lang="cs-CZ" sz="2600" b="1" dirty="0">
                <a:solidFill>
                  <a:prstClr val="white"/>
                </a:solidFill>
                <a:latin typeface="Calibri" panose="020F0502020204030204"/>
              </a:rPr>
              <a:t>19 </a:t>
            </a: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000 – 21 000 nových lékařů. To je cca 43 % současné kapacity.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3DBC720-1622-26A6-D8F2-133A8BAF4BEB}"/>
              </a:ext>
            </a:extLst>
          </p:cNvPr>
          <p:cNvSpPr txBox="1"/>
          <p:nvPr/>
        </p:nvSpPr>
        <p:spPr>
          <a:xfrm rot="20683567">
            <a:off x="8394677" y="5172781"/>
            <a:ext cx="3366957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Nastoupí velké množství mladých lékařů</a:t>
            </a:r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4F69CBFE-EC19-A342-45FB-41805E95584A}"/>
              </a:ext>
            </a:extLst>
          </p:cNvPr>
          <p:cNvSpPr/>
          <p:nvPr/>
        </p:nvSpPr>
        <p:spPr>
          <a:xfrm>
            <a:off x="5265176" y="2556457"/>
            <a:ext cx="1436914" cy="773723"/>
          </a:xfrm>
          <a:prstGeom prst="downArrow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A5B848B-332B-DAFD-4B97-50019646ED3B}"/>
              </a:ext>
            </a:extLst>
          </p:cNvPr>
          <p:cNvSpPr txBox="1"/>
          <p:nvPr/>
        </p:nvSpPr>
        <p:spPr>
          <a:xfrm>
            <a:off x="1714500" y="3504037"/>
            <a:ext cx="83248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600" b="1" dirty="0">
                <a:solidFill>
                  <a:srgbClr val="C00000"/>
                </a:solidFill>
              </a:rPr>
              <a:t>Dosažené výsledky plán více než překonaly.</a:t>
            </a:r>
          </a:p>
        </p:txBody>
      </p:sp>
    </p:spTree>
    <p:extLst>
      <p:ext uri="{BB962C8B-B14F-4D97-AF65-F5344CB8AC3E}">
        <p14:creationId xmlns:p14="http://schemas.microsoft.com/office/powerpoint/2010/main" val="36481280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7F018-5C24-032B-D87A-05B487961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07793AE-260E-2E1E-2D97-E83D0F3C9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114" y="151349"/>
            <a:ext cx="11283013" cy="631595"/>
          </a:xfrm>
        </p:spPr>
        <p:txBody>
          <a:bodyPr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2800" dirty="0">
                <a:solidFill>
                  <a:srgbClr val="002060"/>
                </a:solidFill>
              </a:rPr>
              <a:t>Projekce vývoje věku aktivních lékařů na základě navýšené produkce fakult</a:t>
            </a:r>
            <a:br>
              <a:rPr lang="cs-CZ" sz="2800" dirty="0">
                <a:solidFill>
                  <a:srgbClr val="002060"/>
                </a:solidFill>
              </a:rPr>
            </a:br>
            <a:r>
              <a:rPr lang="cs-CZ" sz="2800" dirty="0">
                <a:solidFill>
                  <a:srgbClr val="002060"/>
                </a:solidFill>
              </a:rPr>
              <a:t>Lékařské fakulty vyprodukují v následujících 12 letech cca 19 000 – 21 000 nových lékařů. To nevyhnutelně změní rizikový trend stárnutí této profese. </a:t>
            </a:r>
            <a:endParaRPr lang="en-US" sz="2800" dirty="0">
              <a:solidFill>
                <a:srgbClr val="002060"/>
              </a:solidFill>
            </a:endParaRPr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49B97148-1021-ED61-C7EB-106DA37C8D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4811677"/>
              </p:ext>
            </p:extLst>
          </p:nvPr>
        </p:nvGraphicFramePr>
        <p:xfrm>
          <a:off x="803864" y="2094344"/>
          <a:ext cx="5901736" cy="453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0A82C256-23E4-5DDB-849B-00F578301638}"/>
              </a:ext>
            </a:extLst>
          </p:cNvPr>
          <p:cNvSpPr txBox="1"/>
          <p:nvPr/>
        </p:nvSpPr>
        <p:spPr>
          <a:xfrm rot="16200000">
            <a:off x="-1549196" y="4258719"/>
            <a:ext cx="44291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lékařů podle věkových kategorií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C31687F6-D89A-C226-8B73-4A40B4318D42}"/>
              </a:ext>
            </a:extLst>
          </p:cNvPr>
          <p:cNvGraphicFramePr/>
          <p:nvPr/>
        </p:nvGraphicFramePr>
        <p:xfrm>
          <a:off x="7077075" y="1981116"/>
          <a:ext cx="4730160" cy="4630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33BE2CC-0077-1080-E977-46BEE4E6C593}"/>
              </a:ext>
            </a:extLst>
          </p:cNvPr>
          <p:cNvCxnSpPr/>
          <p:nvPr/>
        </p:nvCxnSpPr>
        <p:spPr>
          <a:xfrm flipV="1">
            <a:off x="4400550" y="2173131"/>
            <a:ext cx="0" cy="4320000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07F8C0FA-D8E6-34C7-0C9B-EFCD7D960183}"/>
              </a:ext>
            </a:extLst>
          </p:cNvPr>
          <p:cNvCxnSpPr/>
          <p:nvPr/>
        </p:nvCxnSpPr>
        <p:spPr>
          <a:xfrm>
            <a:off x="4400550" y="2182656"/>
            <a:ext cx="13620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C8728067-29DC-69D0-608A-41A8F7167603}"/>
              </a:ext>
            </a:extLst>
          </p:cNvPr>
          <p:cNvSpPr txBox="1"/>
          <p:nvPr/>
        </p:nvSpPr>
        <p:spPr>
          <a:xfrm>
            <a:off x="4357785" y="1926195"/>
            <a:ext cx="14048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simulace vývoje</a:t>
            </a:r>
          </a:p>
        </p:txBody>
      </p: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310F8781-70AA-C11A-D2C8-905FE73E61AF}"/>
              </a:ext>
            </a:extLst>
          </p:cNvPr>
          <p:cNvCxnSpPr/>
          <p:nvPr/>
        </p:nvCxnSpPr>
        <p:spPr>
          <a:xfrm flipV="1">
            <a:off x="10293052" y="2173131"/>
            <a:ext cx="0" cy="4320000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5422F5EC-7F05-F753-B68A-9F3FDC66270B}"/>
              </a:ext>
            </a:extLst>
          </p:cNvPr>
          <p:cNvCxnSpPr/>
          <p:nvPr/>
        </p:nvCxnSpPr>
        <p:spPr>
          <a:xfrm>
            <a:off x="10293052" y="2182656"/>
            <a:ext cx="13620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AEFB61C3-008E-F36A-C475-F6FB2BC8B7B4}"/>
              </a:ext>
            </a:extLst>
          </p:cNvPr>
          <p:cNvSpPr txBox="1"/>
          <p:nvPr/>
        </p:nvSpPr>
        <p:spPr>
          <a:xfrm>
            <a:off x="10250287" y="1926195"/>
            <a:ext cx="14048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simulace vývoje</a:t>
            </a:r>
          </a:p>
        </p:txBody>
      </p:sp>
    </p:spTree>
    <p:extLst>
      <p:ext uri="{BB962C8B-B14F-4D97-AF65-F5344CB8AC3E}">
        <p14:creationId xmlns:p14="http://schemas.microsoft.com/office/powerpoint/2010/main" val="3475033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AB867-5AC6-D13B-E600-50F6C8325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23286A1D-D629-D125-55C1-E6A49B34B846}"/>
              </a:ext>
            </a:extLst>
          </p:cNvPr>
          <p:cNvSpPr txBox="1"/>
          <p:nvPr/>
        </p:nvSpPr>
        <p:spPr>
          <a:xfrm>
            <a:off x="354832" y="277896"/>
            <a:ext cx="113680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 podpory VŠ vzdělávání vybraných profesí NLZP předpokládá průměrné navýšení produkce absolventů minimálně o 20 % po dobu 12 let. Navýšení je diferencováno mezi obory, nejvyšší váhu má profese všeobecná sestra, která je nejvíce ohrožena potenciálním úbytkem dostupných kapacit. </a:t>
            </a: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5CAB1799-2AE9-9032-B271-20F2FF70DCF9}"/>
              </a:ext>
            </a:extLst>
          </p:cNvPr>
          <p:cNvGraphicFramePr>
            <a:graphicFrameLocks noGrp="1"/>
          </p:cNvGraphicFramePr>
          <p:nvPr/>
        </p:nvGraphicFramePr>
        <p:xfrm>
          <a:off x="472273" y="2277165"/>
          <a:ext cx="11033090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7315">
                  <a:extLst>
                    <a:ext uri="{9D8B030D-6E8A-4147-A177-3AD203B41FA5}">
                      <a16:colId xmlns:a16="http://schemas.microsoft.com/office/drawing/2014/main" val="350287272"/>
                    </a:ext>
                  </a:extLst>
                </a:gridCol>
                <a:gridCol w="6755775">
                  <a:extLst>
                    <a:ext uri="{9D8B030D-6E8A-4147-A177-3AD203B41FA5}">
                      <a16:colId xmlns:a16="http://schemas.microsoft.com/office/drawing/2014/main" val="37738899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200" dirty="0"/>
                        <a:t>Odbornost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dirty="0"/>
                        <a:t>Nastavení programu podpory vzdělávání: očekávaný počet VŠ absolventů za 12 let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0050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B144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Všeobecná sestra (VS)</a:t>
                      </a: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B144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Dětská sestra (DS)</a:t>
                      </a: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b="1" dirty="0">
                          <a:solidFill>
                            <a:srgbClr val="DB1441"/>
                          </a:solidFill>
                          <a:latin typeface="+mn-lt"/>
                        </a:rPr>
                        <a:t>Porodní asistentka (PA)</a:t>
                      </a:r>
                      <a:endParaRPr kumimoji="0" 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B144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Celkem cca </a:t>
                      </a:r>
                      <a:r>
                        <a:rPr lang="cs-CZ" sz="2200" b="1" dirty="0">
                          <a:solidFill>
                            <a:schemeClr val="bg1"/>
                          </a:solidFill>
                          <a:highlight>
                            <a:srgbClr val="DB1441"/>
                          </a:highlight>
                        </a:rPr>
                        <a:t>15 400 VŠ absolventů </a:t>
                      </a:r>
                      <a:r>
                        <a:rPr lang="cs-CZ" sz="1800" dirty="0"/>
                        <a:t>(74 % VS, 16 % PA, 10 % DS). Dalších cca 14 000 absolventů vychovají VOŠ při stávající navýšené kapacitě.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9751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B144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Radiologický asistent (RA)</a:t>
                      </a:r>
                      <a:endParaRPr kumimoji="0" 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B144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Celkem cca </a:t>
                      </a:r>
                      <a:r>
                        <a:rPr lang="cs-CZ" sz="2200" b="1" dirty="0">
                          <a:solidFill>
                            <a:schemeClr val="bg1"/>
                          </a:solidFill>
                          <a:highlight>
                            <a:srgbClr val="DB1441"/>
                          </a:highlight>
                        </a:rPr>
                        <a:t>1 750 VŠ absolventů</a:t>
                      </a:r>
                      <a:r>
                        <a:rPr lang="cs-CZ" sz="1800" dirty="0"/>
                        <a:t>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3668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B144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Zdravotnický záchranář (ZZ)</a:t>
                      </a:r>
                      <a:endParaRPr kumimoji="0" 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B144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/>
                        <a:t>Celkem cca </a:t>
                      </a:r>
                      <a:r>
                        <a:rPr lang="cs-CZ" sz="2200" b="1" dirty="0">
                          <a:solidFill>
                            <a:schemeClr val="bg1"/>
                          </a:solidFill>
                          <a:highlight>
                            <a:srgbClr val="DB1441"/>
                          </a:highlight>
                        </a:rPr>
                        <a:t>3 600 VŠ absolventů</a:t>
                      </a:r>
                      <a:r>
                        <a:rPr lang="cs-CZ" sz="1800" dirty="0"/>
                        <a:t>. </a:t>
                      </a:r>
                    </a:p>
                    <a:p>
                      <a:endParaRPr lang="cs-CZ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8569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B144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Nutriční terapeut (NT)</a:t>
                      </a:r>
                      <a:endParaRPr kumimoji="0" 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B144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/>
                        <a:t>Celkem cca </a:t>
                      </a:r>
                      <a:r>
                        <a:rPr lang="cs-CZ" sz="2200" b="1" dirty="0">
                          <a:solidFill>
                            <a:schemeClr val="bg1"/>
                          </a:solidFill>
                          <a:highlight>
                            <a:srgbClr val="DB1441"/>
                          </a:highlight>
                        </a:rPr>
                        <a:t>1 250 VŠ absolventů</a:t>
                      </a:r>
                      <a:r>
                        <a:rPr lang="cs-CZ" sz="1800" dirty="0"/>
                        <a:t>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0521826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DD063FF3-8B63-771D-7BA7-F98AB5CB18B8}"/>
              </a:ext>
            </a:extLst>
          </p:cNvPr>
          <p:cNvSpPr txBox="1"/>
          <p:nvPr/>
        </p:nvSpPr>
        <p:spPr>
          <a:xfrm>
            <a:off x="3713452" y="5828791"/>
            <a:ext cx="3766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Celková produkce za dobu trvání 12 let (cca): 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0ECBDBF-90D2-FA83-F7A0-4CCBE64BABD3}"/>
              </a:ext>
            </a:extLst>
          </p:cNvPr>
          <p:cNvSpPr txBox="1"/>
          <p:nvPr/>
        </p:nvSpPr>
        <p:spPr>
          <a:xfrm>
            <a:off x="7479951" y="5796792"/>
            <a:ext cx="40254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000" b="0" i="0" u="none" strike="noStrike" kern="1200" cap="none" spc="0" normalizeH="0" baseline="0" noProof="0" dirty="0">
                <a:ln>
                  <a:noFill/>
                </a:ln>
                <a:solidFill>
                  <a:srgbClr val="DB1441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S</a:t>
            </a:r>
            <a:r>
              <a:rPr kumimoji="0" lang="cs-CZ" sz="4000" b="0" i="0" u="none" strike="noStrike" kern="1200" cap="none" spc="0" normalizeH="0" baseline="0" noProof="0" dirty="0">
                <a:ln>
                  <a:noFill/>
                </a:ln>
                <a:solidFill>
                  <a:srgbClr val="DB14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DB14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22 000 VŠ absolventů </a:t>
            </a:r>
          </a:p>
        </p:txBody>
      </p:sp>
    </p:spTree>
    <p:extLst>
      <p:ext uri="{BB962C8B-B14F-4D97-AF65-F5344CB8AC3E}">
        <p14:creationId xmlns:p14="http://schemas.microsoft.com/office/powerpoint/2010/main" val="13028379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0392C-5613-7720-844B-74DE57E55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A6D8D2A4-C9D3-7CD7-46AE-5191679524B5}"/>
              </a:ext>
            </a:extLst>
          </p:cNvPr>
          <p:cNvSpPr txBox="1"/>
          <p:nvPr/>
        </p:nvSpPr>
        <p:spPr>
          <a:xfrm>
            <a:off x="431602" y="422652"/>
            <a:ext cx="1108448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studium zdravotnických oborů je mezi mladými lidmi narůstající zájem.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Vzdělávání je nadto z pohledu praxe velmi efektivní:  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7D7914B4-B95E-9A54-3E61-E2AC34637E91}"/>
              </a:ext>
            </a:extLst>
          </p:cNvPr>
          <p:cNvSpPr txBox="1"/>
          <p:nvPr/>
        </p:nvSpPr>
        <p:spPr>
          <a:xfrm>
            <a:off x="439318" y="3592287"/>
            <a:ext cx="1108448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800" b="1" i="0" u="none" strike="noStrike" kern="1200" cap="none" spc="0" normalizeH="0" baseline="0" noProof="0" dirty="0">
                <a:ln>
                  <a:noFill/>
                </a:ln>
                <a:solidFill>
                  <a:srgbClr val="DB14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Více než 80 - 90 % absolventů pracuje v systému služeb hrazených z veřejného zdravotního pojištění.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DB14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/+ je nutno kalkulovat s jistou rezervou, mateřské dovolené, další studium apod. / </a:t>
            </a:r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0D356ABA-1B3B-01DF-EDD4-600A2E170E4E}"/>
              </a:ext>
            </a:extLst>
          </p:cNvPr>
          <p:cNvSpPr/>
          <p:nvPr/>
        </p:nvSpPr>
        <p:spPr>
          <a:xfrm>
            <a:off x="5258077" y="5479512"/>
            <a:ext cx="1446963" cy="50241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320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7FBAE-EC93-1AF8-3DBD-A67F851A3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AFA430-DB58-5BFB-C8F6-EE0A8EA7509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2590" y="228626"/>
            <a:ext cx="11405059" cy="538364"/>
          </a:xfrm>
        </p:spPr>
        <p:txBody>
          <a:bodyPr>
            <a:no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Absolventi všeobecného lékařství v ČJ a jejich aktuální zaměstnání</a:t>
            </a:r>
            <a:r>
              <a:rPr lang="en-US" dirty="0">
                <a:solidFill>
                  <a:srgbClr val="002060"/>
                </a:solidFill>
              </a:rPr>
              <a:t> k 31. 12. 2024</a:t>
            </a:r>
            <a:r>
              <a:rPr lang="cs-CZ" dirty="0">
                <a:solidFill>
                  <a:srgbClr val="002060"/>
                </a:solidFill>
              </a:rPr>
              <a:t> (dle státní příslušnosti)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62A9018B-A75F-7C61-D3C3-2EF3C72FA22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941761" y="1072642"/>
            <a:ext cx="7851784" cy="2616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 + Národní registr hrazených zdravotních služeb (NRHZS), stav k 16. 4</a:t>
            </a:r>
            <a:r>
              <a:rPr kumimoji="0" lang="cs-CZ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2026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7537E395-BF55-2A6A-1A20-7839B00361D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72594" y="1430394"/>
          <a:ext cx="11614606" cy="4702677"/>
        </p:xfrm>
        <a:graphic>
          <a:graphicData uri="http://schemas.openxmlformats.org/drawingml/2006/table">
            <a:tbl>
              <a:tblPr/>
              <a:tblGrid>
                <a:gridCol w="830918">
                  <a:extLst>
                    <a:ext uri="{9D8B030D-6E8A-4147-A177-3AD203B41FA5}">
                      <a16:colId xmlns:a16="http://schemas.microsoft.com/office/drawing/2014/main" val="3255869354"/>
                    </a:ext>
                  </a:extLst>
                </a:gridCol>
                <a:gridCol w="1484691">
                  <a:extLst>
                    <a:ext uri="{9D8B030D-6E8A-4147-A177-3AD203B41FA5}">
                      <a16:colId xmlns:a16="http://schemas.microsoft.com/office/drawing/2014/main" val="3812972199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725004083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838713281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415161194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651469073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316790644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178414179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544179446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517282920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711013678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232567878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192374606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1616621346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884549075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845576992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876364245"/>
                    </a:ext>
                  </a:extLst>
                </a:gridCol>
                <a:gridCol w="658997">
                  <a:extLst>
                    <a:ext uri="{9D8B030D-6E8A-4147-A177-3AD203B41FA5}">
                      <a16:colId xmlns:a16="http://schemas.microsoft.com/office/drawing/2014/main" val="2988805870"/>
                    </a:ext>
                  </a:extLst>
                </a:gridCol>
              </a:tblGrid>
              <a:tr h="436117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Rok absolvování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</a:t>
                      </a:r>
                      <a:endParaRPr lang="cs-CZ" sz="1100" b="1" i="0" u="none" strike="noStrike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2024</a:t>
                      </a:r>
                      <a:endParaRPr lang="cs-CZ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2010-202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436639"/>
                  </a:ext>
                </a:extLst>
              </a:tr>
              <a:tr h="436117">
                <a:tc rowSpan="3"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Občané České republiky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pracuje/ je ve specializačním vzdělávání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932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(87.8 %)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877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(87.2 %)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994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(88.8 %)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791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(85.6 %)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917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(91.2 %)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882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(89.5 %)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1020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(91.6 %)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1069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(90.4 %)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1014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(90.1 %)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984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(92.0 %)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974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(91.5 %)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960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(93.3 %)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917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(92.7 %)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972 </a:t>
                      </a:r>
                      <a:b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(92.5 %)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952</a:t>
                      </a:r>
                      <a:b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</a:t>
                      </a: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4 255</a:t>
                      </a:r>
                      <a:b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(90,</a:t>
                      </a: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B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270481"/>
                  </a:ext>
                </a:extLst>
              </a:tr>
              <a:tr h="436117">
                <a:tc vMerge="1">
                  <a:txBody>
                    <a:bodyPr/>
                    <a:lstStyle/>
                    <a:p>
                      <a:pPr algn="l" fontAlgn="ctr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neznámý stav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130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(12.2 %)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129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(12.8 %)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(11.3 %)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(14.4 %)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(8.8 %)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(10.5 %)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(8.4 %)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(9.6 %)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111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(9.9 %)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(8.0 %)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(8.5 %)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(6.7 %)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(7.3 %)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 </a:t>
                      </a:r>
                      <a:b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(7.5 %)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125</a:t>
                      </a:r>
                      <a:b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549</a:t>
                      </a:r>
                      <a:b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9,8</a:t>
                      </a:r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832859"/>
                  </a:ext>
                </a:extLst>
              </a:tr>
              <a:tr h="436117">
                <a:tc vMerge="1">
                  <a:txBody>
                    <a:bodyPr/>
                    <a:lstStyle/>
                    <a:p>
                      <a:pPr algn="l" fontAlgn="ctr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5 804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335778"/>
                  </a:ext>
                </a:extLst>
              </a:tr>
              <a:tr h="436117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Občané Slovenska</a:t>
                      </a:r>
                    </a:p>
                    <a:p>
                      <a:pPr algn="l" fontAlgn="ctr"/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pracuje/ je ve specializačním vzdělávání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(42.6 %)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(53.4 %)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(54.4 %)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(55.6 %)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(62.7 %)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(58.7 %)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137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(64.0 %)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187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(61.1 %)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163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(60.1 %)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163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(54.9 %)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178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(55.3 %)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213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(64.2 %)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223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(64.5 %)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167 </a:t>
                      </a:r>
                      <a:b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(66.8 %)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203</a:t>
                      </a: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351</a:t>
                      </a:r>
                      <a:b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(5</a:t>
                      </a: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B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117010"/>
                  </a:ext>
                </a:extLst>
              </a:tr>
              <a:tr h="436117">
                <a:tc vMerge="1">
                  <a:txBody>
                    <a:bodyPr/>
                    <a:lstStyle/>
                    <a:p>
                      <a:pPr algn="l" fontAlgn="ctr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neznámý stav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(57.4 %)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(46.6 %)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(45.6 %)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(44.4 %)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(37.3 %)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(41.3 %)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(36.0 %)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(38.9 %)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(39.9 %)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(45.1 %)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144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(44.7 %)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(35.8 %)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(35.5 %)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 </a:t>
                      </a:r>
                      <a:b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(33.2 %)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</a:t>
                      </a:r>
                      <a:b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604</a:t>
                      </a:r>
                      <a:b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(4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999835"/>
                  </a:ext>
                </a:extLst>
              </a:tr>
              <a:tr h="436117">
                <a:tc vMerge="1">
                  <a:txBody>
                    <a:bodyPr/>
                    <a:lstStyle/>
                    <a:p>
                      <a:pPr algn="l" fontAlgn="ctr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955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5661444"/>
                  </a:ext>
                </a:extLst>
              </a:tr>
              <a:tr h="436117">
                <a:tc rowSpan="3"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Občané ostatních zemí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pracuje/ je ve specializačním vzdělávání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(27.3 %)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(35.3 %)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(24.0 %)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(33.3 %)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(63.6 %)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(57.1 %)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(55.6 %)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(76.9 %)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(71.4 %)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(66.7 %)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(73.3 %)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(75.0 %)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(85.7 %)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 </a:t>
                      </a:r>
                      <a:b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(82.5 %)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b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  <a:b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(66,</a:t>
                      </a: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B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003384"/>
                  </a:ext>
                </a:extLst>
              </a:tr>
              <a:tr h="436117">
                <a:tc vMerge="1">
                  <a:txBody>
                    <a:bodyPr/>
                    <a:lstStyle/>
                    <a:p>
                      <a:pPr algn="l" fontAlgn="ctr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neznámý stav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(72.7 %)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(64.7 %)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(76.0 %)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(66.7 %)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(36.4 %)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(42.9 %)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(44.4 %)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(23.1 %)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(28.6 %)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(33.3 %)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(26.7 %)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(25.0 %)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 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(14.3 %)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</a:t>
                      </a:r>
                      <a:b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(17.5 %)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b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b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(33,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4343162"/>
                  </a:ext>
                </a:extLst>
              </a:tr>
              <a:tr h="436117">
                <a:tc vMerge="1">
                  <a:txBody>
                    <a:bodyPr/>
                    <a:lstStyle/>
                    <a:p>
                      <a:pPr algn="l" fontAlgn="ctr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9371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25390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2680A-8249-5EFB-94C6-A3129D140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1153535-C388-6C2F-FF97-8ED0A0726518}"/>
              </a:ext>
            </a:extLst>
          </p:cNvPr>
          <p:cNvSpPr txBox="1">
            <a:spLocks/>
          </p:cNvSpPr>
          <p:nvPr/>
        </p:nvSpPr>
        <p:spPr>
          <a:xfrm>
            <a:off x="257557" y="-52937"/>
            <a:ext cx="11848718" cy="63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Absolventi/uznané odbornosti z let 2018–2024 a jejich stav zaměstnání k 31. 12. 2024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78AE54-6B7E-884E-302C-28172644F37A}"/>
              </a:ext>
            </a:extLst>
          </p:cNvPr>
          <p:cNvSpPr txBox="1"/>
          <p:nvPr/>
        </p:nvSpPr>
        <p:spPr>
          <a:xfrm>
            <a:off x="291942" y="508454"/>
            <a:ext cx="8458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 k 31. 12. 2024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20E87663-021F-93D8-E446-959BA1124F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320261"/>
              </p:ext>
            </p:extLst>
          </p:nvPr>
        </p:nvGraphicFramePr>
        <p:xfrm>
          <a:off x="244856" y="2244643"/>
          <a:ext cx="2254699" cy="3441780"/>
        </p:xfrm>
        <a:graphic>
          <a:graphicData uri="http://schemas.openxmlformats.org/drawingml/2006/table">
            <a:tbl>
              <a:tblPr/>
              <a:tblGrid>
                <a:gridCol w="2254699">
                  <a:extLst>
                    <a:ext uri="{9D8B030D-6E8A-4147-A177-3AD203B41FA5}">
                      <a16:colId xmlns:a16="http://schemas.microsoft.com/office/drawing/2014/main" val="3273033133"/>
                    </a:ext>
                  </a:extLst>
                </a:gridCol>
              </a:tblGrid>
              <a:tr h="688356"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§ 5 Všeobecná sestra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8279993"/>
                  </a:ext>
                </a:extLst>
              </a:tr>
              <a:tr h="688356"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§ 5a Dětská sestra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782842"/>
                  </a:ext>
                </a:extLst>
              </a:tr>
              <a:tr h="688356"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§ 6 Porodní asistentka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5025901"/>
                  </a:ext>
                </a:extLst>
              </a:tr>
              <a:tr h="688356"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§ 18 Zdravotnický záchranář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8347563"/>
                  </a:ext>
                </a:extLst>
              </a:tr>
              <a:tr h="688356"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§ 8 Radiologický asistent</a:t>
                      </a: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6086083"/>
                  </a:ext>
                </a:extLst>
              </a:tr>
            </a:tbl>
          </a:graphicData>
        </a:graphic>
      </p:graphicFrame>
      <p:graphicFrame>
        <p:nvGraphicFramePr>
          <p:cNvPr id="17" name="Graf 16">
            <a:extLst>
              <a:ext uri="{FF2B5EF4-FFF2-40B4-BE49-F238E27FC236}">
                <a16:creationId xmlns:a16="http://schemas.microsoft.com/office/drawing/2014/main" id="{14E48D73-AA2D-DBFC-8CBA-94D4577179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5426624"/>
              </p:ext>
            </p:extLst>
          </p:nvPr>
        </p:nvGraphicFramePr>
        <p:xfrm>
          <a:off x="2286000" y="1884649"/>
          <a:ext cx="8816975" cy="3981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Tabulka 19">
            <a:extLst>
              <a:ext uri="{FF2B5EF4-FFF2-40B4-BE49-F238E27FC236}">
                <a16:creationId xmlns:a16="http://schemas.microsoft.com/office/drawing/2014/main" id="{22DB8FEF-4E9A-1C50-A34E-BE4A7D8C7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926385"/>
              </p:ext>
            </p:extLst>
          </p:nvPr>
        </p:nvGraphicFramePr>
        <p:xfrm>
          <a:off x="10887075" y="2235117"/>
          <a:ext cx="876300" cy="3346380"/>
        </p:xfrm>
        <a:graphic>
          <a:graphicData uri="http://schemas.openxmlformats.org/drawingml/2006/table">
            <a:tbl>
              <a:tblPr/>
              <a:tblGrid>
                <a:gridCol w="876300">
                  <a:extLst>
                    <a:ext uri="{9D8B030D-6E8A-4147-A177-3AD203B41FA5}">
                      <a16:colId xmlns:a16="http://schemas.microsoft.com/office/drawing/2014/main" val="2901768971"/>
                    </a:ext>
                  </a:extLst>
                </a:gridCol>
              </a:tblGrid>
              <a:tr h="66927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10 903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2754888"/>
                  </a:ext>
                </a:extLst>
              </a:tr>
              <a:tr h="66927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901457"/>
                  </a:ext>
                </a:extLst>
              </a:tr>
              <a:tr h="66927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1 436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335568"/>
                  </a:ext>
                </a:extLst>
              </a:tr>
              <a:tr h="66927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2 519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858274"/>
                  </a:ext>
                </a:extLst>
              </a:tr>
              <a:tr h="66927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1 077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9459626"/>
                  </a:ext>
                </a:extLst>
              </a:tr>
            </a:tbl>
          </a:graphicData>
        </a:graphic>
      </p:graphicFrame>
      <p:sp>
        <p:nvSpPr>
          <p:cNvPr id="22" name="TextovéPole 21">
            <a:extLst>
              <a:ext uri="{FF2B5EF4-FFF2-40B4-BE49-F238E27FC236}">
                <a16:creationId xmlns:a16="http://schemas.microsoft.com/office/drawing/2014/main" id="{E3550343-DF3F-D4D7-D84D-5F03054A9740}"/>
              </a:ext>
            </a:extLst>
          </p:cNvPr>
          <p:cNvSpPr txBox="1"/>
          <p:nvPr/>
        </p:nvSpPr>
        <p:spPr>
          <a:xfrm>
            <a:off x="905677" y="991523"/>
            <a:ext cx="109251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Zaměstnán na pozici dle odbornosti</a:t>
            </a: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cs-CZ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výkon povolání v NRZP dle získané odborné způsobilosti </a:t>
            </a:r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Jiné zaměstnání ve zdravotnictví</a:t>
            </a: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cs-CZ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osoba zaměstnaná u poskytovatele zdravotních služeb na jiné pracovní pozici než dle získané odborné způsobilosti</a:t>
            </a:r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 zaměstnání ve zdravotnictví</a:t>
            </a:r>
            <a:r>
              <a:rPr kumimoji="0" lang="cs-CZ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osoba bez zjištěného zaměstnání ve zdravotnictví dle NRZP</a:t>
            </a: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CE29C453-1936-6162-8730-1BC9DD465DE0}"/>
              </a:ext>
            </a:extLst>
          </p:cNvPr>
          <p:cNvSpPr/>
          <p:nvPr/>
        </p:nvSpPr>
        <p:spPr>
          <a:xfrm>
            <a:off x="807714" y="1078774"/>
            <a:ext cx="144000" cy="144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A9EAE3A9-C5C4-500C-423E-A41E7FA4C0AE}"/>
              </a:ext>
            </a:extLst>
          </p:cNvPr>
          <p:cNvSpPr/>
          <p:nvPr/>
        </p:nvSpPr>
        <p:spPr>
          <a:xfrm>
            <a:off x="807714" y="1288424"/>
            <a:ext cx="144000" cy="144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921C5B0E-5678-E299-B1FE-4F5FE2889274}"/>
              </a:ext>
            </a:extLst>
          </p:cNvPr>
          <p:cNvSpPr/>
          <p:nvPr/>
        </p:nvSpPr>
        <p:spPr>
          <a:xfrm>
            <a:off x="807714" y="1510854"/>
            <a:ext cx="144000" cy="144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FB1DE3F1-076E-C3CB-6508-28104B31AEE9}"/>
              </a:ext>
            </a:extLst>
          </p:cNvPr>
          <p:cNvSpPr txBox="1"/>
          <p:nvPr/>
        </p:nvSpPr>
        <p:spPr>
          <a:xfrm>
            <a:off x="244857" y="1924067"/>
            <a:ext cx="18702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Odborná způsobilost:</a:t>
            </a:r>
          </a:p>
        </p:txBody>
      </p:sp>
    </p:spTree>
    <p:extLst>
      <p:ext uri="{BB962C8B-B14F-4D97-AF65-F5344CB8AC3E}">
        <p14:creationId xmlns:p14="http://schemas.microsoft.com/office/powerpoint/2010/main" val="13696782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1E658-7E06-3AC8-FF45-67C4882D8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84062BA7-1F34-8E62-EA96-6B26A933DF9D}"/>
              </a:ext>
            </a:extLst>
          </p:cNvPr>
          <p:cNvSpPr txBox="1"/>
          <p:nvPr/>
        </p:nvSpPr>
        <p:spPr>
          <a:xfrm>
            <a:off x="277846" y="723900"/>
            <a:ext cx="56371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Vládní program podpory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vzdělávání lékařů 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83066EF-0742-A52B-0429-D5785E3C3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636" y="1833562"/>
            <a:ext cx="4786313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176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9811B-29BC-3116-4DAB-A143D4D75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4">
            <a:extLst>
              <a:ext uri="{FF2B5EF4-FFF2-40B4-BE49-F238E27FC236}">
                <a16:creationId xmlns:a16="http://schemas.microsoft.com/office/drawing/2014/main" id="{F4E69651-90DB-91BC-02D3-35ACC174442D}"/>
              </a:ext>
            </a:extLst>
          </p:cNvPr>
          <p:cNvSpPr txBox="1">
            <a:spLocks/>
          </p:cNvSpPr>
          <p:nvPr/>
        </p:nvSpPr>
        <p:spPr>
          <a:xfrm>
            <a:off x="633047" y="384963"/>
            <a:ext cx="10801350" cy="13637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Vládní program podpory Všeobecného lékařství je úspěšně realizován a lékařské fakulty nárůstem počtu nově zahájených studií v ČJ významně převyšují původní závazek </a:t>
            </a:r>
            <a:endParaRPr kumimoji="0" lang="en-GB" sz="3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1C398D2-CA3B-FE83-BE05-AD813034367E}"/>
              </a:ext>
            </a:extLst>
          </p:cNvPr>
          <p:cNvSpPr txBox="1"/>
          <p:nvPr/>
        </p:nvSpPr>
        <p:spPr>
          <a:xfrm>
            <a:off x="633047" y="2550620"/>
            <a:ext cx="42203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Průměrný roční počet nově zapsaných studentů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letech 2015 – 2018: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FCEB775-5E58-E8E7-3052-4F2BCB2B202E}"/>
              </a:ext>
            </a:extLst>
          </p:cNvPr>
          <p:cNvSpPr txBox="1"/>
          <p:nvPr/>
        </p:nvSpPr>
        <p:spPr>
          <a:xfrm>
            <a:off x="5938472" y="2500970"/>
            <a:ext cx="44386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Průměrný roční počet nově zapsaných studentů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letech 2021 - 2024:</a:t>
            </a:r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id="{85411415-6C47-D1A3-0D95-4C864A656BC6}"/>
              </a:ext>
            </a:extLst>
          </p:cNvPr>
          <p:cNvSpPr/>
          <p:nvPr/>
        </p:nvSpPr>
        <p:spPr>
          <a:xfrm>
            <a:off x="5029145" y="3057141"/>
            <a:ext cx="1219200" cy="552450"/>
          </a:xfrm>
          <a:prstGeom prst="rightArrow">
            <a:avLst/>
          </a:prstGeom>
          <a:solidFill>
            <a:srgbClr val="00008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D3035A35-672A-75D5-41A8-0C6B982332CA}"/>
              </a:ext>
            </a:extLst>
          </p:cNvPr>
          <p:cNvSpPr txBox="1"/>
          <p:nvPr/>
        </p:nvSpPr>
        <p:spPr>
          <a:xfrm>
            <a:off x="4557281" y="5705625"/>
            <a:ext cx="2181227" cy="707886"/>
          </a:xfrm>
          <a:prstGeom prst="rect">
            <a:avLst/>
          </a:prstGeom>
          <a:solidFill>
            <a:srgbClr val="FFFF6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+ 30,9 %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3EAECEB-DB92-FFD4-40C2-F62C2AFE9713}"/>
              </a:ext>
            </a:extLst>
          </p:cNvPr>
          <p:cNvSpPr txBox="1"/>
          <p:nvPr/>
        </p:nvSpPr>
        <p:spPr>
          <a:xfrm>
            <a:off x="1927274" y="4207837"/>
            <a:ext cx="1411540" cy="707886"/>
          </a:xfrm>
          <a:prstGeom prst="rect">
            <a:avLst/>
          </a:prstGeom>
          <a:solidFill>
            <a:srgbClr val="0000F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1 680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BE5D282-A021-6CCF-C6F7-8C6351A2B9F4}"/>
              </a:ext>
            </a:extLst>
          </p:cNvPr>
          <p:cNvSpPr txBox="1"/>
          <p:nvPr/>
        </p:nvSpPr>
        <p:spPr>
          <a:xfrm>
            <a:off x="8071275" y="4068142"/>
            <a:ext cx="1411540" cy="707886"/>
          </a:xfrm>
          <a:prstGeom prst="rect">
            <a:avLst/>
          </a:prstGeom>
          <a:solidFill>
            <a:srgbClr val="0000F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2 200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AF1F86A-7E55-E853-C90C-23B158806C82}"/>
              </a:ext>
            </a:extLst>
          </p:cNvPr>
          <p:cNvSpPr txBox="1"/>
          <p:nvPr/>
        </p:nvSpPr>
        <p:spPr>
          <a:xfrm>
            <a:off x="10381875" y="5008782"/>
            <a:ext cx="1411540" cy="707886"/>
          </a:xfrm>
          <a:prstGeom prst="rect">
            <a:avLst/>
          </a:prstGeom>
          <a:solidFill>
            <a:srgbClr val="0000F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2 220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6D6CB3B9-ED52-921D-BC3A-FD02F4EF5BBC}"/>
              </a:ext>
            </a:extLst>
          </p:cNvPr>
          <p:cNvSpPr txBox="1"/>
          <p:nvPr/>
        </p:nvSpPr>
        <p:spPr>
          <a:xfrm>
            <a:off x="10315200" y="4485562"/>
            <a:ext cx="17264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rok 2025:</a:t>
            </a:r>
            <a:endParaRPr lang="cs-CZ" dirty="0"/>
          </a:p>
        </p:txBody>
      </p:sp>
      <p:sp>
        <p:nvSpPr>
          <p:cNvPr id="2" name="Pravá složená závorka 1">
            <a:extLst>
              <a:ext uri="{FF2B5EF4-FFF2-40B4-BE49-F238E27FC236}">
                <a16:creationId xmlns:a16="http://schemas.microsoft.com/office/drawing/2014/main" id="{906D6188-8551-2BCA-5F7A-093E9BDA35D2}"/>
              </a:ext>
            </a:extLst>
          </p:cNvPr>
          <p:cNvSpPr/>
          <p:nvPr/>
        </p:nvSpPr>
        <p:spPr>
          <a:xfrm rot="5400000">
            <a:off x="5429315" y="2338538"/>
            <a:ext cx="455832" cy="6048374"/>
          </a:xfrm>
          <a:prstGeom prst="rightBrac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46E9E0C-0E75-9A56-895A-29774A7B0352}"/>
              </a:ext>
            </a:extLst>
          </p:cNvPr>
          <p:cNvSpPr txBox="1"/>
          <p:nvPr/>
        </p:nvSpPr>
        <p:spPr>
          <a:xfrm>
            <a:off x="3752850" y="4918027"/>
            <a:ext cx="37717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200" b="1" i="1" dirty="0">
                <a:solidFill>
                  <a:srgbClr val="002060"/>
                </a:solidFill>
              </a:rPr>
              <a:t>Srovnání dvou 4letých období</a:t>
            </a:r>
          </a:p>
        </p:txBody>
      </p:sp>
    </p:spTree>
    <p:extLst>
      <p:ext uri="{BB962C8B-B14F-4D97-AF65-F5344CB8AC3E}">
        <p14:creationId xmlns:p14="http://schemas.microsoft.com/office/powerpoint/2010/main" val="30087506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79598-590B-50BB-1CFD-49FCECD42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ulka 14">
            <a:extLst>
              <a:ext uri="{FF2B5EF4-FFF2-40B4-BE49-F238E27FC236}">
                <a16:creationId xmlns:a16="http://schemas.microsoft.com/office/drawing/2014/main" id="{990C7396-3A1A-D93F-5343-DE4EB35AF2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182609"/>
              </p:ext>
            </p:extLst>
          </p:nvPr>
        </p:nvGraphicFramePr>
        <p:xfrm>
          <a:off x="184637" y="1083949"/>
          <a:ext cx="10816736" cy="5387340"/>
        </p:xfrm>
        <a:graphic>
          <a:graphicData uri="http://schemas.openxmlformats.org/drawingml/2006/table">
            <a:tbl>
              <a:tblPr/>
              <a:tblGrid>
                <a:gridCol w="2113067">
                  <a:extLst>
                    <a:ext uri="{9D8B030D-6E8A-4147-A177-3AD203B41FA5}">
                      <a16:colId xmlns:a16="http://schemas.microsoft.com/office/drawing/2014/main" val="3553389432"/>
                    </a:ext>
                  </a:extLst>
                </a:gridCol>
                <a:gridCol w="1136197">
                  <a:extLst>
                    <a:ext uri="{9D8B030D-6E8A-4147-A177-3AD203B41FA5}">
                      <a16:colId xmlns:a16="http://schemas.microsoft.com/office/drawing/2014/main" val="3411111486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3911086217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4082601023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2789227977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1826699615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3653448565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2881507796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1542798323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737022301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1232609419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2273176168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2421108704"/>
                    </a:ext>
                  </a:extLst>
                </a:gridCol>
              </a:tblGrid>
              <a:tr h="154867"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cs-CZ" sz="1200" b="1" i="0" u="none" strike="noStrike" dirty="0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</a:rPr>
                        <a:t>Rok ukončení studia</a:t>
                      </a:r>
                    </a:p>
                  </a:txBody>
                  <a:tcPr marL="36000" marR="3600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937157"/>
                  </a:ext>
                </a:extLst>
              </a:tr>
              <a:tr h="159083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Masarykova univerzita - Lékařská fakulta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632316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6381628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307149"/>
                  </a:ext>
                </a:extLst>
              </a:tr>
              <a:tr h="159083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Ostravská univerzita - Lékařská fakulta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5273244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2149768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740708"/>
                  </a:ext>
                </a:extLst>
              </a:tr>
              <a:tr h="159083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nn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Univerzita Karlova - 1. lékařská fakulta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5133790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1423276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0762339"/>
                  </a:ext>
                </a:extLst>
              </a:tr>
              <a:tr h="159083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nn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Univerzita Karlova - 2. lékařská fakulta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5315059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28986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557998"/>
                  </a:ext>
                </a:extLst>
              </a:tr>
              <a:tr h="159083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nn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Univerzita Karlova - 3. lékařská fakulta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4886509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5646207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04941"/>
                  </a:ext>
                </a:extLst>
              </a:tr>
              <a:tr h="159083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Univerzita Karlova - Lékařská fakulta v Hradci  Králové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3794676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509417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0234567"/>
                  </a:ext>
                </a:extLst>
              </a:tr>
              <a:tr h="159083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Univerzita Karlova - Lékařská fakulta v Plzni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5919954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3689379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3958122"/>
                  </a:ext>
                </a:extLst>
              </a:tr>
              <a:tr h="159083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Univerzita Palackého v Olomouci - Lékařská fakulta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552233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005960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5565322"/>
                  </a:ext>
                </a:extLst>
              </a:tr>
              <a:tr h="159083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5096627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4" marR="6924" marT="69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9297218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4" marR="6924" marT="69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6776624"/>
                  </a:ext>
                </a:extLst>
              </a:tr>
            </a:tbl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F35D0697-256E-24BC-6421-57A5E8C18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637" y="187120"/>
            <a:ext cx="11713301" cy="46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+mn-lt"/>
              </a:rPr>
              <a:t>Navýšení počtu zapsaných studentů zvládly </a:t>
            </a:r>
            <a:r>
              <a:rPr lang="cs-CZ" sz="2800" b="1" u="sng" dirty="0">
                <a:solidFill>
                  <a:srgbClr val="002060"/>
                </a:solidFill>
                <a:latin typeface="+mn-lt"/>
              </a:rPr>
              <a:t>všechny</a:t>
            </a:r>
            <a:r>
              <a:rPr lang="cs-CZ" sz="2800" b="1" dirty="0">
                <a:solidFill>
                  <a:srgbClr val="002060"/>
                </a:solidFill>
                <a:latin typeface="+mn-lt"/>
              </a:rPr>
              <a:t> fakulty 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82DC7C9A-9DEF-B163-2197-297A8239DC8A}"/>
              </a:ext>
            </a:extLst>
          </p:cNvPr>
          <p:cNvSpPr/>
          <p:nvPr/>
        </p:nvSpPr>
        <p:spPr>
          <a:xfrm>
            <a:off x="4820137" y="6507569"/>
            <a:ext cx="1703749" cy="297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MŠMT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F6DC9DDB-1DD6-C4E2-3E5C-3CFAF5D4B037}"/>
              </a:ext>
            </a:extLst>
          </p:cNvPr>
          <p:cNvSpPr/>
          <p:nvPr/>
        </p:nvSpPr>
        <p:spPr>
          <a:xfrm>
            <a:off x="184638" y="704048"/>
            <a:ext cx="5635137" cy="369332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</a:rPr>
              <a:t>Studium všeobecného lékařství v českém jazyce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45454C56-8D4B-93A0-AEFE-C008FE17EF70}"/>
              </a:ext>
            </a:extLst>
          </p:cNvPr>
          <p:cNvSpPr txBox="1"/>
          <p:nvPr/>
        </p:nvSpPr>
        <p:spPr>
          <a:xfrm>
            <a:off x="10859833" y="421944"/>
            <a:ext cx="128587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cs-CZ" sz="1100" b="1" i="1" u="none" strike="noStrike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Poprvé zapsaní průměrně ročně </a:t>
            </a:r>
          </a:p>
          <a:p>
            <a:pPr algn="ctr" fontAlgn="ctr"/>
            <a:r>
              <a:rPr lang="cs-CZ" sz="1100" b="1" i="1" u="none" strike="noStrike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2015-2018 -&gt;</a:t>
            </a:r>
          </a:p>
          <a:p>
            <a:pPr algn="ctr" fontAlgn="ctr"/>
            <a:r>
              <a:rPr lang="cs-CZ" sz="1100" b="1" i="1" dirty="0">
                <a:solidFill>
                  <a:srgbClr val="C00000"/>
                </a:solidFill>
                <a:latin typeface="Calibri" panose="020F0502020204030204" pitchFamily="34" charset="0"/>
              </a:rPr>
              <a:t>-&gt; 2021-2024</a:t>
            </a:r>
          </a:p>
          <a:p>
            <a:pPr algn="ctr" fontAlgn="ctr"/>
            <a:r>
              <a:rPr lang="cs-CZ" sz="1100" b="1" i="1" u="none" strike="noStrike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změna o:</a:t>
            </a:r>
          </a:p>
        </p:txBody>
      </p:sp>
      <p:graphicFrame>
        <p:nvGraphicFramePr>
          <p:cNvPr id="24" name="Tabulka 23">
            <a:extLst>
              <a:ext uri="{FF2B5EF4-FFF2-40B4-BE49-F238E27FC236}">
                <a16:creationId xmlns:a16="http://schemas.microsoft.com/office/drawing/2014/main" id="{F1B532A6-AE31-FDF3-182D-8742CD5F09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633972"/>
              </p:ext>
            </p:extLst>
          </p:nvPr>
        </p:nvGraphicFramePr>
        <p:xfrm>
          <a:off x="11205911" y="1628775"/>
          <a:ext cx="593725" cy="4878799"/>
        </p:xfrm>
        <a:graphic>
          <a:graphicData uri="http://schemas.openxmlformats.org/drawingml/2006/table">
            <a:tbl>
              <a:tblPr/>
              <a:tblGrid>
                <a:gridCol w="593725">
                  <a:extLst>
                    <a:ext uri="{9D8B030D-6E8A-4147-A177-3AD203B41FA5}">
                      <a16:colId xmlns:a16="http://schemas.microsoft.com/office/drawing/2014/main" val="685349665"/>
                    </a:ext>
                  </a:extLst>
                </a:gridCol>
              </a:tblGrid>
              <a:tr h="200999">
                <a:tc>
                  <a:txBody>
                    <a:bodyPr/>
                    <a:lstStyle/>
                    <a:p>
                      <a:pPr algn="ctr" fontAlgn="ctr">
                        <a:lnSpc>
                          <a:spcPts val="1200"/>
                        </a:lnSpc>
                      </a:pPr>
                      <a:r>
                        <a:rPr lang="cs-CZ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+ 43 %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302868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857101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7444141"/>
                  </a:ext>
                </a:extLst>
              </a:tr>
              <a:tr h="200999">
                <a:tc>
                  <a:txBody>
                    <a:bodyPr/>
                    <a:lstStyle/>
                    <a:p>
                      <a:pPr algn="ctr" fontAlgn="ctr">
                        <a:lnSpc>
                          <a:spcPts val="1200"/>
                        </a:lnSpc>
                      </a:pPr>
                      <a:r>
                        <a:rPr lang="cs-CZ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+ 18 %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1687364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283629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35626"/>
                  </a:ext>
                </a:extLst>
              </a:tr>
              <a:tr h="200999">
                <a:tc>
                  <a:txBody>
                    <a:bodyPr/>
                    <a:lstStyle/>
                    <a:p>
                      <a:pPr algn="ctr" fontAlgn="ctr">
                        <a:lnSpc>
                          <a:spcPts val="1200"/>
                        </a:lnSpc>
                      </a:pPr>
                      <a:r>
                        <a:rPr lang="cs-CZ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+ 39 %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25642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5663601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6345735"/>
                  </a:ext>
                </a:extLst>
              </a:tr>
              <a:tr h="200999">
                <a:tc>
                  <a:txBody>
                    <a:bodyPr/>
                    <a:lstStyle/>
                    <a:p>
                      <a:pPr algn="ctr" fontAlgn="ctr">
                        <a:lnSpc>
                          <a:spcPts val="1200"/>
                        </a:lnSpc>
                      </a:pPr>
                      <a:r>
                        <a:rPr lang="cs-CZ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+ 23 %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3258159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206985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9998406"/>
                  </a:ext>
                </a:extLst>
              </a:tr>
              <a:tr h="200999">
                <a:tc>
                  <a:txBody>
                    <a:bodyPr/>
                    <a:lstStyle/>
                    <a:p>
                      <a:pPr algn="ctr" fontAlgn="ctr">
                        <a:lnSpc>
                          <a:spcPts val="1200"/>
                        </a:lnSpc>
                      </a:pPr>
                      <a:r>
                        <a:rPr lang="cs-CZ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+ 18 %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2220126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8384977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0970927"/>
                  </a:ext>
                </a:extLst>
              </a:tr>
              <a:tr h="200999">
                <a:tc>
                  <a:txBody>
                    <a:bodyPr/>
                    <a:lstStyle/>
                    <a:p>
                      <a:pPr algn="ctr" fontAlgn="ctr">
                        <a:lnSpc>
                          <a:spcPts val="1200"/>
                        </a:lnSpc>
                      </a:pPr>
                      <a:r>
                        <a:rPr lang="cs-CZ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+ 30 %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882136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1652260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8011620"/>
                  </a:ext>
                </a:extLst>
              </a:tr>
              <a:tr h="200999">
                <a:tc>
                  <a:txBody>
                    <a:bodyPr/>
                    <a:lstStyle/>
                    <a:p>
                      <a:pPr algn="ctr" fontAlgn="ctr">
                        <a:lnSpc>
                          <a:spcPts val="1200"/>
                        </a:lnSpc>
                      </a:pPr>
                      <a:r>
                        <a:rPr lang="cs-CZ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+ 38 %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4444727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1878392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8895132"/>
                  </a:ext>
                </a:extLst>
              </a:tr>
              <a:tr h="200999">
                <a:tc>
                  <a:txBody>
                    <a:bodyPr/>
                    <a:lstStyle/>
                    <a:p>
                      <a:pPr algn="ctr" fontAlgn="ctr">
                        <a:lnSpc>
                          <a:spcPts val="1200"/>
                        </a:lnSpc>
                      </a:pPr>
                      <a:r>
                        <a:rPr lang="cs-CZ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+ 10 %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0117211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2350486"/>
                  </a:ext>
                </a:extLst>
              </a:tr>
              <a:tr h="191863">
                <a:tc>
                  <a:txBody>
                    <a:bodyPr/>
                    <a:lstStyle/>
                    <a:p>
                      <a:pPr algn="l" fontAlgn="b">
                        <a:lnSpc>
                          <a:spcPts val="1200"/>
                        </a:lnSpc>
                      </a:pP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7504175"/>
                  </a:ext>
                </a:extLst>
              </a:tr>
              <a:tr h="200999">
                <a:tc>
                  <a:txBody>
                    <a:bodyPr/>
                    <a:lstStyle/>
                    <a:p>
                      <a:pPr algn="ctr" fontAlgn="ctr">
                        <a:lnSpc>
                          <a:spcPts val="1200"/>
                        </a:lnSpc>
                      </a:pPr>
                      <a:r>
                        <a:rPr lang="cs-CZ" sz="16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+ 28 %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2502148"/>
                  </a:ext>
                </a:extLst>
              </a:tr>
            </a:tbl>
          </a:graphicData>
        </a:graphic>
      </p:graphicFrame>
      <p:sp>
        <p:nvSpPr>
          <p:cNvPr id="25" name="TextovéPole 24">
            <a:extLst>
              <a:ext uri="{FF2B5EF4-FFF2-40B4-BE49-F238E27FC236}">
                <a16:creationId xmlns:a16="http://schemas.microsoft.com/office/drawing/2014/main" id="{23A59D69-EBBC-C48F-13F0-06026C72D03F}"/>
              </a:ext>
            </a:extLst>
          </p:cNvPr>
          <p:cNvSpPr txBox="1"/>
          <p:nvPr/>
        </p:nvSpPr>
        <p:spPr>
          <a:xfrm>
            <a:off x="11043129" y="6189106"/>
            <a:ext cx="919287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+ 31 %</a:t>
            </a:r>
          </a:p>
        </p:txBody>
      </p:sp>
    </p:spTree>
    <p:extLst>
      <p:ext uri="{BB962C8B-B14F-4D97-AF65-F5344CB8AC3E}">
        <p14:creationId xmlns:p14="http://schemas.microsoft.com/office/powerpoint/2010/main" val="26683123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84AB3-332F-157F-59CB-09C9AFF3C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Šipka: dolů 1">
            <a:extLst>
              <a:ext uri="{FF2B5EF4-FFF2-40B4-BE49-F238E27FC236}">
                <a16:creationId xmlns:a16="http://schemas.microsoft.com/office/drawing/2014/main" id="{F91A9747-8441-3E0D-B8E5-2C722E24ED4E}"/>
              </a:ext>
            </a:extLst>
          </p:cNvPr>
          <p:cNvSpPr/>
          <p:nvPr/>
        </p:nvSpPr>
        <p:spPr>
          <a:xfrm>
            <a:off x="5297154" y="3185331"/>
            <a:ext cx="1597688" cy="763675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D876F3F-5CB9-6ADB-C2F6-E8151B68C282}"/>
              </a:ext>
            </a:extLst>
          </p:cNvPr>
          <p:cNvSpPr txBox="1"/>
          <p:nvPr/>
        </p:nvSpPr>
        <p:spPr>
          <a:xfrm>
            <a:off x="247648" y="2034745"/>
            <a:ext cx="11696700" cy="92333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Efektivita vzdělavatelů je trvale vysoká </a:t>
            </a:r>
          </a:p>
        </p:txBody>
      </p:sp>
      <p:pic>
        <p:nvPicPr>
          <p:cNvPr id="4" name="Obrázek 3" descr="Obsah obrázku kreativita&#10;&#10;Obsah generovaný pomocí AI může být nesprávný.">
            <a:extLst>
              <a:ext uri="{FF2B5EF4-FFF2-40B4-BE49-F238E27FC236}">
                <a16:creationId xmlns:a16="http://schemas.microsoft.com/office/drawing/2014/main" id="{2ED8053F-CCC5-8F56-DC48-F7CE644A5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09" y="4061988"/>
            <a:ext cx="1110666" cy="1086202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0B67A7F1-B74A-0767-0C6A-F2EFF4A04603}"/>
              </a:ext>
            </a:extLst>
          </p:cNvPr>
          <p:cNvSpPr txBox="1">
            <a:spLocks/>
          </p:cNvSpPr>
          <p:nvPr/>
        </p:nvSpPr>
        <p:spPr>
          <a:xfrm>
            <a:off x="1187742" y="5052919"/>
            <a:ext cx="4193884" cy="5858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Úspěšnost (průchodnost) studia </a:t>
            </a:r>
            <a:endParaRPr kumimoji="0" lang="en-GB" sz="3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Obrázek 5" descr="Obsah obrázku kreativita&#10;&#10;Obsah generovaný pomocí AI může být nesprávný.">
            <a:extLst>
              <a:ext uri="{FF2B5EF4-FFF2-40B4-BE49-F238E27FC236}">
                <a16:creationId xmlns:a16="http://schemas.microsoft.com/office/drawing/2014/main" id="{1427D34F-5B48-D72F-805D-95691584B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4061988"/>
            <a:ext cx="1110666" cy="1086202"/>
          </a:xfrm>
          <a:prstGeom prst="rect">
            <a:avLst/>
          </a:prstGeom>
        </p:spPr>
      </p:pic>
      <p:sp>
        <p:nvSpPr>
          <p:cNvPr id="7" name="Nadpis 4">
            <a:extLst>
              <a:ext uri="{FF2B5EF4-FFF2-40B4-BE49-F238E27FC236}">
                <a16:creationId xmlns:a16="http://schemas.microsoft.com/office/drawing/2014/main" id="{6728F6B9-82FB-2E87-8ED5-C5C1D7BD6BF4}"/>
              </a:ext>
            </a:extLst>
          </p:cNvPr>
          <p:cNvSpPr txBox="1">
            <a:spLocks/>
          </p:cNvSpPr>
          <p:nvPr/>
        </p:nvSpPr>
        <p:spPr>
          <a:xfrm>
            <a:off x="7946733" y="5052919"/>
            <a:ext cx="3612858" cy="5858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Nástupy do praxe </a:t>
            </a:r>
            <a:r>
              <a:rPr kumimoji="0" lang="cs-CZ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v.z.p</a:t>
            </a:r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GB" sz="3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28760D6-E585-3514-6322-E948A9665D99}"/>
              </a:ext>
            </a:extLst>
          </p:cNvPr>
          <p:cNvSpPr txBox="1"/>
          <p:nvPr/>
        </p:nvSpPr>
        <p:spPr>
          <a:xfrm>
            <a:off x="1738311" y="4066326"/>
            <a:ext cx="28289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>
                <a:solidFill>
                  <a:srgbClr val="62B01E"/>
                </a:solidFill>
              </a:rPr>
              <a:t>&gt; 78%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29C3D10-6D91-170B-3AA3-AC04C14559E2}"/>
              </a:ext>
            </a:extLst>
          </p:cNvPr>
          <p:cNvSpPr txBox="1"/>
          <p:nvPr/>
        </p:nvSpPr>
        <p:spPr>
          <a:xfrm>
            <a:off x="8616365" y="4037256"/>
            <a:ext cx="28289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>
                <a:solidFill>
                  <a:srgbClr val="62B01E"/>
                </a:solidFill>
              </a:rPr>
              <a:t>&gt; 90%</a:t>
            </a:r>
          </a:p>
        </p:txBody>
      </p:sp>
    </p:spTree>
    <p:extLst>
      <p:ext uri="{BB962C8B-B14F-4D97-AF65-F5344CB8AC3E}">
        <p14:creationId xmlns:p14="http://schemas.microsoft.com/office/powerpoint/2010/main" val="1916901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153DC-2EC1-68BE-6F2C-65BFA7FB5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A7694F24-8CB2-7584-6FB5-F248177BE582}"/>
              </a:ext>
            </a:extLst>
          </p:cNvPr>
          <p:cNvSpPr txBox="1"/>
          <p:nvPr/>
        </p:nvSpPr>
        <p:spPr>
          <a:xfrm>
            <a:off x="352427" y="1019591"/>
            <a:ext cx="62579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Význam, důvody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systém hodnocení podpory vzdělávání </a:t>
            </a:r>
            <a:r>
              <a:rPr lang="cs-CZ" sz="5400" b="1" dirty="0">
                <a:solidFill>
                  <a:srgbClr val="002060"/>
                </a:solidFill>
                <a:latin typeface="Calibri" panose="020F0502020204030204"/>
              </a:rPr>
              <a:t>ve zdravotnictví</a:t>
            </a:r>
            <a:endParaRPr kumimoji="0" lang="cs-CZ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60D3798-91FA-99A3-40E5-534D2ED0F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69" r="28648" b="10031"/>
          <a:stretch>
            <a:fillRect/>
          </a:stretch>
        </p:blipFill>
        <p:spPr>
          <a:xfrm>
            <a:off x="6486523" y="1743075"/>
            <a:ext cx="5353050" cy="374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0552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86DCD-509F-8535-EAA4-332D2CD93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4">
            <a:extLst>
              <a:ext uri="{FF2B5EF4-FFF2-40B4-BE49-F238E27FC236}">
                <a16:creationId xmlns:a16="http://schemas.microsoft.com/office/drawing/2014/main" id="{02436BB2-0B49-0779-4FAB-F6237347A659}"/>
              </a:ext>
            </a:extLst>
          </p:cNvPr>
          <p:cNvSpPr txBox="1">
            <a:spLocks/>
          </p:cNvSpPr>
          <p:nvPr/>
        </p:nvSpPr>
        <p:spPr>
          <a:xfrm>
            <a:off x="790574" y="219072"/>
            <a:ext cx="10515600" cy="13637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Dosud registrované počty absolventů z roku 2025 lze využít pro pilotní posouzení úspěšnosti studie VL ve vládním programu podpory.</a:t>
            </a:r>
            <a:b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D714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D714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4719D961-EC71-01B7-AFF5-024C8014F4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424788"/>
              </p:ext>
            </p:extLst>
          </p:nvPr>
        </p:nvGraphicFramePr>
        <p:xfrm>
          <a:off x="790574" y="3507105"/>
          <a:ext cx="10816736" cy="1238250"/>
        </p:xfrm>
        <a:graphic>
          <a:graphicData uri="http://schemas.openxmlformats.org/drawingml/2006/table">
            <a:tbl>
              <a:tblPr/>
              <a:tblGrid>
                <a:gridCol w="1790701">
                  <a:extLst>
                    <a:ext uri="{9D8B030D-6E8A-4147-A177-3AD203B41FA5}">
                      <a16:colId xmlns:a16="http://schemas.microsoft.com/office/drawing/2014/main" val="349108322"/>
                    </a:ext>
                  </a:extLst>
                </a:gridCol>
                <a:gridCol w="1458563">
                  <a:extLst>
                    <a:ext uri="{9D8B030D-6E8A-4147-A177-3AD203B41FA5}">
                      <a16:colId xmlns:a16="http://schemas.microsoft.com/office/drawing/2014/main" val="3278561683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2778256285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3782108089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2485294508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193912556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938614651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3821961593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921222241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2360563938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2328346307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3211963081"/>
                    </a:ext>
                  </a:extLst>
                </a:gridCol>
                <a:gridCol w="687952">
                  <a:extLst>
                    <a:ext uri="{9D8B030D-6E8A-4147-A177-3AD203B41FA5}">
                      <a16:colId xmlns:a16="http://schemas.microsoft.com/office/drawing/2014/main" val="647204774"/>
                    </a:ext>
                  </a:extLst>
                </a:gridCol>
              </a:tblGrid>
              <a:tr h="154867"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cs-CZ" sz="2000" b="1" i="0" u="none" strike="noStrike" dirty="0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</a:rPr>
                        <a:t>Rok ukončení studia</a:t>
                      </a:r>
                    </a:p>
                  </a:txBody>
                  <a:tcPr marL="36000" marR="3600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475336"/>
                  </a:ext>
                </a:extLst>
              </a:tr>
              <a:tr h="159083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1 573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B0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7123672"/>
                  </a:ext>
                </a:extLst>
              </a:tr>
              <a:tr h="159083">
                <a:tc vMerge="1"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4" marR="6924" marT="692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B01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4728090"/>
                  </a:ext>
                </a:extLst>
              </a:tr>
            </a:tbl>
          </a:graphicData>
        </a:graphic>
      </p:graphicFrame>
      <p:sp>
        <p:nvSpPr>
          <p:cNvPr id="7" name="Pravá složená závorka 6">
            <a:extLst>
              <a:ext uri="{FF2B5EF4-FFF2-40B4-BE49-F238E27FC236}">
                <a16:creationId xmlns:a16="http://schemas.microsoft.com/office/drawing/2014/main" id="{45BBDB52-485D-F09C-34DF-E81A25831AD2}"/>
              </a:ext>
            </a:extLst>
          </p:cNvPr>
          <p:cNvSpPr/>
          <p:nvPr/>
        </p:nvSpPr>
        <p:spPr>
          <a:xfrm rot="5400000">
            <a:off x="9051505" y="3236581"/>
            <a:ext cx="455832" cy="4347543"/>
          </a:xfrm>
          <a:prstGeom prst="rightBrac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5F5D43C2-32DA-87C6-F5A9-C2CE713720C0}"/>
              </a:ext>
            </a:extLst>
          </p:cNvPr>
          <p:cNvSpPr txBox="1"/>
          <p:nvPr/>
        </p:nvSpPr>
        <p:spPr>
          <a:xfrm>
            <a:off x="6998183" y="4905375"/>
            <a:ext cx="4562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62B01E"/>
                </a:solidFill>
              </a:rPr>
              <a:t>2009 nově zapsaných -&gt; 1573 absolventů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EBAFA5F-39D6-A411-594A-7F9644558817}"/>
              </a:ext>
            </a:extLst>
          </p:cNvPr>
          <p:cNvSpPr txBox="1"/>
          <p:nvPr/>
        </p:nvSpPr>
        <p:spPr>
          <a:xfrm>
            <a:off x="7967661" y="5723994"/>
            <a:ext cx="28289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>
                <a:solidFill>
                  <a:srgbClr val="62B01E"/>
                </a:solidFill>
              </a:rPr>
              <a:t>78,3 %</a:t>
            </a:r>
          </a:p>
        </p:txBody>
      </p:sp>
      <p:sp>
        <p:nvSpPr>
          <p:cNvPr id="10" name="Pravá složená závorka 9">
            <a:extLst>
              <a:ext uri="{FF2B5EF4-FFF2-40B4-BE49-F238E27FC236}">
                <a16:creationId xmlns:a16="http://schemas.microsoft.com/office/drawing/2014/main" id="{C84E1F04-FA54-A0BA-E8D5-8D0B80F3D2F9}"/>
              </a:ext>
            </a:extLst>
          </p:cNvPr>
          <p:cNvSpPr/>
          <p:nvPr/>
        </p:nvSpPr>
        <p:spPr>
          <a:xfrm rot="5400000" flipH="1">
            <a:off x="5523355" y="1210825"/>
            <a:ext cx="508578" cy="3475161"/>
          </a:xfrm>
          <a:prstGeom prst="rightBrac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3618E41-173F-9A81-2406-180132A63BAA}"/>
              </a:ext>
            </a:extLst>
          </p:cNvPr>
          <p:cNvSpPr txBox="1"/>
          <p:nvPr/>
        </p:nvSpPr>
        <p:spPr>
          <a:xfrm>
            <a:off x="4703850" y="2017470"/>
            <a:ext cx="1624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rgbClr val="002060"/>
                </a:solidFill>
              </a:rPr>
              <a:t>1 370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399ED9F-230D-CA13-0808-4D2969401067}"/>
              </a:ext>
            </a:extLst>
          </p:cNvPr>
          <p:cNvSpPr txBox="1"/>
          <p:nvPr/>
        </p:nvSpPr>
        <p:spPr>
          <a:xfrm>
            <a:off x="4049589" y="3023759"/>
            <a:ext cx="334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002060"/>
                </a:solidFill>
              </a:rPr>
              <a:t>Průměrný roční počet absolventů </a:t>
            </a:r>
          </a:p>
        </p:txBody>
      </p: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AA198E29-A9DE-7AB3-97A2-96E2EBACAF47}"/>
              </a:ext>
            </a:extLst>
          </p:cNvPr>
          <p:cNvCxnSpPr>
            <a:cxnSpLocks/>
          </p:cNvCxnSpPr>
          <p:nvPr/>
        </p:nvCxnSpPr>
        <p:spPr>
          <a:xfrm flipV="1">
            <a:off x="6173391" y="2361425"/>
            <a:ext cx="464224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Šipka: nahoru 15">
            <a:extLst>
              <a:ext uri="{FF2B5EF4-FFF2-40B4-BE49-F238E27FC236}">
                <a16:creationId xmlns:a16="http://schemas.microsoft.com/office/drawing/2014/main" id="{18C42FC8-40D0-3440-776A-1156637DB4DF}"/>
              </a:ext>
            </a:extLst>
          </p:cNvPr>
          <p:cNvSpPr/>
          <p:nvPr/>
        </p:nvSpPr>
        <p:spPr>
          <a:xfrm>
            <a:off x="11176968" y="2593243"/>
            <a:ext cx="304799" cy="716670"/>
          </a:xfrm>
          <a:prstGeom prst="upArrow">
            <a:avLst/>
          </a:prstGeom>
          <a:solidFill>
            <a:srgbClr val="62B01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B131CA0B-AA58-9D69-E1D3-A5BC0317D2F5}"/>
              </a:ext>
            </a:extLst>
          </p:cNvPr>
          <p:cNvSpPr txBox="1"/>
          <p:nvPr/>
        </p:nvSpPr>
        <p:spPr>
          <a:xfrm>
            <a:off x="10796587" y="2038812"/>
            <a:ext cx="12858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62B01E"/>
                </a:solidFill>
              </a:rPr>
              <a:t>+ 15 %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9F39CF1-149A-021E-B61A-44CEAC4610CE}"/>
              </a:ext>
            </a:extLst>
          </p:cNvPr>
          <p:cNvSpPr txBox="1"/>
          <p:nvPr/>
        </p:nvSpPr>
        <p:spPr>
          <a:xfrm>
            <a:off x="6068616" y="2047785"/>
            <a:ext cx="4910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1" dirty="0">
                <a:solidFill>
                  <a:srgbClr val="002060"/>
                </a:solidFill>
              </a:rPr>
              <a:t>První ročník programu</a:t>
            </a:r>
          </a:p>
          <a:p>
            <a:pPr algn="ctr"/>
            <a:r>
              <a:rPr lang="cs-CZ" b="1" i="1" dirty="0">
                <a:solidFill>
                  <a:srgbClr val="002060"/>
                </a:solidFill>
              </a:rPr>
              <a:t>Počty absolventů v dalších letech dále porostou</a:t>
            </a:r>
          </a:p>
        </p:txBody>
      </p:sp>
    </p:spTree>
    <p:extLst>
      <p:ext uri="{BB962C8B-B14F-4D97-AF65-F5344CB8AC3E}">
        <p14:creationId xmlns:p14="http://schemas.microsoft.com/office/powerpoint/2010/main" val="32125455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6A11B-534A-3BBF-36FD-BCD2B4B90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AF9D1B8A-E24D-8BA0-1C77-A4A09C0F5344}"/>
              </a:ext>
            </a:extLst>
          </p:cNvPr>
          <p:cNvSpPr txBox="1"/>
          <p:nvPr/>
        </p:nvSpPr>
        <p:spPr>
          <a:xfrm>
            <a:off x="287370" y="1150078"/>
            <a:ext cx="1161725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Významným demografickým trendem současnosti je rovněž feminizace zdravotnických profesí, včetně lékařů. Převažující  podíl žen absolvujících lékařské fakulty bude následně dočasně brzdit posilování kapacit v praxi z důvodu očekávatelných mateřských dovolených. </a:t>
            </a:r>
          </a:p>
        </p:txBody>
      </p:sp>
      <p:sp>
        <p:nvSpPr>
          <p:cNvPr id="2" name="Šipka: dolů 1">
            <a:extLst>
              <a:ext uri="{FF2B5EF4-FFF2-40B4-BE49-F238E27FC236}">
                <a16:creationId xmlns:a16="http://schemas.microsoft.com/office/drawing/2014/main" id="{B26CCFBE-9697-1A75-5DDA-2991E02C43B0}"/>
              </a:ext>
            </a:extLst>
          </p:cNvPr>
          <p:cNvSpPr/>
          <p:nvPr/>
        </p:nvSpPr>
        <p:spPr>
          <a:xfrm>
            <a:off x="5248844" y="4451099"/>
            <a:ext cx="1436914" cy="773723"/>
          </a:xfrm>
          <a:prstGeom prst="downArrow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2803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EA328CEC-C272-456D-B936-D7E722870E2A}"/>
              </a:ext>
            </a:extLst>
          </p:cNvPr>
          <p:cNvSpPr txBox="1">
            <a:spLocks/>
          </p:cNvSpPr>
          <p:nvPr/>
        </p:nvSpPr>
        <p:spPr>
          <a:xfrm>
            <a:off x="257558" y="156024"/>
            <a:ext cx="11743706" cy="7747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Absolventi všeobecného lékařství v českém jazyce podle pohlaví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51C4FD8-4971-BDB2-8061-77994CBDB217}"/>
              </a:ext>
            </a:extLst>
          </p:cNvPr>
          <p:cNvSpPr txBox="1"/>
          <p:nvPr/>
        </p:nvSpPr>
        <p:spPr>
          <a:xfrm>
            <a:off x="10455167" y="5973104"/>
            <a:ext cx="1124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MŠMT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45DEE7FB-8277-BD6A-3947-82852C9DB3B6}"/>
              </a:ext>
            </a:extLst>
          </p:cNvPr>
          <p:cNvSpPr txBox="1"/>
          <p:nvPr/>
        </p:nvSpPr>
        <p:spPr>
          <a:xfrm>
            <a:off x="8910319" y="2352558"/>
            <a:ext cx="3090945" cy="38633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Určitým problémem demografické struktury populace českých lékařů je nevyváženost podílu pohlaví. Zejména v posledních letech absolvuje lékařské fakulty výrazně vyšší podíl žen než mužů (průměrně 66 % : 34 %). Značná feminizace povolání lékaře musí být promítnuta do modelů predikujících dostupnost kapacit v následujících letech, neboť předpokládané odchody lékařek na mateřskou dovolenou budou mít na zajištění rozsahu péče značný vliv.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9AE552F6-6883-223B-1BBC-CC4063AFEB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8813667"/>
              </p:ext>
            </p:extLst>
          </p:nvPr>
        </p:nvGraphicFramePr>
        <p:xfrm>
          <a:off x="4921007" y="2084672"/>
          <a:ext cx="3816424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Obdélník 7">
            <a:extLst>
              <a:ext uri="{FF2B5EF4-FFF2-40B4-BE49-F238E27FC236}">
                <a16:creationId xmlns:a16="http://schemas.microsoft.com/office/drawing/2014/main" id="{1737ECFE-891A-6CE4-30FC-485E951A6EC4}"/>
              </a:ext>
            </a:extLst>
          </p:cNvPr>
          <p:cNvSpPr/>
          <p:nvPr/>
        </p:nvSpPr>
        <p:spPr>
          <a:xfrm>
            <a:off x="6186203" y="5936264"/>
            <a:ext cx="14711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Rok ukončení studia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FDE7E06A-C9DA-AE0B-76D9-46B8584E5AFA}"/>
              </a:ext>
            </a:extLst>
          </p:cNvPr>
          <p:cNvSpPr/>
          <p:nvPr/>
        </p:nvSpPr>
        <p:spPr>
          <a:xfrm rot="16200000">
            <a:off x="4031085" y="3613449"/>
            <a:ext cx="16468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Zastoupení pohlaví [%]</a:t>
            </a:r>
          </a:p>
        </p:txBody>
      </p:sp>
      <p:graphicFrame>
        <p:nvGraphicFramePr>
          <p:cNvPr id="16" name="Graf 15">
            <a:extLst>
              <a:ext uri="{FF2B5EF4-FFF2-40B4-BE49-F238E27FC236}">
                <a16:creationId xmlns:a16="http://schemas.microsoft.com/office/drawing/2014/main" id="{C0EE8AB9-F414-4C94-01E6-134A3E391F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0032879"/>
              </p:ext>
            </p:extLst>
          </p:nvPr>
        </p:nvGraphicFramePr>
        <p:xfrm>
          <a:off x="393663" y="1731029"/>
          <a:ext cx="3890305" cy="4242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Obdélník 17">
            <a:extLst>
              <a:ext uri="{FF2B5EF4-FFF2-40B4-BE49-F238E27FC236}">
                <a16:creationId xmlns:a16="http://schemas.microsoft.com/office/drawing/2014/main" id="{93DB47C8-2B78-7543-74BC-F520F760D6C7}"/>
              </a:ext>
            </a:extLst>
          </p:cNvPr>
          <p:cNvSpPr/>
          <p:nvPr/>
        </p:nvSpPr>
        <p:spPr>
          <a:xfrm>
            <a:off x="1736833" y="5936264"/>
            <a:ext cx="14711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Rok ukončení studia</a:t>
            </a: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7A903D09-2C94-1C15-93A6-35E7BE9E191A}"/>
              </a:ext>
            </a:extLst>
          </p:cNvPr>
          <p:cNvSpPr/>
          <p:nvPr/>
        </p:nvSpPr>
        <p:spPr>
          <a:xfrm rot="16200000">
            <a:off x="-340982" y="3613449"/>
            <a:ext cx="12820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absolventů</a:t>
            </a:r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E1151DAC-2AC4-1225-38BA-561C1230BD11}"/>
              </a:ext>
            </a:extLst>
          </p:cNvPr>
          <p:cNvSpPr/>
          <p:nvPr/>
        </p:nvSpPr>
        <p:spPr>
          <a:xfrm>
            <a:off x="4776990" y="1399760"/>
            <a:ext cx="40434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Zastoupení pohlaví</a:t>
            </a: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FFCFA4C3-2774-5C61-8401-132126E9EB62}"/>
              </a:ext>
            </a:extLst>
          </p:cNvPr>
          <p:cNvSpPr/>
          <p:nvPr/>
        </p:nvSpPr>
        <p:spPr>
          <a:xfrm>
            <a:off x="395536" y="1399760"/>
            <a:ext cx="38274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počty</a:t>
            </a:r>
          </a:p>
        </p:txBody>
      </p:sp>
      <p:graphicFrame>
        <p:nvGraphicFramePr>
          <p:cNvPr id="22" name="Tabulka 21">
            <a:extLst>
              <a:ext uri="{FF2B5EF4-FFF2-40B4-BE49-F238E27FC236}">
                <a16:creationId xmlns:a16="http://schemas.microsoft.com/office/drawing/2014/main" id="{FADACD28-98EB-DDF2-3AD1-92E753F1F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793819"/>
              </p:ext>
            </p:extLst>
          </p:nvPr>
        </p:nvGraphicFramePr>
        <p:xfrm>
          <a:off x="5365112" y="1750089"/>
          <a:ext cx="3223408" cy="468000"/>
        </p:xfrm>
        <a:graphic>
          <a:graphicData uri="http://schemas.openxmlformats.org/drawingml/2006/table">
            <a:tbl>
              <a:tblPr/>
              <a:tblGrid>
                <a:gridCol w="201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4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14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14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1463">
                  <a:extLst>
                    <a:ext uri="{9D8B030D-6E8A-4147-A177-3AD203B41FA5}">
                      <a16:colId xmlns:a16="http://schemas.microsoft.com/office/drawing/2014/main" val="3511018083"/>
                    </a:ext>
                  </a:extLst>
                </a:gridCol>
                <a:gridCol w="201463">
                  <a:extLst>
                    <a:ext uri="{9D8B030D-6E8A-4147-A177-3AD203B41FA5}">
                      <a16:colId xmlns:a16="http://schemas.microsoft.com/office/drawing/2014/main" val="1519263388"/>
                    </a:ext>
                  </a:extLst>
                </a:gridCol>
                <a:gridCol w="2014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14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14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014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0146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01463">
                  <a:extLst>
                    <a:ext uri="{9D8B030D-6E8A-4147-A177-3AD203B41FA5}">
                      <a16:colId xmlns:a16="http://schemas.microsoft.com/office/drawing/2014/main" val="313078532"/>
                    </a:ext>
                  </a:extLst>
                </a:gridCol>
                <a:gridCol w="201463">
                  <a:extLst>
                    <a:ext uri="{9D8B030D-6E8A-4147-A177-3AD203B41FA5}">
                      <a16:colId xmlns:a16="http://schemas.microsoft.com/office/drawing/2014/main" val="2102843628"/>
                    </a:ext>
                  </a:extLst>
                </a:gridCol>
                <a:gridCol w="201463">
                  <a:extLst>
                    <a:ext uri="{9D8B030D-6E8A-4147-A177-3AD203B41FA5}">
                      <a16:colId xmlns:a16="http://schemas.microsoft.com/office/drawing/2014/main" val="2737931589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1 280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1 252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1 326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1 100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1 218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1 194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1 338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1 504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1 420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1 394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1 423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1 411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1 391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1 365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1 419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1 573</a:t>
                      </a:r>
                    </a:p>
                  </a:txBody>
                  <a:tcPr marL="9525" marR="9525" marT="9525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E4000BA2-0BFC-A29F-52B8-AC0AAA61FD64}"/>
              </a:ext>
            </a:extLst>
          </p:cNvPr>
          <p:cNvGraphicFramePr>
            <a:graphicFrameLocks noGrp="1"/>
          </p:cNvGraphicFramePr>
          <p:nvPr/>
        </p:nvGraphicFramePr>
        <p:xfrm>
          <a:off x="3282411" y="1553357"/>
          <a:ext cx="2206384" cy="190821"/>
        </p:xfrm>
        <a:graphic>
          <a:graphicData uri="http://schemas.openxmlformats.org/drawingml/2006/table">
            <a:tbl>
              <a:tblPr/>
              <a:tblGrid>
                <a:gridCol w="1103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3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82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Muži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Ženy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Obdélník 23">
            <a:extLst>
              <a:ext uri="{FF2B5EF4-FFF2-40B4-BE49-F238E27FC236}">
                <a16:creationId xmlns:a16="http://schemas.microsoft.com/office/drawing/2014/main" id="{0B9EF188-7D65-B021-E85F-E16EA97AD404}"/>
              </a:ext>
            </a:extLst>
          </p:cNvPr>
          <p:cNvSpPr/>
          <p:nvPr/>
        </p:nvSpPr>
        <p:spPr>
          <a:xfrm>
            <a:off x="3472571" y="1570185"/>
            <a:ext cx="144016" cy="14401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41B2D51B-5DBA-D401-D829-9DB60CB3620B}"/>
              </a:ext>
            </a:extLst>
          </p:cNvPr>
          <p:cNvSpPr/>
          <p:nvPr/>
        </p:nvSpPr>
        <p:spPr>
          <a:xfrm>
            <a:off x="4587859" y="1570185"/>
            <a:ext cx="144016" cy="144016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72D35522-8323-FAB0-D0AA-62D82A427F0E}"/>
              </a:ext>
            </a:extLst>
          </p:cNvPr>
          <p:cNvSpPr txBox="1"/>
          <p:nvPr/>
        </p:nvSpPr>
        <p:spPr>
          <a:xfrm>
            <a:off x="3470727" y="926274"/>
            <a:ext cx="745588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34%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B222602B-D672-083E-B611-87EC271765D0}"/>
              </a:ext>
            </a:extLst>
          </p:cNvPr>
          <p:cNvSpPr txBox="1"/>
          <p:nvPr/>
        </p:nvSpPr>
        <p:spPr>
          <a:xfrm>
            <a:off x="4548213" y="937088"/>
            <a:ext cx="745588" cy="461665"/>
          </a:xfrm>
          <a:prstGeom prst="rect">
            <a:avLst/>
          </a:prstGeom>
          <a:solidFill>
            <a:srgbClr val="FFA7F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66%</a:t>
            </a:r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B46CD302-0406-C21A-DE17-094BFF0BD017}"/>
              </a:ext>
            </a:extLst>
          </p:cNvPr>
          <p:cNvSpPr/>
          <p:nvPr/>
        </p:nvSpPr>
        <p:spPr>
          <a:xfrm>
            <a:off x="557717" y="1847850"/>
            <a:ext cx="1471108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17604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1E7450E1-CCB1-E0EC-287D-1C019A681C28}"/>
              </a:ext>
            </a:extLst>
          </p:cNvPr>
          <p:cNvSpPr/>
          <p:nvPr/>
        </p:nvSpPr>
        <p:spPr>
          <a:xfrm>
            <a:off x="-78059" y="5735221"/>
            <a:ext cx="12270058" cy="1200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3D46DBC9-FCE5-640B-DD1A-EE712FD4BA66}"/>
              </a:ext>
            </a:extLst>
          </p:cNvPr>
          <p:cNvSpPr/>
          <p:nvPr/>
        </p:nvSpPr>
        <p:spPr>
          <a:xfrm>
            <a:off x="0" y="-77716"/>
            <a:ext cx="12236604" cy="1611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AC5C16C-694D-A80B-9CE9-A09B643107A6}"/>
              </a:ext>
            </a:extLst>
          </p:cNvPr>
          <p:cNvSpPr txBox="1"/>
          <p:nvPr/>
        </p:nvSpPr>
        <p:spPr>
          <a:xfrm>
            <a:off x="632251" y="3424713"/>
            <a:ext cx="1102196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Lékařské fakulty v tomto programu dokázaly a dále dokazují, že: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jsou schopny navýšit kapacitu komplexních vzdělávacích programů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jsou připraveny kapacitně posilovat výuku a snižovat počet studentů na 1 úvazek učitele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efektivně pracují s vysokým zájmem mladých lidí o zdravotnické obory a zvládají organizaci přijímacích řízení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umí udržet rozumnou míru prostupnosti studiem bez ztráty kvality </a:t>
            </a:r>
          </a:p>
        </p:txBody>
      </p:sp>
      <p:sp>
        <p:nvSpPr>
          <p:cNvPr id="9" name="Šipka: obousměrná svislá 8">
            <a:extLst>
              <a:ext uri="{FF2B5EF4-FFF2-40B4-BE49-F238E27FC236}">
                <a16:creationId xmlns:a16="http://schemas.microsoft.com/office/drawing/2014/main" id="{E7A370C2-C0FE-AC20-E080-105009ADBCAA}"/>
              </a:ext>
            </a:extLst>
          </p:cNvPr>
          <p:cNvSpPr/>
          <p:nvPr/>
        </p:nvSpPr>
        <p:spPr>
          <a:xfrm>
            <a:off x="5793594" y="2390532"/>
            <a:ext cx="604810" cy="987614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Nadpis 4">
            <a:extLst>
              <a:ext uri="{FF2B5EF4-FFF2-40B4-BE49-F238E27FC236}">
                <a16:creationId xmlns:a16="http://schemas.microsoft.com/office/drawing/2014/main" id="{615055F6-4750-C812-1877-12B38C053647}"/>
              </a:ext>
            </a:extLst>
          </p:cNvPr>
          <p:cNvSpPr txBox="1">
            <a:spLocks/>
          </p:cNvSpPr>
          <p:nvPr/>
        </p:nvSpPr>
        <p:spPr>
          <a:xfrm>
            <a:off x="319087" y="293875"/>
            <a:ext cx="11553825" cy="10194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ZÁVĚREM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BC691DC7-C9D1-5CDC-9EC2-EB4DFD730303}"/>
              </a:ext>
            </a:extLst>
          </p:cNvPr>
          <p:cNvSpPr txBox="1"/>
          <p:nvPr/>
        </p:nvSpPr>
        <p:spPr>
          <a:xfrm>
            <a:off x="632251" y="1313357"/>
            <a:ext cx="110219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Podpora vzdělávání v programu Všeobecné lékařství rozvíjená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významnou vládní podporou od roku 2019 </a:t>
            </a:r>
          </a:p>
        </p:txBody>
      </p:sp>
    </p:spTree>
    <p:extLst>
      <p:ext uri="{BB962C8B-B14F-4D97-AF65-F5344CB8AC3E}">
        <p14:creationId xmlns:p14="http://schemas.microsoft.com/office/powerpoint/2010/main" val="66385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48A98-0D2B-A9C7-7FAF-C6165D782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00C883F-F753-26B5-51E8-769F04DC540D}"/>
              </a:ext>
            </a:extLst>
          </p:cNvPr>
          <p:cNvSpPr txBox="1"/>
          <p:nvPr/>
        </p:nvSpPr>
        <p:spPr>
          <a:xfrm>
            <a:off x="392146" y="1536174"/>
            <a:ext cx="70468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III.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Vládní program podpory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vzdělávání NLZP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FF24F77-A83D-1A0A-780D-415B18250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1410" y="2171616"/>
            <a:ext cx="4395354" cy="293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1399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E68BE-1AD2-6BF8-33F1-62BA0E9C2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9DE61CFD-F169-A042-A80F-3B97CD12133C}"/>
              </a:ext>
            </a:extLst>
          </p:cNvPr>
          <p:cNvSpPr txBox="1"/>
          <p:nvPr/>
        </p:nvSpPr>
        <p:spPr>
          <a:xfrm>
            <a:off x="161925" y="828333"/>
            <a:ext cx="1186815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základě robustních populačních analýz a predikcí byly vybrány klíčové profese NLZP ohrožené nedostatkem kapacit. Pro tyto profese byl navržen program podpory VŠ vzdělávání tak, aby zvýšená produkce škol pokryla kapacitní potřeby a minimalizovala rizika spojená se stárnutím pracovníků v těchto profesích. </a:t>
            </a:r>
          </a:p>
        </p:txBody>
      </p:sp>
      <p:sp>
        <p:nvSpPr>
          <p:cNvPr id="3" name="Šipka: dolů 2">
            <a:extLst>
              <a:ext uri="{FF2B5EF4-FFF2-40B4-BE49-F238E27FC236}">
                <a16:creationId xmlns:a16="http://schemas.microsoft.com/office/drawing/2014/main" id="{131F9219-2027-848A-0C12-0214D85F4A80}"/>
              </a:ext>
            </a:extLst>
          </p:cNvPr>
          <p:cNvSpPr/>
          <p:nvPr/>
        </p:nvSpPr>
        <p:spPr>
          <a:xfrm>
            <a:off x="5372518" y="4690147"/>
            <a:ext cx="1446963" cy="729578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5825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55162-2249-A50B-1DFE-9B4ABFE61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3AF31D-A4B9-292C-3DBF-3371A9012E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26790" y="90271"/>
            <a:ext cx="10784305" cy="612324"/>
          </a:xfrm>
        </p:spPr>
        <p:txBody>
          <a:bodyPr>
            <a:noAutofit/>
          </a:bodyPr>
          <a:lstStyle/>
          <a:p>
            <a:pPr algn="ctr"/>
            <a:r>
              <a:rPr lang="cs-CZ" sz="3000" b="1" dirty="0">
                <a:solidFill>
                  <a:srgbClr val="002060"/>
                </a:solidFill>
                <a:latin typeface="+mn-lt"/>
              </a:rPr>
              <a:t>Vybrané cílové profese NLZP se stručným zdůvodněním 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E2A3FBA7-772B-AFF4-1609-CA6D06CAAF0B}"/>
              </a:ext>
            </a:extLst>
          </p:cNvPr>
          <p:cNvSpPr txBox="1"/>
          <p:nvPr/>
        </p:nvSpPr>
        <p:spPr>
          <a:xfrm>
            <a:off x="458874" y="1497658"/>
            <a:ext cx="24819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Všeobecná sestra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Dětská sestra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Porodní asistentka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F07DF772-57D3-B71C-0564-932B7F0C3E1E}"/>
              </a:ext>
            </a:extLst>
          </p:cNvPr>
          <p:cNvSpPr txBox="1"/>
          <p:nvPr/>
        </p:nvSpPr>
        <p:spPr>
          <a:xfrm>
            <a:off x="3326003" y="1436548"/>
            <a:ext cx="84071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Rizikové demografické stárnutí populace všeobecných a dětských sester ohrožující &gt; 30% dostupné kapacity v následujících cca 10 letech. Chybějící stávající kapacity ve výši až 3 000 úvazků a potřeba dalšího navýšení personálních kapacit (1 500 – 3 000 úvazků) z důvodu postupujícího stárnutí populace a potřebného rozvoje vysoce kvalifikovaných ošetřovatelských služeb.   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075AC25E-7AC5-17B4-9F65-79E76526D5FF}"/>
              </a:ext>
            </a:extLst>
          </p:cNvPr>
          <p:cNvCxnSpPr/>
          <p:nvPr/>
        </p:nvCxnSpPr>
        <p:spPr>
          <a:xfrm>
            <a:off x="458874" y="2579407"/>
            <a:ext cx="1127425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00425D77-B3AD-1867-1F41-DBFC6812B2CA}"/>
              </a:ext>
            </a:extLst>
          </p:cNvPr>
          <p:cNvSpPr txBox="1"/>
          <p:nvPr/>
        </p:nvSpPr>
        <p:spPr>
          <a:xfrm>
            <a:off x="458874" y="847763"/>
            <a:ext cx="22139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9A00BAF-A972-5B9B-BE5B-242D1F6F4645}"/>
              </a:ext>
            </a:extLst>
          </p:cNvPr>
          <p:cNvSpPr txBox="1"/>
          <p:nvPr/>
        </p:nvSpPr>
        <p:spPr>
          <a:xfrm>
            <a:off x="3326003" y="847763"/>
            <a:ext cx="34063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Hlavní důvody výběru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0A35886-5F20-B72B-178A-F71DA4140356}"/>
              </a:ext>
            </a:extLst>
          </p:cNvPr>
          <p:cNvSpPr txBox="1"/>
          <p:nvPr/>
        </p:nvSpPr>
        <p:spPr>
          <a:xfrm>
            <a:off x="458874" y="2763298"/>
            <a:ext cx="2481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Radiologický asistent (RA)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5E4C484-F956-4DF3-E74E-C2EDCB6D6BCD}"/>
              </a:ext>
            </a:extLst>
          </p:cNvPr>
          <p:cNvSpPr txBox="1"/>
          <p:nvPr/>
        </p:nvSpPr>
        <p:spPr>
          <a:xfrm>
            <a:off x="3326003" y="2611756"/>
            <a:ext cx="84071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Rizikové demografické stárnutí populace radiologických asistentů ohrožující 21% dostupné kapacity v následujících cca 10 letech. Chybějící kapacity k pokrytí stávající RT infrastruktury a přístrojového vybavení. Zvyšující se požadavky a pracovní zátěž při nárůstu počtu vyšetření a výkonů vyžadujících zapojení RA. </a:t>
            </a: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F5B8552B-8C30-7F8D-F1DF-3AC5A4D5EEF3}"/>
              </a:ext>
            </a:extLst>
          </p:cNvPr>
          <p:cNvCxnSpPr/>
          <p:nvPr/>
        </p:nvCxnSpPr>
        <p:spPr>
          <a:xfrm>
            <a:off x="458874" y="3704370"/>
            <a:ext cx="1127425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AA449372-7BA4-0135-311F-662C873D46AE}"/>
              </a:ext>
            </a:extLst>
          </p:cNvPr>
          <p:cNvSpPr txBox="1"/>
          <p:nvPr/>
        </p:nvSpPr>
        <p:spPr>
          <a:xfrm>
            <a:off x="458874" y="3859239"/>
            <a:ext cx="267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Zdravotnický záchranář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(ZZ)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5B109F0-4722-927D-1CD1-145A86ADEB1D}"/>
              </a:ext>
            </a:extLst>
          </p:cNvPr>
          <p:cNvSpPr txBox="1"/>
          <p:nvPr/>
        </p:nvSpPr>
        <p:spPr>
          <a:xfrm>
            <a:off x="3326003" y="3818225"/>
            <a:ext cx="84071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Nutnost kompenzovat ukončení vzdělávání této profese na VOŠ v roce 2019 (výpadek pětileté produkce absolventů ve výši cca 700 ZZ). Potřeba krýt kapacitní požadavky klíčových segmentů poskytovatelů (ZZS, akutní lůžková péče) a také např. hasičského záchranného sboru a dalších segmentů řešících urgentní a zdravotně krizové situace v terénu.</a:t>
            </a:r>
          </a:p>
        </p:txBody>
      </p: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EB5231F4-9D03-CD25-B3C9-BE69596CA29B}"/>
              </a:ext>
            </a:extLst>
          </p:cNvPr>
          <p:cNvCxnSpPr/>
          <p:nvPr/>
        </p:nvCxnSpPr>
        <p:spPr>
          <a:xfrm>
            <a:off x="458874" y="4951034"/>
            <a:ext cx="1127425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EA3003C6-F344-565B-E928-C407622BC3EC}"/>
              </a:ext>
            </a:extLst>
          </p:cNvPr>
          <p:cNvSpPr txBox="1"/>
          <p:nvPr/>
        </p:nvSpPr>
        <p:spPr>
          <a:xfrm>
            <a:off x="458874" y="5045287"/>
            <a:ext cx="267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Nutriční terapeut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(NT)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3CD3DA8D-3CC7-9875-7F64-47F3FC3C5624}"/>
              </a:ext>
            </a:extLst>
          </p:cNvPr>
          <p:cNvSpPr txBox="1"/>
          <p:nvPr/>
        </p:nvSpPr>
        <p:spPr>
          <a:xfrm>
            <a:off x="3326003" y="5004273"/>
            <a:ext cx="84071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Nedostatečné pokrytí zdravotních služeb odborností NT. V následné a dlouhodobé péči, v zdravotně sociálních službách, je hlášená úvazková kapacita NT méně než poloviční proti předpokládanému optimálnímu stavu. Dle kapacitního modelu chybí minimálně 280 úvazků NT v lůžkové péče a dalších cca 950 úvazků bude třeba k posílení sociálně zdravotních a komunitních ošetřovatelských služeb, včetně postupně se rozvíjející specializované paliativní péče.</a:t>
            </a:r>
          </a:p>
        </p:txBody>
      </p:sp>
    </p:spTree>
    <p:extLst>
      <p:ext uri="{BB962C8B-B14F-4D97-AF65-F5344CB8AC3E}">
        <p14:creationId xmlns:p14="http://schemas.microsoft.com/office/powerpoint/2010/main" val="23871714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803994-5A66-4909-A002-1AC62CE0029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11462" y="115692"/>
            <a:ext cx="10784305" cy="650999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rgbClr val="002060"/>
                </a:solidFill>
                <a:latin typeface="+mn-lt"/>
              </a:rPr>
              <a:t>Program podpory vzdělávání NLZP: zapojené vysoké školy 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13034E38-90B0-C333-03D2-9022B9347AD2}"/>
              </a:ext>
            </a:extLst>
          </p:cNvPr>
          <p:cNvSpPr txBox="1"/>
          <p:nvPr/>
        </p:nvSpPr>
        <p:spPr>
          <a:xfrm>
            <a:off x="1400514" y="2945052"/>
            <a:ext cx="166423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1.LF UK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2.LF UK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LF UK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LF HK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LF MU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LF OSU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CBADCA5-9BB7-C9CC-5B4A-BD94061EEFBE}"/>
              </a:ext>
            </a:extLst>
          </p:cNvPr>
          <p:cNvSpPr txBox="1"/>
          <p:nvPr/>
        </p:nvSpPr>
        <p:spPr>
          <a:xfrm>
            <a:off x="421195" y="870489"/>
            <a:ext cx="115866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 programu podpory vzdělávání NLZP je přihlásilo 6 lékařských fakult a 11 dalších vysokých škol zapojených do výuky vybraných profesí NLZP .</a:t>
            </a:r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358956D2-293A-F3F3-9983-313432743321}"/>
              </a:ext>
            </a:extLst>
          </p:cNvPr>
          <p:cNvSpPr/>
          <p:nvPr/>
        </p:nvSpPr>
        <p:spPr>
          <a:xfrm>
            <a:off x="225043" y="1962006"/>
            <a:ext cx="3729824" cy="722526"/>
          </a:xfrm>
          <a:prstGeom prst="downArrow">
            <a:avLst/>
          </a:prstGeom>
          <a:solidFill>
            <a:srgbClr val="2E59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8153DC7F-E0D9-35B7-4933-5275E635571A}"/>
              </a:ext>
            </a:extLst>
          </p:cNvPr>
          <p:cNvSpPr/>
          <p:nvPr/>
        </p:nvSpPr>
        <p:spPr>
          <a:xfrm>
            <a:off x="7665943" y="1962006"/>
            <a:ext cx="3729824" cy="722526"/>
          </a:xfrm>
          <a:prstGeom prst="downArrow">
            <a:avLst/>
          </a:prstGeom>
          <a:solidFill>
            <a:srgbClr val="2E59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829A398-C15D-555D-6522-D198858FF6D9}"/>
              </a:ext>
            </a:extLst>
          </p:cNvPr>
          <p:cNvSpPr txBox="1"/>
          <p:nvPr/>
        </p:nvSpPr>
        <p:spPr>
          <a:xfrm>
            <a:off x="1025877" y="2032626"/>
            <a:ext cx="21281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Lékařské fakulty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9982399-7088-0594-0BCA-E7CBD5D19F75}"/>
              </a:ext>
            </a:extLst>
          </p:cNvPr>
          <p:cNvSpPr txBox="1"/>
          <p:nvPr/>
        </p:nvSpPr>
        <p:spPr>
          <a:xfrm>
            <a:off x="8631528" y="2044370"/>
            <a:ext cx="1798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Ostatní VŠ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49FB77D-254B-99EE-D1A1-F8F26E804E19}"/>
              </a:ext>
            </a:extLst>
          </p:cNvPr>
          <p:cNvSpPr txBox="1"/>
          <p:nvPr/>
        </p:nvSpPr>
        <p:spPr>
          <a:xfrm>
            <a:off x="6752492" y="2788330"/>
            <a:ext cx="536582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ZSF Jihočeská univerzita v Českých Budějovicích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FVP Slezská univerzita v Opavě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FZS Technická univerzita v Liberci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FZS Univerzita J. E. Purkyně v Ústí nad Labem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FZS Univerzita Pardubice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Vysoká škola polytechnická Jihlava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Vysoká škola zdravotnická, o.p.s.;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FZS Západočeská univerzita v Plzni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FBMI ČVUT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Fakulta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humanitních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studií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Univerzita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Tomáše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Bati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Zlíně</a:t>
            </a: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Fakult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zdravotnických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věd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UP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Olomouc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41190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B8179-41E4-6621-D929-7E4E00016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7C3B0DEE-196C-444E-0804-899E20178291}"/>
              </a:ext>
            </a:extLst>
          </p:cNvPr>
          <p:cNvSpPr txBox="1"/>
          <p:nvPr/>
        </p:nvSpPr>
        <p:spPr>
          <a:xfrm>
            <a:off x="381698" y="1188178"/>
            <a:ext cx="11171205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První ročník programu byl úspěšný!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5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VŠ vzdělavatelů</a:t>
            </a:r>
            <a:r>
              <a:rPr lang="cs-CZ" sz="3600" b="1" dirty="0">
                <a:solidFill>
                  <a:srgbClr val="002060"/>
                </a:solidFill>
                <a:latin typeface="Calibri" panose="020F0502020204030204"/>
              </a:rPr>
              <a:t>m se podařilo významně navýšit počty nových studentů u všech klíčových oborů. Vzhledem k podpoře z předchozích let k vzdělávání významně přispívají i VOŠ a narůstá i počet absolventů. 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Šipka: dolů 1">
            <a:extLst>
              <a:ext uri="{FF2B5EF4-FFF2-40B4-BE49-F238E27FC236}">
                <a16:creationId xmlns:a16="http://schemas.microsoft.com/office/drawing/2014/main" id="{E1587E52-59C4-B95D-A458-CCD9F81093AE}"/>
              </a:ext>
            </a:extLst>
          </p:cNvPr>
          <p:cNvSpPr/>
          <p:nvPr/>
        </p:nvSpPr>
        <p:spPr>
          <a:xfrm>
            <a:off x="5248843" y="5040379"/>
            <a:ext cx="1436914" cy="773723"/>
          </a:xfrm>
          <a:prstGeom prst="downArrow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6301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0F7BF-11C4-8664-512A-82C8FECC5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4">
            <a:extLst>
              <a:ext uri="{FF2B5EF4-FFF2-40B4-BE49-F238E27FC236}">
                <a16:creationId xmlns:a16="http://schemas.microsoft.com/office/drawing/2014/main" id="{4C388E1C-470D-E2AB-CFCB-20B45A405BB3}"/>
              </a:ext>
            </a:extLst>
          </p:cNvPr>
          <p:cNvSpPr txBox="1">
            <a:spLocks/>
          </p:cNvSpPr>
          <p:nvPr/>
        </p:nvSpPr>
        <p:spPr>
          <a:xfrm>
            <a:off x="633047" y="384963"/>
            <a:ext cx="10801350" cy="13637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Vládní program podpory výuky NLZP započal ve svém prvním roce úspěšně, zapojené VŠ významně navýšily počty studentů s prioritizací výchovy všeobecných sester.</a:t>
            </a:r>
            <a:endParaRPr kumimoji="0" lang="en-GB" sz="3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D1A084C-203E-15DD-6393-6FA49B157782}"/>
              </a:ext>
            </a:extLst>
          </p:cNvPr>
          <p:cNvSpPr txBox="1"/>
          <p:nvPr/>
        </p:nvSpPr>
        <p:spPr>
          <a:xfrm>
            <a:off x="1071197" y="2550620"/>
            <a:ext cx="42203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Průměrný roční počet nově zapsaných studentů*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letech 2022 – 2024: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8481A1D-B47B-FAFD-7784-14C48DADB933}"/>
              </a:ext>
            </a:extLst>
          </p:cNvPr>
          <p:cNvSpPr txBox="1"/>
          <p:nvPr/>
        </p:nvSpPr>
        <p:spPr>
          <a:xfrm>
            <a:off x="6376622" y="2500970"/>
            <a:ext cx="44386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Průměrný roční počet nově zapsaných studentů*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roce 2025:</a:t>
            </a:r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id="{19FA5E01-38D1-564E-DA24-8A72A8813C44}"/>
              </a:ext>
            </a:extLst>
          </p:cNvPr>
          <p:cNvSpPr/>
          <p:nvPr/>
        </p:nvSpPr>
        <p:spPr>
          <a:xfrm>
            <a:off x="5467295" y="3057141"/>
            <a:ext cx="1219200" cy="552450"/>
          </a:xfrm>
          <a:prstGeom prst="rightArrow">
            <a:avLst/>
          </a:prstGeom>
          <a:solidFill>
            <a:srgbClr val="00008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2378E52-FDE8-C20D-1040-6A33DA7CE816}"/>
              </a:ext>
            </a:extLst>
          </p:cNvPr>
          <p:cNvSpPr txBox="1"/>
          <p:nvPr/>
        </p:nvSpPr>
        <p:spPr>
          <a:xfrm>
            <a:off x="4995431" y="5705625"/>
            <a:ext cx="2181227" cy="707886"/>
          </a:xfrm>
          <a:prstGeom prst="rect">
            <a:avLst/>
          </a:prstGeom>
          <a:solidFill>
            <a:srgbClr val="FFFF6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+ 31,8 %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0B4E140-24E3-B091-BB2C-DACB46C64636}"/>
              </a:ext>
            </a:extLst>
          </p:cNvPr>
          <p:cNvSpPr txBox="1"/>
          <p:nvPr/>
        </p:nvSpPr>
        <p:spPr>
          <a:xfrm>
            <a:off x="2365424" y="4207837"/>
            <a:ext cx="1411540" cy="707886"/>
          </a:xfrm>
          <a:prstGeom prst="rect">
            <a:avLst/>
          </a:prstGeom>
          <a:solidFill>
            <a:srgbClr val="0000F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2 787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7DB418B-0E34-ECCB-6568-7E6EBF750A7F}"/>
              </a:ext>
            </a:extLst>
          </p:cNvPr>
          <p:cNvSpPr txBox="1"/>
          <p:nvPr/>
        </p:nvSpPr>
        <p:spPr>
          <a:xfrm>
            <a:off x="8509425" y="4068142"/>
            <a:ext cx="1411540" cy="707886"/>
          </a:xfrm>
          <a:prstGeom prst="rect">
            <a:avLst/>
          </a:prstGeom>
          <a:solidFill>
            <a:srgbClr val="0000F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3 672</a:t>
            </a:r>
          </a:p>
        </p:txBody>
      </p:sp>
      <p:sp>
        <p:nvSpPr>
          <p:cNvPr id="2" name="Pravá složená závorka 1">
            <a:extLst>
              <a:ext uri="{FF2B5EF4-FFF2-40B4-BE49-F238E27FC236}">
                <a16:creationId xmlns:a16="http://schemas.microsoft.com/office/drawing/2014/main" id="{8290294A-FF38-EAA3-78AF-D499CDF729FA}"/>
              </a:ext>
            </a:extLst>
          </p:cNvPr>
          <p:cNvSpPr/>
          <p:nvPr/>
        </p:nvSpPr>
        <p:spPr>
          <a:xfrm rot="5400000">
            <a:off x="5867465" y="2338538"/>
            <a:ext cx="455832" cy="6048374"/>
          </a:xfrm>
          <a:prstGeom prst="rightBrac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CBFE5D2-2BBC-B923-10D1-3BC9870EC97D}"/>
              </a:ext>
            </a:extLst>
          </p:cNvPr>
          <p:cNvSpPr txBox="1"/>
          <p:nvPr/>
        </p:nvSpPr>
        <p:spPr>
          <a:xfrm>
            <a:off x="3071194" y="4918027"/>
            <a:ext cx="60483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Srovnání referenčního období vs. r. 2025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15E84BD-B7F6-ADA1-CAF2-ACFB039B5F92}"/>
              </a:ext>
            </a:extLst>
          </p:cNvPr>
          <p:cNvSpPr txBox="1"/>
          <p:nvPr/>
        </p:nvSpPr>
        <p:spPr>
          <a:xfrm>
            <a:off x="304800" y="6305550"/>
            <a:ext cx="3034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* všechny podporované obory</a:t>
            </a:r>
          </a:p>
        </p:txBody>
      </p:sp>
    </p:spTree>
    <p:extLst>
      <p:ext uri="{BB962C8B-B14F-4D97-AF65-F5344CB8AC3E}">
        <p14:creationId xmlns:p14="http://schemas.microsoft.com/office/powerpoint/2010/main" val="1949064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D09A9-BA86-1FFA-EC4D-8DC7D1721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A573E637-E66C-A9D3-6C6C-C408AE55E527}"/>
              </a:ext>
            </a:extLst>
          </p:cNvPr>
          <p:cNvSpPr txBox="1">
            <a:spLocks/>
          </p:cNvSpPr>
          <p:nvPr/>
        </p:nvSpPr>
        <p:spPr>
          <a:xfrm>
            <a:off x="128483" y="488314"/>
            <a:ext cx="11935033" cy="213457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Proč je sledování a plánování personálních kapacit strategické pro zajištění udržitelnosti solidárního zdravotnického systému?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2814C87E-26C1-4AF5-A79F-3F22516D90CB}"/>
              </a:ext>
            </a:extLst>
          </p:cNvPr>
          <p:cNvSpPr txBox="1"/>
          <p:nvPr/>
        </p:nvSpPr>
        <p:spPr>
          <a:xfrm>
            <a:off x="256967" y="2974314"/>
            <a:ext cx="39733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Jde o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velké množství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vysoce vzdělaných odborníků …</a:t>
            </a:r>
          </a:p>
        </p:txBody>
      </p:sp>
      <p:sp>
        <p:nvSpPr>
          <p:cNvPr id="3" name="Šipka: ohnutá 2">
            <a:extLst>
              <a:ext uri="{FF2B5EF4-FFF2-40B4-BE49-F238E27FC236}">
                <a16:creationId xmlns:a16="http://schemas.microsoft.com/office/drawing/2014/main" id="{3C64BB76-DCBA-7074-767A-4A960F2E4236}"/>
              </a:ext>
            </a:extLst>
          </p:cNvPr>
          <p:cNvSpPr/>
          <p:nvPr/>
        </p:nvSpPr>
        <p:spPr>
          <a:xfrm flipV="1">
            <a:off x="2397266" y="4148999"/>
            <a:ext cx="1336431" cy="834013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6667A28-DC36-8F6A-0A1A-C896D80EF9A8}"/>
              </a:ext>
            </a:extLst>
          </p:cNvPr>
          <p:cNvSpPr txBox="1"/>
          <p:nvPr/>
        </p:nvSpPr>
        <p:spPr>
          <a:xfrm>
            <a:off x="3964808" y="4348290"/>
            <a:ext cx="3300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 jejichž vzdělání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trvá velmi dlouho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…</a:t>
            </a:r>
          </a:p>
        </p:txBody>
      </p:sp>
      <p:sp>
        <p:nvSpPr>
          <p:cNvPr id="7" name="Šipka: ohnutá 6">
            <a:extLst>
              <a:ext uri="{FF2B5EF4-FFF2-40B4-BE49-F238E27FC236}">
                <a16:creationId xmlns:a16="http://schemas.microsoft.com/office/drawing/2014/main" id="{19D55D72-D162-4B9E-3B16-82D6FC02BB1A}"/>
              </a:ext>
            </a:extLst>
          </p:cNvPr>
          <p:cNvSpPr/>
          <p:nvPr/>
        </p:nvSpPr>
        <p:spPr>
          <a:xfrm flipV="1">
            <a:off x="6861715" y="5302397"/>
            <a:ext cx="1336431" cy="834013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7FE32A9-0D2F-2E1B-D5F4-BAF713F22BFC}"/>
              </a:ext>
            </a:extLst>
          </p:cNvPr>
          <p:cNvSpPr txBox="1"/>
          <p:nvPr/>
        </p:nvSpPr>
        <p:spPr>
          <a:xfrm>
            <a:off x="8425543" y="5377059"/>
            <a:ext cx="3766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 a jejichž odměňování váže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velké prostředky</a:t>
            </a:r>
          </a:p>
        </p:txBody>
      </p:sp>
    </p:spTree>
    <p:extLst>
      <p:ext uri="{BB962C8B-B14F-4D97-AF65-F5344CB8AC3E}">
        <p14:creationId xmlns:p14="http://schemas.microsoft.com/office/powerpoint/2010/main" val="38645514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4AD1B-2722-47D0-E3F6-7317B92A7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5DEA95D-659F-0540-C700-D565C2A244E8}"/>
              </a:ext>
            </a:extLst>
          </p:cNvPr>
          <p:cNvSpPr txBox="1">
            <a:spLocks/>
          </p:cNvSpPr>
          <p:nvPr/>
        </p:nvSpPr>
        <p:spPr>
          <a:xfrm>
            <a:off x="413343" y="5251"/>
            <a:ext cx="11182350" cy="60493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Počty nových studentů a absolventů oborů podpořených vládním programem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53BB026A-CF38-F80F-43D0-682CF5619E03}"/>
              </a:ext>
            </a:extLst>
          </p:cNvPr>
          <p:cNvSpPr txBox="1"/>
          <p:nvPr/>
        </p:nvSpPr>
        <p:spPr>
          <a:xfrm>
            <a:off x="590550" y="674338"/>
            <a:ext cx="45243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statistiky Ministerstva školství, mládeže a tělovýchovy (MŠMT)</a:t>
            </a: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AA4C7EDF-1935-EBD0-0913-7B356A613F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091589"/>
              </p:ext>
            </p:extLst>
          </p:nvPr>
        </p:nvGraphicFramePr>
        <p:xfrm>
          <a:off x="447676" y="1066977"/>
          <a:ext cx="10629904" cy="4886144"/>
        </p:xfrm>
        <a:graphic>
          <a:graphicData uri="http://schemas.openxmlformats.org/drawingml/2006/table">
            <a:tbl>
              <a:tblPr/>
              <a:tblGrid>
                <a:gridCol w="860195">
                  <a:extLst>
                    <a:ext uri="{9D8B030D-6E8A-4147-A177-3AD203B41FA5}">
                      <a16:colId xmlns:a16="http://schemas.microsoft.com/office/drawing/2014/main" val="1343706125"/>
                    </a:ext>
                  </a:extLst>
                </a:gridCol>
                <a:gridCol w="1923401">
                  <a:extLst>
                    <a:ext uri="{9D8B030D-6E8A-4147-A177-3AD203B41FA5}">
                      <a16:colId xmlns:a16="http://schemas.microsoft.com/office/drawing/2014/main" val="659344352"/>
                    </a:ext>
                  </a:extLst>
                </a:gridCol>
                <a:gridCol w="653859">
                  <a:extLst>
                    <a:ext uri="{9D8B030D-6E8A-4147-A177-3AD203B41FA5}">
                      <a16:colId xmlns:a16="http://schemas.microsoft.com/office/drawing/2014/main" val="1454176723"/>
                    </a:ext>
                  </a:extLst>
                </a:gridCol>
                <a:gridCol w="653859">
                  <a:extLst>
                    <a:ext uri="{9D8B030D-6E8A-4147-A177-3AD203B41FA5}">
                      <a16:colId xmlns:a16="http://schemas.microsoft.com/office/drawing/2014/main" val="525324141"/>
                    </a:ext>
                  </a:extLst>
                </a:gridCol>
                <a:gridCol w="653859">
                  <a:extLst>
                    <a:ext uri="{9D8B030D-6E8A-4147-A177-3AD203B41FA5}">
                      <a16:colId xmlns:a16="http://schemas.microsoft.com/office/drawing/2014/main" val="2572311720"/>
                    </a:ext>
                  </a:extLst>
                </a:gridCol>
                <a:gridCol w="653859">
                  <a:extLst>
                    <a:ext uri="{9D8B030D-6E8A-4147-A177-3AD203B41FA5}">
                      <a16:colId xmlns:a16="http://schemas.microsoft.com/office/drawing/2014/main" val="4205200297"/>
                    </a:ext>
                  </a:extLst>
                </a:gridCol>
                <a:gridCol w="653859">
                  <a:extLst>
                    <a:ext uri="{9D8B030D-6E8A-4147-A177-3AD203B41FA5}">
                      <a16:colId xmlns:a16="http://schemas.microsoft.com/office/drawing/2014/main" val="2233510076"/>
                    </a:ext>
                  </a:extLst>
                </a:gridCol>
                <a:gridCol w="653859">
                  <a:extLst>
                    <a:ext uri="{9D8B030D-6E8A-4147-A177-3AD203B41FA5}">
                      <a16:colId xmlns:a16="http://schemas.microsoft.com/office/drawing/2014/main" val="1124025318"/>
                    </a:ext>
                  </a:extLst>
                </a:gridCol>
                <a:gridCol w="653859">
                  <a:extLst>
                    <a:ext uri="{9D8B030D-6E8A-4147-A177-3AD203B41FA5}">
                      <a16:colId xmlns:a16="http://schemas.microsoft.com/office/drawing/2014/main" val="1074961164"/>
                    </a:ext>
                  </a:extLst>
                </a:gridCol>
                <a:gridCol w="653859">
                  <a:extLst>
                    <a:ext uri="{9D8B030D-6E8A-4147-A177-3AD203B41FA5}">
                      <a16:colId xmlns:a16="http://schemas.microsoft.com/office/drawing/2014/main" val="3651341692"/>
                    </a:ext>
                  </a:extLst>
                </a:gridCol>
                <a:gridCol w="653859">
                  <a:extLst>
                    <a:ext uri="{9D8B030D-6E8A-4147-A177-3AD203B41FA5}">
                      <a16:colId xmlns:a16="http://schemas.microsoft.com/office/drawing/2014/main" val="24118155"/>
                    </a:ext>
                  </a:extLst>
                </a:gridCol>
                <a:gridCol w="653859">
                  <a:extLst>
                    <a:ext uri="{9D8B030D-6E8A-4147-A177-3AD203B41FA5}">
                      <a16:colId xmlns:a16="http://schemas.microsoft.com/office/drawing/2014/main" val="4083114282"/>
                    </a:ext>
                  </a:extLst>
                </a:gridCol>
                <a:gridCol w="653859">
                  <a:extLst>
                    <a:ext uri="{9D8B030D-6E8A-4147-A177-3AD203B41FA5}">
                      <a16:colId xmlns:a16="http://schemas.microsoft.com/office/drawing/2014/main" val="55928151"/>
                    </a:ext>
                  </a:extLst>
                </a:gridCol>
                <a:gridCol w="653859">
                  <a:extLst>
                    <a:ext uri="{9D8B030D-6E8A-4147-A177-3AD203B41FA5}">
                      <a16:colId xmlns:a16="http://schemas.microsoft.com/office/drawing/2014/main" val="102094713"/>
                    </a:ext>
                  </a:extLst>
                </a:gridCol>
              </a:tblGrid>
              <a:tr h="230916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309743"/>
                  </a:ext>
                </a:extLst>
              </a:tr>
              <a:tr h="230916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Noví studenti</a:t>
                      </a:r>
                    </a:p>
                  </a:txBody>
                  <a:tcPr marL="36000" marR="3600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§ 5 Všeobecná sestra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VOŠ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1254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1089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1018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826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939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1096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1488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1390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1466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1580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1678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804987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VŠ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1224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1307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1280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1219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1175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1217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1421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1226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1351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1431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1861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092351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§ 5a Dětská sestra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VOŠ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244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259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934117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VŠ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977730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§ 6 Porodní asistentka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VŠ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321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322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332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365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405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579607"/>
                  </a:ext>
                </a:extLst>
              </a:tr>
              <a:tr h="249370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§ 8 Radiologický asistent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VŠ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241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288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354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564886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§ 18 Zdravotnický záchranář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VOŠ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318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321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5737531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VŠ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298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370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442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435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537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477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512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495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608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916450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§ 15 Nutriční terapeut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VOŠ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204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227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992429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VŠ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256744"/>
                  </a:ext>
                </a:extLst>
              </a:tr>
              <a:tr h="230916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§ 5 Všeobecná sestra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VOŠ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710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690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650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606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581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585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542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577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615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763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71148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VŠ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954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984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844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868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819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733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691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698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648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874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969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682638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§ 5a Dětská sestra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VOŠ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863139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VŠ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455782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§ 6 Porodní asistentka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VŠ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168319"/>
                  </a:ext>
                </a:extLst>
              </a:tr>
              <a:tr h="249370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§ 8 Radiologický asistent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VŠ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381594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§ 18 Zdravotnický záchranář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VOŠ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6771357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VŠ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251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611904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§ 15 Nutriční terapeut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VOŠ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217773"/>
                  </a:ext>
                </a:extLst>
              </a:tr>
              <a:tr h="230916">
                <a:tc vMerge="1">
                  <a:txBody>
                    <a:bodyPr/>
                    <a:lstStyle/>
                    <a:p>
                      <a:pPr algn="l" fontAlgn="ctr"/>
                      <a:endParaRPr lang="cs-CZ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301" marR="5301" marT="5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VŠ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079832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430F9185-20FE-C46E-1D25-6397AC299700}"/>
              </a:ext>
            </a:extLst>
          </p:cNvPr>
          <p:cNvSpPr txBox="1"/>
          <p:nvPr/>
        </p:nvSpPr>
        <p:spPr>
          <a:xfrm>
            <a:off x="3690469" y="6052154"/>
            <a:ext cx="49720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VŠ = vysoká škola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VOŠ = vyšší odborná škola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BE1AD004-C8CB-BCFD-585C-6BEFA40392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67754"/>
              </p:ext>
            </p:extLst>
          </p:nvPr>
        </p:nvGraphicFramePr>
        <p:xfrm>
          <a:off x="11220449" y="1267619"/>
          <a:ext cx="609600" cy="470456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426658526"/>
                    </a:ext>
                  </a:extLst>
                </a:gridCol>
              </a:tblGrid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+ 13 %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1933898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+ 39 %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5221346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-10 %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891355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+ 22 %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0814953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+ 20 %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0915046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+ 40 %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3307489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5276015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+ 23 %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3342211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- 11 %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0672629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+ 20 %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0005350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+ 32 %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2602068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+ 31 %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641707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-15 %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8850584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+ 64 %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790725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+ 28 %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2824783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+ 25 %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8301093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636758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+ 24 %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1779498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-27 %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6309622"/>
                  </a:ext>
                </a:extLst>
              </a:tr>
              <a:tr h="2352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+ 3 %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311350"/>
                  </a:ext>
                </a:extLst>
              </a:tr>
            </a:tbl>
          </a:graphicData>
        </a:graphic>
      </p:graphicFrame>
      <p:sp>
        <p:nvSpPr>
          <p:cNvPr id="17" name="TextovéPole 16">
            <a:extLst>
              <a:ext uri="{FF2B5EF4-FFF2-40B4-BE49-F238E27FC236}">
                <a16:creationId xmlns:a16="http://schemas.microsoft.com/office/drawing/2014/main" id="{BFF3B18F-7C87-97D6-5F81-B13182E981FA}"/>
              </a:ext>
            </a:extLst>
          </p:cNvPr>
          <p:cNvSpPr txBox="1"/>
          <p:nvPr/>
        </p:nvSpPr>
        <p:spPr>
          <a:xfrm>
            <a:off x="6172199" y="740461"/>
            <a:ext cx="57626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ctr"/>
            <a:r>
              <a:rPr lang="cs-CZ" sz="1400" b="1" i="1" u="none" strike="noStrike" dirty="0">
                <a:effectLst/>
                <a:latin typeface="Calibri" panose="020F0502020204030204" pitchFamily="34" charset="0"/>
              </a:rPr>
              <a:t>Průměrně ročně      2022-2023     -&gt;</a:t>
            </a:r>
            <a:r>
              <a:rPr lang="cs-CZ" sz="1400" b="1" i="1" dirty="0">
                <a:latin typeface="Calibri" panose="020F0502020204030204" pitchFamily="34" charset="0"/>
              </a:rPr>
              <a:t>     2025         změna o:</a:t>
            </a:r>
            <a:endParaRPr lang="cs-CZ" sz="1400" b="1" i="1" u="none" strike="noStrike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3370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1DFCF-071A-A9D3-487A-1629BB6B0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696F988-F2BC-49CE-589F-1ADA416A6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88912"/>
            <a:ext cx="11713301" cy="46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+mn-lt"/>
              </a:rPr>
              <a:t>Navýšení počtu zapsaných studentů zvládly </a:t>
            </a:r>
            <a:r>
              <a:rPr lang="cs-CZ" sz="2800" b="1" u="sng" dirty="0">
                <a:solidFill>
                  <a:srgbClr val="002060"/>
                </a:solidFill>
                <a:latin typeface="+mn-lt"/>
              </a:rPr>
              <a:t>všechny</a:t>
            </a:r>
            <a:r>
              <a:rPr lang="cs-CZ" sz="2800" b="1" dirty="0">
                <a:solidFill>
                  <a:srgbClr val="002060"/>
                </a:solidFill>
                <a:latin typeface="+mn-lt"/>
              </a:rPr>
              <a:t> lékařské fakulty a VŠ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573BC845-1E71-6315-7081-870FE35ADD2F}"/>
              </a:ext>
            </a:extLst>
          </p:cNvPr>
          <p:cNvSpPr/>
          <p:nvPr/>
        </p:nvSpPr>
        <p:spPr>
          <a:xfrm>
            <a:off x="184638" y="627848"/>
            <a:ext cx="10949589" cy="369332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</a:rPr>
              <a:t>Studium v českém jazyce: podpořené studijní programy</a:t>
            </a:r>
            <a:endParaRPr kumimoji="0" lang="cs-CZ" sz="1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9AB941A8-58EA-8DC3-10D9-A0CEF226E73D}"/>
              </a:ext>
            </a:extLst>
          </p:cNvPr>
          <p:cNvSpPr txBox="1"/>
          <p:nvPr/>
        </p:nvSpPr>
        <p:spPr>
          <a:xfrm>
            <a:off x="6785099" y="581880"/>
            <a:ext cx="42904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</a:rPr>
              <a:t>Všeobecná sestra, Dětská sestra, Porodní asistentka, </a:t>
            </a:r>
          </a:p>
          <a:p>
            <a:r>
              <a:rPr lang="cs-CZ" sz="1200" b="1" dirty="0">
                <a:solidFill>
                  <a:schemeClr val="bg1"/>
                </a:solidFill>
              </a:rPr>
              <a:t>Radiologický asistent, Zdravotnický záchranář, Nutriční terapeut</a:t>
            </a:r>
          </a:p>
        </p:txBody>
      </p:sp>
      <p:graphicFrame>
        <p:nvGraphicFramePr>
          <p:cNvPr id="24" name="Tabulka 23">
            <a:extLst>
              <a:ext uri="{FF2B5EF4-FFF2-40B4-BE49-F238E27FC236}">
                <a16:creationId xmlns:a16="http://schemas.microsoft.com/office/drawing/2014/main" id="{B0E5C762-A4F7-3720-8850-8820BEA3D8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23160"/>
              </p:ext>
            </p:extLst>
          </p:nvPr>
        </p:nvGraphicFramePr>
        <p:xfrm>
          <a:off x="201513" y="1345866"/>
          <a:ext cx="10932714" cy="4927834"/>
        </p:xfrm>
        <a:graphic>
          <a:graphicData uri="http://schemas.openxmlformats.org/drawingml/2006/table">
            <a:tbl>
              <a:tblPr/>
              <a:tblGrid>
                <a:gridCol w="3488014">
                  <a:extLst>
                    <a:ext uri="{9D8B030D-6E8A-4147-A177-3AD203B41FA5}">
                      <a16:colId xmlns:a16="http://schemas.microsoft.com/office/drawing/2014/main" val="4077108296"/>
                    </a:ext>
                  </a:extLst>
                </a:gridCol>
                <a:gridCol w="1099581">
                  <a:extLst>
                    <a:ext uri="{9D8B030D-6E8A-4147-A177-3AD203B41FA5}">
                      <a16:colId xmlns:a16="http://schemas.microsoft.com/office/drawing/2014/main" val="3578524435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3995987558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3999576761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1636174817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1640297854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4058043055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148655107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1188318843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2531009535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3720287159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2771339004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1514390570"/>
                    </a:ext>
                  </a:extLst>
                </a:gridCol>
              </a:tblGrid>
              <a:tr h="276166">
                <a:tc gridSpan="2"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</a:pPr>
                      <a:r>
                        <a:rPr lang="cs-CZ" sz="1100" b="1" i="0" u="none" strike="noStrike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000" marR="3600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042045"/>
                  </a:ext>
                </a:extLst>
              </a:tr>
              <a:tr h="221508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nn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Univerzita Karlova - 1. lékařská fakulta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6407836"/>
                  </a:ext>
                </a:extLst>
              </a:tr>
              <a:tr h="221508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8951806"/>
                  </a:ext>
                </a:extLst>
              </a:tr>
              <a:tr h="221508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7319841"/>
                  </a:ext>
                </a:extLst>
              </a:tr>
              <a:tr h="221508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nn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Univerzita Karlova - 2. lékařská fakulta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9025686"/>
                  </a:ext>
                </a:extLst>
              </a:tr>
              <a:tr h="221508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997975"/>
                  </a:ext>
                </a:extLst>
              </a:tr>
              <a:tr h="221508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4556338"/>
                  </a:ext>
                </a:extLst>
              </a:tr>
              <a:tr h="221508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nn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Univerzita Karlova - 3. lékařská fakulta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221799"/>
                  </a:ext>
                </a:extLst>
              </a:tr>
              <a:tr h="221508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209184"/>
                  </a:ext>
                </a:extLst>
              </a:tr>
              <a:tr h="221508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9527388"/>
                  </a:ext>
                </a:extLst>
              </a:tr>
              <a:tr h="221508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Univerzita Karlova - Lékařská fakulta v Hradci  Králové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2077340"/>
                  </a:ext>
                </a:extLst>
              </a:tr>
              <a:tr h="221508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3980948"/>
                  </a:ext>
                </a:extLst>
              </a:tr>
              <a:tr h="221508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172343"/>
                  </a:ext>
                </a:extLst>
              </a:tr>
              <a:tr h="221508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Masarykova univerzita - Lékařská fakulta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6747902"/>
                  </a:ext>
                </a:extLst>
              </a:tr>
              <a:tr h="221508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2179803"/>
                  </a:ext>
                </a:extLst>
              </a:tr>
              <a:tr h="221508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7231109"/>
                  </a:ext>
                </a:extLst>
              </a:tr>
              <a:tr h="221508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Ostravská univerzita - Lékařská fakulta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8349089"/>
                  </a:ext>
                </a:extLst>
              </a:tr>
              <a:tr h="221508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3051351"/>
                  </a:ext>
                </a:extLst>
              </a:tr>
              <a:tr h="221508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6754293"/>
                  </a:ext>
                </a:extLst>
              </a:tr>
              <a:tr h="221508">
                <a:tc rowSpan="3"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Lékařské fakulty 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6100499"/>
                  </a:ext>
                </a:extLst>
              </a:tr>
              <a:tr h="221508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828595"/>
                  </a:ext>
                </a:extLst>
              </a:tr>
              <a:tr h="221508"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248950"/>
                  </a:ext>
                </a:extLst>
              </a:tr>
            </a:tbl>
          </a:graphicData>
        </a:graphic>
      </p:graphicFrame>
      <p:sp>
        <p:nvSpPr>
          <p:cNvPr id="25" name="TextovéPole 24">
            <a:extLst>
              <a:ext uri="{FF2B5EF4-FFF2-40B4-BE49-F238E27FC236}">
                <a16:creationId xmlns:a16="http://schemas.microsoft.com/office/drawing/2014/main" id="{64B34159-B3EA-5A21-045D-DE5E1FAAA811}"/>
              </a:ext>
            </a:extLst>
          </p:cNvPr>
          <p:cNvSpPr txBox="1"/>
          <p:nvPr/>
        </p:nvSpPr>
        <p:spPr>
          <a:xfrm>
            <a:off x="6181725" y="1090174"/>
            <a:ext cx="56971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ctr"/>
            <a:r>
              <a:rPr lang="cs-CZ" sz="1200" b="1" i="1" u="none" strike="noStrike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Poprvé zapsaní průměrně ročně         2022-2024     -&gt;</a:t>
            </a:r>
            <a:r>
              <a:rPr lang="cs-CZ" sz="1200" b="1" i="1" dirty="0">
                <a:solidFill>
                  <a:srgbClr val="C00000"/>
                </a:solidFill>
                <a:latin typeface="Calibri" panose="020F0502020204030204" pitchFamily="34" charset="0"/>
              </a:rPr>
              <a:t>      2025         změna o:</a:t>
            </a:r>
            <a:endParaRPr lang="cs-CZ" sz="1200" b="1" i="1" u="none" strike="noStrike" dirty="0">
              <a:solidFill>
                <a:srgbClr val="C00000"/>
              </a:solidFill>
              <a:effectLst/>
              <a:latin typeface="Calibri" panose="020F0502020204030204" pitchFamily="34" charset="0"/>
            </a:endParaRPr>
          </a:p>
        </p:txBody>
      </p:sp>
      <p:graphicFrame>
        <p:nvGraphicFramePr>
          <p:cNvPr id="27" name="Tabulka 26">
            <a:extLst>
              <a:ext uri="{FF2B5EF4-FFF2-40B4-BE49-F238E27FC236}">
                <a16:creationId xmlns:a16="http://schemas.microsoft.com/office/drawing/2014/main" id="{C544CF4B-FD78-B4A7-786A-EC43628F08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919633"/>
              </p:ext>
            </p:extLst>
          </p:nvPr>
        </p:nvGraphicFramePr>
        <p:xfrm>
          <a:off x="11209928" y="1609724"/>
          <a:ext cx="519675" cy="4234815"/>
        </p:xfrm>
        <a:graphic>
          <a:graphicData uri="http://schemas.openxmlformats.org/drawingml/2006/table">
            <a:tbl>
              <a:tblPr/>
              <a:tblGrid>
                <a:gridCol w="519675">
                  <a:extLst>
                    <a:ext uri="{9D8B030D-6E8A-4147-A177-3AD203B41FA5}">
                      <a16:colId xmlns:a16="http://schemas.microsoft.com/office/drawing/2014/main" val="116090129"/>
                    </a:ext>
                  </a:extLst>
                </a:gridCol>
              </a:tblGrid>
              <a:tr h="22057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+ 47 %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461683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5519048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4973327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+ 46 %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9669530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1288886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143545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+ 30 %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0332323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098851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3424811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+ 54 %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1321050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9909304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662359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+ 31 %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704400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348386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865957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+ 27 %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2010568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3677246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797775"/>
                  </a:ext>
                </a:extLst>
              </a:tr>
              <a:tr h="22057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+ 27 %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5545722"/>
                  </a:ext>
                </a:extLst>
              </a:tr>
            </a:tbl>
          </a:graphicData>
        </a:graphic>
      </p:graphicFrame>
      <p:sp>
        <p:nvSpPr>
          <p:cNvPr id="28" name="TextovéPole 27">
            <a:extLst>
              <a:ext uri="{FF2B5EF4-FFF2-40B4-BE49-F238E27FC236}">
                <a16:creationId xmlns:a16="http://schemas.microsoft.com/office/drawing/2014/main" id="{B9894F11-5E55-D082-7832-BCD5D78620E3}"/>
              </a:ext>
            </a:extLst>
          </p:cNvPr>
          <p:cNvSpPr txBox="1"/>
          <p:nvPr/>
        </p:nvSpPr>
        <p:spPr>
          <a:xfrm>
            <a:off x="11162802" y="5561300"/>
            <a:ext cx="707061" cy="349702"/>
          </a:xfrm>
          <a:prstGeom prst="rect">
            <a:avLst/>
          </a:prstGeom>
          <a:solidFill>
            <a:srgbClr val="C00000"/>
          </a:solidFill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+ 35 %</a:t>
            </a:r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4F82F398-ECB1-DDA8-2BB7-20D5BB3A721A}"/>
              </a:ext>
            </a:extLst>
          </p:cNvPr>
          <p:cNvSpPr/>
          <p:nvPr/>
        </p:nvSpPr>
        <p:spPr>
          <a:xfrm>
            <a:off x="11077077" y="6570071"/>
            <a:ext cx="10017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MŠMT</a:t>
            </a:r>
          </a:p>
        </p:txBody>
      </p:sp>
    </p:spTree>
    <p:extLst>
      <p:ext uri="{BB962C8B-B14F-4D97-AF65-F5344CB8AC3E}">
        <p14:creationId xmlns:p14="http://schemas.microsoft.com/office/powerpoint/2010/main" val="16629411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DBB09-84A7-6120-584A-5CDE56D9C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C73514E-701C-6E6C-46D9-4C18C3966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88912"/>
            <a:ext cx="11713301" cy="46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+mn-lt"/>
              </a:rPr>
              <a:t>Navýšení počtu zapsaných studentů zvládly </a:t>
            </a:r>
            <a:r>
              <a:rPr lang="cs-CZ" sz="2800" b="1" u="sng" dirty="0">
                <a:solidFill>
                  <a:srgbClr val="002060"/>
                </a:solidFill>
                <a:latin typeface="+mn-lt"/>
              </a:rPr>
              <a:t>všechny</a:t>
            </a:r>
            <a:r>
              <a:rPr lang="cs-CZ" sz="2800" b="1" dirty="0">
                <a:solidFill>
                  <a:srgbClr val="002060"/>
                </a:solidFill>
                <a:latin typeface="+mn-lt"/>
              </a:rPr>
              <a:t> lékařské fakulty a VŠ</a:t>
            </a:r>
          </a:p>
        </p:txBody>
      </p:sp>
      <p:graphicFrame>
        <p:nvGraphicFramePr>
          <p:cNvPr id="24" name="Tabulka 23">
            <a:extLst>
              <a:ext uri="{FF2B5EF4-FFF2-40B4-BE49-F238E27FC236}">
                <a16:creationId xmlns:a16="http://schemas.microsoft.com/office/drawing/2014/main" id="{57CB04B4-A16E-AB6F-1D9E-097FE7F5CF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684977"/>
              </p:ext>
            </p:extLst>
          </p:nvPr>
        </p:nvGraphicFramePr>
        <p:xfrm>
          <a:off x="201513" y="1231566"/>
          <a:ext cx="10932714" cy="5463540"/>
        </p:xfrm>
        <a:graphic>
          <a:graphicData uri="http://schemas.openxmlformats.org/drawingml/2006/table">
            <a:tbl>
              <a:tblPr/>
              <a:tblGrid>
                <a:gridCol w="3488014">
                  <a:extLst>
                    <a:ext uri="{9D8B030D-6E8A-4147-A177-3AD203B41FA5}">
                      <a16:colId xmlns:a16="http://schemas.microsoft.com/office/drawing/2014/main" val="4077108296"/>
                    </a:ext>
                  </a:extLst>
                </a:gridCol>
                <a:gridCol w="1099581">
                  <a:extLst>
                    <a:ext uri="{9D8B030D-6E8A-4147-A177-3AD203B41FA5}">
                      <a16:colId xmlns:a16="http://schemas.microsoft.com/office/drawing/2014/main" val="3578524435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3995987558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3999576761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1636174817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1640297854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4058043055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148655107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1188318843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2531009535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3720287159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2771339004"/>
                    </a:ext>
                  </a:extLst>
                </a:gridCol>
                <a:gridCol w="576829">
                  <a:extLst>
                    <a:ext uri="{9D8B030D-6E8A-4147-A177-3AD203B41FA5}">
                      <a16:colId xmlns:a16="http://schemas.microsoft.com/office/drawing/2014/main" val="1514390570"/>
                    </a:ext>
                  </a:extLst>
                </a:gridCol>
              </a:tblGrid>
              <a:tr h="147621">
                <a:tc gridSpan="2"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</a:pPr>
                      <a:r>
                        <a:rPr lang="cs-CZ" sz="1100" b="1" i="0" u="none" strike="noStrike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000" marR="3600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042045"/>
                  </a:ext>
                </a:extLst>
              </a:tr>
              <a:tr h="143883">
                <a:tc rowSpan="3"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České vysoké učení technické  v Praze - Fakulta biomedicínského inženýrství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6407836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8951806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7319841"/>
                  </a:ext>
                </a:extLst>
              </a:tr>
              <a:tr h="143883">
                <a:tc rowSpan="3"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Jihočeská univerzita v Českých Budějovicích - Zdravotně sociální fakulta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9025686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997975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4556338"/>
                  </a:ext>
                </a:extLst>
              </a:tr>
              <a:tr h="143883">
                <a:tc rowSpan="3"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Slezská univerzita v Opavě - Fakulta veřejných politik v Opavě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221799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209184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9527388"/>
                  </a:ext>
                </a:extLst>
              </a:tr>
              <a:tr h="143883">
                <a:tc rowSpan="3"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Technická univerzita v Liberci - Fakulta zdravotnických studií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7547509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0509175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9961037"/>
                  </a:ext>
                </a:extLst>
              </a:tr>
              <a:tr h="143883">
                <a:tc rowSpan="3"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Univerzita J. E. Purkyně v Ústí nad Labem - Fakulta zdravotnických studií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8805178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432548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58874"/>
                  </a:ext>
                </a:extLst>
              </a:tr>
              <a:tr h="143883">
                <a:tc rowSpan="3"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Univerzita Palackého v Olomouci - Fakulta zdravotnických věd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7931159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1726596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2601542"/>
                  </a:ext>
                </a:extLst>
              </a:tr>
              <a:tr h="143883">
                <a:tc rowSpan="3"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Univerzita Pardubice - Fakulta zdravotnických studií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051788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3272301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0293270"/>
                  </a:ext>
                </a:extLst>
              </a:tr>
              <a:tr h="143883">
                <a:tc rowSpan="3"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Univerzita Tomáše Bati ve Zlíně - Fakulta humanitních studií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115065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3124317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7170885"/>
                  </a:ext>
                </a:extLst>
              </a:tr>
              <a:tr h="143883">
                <a:tc rowSpan="3"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Západočeská univerzita v Plzni - Fakulta zdravotnických studií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2077340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3980948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172343"/>
                  </a:ext>
                </a:extLst>
              </a:tr>
              <a:tr h="143883">
                <a:tc rowSpan="3"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Vysoká škola polytechnická Jihlava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6747902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2179803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7231109"/>
                  </a:ext>
                </a:extLst>
              </a:tr>
              <a:tr h="143883">
                <a:tc rowSpan="3"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Vysoká škola zdravotnická, o.p.s.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8349089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3051351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9292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6754293"/>
                  </a:ext>
                </a:extLst>
              </a:tr>
              <a:tr h="143883">
                <a:tc rowSpan="3"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Ostatní VŠ CELKEM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poprvé zapsaní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1 633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1 633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1 733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1 732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1 832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1 853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2 329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2 035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2 136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2 256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100"/>
                        </a:lnSpc>
                      </a:pPr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2 804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6100499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studující celkem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1200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955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1041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1516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828595"/>
                  </a:ext>
                </a:extLst>
              </a:tr>
              <a:tr h="143883">
                <a:tc vMerge="1">
                  <a:txBody>
                    <a:bodyPr/>
                    <a:lstStyle/>
                    <a:p>
                      <a:pPr algn="l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absolventi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4628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4522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4594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4577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4519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4623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5334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5484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5888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6242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100"/>
                        </a:lnSpc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7072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248950"/>
                  </a:ext>
                </a:extLst>
              </a:tr>
            </a:tbl>
          </a:graphicData>
        </a:graphic>
      </p:graphicFrame>
      <p:graphicFrame>
        <p:nvGraphicFramePr>
          <p:cNvPr id="27" name="Tabulka 26">
            <a:extLst>
              <a:ext uri="{FF2B5EF4-FFF2-40B4-BE49-F238E27FC236}">
                <a16:creationId xmlns:a16="http://schemas.microsoft.com/office/drawing/2014/main" id="{D2CFCA3A-507B-A626-A140-A743B5AA72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332883"/>
              </p:ext>
            </p:extLst>
          </p:nvPr>
        </p:nvGraphicFramePr>
        <p:xfrm>
          <a:off x="11209928" y="1438315"/>
          <a:ext cx="519675" cy="4973474"/>
        </p:xfrm>
        <a:graphic>
          <a:graphicData uri="http://schemas.openxmlformats.org/drawingml/2006/table">
            <a:tbl>
              <a:tblPr/>
              <a:tblGrid>
                <a:gridCol w="519675">
                  <a:extLst>
                    <a:ext uri="{9D8B030D-6E8A-4147-A177-3AD203B41FA5}">
                      <a16:colId xmlns:a16="http://schemas.microsoft.com/office/drawing/2014/main" val="116090129"/>
                    </a:ext>
                  </a:extLst>
                </a:gridCol>
              </a:tblGrid>
              <a:tr h="147477">
                <a:tc>
                  <a:txBody>
                    <a:bodyPr/>
                    <a:lstStyle/>
                    <a:p>
                      <a:pPr algn="ctr" fontAlgn="ctr">
                        <a:lnSpc>
                          <a:spcPts val="1000"/>
                        </a:lnSpc>
                      </a:pPr>
                      <a:r>
                        <a:rPr lang="cs-CZ" sz="12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+ 28 %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461683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5519048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4973327"/>
                  </a:ext>
                </a:extLst>
              </a:tr>
              <a:tr h="147477">
                <a:tc>
                  <a:txBody>
                    <a:bodyPr/>
                    <a:lstStyle/>
                    <a:p>
                      <a:pPr algn="ctr" fontAlgn="ctr">
                        <a:lnSpc>
                          <a:spcPts val="1000"/>
                        </a:lnSpc>
                      </a:pPr>
                      <a:r>
                        <a:rPr lang="cs-CZ" sz="12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+ 43 %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9669530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1288886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143545"/>
                  </a:ext>
                </a:extLst>
              </a:tr>
              <a:tr h="147477">
                <a:tc>
                  <a:txBody>
                    <a:bodyPr/>
                    <a:lstStyle/>
                    <a:p>
                      <a:pPr algn="ctr" fontAlgn="ctr">
                        <a:lnSpc>
                          <a:spcPts val="1000"/>
                        </a:lnSpc>
                      </a:pPr>
                      <a:r>
                        <a:rPr lang="cs-CZ" sz="12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+ 21 %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0332323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098851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3424811"/>
                  </a:ext>
                </a:extLst>
              </a:tr>
              <a:tr h="147477">
                <a:tc>
                  <a:txBody>
                    <a:bodyPr/>
                    <a:lstStyle/>
                    <a:p>
                      <a:pPr algn="ctr" fontAlgn="ctr">
                        <a:lnSpc>
                          <a:spcPts val="1000"/>
                        </a:lnSpc>
                      </a:pPr>
                      <a:r>
                        <a:rPr lang="cs-CZ" sz="12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+ 29 %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1321050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9909304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662359"/>
                  </a:ext>
                </a:extLst>
              </a:tr>
              <a:tr h="147477">
                <a:tc>
                  <a:txBody>
                    <a:bodyPr/>
                    <a:lstStyle/>
                    <a:p>
                      <a:pPr algn="ctr" fontAlgn="ctr">
                        <a:lnSpc>
                          <a:spcPts val="1000"/>
                        </a:lnSpc>
                      </a:pPr>
                      <a:r>
                        <a:rPr lang="cs-CZ" sz="12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+ 36 %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704400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348386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865957"/>
                  </a:ext>
                </a:extLst>
              </a:tr>
              <a:tr h="147477">
                <a:tc>
                  <a:txBody>
                    <a:bodyPr/>
                    <a:lstStyle/>
                    <a:p>
                      <a:pPr algn="ctr" fontAlgn="ctr">
                        <a:lnSpc>
                          <a:spcPts val="1000"/>
                        </a:lnSpc>
                      </a:pPr>
                      <a:r>
                        <a:rPr lang="cs-CZ" sz="12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+ 26 %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2010568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3677246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797775"/>
                  </a:ext>
                </a:extLst>
              </a:tr>
              <a:tr h="147477">
                <a:tc>
                  <a:txBody>
                    <a:bodyPr/>
                    <a:lstStyle/>
                    <a:p>
                      <a:pPr algn="ctr" fontAlgn="ctr">
                        <a:lnSpc>
                          <a:spcPts val="1000"/>
                        </a:lnSpc>
                      </a:pPr>
                      <a:r>
                        <a:rPr lang="cs-CZ" sz="12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+ 21 %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5545722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0212119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031709"/>
                  </a:ext>
                </a:extLst>
              </a:tr>
              <a:tr h="147477">
                <a:tc>
                  <a:txBody>
                    <a:bodyPr/>
                    <a:lstStyle/>
                    <a:p>
                      <a:pPr algn="ctr" fontAlgn="ctr">
                        <a:lnSpc>
                          <a:spcPts val="1000"/>
                        </a:lnSpc>
                      </a:pPr>
                      <a:r>
                        <a:rPr lang="cs-CZ" sz="12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+ 61 %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17357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08766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494426"/>
                  </a:ext>
                </a:extLst>
              </a:tr>
              <a:tr h="147477">
                <a:tc>
                  <a:txBody>
                    <a:bodyPr/>
                    <a:lstStyle/>
                    <a:p>
                      <a:pPr algn="ctr" fontAlgn="ctr">
                        <a:lnSpc>
                          <a:spcPts val="1000"/>
                        </a:lnSpc>
                      </a:pPr>
                      <a:r>
                        <a:rPr lang="cs-CZ" sz="12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+ 36 %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4442429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327254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743476"/>
                  </a:ext>
                </a:extLst>
              </a:tr>
              <a:tr h="147477">
                <a:tc>
                  <a:txBody>
                    <a:bodyPr/>
                    <a:lstStyle/>
                    <a:p>
                      <a:pPr algn="ctr" fontAlgn="ctr">
                        <a:lnSpc>
                          <a:spcPts val="1000"/>
                        </a:lnSpc>
                      </a:pPr>
                      <a:r>
                        <a:rPr lang="cs-CZ" sz="12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+ 39 %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047446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2848308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9110232"/>
                  </a:ext>
                </a:extLst>
              </a:tr>
              <a:tr h="147477">
                <a:tc>
                  <a:txBody>
                    <a:bodyPr/>
                    <a:lstStyle/>
                    <a:p>
                      <a:pPr algn="ctr" fontAlgn="ctr">
                        <a:lnSpc>
                          <a:spcPts val="1000"/>
                        </a:lnSpc>
                      </a:pPr>
                      <a:r>
                        <a:rPr lang="cs-CZ" sz="12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+ 15 %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1211410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0180332"/>
                  </a:ext>
                </a:extLst>
              </a:tr>
              <a:tr h="14562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7197390"/>
                  </a:ext>
                </a:extLst>
              </a:tr>
              <a:tr h="147477">
                <a:tc>
                  <a:txBody>
                    <a:bodyPr/>
                    <a:lstStyle/>
                    <a:p>
                      <a:pPr algn="ctr" fontAlgn="ctr">
                        <a:lnSpc>
                          <a:spcPts val="1000"/>
                        </a:lnSpc>
                      </a:pPr>
                      <a:r>
                        <a:rPr lang="cs-CZ" sz="12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+ 21 %</a:t>
                      </a:r>
                    </a:p>
                  </a:txBody>
                  <a:tcPr marL="36000" marR="360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3253894"/>
                  </a:ext>
                </a:extLst>
              </a:tr>
            </a:tbl>
          </a:graphicData>
        </a:graphic>
      </p:graphicFrame>
      <p:sp>
        <p:nvSpPr>
          <p:cNvPr id="28" name="TextovéPole 27">
            <a:extLst>
              <a:ext uri="{FF2B5EF4-FFF2-40B4-BE49-F238E27FC236}">
                <a16:creationId xmlns:a16="http://schemas.microsoft.com/office/drawing/2014/main" id="{47650F3B-1AFB-0E7A-7B0C-EE91ABF2A6C5}"/>
              </a:ext>
            </a:extLst>
          </p:cNvPr>
          <p:cNvSpPr txBox="1"/>
          <p:nvPr/>
        </p:nvSpPr>
        <p:spPr>
          <a:xfrm>
            <a:off x="11171828" y="6178448"/>
            <a:ext cx="707061" cy="349702"/>
          </a:xfrm>
          <a:prstGeom prst="rect">
            <a:avLst/>
          </a:prstGeom>
          <a:solidFill>
            <a:srgbClr val="C00000"/>
          </a:solidFill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+ 31 %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9C41228-DD21-2D58-BBA0-97CD1A5D1240}"/>
              </a:ext>
            </a:extLst>
          </p:cNvPr>
          <p:cNvSpPr/>
          <p:nvPr/>
        </p:nvSpPr>
        <p:spPr>
          <a:xfrm>
            <a:off x="11077077" y="6570071"/>
            <a:ext cx="10017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MŠMT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99A1B72-D7B3-E864-4582-F74D63BBE5B4}"/>
              </a:ext>
            </a:extLst>
          </p:cNvPr>
          <p:cNvSpPr txBox="1"/>
          <p:nvPr/>
        </p:nvSpPr>
        <p:spPr>
          <a:xfrm>
            <a:off x="6181725" y="994924"/>
            <a:ext cx="56971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ctr"/>
            <a:r>
              <a:rPr lang="cs-CZ" sz="1200" b="1" i="1" u="none" strike="noStrike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Poprvé zapsaní průměrně ročně         2022-2024     -&gt;</a:t>
            </a:r>
            <a:r>
              <a:rPr lang="cs-CZ" sz="1200" b="1" i="1" dirty="0">
                <a:solidFill>
                  <a:srgbClr val="C00000"/>
                </a:solidFill>
                <a:latin typeface="Calibri" panose="020F0502020204030204" pitchFamily="34" charset="0"/>
              </a:rPr>
              <a:t>      2025         změna o:</a:t>
            </a:r>
            <a:endParaRPr lang="cs-CZ" sz="1200" b="1" i="1" u="none" strike="noStrike" dirty="0">
              <a:solidFill>
                <a:srgbClr val="C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37D8E29B-09E8-F866-57E5-0939DF0D3744}"/>
              </a:ext>
            </a:extLst>
          </p:cNvPr>
          <p:cNvSpPr/>
          <p:nvPr/>
        </p:nvSpPr>
        <p:spPr>
          <a:xfrm>
            <a:off x="184638" y="627848"/>
            <a:ext cx="10949589" cy="369332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Arial" panose="020B0604020202020204" pitchFamily="34" charset="0"/>
              </a:rPr>
              <a:t>Studium v českém jazyce: podpořené studijní programy</a:t>
            </a:r>
            <a:endParaRPr kumimoji="0" lang="cs-CZ" sz="1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71E4F27-3012-697A-C8A5-52CE95BFF8E5}"/>
              </a:ext>
            </a:extLst>
          </p:cNvPr>
          <p:cNvSpPr txBox="1"/>
          <p:nvPr/>
        </p:nvSpPr>
        <p:spPr>
          <a:xfrm>
            <a:off x="6785099" y="581880"/>
            <a:ext cx="42904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</a:rPr>
              <a:t>Všeobecná sestra, Dětská sestra, Porodní asistentka, </a:t>
            </a:r>
          </a:p>
          <a:p>
            <a:r>
              <a:rPr lang="cs-CZ" sz="1200" b="1" dirty="0">
                <a:solidFill>
                  <a:schemeClr val="bg1"/>
                </a:solidFill>
              </a:rPr>
              <a:t>Radiologický asistent, Zdravotnický záchranář, Nutriční terapeut</a:t>
            </a:r>
          </a:p>
        </p:txBody>
      </p:sp>
    </p:spTree>
    <p:extLst>
      <p:ext uri="{BB962C8B-B14F-4D97-AF65-F5344CB8AC3E}">
        <p14:creationId xmlns:p14="http://schemas.microsoft.com/office/powerpoint/2010/main" val="4965315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D545C13-D707-2F29-A4B6-3C327A0890F6}"/>
              </a:ext>
            </a:extLst>
          </p:cNvPr>
          <p:cNvSpPr txBox="1"/>
          <p:nvPr/>
        </p:nvSpPr>
        <p:spPr>
          <a:xfrm>
            <a:off x="562717" y="2008756"/>
            <a:ext cx="11713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Vzdělávání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Garance obsahu a realizace pregraduálního studia pro lékařské i nelékařské obory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Garance a realizace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popromočního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specializačního a celoživotního vzdělávání 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Mezinárodní spolupráce rozvíjející a modernizující výuku 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Modernizace výuky formou simulačních nástrojů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Vědecko-výzkumná činnost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Společenská role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EE35056-3DCB-447C-DC02-8BF8A9672846}"/>
              </a:ext>
            </a:extLst>
          </p:cNvPr>
          <p:cNvSpPr txBox="1"/>
          <p:nvPr/>
        </p:nvSpPr>
        <p:spPr>
          <a:xfrm>
            <a:off x="562717" y="5205286"/>
            <a:ext cx="11021962" cy="138499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Lékařské fakulty jsou odpovědné za obsah, realizaci i kvalitu VŠ studií v lékařských i nelékařských oborech. Jejich role je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NEZASTUPITELNÁ A NEPŘENOSITELNÁ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E0FBCAD-9795-B11F-AF86-6F89D037D8BE}"/>
              </a:ext>
            </a:extLst>
          </p:cNvPr>
          <p:cNvSpPr txBox="1"/>
          <p:nvPr/>
        </p:nvSpPr>
        <p:spPr>
          <a:xfrm>
            <a:off x="2231127" y="144297"/>
            <a:ext cx="745180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ZÁVĚREM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Pozice a role lékařských fakult</a:t>
            </a:r>
          </a:p>
        </p:txBody>
      </p:sp>
    </p:spTree>
    <p:extLst>
      <p:ext uri="{BB962C8B-B14F-4D97-AF65-F5344CB8AC3E}">
        <p14:creationId xmlns:p14="http://schemas.microsoft.com/office/powerpoint/2010/main" val="169886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4CA3B4EF-477D-FCC7-B517-B7D2FCEAF494}"/>
              </a:ext>
            </a:extLst>
          </p:cNvPr>
          <p:cNvSpPr/>
          <p:nvPr/>
        </p:nvSpPr>
        <p:spPr>
          <a:xfrm>
            <a:off x="105761" y="-119283"/>
            <a:ext cx="12236604" cy="1427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Nadpis 4">
            <a:extLst>
              <a:ext uri="{FF2B5EF4-FFF2-40B4-BE49-F238E27FC236}">
                <a16:creationId xmlns:a16="http://schemas.microsoft.com/office/drawing/2014/main" id="{B9A1BCAC-070A-125F-351B-12585093B6E9}"/>
              </a:ext>
            </a:extLst>
          </p:cNvPr>
          <p:cNvSpPr txBox="1">
            <a:spLocks/>
          </p:cNvSpPr>
          <p:nvPr/>
        </p:nvSpPr>
        <p:spPr>
          <a:xfrm>
            <a:off x="1950940" y="478761"/>
            <a:ext cx="11553825" cy="10194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DĚKUJI ZA POZORNOST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589B5AD5-F7AA-2A77-E330-F52E6C02415A}"/>
              </a:ext>
            </a:extLst>
          </p:cNvPr>
          <p:cNvSpPr/>
          <p:nvPr/>
        </p:nvSpPr>
        <p:spPr>
          <a:xfrm>
            <a:off x="-44605" y="5735221"/>
            <a:ext cx="12236604" cy="1200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9482FF4-8853-9F87-F734-6196AD9A94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983" b="10109"/>
          <a:stretch/>
        </p:blipFill>
        <p:spPr>
          <a:xfrm>
            <a:off x="-48152" y="1930801"/>
            <a:ext cx="12240151" cy="500525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9A1764F-E425-C263-D76B-9B83C6159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9795"/>
            <a:ext cx="3738925" cy="191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928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A3E85-CBAF-4974-DBD8-3344E5312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9DA91C35-20F0-A670-7D28-FDFA1D66F7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21" t="14859" b="10241"/>
          <a:stretch>
            <a:fillRect/>
          </a:stretch>
        </p:blipFill>
        <p:spPr>
          <a:xfrm>
            <a:off x="7877173" y="138192"/>
            <a:ext cx="3581401" cy="639168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175D1086-6379-1DD5-0AF0-75685F4D9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69" r="28648" b="10031"/>
          <a:stretch>
            <a:fillRect/>
          </a:stretch>
        </p:blipFill>
        <p:spPr>
          <a:xfrm>
            <a:off x="390525" y="1352594"/>
            <a:ext cx="5553075" cy="3886112"/>
          </a:xfrm>
          <a:prstGeom prst="rect">
            <a:avLst/>
          </a:prstGeom>
        </p:spPr>
      </p:pic>
      <p:cxnSp>
        <p:nvCxnSpPr>
          <p:cNvPr id="3" name="Přímá spojnice se šipkou 2">
            <a:extLst>
              <a:ext uri="{FF2B5EF4-FFF2-40B4-BE49-F238E27FC236}">
                <a16:creationId xmlns:a16="http://schemas.microsoft.com/office/drawing/2014/main" id="{99335CB0-1F65-DD65-7383-F1BB83B9C7B1}"/>
              </a:ext>
            </a:extLst>
          </p:cNvPr>
          <p:cNvCxnSpPr/>
          <p:nvPr/>
        </p:nvCxnSpPr>
        <p:spPr>
          <a:xfrm flipV="1">
            <a:off x="6096000" y="419100"/>
            <a:ext cx="1619250" cy="2705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24101E69-9D77-E72D-EC20-C787F2E77B50}"/>
              </a:ext>
            </a:extLst>
          </p:cNvPr>
          <p:cNvCxnSpPr>
            <a:cxnSpLocks/>
          </p:cNvCxnSpPr>
          <p:nvPr/>
        </p:nvCxnSpPr>
        <p:spPr>
          <a:xfrm>
            <a:off x="6105523" y="3334036"/>
            <a:ext cx="1543052" cy="30286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10C02181-D7AB-9651-C320-D539AAE99BA2}"/>
              </a:ext>
            </a:extLst>
          </p:cNvPr>
          <p:cNvSpPr txBox="1"/>
          <p:nvPr/>
        </p:nvSpPr>
        <p:spPr>
          <a:xfrm>
            <a:off x="6681786" y="2556986"/>
            <a:ext cx="6762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0" dirty="0">
                <a:solidFill>
                  <a:srgbClr val="C00000"/>
                </a:solidFill>
                <a:latin typeface="Arial Black" panose="020B0A040201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57036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8CE77-87AC-E64C-0F52-9D2AD5DB8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3C91C609-D46C-A2CF-A83A-D7542E7F471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 rot="18994690">
            <a:off x="176708" y="2821264"/>
            <a:ext cx="1929923" cy="499501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2025</a:t>
            </a:r>
            <a:endParaRPr 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70CBC6CF-B2F2-1428-D0C0-D84E6B014F2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16416317"/>
              </p:ext>
            </p:extLst>
          </p:nvPr>
        </p:nvGraphicFramePr>
        <p:xfrm>
          <a:off x="2261079" y="2736024"/>
          <a:ext cx="9661786" cy="3155738"/>
        </p:xfrm>
        <a:graphic>
          <a:graphicData uri="http://schemas.openxmlformats.org/drawingml/2006/table">
            <a:tbl>
              <a:tblPr/>
              <a:tblGrid>
                <a:gridCol w="3377721">
                  <a:extLst>
                    <a:ext uri="{9D8B030D-6E8A-4147-A177-3AD203B41FA5}">
                      <a16:colId xmlns:a16="http://schemas.microsoft.com/office/drawing/2014/main" val="1880023091"/>
                    </a:ext>
                  </a:extLst>
                </a:gridCol>
                <a:gridCol w="3859873">
                  <a:extLst>
                    <a:ext uri="{9D8B030D-6E8A-4147-A177-3AD203B41FA5}">
                      <a16:colId xmlns:a16="http://schemas.microsoft.com/office/drawing/2014/main" val="2672424254"/>
                    </a:ext>
                  </a:extLst>
                </a:gridCol>
                <a:gridCol w="2424192">
                  <a:extLst>
                    <a:ext uri="{9D8B030D-6E8A-4147-A177-3AD203B41FA5}">
                      <a16:colId xmlns:a16="http://schemas.microsoft.com/office/drawing/2014/main" val="412351622"/>
                    </a:ext>
                  </a:extLst>
                </a:gridCol>
              </a:tblGrid>
              <a:tr h="53105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800" b="1" i="1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Povolání</a:t>
                      </a:r>
                      <a:endParaRPr lang="cs-CZ" sz="2800" b="0" i="0" u="none" strike="noStrike" noProof="0" dirty="0">
                        <a:effectLst/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800" b="1" i="1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 fyzických osob</a:t>
                      </a:r>
                      <a:endParaRPr lang="cs-CZ" sz="2800" b="0" i="0" u="none" strike="noStrike" noProof="0">
                        <a:effectLst/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Suma úvazků</a:t>
                      </a:r>
                      <a:endParaRPr kumimoji="0" lang="cs-CZ" sz="2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161730"/>
                  </a:ext>
                </a:extLst>
              </a:tr>
              <a:tr h="543767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8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lékaři</a:t>
                      </a:r>
                      <a:endParaRPr lang="cs-CZ" sz="2800" b="0" i="0" u="none" strike="noStrike" noProof="0">
                        <a:effectLst/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48 076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42 839,9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9464407"/>
                  </a:ext>
                </a:extLst>
              </a:tr>
              <a:tr h="52023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8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zubní lékaři</a:t>
                      </a:r>
                      <a:endParaRPr lang="cs-CZ" sz="2800" b="0" i="0" u="none" strike="noStrike" noProof="0">
                        <a:effectLst/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8 346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7 201,8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4486186"/>
                  </a:ext>
                </a:extLst>
              </a:tr>
              <a:tr h="52023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8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farmaceuti</a:t>
                      </a:r>
                      <a:endParaRPr lang="cs-CZ" sz="2800" b="0" i="0" u="none" strike="noStrike" noProof="0">
                        <a:effectLst/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8 371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7 573,3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799191"/>
                  </a:ext>
                </a:extLst>
              </a:tr>
              <a:tr h="52023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8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sesterská povolání*</a:t>
                      </a:r>
                      <a:endParaRPr lang="cs-CZ" sz="2800" b="0" i="0" u="none" strike="noStrike" noProof="0">
                        <a:effectLst/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110 729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99 845,8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7482440"/>
                  </a:ext>
                </a:extLst>
              </a:tr>
              <a:tr h="52023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8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ostatní NLZP</a:t>
                      </a:r>
                      <a:endParaRPr lang="cs-CZ" sz="2800" b="0" i="0" u="none" strike="noStrike" noProof="0">
                        <a:effectLst/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90 410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83 784,3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1662431"/>
                  </a:ext>
                </a:extLst>
              </a:tr>
            </a:tbl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2AC5F372-3D45-3EA6-FD28-15023CEC231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61079" y="1708841"/>
            <a:ext cx="9814811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CELKEM 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263 840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</a:t>
            </a:r>
            <a:r>
              <a:rPr kumimoji="0" lang="cs-CZ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yzických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osob a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00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41 245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úvazků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Šipka: dolů 12">
            <a:extLst>
              <a:ext uri="{FF2B5EF4-FFF2-40B4-BE49-F238E27FC236}">
                <a16:creationId xmlns:a16="http://schemas.microsoft.com/office/drawing/2014/main" id="{9FF500CE-0733-0398-9C07-C06D1C0325F9}"/>
              </a:ext>
            </a:extLst>
          </p:cNvPr>
          <p:cNvSpPr/>
          <p:nvPr/>
        </p:nvSpPr>
        <p:spPr>
          <a:xfrm>
            <a:off x="6555534" y="2378735"/>
            <a:ext cx="1225899" cy="369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847FAA6F-C288-73E3-7D83-7959471BDB8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61079" y="6054718"/>
            <a:ext cx="96617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Všeobecná sestra, Dětská sestra, Porodní asistentka, Praktická sestra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 – část o personálním vybavení smluvních pracovišť – lékaři a zubní lékaři;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Národní registr zdravotnických pracovníků (NRZP) – údaje od poskytovatelů zdravotních služeb – farmaceuti a NLZP § 5 až § 42.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CC72C021-62D9-BC76-1F9A-E28327D54DB1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192935" y="47695"/>
            <a:ext cx="10903689" cy="12875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cs-CZ" sz="3200" dirty="0">
                <a:solidFill>
                  <a:srgbClr val="002060"/>
                </a:solidFill>
              </a:rPr>
              <a:t>Resort zdravotnictví má vybudovaný plošný informační systém sledující personální kapacity zdravotnických pracovníků, jejich uplatnění v praxi i potřebu v budoucích letech.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5" name="Šipka: ohnutá 4">
            <a:extLst>
              <a:ext uri="{FF2B5EF4-FFF2-40B4-BE49-F238E27FC236}">
                <a16:creationId xmlns:a16="http://schemas.microsoft.com/office/drawing/2014/main" id="{6FD6CD42-8B3D-EE7C-072A-A7455604586E}"/>
              </a:ext>
            </a:extLst>
          </p:cNvPr>
          <p:cNvSpPr/>
          <p:nvPr/>
        </p:nvSpPr>
        <p:spPr>
          <a:xfrm rot="5400000">
            <a:off x="8653353" y="618119"/>
            <a:ext cx="494102" cy="1382543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083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B72CAF3B-DAAC-8E41-DA67-06DB614957B9}"/>
              </a:ext>
            </a:extLst>
          </p:cNvPr>
          <p:cNvSpPr txBox="1"/>
          <p:nvPr/>
        </p:nvSpPr>
        <p:spPr>
          <a:xfrm>
            <a:off x="668058" y="60631"/>
            <a:ext cx="1108448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Podpora vzdělávání zdravotnických pracovníků a resortní strategie cílí na rizika, která jsou v demografii a ve struktuře 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7AC06BF5-0E9B-65F8-C390-60FF78A94035}"/>
              </a:ext>
            </a:extLst>
          </p:cNvPr>
          <p:cNvSpPr txBox="1"/>
          <p:nvPr/>
        </p:nvSpPr>
        <p:spPr>
          <a:xfrm>
            <a:off x="4871719" y="934720"/>
            <a:ext cx="2387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DF3343A2-3667-EAD0-AC24-CB24EE7D3472}"/>
              </a:ext>
            </a:extLst>
          </p:cNvPr>
          <p:cNvCxnSpPr>
            <a:cxnSpLocks/>
          </p:cNvCxnSpPr>
          <p:nvPr/>
        </p:nvCxnSpPr>
        <p:spPr>
          <a:xfrm flipH="1">
            <a:off x="1910080" y="2367280"/>
            <a:ext cx="3505200" cy="128590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E0DC0D33-4299-4EEF-7A28-C5D31F17F7C2}"/>
              </a:ext>
            </a:extLst>
          </p:cNvPr>
          <p:cNvSpPr txBox="1"/>
          <p:nvPr/>
        </p:nvSpPr>
        <p:spPr>
          <a:xfrm>
            <a:off x="553759" y="3779520"/>
            <a:ext cx="376424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Demografické stárnutí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personálu spojené s nedostatečnou výchovou mladých pracovníků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C79A3A66-788C-C8A8-8806-28B8327902D1}"/>
              </a:ext>
            </a:extLst>
          </p:cNvPr>
          <p:cNvCxnSpPr>
            <a:cxnSpLocks/>
          </p:cNvCxnSpPr>
          <p:nvPr/>
        </p:nvCxnSpPr>
        <p:spPr>
          <a:xfrm>
            <a:off x="6603930" y="2367280"/>
            <a:ext cx="3241110" cy="1392234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BCC621B-2093-B323-F796-687E36EA0A76}"/>
              </a:ext>
            </a:extLst>
          </p:cNvPr>
          <p:cNvSpPr txBox="1"/>
          <p:nvPr/>
        </p:nvSpPr>
        <p:spPr>
          <a:xfrm>
            <a:off x="7650480" y="3779520"/>
            <a:ext cx="39928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Re-distribuce kapacit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mezi segmenty péče a nutné 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posílení kapacit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 důvodů stárnutí populace</a:t>
            </a:r>
          </a:p>
        </p:txBody>
      </p:sp>
      <p:sp>
        <p:nvSpPr>
          <p:cNvPr id="12" name="Pravá složená závorka 11">
            <a:extLst>
              <a:ext uri="{FF2B5EF4-FFF2-40B4-BE49-F238E27FC236}">
                <a16:creationId xmlns:a16="http://schemas.microsoft.com/office/drawing/2014/main" id="{9FCA17EE-5FD7-A924-97A1-81A3E95F50C0}"/>
              </a:ext>
            </a:extLst>
          </p:cNvPr>
          <p:cNvSpPr/>
          <p:nvPr/>
        </p:nvSpPr>
        <p:spPr>
          <a:xfrm rot="5400000">
            <a:off x="5781673" y="2948548"/>
            <a:ext cx="386081" cy="5949464"/>
          </a:xfrm>
          <a:prstGeom prst="rightBrace">
            <a:avLst/>
          </a:prstGeom>
          <a:solidFill>
            <a:srgbClr val="2E598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A8C08EA4-5461-619E-05EA-57C9AB1A2C39}"/>
              </a:ext>
            </a:extLst>
          </p:cNvPr>
          <p:cNvSpPr txBox="1"/>
          <p:nvPr/>
        </p:nvSpPr>
        <p:spPr>
          <a:xfrm>
            <a:off x="2426651" y="6251158"/>
            <a:ext cx="7115174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Kompetence / Optimalizace celoživotního vzdělávání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9872099-0245-7409-602F-D077DBAF526F}"/>
              </a:ext>
            </a:extLst>
          </p:cNvPr>
          <p:cNvSpPr txBox="1"/>
          <p:nvPr/>
        </p:nvSpPr>
        <p:spPr>
          <a:xfrm rot="20419356">
            <a:off x="2241578" y="2445912"/>
            <a:ext cx="265414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Vzdělávání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C852FB0-BEA9-3A67-750F-D63B7ED96548}"/>
              </a:ext>
            </a:extLst>
          </p:cNvPr>
          <p:cNvSpPr txBox="1"/>
          <p:nvPr/>
        </p:nvSpPr>
        <p:spPr>
          <a:xfrm rot="1414865">
            <a:off x="7103728" y="2550466"/>
            <a:ext cx="265414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Restrukturalizace</a:t>
            </a:r>
          </a:p>
        </p:txBody>
      </p:sp>
    </p:spTree>
    <p:extLst>
      <p:ext uri="{BB962C8B-B14F-4D97-AF65-F5344CB8AC3E}">
        <p14:creationId xmlns:p14="http://schemas.microsoft.com/office/powerpoint/2010/main" val="2026437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CE927-5382-EE77-D088-143EAFE76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Object 2">
            <a:extLst>
              <a:ext uri="{FF2B5EF4-FFF2-40B4-BE49-F238E27FC236}">
                <a16:creationId xmlns:a16="http://schemas.microsoft.com/office/drawing/2014/main" id="{A4E3A330-0952-5C55-890E-24747E182B6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5533739"/>
              </p:ext>
            </p:extLst>
          </p:nvPr>
        </p:nvGraphicFramePr>
        <p:xfrm>
          <a:off x="770729" y="1887523"/>
          <a:ext cx="5325271" cy="4198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9" name="Text Box 64">
            <a:extLst>
              <a:ext uri="{FF2B5EF4-FFF2-40B4-BE49-F238E27FC236}">
                <a16:creationId xmlns:a16="http://schemas.microsoft.com/office/drawing/2014/main" id="{D74FE74D-5E24-04DA-4952-84640DC8E31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83259" y="1506480"/>
            <a:ext cx="543481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Relativní zastoupení jednotlivých věkových tříd </a:t>
            </a:r>
          </a:p>
        </p:txBody>
      </p:sp>
      <p:sp>
        <p:nvSpPr>
          <p:cNvPr id="72" name="Text Box 4">
            <a:extLst>
              <a:ext uri="{FF2B5EF4-FFF2-40B4-BE49-F238E27FC236}">
                <a16:creationId xmlns:a16="http://schemas.microsoft.com/office/drawing/2014/main" id="{70B89A6D-F2CA-8110-CDC8-632296986D9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 rot="16200000">
            <a:off x="-704342" y="3313080"/>
            <a:ext cx="31686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cs-CZ" altLang="cs-CZ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% osob ve věkové kategorii</a:t>
            </a:r>
          </a:p>
        </p:txBody>
      </p:sp>
      <p:sp>
        <p:nvSpPr>
          <p:cNvPr id="22" name="TextBox 6">
            <a:extLst>
              <a:ext uri="{FF2B5EF4-FFF2-40B4-BE49-F238E27FC236}">
                <a16:creationId xmlns:a16="http://schemas.microsoft.com/office/drawing/2014/main" id="{D7C1A7CD-E0FF-35E7-1CE4-90410B479143}"/>
              </a:ext>
            </a:extLst>
          </p:cNvPr>
          <p:cNvSpPr txBox="1"/>
          <p:nvPr/>
        </p:nvSpPr>
        <p:spPr>
          <a:xfrm>
            <a:off x="303572" y="764563"/>
            <a:ext cx="63056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(NRZP)+ NRHZS, stav k 31. 12. 2024</a:t>
            </a:r>
            <a:endParaRPr kumimoji="0" lang="cs-CZ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FE30E43-CA6D-D58E-EB92-9BCDF8C379BC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72590" y="160258"/>
            <a:ext cx="11615837" cy="538364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Ukázky stárnutí ZP: aktivní lékaři v ambulantní péči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5AD0591-B3B7-771A-025F-F7EA894B1C8D}"/>
              </a:ext>
            </a:extLst>
          </p:cNvPr>
          <p:cNvSpPr txBox="1"/>
          <p:nvPr/>
        </p:nvSpPr>
        <p:spPr>
          <a:xfrm rot="534033">
            <a:off x="8970500" y="975850"/>
            <a:ext cx="3089985" cy="101566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&gt; 60 let: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10 524 ZP (41%)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6A2A4FF6-C3F2-9FC6-F7CB-B851AE07FE28}"/>
              </a:ext>
            </a:extLst>
          </p:cNvPr>
          <p:cNvSpPr txBox="1"/>
          <p:nvPr/>
        </p:nvSpPr>
        <p:spPr>
          <a:xfrm>
            <a:off x="303572" y="6314413"/>
            <a:ext cx="4917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Definice: Úvazky všech aktivních lékařů v ostatní nelůžkové péči</a:t>
            </a:r>
            <a:endParaRPr kumimoji="0" lang="cs-CZ" sz="1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4FCC45B4-5A30-0F91-AE7C-F7153A945A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297330"/>
              </p:ext>
            </p:extLst>
          </p:nvPr>
        </p:nvGraphicFramePr>
        <p:xfrm>
          <a:off x="6731189" y="1988009"/>
          <a:ext cx="4527360" cy="4117620"/>
        </p:xfrm>
        <a:graphic>
          <a:graphicData uri="http://schemas.openxmlformats.org/drawingml/2006/table">
            <a:tbl>
              <a:tblPr/>
              <a:tblGrid>
                <a:gridCol w="1231711">
                  <a:extLst>
                    <a:ext uri="{9D8B030D-6E8A-4147-A177-3AD203B41FA5}">
                      <a16:colId xmlns:a16="http://schemas.microsoft.com/office/drawing/2014/main" val="3656674458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451213151"/>
                    </a:ext>
                  </a:extLst>
                </a:gridCol>
                <a:gridCol w="809625">
                  <a:extLst>
                    <a:ext uri="{9D8B030D-6E8A-4147-A177-3AD203B41FA5}">
                      <a16:colId xmlns:a16="http://schemas.microsoft.com/office/drawing/2014/main" val="2871173741"/>
                    </a:ext>
                  </a:extLst>
                </a:gridCol>
                <a:gridCol w="819150">
                  <a:extLst>
                    <a:ext uri="{9D8B030D-6E8A-4147-A177-3AD203B41FA5}">
                      <a16:colId xmlns:a16="http://schemas.microsoft.com/office/drawing/2014/main" val="1058848699"/>
                    </a:ext>
                  </a:extLst>
                </a:gridCol>
                <a:gridCol w="809624">
                  <a:extLst>
                    <a:ext uri="{9D8B030D-6E8A-4147-A177-3AD203B41FA5}">
                      <a16:colId xmlns:a16="http://schemas.microsoft.com/office/drawing/2014/main" val="964721330"/>
                    </a:ext>
                  </a:extLst>
                </a:gridCol>
              </a:tblGrid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Věk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Úvazky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7105194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 34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1 565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618,3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6006179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2 084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1 232,2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580760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2 712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1 980,9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7260137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2 691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2 086,1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905428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3 236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2 790,2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8876198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3 157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12,2%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2 800,5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13,9%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9041985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2 805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10,8%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2 599,0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12,9%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8375189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3 311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12,7%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2 846,7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14,1%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8075771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2 523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9,7%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1 994,0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9,9%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297205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a více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1 885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7,3%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1 201,8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0710199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25 969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20 149,8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3527381"/>
                  </a:ext>
                </a:extLst>
              </a:tr>
              <a:tr h="316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Průměrný věk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55,5 let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500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5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>
          <a:xfrm>
            <a:off x="336046" y="137740"/>
            <a:ext cx="11144250" cy="569598"/>
          </a:xfrm>
        </p:spPr>
        <p:txBody>
          <a:bodyPr anchor="t">
            <a:no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Ukázky stárnutí ZP: p</a:t>
            </a:r>
            <a:r>
              <a:rPr lang="cs-CZ" b="1" dirty="0">
                <a:solidFill>
                  <a:srgbClr val="002060"/>
                </a:solidFill>
                <a:latin typeface="+mn-lt"/>
              </a:rPr>
              <a:t>raktičtí lékaři</a:t>
            </a:r>
          </a:p>
        </p:txBody>
      </p:sp>
      <p:graphicFrame>
        <p:nvGraphicFramePr>
          <p:cNvPr id="20" name="Graf 19">
            <a:extLst>
              <a:ext uri="{FF2B5EF4-FFF2-40B4-BE49-F238E27FC236}">
                <a16:creationId xmlns:a16="http://schemas.microsoft.com/office/drawing/2014/main" id="{7E45D4C3-2939-42FD-8E3A-28D76CD391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782991"/>
              </p:ext>
            </p:extLst>
          </p:nvPr>
        </p:nvGraphicFramePr>
        <p:xfrm>
          <a:off x="733101" y="2828218"/>
          <a:ext cx="4941985" cy="37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Obdélník 24">
            <a:extLst>
              <a:ext uri="{FF2B5EF4-FFF2-40B4-BE49-F238E27FC236}">
                <a16:creationId xmlns:a16="http://schemas.microsoft.com/office/drawing/2014/main" id="{EA6A3B37-5462-446B-87D6-C1BAD7E52537}"/>
              </a:ext>
            </a:extLst>
          </p:cNvPr>
          <p:cNvSpPr/>
          <p:nvPr/>
        </p:nvSpPr>
        <p:spPr>
          <a:xfrm rot="16200000">
            <a:off x="41474" y="4356997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F2F49FC0-370C-4434-B0D6-4D509EB9E761}"/>
              </a:ext>
            </a:extLst>
          </p:cNvPr>
          <p:cNvSpPr/>
          <p:nvPr/>
        </p:nvSpPr>
        <p:spPr>
          <a:xfrm>
            <a:off x="1403957" y="2648624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celkem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9503032-9C07-0841-4B25-6FCCEAF99C38}"/>
              </a:ext>
            </a:extLst>
          </p:cNvPr>
          <p:cNvSpPr txBox="1"/>
          <p:nvPr/>
        </p:nvSpPr>
        <p:spPr>
          <a:xfrm>
            <a:off x="2939180" y="6536218"/>
            <a:ext cx="609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(NRZP), NRHZS</a:t>
            </a: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D3BBDE62-8AF5-6BCF-9AB7-045FD5934A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736368"/>
              </p:ext>
            </p:extLst>
          </p:nvPr>
        </p:nvGraphicFramePr>
        <p:xfrm>
          <a:off x="387372" y="1650497"/>
          <a:ext cx="3275699" cy="624840"/>
        </p:xfrm>
        <a:graphic>
          <a:graphicData uri="http://schemas.openxmlformats.org/drawingml/2006/table">
            <a:tbl>
              <a:tblPr/>
              <a:tblGrid>
                <a:gridCol w="1327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423885553"/>
                    </a:ext>
                  </a:extLst>
                </a:gridCol>
              </a:tblGrid>
              <a:tr h="30284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60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48,7 %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84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65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33,5 %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6586FEB0-EBAF-D571-1840-8CED7ACAF60E}"/>
              </a:ext>
            </a:extLst>
          </p:cNvPr>
          <p:cNvSpPr txBox="1"/>
          <p:nvPr/>
        </p:nvSpPr>
        <p:spPr>
          <a:xfrm>
            <a:off x="1182879" y="3946089"/>
            <a:ext cx="617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!</a:t>
            </a:r>
          </a:p>
        </p:txBody>
      </p:sp>
      <p:sp>
        <p:nvSpPr>
          <p:cNvPr id="15" name="Nadpis 8">
            <a:extLst>
              <a:ext uri="{FF2B5EF4-FFF2-40B4-BE49-F238E27FC236}">
                <a16:creationId xmlns:a16="http://schemas.microsoft.com/office/drawing/2014/main" id="{405C703B-9E50-DA2C-43A0-E9F95D6173DE}"/>
              </a:ext>
            </a:extLst>
          </p:cNvPr>
          <p:cNvSpPr txBox="1">
            <a:spLocks/>
          </p:cNvSpPr>
          <p:nvPr/>
        </p:nvSpPr>
        <p:spPr>
          <a:xfrm>
            <a:off x="250321" y="913381"/>
            <a:ext cx="4226429" cy="569598"/>
          </a:xfrm>
          <a:prstGeom prst="rect">
            <a:avLst/>
          </a:prstGeom>
          <a:solidFill>
            <a:schemeClr val="l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308297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rgbClr val="002060"/>
                </a:solidFill>
              </a:rPr>
              <a:t>PL pro děti a dorost</a:t>
            </a:r>
          </a:p>
        </p:txBody>
      </p:sp>
      <p:graphicFrame>
        <p:nvGraphicFramePr>
          <p:cNvPr id="17" name="Graf 16">
            <a:extLst>
              <a:ext uri="{FF2B5EF4-FFF2-40B4-BE49-F238E27FC236}">
                <a16:creationId xmlns:a16="http://schemas.microsoft.com/office/drawing/2014/main" id="{E21EF6C4-6064-692B-67EB-389B157978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5733176"/>
              </p:ext>
            </p:extLst>
          </p:nvPr>
        </p:nvGraphicFramePr>
        <p:xfrm>
          <a:off x="6876973" y="2807820"/>
          <a:ext cx="4941985" cy="37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Obdélník 18">
            <a:extLst>
              <a:ext uri="{FF2B5EF4-FFF2-40B4-BE49-F238E27FC236}">
                <a16:creationId xmlns:a16="http://schemas.microsoft.com/office/drawing/2014/main" id="{E8FABFCC-3D50-BC9C-DC45-804245EA5E83}"/>
              </a:ext>
            </a:extLst>
          </p:cNvPr>
          <p:cNvSpPr/>
          <p:nvPr/>
        </p:nvSpPr>
        <p:spPr>
          <a:xfrm rot="16200000">
            <a:off x="6185346" y="4336599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41DC4D82-E8DC-094C-262A-EB29C25D609A}"/>
              </a:ext>
            </a:extLst>
          </p:cNvPr>
          <p:cNvSpPr/>
          <p:nvPr/>
        </p:nvSpPr>
        <p:spPr>
          <a:xfrm>
            <a:off x="7553298" y="2767024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celkem</a:t>
            </a:r>
          </a:p>
        </p:txBody>
      </p:sp>
      <p:sp>
        <p:nvSpPr>
          <p:cNvPr id="24" name="Nadpis 8">
            <a:extLst>
              <a:ext uri="{FF2B5EF4-FFF2-40B4-BE49-F238E27FC236}">
                <a16:creationId xmlns:a16="http://schemas.microsoft.com/office/drawing/2014/main" id="{06A1D249-CEFF-4F2B-E4D4-E4B90462E659}"/>
              </a:ext>
            </a:extLst>
          </p:cNvPr>
          <p:cNvSpPr txBox="1">
            <a:spLocks/>
          </p:cNvSpPr>
          <p:nvPr/>
        </p:nvSpPr>
        <p:spPr>
          <a:xfrm>
            <a:off x="6783330" y="1001388"/>
            <a:ext cx="4226429" cy="569598"/>
          </a:xfrm>
          <a:prstGeom prst="rect">
            <a:avLst/>
          </a:prstGeom>
          <a:solidFill>
            <a:schemeClr val="l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308297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rgbClr val="002060"/>
                </a:solidFill>
              </a:rPr>
              <a:t>PL pro dospělé</a:t>
            </a:r>
          </a:p>
        </p:txBody>
      </p:sp>
      <p:graphicFrame>
        <p:nvGraphicFramePr>
          <p:cNvPr id="29" name="Tabulka 28">
            <a:extLst>
              <a:ext uri="{FF2B5EF4-FFF2-40B4-BE49-F238E27FC236}">
                <a16:creationId xmlns:a16="http://schemas.microsoft.com/office/drawing/2014/main" id="{EC0CE3F6-9BB6-628D-C00A-2AA4A34175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378235"/>
              </p:ext>
            </p:extLst>
          </p:nvPr>
        </p:nvGraphicFramePr>
        <p:xfrm>
          <a:off x="6876973" y="1650497"/>
          <a:ext cx="3275699" cy="624840"/>
        </p:xfrm>
        <a:graphic>
          <a:graphicData uri="http://schemas.openxmlformats.org/drawingml/2006/table">
            <a:tbl>
              <a:tblPr/>
              <a:tblGrid>
                <a:gridCol w="1327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423885553"/>
                    </a:ext>
                  </a:extLst>
                </a:gridCol>
              </a:tblGrid>
              <a:tr h="30284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60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40,2 %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84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65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30,3 %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" name="TextovéPole 30">
            <a:extLst>
              <a:ext uri="{FF2B5EF4-FFF2-40B4-BE49-F238E27FC236}">
                <a16:creationId xmlns:a16="http://schemas.microsoft.com/office/drawing/2014/main" id="{F7E05BA6-4E96-B505-5130-4A495B758BFE}"/>
              </a:ext>
            </a:extLst>
          </p:cNvPr>
          <p:cNvSpPr txBox="1"/>
          <p:nvPr/>
        </p:nvSpPr>
        <p:spPr>
          <a:xfrm>
            <a:off x="10405899" y="1473740"/>
            <a:ext cx="16287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Ohroženo stárnutím:</a:t>
            </a:r>
          </a:p>
          <a:p>
            <a:r>
              <a:rPr lang="cs-CZ" dirty="0"/>
              <a:t>&gt; 2 500 úvazků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F3B93686-267D-8956-B6A1-7FE9747395C2}"/>
              </a:ext>
            </a:extLst>
          </p:cNvPr>
          <p:cNvSpPr txBox="1"/>
          <p:nvPr/>
        </p:nvSpPr>
        <p:spPr>
          <a:xfrm>
            <a:off x="3916298" y="1455392"/>
            <a:ext cx="16287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Ohroženo stárnutím:</a:t>
            </a:r>
          </a:p>
          <a:p>
            <a:r>
              <a:rPr lang="cs-CZ" dirty="0"/>
              <a:t>&gt; 1 000 úvazků</a:t>
            </a:r>
          </a:p>
        </p:txBody>
      </p:sp>
    </p:spTree>
    <p:extLst>
      <p:ext uri="{BB962C8B-B14F-4D97-AF65-F5344CB8AC3E}">
        <p14:creationId xmlns:p14="http://schemas.microsoft.com/office/powerpoint/2010/main" val="42749783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CUSTOMSORTGLOBALLY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  <p:tag name="SLIDEFAB_RESIZEMOD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  <p:tag name="SLIDEFAB_RESIZEMODE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  <p:tag name="SLIDEFAB_RESIZEMOD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  <p:tag name="SLIDEFAB_RESIZEMOD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  <p:tag name="SLIDEFAB_RESIZEMOD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2"/>
  <p:tag name="SLIDEFAB_EXPORTMODE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  <p:tag name="SLIDEFAB_SHAPECONDITIONMETACTIONDELETE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  <p:tag name="SLIDEFAB_RESIZEMOD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2"/>
  <p:tag name="SLIDEFAB_RESIZEMODE" val="2"/>
</p:tagLst>
</file>

<file path=ppt/theme/theme1.xml><?xml version="1.0" encoding="utf-8"?>
<a:theme xmlns:a="http://schemas.openxmlformats.org/drawingml/2006/main" name="13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4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6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5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31_Motiv Office">
  <a:themeElements>
    <a:clrScheme name="Vlastní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6468E"/>
      </a:accent1>
      <a:accent2>
        <a:srgbClr val="C14971"/>
      </a:accent2>
      <a:accent3>
        <a:srgbClr val="474544"/>
      </a:accent3>
      <a:accent4>
        <a:srgbClr val="FFC12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2_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6.xml><?xml version="1.0" encoding="utf-8"?>
<a:theme xmlns:a="http://schemas.openxmlformats.org/drawingml/2006/main" name="7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8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9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9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6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4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5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7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MPSV1">
    <a:dk1>
      <a:sysClr val="windowText" lastClr="000000"/>
    </a:dk1>
    <a:lt1>
      <a:sysClr val="window" lastClr="FFFFFF"/>
    </a:lt1>
    <a:dk2>
      <a:srgbClr val="15448A"/>
    </a:dk2>
    <a:lt2>
      <a:srgbClr val="FFFFFF"/>
    </a:lt2>
    <a:accent1>
      <a:srgbClr val="1F4E79"/>
    </a:accent1>
    <a:accent2>
      <a:srgbClr val="F7A000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1F4E79"/>
    </a:hlink>
    <a:folHlink>
      <a:srgbClr val="96607D"/>
    </a:folHlink>
  </a:clrScheme>
  <a:fontScheme name="MPSV1">
    <a:majorFont>
      <a:latin typeface="Arial Black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MPSV1">
    <a:dk1>
      <a:sysClr val="windowText" lastClr="000000"/>
    </a:dk1>
    <a:lt1>
      <a:sysClr val="window" lastClr="FFFFFF"/>
    </a:lt1>
    <a:dk2>
      <a:srgbClr val="15448A"/>
    </a:dk2>
    <a:lt2>
      <a:srgbClr val="FFFFFF"/>
    </a:lt2>
    <a:accent1>
      <a:srgbClr val="1F4E79"/>
    </a:accent1>
    <a:accent2>
      <a:srgbClr val="F7A000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1F4E79"/>
    </a:hlink>
    <a:folHlink>
      <a:srgbClr val="96607D"/>
    </a:folHlink>
  </a:clrScheme>
  <a:fontScheme name="MPSV1">
    <a:majorFont>
      <a:latin typeface="Arial Black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2491</TotalTime>
  <Words>5432</Words>
  <Application>Microsoft Office PowerPoint</Application>
  <PresentationFormat>Širokoúhlá obrazovka</PresentationFormat>
  <Paragraphs>2151</Paragraphs>
  <Slides>44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19</vt:i4>
      </vt:variant>
      <vt:variant>
        <vt:lpstr>Nadpisy snímků</vt:lpstr>
      </vt:variant>
      <vt:variant>
        <vt:i4>44</vt:i4>
      </vt:variant>
    </vt:vector>
  </HeadingPairs>
  <TitlesOfParts>
    <vt:vector size="72" baseType="lpstr">
      <vt:lpstr>Aptos</vt:lpstr>
      <vt:lpstr>Aptos Narrow</vt:lpstr>
      <vt:lpstr>Arial</vt:lpstr>
      <vt:lpstr>Arial Black</vt:lpstr>
      <vt:lpstr>Calibri</vt:lpstr>
      <vt:lpstr>Calibri Light</vt:lpstr>
      <vt:lpstr>Symbol</vt:lpstr>
      <vt:lpstr>Trebuchet MS</vt:lpstr>
      <vt:lpstr>Wingdings</vt:lpstr>
      <vt:lpstr>13_Motiv Office</vt:lpstr>
      <vt:lpstr>16_Motiv Office</vt:lpstr>
      <vt:lpstr>8_Motiv Office</vt:lpstr>
      <vt:lpstr>14_Motiv Office</vt:lpstr>
      <vt:lpstr>1_Motiv Office</vt:lpstr>
      <vt:lpstr>15_Motiv Office</vt:lpstr>
      <vt:lpstr>3_Motiv Office</vt:lpstr>
      <vt:lpstr>17_Motiv Office</vt:lpstr>
      <vt:lpstr>2_Motiv Office</vt:lpstr>
      <vt:lpstr>Motiv Office</vt:lpstr>
      <vt:lpstr>4_Motiv Office</vt:lpstr>
      <vt:lpstr>6_Motiv Office</vt:lpstr>
      <vt:lpstr>5_Motiv Office</vt:lpstr>
      <vt:lpstr>31_Motiv Office</vt:lpstr>
      <vt:lpstr>12_Motiv Office</vt:lpstr>
      <vt:lpstr>7_Motiv Office</vt:lpstr>
      <vt:lpstr>18_Motiv Office</vt:lpstr>
      <vt:lpstr>19_Motiv Office</vt:lpstr>
      <vt:lpstr>9_Motiv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2025</vt:lpstr>
      <vt:lpstr>Prezentace aplikace PowerPoint</vt:lpstr>
      <vt:lpstr>Ukázky stárnutí ZP: aktivní lékaři v ambulantní péči</vt:lpstr>
      <vt:lpstr>Ukázky stárnutí ZP: praktičtí lékaři</vt:lpstr>
      <vt:lpstr>Prezentace aplikace PowerPoint</vt:lpstr>
      <vt:lpstr>Ukázky stárnutí ZP: aktivní chirurgové</vt:lpstr>
      <vt:lpstr>Velkou výzvou je i udržení vzdělávání zubních lékařů </vt:lpstr>
      <vt:lpstr>Ukázky stárnutí ZP: všeobecné sestry</vt:lpstr>
      <vt:lpstr>Ukázky stárnutí ZP: dětské sestry</vt:lpstr>
      <vt:lpstr>Prezentace aplikace PowerPoint</vt:lpstr>
      <vt:lpstr>Prezentace aplikace PowerPoint</vt:lpstr>
      <vt:lpstr>Prezentace aplikace PowerPoint</vt:lpstr>
      <vt:lpstr>Stárnutí populace mužů a žen nebude lineární</vt:lpstr>
      <vt:lpstr>Nosné parametry realizovaných vládních programů podpory vzdělávání lékařů a NLZP</vt:lpstr>
      <vt:lpstr>Prezentace aplikace PowerPoint</vt:lpstr>
      <vt:lpstr>Projekce vývoje věku aktivních lékařů na základě navýšené produkce fakult Lékařské fakulty vyprodukují v následujících 12 letech cca 19 000 – 21 000 nových lékařů. To nevyhnutelně změní rizikový trend stárnutí této profese. </vt:lpstr>
      <vt:lpstr>Prezentace aplikace PowerPoint</vt:lpstr>
      <vt:lpstr>Prezentace aplikace PowerPoint</vt:lpstr>
      <vt:lpstr>Absolventi všeobecného lékařství v ČJ a jejich aktuální zaměstnání k 31. 12. 2024 (dle státní příslušnosti)</vt:lpstr>
      <vt:lpstr>Prezentace aplikace PowerPoint</vt:lpstr>
      <vt:lpstr>Prezentace aplikace PowerPoint</vt:lpstr>
      <vt:lpstr>Prezentace aplikace PowerPoint</vt:lpstr>
      <vt:lpstr>Navýšení počtu zapsaných studentů zvládly všechny fakulty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Vybrané cílové profese NLZP se stručným zdůvodněním </vt:lpstr>
      <vt:lpstr>Program podpory vzdělávání NLZP: zapojené vysoké školy </vt:lpstr>
      <vt:lpstr>Prezentace aplikace PowerPoint</vt:lpstr>
      <vt:lpstr>Prezentace aplikace PowerPoint</vt:lpstr>
      <vt:lpstr>Prezentace aplikace PowerPoint</vt:lpstr>
      <vt:lpstr>Navýšení počtu zapsaných studentů zvládly všechny lékařské fakulty a VŠ</vt:lpstr>
      <vt:lpstr>Navýšení počtu zapsaných studentů zvládly všechny lékařské fakulty a VŠ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Jarkovský Jiří RNDr. Ph.D.</dc:creator>
  <cp:lastModifiedBy>Dušek Ladislav prof. RNDr. Ph.D.</cp:lastModifiedBy>
  <cp:revision>67</cp:revision>
  <dcterms:created xsi:type="dcterms:W3CDTF">2022-06-01T17:47:09Z</dcterms:created>
  <dcterms:modified xsi:type="dcterms:W3CDTF">2026-08-18T09:27:49Z</dcterms:modified>
</cp:coreProperties>
</file>