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23"/>
  </p:notesMasterIdLst>
  <p:handoutMasterIdLst>
    <p:handoutMasterId r:id="rId24"/>
  </p:handoutMasterIdLst>
  <p:sldIdLst>
    <p:sldId id="322" r:id="rId6"/>
    <p:sldId id="498" r:id="rId7"/>
    <p:sldId id="513" r:id="rId8"/>
    <p:sldId id="511" r:id="rId9"/>
    <p:sldId id="502" r:id="rId10"/>
    <p:sldId id="505" r:id="rId11"/>
    <p:sldId id="507" r:id="rId12"/>
    <p:sldId id="503" r:id="rId13"/>
    <p:sldId id="514" r:id="rId14"/>
    <p:sldId id="504" r:id="rId15"/>
    <p:sldId id="508" r:id="rId16"/>
    <p:sldId id="509" r:id="rId17"/>
    <p:sldId id="495" r:id="rId18"/>
    <p:sldId id="512" r:id="rId19"/>
    <p:sldId id="501" r:id="rId20"/>
    <p:sldId id="500" r:id="rId21"/>
    <p:sldId id="321" r:id="rId2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0C0F"/>
    <a:srgbClr val="007339"/>
    <a:srgbClr val="FFAA00"/>
    <a:srgbClr val="FCF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08" autoAdjust="0"/>
    <p:restoredTop sz="94690" autoAdjust="0"/>
  </p:normalViewPr>
  <p:slideViewPr>
    <p:cSldViewPr snapToGrid="0">
      <p:cViewPr varScale="1">
        <p:scale>
          <a:sx n="111" d="100"/>
          <a:sy n="111" d="100"/>
        </p:scale>
        <p:origin x="774" y="96"/>
      </p:cViewPr>
      <p:guideLst/>
    </p:cSldViewPr>
  </p:slideViewPr>
  <p:outlineViewPr>
    <p:cViewPr>
      <p:scale>
        <a:sx n="33" d="100"/>
        <a:sy n="33" d="100"/>
      </p:scale>
      <p:origin x="0" y="-27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81"/>
    </p:cViewPr>
  </p:sorterViewPr>
  <p:notesViewPr>
    <p:cSldViewPr snapToGrid="0">
      <p:cViewPr varScale="1">
        <p:scale>
          <a:sx n="78" d="100"/>
          <a:sy n="78" d="100"/>
        </p:scale>
        <p:origin x="30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AAA8C26C-A5C7-FEBB-5817-23C01B253B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D14BA7B-26B5-E96E-C8C9-7588E7704A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E867F-565A-4AA7-8E4F-4FA570E673F5}" type="datetimeFigureOut">
              <a:rPr lang="cs-CZ" smtClean="0"/>
              <a:t>24.06.2026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483ED85-3746-16C5-9929-AFA9A18280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233FDE4-5845-9F64-3FC8-F0AADA7220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B730F-E924-46DB-AD1A-0FB56D035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025008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EE7B8BB-D9D6-467F-9994-F012167BAEAE}" type="datetimeFigureOut">
              <a:rPr lang="cs-CZ" smtClean="0"/>
              <a:pPr/>
              <a:t>24.06.2026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658EE2B-939F-47CD-9BC5-5FD16CEF39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521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204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366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502128D7-7D8E-3FD3-2966-72438072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BA52893-D068-F60C-D798-56BBE2DCB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C978C-91FE-4794-A3EE-9ED9D5496A3E}" type="datetime1">
              <a:rPr lang="cs-CZ" sz="1000" smtClean="0"/>
              <a:t>24.06.2026</a:t>
            </a:fld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36481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delším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4">
            <a:extLst>
              <a:ext uri="{FF2B5EF4-FFF2-40B4-BE49-F238E27FC236}">
                <a16:creationId xmlns:a16="http://schemas.microsoft.com/office/drawing/2014/main" id="{7473603A-9A71-A5BE-90CC-15D3F78F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2761200"/>
            <a:ext cx="63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889060"/>
            <a:ext cx="63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C0A512B-87B3-F68E-A07D-6BE85F3B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0000" y="6300000"/>
            <a:ext cx="2700000" cy="365125"/>
          </a:xfrm>
        </p:spPr>
        <p:txBody>
          <a:bodyPr/>
          <a:lstStyle/>
          <a:p>
            <a:fld id="{B9B542DB-C5FD-4A31-833A-76C6E62927BE}" type="datetime1">
              <a:rPr lang="cs-CZ" sz="1000" smtClean="0"/>
              <a:t>24.06.2026</a:t>
            </a:fld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388705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1" userDrawn="1">
          <p15:clr>
            <a:srgbClr val="9FCC3B"/>
          </p15:clr>
        </p15:guide>
        <p15:guide id="2" orient="horz" pos="404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fot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4">
            <a:extLst>
              <a:ext uri="{FF2B5EF4-FFF2-40B4-BE49-F238E27FC236}">
                <a16:creationId xmlns:a16="http://schemas.microsoft.com/office/drawing/2014/main" id="{8070EA4A-40B1-DA62-574C-9DCACDCD5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4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8B01576-526C-976B-40A0-8AE039F8B1D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84000" y="6300000"/>
            <a:ext cx="2700000" cy="365125"/>
          </a:xfrm>
        </p:spPr>
        <p:txBody>
          <a:bodyPr/>
          <a:lstStyle/>
          <a:p>
            <a:fld id="{F0E58C5F-208B-4AEE-8834-847AE0488F44}" type="datetime1">
              <a:rPr lang="cs-CZ" sz="1000" smtClean="0"/>
              <a:t>24.06.2026</a:t>
            </a:fld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40501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1 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375331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2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999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61E6238-91D7-F301-8E55-3A3882F4234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08000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47136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velké pí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76B5B2F9-9B38-E06E-F6ED-5FBCCF60C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CB3B8F72-81EF-7424-29F6-9D2F8F099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542EAAF-B3F6-CAE0-6484-DFD0272FAB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2DDB9F2-4790-E840-CAF2-1691CC1CAD5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6200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malé pí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D03D6556-637F-4A8E-646E-74DDCEC0C1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9F83DFA-BC41-5DD9-FAAD-A5C442FE2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0BE8914-56C4-91C5-E53C-FAA470F6FC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12BBF46-FD9B-F358-D298-A9F09D3321E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70550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nímek s nadpis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2768486"/>
            <a:ext cx="9900000" cy="1916866"/>
          </a:xfrm>
        </p:spPr>
        <p:txBody>
          <a:bodyPr anchor="t"/>
          <a:lstStyle>
            <a:lvl1pPr>
              <a:lnSpc>
                <a:spcPct val="1000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DE0CB16-C6A2-E5A0-D41F-4043BDFE2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0103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B2972142-5947-7CE2-87C4-76273AB9A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C4D8B83D-4F13-73F1-A6FB-F2D3FDE26A4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84000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2" name="Zástupný obsah 10">
            <a:extLst>
              <a:ext uri="{FF2B5EF4-FFF2-40B4-BE49-F238E27FC236}">
                <a16:creationId xmlns:a16="http://schemas.microsoft.com/office/drawing/2014/main" id="{66312AE8-F8DA-9BE0-CDEA-EBB8AC1D28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20799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E0028AA-8191-8AC0-CA9B-E9E97C481F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C4A29AD-99A7-0114-9205-C9A17DF2295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22323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3600" cy="594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9AB1A28-726C-70D7-6F65-D304F6CA8E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470DB23-02F9-7A0D-0BE3-B7B3966762C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4622E57-4DBB-EC34-C3CF-564E6511DE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991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obsah 5">
            <a:extLst>
              <a:ext uri="{FF2B5EF4-FFF2-40B4-BE49-F238E27FC236}">
                <a16:creationId xmlns:a16="http://schemas.microsoft.com/office/drawing/2014/main" id="{DB9075DF-D594-9AF7-F5CE-1A9B3B43E33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43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1A8F4358-2A52-2A18-7EDD-D3ECE711529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4" name="Zástupný symbol pro číslo snímku 13">
            <a:extLst>
              <a:ext uri="{FF2B5EF4-FFF2-40B4-BE49-F238E27FC236}">
                <a16:creationId xmlns:a16="http://schemas.microsoft.com/office/drawing/2014/main" id="{20237B32-11C6-7270-3AEA-E7E23F49ED8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631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5">
            <a:extLst>
              <a:ext uri="{FF2B5EF4-FFF2-40B4-BE49-F238E27FC236}">
                <a16:creationId xmlns:a16="http://schemas.microsoft.com/office/drawing/2014/main" id="{7A34AA89-518C-D6AC-CDB3-0DE9D45730B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F5C06968-058F-D011-06D6-01032E89CEFD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3992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98355326-2F70-4A4F-590D-CC40624BFEC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14399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D557F747-0911-C7A1-CF9E-8B93A0D34E4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9EE5B781-3009-59D3-CA15-ABA5CF8E6A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301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 a šip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id="{54483967-348E-1705-D735-D2E72F6E9E5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5" name="Obrázek 5">
            <a:extLst>
              <a:ext uri="{FF2B5EF4-FFF2-40B4-BE49-F238E27FC236}">
                <a16:creationId xmlns:a16="http://schemas.microsoft.com/office/drawing/2014/main" id="{A2AE4F48-9024-7B16-C32E-04A66F4846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84507" y="3901221"/>
            <a:ext cx="359027" cy="301120"/>
          </a:xfrm>
          <a:prstGeom prst="rect">
            <a:avLst/>
          </a:prstGeom>
          <a:noFill/>
        </p:spPr>
      </p:pic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5AA7E03-01D9-B07D-DAC8-A0D961BD4E2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5378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6" name="Obrázek 11">
            <a:extLst>
              <a:ext uri="{FF2B5EF4-FFF2-40B4-BE49-F238E27FC236}">
                <a16:creationId xmlns:a16="http://schemas.microsoft.com/office/drawing/2014/main" id="{336C0724-BE0D-E299-335E-715E7086B3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38866" y="3901221"/>
            <a:ext cx="359027" cy="301120"/>
          </a:xfrm>
          <a:prstGeom prst="rect">
            <a:avLst/>
          </a:prstGeom>
        </p:spPr>
      </p:pic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8D130518-2DFE-65CD-F1E0-481FB08053D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3916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E00ACC74-32A2-A747-1A05-231D26293D9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A852988D-31C5-8379-B8D8-ECF77EE260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415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FD20CD3-E50C-13A7-2C60-49AE1CDC314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0" name="Zástupný obsah 5">
            <a:extLst>
              <a:ext uri="{FF2B5EF4-FFF2-40B4-BE49-F238E27FC236}">
                <a16:creationId xmlns:a16="http://schemas.microsoft.com/office/drawing/2014/main" id="{51267E13-017A-FA42-3696-A709BF366FE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B6371CD7-324B-BD83-72D0-5C8ADD9E45E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59EBA1-93E0-800C-CBBA-EBB35E471C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9" name="Zástupný symbol pro zápatí 18">
            <a:extLst>
              <a:ext uri="{FF2B5EF4-FFF2-40B4-BE49-F238E27FC236}">
                <a16:creationId xmlns:a16="http://schemas.microsoft.com/office/drawing/2014/main" id="{25660FB1-C0FB-7408-4741-35CAAC28464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20" name="Zástupný symbol pro číslo snímku 19">
            <a:extLst>
              <a:ext uri="{FF2B5EF4-FFF2-40B4-BE49-F238E27FC236}">
                <a16:creationId xmlns:a16="http://schemas.microsoft.com/office/drawing/2014/main" id="{8ADE0588-CC18-5472-FFB5-C09CB51DEB0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9286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 a po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72A12D07-1105-1BE9-FBE1-794E698D25C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6" name="Zástupný obsah 5">
            <a:extLst>
              <a:ext uri="{FF2B5EF4-FFF2-40B4-BE49-F238E27FC236}">
                <a16:creationId xmlns:a16="http://schemas.microsoft.com/office/drawing/2014/main" id="{1A52B263-6FBA-DC44-269B-7B3D5987817E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8" name="Zástupný obsah 5">
            <a:extLst>
              <a:ext uri="{FF2B5EF4-FFF2-40B4-BE49-F238E27FC236}">
                <a16:creationId xmlns:a16="http://schemas.microsoft.com/office/drawing/2014/main" id="{41877094-42C3-189E-49F1-6E9D14E111C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9" name="Zástupný obsah 5">
            <a:extLst>
              <a:ext uri="{FF2B5EF4-FFF2-40B4-BE49-F238E27FC236}">
                <a16:creationId xmlns:a16="http://schemas.microsoft.com/office/drawing/2014/main" id="{0AB5FF7F-4FAE-A457-3B4A-944E9DAB4405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014088-7207-682F-7377-6A6C7697C16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3CAF6A0-5C21-17A5-818B-3F227687A3B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0165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text 8">
            <a:extLst>
              <a:ext uri="{FF2B5EF4-FFF2-40B4-BE49-F238E27FC236}">
                <a16:creationId xmlns:a16="http://schemas.microsoft.com/office/drawing/2014/main" id="{71377C2C-DCAC-271D-133C-E1078A5726A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AC8619C-2FDE-A746-00E6-B146E6BFF6B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54880" y="2278067"/>
            <a:ext cx="6743520" cy="3960000"/>
          </a:xfrm>
        </p:spPr>
        <p:txBody>
          <a:bodyPr/>
          <a:lstStyle/>
          <a:p>
            <a:r>
              <a:rPr lang="cs-CZ"/>
              <a:t>Kliknutím na ikonu přidáte graf.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BE034E63-8687-A056-6A94-04D1AB3BB81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BC3879F2-9DD8-31A5-BC34-B044B97C5AE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3842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3">
            <a:extLst>
              <a:ext uri="{FF2B5EF4-FFF2-40B4-BE49-F238E27FC236}">
                <a16:creationId xmlns:a16="http://schemas.microsoft.com/office/drawing/2014/main" id="{4E3AB5FD-ECA8-C757-228F-447400E6833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4404926" y="2278067"/>
            <a:ext cx="7090390" cy="3960000"/>
          </a:xfrm>
        </p:spPr>
        <p:txBody>
          <a:bodyPr/>
          <a:lstStyle/>
          <a:p>
            <a:r>
              <a:rPr lang="cs-CZ"/>
              <a:t>Kliknutím na ikonu přidáte tabulku.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8B7AC32-9EA0-3F39-4CE1-5C81EC68B18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7925BAD9-B59E-8DB0-F668-E12B03DB65A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1579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318003C6-E156-BF1F-3F13-2BFD4D14E4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14ECE8FE-3582-DBBF-450F-BF8BF0FA15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06400" y="2278068"/>
            <a:ext cx="7092000" cy="3960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1A7E3A63-E375-563C-1253-37A483B9F83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75B6C91-DC7E-7FC4-7F0A-DB8B490FC1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55976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3215B61-A66C-BC88-B0C4-F31B096B7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91FEE2B-F968-0F73-328B-8D447B522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9274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2807DAB-39BD-E8F3-540F-9C04ACE60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2380DA0-73F1-31EF-1576-EDA2AAEAF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6906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6048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A39C14E6-7CAD-5995-FE58-D120A82F1C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3216B9F-173D-3444-FA5C-D2CC92F697D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619250" y="2160588"/>
            <a:ext cx="8964613" cy="395922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19B747F-787F-25BA-23D1-0E4A6D2FABF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54956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 a 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4">
            <a:extLst>
              <a:ext uri="{FF2B5EF4-FFF2-40B4-BE49-F238E27FC236}">
                <a16:creationId xmlns:a16="http://schemas.microsoft.com/office/drawing/2014/main" id="{C7FE1D87-8604-EDDA-479C-DD25A4519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8BA64B1C-F89E-C9AD-B9BC-F79E6261E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5934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5" userDrawn="1">
          <p15:clr>
            <a:srgbClr val="9FCC3B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348E601-3A68-BEB0-2F6A-B7D30C11C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7814-3386-4F4D-B540-84CE35908B99}" type="datetime1">
              <a:rPr lang="cs-CZ" smtClean="0"/>
              <a:t>24.06.2026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3505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delším text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2761200"/>
            <a:ext cx="63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0" y="4888800"/>
            <a:ext cx="63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D2CC73D-76C0-1917-DEDC-C9EFC4A597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0000" y="6300000"/>
            <a:ext cx="2700000" cy="365125"/>
          </a:xfrm>
        </p:spPr>
        <p:txBody>
          <a:bodyPr/>
          <a:lstStyle/>
          <a:p>
            <a:fld id="{CBA48AEB-CDCA-4868-AA16-D6B5537622B7}" type="datetime1">
              <a:rPr lang="cs-CZ" smtClean="0"/>
              <a:t>24.06.2026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2797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31" userDrawn="1">
          <p15:clr>
            <a:srgbClr val="9FCC3B"/>
          </p15:clr>
        </p15:guide>
        <p15:guide id="2" orient="horz" pos="404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fotk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2" name="Zástupný symbol obrázku 5">
            <a:extLst>
              <a:ext uri="{FF2B5EF4-FFF2-40B4-BE49-F238E27FC236}">
                <a16:creationId xmlns:a16="http://schemas.microsoft.com/office/drawing/2014/main" id="{CE0F9676-5C40-033F-474E-7E508A59C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</a:lstStyle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F5FE756-8644-D8B8-4022-091220509D0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84000" y="6300000"/>
            <a:ext cx="2700000" cy="365125"/>
          </a:xfrm>
        </p:spPr>
        <p:txBody>
          <a:bodyPr/>
          <a:lstStyle/>
          <a:p>
            <a:fld id="{C2548057-0413-463B-BC5A-AD38BA3EA546}" type="datetime1">
              <a:rPr lang="cs-CZ" smtClean="0"/>
              <a:t>24.06.2026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1913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1 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36550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2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999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61E6238-91D7-F301-8E55-3A3882F4234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08000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7700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velké písm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B7A5E06-BCD6-3357-ACF2-95D5AE140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obsah 6">
            <a:extLst>
              <a:ext uri="{FF2B5EF4-FFF2-40B4-BE49-F238E27FC236}">
                <a16:creationId xmlns:a16="http://schemas.microsoft.com/office/drawing/2014/main" id="{EE7BA1AA-D543-683C-6B9D-B21C908CD7F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19250" y="2278063"/>
            <a:ext cx="8964613" cy="395922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C4B0A8A-B9A5-99F8-390C-83BC4F59D37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B9E4B5D2-57D2-14C0-0940-03F0BF7449B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5979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malé písm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B7A5E06-BCD6-3357-ACF2-95D5AE140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5793146E-D387-C54F-59C0-FDE8D36DC3D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19250" y="2278063"/>
            <a:ext cx="8964613" cy="3959225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3C97833-0A43-B588-8F3A-56E294A263D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64DD3D7-A6DB-6455-5869-D994C158120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9805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nímek s na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8F01772-61CF-46B0-EE02-95A0FE3EA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8400"/>
            <a:ext cx="9900000" cy="2073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D4D042D-A96D-780B-380D-90B6A4963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5792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B2972142-5947-7CE2-87C4-76273AB9A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C4D8B83D-4F13-73F1-A6FB-F2D3FDE26A4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84000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2" name="Zástupný obsah 10">
            <a:extLst>
              <a:ext uri="{FF2B5EF4-FFF2-40B4-BE49-F238E27FC236}">
                <a16:creationId xmlns:a16="http://schemas.microsoft.com/office/drawing/2014/main" id="{66312AE8-F8DA-9BE0-CDEA-EBB8AC1D28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20799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E0028AA-8191-8AC0-CA9B-E9E97C481F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C4A29AD-99A7-0114-9205-C9A17DF2295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07474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3600" cy="594000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9AB1A28-726C-70D7-6F65-D304F6CA8E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470DB23-02F9-7A0D-0BE3-B7B3966762C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4622E57-4DBB-EC34-C3CF-564E6511DE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991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obsah 5">
            <a:extLst>
              <a:ext uri="{FF2B5EF4-FFF2-40B4-BE49-F238E27FC236}">
                <a16:creationId xmlns:a16="http://schemas.microsoft.com/office/drawing/2014/main" id="{DB9075DF-D594-9AF7-F5CE-1A9B3B43E33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43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1A8F4358-2A52-2A18-7EDD-D3ECE711529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4" name="Zástupný symbol pro číslo snímku 13">
            <a:extLst>
              <a:ext uri="{FF2B5EF4-FFF2-40B4-BE49-F238E27FC236}">
                <a16:creationId xmlns:a16="http://schemas.microsoft.com/office/drawing/2014/main" id="{20237B32-11C6-7270-3AEA-E7E23F49ED8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5670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Zástupný obsah 5">
            <a:extLst>
              <a:ext uri="{FF2B5EF4-FFF2-40B4-BE49-F238E27FC236}">
                <a16:creationId xmlns:a16="http://schemas.microsoft.com/office/drawing/2014/main" id="{7A34AA89-518C-D6AC-CDB3-0DE9D45730B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F5C06968-058F-D011-06D6-01032E89CEFD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3992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98355326-2F70-4A4F-590D-CC40624BFEC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14399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D557F747-0911-C7A1-CF9E-8B93A0D34E4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9EE5B781-3009-59D3-CA15-ABA5CF8E6A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44571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 a šip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id="{54483967-348E-1705-D735-D2E72F6E9E5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pic>
        <p:nvPicPr>
          <p:cNvPr id="5" name="Obrázek 5">
            <a:extLst>
              <a:ext uri="{FF2B5EF4-FFF2-40B4-BE49-F238E27FC236}">
                <a16:creationId xmlns:a16="http://schemas.microsoft.com/office/drawing/2014/main" id="{A2AE4F48-9024-7B16-C32E-04A66F4846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84507" y="3901221"/>
            <a:ext cx="359027" cy="301120"/>
          </a:xfrm>
          <a:prstGeom prst="rect">
            <a:avLst/>
          </a:prstGeom>
          <a:noFill/>
        </p:spPr>
      </p:pic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5AA7E03-01D9-B07D-DAC8-A0D961BD4E2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5378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pic>
        <p:nvPicPr>
          <p:cNvPr id="6" name="Obrázek 11">
            <a:extLst>
              <a:ext uri="{FF2B5EF4-FFF2-40B4-BE49-F238E27FC236}">
                <a16:creationId xmlns:a16="http://schemas.microsoft.com/office/drawing/2014/main" id="{336C0724-BE0D-E299-335E-715E7086B3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38866" y="3901221"/>
            <a:ext cx="359027" cy="301120"/>
          </a:xfrm>
          <a:prstGeom prst="rect">
            <a:avLst/>
          </a:prstGeom>
        </p:spPr>
      </p:pic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8D130518-2DFE-65CD-F1E0-481FB08053D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3916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E00ACC74-32A2-A747-1A05-231D26293D9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A852988D-31C5-8379-B8D8-ECF77EE260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91217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24516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FD20CD3-E50C-13A7-2C60-49AE1CDC314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0" name="Zástupný obsah 5">
            <a:extLst>
              <a:ext uri="{FF2B5EF4-FFF2-40B4-BE49-F238E27FC236}">
                <a16:creationId xmlns:a16="http://schemas.microsoft.com/office/drawing/2014/main" id="{51267E13-017A-FA42-3696-A709BF366FE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B6371CD7-324B-BD83-72D0-5C8ADD9E45E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59EBA1-93E0-800C-CBBA-EBB35E471C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9" name="Zástupný symbol pro zápatí 18">
            <a:extLst>
              <a:ext uri="{FF2B5EF4-FFF2-40B4-BE49-F238E27FC236}">
                <a16:creationId xmlns:a16="http://schemas.microsoft.com/office/drawing/2014/main" id="{25660FB1-C0FB-7408-4741-35CAAC28464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20" name="Zástupný symbol pro číslo snímku 19">
            <a:extLst>
              <a:ext uri="{FF2B5EF4-FFF2-40B4-BE49-F238E27FC236}">
                <a16:creationId xmlns:a16="http://schemas.microsoft.com/office/drawing/2014/main" id="{8ADE0588-CC18-5472-FFB5-C09CB51DEB0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94898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 a po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1942842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72A12D07-1105-1BE9-FBE1-794E698D25C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6" name="Zástupný obsah 5">
            <a:extLst>
              <a:ext uri="{FF2B5EF4-FFF2-40B4-BE49-F238E27FC236}">
                <a16:creationId xmlns:a16="http://schemas.microsoft.com/office/drawing/2014/main" id="{1A52B263-6FBA-DC44-269B-7B3D5987817E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8" name="Zástupný obsah 5">
            <a:extLst>
              <a:ext uri="{FF2B5EF4-FFF2-40B4-BE49-F238E27FC236}">
                <a16:creationId xmlns:a16="http://schemas.microsoft.com/office/drawing/2014/main" id="{41877094-42C3-189E-49F1-6E9D14E111C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9" name="Zástupný obsah 5">
            <a:extLst>
              <a:ext uri="{FF2B5EF4-FFF2-40B4-BE49-F238E27FC236}">
                <a16:creationId xmlns:a16="http://schemas.microsoft.com/office/drawing/2014/main" id="{0AB5FF7F-4FAE-A457-3B4A-944E9DAB4405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014088-7207-682F-7377-6A6C7697C16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3CAF6A0-5C21-17A5-818B-3F227687A3B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32121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text 8">
            <a:extLst>
              <a:ext uri="{FF2B5EF4-FFF2-40B4-BE49-F238E27FC236}">
                <a16:creationId xmlns:a16="http://schemas.microsoft.com/office/drawing/2014/main" id="{71377C2C-DCAC-271D-133C-E1078A5726A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AC8619C-2FDE-A746-00E6-B146E6BFF6B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54880" y="2278067"/>
            <a:ext cx="6743520" cy="3960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BE034E63-8687-A056-6A94-04D1AB3BB81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BC3879F2-9DD8-31A5-BC34-B044B97C5AE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89917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Zástupný obsah 3">
            <a:extLst>
              <a:ext uri="{FF2B5EF4-FFF2-40B4-BE49-F238E27FC236}">
                <a16:creationId xmlns:a16="http://schemas.microsoft.com/office/drawing/2014/main" id="{4E3AB5FD-ECA8-C757-228F-447400E6833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4406398" y="2278067"/>
            <a:ext cx="7092000" cy="3960000"/>
          </a:xfrm>
        </p:spPr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8B7AC32-9EA0-3F39-4CE1-5C81EC68B18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7925BAD9-B59E-8DB0-F668-E12B03DB65A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0583999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01262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318003C6-E156-BF1F-3F13-2BFD4D14E4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14ECE8FE-3582-DBBF-450F-BF8BF0FA15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06400" y="2278068"/>
            <a:ext cx="7092000" cy="3960000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1A7E3A63-E375-563C-1253-37A483B9F83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75B6C91-DC7E-7FC4-7F0A-DB8B490FC1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60486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667C7B17-090C-509F-D2AA-859859986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A974DD3-9918-067D-8ED9-A15EDE1479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831D91E-C93D-CC40-38DF-52284B38809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17538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0518053-8D45-A9F0-743C-F6DAB4AC0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4E6BDC3-7F50-1AEF-4E02-F3D11DA5B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878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85732B59-8AE8-4E64-8089-D2E9FACB5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2" name="Zástupný text 8">
            <a:extLst>
              <a:ext uri="{FF2B5EF4-FFF2-40B4-BE49-F238E27FC236}">
                <a16:creationId xmlns:a16="http://schemas.microsoft.com/office/drawing/2014/main" id="{ABB04F9A-100D-E7AB-1468-0D52D4900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B130425A-FE22-3E23-10DD-13473CB55E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4000" y="2169350"/>
            <a:ext cx="5328000" cy="558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3" name="Zástupný obsah 12">
            <a:extLst>
              <a:ext uri="{FF2B5EF4-FFF2-40B4-BE49-F238E27FC236}">
                <a16:creationId xmlns:a16="http://schemas.microsoft.com/office/drawing/2014/main" id="{8B62D44B-BBED-36DD-2981-17D602E41B0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84000" y="2966518"/>
            <a:ext cx="5328000" cy="31536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4" name="Zástupný text 10">
            <a:extLst>
              <a:ext uri="{FF2B5EF4-FFF2-40B4-BE49-F238E27FC236}">
                <a16:creationId xmlns:a16="http://schemas.microsoft.com/office/drawing/2014/main" id="{6F4B374D-9B4B-6F02-A8C5-9C5C2EB938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0400" y="2169350"/>
            <a:ext cx="5328000" cy="558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5" name="Zástupný obsah 12">
            <a:extLst>
              <a:ext uri="{FF2B5EF4-FFF2-40B4-BE49-F238E27FC236}">
                <a16:creationId xmlns:a16="http://schemas.microsoft.com/office/drawing/2014/main" id="{57EC11A9-174A-FB14-7484-BB53998C896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70400" y="2966518"/>
            <a:ext cx="5328000" cy="31536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A026EA3-65B9-CA84-35F4-082B64EF388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57EC179-A91C-6820-D136-40F078D1FAB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8513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a shrnut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53BFFB0-78BD-4B9B-05A2-A29940738D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19250" y="2160588"/>
            <a:ext cx="8964613" cy="3959225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A5B4A3-CE6C-D146-238E-776842DE10B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2368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 a poděkován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1269851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DF67F3F1-F3D2-EC43-5EB5-2BB7ED887C96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310E844-7027-4742-5478-59C3914FD3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3600" y="6300000"/>
            <a:ext cx="4680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DA071ED-7901-3491-A09C-3FA8AA7B06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00001" y="6300000"/>
            <a:ext cx="2700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9DEDC6-1FF5-4331-90E5-EBAE0E9322B7}" type="datetime1">
              <a:rPr lang="cs-CZ" sz="1000" smtClean="0"/>
              <a:t>24.06.2026</a:t>
            </a:fld>
            <a:endParaRPr lang="cs-CZ" sz="100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584000" y="6300000"/>
            <a:ext cx="91439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6372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726" r:id="rId3"/>
    <p:sldLayoutId id="2147483722" r:id="rId4"/>
    <p:sldLayoutId id="2147483763" r:id="rId5"/>
    <p:sldLayoutId id="2147483678" r:id="rId6"/>
    <p:sldLayoutId id="2147483679" r:id="rId7"/>
    <p:sldLayoutId id="2147483651" r:id="rId8"/>
    <p:sldLayoutId id="2147483682" r:id="rId9"/>
    <p:sldLayoutId id="2147483683" r:id="rId10"/>
    <p:sldLayoutId id="2147483684" r:id="rId11"/>
    <p:sldLayoutId id="2147483755" r:id="rId12"/>
    <p:sldLayoutId id="2147483756" r:id="rId13"/>
    <p:sldLayoutId id="2147483688" r:id="rId14"/>
    <p:sldLayoutId id="2147483690" r:id="rId15"/>
    <p:sldLayoutId id="2147483724" r:id="rId16"/>
    <p:sldLayoutId id="2147483751" r:id="rId17"/>
    <p:sldLayoutId id="2147483654" r:id="rId18"/>
    <p:sldLayoutId id="2147483655" r:id="rId19"/>
    <p:sldLayoutId id="2147483719" r:id="rId20"/>
    <p:sldLayoutId id="2147483723" r:id="rId2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700" b="1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3"/>
          </a:solidFill>
          <a:latin typeface="+mn-lt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5"/>
          </a:solidFill>
          <a:latin typeface="+mn-lt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025FCB21-8AB5-EA3D-1803-9CBD8B12DF84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0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D28182C-6C25-39E3-D770-BE3404840A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3600" y="6300000"/>
            <a:ext cx="4680000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algn="l"/>
            <a:endParaRPr lang="cs-CZ" dirty="0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068C4D7-DFC0-6EDB-70FE-6EC186A20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00001" y="6300000"/>
            <a:ext cx="2700000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7AF97551-56A5-4EFB-A08D-E62A0F17C30E}" type="datetime1">
              <a:rPr lang="cs-CZ" smtClean="0"/>
              <a:t>24.06.2026</a:t>
            </a:fld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F255C820-CC56-37E2-AA41-F46591D20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3999" y="6300000"/>
            <a:ext cx="914399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831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60" r:id="rId2"/>
    <p:sldLayoutId id="2147483761" r:id="rId3"/>
    <p:sldLayoutId id="2147483764" r:id="rId4"/>
    <p:sldLayoutId id="2147483765" r:id="rId5"/>
    <p:sldLayoutId id="2147483759" r:id="rId6"/>
    <p:sldLayoutId id="2147483734" r:id="rId7"/>
    <p:sldLayoutId id="2147483754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46" r:id="rId18"/>
    <p:sldLayoutId id="2147483747" r:id="rId19"/>
    <p:sldLayoutId id="2147483748" r:id="rId20"/>
    <p:sldLayoutId id="2147483749" r:id="rId21"/>
    <p:sldLayoutId id="2147483762" r:id="rId2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700" b="1" kern="1200">
          <a:solidFill>
            <a:schemeClr val="accent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Tx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500" kern="1200">
          <a:solidFill>
            <a:schemeClr val="accent2"/>
          </a:solidFill>
          <a:latin typeface="+mn-lt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500" kern="1200">
          <a:solidFill>
            <a:schemeClr val="accent1"/>
          </a:solidFill>
          <a:latin typeface="+mn-lt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zd.gov.cz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mzd.gov.cz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2FEACA-1020-20A3-E183-1CEB85D8D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6488" y="2561145"/>
            <a:ext cx="8590112" cy="1918800"/>
          </a:xfrm>
        </p:spPr>
        <p:txBody>
          <a:bodyPr/>
          <a:lstStyle/>
          <a:p>
            <a:r>
              <a:rPr lang="cs-CZ" noProof="0" dirty="0"/>
              <a:t>Novela zákona o elektronizaci zdravotnictví a další kroky v </a:t>
            </a:r>
            <a:r>
              <a:rPr lang="cs-CZ" noProof="0" dirty="0" err="1"/>
              <a:t>eHealth</a:t>
            </a:r>
            <a:endParaRPr lang="cs-CZ" noProof="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5F2B8E6-3E8B-6703-D17B-D3F0D3B65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/>
          <a:lstStyle/>
          <a:p>
            <a:r>
              <a:rPr lang="cs-CZ" dirty="0">
                <a:hlinkClick r:id="rId3"/>
              </a:rPr>
              <a:t>Mgr. et Mgr. Adam Vojtěch, MHA</a:t>
            </a:r>
          </a:p>
          <a:p>
            <a:endParaRPr lang="cs-CZ" noProof="0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0E6CAC-5F4E-D3DE-615A-51ABB918A5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001" y="6300000"/>
            <a:ext cx="2700000" cy="365125"/>
          </a:xfrm>
        </p:spPr>
        <p:txBody>
          <a:bodyPr/>
          <a:lstStyle/>
          <a:p>
            <a:r>
              <a:rPr lang="cs-CZ" dirty="0"/>
              <a:t>24.06.2026</a:t>
            </a:r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E723190-998B-FAAB-F196-2B4D3F1D8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4000" y="640800"/>
            <a:ext cx="2867284" cy="15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59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1003-4641-1444-CFE5-102A033B8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D89E22-1C4D-8B09-9FBA-A69CAE9F3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/>
          <a:lstStyle/>
          <a:p>
            <a:r>
              <a:rPr lang="cs-CZ" dirty="0"/>
              <a:t>Struktura sdělení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99CF73F-7DCF-35C4-250B-B0AC09EAA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38275" y="1849438"/>
            <a:ext cx="8964613" cy="3959225"/>
          </a:xfrm>
        </p:spPr>
        <p:txBody>
          <a:bodyPr/>
          <a:lstStyle/>
          <a:p>
            <a:r>
              <a:rPr lang="cs-CZ" sz="2800" b="1" dirty="0"/>
              <a:t>Strategie MZD v oblasti elektronizace zdravotnictví </a:t>
            </a:r>
          </a:p>
          <a:p>
            <a:r>
              <a:rPr lang="cs-CZ" sz="2800" b="1" dirty="0"/>
              <a:t>Novela zákona o elektronizaci zdravotnictví </a:t>
            </a:r>
            <a:endParaRPr lang="cs-CZ" sz="2800" b="1" u="sng" dirty="0"/>
          </a:p>
          <a:p>
            <a:r>
              <a:rPr lang="cs-CZ" sz="2800" b="1" dirty="0"/>
              <a:t>Novela zákona o zdravotních službách </a:t>
            </a:r>
          </a:p>
          <a:p>
            <a:pPr marL="0" indent="0" algn="just"/>
            <a:r>
              <a:rPr lang="cs-CZ" sz="2800" b="1" dirty="0"/>
              <a:t>Další kroky v elektronizaci agend</a:t>
            </a:r>
          </a:p>
        </p:txBody>
      </p:sp>
    </p:spTree>
    <p:extLst>
      <p:ext uri="{BB962C8B-B14F-4D97-AF65-F5344CB8AC3E}">
        <p14:creationId xmlns:p14="http://schemas.microsoft.com/office/powerpoint/2010/main" val="2229154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B0DA8-45C3-6D06-1A6C-887B91BDC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C63382-B820-60A7-F54A-2EFE1C958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507" y="251224"/>
            <a:ext cx="10641225" cy="594000"/>
          </a:xfrm>
        </p:spPr>
        <p:txBody>
          <a:bodyPr/>
          <a:lstStyle/>
          <a:p>
            <a:r>
              <a:rPr lang="cs-CZ" sz="2800" i="1" noProof="0" dirty="0">
                <a:solidFill>
                  <a:srgbClr val="002060"/>
                </a:solidFill>
              </a:rPr>
              <a:t>Současná strategie MZD v oblasti elektronizace zdravotnictví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B5107BD-791E-C733-79BC-AC6D9EE7D09A}"/>
              </a:ext>
            </a:extLst>
          </p:cNvPr>
          <p:cNvSpPr txBox="1"/>
          <p:nvPr/>
        </p:nvSpPr>
        <p:spPr>
          <a:xfrm>
            <a:off x="435507" y="914400"/>
            <a:ext cx="6746343" cy="5550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spcBef>
                <a:spcPts val="1000"/>
              </a:spcBef>
              <a:spcAft>
                <a:spcPts val="1000"/>
              </a:spcAft>
              <a:buSzPct val="100000"/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Dokončení legislativního zázemí pro ucelený systém </a:t>
            </a:r>
            <a:r>
              <a:rPr lang="cs-CZ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eHealth</a:t>
            </a:r>
            <a:r>
              <a:rPr lang="cs-C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 algn="l">
              <a:spcBef>
                <a:spcPts val="1000"/>
              </a:spcBef>
              <a:spcAft>
                <a:spcPts val="1000"/>
              </a:spcAft>
              <a:buSzPct val="100000"/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Dobudování infrastruktury </a:t>
            </a:r>
            <a:r>
              <a:rPr lang="cs-CZ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eHealth</a:t>
            </a:r>
            <a:r>
              <a:rPr lang="cs-C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zavádění standardizované e-dokumentace pacienta</a:t>
            </a:r>
          </a:p>
          <a:p>
            <a:pPr marL="342900" indent="-342900" algn="l">
              <a:spcBef>
                <a:spcPts val="1000"/>
              </a:spcBef>
              <a:spcAft>
                <a:spcPts val="1000"/>
              </a:spcAft>
              <a:buSzPct val="100000"/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nových komponent </a:t>
            </a:r>
            <a:r>
              <a:rPr lang="cs-CZ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eHealth</a:t>
            </a:r>
            <a:r>
              <a:rPr lang="cs-C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posilující preventivní programy a sdílení dokumentace</a:t>
            </a:r>
          </a:p>
          <a:p>
            <a:pPr marL="342900" indent="-342900" algn="l">
              <a:spcBef>
                <a:spcPts val="1000"/>
              </a:spcBef>
              <a:spcAft>
                <a:spcPts val="1000"/>
              </a:spcAft>
              <a:buSzPct val="100000"/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Posílení práv pacientů v přístupu k dokumentaci, k systému </a:t>
            </a:r>
            <a:r>
              <a:rPr lang="cs-CZ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eHealth</a:t>
            </a:r>
            <a:endParaRPr lang="cs-C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spcBef>
                <a:spcPts val="1000"/>
              </a:spcBef>
              <a:spcAft>
                <a:spcPts val="1000"/>
              </a:spcAft>
              <a:buSzPct val="100000"/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Zavedení e-žádanek a následně systému pro sledování a optimalizaci čekacích lhůt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A4E56C3-9258-00C2-DB81-64094F3044B4}"/>
              </a:ext>
            </a:extLst>
          </p:cNvPr>
          <p:cNvSpPr txBox="1"/>
          <p:nvPr/>
        </p:nvSpPr>
        <p:spPr>
          <a:xfrm>
            <a:off x="7505700" y="1390778"/>
            <a:ext cx="4355567" cy="492442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1000"/>
              </a:spcBef>
              <a:spcAft>
                <a:spcPts val="1000"/>
              </a:spcAft>
              <a:buSzPct val="100000"/>
            </a:pPr>
            <a:r>
              <a:rPr lang="cs-CZ" sz="24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Hlavní přínos pro pacienty</a:t>
            </a:r>
            <a:r>
              <a:rPr lang="cs-CZ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 algn="l">
              <a:spcBef>
                <a:spcPts val="1000"/>
              </a:spcBef>
              <a:spcAft>
                <a:spcPts val="1000"/>
              </a:spcAft>
              <a:buSzPct val="100000"/>
              <a:buFont typeface="Wingdings" panose="05000000000000000000" pitchFamily="2" charset="2"/>
              <a:buChar char="ü"/>
            </a:pPr>
            <a:r>
              <a:rPr lang="cs-CZ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Zlepšení dostupnosti péče, optimalizace čekacích lhůt</a:t>
            </a:r>
          </a:p>
          <a:p>
            <a:pPr marL="342900" indent="-342900" algn="l">
              <a:spcBef>
                <a:spcPts val="1000"/>
              </a:spcBef>
              <a:spcAft>
                <a:spcPts val="1000"/>
              </a:spcAft>
              <a:buSzPct val="100000"/>
              <a:buFont typeface="Wingdings" panose="05000000000000000000" pitchFamily="2" charset="2"/>
              <a:buChar char="ü"/>
            </a:pPr>
            <a:r>
              <a:rPr lang="cs-CZ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Zásadní posílení dostupnosti preventivních programů, včetně screeningů</a:t>
            </a:r>
          </a:p>
          <a:p>
            <a:pPr marL="342900" indent="-342900" algn="l">
              <a:spcBef>
                <a:spcPts val="1000"/>
              </a:spcBef>
              <a:spcAft>
                <a:spcPts val="1000"/>
              </a:spcAft>
              <a:buSzPct val="100000"/>
              <a:buFont typeface="Wingdings" panose="05000000000000000000" pitchFamily="2" charset="2"/>
              <a:buChar char="ü"/>
            </a:pPr>
            <a:r>
              <a:rPr lang="cs-CZ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Naplnění hesla: „Lékaře obíhá dokumentace, nikoli pacient“ </a:t>
            </a:r>
          </a:p>
        </p:txBody>
      </p:sp>
    </p:spTree>
    <p:extLst>
      <p:ext uri="{BB962C8B-B14F-4D97-AF65-F5344CB8AC3E}">
        <p14:creationId xmlns:p14="http://schemas.microsoft.com/office/powerpoint/2010/main" val="1210674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BF3EC-7B39-39BC-B7A5-64E05301D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EF4732-3178-C685-43A0-BA4BF4ACF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507" y="251224"/>
            <a:ext cx="10641225" cy="594000"/>
          </a:xfrm>
        </p:spPr>
        <p:txBody>
          <a:bodyPr/>
          <a:lstStyle/>
          <a:p>
            <a:r>
              <a:rPr lang="cs-CZ" sz="2800" i="1" noProof="0" dirty="0">
                <a:solidFill>
                  <a:srgbClr val="002060"/>
                </a:solidFill>
              </a:rPr>
              <a:t>Je připravena novela zákona o elektronizaci zdravotnictví </a:t>
            </a:r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E3A7540C-FE48-876F-F36C-55BE93362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75392" y="1687917"/>
            <a:ext cx="9801340" cy="4755547"/>
          </a:xfrm>
        </p:spPr>
        <p:txBody>
          <a:bodyPr/>
          <a:lstStyle/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defRPr/>
            </a:pPr>
            <a:r>
              <a:rPr lang="cs-CZ" sz="2400" b="1" kern="1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předložení 1. návrhu poradě vedení MZD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defRPr/>
            </a:pPr>
            <a:r>
              <a:rPr lang="cs-CZ" sz="2400" b="1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konec března – splněno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defRPr/>
            </a:pPr>
            <a:endParaRPr lang="cs-CZ" sz="2400" b="1" kern="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defRPr/>
            </a:pPr>
            <a:r>
              <a:rPr lang="cs-CZ" sz="2400" b="1" kern="1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resortní připomínkové řízení (květen – červen 2026)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defRPr/>
            </a:pPr>
            <a:r>
              <a:rPr lang="cs-CZ" sz="2400" b="1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2 měsíce – splněno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defRPr/>
            </a:pPr>
            <a:endParaRPr lang="cs-CZ" sz="2400" b="1" kern="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defRPr/>
            </a:pPr>
            <a:r>
              <a:rPr lang="cs-CZ" sz="2400" b="1" kern="1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začátek meziresortního připomínkového řízení (červenec 2026)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defRPr/>
            </a:pPr>
            <a:r>
              <a:rPr lang="cs-CZ" sz="2400" b="1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2,5 měsíce, vč.  vypořádání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defRPr/>
            </a:pPr>
            <a:endParaRPr lang="cs-CZ" sz="2400" b="1" kern="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defRPr/>
            </a:pPr>
            <a:r>
              <a:rPr lang="cs-CZ" sz="2400" b="1" kern="1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předložení vládě </a:t>
            </a:r>
            <a:r>
              <a:rPr lang="cs-CZ" sz="2800" b="1" u="sng" kern="100" dirty="0">
                <a:solidFill>
                  <a:schemeClr val="bg1"/>
                </a:solidFill>
                <a:highlight>
                  <a:srgbClr val="D70C0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září 2026</a:t>
            </a:r>
          </a:p>
          <a:p>
            <a:endParaRPr lang="cs-CZ" sz="24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C06CCA0-04BC-807E-542C-3366AE154B26}"/>
              </a:ext>
            </a:extLst>
          </p:cNvPr>
          <p:cNvSpPr txBox="1"/>
          <p:nvPr/>
        </p:nvSpPr>
        <p:spPr>
          <a:xfrm>
            <a:off x="435507" y="1009918"/>
            <a:ext cx="3136368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1000"/>
              </a:spcBef>
              <a:spcAft>
                <a:spcPts val="1000"/>
              </a:spcAft>
              <a:buSzPct val="100000"/>
            </a:pPr>
            <a:r>
              <a:rPr lang="cs-CZ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HARMONOGRAM</a:t>
            </a:r>
          </a:p>
        </p:txBody>
      </p:sp>
      <p:sp>
        <p:nvSpPr>
          <p:cNvPr id="7" name="Šipka: ohnutá 6">
            <a:extLst>
              <a:ext uri="{FF2B5EF4-FFF2-40B4-BE49-F238E27FC236}">
                <a16:creationId xmlns:a16="http://schemas.microsoft.com/office/drawing/2014/main" id="{A0EF0947-C1C2-8465-4117-1525F23961DC}"/>
              </a:ext>
            </a:extLst>
          </p:cNvPr>
          <p:cNvSpPr/>
          <p:nvPr/>
        </p:nvSpPr>
        <p:spPr>
          <a:xfrm flipV="1">
            <a:off x="591393" y="1621570"/>
            <a:ext cx="523875" cy="476250"/>
          </a:xfrm>
          <a:prstGeom prst="ben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3525" indent="-263525" algn="l">
              <a:spcBef>
                <a:spcPts val="100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endParaRPr lang="cs-CZ" sz="2000" dirty="0" err="1">
              <a:solidFill>
                <a:schemeClr val="bg1"/>
              </a:solidFill>
            </a:endParaRPr>
          </a:p>
        </p:txBody>
      </p:sp>
      <p:sp>
        <p:nvSpPr>
          <p:cNvPr id="8" name="Šipka: ohnutá 7">
            <a:extLst>
              <a:ext uri="{FF2B5EF4-FFF2-40B4-BE49-F238E27FC236}">
                <a16:creationId xmlns:a16="http://schemas.microsoft.com/office/drawing/2014/main" id="{1D25E76C-AA06-7DBA-842E-A52D5DA86B8B}"/>
              </a:ext>
            </a:extLst>
          </p:cNvPr>
          <p:cNvSpPr/>
          <p:nvPr/>
        </p:nvSpPr>
        <p:spPr>
          <a:xfrm flipV="1">
            <a:off x="591392" y="3021745"/>
            <a:ext cx="523875" cy="476250"/>
          </a:xfrm>
          <a:prstGeom prst="ben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3525" indent="-263525" algn="l">
              <a:spcBef>
                <a:spcPts val="100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endParaRPr lang="cs-CZ" sz="2000" dirty="0" err="1">
              <a:solidFill>
                <a:schemeClr val="bg1"/>
              </a:solidFill>
            </a:endParaRPr>
          </a:p>
        </p:txBody>
      </p:sp>
      <p:sp>
        <p:nvSpPr>
          <p:cNvPr id="9" name="Šipka: ohnutá 8">
            <a:extLst>
              <a:ext uri="{FF2B5EF4-FFF2-40B4-BE49-F238E27FC236}">
                <a16:creationId xmlns:a16="http://schemas.microsoft.com/office/drawing/2014/main" id="{710AFDA0-08DD-40DB-CA77-64784794081D}"/>
              </a:ext>
            </a:extLst>
          </p:cNvPr>
          <p:cNvSpPr/>
          <p:nvPr/>
        </p:nvSpPr>
        <p:spPr>
          <a:xfrm flipV="1">
            <a:off x="591392" y="4633462"/>
            <a:ext cx="523875" cy="476250"/>
          </a:xfrm>
          <a:prstGeom prst="ben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3525" indent="-263525" algn="l">
              <a:spcBef>
                <a:spcPts val="100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endParaRPr lang="cs-CZ" sz="2000" dirty="0" err="1">
              <a:solidFill>
                <a:schemeClr val="bg1"/>
              </a:solidFill>
            </a:endParaRPr>
          </a:p>
        </p:txBody>
      </p:sp>
      <p:sp>
        <p:nvSpPr>
          <p:cNvPr id="11" name="Šipka: ohnutá 10">
            <a:extLst>
              <a:ext uri="{FF2B5EF4-FFF2-40B4-BE49-F238E27FC236}">
                <a16:creationId xmlns:a16="http://schemas.microsoft.com/office/drawing/2014/main" id="{D56779A4-DC4C-651B-F5C1-ED68F66A7290}"/>
              </a:ext>
            </a:extLst>
          </p:cNvPr>
          <p:cNvSpPr/>
          <p:nvPr/>
        </p:nvSpPr>
        <p:spPr>
          <a:xfrm flipV="1">
            <a:off x="591391" y="6205339"/>
            <a:ext cx="523875" cy="476250"/>
          </a:xfrm>
          <a:prstGeom prst="ben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3525" indent="-263525" algn="l">
              <a:spcBef>
                <a:spcPts val="100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endParaRPr lang="cs-CZ" sz="2000" dirty="0" err="1">
              <a:solidFill>
                <a:schemeClr val="bg1"/>
              </a:solidFill>
            </a:endParaRPr>
          </a:p>
        </p:txBody>
      </p:sp>
      <p:pic>
        <p:nvPicPr>
          <p:cNvPr id="13" name="Picture 2" descr="tick mark with checkbox icon. green checkmark sign for app, ui, website. vector illustration on transparent background.">
            <a:extLst>
              <a:ext uri="{FF2B5EF4-FFF2-40B4-BE49-F238E27FC236}">
                <a16:creationId xmlns:a16="http://schemas.microsoft.com/office/drawing/2014/main" id="{2D5A0E95-5084-BDE2-89D0-7EBF4E0C67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0"/>
          <a:stretch>
            <a:fillRect/>
          </a:stretch>
        </p:blipFill>
        <p:spPr bwMode="auto">
          <a:xfrm>
            <a:off x="7793844" y="1410028"/>
            <a:ext cx="10858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tick mark with checkbox icon. green checkmark sign for app, ui, website. vector illustration on transparent background.">
            <a:extLst>
              <a:ext uri="{FF2B5EF4-FFF2-40B4-BE49-F238E27FC236}">
                <a16:creationId xmlns:a16="http://schemas.microsoft.com/office/drawing/2014/main" id="{3620A62A-5F76-FC83-E31A-29CBDD1E95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0"/>
          <a:stretch>
            <a:fillRect/>
          </a:stretch>
        </p:blipFill>
        <p:spPr bwMode="auto">
          <a:xfrm>
            <a:off x="9317844" y="2924503"/>
            <a:ext cx="10858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8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E9F87-7C3D-729C-A1EC-D56220035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28DFCBE-68C4-8921-0D5C-87A5EE2CA51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649" y="1635368"/>
            <a:ext cx="11555625" cy="4574931"/>
          </a:xfrm>
        </p:spPr>
        <p:txBody>
          <a:bodyPr/>
          <a:lstStyle/>
          <a:p>
            <a:pPr lvl="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2800" kern="100" dirty="0">
                <a:solidFill>
                  <a:schemeClr val="accent3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Zavedení povinné </a:t>
            </a:r>
            <a:r>
              <a:rPr lang="cs-CZ" sz="2800" b="1" kern="100" dirty="0" err="1">
                <a:solidFill>
                  <a:schemeClr val="accent3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eŽádanky</a:t>
            </a:r>
            <a:r>
              <a:rPr lang="cs-CZ" sz="2800" b="1" kern="100" dirty="0">
                <a:solidFill>
                  <a:schemeClr val="accent3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</a:p>
          <a:p>
            <a:pPr lvl="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2800" kern="100" dirty="0">
                <a:solidFill>
                  <a:schemeClr val="accent3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Standardizace a zavedení povinnosti vést </a:t>
            </a:r>
            <a:r>
              <a:rPr lang="cs-CZ" sz="2800" b="1" kern="100" dirty="0">
                <a:solidFill>
                  <a:schemeClr val="accent3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e-dokumentaci</a:t>
            </a:r>
          </a:p>
          <a:p>
            <a:pPr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2800" b="1" kern="100" dirty="0">
                <a:solidFill>
                  <a:schemeClr val="accent3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Registrované výměnné sítě – </a:t>
            </a:r>
            <a:r>
              <a:rPr lang="cs-CZ" sz="2800" kern="100" dirty="0">
                <a:solidFill>
                  <a:schemeClr val="accent3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ověření shody</a:t>
            </a:r>
          </a:p>
          <a:p>
            <a:pPr lvl="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2800" b="1" kern="100" dirty="0">
                <a:solidFill>
                  <a:schemeClr val="accent3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Sdílený zdravotní záznam</a:t>
            </a:r>
            <a:r>
              <a:rPr lang="cs-CZ" sz="2800" kern="100" dirty="0">
                <a:solidFill>
                  <a:schemeClr val="accent3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jako podpora preventivních programů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2800" b="1" kern="100" dirty="0">
                <a:solidFill>
                  <a:schemeClr val="accent3">
                    <a:lumMod val="10000"/>
                  </a:schemeClr>
                </a:solidFill>
                <a:cs typeface="Times New Roman" panose="02020603050405020304" pitchFamily="18" charset="0"/>
              </a:rPr>
              <a:t>P</a:t>
            </a:r>
            <a:r>
              <a:rPr lang="cs-CZ" sz="2800" b="1" dirty="0">
                <a:solidFill>
                  <a:schemeClr val="accent3">
                    <a:lumMod val="10000"/>
                  </a:schemeClr>
                </a:solidFill>
              </a:rPr>
              <a:t>řístupy pacientů - </a:t>
            </a:r>
            <a:r>
              <a:rPr lang="cs-CZ" sz="2800" dirty="0">
                <a:solidFill>
                  <a:schemeClr val="accent3">
                    <a:lumMod val="10000"/>
                  </a:schemeClr>
                </a:solidFill>
              </a:rPr>
              <a:t> úprava § 66 odst. 4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2800" dirty="0">
                <a:solidFill>
                  <a:schemeClr val="accent3">
                    <a:lumMod val="10000"/>
                  </a:schemeClr>
                </a:solidFill>
              </a:rPr>
              <a:t> – </a:t>
            </a:r>
            <a:r>
              <a:rPr lang="cs-CZ" sz="2800" b="1" dirty="0">
                <a:solidFill>
                  <a:schemeClr val="accent3">
                    <a:lumMod val="10000"/>
                  </a:schemeClr>
                </a:solidFill>
              </a:rPr>
              <a:t>realizace práva na přístup </a:t>
            </a:r>
            <a:r>
              <a:rPr lang="cs-CZ" sz="2800" dirty="0">
                <a:solidFill>
                  <a:schemeClr val="accent3">
                    <a:lumMod val="10000"/>
                  </a:schemeClr>
                </a:solidFill>
              </a:rPr>
              <a:t>plus identifikace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2800" dirty="0">
                <a:solidFill>
                  <a:schemeClr val="accent3">
                    <a:lumMod val="10000"/>
                  </a:schemeClr>
                </a:solidFill>
              </a:rPr>
              <a:t> – implementace </a:t>
            </a:r>
            <a:r>
              <a:rPr lang="cs-CZ" sz="2800" b="1" dirty="0">
                <a:solidFill>
                  <a:schemeClr val="accent3">
                    <a:lumMod val="10000"/>
                  </a:schemeClr>
                </a:solidFill>
              </a:rPr>
              <a:t>základních práv pacienta </a:t>
            </a:r>
            <a:r>
              <a:rPr lang="cs-CZ" sz="2800" dirty="0">
                <a:solidFill>
                  <a:schemeClr val="accent3">
                    <a:lumMod val="10000"/>
                  </a:schemeClr>
                </a:solidFill>
              </a:rPr>
              <a:t>podle čl. 5 až 13 EHDS.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cs-CZ" sz="2800" b="1" kern="100" dirty="0">
              <a:solidFill>
                <a:schemeClr val="accent3">
                  <a:lumMod val="1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800" noProof="0" dirty="0">
              <a:solidFill>
                <a:schemeClr val="accent3">
                  <a:lumMod val="10000"/>
                </a:schemeClr>
              </a:solidFill>
            </a:endParaRP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1AE0AE3A-A870-31BA-3F17-E85392FF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775" y="429948"/>
            <a:ext cx="9900000" cy="1046427"/>
          </a:xfrm>
        </p:spPr>
        <p:txBody>
          <a:bodyPr/>
          <a:lstStyle/>
          <a:p>
            <a:r>
              <a:rPr lang="cs-CZ" sz="3000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Úprava zákona návazně na výstupy aplikační praxe</a:t>
            </a:r>
            <a:br>
              <a:rPr lang="cs-CZ" sz="3000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3000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Nově definované a ukotvené komponenty </a:t>
            </a:r>
            <a:r>
              <a:rPr lang="cs-CZ" sz="3000" i="1" kern="1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eHealth</a:t>
            </a:r>
            <a:r>
              <a:rPr lang="cs-CZ" sz="3000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cs-CZ" sz="3000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sz="3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110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1AA38-306D-CE3F-C536-0E90428F7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363856-1C70-BE62-BAE5-A0E3F66C8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/>
          <a:lstStyle/>
          <a:p>
            <a:r>
              <a:rPr lang="cs-CZ" sz="3200" i="1" dirty="0" err="1">
                <a:solidFill>
                  <a:srgbClr val="002060"/>
                </a:solidFill>
              </a:rPr>
              <a:t>eŽádanky</a:t>
            </a:r>
            <a:r>
              <a:rPr lang="cs-CZ" sz="3200" i="1" dirty="0">
                <a:solidFill>
                  <a:srgbClr val="002060"/>
                </a:solidFill>
              </a:rPr>
              <a:t> </a:t>
            </a:r>
            <a:endParaRPr lang="cs-CZ" sz="3200" i="1" noProof="0" dirty="0">
              <a:solidFill>
                <a:srgbClr val="00206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8FF1081-9F12-49B8-4EBD-316B9AE0FE9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50675" y="1605770"/>
            <a:ext cx="10212600" cy="3838841"/>
          </a:xfrm>
        </p:spPr>
        <p:txBody>
          <a:bodyPr/>
          <a:lstStyle/>
          <a:p>
            <a:pPr lvl="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26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Ukotvení jako plnohodnotné součásti zdravotnické dokumentace</a:t>
            </a:r>
          </a:p>
          <a:p>
            <a:pPr lvl="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26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Uchování v dočasném úložišti státem garantované výměnné sítě  po dobu 5 let, s možností využití pro hodnocení čekacích lhůt</a:t>
            </a:r>
          </a:p>
          <a:p>
            <a:pPr lvl="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26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Implementace navržena s </a:t>
            </a:r>
            <a:r>
              <a:rPr lang="cs-CZ" sz="2600" kern="100" dirty="0" err="1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více-etapovým</a:t>
            </a:r>
            <a:r>
              <a:rPr lang="cs-CZ" sz="26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náběhem účinnosti: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cs-CZ" sz="26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cs-CZ" sz="2600" b="1" kern="1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července 2027 </a:t>
            </a:r>
            <a:r>
              <a:rPr lang="cs-CZ" sz="2600" b="1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(s výjimkou laboratoří)</a:t>
            </a:r>
          </a:p>
          <a:p>
            <a:pPr lvl="1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cs-CZ" sz="26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s účinností od </a:t>
            </a:r>
            <a:r>
              <a:rPr lang="cs-CZ" sz="2600" b="1" kern="1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ledna 2028 </a:t>
            </a:r>
            <a:r>
              <a:rPr lang="cs-CZ" sz="2600" b="1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(povinně pro všechna vyšetření).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cs-CZ" sz="2600" b="1" kern="1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600" noProof="0" dirty="0"/>
          </a:p>
        </p:txBody>
      </p:sp>
    </p:spTree>
    <p:extLst>
      <p:ext uri="{BB962C8B-B14F-4D97-AF65-F5344CB8AC3E}">
        <p14:creationId xmlns:p14="http://schemas.microsoft.com/office/powerpoint/2010/main" val="1348025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A5906-576F-B431-7E2C-EF4B998E1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677AFCD1-210E-C0B7-6C07-B1DFB6FB83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8750" y="306763"/>
            <a:ext cx="9900000" cy="594001"/>
          </a:xfrm>
        </p:spPr>
        <p:txBody>
          <a:bodyPr/>
          <a:lstStyle/>
          <a:p>
            <a:r>
              <a:rPr lang="cs-CZ" sz="3200" b="1" dirty="0">
                <a:solidFill>
                  <a:srgbClr val="002060"/>
                </a:solidFill>
              </a:rPr>
              <a:t>Povinnost pro poskytovatele zdravotních služeb vést zdravotnickou dokumentaci povinně v elektronické podobě § 55</a:t>
            </a:r>
          </a:p>
          <a:p>
            <a:endParaRPr lang="cs-CZ" sz="3200" dirty="0">
              <a:solidFill>
                <a:srgbClr val="00206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C1B2C0-AC6E-0CFA-BFD3-2BD1A501FE2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6400" y="2216269"/>
            <a:ext cx="9899999" cy="3847467"/>
          </a:xfrm>
        </p:spPr>
        <p:txBody>
          <a:bodyPr/>
          <a:lstStyle/>
          <a:p>
            <a:pPr marL="0" lvl="0" indent="0" algn="just">
              <a:lnSpc>
                <a:spcPct val="107000"/>
              </a:lnSpc>
              <a:buNone/>
            </a:pPr>
            <a:r>
              <a:rPr lang="cs-CZ" sz="2600" dirty="0">
                <a:solidFill>
                  <a:schemeClr val="tx2"/>
                </a:solidFill>
              </a:rPr>
              <a:t>Tento paragraf je vkládán ve trojí podobě: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cs-CZ" sz="2600" dirty="0">
                <a:solidFill>
                  <a:schemeClr val="tx2"/>
                </a:solidFill>
              </a:rPr>
              <a:t> první znění je s účinností od </a:t>
            </a:r>
            <a:r>
              <a:rPr lang="cs-CZ" sz="2600" b="1" dirty="0">
                <a:solidFill>
                  <a:srgbClr val="C00000"/>
                </a:solidFill>
              </a:rPr>
              <a:t>1. července 2027</a:t>
            </a:r>
            <a:r>
              <a:rPr lang="cs-CZ" sz="2600" dirty="0">
                <a:solidFill>
                  <a:schemeClr val="tx2"/>
                </a:solidFill>
              </a:rPr>
              <a:t>, 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cs-CZ" sz="2600" dirty="0">
                <a:solidFill>
                  <a:schemeClr val="tx2"/>
                </a:solidFill>
              </a:rPr>
              <a:t> druhé pak s účinností od </a:t>
            </a:r>
            <a:r>
              <a:rPr lang="cs-CZ" sz="2600" b="1" dirty="0">
                <a:solidFill>
                  <a:srgbClr val="C00000"/>
                </a:solidFill>
              </a:rPr>
              <a:t>1. ledna 2028 </a:t>
            </a:r>
            <a:r>
              <a:rPr lang="cs-CZ" sz="2600" dirty="0">
                <a:solidFill>
                  <a:schemeClr val="tx2"/>
                </a:solidFill>
              </a:rPr>
              <a:t>a 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cs-CZ" sz="2600" dirty="0">
                <a:solidFill>
                  <a:schemeClr val="tx2"/>
                </a:solidFill>
              </a:rPr>
              <a:t> třetí, které nabyde účinnosti od </a:t>
            </a:r>
            <a:r>
              <a:rPr lang="cs-CZ" sz="2600" b="1" dirty="0">
                <a:solidFill>
                  <a:srgbClr val="C00000"/>
                </a:solidFill>
              </a:rPr>
              <a:t>1. ledna 2029</a:t>
            </a:r>
            <a:r>
              <a:rPr lang="cs-CZ" sz="2600" dirty="0">
                <a:solidFill>
                  <a:schemeClr val="tx2"/>
                </a:solidFill>
              </a:rPr>
              <a:t>. </a:t>
            </a:r>
          </a:p>
          <a:p>
            <a:pPr marL="0" lvl="0" indent="0" algn="just">
              <a:lnSpc>
                <a:spcPct val="107000"/>
              </a:lnSpc>
              <a:buNone/>
            </a:pPr>
            <a:r>
              <a:rPr lang="cs-CZ" sz="2600" dirty="0">
                <a:solidFill>
                  <a:schemeClr val="tx2"/>
                </a:solidFill>
              </a:rPr>
              <a:t>Důvodem je vazba na postupně se rozšiřující rozsah povinného vedení zdravotnické dokumentace v elektronické podobě, (nejen) v návaznosti na přípravu implementace EHDS.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cs-CZ" sz="2600" b="1" kern="1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600" noProof="0" dirty="0"/>
          </a:p>
        </p:txBody>
      </p:sp>
    </p:spTree>
    <p:extLst>
      <p:ext uri="{BB962C8B-B14F-4D97-AF65-F5344CB8AC3E}">
        <p14:creationId xmlns:p14="http://schemas.microsoft.com/office/powerpoint/2010/main" val="3512376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90689-F0FC-CFB6-9512-56ED465EA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DEC898D8-1939-835B-8652-3975B9549B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217484"/>
            <a:ext cx="9900000" cy="772560"/>
          </a:xfrm>
        </p:spPr>
        <p:txBody>
          <a:bodyPr/>
          <a:lstStyle/>
          <a:p>
            <a:r>
              <a:rPr lang="cs-CZ" sz="3200" b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Sdílený zdravotní záznam (§ 34a a § 34aa) jako zcela nová komponenta systému </a:t>
            </a:r>
            <a:r>
              <a:rPr lang="cs-CZ" sz="3200" b="1" kern="1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eHealth</a:t>
            </a:r>
            <a:endParaRPr lang="cs-CZ" sz="3200" b="1" kern="1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9055CE-008B-BD12-10FC-A528DCE5DF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56362" y="1599797"/>
            <a:ext cx="10279276" cy="3925105"/>
          </a:xfrm>
        </p:spPr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6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Úpravy zákona jsou dvojího charakteru: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26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úpravy, které si vynutila aplikační praxe, aby bylo v rámci právní jistoty uživatelů sdíleného zdravotního záznamu byly jasně definovány evidované údaje (</a:t>
            </a:r>
            <a:r>
              <a:rPr lang="cs-CZ" sz="2600" b="1" u="sng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rozsah údajů</a:t>
            </a:r>
            <a:r>
              <a:rPr lang="cs-CZ" sz="26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),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26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rozšíření sdíleného zdravotního záznamu o další jeho součást, kterou je </a:t>
            </a:r>
            <a:r>
              <a:rPr lang="cs-CZ" sz="2600" b="1" u="sng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elektronický záznam o těhotenství</a:t>
            </a:r>
            <a:r>
              <a:rPr lang="cs-CZ" sz="2600" b="1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6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podle odst. 1 písm. c). Údaje o těhotenství slouží k zajištění kontinuity péče mezi jednotlivými poskytovateli zdravotních služeb a k bezpečnému vedení porodu a následné péče o matku a novorozence</a:t>
            </a:r>
          </a:p>
          <a:p>
            <a:pPr marL="0" indent="0">
              <a:buNone/>
            </a:pPr>
            <a:endParaRPr lang="cs-CZ" sz="2600" noProof="0" dirty="0"/>
          </a:p>
        </p:txBody>
      </p:sp>
    </p:spTree>
    <p:extLst>
      <p:ext uri="{BB962C8B-B14F-4D97-AF65-F5344CB8AC3E}">
        <p14:creationId xmlns:p14="http://schemas.microsoft.com/office/powerpoint/2010/main" val="371540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99E42-CCF8-286D-35FD-5BDB40E84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765CB97A-F3C3-82AB-6AF5-E472B0C0E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7475" y="256559"/>
            <a:ext cx="9900000" cy="772560"/>
          </a:xfrm>
        </p:spPr>
        <p:txBody>
          <a:bodyPr/>
          <a:lstStyle/>
          <a:p>
            <a:r>
              <a:rPr lang="cs-CZ" sz="3200" b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Sdílený zdravotní záznam (§ 34a a § 34aa) jako zcela nová komponenta systému </a:t>
            </a:r>
            <a:r>
              <a:rPr lang="cs-CZ" sz="3200" b="1" kern="1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eHealth</a:t>
            </a:r>
            <a:endParaRPr lang="cs-CZ" sz="3200" b="1" kern="1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2C589D4-46C8-85A8-E0B9-C1501293672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60149" y="1666472"/>
            <a:ext cx="7612276" cy="3925105"/>
          </a:xfrm>
        </p:spPr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6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Největší přínos lze v krátkodobém horizontu očekávat zejména v následujících oblastech: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26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Sdílený zdravotní záznam o preventivních vyšetřeních umožní sdílení těchto výsledků mezi zapojenými poskytovateli a posílí koordinační roli praktických lékařů.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26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Standardizace dokumentace o matce a dítěti je součástí širší reformy porodnictví a neonatologie, která je nevyhnutelná vzhledem k poklesu počtu porodů. </a:t>
            </a:r>
            <a:endParaRPr lang="cs-CZ" sz="1400" kern="100" dirty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600" noProof="0" dirty="0"/>
          </a:p>
        </p:txBody>
      </p:sp>
      <p:sp>
        <p:nvSpPr>
          <p:cNvPr id="2" name="Šipka: doprava 1">
            <a:extLst>
              <a:ext uri="{FF2B5EF4-FFF2-40B4-BE49-F238E27FC236}">
                <a16:creationId xmlns:a16="http://schemas.microsoft.com/office/drawing/2014/main" id="{C44A0473-058E-9E1C-7435-8D3D23255AC6}"/>
              </a:ext>
            </a:extLst>
          </p:cNvPr>
          <p:cNvSpPr/>
          <p:nvPr/>
        </p:nvSpPr>
        <p:spPr>
          <a:xfrm>
            <a:off x="8115300" y="2757487"/>
            <a:ext cx="419100" cy="119062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3525" indent="-263525" algn="l">
              <a:spcBef>
                <a:spcPts val="100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endParaRPr lang="cs-CZ" sz="2000" dirty="0" err="1">
              <a:solidFill>
                <a:schemeClr val="bg1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D49983D2-708E-93B7-4962-254AE3E6DC46}"/>
              </a:ext>
            </a:extLst>
          </p:cNvPr>
          <p:cNvSpPr txBox="1"/>
          <p:nvPr/>
        </p:nvSpPr>
        <p:spPr>
          <a:xfrm>
            <a:off x="8677275" y="2592049"/>
            <a:ext cx="33623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000"/>
              </a:spcBef>
              <a:spcAft>
                <a:spcPts val="1000"/>
              </a:spcAft>
              <a:buSzPct val="100000"/>
            </a:pPr>
            <a:r>
              <a:rPr lang="cs-CZ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Posílení dostupnosti prevence a screeningů, možnost indikace více odbornostmi. </a:t>
            </a:r>
          </a:p>
        </p:txBody>
      </p:sp>
      <p:sp>
        <p:nvSpPr>
          <p:cNvPr id="5" name="Šipka: doprava 4">
            <a:extLst>
              <a:ext uri="{FF2B5EF4-FFF2-40B4-BE49-F238E27FC236}">
                <a16:creationId xmlns:a16="http://schemas.microsoft.com/office/drawing/2014/main" id="{5E32D2D6-A2C3-F0D3-C5E7-D75480F130C4}"/>
              </a:ext>
            </a:extLst>
          </p:cNvPr>
          <p:cNvSpPr/>
          <p:nvPr/>
        </p:nvSpPr>
        <p:spPr>
          <a:xfrm>
            <a:off x="8115300" y="4738687"/>
            <a:ext cx="419100" cy="119062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3525" indent="-263525" algn="l">
              <a:spcBef>
                <a:spcPts val="100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endParaRPr lang="cs-CZ" sz="2000" dirty="0" err="1">
              <a:solidFill>
                <a:schemeClr val="bg1"/>
              </a:solidFill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DB081C7-E3E0-C22B-EA00-2D1D7A2E6EB7}"/>
              </a:ext>
            </a:extLst>
          </p:cNvPr>
          <p:cNvSpPr txBox="1"/>
          <p:nvPr/>
        </p:nvSpPr>
        <p:spPr>
          <a:xfrm>
            <a:off x="8677275" y="4411324"/>
            <a:ext cx="336232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000"/>
              </a:spcBef>
              <a:spcAft>
                <a:spcPts val="1000"/>
              </a:spcAft>
              <a:buSzPct val="100000"/>
            </a:pPr>
            <a:r>
              <a:rPr lang="cs-CZ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Posílení hodnocení kvality péče o matku           a dítě na základě plně standardizované dokumentace.</a:t>
            </a:r>
          </a:p>
        </p:txBody>
      </p:sp>
    </p:spTree>
    <p:extLst>
      <p:ext uri="{BB962C8B-B14F-4D97-AF65-F5344CB8AC3E}">
        <p14:creationId xmlns:p14="http://schemas.microsoft.com/office/powerpoint/2010/main" val="2942507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A75BC-A548-F8EB-5BFB-E86E97849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DFC91047-0D3A-7CCC-F90A-23D2F4A51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3025" y="460344"/>
            <a:ext cx="9900000" cy="594000"/>
          </a:xfrm>
        </p:spPr>
        <p:txBody>
          <a:bodyPr/>
          <a:lstStyle/>
          <a:p>
            <a:r>
              <a:rPr lang="cs-CZ" sz="3600" b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Registrované výměnné sítě, ověření shody        (§ 30a a § 30b)</a:t>
            </a:r>
          </a:p>
          <a:p>
            <a:endParaRPr lang="cs-CZ" sz="3600" b="1" dirty="0">
              <a:solidFill>
                <a:srgbClr val="00206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8EEEC18-60A4-E71A-43B9-6D9A0F8C793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2537" y="1863969"/>
            <a:ext cx="10526925" cy="4237868"/>
          </a:xfrm>
        </p:spPr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600" b="1" dirty="0">
                <a:solidFill>
                  <a:schemeClr val="tx2"/>
                </a:solidFill>
              </a:rPr>
              <a:t>Jde o zásadní infrastrukturu veřejného charakteru pro efektivní předávání a sdílení dokumentace mezi poskytovateli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2200" dirty="0">
                <a:solidFill>
                  <a:schemeClr val="tx2"/>
                </a:solidFill>
              </a:rPr>
              <a:t>účelem je zejména </a:t>
            </a:r>
            <a:r>
              <a:rPr lang="cs-CZ" sz="2200" b="1" dirty="0">
                <a:solidFill>
                  <a:srgbClr val="C00000"/>
                </a:solidFill>
              </a:rPr>
              <a:t>zajištění bezpečného a interoperabilního předávání a zpřístupňování zdravotnické dokumentace v elektronické podobě</a:t>
            </a:r>
            <a:r>
              <a:rPr lang="cs-CZ" sz="2200" dirty="0">
                <a:solidFill>
                  <a:schemeClr val="tx2"/>
                </a:solidFill>
              </a:rPr>
              <a:t>, resp. jejích částí v rámci poskytování zdravotních služeb,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2200" dirty="0">
                <a:solidFill>
                  <a:schemeClr val="tx2"/>
                </a:solidFill>
              </a:rPr>
              <a:t>zprostředkující prvek, který poskytovatelům zdravotních služeb umožní využívat a poskytovat tyto služby prostřednictvím jednoho zvoleného, standardizovaného komunikačního kanálu,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sz="2200" dirty="0">
                <a:solidFill>
                  <a:schemeClr val="tx2"/>
                </a:solidFill>
              </a:rPr>
              <a:t> oprávnění zřídit a provozovat tuto síť je vyhrazeno pouze subjektům veřejného sektoru, respektive nepodnikajícím právnickým osobám zřízeným veřejnou mocí a zdravotním pojišťovnám. </a:t>
            </a:r>
          </a:p>
          <a:p>
            <a:pPr marL="0" indent="0">
              <a:buNone/>
            </a:pPr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501803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582CD-257F-6CA4-E251-C2BA002FA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2CD9AE42-6EFA-6EA2-9571-DA99B5A57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8275" y="524594"/>
            <a:ext cx="9900000" cy="377350"/>
          </a:xfrm>
        </p:spPr>
        <p:txBody>
          <a:bodyPr/>
          <a:lstStyle/>
          <a:p>
            <a:r>
              <a:rPr lang="cs-CZ" sz="3600" b="1" i="1" dirty="0">
                <a:solidFill>
                  <a:srgbClr val="002060"/>
                </a:solidFill>
              </a:rPr>
              <a:t>Přístupy pacientů -  úprava § 66 odst. 4</a:t>
            </a:r>
          </a:p>
          <a:p>
            <a:endParaRPr lang="cs-CZ" sz="3600" b="1" i="1" dirty="0">
              <a:solidFill>
                <a:srgbClr val="00206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E62C9EE-F71C-6D50-0689-0B94969484C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64975" y="1401749"/>
            <a:ext cx="9899999" cy="4054501"/>
          </a:xfrm>
        </p:spPr>
        <p:txBody>
          <a:bodyPr/>
          <a:lstStyle/>
          <a:p>
            <a:pPr marL="0" lvl="1" indent="0">
              <a:buNone/>
            </a:pPr>
            <a:endParaRPr lang="cs-CZ" sz="1800" dirty="0"/>
          </a:p>
          <a:p>
            <a:pPr marL="0" lvl="1" indent="0" algn="just">
              <a:buNone/>
            </a:pPr>
            <a:r>
              <a:rPr lang="cs-CZ" sz="2600" b="1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Úpravy tohoto paragrafu jsou ve 2 zněních ve vazbě na odlišnou účinnost v souvislosti se zavedením povinného vedení zdravotnické dokumentace v elektronické podobě. </a:t>
            </a:r>
          </a:p>
          <a:p>
            <a:pPr marL="342900" lvl="1" indent="-342900" algn="just">
              <a:buFont typeface="Courier New" panose="02070309020205020404" pitchFamily="49" charset="0"/>
              <a:buChar char="o"/>
            </a:pPr>
            <a:r>
              <a:rPr lang="cs-CZ" sz="2200" b="1" kern="1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Implementace práva pacienta, resp. fyzické osoby, na přístup ke svým elektronickým zdravotním záznamům podle čl. 3 nařízení o evropském prostoru pro zdravotní údaje</a:t>
            </a:r>
            <a:r>
              <a:rPr lang="cs-CZ" sz="22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který výslovně garantuje jednotlivci právo okamžitého a bezplatného přístupu k jeho elektronickým zdravotním údajům v rámci primárního využití. </a:t>
            </a:r>
          </a:p>
          <a:p>
            <a:pPr marL="342900" lvl="1" indent="-342900" algn="just">
              <a:buFont typeface="Courier New" panose="02070309020205020404" pitchFamily="49" charset="0"/>
              <a:buChar char="o"/>
            </a:pPr>
            <a:r>
              <a:rPr lang="cs-CZ" sz="22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Garance přístupů za využití prostředků elektronické identifikace, a to od účinnosti povinného vedení zdravotnické dokumentace prostřednictvím informačního systému poskytovatele zdravotních služeb</a:t>
            </a:r>
            <a:r>
              <a:rPr lang="cs-CZ" sz="1800" kern="1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cs-CZ" sz="6400" b="1" kern="1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510767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7C87F-A8B1-D275-4317-54F033E17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95F28E0F-7030-7345-65FA-8109E48F5E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2469" y="300335"/>
            <a:ext cx="10128583" cy="772560"/>
          </a:xfrm>
        </p:spPr>
        <p:txBody>
          <a:bodyPr/>
          <a:lstStyle/>
          <a:p>
            <a:r>
              <a:rPr lang="cs-CZ" sz="3600" b="1" i="1" dirty="0">
                <a:solidFill>
                  <a:srgbClr val="002060"/>
                </a:solidFill>
              </a:rPr>
              <a:t>Implementace základních práv pacienta                                      podle čl. 5 až 13- § 55e</a:t>
            </a:r>
          </a:p>
          <a:p>
            <a:endParaRPr lang="cs-CZ" sz="3600" b="1" i="1" dirty="0">
              <a:solidFill>
                <a:srgbClr val="00206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2E62AFE-67BF-3122-A707-E8985004D28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9627" y="1600468"/>
            <a:ext cx="11138048" cy="5166747"/>
          </a:xfr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2C2F7A"/>
              </a:buClr>
              <a:buSzTx/>
              <a:buNone/>
              <a:tabLst/>
              <a:defRPr/>
            </a:pPr>
            <a:r>
              <a:rPr kumimoji="0" lang="cs-CZ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Navrhované ustanovení </a:t>
            </a:r>
            <a:r>
              <a:rPr kumimoji="0" lang="cs-CZ" sz="2200" b="1" i="0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upravuje rozsah práv pacienta při primárním využívání jeho elektronických zdravotních záznamů </a:t>
            </a:r>
            <a:r>
              <a:rPr kumimoji="0" lang="cs-CZ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v návaznosti na Nařízení o evropském prostoru pro zdravotní údaje, a to bezúplatně.</a:t>
            </a:r>
            <a:r>
              <a:rPr kumimoji="0" lang="cs-CZ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2C2F7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Právo zadávat informace do svých zdravotních záznamů umožňuje pacientovi doplnit vlastní údaje, avšak bez zásahu do údajů zapsaných zdravotnickými pracovníky.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2C2F7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Právo žádat o opravu údajů. 	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2C2F7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Práv umožnit přístup nebo požadovat předání údajů zvolenému poskytovateli, zdravotní pojišťovně nebo České správě sociálního zabezpečen</a:t>
            </a:r>
            <a:r>
              <a:rPr lang="cs-CZ" sz="2200" b="1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í.</a:t>
            </a:r>
            <a:endParaRPr kumimoji="0" lang="cs-CZ" sz="22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2C2F7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Právo omezit přístup k údajům zajišťuje pacientovi možnost rozhodnout o rozsahu dat, která budou jednotlivým poskytovatelům dostupná. </a:t>
            </a:r>
            <a:endParaRPr lang="cs-CZ" sz="2200" b="1" kern="1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975311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99CC2-A9E0-3878-533B-8E8A729B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4">
            <a:extLst>
              <a:ext uri="{FF2B5EF4-FFF2-40B4-BE49-F238E27FC236}">
                <a16:creationId xmlns:a16="http://schemas.microsoft.com/office/drawing/2014/main" id="{D59F5A4D-D151-6217-6800-FE3ED4051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775" y="429948"/>
            <a:ext cx="9900000" cy="1208352"/>
          </a:xfrm>
        </p:spPr>
        <p:txBody>
          <a:bodyPr/>
          <a:lstStyle/>
          <a:p>
            <a:r>
              <a:rPr lang="cs-CZ" sz="3600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Příprava na zavedení EHDS</a:t>
            </a:r>
            <a:br>
              <a:rPr lang="cs-CZ" sz="3600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3600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cs-CZ" sz="3600" i="1" kern="1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European</a:t>
            </a:r>
            <a:r>
              <a:rPr lang="cs-CZ" sz="3600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3600" i="1" kern="1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Health</a:t>
            </a:r>
            <a:r>
              <a:rPr lang="cs-CZ" sz="3600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Data </a:t>
            </a:r>
            <a:r>
              <a:rPr lang="cs-CZ" sz="3600" i="1" kern="1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Space</a:t>
            </a:r>
            <a:r>
              <a:rPr lang="cs-CZ" sz="3600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endParaRPr lang="cs-CZ" sz="3600" i="1" dirty="0">
              <a:solidFill>
                <a:srgbClr val="002060"/>
              </a:solidFill>
            </a:endParaRPr>
          </a:p>
        </p:txBody>
      </p:sp>
      <p:sp>
        <p:nvSpPr>
          <p:cNvPr id="9" name="Zástupný text 9">
            <a:extLst>
              <a:ext uri="{FF2B5EF4-FFF2-40B4-BE49-F238E27FC236}">
                <a16:creationId xmlns:a16="http://schemas.microsoft.com/office/drawing/2014/main" id="{A252DF4F-B9E2-1F5F-B418-DA4C1D665D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5275" y="1821336"/>
            <a:ext cx="8191500" cy="3673775"/>
          </a:xfrm>
        </p:spPr>
        <p:txBody>
          <a:bodyPr/>
          <a:lstStyle/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defRPr/>
            </a:pPr>
            <a:r>
              <a:rPr lang="cs-CZ" sz="2600" b="1" kern="100" dirty="0">
                <a:solidFill>
                  <a:srgbClr val="D70C0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Implementace Nařízení o EHDS /I. etapa/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buFont typeface="Courier New" panose="02070309020205020404" pitchFamily="49" charset="0"/>
              <a:buChar char="o"/>
              <a:defRPr/>
            </a:pPr>
            <a:r>
              <a:rPr lang="pt-BR" sz="2600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Institucionální implementace Nařízení o EHDS</a:t>
            </a:r>
            <a:r>
              <a:rPr lang="cs-CZ" sz="2600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důvodem je plnění povinnosti členského státu sdělit Komisi totožnost orgánů do 26. března 2027.</a:t>
            </a:r>
          </a:p>
          <a:p>
            <a:pPr marL="457200" lvl="0" indent="-457200" algn="just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buFont typeface="Courier New" panose="02070309020205020404" pitchFamily="49" charset="0"/>
              <a:buChar char="o"/>
              <a:defRPr/>
            </a:pPr>
            <a:r>
              <a:rPr lang="cs-CZ" sz="2600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Vedení elektronických zdravotních záznamů. 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buFont typeface="Courier New" panose="02070309020205020404" pitchFamily="49" charset="0"/>
              <a:buChar char="o"/>
              <a:defRPr/>
            </a:pPr>
            <a:r>
              <a:rPr lang="cs-CZ" sz="2600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Implementace práv pacientů, primární využití.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Clr>
                <a:srgbClr val="2C2F7A"/>
              </a:buClr>
              <a:buFont typeface="Courier New" panose="02070309020205020404" pitchFamily="49" charset="0"/>
              <a:buChar char="o"/>
              <a:defRPr/>
            </a:pPr>
            <a:r>
              <a:rPr lang="cs-CZ" sz="2600" kern="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Účinnost odstupňována až do roku 2031 (2027 – 2029 – 2031).Rámcová úprava, která bude upřesňována návazně na vydávání prováděcích aktů EK.</a:t>
            </a:r>
          </a:p>
          <a:p>
            <a:pPr marL="914400" lvl="1" indent="-457200" algn="just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2C2F7A"/>
              </a:buClr>
              <a:buFont typeface="Courier New" panose="02070309020205020404" pitchFamily="49" charset="0"/>
              <a:buChar char="o"/>
              <a:defRPr/>
            </a:pPr>
            <a:endParaRPr lang="cs-CZ" sz="2600" kern="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cs-CZ" sz="26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E89FE13-1CF1-109A-799D-DEA53C7C9BDD}"/>
              </a:ext>
            </a:extLst>
          </p:cNvPr>
          <p:cNvSpPr txBox="1"/>
          <p:nvPr/>
        </p:nvSpPr>
        <p:spPr>
          <a:xfrm>
            <a:off x="8829675" y="2287249"/>
            <a:ext cx="33623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000"/>
              </a:spcBef>
              <a:spcAft>
                <a:spcPts val="1000"/>
              </a:spcAft>
              <a:buSzPct val="100000"/>
            </a:pPr>
            <a:r>
              <a:rPr lang="cs-CZ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Připravenou novelou zákona o elektronizaci zdravotnictví činí ČR všechny potřebné kroky k zahájení implementace EHDS. </a:t>
            </a:r>
          </a:p>
        </p:txBody>
      </p:sp>
    </p:spTree>
    <p:extLst>
      <p:ext uri="{BB962C8B-B14F-4D97-AF65-F5344CB8AC3E}">
        <p14:creationId xmlns:p14="http://schemas.microsoft.com/office/powerpoint/2010/main" val="1040336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3C8E9-BB5C-1FDE-7FFE-989DE9A33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80208184-F532-154B-D443-B6B8B100F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5602" y="209898"/>
            <a:ext cx="9900136" cy="421089"/>
          </a:xfrm>
        </p:spPr>
        <p:txBody>
          <a:bodyPr/>
          <a:lstStyle/>
          <a:p>
            <a:r>
              <a:rPr lang="cs-CZ" sz="3600" b="1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Institucionální implementace                     Nařízení o EHDS /I. etapa/</a:t>
            </a:r>
          </a:p>
          <a:p>
            <a:endParaRPr lang="cs-CZ" sz="3600" i="1" dirty="0">
              <a:solidFill>
                <a:srgbClr val="00206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2B10A3E-817B-6BBB-A808-73417C17D89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51507" y="1447080"/>
            <a:ext cx="10688986" cy="4218707"/>
          </a:xfr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Konkrétně se jedná o následující orgány:</a:t>
            </a:r>
          </a:p>
          <a:p>
            <a:pPr marL="685800" marR="0" lvl="1" indent="-228600" algn="just" defTabSz="914400" rtl="0" eaLnBrk="1" fontAlgn="auto" latinLnBrk="0" hangingPunct="1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2C2F7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cs-CZ" sz="2200" b="1" i="0" u="sng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orgán pro digitální zdravotnictví</a:t>
            </a:r>
            <a:r>
              <a:rPr kumimoji="0" lang="cs-CZ" sz="2200" b="1" i="0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(Digital </a:t>
            </a:r>
            <a:r>
              <a:rPr kumimoji="0" lang="cs-CZ" sz="2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Health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cs-CZ" sz="2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Authority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– DHA) podle čl. 19 nařízení, bude vykonávat i činnosti </a:t>
            </a:r>
            <a:r>
              <a:rPr kumimoji="0" lang="cs-CZ" sz="2200" b="1" i="0" u="sng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orgánu dozoru nad trhem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(Market </a:t>
            </a:r>
            <a:r>
              <a:rPr kumimoji="0" lang="cs-CZ" sz="2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Surveillance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cs-CZ" sz="2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Authority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– MSA) </a:t>
            </a:r>
            <a:r>
              <a:rPr kumimoji="0" lang="cs-CZ" sz="2200" b="1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podle čl. 43 a čl. 44,</a:t>
            </a:r>
          </a:p>
          <a:p>
            <a:pPr marL="457200" marR="0" lvl="1" indent="0" algn="just" defTabSz="914400" rtl="0" eaLnBrk="1" fontAlgn="auto" latinLnBrk="0" hangingPunct="1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2C2F7A"/>
              </a:buClr>
              <a:buSzTx/>
              <a:buNone/>
              <a:tabLst/>
              <a:defRPr/>
            </a:pPr>
            <a:endParaRPr kumimoji="0" lang="cs-CZ" sz="22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lvl="1" indent="-228600" algn="just" defTabSz="914400" rtl="0" eaLnBrk="1" fontAlgn="auto" latinLnBrk="0" hangingPunct="1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2C2F7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cs-CZ" sz="2200" b="1" i="0" u="sng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národní kontaktní místo pro digitální zdravotnictví</a:t>
            </a:r>
            <a:r>
              <a:rPr kumimoji="0" lang="cs-CZ" sz="2200" b="1" i="0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kumimoji="0" lang="cs-CZ" sz="2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National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cs-CZ" sz="2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Contact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Point </a:t>
            </a:r>
            <a:r>
              <a:rPr kumimoji="0" lang="cs-CZ" sz="2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Digital </a:t>
            </a:r>
            <a:r>
              <a:rPr kumimoji="0" lang="cs-CZ" sz="2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Health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- NCPeH1 pro </a:t>
            </a:r>
            <a:r>
              <a:rPr kumimoji="0" lang="cs-CZ" sz="2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MyHealth@EU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) podle čl. 23 nařízení,</a:t>
            </a:r>
          </a:p>
          <a:p>
            <a:pPr marL="457200" marR="0" lvl="1" indent="0" algn="just" defTabSz="914400" rtl="0" eaLnBrk="1" fontAlgn="auto" latinLnBrk="0" hangingPunct="1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cs-CZ" sz="22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lvl="1" indent="-228600" algn="just" defTabSz="914400" rtl="0" eaLnBrk="1" fontAlgn="auto" latinLnBrk="0" hangingPunct="1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2C2F7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cs-CZ" sz="2200" b="1" i="0" u="sng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subjekt pro přístup ke zdravotním údajům</a:t>
            </a:r>
            <a:r>
              <a:rPr kumimoji="0" lang="cs-CZ" sz="2200" b="1" i="0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kumimoji="0" lang="cs-CZ" sz="2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Health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Data Access Body HDAB) podle čl. 55 nařízení EHDS,</a:t>
            </a:r>
          </a:p>
          <a:p>
            <a:pPr marL="457200" marR="0" lvl="1" indent="0" algn="just" defTabSz="914400" rtl="0" eaLnBrk="1" fontAlgn="auto" latinLnBrk="0" hangingPunct="1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cs-CZ" sz="22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lvl="1" indent="-228600" algn="just" defTabSz="914400" rtl="0" eaLnBrk="1" fontAlgn="auto" latinLnBrk="0" hangingPunct="1">
              <a:lnSpc>
                <a:spcPct val="107000"/>
              </a:lnSpc>
              <a:spcBef>
                <a:spcPts val="500"/>
              </a:spcBef>
              <a:spcAft>
                <a:spcPts val="0"/>
              </a:spcAft>
              <a:buClr>
                <a:srgbClr val="2C2F7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cs-CZ" sz="2200" b="1" i="0" u="sng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národní kontaktní místo pro sekundární využití zdravotních údajů</a:t>
            </a:r>
            <a:r>
              <a:rPr kumimoji="0" lang="cs-CZ" sz="2200" b="1" i="0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kumimoji="0" lang="cs-CZ" sz="2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National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cs-CZ" sz="2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Contact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Point </a:t>
            </a:r>
            <a:r>
              <a:rPr kumimoji="0" lang="cs-CZ" sz="2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Digital </a:t>
            </a:r>
            <a:r>
              <a:rPr kumimoji="0" lang="cs-CZ" sz="2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Health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-NCPeH2 pro </a:t>
            </a:r>
            <a:r>
              <a:rPr kumimoji="0" lang="cs-CZ" sz="2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HealthData@EU</a:t>
            </a:r>
            <a:r>
              <a:rPr kumimoji="0" lang="cs-CZ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) podle čl. 75 nařízení.</a:t>
            </a:r>
          </a:p>
          <a:p>
            <a:pPr marL="0" indent="0">
              <a:buNone/>
            </a:pPr>
            <a:endParaRPr lang="cs-CZ" sz="2200" noProof="0" dirty="0"/>
          </a:p>
        </p:txBody>
      </p:sp>
    </p:spTree>
    <p:extLst>
      <p:ext uri="{BB962C8B-B14F-4D97-AF65-F5344CB8AC3E}">
        <p14:creationId xmlns:p14="http://schemas.microsoft.com/office/powerpoint/2010/main" val="2161337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A56B5-10FF-A55A-9ED5-53A88396C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F875EFFB-E095-77A1-8662-DEADDF945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7800" y="1780247"/>
            <a:ext cx="9900000" cy="1725282"/>
          </a:xfrm>
        </p:spPr>
        <p:txBody>
          <a:bodyPr/>
          <a:lstStyle/>
          <a:p>
            <a:pPr lvl="0" algn="just">
              <a:lnSpc>
                <a:spcPct val="90000"/>
              </a:lnSpc>
              <a:spcAft>
                <a:spcPts val="0"/>
              </a:spcAft>
              <a:buClr>
                <a:srgbClr val="2C2F7A"/>
              </a:buClr>
              <a:defRPr/>
            </a:pPr>
            <a:r>
              <a:rPr lang="cs-CZ" sz="2400" b="1" dirty="0">
                <a:solidFill>
                  <a:srgbClr val="C00000"/>
                </a:solidFill>
              </a:rPr>
              <a:t>Zavedení pojmu elektronické zdravotní záznamy a jejich standardizace je nezbytným implementačním krokem nařízení pro evropský prostor pro zdravotní údaje. </a:t>
            </a:r>
          </a:p>
          <a:p>
            <a:pPr marL="342900" lvl="0" indent="-342900" algn="just">
              <a:lnSpc>
                <a:spcPct val="90000"/>
              </a:lnSpc>
              <a:spcAft>
                <a:spcPts val="0"/>
              </a:spcAft>
              <a:buClr>
                <a:srgbClr val="2C2F7A"/>
              </a:buClr>
              <a:buFont typeface="Courier New" panose="02070309020205020404" pitchFamily="49" charset="0"/>
              <a:buChar char="o"/>
              <a:defRPr/>
            </a:pPr>
            <a:r>
              <a:rPr lang="cs-CZ" sz="2400" dirty="0">
                <a:solidFill>
                  <a:prstClr val="black"/>
                </a:solidFill>
              </a:rPr>
              <a:t>Pojem elektronické zdravotní záznamy  ve smyslu nařízení o evropském prostoru pro zdravotní údaje proto </a:t>
            </a:r>
            <a:r>
              <a:rPr lang="cs-CZ" sz="2400" u="sng" dirty="0">
                <a:solidFill>
                  <a:prstClr val="black"/>
                </a:solidFill>
              </a:rPr>
              <a:t>nelze bez dalšího ztotožňovat s celým obsahem zdravotnické dokumentace</a:t>
            </a:r>
            <a:r>
              <a:rPr lang="cs-CZ" sz="2400" dirty="0">
                <a:solidFill>
                  <a:prstClr val="black"/>
                </a:solidFill>
              </a:rPr>
              <a:t> vedené poskytovatelem podle zákona o zdravotních službách. </a:t>
            </a:r>
          </a:p>
          <a:p>
            <a:pPr marL="342900" lvl="0" indent="-342900" algn="just">
              <a:lnSpc>
                <a:spcPct val="90000"/>
              </a:lnSpc>
              <a:spcAft>
                <a:spcPts val="0"/>
              </a:spcAft>
              <a:buClr>
                <a:srgbClr val="2C2F7A"/>
              </a:buClr>
              <a:buFont typeface="Courier New" panose="02070309020205020404" pitchFamily="49" charset="0"/>
              <a:buChar char="o"/>
              <a:defRPr/>
            </a:pPr>
            <a:r>
              <a:rPr lang="cs-CZ" sz="2400" dirty="0">
                <a:solidFill>
                  <a:prstClr val="black"/>
                </a:solidFill>
              </a:rPr>
              <a:t>V případě těchto údajů se jedná o </a:t>
            </a:r>
            <a:r>
              <a:rPr lang="cs-CZ" sz="2400" u="sng" dirty="0">
                <a:solidFill>
                  <a:prstClr val="black"/>
                </a:solidFill>
              </a:rPr>
              <a:t>prioritní kategorie osobních zdravotních údajů</a:t>
            </a:r>
            <a:r>
              <a:rPr lang="cs-CZ" sz="2400" dirty="0">
                <a:solidFill>
                  <a:prstClr val="black"/>
                </a:solidFill>
              </a:rPr>
              <a:t> uvedené v čl. 14 odst. 1 </a:t>
            </a:r>
          </a:p>
          <a:p>
            <a:endParaRPr lang="cs-CZ" sz="2400" dirty="0"/>
          </a:p>
        </p:txBody>
      </p:sp>
      <p:sp>
        <p:nvSpPr>
          <p:cNvPr id="6" name="Zástupný text 9">
            <a:extLst>
              <a:ext uri="{FF2B5EF4-FFF2-40B4-BE49-F238E27FC236}">
                <a16:creationId xmlns:a16="http://schemas.microsoft.com/office/drawing/2014/main" id="{A5315B1E-5288-266E-8C44-9F19B63F3C9F}"/>
              </a:ext>
            </a:extLst>
          </p:cNvPr>
          <p:cNvSpPr txBox="1">
            <a:spLocks/>
          </p:cNvSpPr>
          <p:nvPr/>
        </p:nvSpPr>
        <p:spPr>
          <a:xfrm>
            <a:off x="304164" y="419891"/>
            <a:ext cx="9900136" cy="13603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Font typeface="Wingdings" pitchFamily="2" charset="2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0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72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Font typeface="Wingdings" pitchFamily="2" charset="2"/>
              <a:buNone/>
              <a:defRPr sz="1500" kern="120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Font typeface="Wingdings" pitchFamily="2" charset="2"/>
              <a:buNone/>
              <a:defRPr sz="1500" kern="120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5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3600" b="1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Implementace Nařízení o EHDS /I. etapa/                      Povinnosti poskytovatelů, standardy </a:t>
            </a:r>
            <a:r>
              <a:rPr lang="cs-CZ" sz="3600" b="1" i="1" kern="1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eHealth</a:t>
            </a:r>
            <a:endParaRPr lang="cs-CZ" sz="3600" b="1" i="1" kern="1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sz="3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363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6A1AC-FD8D-201C-44FE-49007D23E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2F0AAC95-D58F-A441-062C-A12A8CF59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5482" y="1877519"/>
            <a:ext cx="11661036" cy="4693940"/>
          </a:xfrm>
        </p:spPr>
        <p:txBody>
          <a:bodyPr/>
          <a:lstStyle/>
          <a:p>
            <a:pPr marL="457200" lvl="1" indent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F7A"/>
              </a:buClr>
              <a:defRPr/>
            </a:pPr>
            <a:r>
              <a:rPr lang="cs-CZ" b="1" dirty="0">
                <a:solidFill>
                  <a:prstClr val="black"/>
                </a:solidFill>
              </a:rPr>
              <a:t>Povinnost pro poskytovatele zdravotních služeb </a:t>
            </a:r>
            <a:r>
              <a:rPr lang="cs-CZ" b="1" u="sng" dirty="0">
                <a:solidFill>
                  <a:prstClr val="black"/>
                </a:solidFill>
              </a:rPr>
              <a:t>vést prioritní kategorie</a:t>
            </a:r>
          </a:p>
          <a:p>
            <a:pPr marL="457200" lvl="1" indent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F7A"/>
              </a:buClr>
              <a:defRPr/>
            </a:pPr>
            <a:r>
              <a:rPr lang="cs-CZ" b="1" dirty="0">
                <a:solidFill>
                  <a:prstClr val="black"/>
                </a:solidFill>
              </a:rPr>
              <a:t>podle čl. 14   v jednotném evropském formátu</a:t>
            </a:r>
          </a:p>
          <a:p>
            <a:pPr marL="685800" lvl="1" indent="-228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F7A"/>
              </a:buClr>
              <a:buFont typeface="Courier New" panose="02070309020205020404" pitchFamily="49" charset="0"/>
              <a:buChar char="o"/>
              <a:defRPr/>
            </a:pPr>
            <a:endParaRPr lang="cs-CZ" b="1" dirty="0">
              <a:solidFill>
                <a:prstClr val="black"/>
              </a:solidFill>
            </a:endParaRPr>
          </a:p>
          <a:p>
            <a:pPr marL="457200" lvl="1" indent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F7A"/>
              </a:buClr>
              <a:defRPr/>
            </a:pPr>
            <a:r>
              <a:rPr lang="cs-CZ" b="1" dirty="0">
                <a:solidFill>
                  <a:prstClr val="black"/>
                </a:solidFill>
              </a:rPr>
              <a:t>	Pacientský souhrn							</a:t>
            </a:r>
            <a:r>
              <a:rPr lang="cs-CZ" b="1" dirty="0">
                <a:solidFill>
                  <a:srgbClr val="C00000"/>
                </a:solidFill>
              </a:rPr>
              <a:t>26. března 2029</a:t>
            </a:r>
          </a:p>
          <a:p>
            <a:pPr lvl="0" algn="just">
              <a:lnSpc>
                <a:spcPct val="90000"/>
              </a:lnSpc>
              <a:spcAft>
                <a:spcPts val="0"/>
              </a:spcAft>
              <a:buClr>
                <a:srgbClr val="2C2F7A"/>
              </a:buClr>
              <a:defRPr/>
            </a:pPr>
            <a:r>
              <a:rPr lang="cs-CZ" b="1" dirty="0">
                <a:solidFill>
                  <a:prstClr val="black"/>
                </a:solidFill>
              </a:rPr>
              <a:t>	Lékařské zprávy a zprávy z obrazových vyšetření, vč. snímků          	</a:t>
            </a:r>
            <a:r>
              <a:rPr lang="cs-CZ" b="1" dirty="0">
                <a:solidFill>
                  <a:srgbClr val="C00000"/>
                </a:solidFill>
              </a:rPr>
              <a:t>26. března 2031</a:t>
            </a:r>
          </a:p>
          <a:p>
            <a:pPr marL="893763" lvl="0" indent="-893763" algn="just">
              <a:lnSpc>
                <a:spcPct val="90000"/>
              </a:lnSpc>
              <a:spcAft>
                <a:spcPts val="0"/>
              </a:spcAft>
              <a:buClr>
                <a:srgbClr val="2C2F7A"/>
              </a:buClr>
              <a:defRPr/>
            </a:pPr>
            <a:r>
              <a:rPr lang="cs-CZ" b="1" dirty="0">
                <a:solidFill>
                  <a:prstClr val="black"/>
                </a:solidFill>
              </a:rPr>
              <a:t>	Zprávy z laboratorních vyšetření a jiné výsledky diagnostických vyšetření, </a:t>
            </a:r>
          </a:p>
          <a:p>
            <a:pPr marL="893763" lvl="0" algn="just">
              <a:lnSpc>
                <a:spcPct val="90000"/>
              </a:lnSpc>
              <a:spcAft>
                <a:spcPts val="0"/>
              </a:spcAft>
              <a:buClr>
                <a:srgbClr val="2C2F7A"/>
              </a:buClr>
              <a:defRPr/>
            </a:pPr>
            <a:r>
              <a:rPr lang="cs-CZ" b="1" dirty="0">
                <a:solidFill>
                  <a:prstClr val="black"/>
                </a:solidFill>
              </a:rPr>
              <a:t>včetně   doprovodných zpráv						</a:t>
            </a:r>
            <a:r>
              <a:rPr lang="cs-CZ" b="1" dirty="0">
                <a:solidFill>
                  <a:srgbClr val="C00000"/>
                </a:solidFill>
              </a:rPr>
              <a:t>26. března 2031</a:t>
            </a:r>
          </a:p>
          <a:p>
            <a:pPr lvl="0" algn="just">
              <a:lnSpc>
                <a:spcPct val="90000"/>
              </a:lnSpc>
              <a:spcAft>
                <a:spcPts val="0"/>
              </a:spcAft>
              <a:buClr>
                <a:srgbClr val="2C2F7A"/>
              </a:buClr>
              <a:defRPr/>
            </a:pPr>
            <a:r>
              <a:rPr lang="cs-CZ" b="1" dirty="0">
                <a:solidFill>
                  <a:prstClr val="black"/>
                </a:solidFill>
              </a:rPr>
              <a:t>	Propouštěcí zprávy       					             </a:t>
            </a:r>
            <a:r>
              <a:rPr lang="cs-CZ" b="1" dirty="0">
                <a:solidFill>
                  <a:srgbClr val="C00000"/>
                </a:solidFill>
              </a:rPr>
              <a:t>26. března 2031</a:t>
            </a:r>
          </a:p>
          <a:p>
            <a:pPr lvl="0" algn="just">
              <a:lnSpc>
                <a:spcPct val="90000"/>
              </a:lnSpc>
              <a:spcAft>
                <a:spcPts val="0"/>
              </a:spcAft>
              <a:buClr>
                <a:srgbClr val="2C2F7A"/>
              </a:buClr>
              <a:defRPr/>
            </a:pPr>
            <a:endParaRPr lang="cs-CZ" dirty="0">
              <a:solidFill>
                <a:prstClr val="black"/>
              </a:solidFill>
            </a:endParaRPr>
          </a:p>
          <a:p>
            <a:pPr marL="447675" lvl="0" algn="just">
              <a:lnSpc>
                <a:spcPct val="90000"/>
              </a:lnSpc>
              <a:spcAft>
                <a:spcPts val="0"/>
              </a:spcAft>
              <a:buClr>
                <a:srgbClr val="2C2F7A"/>
              </a:buClr>
              <a:defRPr/>
            </a:pPr>
            <a:r>
              <a:rPr lang="cs-CZ" dirty="0">
                <a:solidFill>
                  <a:prstClr val="black"/>
                </a:solidFill>
              </a:rPr>
              <a:t>Formát stanoví </a:t>
            </a:r>
            <a:r>
              <a:rPr lang="cs-CZ" b="1" dirty="0">
                <a:solidFill>
                  <a:srgbClr val="C00000"/>
                </a:solidFill>
              </a:rPr>
              <a:t>standard elektronického zdravotnictví </a:t>
            </a:r>
            <a:r>
              <a:rPr lang="cs-CZ" dirty="0">
                <a:solidFill>
                  <a:prstClr val="black"/>
                </a:solidFill>
              </a:rPr>
              <a:t>vydaný podle zákona                     o elektronizaci zdravotnictví vydaný na základě prováděcích aktů.</a:t>
            </a:r>
            <a:endParaRPr lang="cs-CZ" b="1" dirty="0">
              <a:solidFill>
                <a:prstClr val="black"/>
              </a:solidFill>
            </a:endParaRPr>
          </a:p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B0BF9D-4040-050E-E73C-7ADA148DD05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 flipV="1">
            <a:off x="767751" y="6238067"/>
            <a:ext cx="9436549" cy="45719"/>
          </a:xfrm>
        </p:spPr>
        <p:txBody>
          <a:bodyPr/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indent="0">
              <a:buNone/>
            </a:pPr>
            <a:endParaRPr lang="cs-CZ" noProof="0" dirty="0"/>
          </a:p>
        </p:txBody>
      </p:sp>
      <p:sp>
        <p:nvSpPr>
          <p:cNvPr id="6" name="Zástupný text 9">
            <a:extLst>
              <a:ext uri="{FF2B5EF4-FFF2-40B4-BE49-F238E27FC236}">
                <a16:creationId xmlns:a16="http://schemas.microsoft.com/office/drawing/2014/main" id="{4FDB2963-8ED6-8DF3-6BB5-22B315734C05}"/>
              </a:ext>
            </a:extLst>
          </p:cNvPr>
          <p:cNvSpPr txBox="1">
            <a:spLocks/>
          </p:cNvSpPr>
          <p:nvPr/>
        </p:nvSpPr>
        <p:spPr>
          <a:xfrm>
            <a:off x="304164" y="286541"/>
            <a:ext cx="9900136" cy="9326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Font typeface="Wingdings" pitchFamily="2" charset="2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0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72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Font typeface="Wingdings" pitchFamily="2" charset="2"/>
              <a:buNone/>
              <a:defRPr sz="1500" kern="120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Font typeface="Wingdings" pitchFamily="2" charset="2"/>
              <a:buNone/>
              <a:defRPr sz="1500" kern="120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5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3600" b="1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Implementace Nařízení o EHDS /I. etapa/                      Povinnosti poskytovatelů, standardy </a:t>
            </a:r>
            <a:r>
              <a:rPr lang="cs-CZ" sz="3600" b="1" i="1" kern="1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eHealth</a:t>
            </a:r>
            <a:endParaRPr lang="cs-CZ" sz="3600" b="1" i="1" kern="1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29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78819B76-FCCF-20DD-93BA-079BCCC64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>
            <a:normAutofit/>
          </a:bodyPr>
          <a:lstStyle/>
          <a:p>
            <a:r>
              <a:rPr lang="cs-CZ" dirty="0">
                <a:hlinkClick r:id="rId3"/>
              </a:rPr>
              <a:t>Mgr. et Mgr. Adam Vojtěch, MHA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D127878-7249-41F4-8CBC-B5C81373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657" y="2700815"/>
            <a:ext cx="6463766" cy="1918800"/>
          </a:xfrm>
        </p:spPr>
        <p:txBody>
          <a:bodyPr/>
          <a:lstStyle/>
          <a:p>
            <a:r>
              <a:rPr lang="cs-CZ" noProof="0" dirty="0"/>
              <a:t>Děkuji za pozornost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D1EEA7EF-FE16-98B4-59E6-1BBE605C2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4000" y="640800"/>
            <a:ext cx="2867284" cy="15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87024"/>
      </p:ext>
    </p:extLst>
  </p:cSld>
  <p:clrMapOvr>
    <a:masterClrMapping/>
  </p:clrMapOvr>
</p:sld>
</file>

<file path=ppt/theme/theme1.xml><?xml version="1.0" encoding="utf-8"?>
<a:theme xmlns:a="http://schemas.openxmlformats.org/drawingml/2006/main" name="JVS PPT Dark">
  <a:themeElements>
    <a:clrScheme name="JVS PPT Dark">
      <a:dk1>
        <a:srgbClr val="FFFFFF"/>
      </a:dk1>
      <a:lt1>
        <a:srgbClr val="0C1838"/>
      </a:lt1>
      <a:dk2>
        <a:srgbClr val="A7A9B3"/>
      </a:dk2>
      <a:lt2>
        <a:srgbClr val="545860"/>
      </a:lt2>
      <a:accent1>
        <a:srgbClr val="00469B"/>
      </a:accent1>
      <a:accent2>
        <a:srgbClr val="D70C0F"/>
      </a:accent2>
      <a:accent3>
        <a:srgbClr val="F8C2B9"/>
      </a:accent3>
      <a:accent4>
        <a:srgbClr val="680526"/>
      </a:accent4>
      <a:accent5>
        <a:srgbClr val="9EC8E9"/>
      </a:accent5>
      <a:accent6>
        <a:srgbClr val="545860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marL="263525" indent="-263525" algn="l">
          <a:spcBef>
            <a:spcPts val="1000"/>
          </a:spcBef>
          <a:spcAft>
            <a:spcPts val="1000"/>
          </a:spcAft>
          <a:buFont typeface="Wingdings" panose="05000000000000000000" pitchFamily="2" charset="2"/>
          <a:buChar char="§"/>
          <a:defRPr sz="20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70000" indent="-270000" algn="l">
          <a:spcBef>
            <a:spcPts val="1000"/>
          </a:spcBef>
          <a:spcAft>
            <a:spcPts val="1000"/>
          </a:spcAft>
          <a:buSzPct val="100000"/>
          <a:buFont typeface="Wingdings" panose="05000000000000000000" pitchFamily="2" charset="2"/>
          <a:buChar char="§"/>
          <a:defRPr sz="20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zentace3" id="{24706DEC-CB45-C34C-9235-C38336E695F7}" vid="{3F4E157E-E3E1-6740-B836-DE72813AA057}"/>
    </a:ext>
  </a:extLst>
</a:theme>
</file>

<file path=ppt/theme/theme2.xml><?xml version="1.0" encoding="utf-8"?>
<a:theme xmlns:a="http://schemas.openxmlformats.org/drawingml/2006/main" name="JVS PPS Light">
  <a:themeElements>
    <a:clrScheme name="JVS PPT Light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69B"/>
      </a:accent1>
      <a:accent2>
        <a:srgbClr val="D70C0F"/>
      </a:accent2>
      <a:accent3>
        <a:srgbClr val="F8C2B9"/>
      </a:accent3>
      <a:accent4>
        <a:srgbClr val="680526"/>
      </a:accent4>
      <a:accent5>
        <a:srgbClr val="9EC8E9"/>
      </a:accent5>
      <a:accent6>
        <a:srgbClr val="545860"/>
      </a:accent6>
      <a:hlink>
        <a:srgbClr val="00469B"/>
      </a:hlink>
      <a:folHlink>
        <a:srgbClr val="00469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marL="263525" indent="-263525" algn="l">
          <a:spcBef>
            <a:spcPts val="1000"/>
          </a:spcBef>
          <a:spcAft>
            <a:spcPts val="1000"/>
          </a:spcAft>
          <a:buFont typeface="Wingdings" panose="05000000000000000000" pitchFamily="2" charset="2"/>
          <a:buChar char="§"/>
          <a:defRPr sz="20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70000" indent="-270000" algn="l">
          <a:spcBef>
            <a:spcPts val="1000"/>
          </a:spcBef>
          <a:spcAft>
            <a:spcPts val="1000"/>
          </a:spcAft>
          <a:buSzPct val="100000"/>
          <a:buFont typeface="Wingdings" panose="05000000000000000000" pitchFamily="2" charset="2"/>
          <a:buChar char="§"/>
          <a:defRPr sz="20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zentace3" id="{24706DEC-CB45-C34C-9235-C38336E695F7}" vid="{69CE64EB-08A5-CB4B-BA5A-A4AA83D87898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49E6BE534F60E469CE8F6942E8CB243" ma:contentTypeVersion="3" ma:contentTypeDescription="Vytvoří nový dokument" ma:contentTypeScope="" ma:versionID="f016a36121c73f128f837a688d434fda">
  <xsd:schema xmlns:xsd="http://www.w3.org/2001/XMLSchema" xmlns:xs="http://www.w3.org/2001/XMLSchema" xmlns:p="http://schemas.microsoft.com/office/2006/metadata/properties" xmlns:ns2="46101490-013c-45ea-bf1a-4a68c9a652b7" targetNamespace="http://schemas.microsoft.com/office/2006/metadata/properties" ma:root="true" ma:fieldsID="34c1f9b9eddcae5283eef7731ea9b1bc" ns2:_="">
    <xsd:import namespace="46101490-013c-45ea-bf1a-4a68c9a652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01490-013c-45ea-bf1a-4a68c9a652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19C120-5274-443A-93A6-139E5591E124}">
  <ds:schemaRefs>
    <ds:schemaRef ds:uri="http://www.w3.org/XML/1998/namespace"/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46101490-013c-45ea-bf1a-4a68c9a652b7"/>
  </ds:schemaRefs>
</ds:datastoreItem>
</file>

<file path=customXml/itemProps2.xml><?xml version="1.0" encoding="utf-8"?>
<ds:datastoreItem xmlns:ds="http://schemas.openxmlformats.org/officeDocument/2006/customXml" ds:itemID="{A76417A6-8771-430D-A2A0-70E5FBC37019}">
  <ds:schemaRefs>
    <ds:schemaRef ds:uri="46101490-013c-45ea-bf1a-4a68c9a652b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C91B0F1-BDD1-486A-BD8F-8AC4E1CC69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1349</TotalTime>
  <Words>1339</Words>
  <Application>Microsoft Office PowerPoint</Application>
  <PresentationFormat>Širokoúhlá obrazovka</PresentationFormat>
  <Paragraphs>111</Paragraphs>
  <Slides>17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17</vt:i4>
      </vt:variant>
    </vt:vector>
  </HeadingPairs>
  <TitlesOfParts>
    <vt:vector size="26" baseType="lpstr">
      <vt:lpstr>Aptos</vt:lpstr>
      <vt:lpstr>Arial</vt:lpstr>
      <vt:lpstr>Calibri</vt:lpstr>
      <vt:lpstr>Courier New</vt:lpstr>
      <vt:lpstr>Times New Roman</vt:lpstr>
      <vt:lpstr>Trebuchet MS</vt:lpstr>
      <vt:lpstr>Wingdings</vt:lpstr>
      <vt:lpstr>JVS PPT Dark</vt:lpstr>
      <vt:lpstr>JVS PPS Light</vt:lpstr>
      <vt:lpstr>Novela zákona o elektronizaci zdravotnictví a další kroky v eHealth</vt:lpstr>
      <vt:lpstr>Struktura sdělení</vt:lpstr>
      <vt:lpstr>Současná strategie MZD v oblasti elektronizace zdravotnictví </vt:lpstr>
      <vt:lpstr>Je připravena novela zákona o elektronizaci zdravotnictví </vt:lpstr>
      <vt:lpstr>Úprava zákona návazně na výstupy aplikační praxe Nově definované a ukotvené komponenty eHealth  </vt:lpstr>
      <vt:lpstr>eŽádanky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Příprava na zavedení EHDS „European Health Data Space“</vt:lpstr>
      <vt:lpstr>Prezentace aplikace PowerPoint</vt:lpstr>
      <vt:lpstr>Prezentace aplikace PowerPoint</vt:lpstr>
      <vt:lpstr>Prezentace aplikace PowerPoint</vt:lpstr>
      <vt:lpstr>Děkuji za pozornost</vt:lpstr>
    </vt:vector>
  </TitlesOfParts>
  <Manager/>
  <Company>MZCR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MZd_Zákon o eZD</dc:title>
  <dc:subject/>
  <dc:creator>Urbancová Eliška, Ing.</dc:creator>
  <cp:keywords>MZd_Zákon o eZD</cp:keywords>
  <dc:description/>
  <cp:lastModifiedBy>Plačková Hana</cp:lastModifiedBy>
  <cp:revision>71</cp:revision>
  <cp:lastPrinted>2025-10-24T08:31:40Z</cp:lastPrinted>
  <dcterms:created xsi:type="dcterms:W3CDTF">2026-04-15T10:17:40Z</dcterms:created>
  <dcterms:modified xsi:type="dcterms:W3CDTF">2026-06-24T07:17:06Z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0x010100D49E6BE534F60E469CE8F6942E8CB243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</Properties>
</file>