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2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6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7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tags/tag13.xml" ContentType="application/vnd.openxmlformats-officedocument.presentationml.tag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tags/tag16.xml" ContentType="application/vnd.openxmlformats-officedocument.presentationml.tag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4"/>
    <p:sldMasterId id="2147483975" r:id="rId5"/>
    <p:sldMasterId id="2147484093" r:id="rId6"/>
    <p:sldMasterId id="2147484117" r:id="rId7"/>
    <p:sldMasterId id="2147484181" r:id="rId8"/>
    <p:sldMasterId id="2147484313" r:id="rId9"/>
    <p:sldMasterId id="2147484737" r:id="rId10"/>
    <p:sldMasterId id="2147484784" r:id="rId11"/>
    <p:sldMasterId id="2147484797" r:id="rId12"/>
    <p:sldMasterId id="2147484816" r:id="rId13"/>
  </p:sldMasterIdLst>
  <p:notesMasterIdLst>
    <p:notesMasterId r:id="rId57"/>
  </p:notesMasterIdLst>
  <p:sldIdLst>
    <p:sldId id="5743" r:id="rId14"/>
    <p:sldId id="510" r:id="rId15"/>
    <p:sldId id="2147481988" r:id="rId16"/>
    <p:sldId id="2147482002" r:id="rId17"/>
    <p:sldId id="2147482071" r:id="rId18"/>
    <p:sldId id="2147479720" r:id="rId19"/>
    <p:sldId id="2147482081" r:id="rId20"/>
    <p:sldId id="2147482080" r:id="rId21"/>
    <p:sldId id="2147481802" r:id="rId22"/>
    <p:sldId id="2147482082" r:id="rId23"/>
    <p:sldId id="2147482083" r:id="rId24"/>
    <p:sldId id="2147479659" r:id="rId25"/>
    <p:sldId id="5871" r:id="rId26"/>
    <p:sldId id="2145707050" r:id="rId27"/>
    <p:sldId id="2147482084" r:id="rId28"/>
    <p:sldId id="5791" r:id="rId29"/>
    <p:sldId id="256" r:id="rId30"/>
    <p:sldId id="2147481884" r:id="rId31"/>
    <p:sldId id="2147482085" r:id="rId32"/>
    <p:sldId id="2147481886" r:id="rId33"/>
    <p:sldId id="2147481887" r:id="rId34"/>
    <p:sldId id="2147481801" r:id="rId35"/>
    <p:sldId id="2147481873" r:id="rId36"/>
    <p:sldId id="2147481804" r:id="rId37"/>
    <p:sldId id="2147481825" r:id="rId38"/>
    <p:sldId id="2147481888" r:id="rId39"/>
    <p:sldId id="2147481853" r:id="rId40"/>
    <p:sldId id="2147481889" r:id="rId41"/>
    <p:sldId id="2147481811" r:id="rId42"/>
    <p:sldId id="2147481882" r:id="rId43"/>
    <p:sldId id="2147481890" r:id="rId44"/>
    <p:sldId id="2147481875" r:id="rId45"/>
    <p:sldId id="2147481879" r:id="rId46"/>
    <p:sldId id="5319" r:id="rId47"/>
    <p:sldId id="2147482086" r:id="rId48"/>
    <p:sldId id="2147482087" r:id="rId49"/>
    <p:sldId id="2147482088" r:id="rId50"/>
    <p:sldId id="2147482089" r:id="rId51"/>
    <p:sldId id="2147482090" r:id="rId52"/>
    <p:sldId id="2147482091" r:id="rId53"/>
    <p:sldId id="2147482092" r:id="rId54"/>
    <p:sldId id="2147482093" r:id="rId55"/>
    <p:sldId id="2147482094" r:id="rId56"/>
  </p:sldIdLst>
  <p:sldSz cx="12192000" cy="6858000"/>
  <p:notesSz cx="6858000" cy="9144000"/>
  <p:custDataLst>
    <p:tags r:id="rId58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ůněk Vladimír" initials="BV" lastIdx="1" clrIdx="0">
    <p:extLst>
      <p:ext uri="{19B8F6BF-5375-455C-9EA6-DF929625EA0E}">
        <p15:presenceInfo xmlns:p15="http://schemas.microsoft.com/office/powerpoint/2012/main" userId="S::bartunekv@mzcr.cz::bc1bd724-2e62-4858-a399-05bb80415b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E5980"/>
    <a:srgbClr val="3D67BC"/>
    <a:srgbClr val="D71440"/>
    <a:srgbClr val="4472C4"/>
    <a:srgbClr val="C00000"/>
    <a:srgbClr val="9DC3E6"/>
    <a:srgbClr val="FF99FF"/>
    <a:srgbClr val="FFC5C5"/>
    <a:srgbClr val="DB14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331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10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tags" Target="tags/tag1.xml"/><Relationship Id="rId5" Type="http://schemas.openxmlformats.org/officeDocument/2006/relationships/slideMaster" Target="slideMasters/slideMaster2.xml"/><Relationship Id="rId61" Type="http://schemas.openxmlformats.org/officeDocument/2006/relationships/viewProps" Target="viewProps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commentAuthors" Target="commentAuthor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b="1" dirty="0">
                <a:solidFill>
                  <a:schemeClr val="tx1"/>
                </a:solidFill>
              </a:rPr>
              <a:t>Počet</a:t>
            </a:r>
            <a:r>
              <a:rPr lang="cs-CZ" b="1" baseline="0" dirty="0">
                <a:solidFill>
                  <a:schemeClr val="tx1"/>
                </a:solidFill>
              </a:rPr>
              <a:t> nahlášených výsledků</a:t>
            </a:r>
            <a:endParaRPr lang="en-US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2213688403203988"/>
          <c:y val="7.03845772427061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AA5-4128-80B1-5387D5E93B80}"/>
              </c:ext>
            </c:extLst>
          </c:dPt>
          <c:cat>
            <c:numRef>
              <c:f>List1!$A$2:$A$8</c:f>
              <c:numCache>
                <c:formatCode>0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List1!$B$2:$B$8</c:f>
              <c:numCache>
                <c:formatCode>General</c:formatCode>
                <c:ptCount val="7"/>
                <c:pt idx="0">
                  <c:v>47504071</c:v>
                </c:pt>
                <c:pt idx="1">
                  <c:v>57470290</c:v>
                </c:pt>
                <c:pt idx="2">
                  <c:v>62661939</c:v>
                </c:pt>
                <c:pt idx="3">
                  <c:v>66194214</c:v>
                </c:pt>
                <c:pt idx="4">
                  <c:v>70988939</c:v>
                </c:pt>
                <c:pt idx="5">
                  <c:v>73073216</c:v>
                </c:pt>
                <c:pt idx="6">
                  <c:v>27820274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A5-4128-80B1-5387D5E93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2973359"/>
        <c:axId val="1432960879"/>
      </c:barChart>
      <c:catAx>
        <c:axId val="1432973359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32960879"/>
        <c:crosses val="autoZero"/>
        <c:auto val="1"/>
        <c:lblAlgn val="ctr"/>
        <c:lblOffset val="100"/>
        <c:noMultiLvlLbl val="1"/>
      </c:catAx>
      <c:valAx>
        <c:axId val="14329608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32973359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5582191150542371E-2"/>
                <c:y val="0.3857226950677408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33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dirty="0">
                      <a:solidFill>
                        <a:schemeClr val="tx1"/>
                      </a:solidFill>
                    </a:rPr>
                    <a:t>Miliony</a:t>
                  </a:r>
                  <a:endParaRPr lang="en-US" dirty="0">
                    <a:solidFill>
                      <a:schemeClr val="tx1"/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90807384219078"/>
          <c:y val="8.3673722995725383E-2"/>
          <c:w val="0.77791508550235"/>
          <c:h val="0.70147980258276821"/>
        </c:manualLayout>
      </c:layout>
      <c:barChart>
        <c:barDir val="col"/>
        <c:grouping val="stacked"/>
        <c:varyColors val="0"/>
        <c:ser>
          <c:idx val="3"/>
          <c:order val="3"/>
          <c:tx>
            <c:strRef>
              <c:f>List1!$E$1</c:f>
              <c:strCache>
                <c:ptCount val="1"/>
                <c:pt idx="0">
                  <c:v>perc_25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List1!$E$2:$E$4</c:f>
              <c:numCache>
                <c:formatCode>General</c:formatCode>
                <c:ptCount val="3"/>
                <c:pt idx="0">
                  <c:v>3.02</c:v>
                </c:pt>
                <c:pt idx="1">
                  <c:v>3</c:v>
                </c:pt>
                <c:pt idx="2">
                  <c:v>2.74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41-400F-A444-AC8FEFEA0644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perc_75 - perc 25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List1!$F$2:$F$4</c:f>
              <c:numCache>
                <c:formatCode>General</c:formatCode>
                <c:ptCount val="3"/>
                <c:pt idx="0">
                  <c:v>1.1400000000000001</c:v>
                </c:pt>
                <c:pt idx="1">
                  <c:v>1.2000000000000002</c:v>
                </c:pt>
                <c:pt idx="2">
                  <c:v>1.2599999999999998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41-400F-A444-AC8FEFEA0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0"/>
        <c:overlap val="100"/>
        <c:axId val="24094016"/>
        <c:axId val="24118976"/>
      </c:barChar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median 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9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3.5825</c:v>
                </c:pt>
                <c:pt idx="1">
                  <c:v>3.59</c:v>
                </c:pt>
                <c:pt idx="2">
                  <c:v>3.38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41-400F-A444-AC8FEFEA064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perc 05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2.2400000000000002</c:v>
                </c:pt>
                <c:pt idx="1">
                  <c:v>2.19</c:v>
                </c:pt>
                <c:pt idx="2">
                  <c:v>1.86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41-400F-A444-AC8FEFEA0644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perc 95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List1!$D$2:$D$4</c:f>
              <c:numCache>
                <c:formatCode>General</c:formatCode>
                <c:ptCount val="3"/>
                <c:pt idx="0">
                  <c:v>5.08</c:v>
                </c:pt>
                <c:pt idx="1">
                  <c:v>5.15</c:v>
                </c:pt>
                <c:pt idx="2">
                  <c:v>4.97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41-400F-A444-AC8FEFEA0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5875" cap="flat" cmpd="sng" algn="ctr">
              <a:solidFill>
                <a:schemeClr val="tx1"/>
              </a:solidFill>
              <a:round/>
            </a:ln>
            <a:effectLst/>
          </c:spPr>
        </c:hiLowLines>
        <c:marker val="1"/>
        <c:smooth val="0"/>
        <c:axId val="24094016"/>
        <c:axId val="24118976"/>
      </c:lineChart>
      <c:catAx>
        <c:axId val="2409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960000" spcFirstLastPara="1" vertOverflow="ellipsis" wrap="square" anchor="b" anchorCtr="0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118976"/>
        <c:crosses val="autoZero"/>
        <c:auto val="1"/>
        <c:lblAlgn val="ctr"/>
        <c:lblOffset val="100"/>
        <c:noMultiLvlLbl val="0"/>
      </c:catAx>
      <c:valAx>
        <c:axId val="24118976"/>
        <c:scaling>
          <c:orientation val="minMax"/>
          <c:max val="6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0940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90807384219078"/>
          <c:y val="8.3673722995725383E-2"/>
          <c:w val="0.77791508550235"/>
          <c:h val="0.70147980258276821"/>
        </c:manualLayout>
      </c:layout>
      <c:barChart>
        <c:barDir val="col"/>
        <c:grouping val="stacked"/>
        <c:varyColors val="0"/>
        <c:ser>
          <c:idx val="3"/>
          <c:order val="3"/>
          <c:tx>
            <c:strRef>
              <c:f>List1!$E$1</c:f>
              <c:strCache>
                <c:ptCount val="1"/>
                <c:pt idx="0">
                  <c:v>perc_25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List1!$E$2:$E$4</c:f>
              <c:numCache>
                <c:formatCode>General</c:formatCode>
                <c:ptCount val="3"/>
                <c:pt idx="0">
                  <c:v>2.39</c:v>
                </c:pt>
                <c:pt idx="1">
                  <c:v>2.12</c:v>
                </c:pt>
                <c:pt idx="2">
                  <c:v>2.02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5E-47D8-AA1B-27F81B06E487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perc_75 - perc 25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List1!$F$2:$F$4</c:f>
              <c:numCache>
                <c:formatCode>General</c:formatCode>
                <c:ptCount val="3"/>
                <c:pt idx="0">
                  <c:v>1.73</c:v>
                </c:pt>
                <c:pt idx="1">
                  <c:v>1.38</c:v>
                </c:pt>
                <c:pt idx="2">
                  <c:v>1.31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5E-47D8-AA1B-27F81B06E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0"/>
        <c:overlap val="100"/>
        <c:axId val="24094016"/>
        <c:axId val="24118976"/>
      </c:barChar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median 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9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3.15</c:v>
                </c:pt>
                <c:pt idx="1">
                  <c:v>2.71</c:v>
                </c:pt>
                <c:pt idx="2">
                  <c:v>2.59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5E-47D8-AA1B-27F81B06E48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perc 05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1.6</c:v>
                </c:pt>
                <c:pt idx="1">
                  <c:v>1.44</c:v>
                </c:pt>
                <c:pt idx="2">
                  <c:v>1.35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5E-47D8-AA1B-27F81B06E48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perc 95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List1!$D$2:$D$4</c:f>
              <c:numCache>
                <c:formatCode>General</c:formatCode>
                <c:ptCount val="3"/>
                <c:pt idx="0">
                  <c:v>5.4</c:v>
                </c:pt>
                <c:pt idx="1">
                  <c:v>4.95</c:v>
                </c:pt>
                <c:pt idx="2">
                  <c:v>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A5E-47D8-AA1B-27F81B06E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5875" cap="flat" cmpd="sng" algn="ctr">
              <a:solidFill>
                <a:schemeClr val="tx1"/>
              </a:solidFill>
              <a:round/>
            </a:ln>
            <a:effectLst/>
          </c:spPr>
        </c:hiLowLines>
        <c:marker val="1"/>
        <c:smooth val="0"/>
        <c:axId val="24094016"/>
        <c:axId val="24118976"/>
      </c:lineChart>
      <c:catAx>
        <c:axId val="2409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960000" spcFirstLastPara="1" vertOverflow="ellipsis" wrap="square" anchor="b" anchorCtr="0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118976"/>
        <c:crosses val="autoZero"/>
        <c:auto val="1"/>
        <c:lblAlgn val="ctr"/>
        <c:lblOffset val="100"/>
        <c:noMultiLvlLbl val="0"/>
      </c:catAx>
      <c:valAx>
        <c:axId val="241189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 b="0" err="1"/>
                  <a:t>mmol</a:t>
                </a:r>
                <a:r>
                  <a:rPr lang="cs-CZ" sz="1200" b="0"/>
                  <a:t>/l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0940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&lt; 3 mmol/l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1. rok</c:v>
                </c:pt>
                <c:pt idx="1">
                  <c:v>2. rok</c:v>
                </c:pt>
                <c:pt idx="2">
                  <c:v>3. rok</c:v>
                </c:pt>
                <c:pt idx="4">
                  <c:v>1. rok</c:v>
                </c:pt>
                <c:pt idx="5">
                  <c:v>2. rok</c:v>
                </c:pt>
                <c:pt idx="6">
                  <c:v>3. rok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0.44987509607993853</c:v>
                </c:pt>
                <c:pt idx="1">
                  <c:v>0.60671118370484245</c:v>
                </c:pt>
                <c:pt idx="2">
                  <c:v>0.65356456571867794</c:v>
                </c:pt>
                <c:pt idx="4" formatCode="0.0%">
                  <c:v>0.23652415245113287</c:v>
                </c:pt>
                <c:pt idx="5" formatCode="0.0%">
                  <c:v>0.24480823982582481</c:v>
                </c:pt>
                <c:pt idx="6" formatCode="0.0%">
                  <c:v>0.34160944565399431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F-4E3C-8831-EE30DB691D6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3-4.9 mmol/l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1. rok</c:v>
                </c:pt>
                <c:pt idx="1">
                  <c:v>2. rok</c:v>
                </c:pt>
                <c:pt idx="2">
                  <c:v>3. rok</c:v>
                </c:pt>
                <c:pt idx="4">
                  <c:v>1. rok</c:v>
                </c:pt>
                <c:pt idx="5">
                  <c:v>2. rok</c:v>
                </c:pt>
                <c:pt idx="6">
                  <c:v>3. rok</c:v>
                </c:pt>
              </c:strCache>
            </c:strRef>
          </c:cat>
          <c:val>
            <c:numRef>
              <c:f>List1!$C$2:$C$8</c:f>
              <c:numCache>
                <c:formatCode>General</c:formatCode>
                <c:ptCount val="7"/>
                <c:pt idx="0">
                  <c:v>0.45699942352036893</c:v>
                </c:pt>
                <c:pt idx="1">
                  <c:v>0.34606552651806305</c:v>
                </c:pt>
                <c:pt idx="2">
                  <c:v>0.30766237509607997</c:v>
                </c:pt>
                <c:pt idx="4" formatCode="0.0%">
                  <c:v>0.70310070100724931</c:v>
                </c:pt>
                <c:pt idx="5" formatCode="0.0%">
                  <c:v>0.68798597985501353</c:v>
                </c:pt>
                <c:pt idx="6" formatCode="0.0%">
                  <c:v>0.61019929660023442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F-4E3C-8831-EE30DB691D6B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 ≥ 5 mmol/l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1. rok</c:v>
                </c:pt>
                <c:pt idx="1">
                  <c:v>2. rok</c:v>
                </c:pt>
                <c:pt idx="2">
                  <c:v>3. rok</c:v>
                </c:pt>
                <c:pt idx="4">
                  <c:v>1. rok</c:v>
                </c:pt>
                <c:pt idx="5">
                  <c:v>2. rok</c:v>
                </c:pt>
                <c:pt idx="6">
                  <c:v>3. rok</c:v>
                </c:pt>
              </c:strCache>
            </c:strRef>
          </c:cat>
          <c:val>
            <c:numRef>
              <c:f>List1!$D$2:$D$8</c:f>
              <c:numCache>
                <c:formatCode>General</c:formatCode>
                <c:ptCount val="7"/>
                <c:pt idx="0">
                  <c:v>9.312548039969254E-2</c:v>
                </c:pt>
                <c:pt idx="1">
                  <c:v>4.7223289777094543E-2</c:v>
                </c:pt>
                <c:pt idx="2">
                  <c:v>3.8773059185242119E-2</c:v>
                </c:pt>
                <c:pt idx="4" formatCode="0.0%">
                  <c:v>6.0375146541617818E-2</c:v>
                </c:pt>
                <c:pt idx="5" formatCode="0.0%">
                  <c:v>6.7205780319161662E-2</c:v>
                </c:pt>
                <c:pt idx="6" formatCode="0.0%">
                  <c:v>4.8191257745771231E-2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4F-4E3C-8831-EE30DB691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100"/>
        <c:axId val="1927821504"/>
        <c:axId val="1927825824"/>
      </c:barChart>
      <c:catAx>
        <c:axId val="192782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27825824"/>
        <c:crosses val="autoZero"/>
        <c:auto val="1"/>
        <c:lblAlgn val="ctr"/>
        <c:lblOffset val="100"/>
        <c:noMultiLvlLbl val="0"/>
      </c:catAx>
      <c:valAx>
        <c:axId val="192782582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2782150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90807384219078"/>
          <c:y val="8.3673722995725383E-2"/>
          <c:w val="0.77791508550235"/>
          <c:h val="0.70147980258276821"/>
        </c:manualLayout>
      </c:layout>
      <c:barChart>
        <c:barDir val="col"/>
        <c:grouping val="stacked"/>
        <c:varyColors val="0"/>
        <c:ser>
          <c:idx val="3"/>
          <c:order val="3"/>
          <c:tx>
            <c:strRef>
              <c:f>List1!$E$1</c:f>
              <c:strCache>
                <c:ptCount val="1"/>
                <c:pt idx="0">
                  <c:v>perc_25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List1!$E$2:$E$4</c:f>
              <c:numCache>
                <c:formatCode>General</c:formatCode>
                <c:ptCount val="3"/>
                <c:pt idx="0">
                  <c:v>2.7</c:v>
                </c:pt>
                <c:pt idx="1">
                  <c:v>2.68</c:v>
                </c:pt>
                <c:pt idx="2">
                  <c:v>2.63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7-4D37-B8C9-1C788C64CADD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perc_75 - perc 25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List1!$F$2:$F$4</c:f>
              <c:numCache>
                <c:formatCode>General</c:formatCode>
                <c:ptCount val="3"/>
                <c:pt idx="0">
                  <c:v>1.0299999999999998</c:v>
                </c:pt>
                <c:pt idx="1">
                  <c:v>1.02</c:v>
                </c:pt>
                <c:pt idx="2">
                  <c:v>1.0300000000000002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87-4D37-B8C9-1C788C64C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0"/>
        <c:overlap val="100"/>
        <c:axId val="24094016"/>
        <c:axId val="24118976"/>
      </c:barChar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median 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9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3.2</c:v>
                </c:pt>
                <c:pt idx="1">
                  <c:v>3.18</c:v>
                </c:pt>
                <c:pt idx="2">
                  <c:v>3.12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87-4D37-B8C9-1C788C64CADD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perc 05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1.96999999999999</c:v>
                </c:pt>
                <c:pt idx="1">
                  <c:v>1.93</c:v>
                </c:pt>
                <c:pt idx="2">
                  <c:v>1.89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87-4D37-B8C9-1C788C64CADD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perc 95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List1!$D$2:$D$4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4.59</c:v>
                </c:pt>
                <c:pt idx="2">
                  <c:v>4.54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87-4D37-B8C9-1C788C64C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5875" cap="flat" cmpd="sng" algn="ctr">
              <a:solidFill>
                <a:schemeClr val="tx1"/>
              </a:solidFill>
              <a:round/>
            </a:ln>
            <a:effectLst/>
          </c:spPr>
        </c:hiLowLines>
        <c:marker val="1"/>
        <c:smooth val="0"/>
        <c:axId val="24094016"/>
        <c:axId val="24118976"/>
      </c:lineChart>
      <c:catAx>
        <c:axId val="2409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960000" spcFirstLastPara="1" vertOverflow="ellipsis" wrap="square" anchor="b" anchorCtr="0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118976"/>
        <c:crosses val="autoZero"/>
        <c:auto val="1"/>
        <c:lblAlgn val="ctr"/>
        <c:lblOffset val="100"/>
        <c:noMultiLvlLbl val="0"/>
      </c:catAx>
      <c:valAx>
        <c:axId val="24118976"/>
        <c:scaling>
          <c:orientation val="minMax"/>
          <c:max val="6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0940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90807384219078"/>
          <c:y val="8.3673722995725383E-2"/>
          <c:w val="0.77791508550235"/>
          <c:h val="0.70147980258276821"/>
        </c:manualLayout>
      </c:layout>
      <c:barChart>
        <c:barDir val="col"/>
        <c:grouping val="stacked"/>
        <c:varyColors val="0"/>
        <c:ser>
          <c:idx val="3"/>
          <c:order val="3"/>
          <c:tx>
            <c:strRef>
              <c:f>List1!$E$1</c:f>
              <c:strCache>
                <c:ptCount val="1"/>
                <c:pt idx="0">
                  <c:v>perc_25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List1!$E$2:$E$4</c:f>
              <c:numCache>
                <c:formatCode>General</c:formatCode>
                <c:ptCount val="3"/>
                <c:pt idx="0">
                  <c:v>2.0299999999999998</c:v>
                </c:pt>
                <c:pt idx="1">
                  <c:v>1.9</c:v>
                </c:pt>
                <c:pt idx="2">
                  <c:v>1.81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73-4228-8DFD-51BDE4321B2F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perc_75 - perc 25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List1!$F$2:$F$4</c:f>
              <c:numCache>
                <c:formatCode>General</c:formatCode>
                <c:ptCount val="3"/>
                <c:pt idx="0">
                  <c:v>1.31</c:v>
                </c:pt>
                <c:pt idx="1">
                  <c:v>1.1299999999999999</c:v>
                </c:pt>
                <c:pt idx="2">
                  <c:v>1.1099999999999999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73-4228-8DFD-51BDE4321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0"/>
        <c:overlap val="100"/>
        <c:axId val="24094016"/>
        <c:axId val="24118976"/>
      </c:barChar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median 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9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2.58</c:v>
                </c:pt>
                <c:pt idx="1">
                  <c:v>2.39</c:v>
                </c:pt>
                <c:pt idx="2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73-4228-8DFD-51BDE4321B2F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perc 05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1.4</c:v>
                </c:pt>
                <c:pt idx="1">
                  <c:v>1.31</c:v>
                </c:pt>
                <c:pt idx="2">
                  <c:v>1.24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73-4228-8DFD-51BDE4321B2F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perc 95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List1!$A$2:$A$4</c:f>
              <c:strCache>
                <c:ptCount val="3"/>
                <c:pt idx="0">
                  <c:v>1. rok měření</c:v>
                </c:pt>
                <c:pt idx="1">
                  <c:v>2. rok měření</c:v>
                </c:pt>
                <c:pt idx="2">
                  <c:v>3. rok měření</c:v>
                </c:pt>
              </c:strCache>
            </c:strRef>
          </c:cat>
          <c:val>
            <c:numRef>
              <c:f>List1!$D$2:$D$4</c:f>
              <c:numCache>
                <c:formatCode>General</c:formatCode>
                <c:ptCount val="3"/>
                <c:pt idx="0">
                  <c:v>4.8099999999999996</c:v>
                </c:pt>
                <c:pt idx="1">
                  <c:v>4.47</c:v>
                </c:pt>
                <c:pt idx="2">
                  <c:v>4.3600000000000003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73-4228-8DFD-51BDE4321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5875" cap="flat" cmpd="sng" algn="ctr">
              <a:solidFill>
                <a:schemeClr val="tx1"/>
              </a:solidFill>
              <a:round/>
            </a:ln>
            <a:effectLst/>
          </c:spPr>
        </c:hiLowLines>
        <c:marker val="1"/>
        <c:smooth val="0"/>
        <c:axId val="24094016"/>
        <c:axId val="24118976"/>
      </c:lineChart>
      <c:catAx>
        <c:axId val="2409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960000" spcFirstLastPara="1" vertOverflow="ellipsis" wrap="square" anchor="b" anchorCtr="0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118976"/>
        <c:crosses val="autoZero"/>
        <c:auto val="1"/>
        <c:lblAlgn val="ctr"/>
        <c:lblOffset val="100"/>
        <c:noMultiLvlLbl val="0"/>
      </c:catAx>
      <c:valAx>
        <c:axId val="24118976"/>
        <c:scaling>
          <c:orientation val="minMax"/>
          <c:max val="6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 b="0" err="1"/>
                  <a:t>mmol</a:t>
                </a:r>
                <a:r>
                  <a:rPr lang="cs-CZ" sz="1200" b="0"/>
                  <a:t>/l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0940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&lt; 3 mmol/l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1. rok</c:v>
                </c:pt>
                <c:pt idx="1">
                  <c:v>2. rok</c:v>
                </c:pt>
                <c:pt idx="2">
                  <c:v>3. rok</c:v>
                </c:pt>
                <c:pt idx="4">
                  <c:v>1. rok</c:v>
                </c:pt>
                <c:pt idx="5">
                  <c:v>2. rok</c:v>
                </c:pt>
                <c:pt idx="6">
                  <c:v>3. rok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0.65598761680076645</c:v>
                </c:pt>
                <c:pt idx="1">
                  <c:v>0.7385336932222073</c:v>
                </c:pt>
                <c:pt idx="2">
                  <c:v>0.76852586357876518</c:v>
                </c:pt>
                <c:pt idx="4" formatCode="0.0%">
                  <c:v>0.30646425380503783</c:v>
                </c:pt>
                <c:pt idx="5" formatCode="0.0%">
                  <c:v>0.32486637302694482</c:v>
                </c:pt>
                <c:pt idx="6" formatCode="0.0%">
                  <c:v>0.44066335407621049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F-4E3C-8831-EE30DB691D6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3-4.9 mmol/l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1. rok</c:v>
                </c:pt>
                <c:pt idx="1">
                  <c:v>2. rok</c:v>
                </c:pt>
                <c:pt idx="2">
                  <c:v>3. rok</c:v>
                </c:pt>
                <c:pt idx="4">
                  <c:v>1. rok</c:v>
                </c:pt>
                <c:pt idx="5">
                  <c:v>2. rok</c:v>
                </c:pt>
                <c:pt idx="6">
                  <c:v>3. rok</c:v>
                </c:pt>
              </c:strCache>
            </c:strRef>
          </c:cat>
          <c:val>
            <c:numRef>
              <c:f>List1!$C$2:$C$8</c:f>
              <c:numCache>
                <c:formatCode>General</c:formatCode>
                <c:ptCount val="7"/>
                <c:pt idx="0">
                  <c:v>0.30515777761752194</c:v>
                </c:pt>
                <c:pt idx="1">
                  <c:v>0.23708623940165041</c:v>
                </c:pt>
                <c:pt idx="2">
                  <c:v>0.21033925020861879</c:v>
                </c:pt>
                <c:pt idx="4" formatCode="0.0%">
                  <c:v>0.65359656410176026</c:v>
                </c:pt>
                <c:pt idx="5" formatCode="0.0%">
                  <c:v>0.63202815179397154</c:v>
                </c:pt>
                <c:pt idx="6" formatCode="0.0%">
                  <c:v>0.52941360879038202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F-4E3C-8831-EE30DB691D6B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 ≥ 5 mmol/l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1. rok</c:v>
                </c:pt>
                <c:pt idx="1">
                  <c:v>2. rok</c:v>
                </c:pt>
                <c:pt idx="2">
                  <c:v>3. rok</c:v>
                </c:pt>
                <c:pt idx="4">
                  <c:v>1. rok</c:v>
                </c:pt>
                <c:pt idx="5">
                  <c:v>2. rok</c:v>
                </c:pt>
                <c:pt idx="6">
                  <c:v>3. rok</c:v>
                </c:pt>
              </c:strCache>
            </c:strRef>
          </c:cat>
          <c:val>
            <c:numRef>
              <c:f>List1!$D$2:$D$8</c:f>
              <c:numCache>
                <c:formatCode>General</c:formatCode>
                <c:ptCount val="7"/>
                <c:pt idx="0">
                  <c:v>3.8854605581711603E-2</c:v>
                </c:pt>
                <c:pt idx="1">
                  <c:v>2.4380067376142251E-2</c:v>
                </c:pt>
                <c:pt idx="2">
                  <c:v>2.1134886212616028E-2</c:v>
                </c:pt>
                <c:pt idx="4" formatCode="0.0%">
                  <c:v>3.9939182093201873E-2</c:v>
                </c:pt>
                <c:pt idx="5" formatCode="0.0%">
                  <c:v>4.3105475179083655E-2</c:v>
                </c:pt>
                <c:pt idx="6" formatCode="0.0%">
                  <c:v>2.9923037133407528E-2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4F-4E3C-8831-EE30DB691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100"/>
        <c:axId val="1927821504"/>
        <c:axId val="1927825824"/>
      </c:barChart>
      <c:catAx>
        <c:axId val="192782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27825824"/>
        <c:crosses val="autoZero"/>
        <c:auto val="1"/>
        <c:lblAlgn val="ctr"/>
        <c:lblOffset val="100"/>
        <c:noMultiLvlLbl val="0"/>
      </c:catAx>
      <c:valAx>
        <c:axId val="192782582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2782150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5302B-B152-41FA-BCF7-0C5FC8A9824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FAF74-7B26-4960-B3A2-9434BAEC7F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5277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B1C86-08A1-0D0C-2390-3397E362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489FC0A-74D1-3784-688D-FE613C2C1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E802B92-458A-E706-4278-BC736A4CD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SL 20260121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FA26F0C-A966-1C84-619E-2F3D16E5D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802893-C320-4841-986E-DEF19D3F14F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489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873CD-2131-9FC6-890D-E23E9BAC7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FE50609-B5A1-07C7-2413-42387C471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7344215-30BC-9626-FB6A-97C1BEF81F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C521AF0-B81A-6E14-6011-E96321F54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32FB2-C134-1A40-AEFF-BA4E7FB1B3E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463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4F39A-9B89-8AA6-4FA7-3D935597A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2AE4F33-86C3-3746-3592-A29EAB504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5DDF1F2-C274-80C5-FF43-B36E07001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BEBA93-E43E-A2C1-5301-09631BA12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32FB2-C134-1A40-AEFF-BA4E7FB1B3E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848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D835F-F700-4103-876F-C02792E4615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226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5.emf"/><Relationship Id="rId3" Type="http://schemas.openxmlformats.org/officeDocument/2006/relationships/image" Target="../media/image2.emf"/><Relationship Id="rId7" Type="http://schemas.openxmlformats.org/officeDocument/2006/relationships/image" Target="../media/image9.emf"/><Relationship Id="rId12" Type="http://schemas.openxmlformats.org/officeDocument/2006/relationships/image" Target="../media/image14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png"/><Relationship Id="rId10" Type="http://schemas.openxmlformats.org/officeDocument/2006/relationships/image" Target="../media/image12.emf"/><Relationship Id="rId4" Type="http://schemas.openxmlformats.org/officeDocument/2006/relationships/image" Target="../media/image3.emf"/><Relationship Id="rId9" Type="http://schemas.openxmlformats.org/officeDocument/2006/relationships/image" Target="../media/image11.emf"/><Relationship Id="rId14" Type="http://schemas.openxmlformats.org/officeDocument/2006/relationships/image" Target="../media/image16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emf"/><Relationship Id="rId4" Type="http://schemas.openxmlformats.org/officeDocument/2006/relationships/image" Target="../media/image3.emf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emf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emf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emf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emf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7.svg"/><Relationship Id="rId4" Type="http://schemas.openxmlformats.org/officeDocument/2006/relationships/image" Target="../media/image25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7.svg"/><Relationship Id="rId4" Type="http://schemas.openxmlformats.org/officeDocument/2006/relationships/image" Target="../media/image25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7.svg"/><Relationship Id="rId4" Type="http://schemas.openxmlformats.org/officeDocument/2006/relationships/image" Target="../media/image25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7.svg"/><Relationship Id="rId4" Type="http://schemas.openxmlformats.org/officeDocument/2006/relationships/image" Target="../media/image2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emf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emf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emf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emf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emf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emf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emf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35.png"/><Relationship Id="rId4" Type="http://schemas.openxmlformats.org/officeDocument/2006/relationships/image" Target="../media/image3.emf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emf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624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797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0683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253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5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  <p:sp>
        <p:nvSpPr>
          <p:cNvPr id="6" name="Volný tvar 17">
            <a:extLst>
              <a:ext uri="{FF2B5EF4-FFF2-40B4-BE49-F238E27FC236}">
                <a16:creationId xmlns:a16="http://schemas.microsoft.com/office/drawing/2014/main" id="{565BF3F6-CBD2-AA8A-4C4F-5E808D952D48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F0C3DECB-41E4-2CC7-A0F6-B06A178AB8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8" name="Logo MZ CR">
            <a:extLst>
              <a:ext uri="{FF2B5EF4-FFF2-40B4-BE49-F238E27FC236}">
                <a16:creationId xmlns:a16="http://schemas.microsoft.com/office/drawing/2014/main" id="{12280D0D-C79F-A539-5CBB-08221C329D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00988A1B-2846-0207-C96D-185622DD54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D4524B88-5F0A-A106-8B16-245E1AE96F6B}"/>
              </a:ext>
            </a:extLst>
          </p:cNvPr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0">
            <a:extLst>
              <a:ext uri="{FF2B5EF4-FFF2-40B4-BE49-F238E27FC236}">
                <a16:creationId xmlns:a16="http://schemas.microsoft.com/office/drawing/2014/main" id="{BA8D9C2E-6D97-0F7F-AD6B-2E5959235C87}"/>
              </a:ext>
            </a:extLst>
          </p:cNvPr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5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119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8470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614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445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5682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 dirty="0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5984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474798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 dirty="0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5995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49791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9584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859448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8999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90640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81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735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555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 dirty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3875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035425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823296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2973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9217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>
            <a:extLst>
              <a:ext uri="{FF2B5EF4-FFF2-40B4-BE49-F238E27FC236}">
                <a16:creationId xmlns:a16="http://schemas.microsoft.com/office/drawing/2014/main" id="{4966C4B8-51D4-79B7-EF55-38781F81BB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6486706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1AC7B852-34FB-8278-C227-BDAA51F0B3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471814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ovéPole 2">
            <a:extLst>
              <a:ext uri="{FF2B5EF4-FFF2-40B4-BE49-F238E27FC236}">
                <a16:creationId xmlns:a16="http://schemas.microsoft.com/office/drawing/2014/main" id="{E7E2D77F-AD74-3C5E-85C7-B2F46B02036A}"/>
              </a:ext>
            </a:extLst>
          </p:cNvPr>
          <p:cNvSpPr txBox="1"/>
          <p:nvPr userDrawn="1"/>
        </p:nvSpPr>
        <p:spPr>
          <a:xfrm>
            <a:off x="1762811" y="6489406"/>
            <a:ext cx="6551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rgbClr val="14377B"/>
                </a:solidFill>
              </a:rPr>
              <a:t>Centrální evidence očkování: stav implementace v analytickém přehledu</a:t>
            </a:r>
          </a:p>
        </p:txBody>
      </p:sp>
    </p:spTree>
    <p:extLst>
      <p:ext uri="{BB962C8B-B14F-4D97-AF65-F5344CB8AC3E}">
        <p14:creationId xmlns:p14="http://schemas.microsoft.com/office/powerpoint/2010/main" val="1759888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zadi seda">
            <a:extLst>
              <a:ext uri="{FF2B5EF4-FFF2-40B4-BE49-F238E27FC236}">
                <a16:creationId xmlns:a16="http://schemas.microsoft.com/office/drawing/2014/main" id="{C6DB6EA3-D18B-4247-B7E0-D3F0ED4ABC66}"/>
              </a:ext>
            </a:extLst>
          </p:cNvPr>
          <p:cNvSpPr/>
          <p:nvPr userDrawn="1"/>
        </p:nvSpPr>
        <p:spPr bwMode="gray">
          <a:xfrm>
            <a:off x="0" y="1899462"/>
            <a:ext cx="12192000" cy="4028858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5552" y="5881971"/>
            <a:ext cx="12173011" cy="36000"/>
          </a:xfrm>
          <a:prstGeom prst="rect">
            <a:avLst/>
          </a:prstGeom>
          <a:solidFill>
            <a:srgbClr val="D71440"/>
          </a:solidFill>
          <a:ln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5" y="6275298"/>
            <a:ext cx="3763463" cy="324000"/>
          </a:xfrm>
          <a:prstGeom prst="rect">
            <a:avLst/>
          </a:prstGeom>
        </p:spPr>
      </p:pic>
      <p:pic>
        <p:nvPicPr>
          <p:cNvPr id="6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37" y="6124324"/>
            <a:ext cx="822458" cy="540000"/>
          </a:xfrm>
          <a:prstGeom prst="rect">
            <a:avLst/>
          </a:prstGeom>
        </p:spPr>
      </p:pic>
      <p:pic>
        <p:nvPicPr>
          <p:cNvPr id="11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3" y="2607870"/>
            <a:ext cx="5715760" cy="2224771"/>
          </a:xfrm>
          <a:prstGeom prst="rect">
            <a:avLst/>
          </a:prstGeom>
        </p:spPr>
      </p:pic>
      <p:pic>
        <p:nvPicPr>
          <p:cNvPr id="61" name="Ikona 7">
            <a:extLst>
              <a:ext uri="{FF2B5EF4-FFF2-40B4-BE49-F238E27FC236}">
                <a16:creationId xmlns:a16="http://schemas.microsoft.com/office/drawing/2014/main" id="{1E522FD7-51BC-4B8E-A68D-8A0B5E4169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738" y="3727037"/>
            <a:ext cx="791389" cy="792000"/>
          </a:xfrm>
          <a:prstGeom prst="rect">
            <a:avLst/>
          </a:prstGeom>
        </p:spPr>
      </p:pic>
      <p:pic>
        <p:nvPicPr>
          <p:cNvPr id="62" name="Ikona 6">
            <a:extLst>
              <a:ext uri="{FF2B5EF4-FFF2-40B4-BE49-F238E27FC236}">
                <a16:creationId xmlns:a16="http://schemas.microsoft.com/office/drawing/2014/main" id="{E01AA11B-D042-44CE-8E91-BAD234FB490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6" y="2819547"/>
            <a:ext cx="791389" cy="792000"/>
          </a:xfrm>
          <a:prstGeom prst="rect">
            <a:avLst/>
          </a:prstGeom>
        </p:spPr>
      </p:pic>
      <p:pic>
        <p:nvPicPr>
          <p:cNvPr id="63" name="Ikona 5">
            <a:extLst>
              <a:ext uri="{FF2B5EF4-FFF2-40B4-BE49-F238E27FC236}">
                <a16:creationId xmlns:a16="http://schemas.microsoft.com/office/drawing/2014/main" id="{6E1D9AE5-9B01-4D1E-A130-EA1856689D6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27" y="2821182"/>
            <a:ext cx="791389" cy="792000"/>
          </a:xfrm>
          <a:prstGeom prst="rect">
            <a:avLst/>
          </a:prstGeom>
        </p:spPr>
      </p:pic>
      <p:pic>
        <p:nvPicPr>
          <p:cNvPr id="64" name="Ikona 4">
            <a:extLst>
              <a:ext uri="{FF2B5EF4-FFF2-40B4-BE49-F238E27FC236}">
                <a16:creationId xmlns:a16="http://schemas.microsoft.com/office/drawing/2014/main" id="{78221017-9FB8-4EF8-A88B-38444E30A27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197" y="2826357"/>
            <a:ext cx="788298" cy="792000"/>
          </a:xfrm>
          <a:prstGeom prst="rect">
            <a:avLst/>
          </a:prstGeom>
        </p:spPr>
      </p:pic>
      <p:pic>
        <p:nvPicPr>
          <p:cNvPr id="65" name="Ikona 3">
            <a:extLst>
              <a:ext uri="{FF2B5EF4-FFF2-40B4-BE49-F238E27FC236}">
                <a16:creationId xmlns:a16="http://schemas.microsoft.com/office/drawing/2014/main" id="{D435ECA9-9699-4A70-9ABD-16C688E3468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68" y="2827327"/>
            <a:ext cx="788298" cy="792000"/>
          </a:xfrm>
          <a:prstGeom prst="rect">
            <a:avLst/>
          </a:prstGeom>
        </p:spPr>
      </p:pic>
      <p:pic>
        <p:nvPicPr>
          <p:cNvPr id="66" name="Ikona 2">
            <a:extLst>
              <a:ext uri="{FF2B5EF4-FFF2-40B4-BE49-F238E27FC236}">
                <a16:creationId xmlns:a16="http://schemas.microsoft.com/office/drawing/2014/main" id="{06B998D0-4DD3-4617-8B85-7A97769C7BF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725" y="3720280"/>
            <a:ext cx="791389" cy="792000"/>
          </a:xfrm>
          <a:prstGeom prst="rect">
            <a:avLst/>
          </a:prstGeom>
        </p:spPr>
      </p:pic>
      <p:pic>
        <p:nvPicPr>
          <p:cNvPr id="67" name="Ikona 1">
            <a:extLst>
              <a:ext uri="{FF2B5EF4-FFF2-40B4-BE49-F238E27FC236}">
                <a16:creationId xmlns:a16="http://schemas.microsoft.com/office/drawing/2014/main" id="{CDFE4053-986D-4CF5-BB65-55DDA986CB7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137" y="3714480"/>
            <a:ext cx="794492" cy="792000"/>
          </a:xfrm>
          <a:prstGeom prst="rect">
            <a:avLst/>
          </a:prstGeom>
        </p:spPr>
      </p:pic>
      <p:pic>
        <p:nvPicPr>
          <p:cNvPr id="9" name="Vlajka CR">
            <a:extLst>
              <a:ext uri="{FF2B5EF4-FFF2-40B4-BE49-F238E27FC236}">
                <a16:creationId xmlns:a16="http://schemas.microsoft.com/office/drawing/2014/main" id="{471DD38C-87B2-4EF0-9C4F-92FAABA3B665}"/>
              </a:ext>
            </a:extLst>
          </p:cNvPr>
          <p:cNvPicPr>
            <a:picLocks noChangeArrowheads="1"/>
          </p:cNvPicPr>
          <p:nvPr userDrawn="1"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525177" y="249066"/>
            <a:ext cx="54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Vlajka EU">
            <a:extLst>
              <a:ext uri="{FF2B5EF4-FFF2-40B4-BE49-F238E27FC236}">
                <a16:creationId xmlns:a16="http://schemas.microsoft.com/office/drawing/2014/main" id="{F0605D3E-9EE4-4CE0-8944-A11CBF44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8"/>
          <a:stretch/>
        </p:blipFill>
        <p:spPr>
          <a:xfrm>
            <a:off x="10876478" y="245794"/>
            <a:ext cx="538775" cy="360000"/>
          </a:xfrm>
          <a:prstGeom prst="rect">
            <a:avLst/>
          </a:prstGeom>
        </p:spPr>
      </p:pic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1" y="240974"/>
            <a:ext cx="8648147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2E598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28899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76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69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9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10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11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8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</p:spTree>
    <p:extLst>
      <p:ext uri="{BB962C8B-B14F-4D97-AF65-F5344CB8AC3E}">
        <p14:creationId xmlns:p14="http://schemas.microsoft.com/office/powerpoint/2010/main" val="1994664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017327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19096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609519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65381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12584" y="1"/>
            <a:ext cx="8788400" cy="774700"/>
          </a:xfrm>
          <a:prstGeom prst="rect">
            <a:avLst/>
          </a:prstGeom>
        </p:spPr>
        <p:txBody>
          <a:bodyPr lIns="205735" tIns="102868" rIns="205735" bIns="102868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58284" y="1844675"/>
            <a:ext cx="11533716" cy="4475163"/>
          </a:xfrm>
          <a:prstGeom prst="rect">
            <a:avLst/>
          </a:prstGeom>
        </p:spPr>
        <p:txBody>
          <a:bodyPr lIns="205735" tIns="102868" rIns="205735" bIns="102868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9400" y="6453189"/>
            <a:ext cx="2844800" cy="241300"/>
          </a:xfrm>
          <a:prstGeom prst="rect">
            <a:avLst/>
          </a:prstGeom>
          <a:ln/>
        </p:spPr>
        <p:txBody>
          <a:bodyPr lIns="205735" tIns="102868" rIns="205735" bIns="102868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559184-4C0F-4EA6-AA73-03411168CF34}" type="slidenum">
              <a:rPr lang="en-US" b="1">
                <a:solidFill>
                  <a:srgbClr val="292929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29292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872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016000" y="2610000"/>
            <a:ext cx="9696000" cy="3240000"/>
          </a:xfrm>
          <a:prstGeom prst="rect">
            <a:avLst/>
          </a:prstGeom>
        </p:spPr>
        <p:txBody>
          <a:bodyPr anchor="t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1128000" y="2636837"/>
            <a:ext cx="720000" cy="540000"/>
          </a:xfrm>
          <a:prstGeom prst="rect">
            <a:avLst/>
          </a:prstGeo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cxnSp>
        <p:nvCxnSpPr>
          <p:cNvPr id="12" name="Přímá spojnice 11"/>
          <p:cNvCxnSpPr/>
          <p:nvPr userDrawn="1"/>
        </p:nvCxnSpPr>
        <p:spPr>
          <a:xfrm>
            <a:off x="527382" y="1137600"/>
            <a:ext cx="1113723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0994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E22DB4-93A5-4D39-A180-4CB22F024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FB906DD-24DA-4ECF-AA3D-FCC325B3C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41B1462-33CA-4B0C-90DC-0DCC8CEB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3D0068-CEC6-46E0-BFE9-6942051C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C1F572F-9071-4282-BC1A-B524668F7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9285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AD9E5-E08C-4CAB-A5F9-F9481151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17BB3E-FF8D-442E-97B6-8067255EF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CF4D5E-1183-45AB-8E9C-7FD2874A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D4DE49-771C-490A-BDED-84F1971D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88DB9D8-26C2-425E-87CD-0EE8FFEE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20417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DD8B4D-DDE1-47DD-8286-4CC8FA09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914A1A-9DD7-4231-B018-F377FD771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D2F9BD-8EAE-48E7-A030-EF46F9A1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4D75D6-239A-4391-8384-54DCE972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8F23B3-7A72-4D63-8F6D-440720AD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2964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7974B-1FFA-4DB6-8A8F-C6D3C506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51DC174-F8E7-4EAC-A194-2E59D5387B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EB7FDB-8449-4365-952C-D854D1367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D0A128B-F7A7-4D02-8D71-42D14D61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87098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BE00FD9-3343-4551-890F-0C34EE84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383F444-3863-4EC7-B87D-F8CA7340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47F5387-E117-49D5-BB02-BD995E05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3474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206406" y="76882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 dirty="0">
                <a:solidFill>
                  <a:srgbClr val="2E5980"/>
                </a:solidFill>
              </a:rPr>
              <a:t>Novela zákona o elektronizaci zdravotnictví z pohledu </a:t>
            </a:r>
          </a:p>
          <a:p>
            <a:r>
              <a:rPr lang="cs-CZ" sz="3400" b="1" dirty="0">
                <a:solidFill>
                  <a:srgbClr val="2E5980"/>
                </a:solidFill>
              </a:rPr>
              <a:t>Národního zdravotnického informačního systému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7" y="5627645"/>
            <a:ext cx="3969430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>
                <a:solidFill>
                  <a:srgbClr val="D71440"/>
                </a:solidFill>
              </a:rPr>
              <a:t>TK Praha, 24.6. 2026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31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3014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8880812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 - velk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6">
            <a:extLst>
              <a:ext uri="{FF2B5EF4-FFF2-40B4-BE49-F238E27FC236}">
                <a16:creationId xmlns:a16="http://schemas.microsoft.com/office/drawing/2014/main" id="{EE7BA1AA-D543-683C-6B9D-B21C908CD7F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C4B0A8A-B9A5-99F8-390C-83BC4F59D3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B9E4B5D2-57D2-14C0-0940-03F0BF7449B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94638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399" indent="0" algn="ctr">
              <a:buNone/>
              <a:defRPr sz="1800"/>
            </a:lvl3pPr>
            <a:lvl4pPr marL="1371599" indent="0" algn="ctr">
              <a:buNone/>
              <a:defRPr sz="1600"/>
            </a:lvl4pPr>
            <a:lvl5pPr marL="1828798" indent="0" algn="ctr">
              <a:buNone/>
              <a:defRPr sz="1600"/>
            </a:lvl5pPr>
            <a:lvl6pPr marL="2285998" indent="0" algn="ctr">
              <a:buNone/>
              <a:defRPr sz="1600"/>
            </a:lvl6pPr>
            <a:lvl7pPr marL="2743197" indent="0" algn="ctr">
              <a:buNone/>
              <a:defRPr sz="1600"/>
            </a:lvl7pPr>
            <a:lvl8pPr marL="3200397" indent="0" algn="ctr">
              <a:buNone/>
              <a:defRPr sz="1600"/>
            </a:lvl8pPr>
            <a:lvl9pPr marL="3657596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61279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622973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04002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98596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399" indent="0">
              <a:buNone/>
              <a:defRPr sz="1800" b="1"/>
            </a:lvl3pPr>
            <a:lvl4pPr marL="1371599" indent="0">
              <a:buNone/>
              <a:defRPr sz="1600" b="1"/>
            </a:lvl4pPr>
            <a:lvl5pPr marL="1828798" indent="0">
              <a:buNone/>
              <a:defRPr sz="1600" b="1"/>
            </a:lvl5pPr>
            <a:lvl6pPr marL="2285998" indent="0">
              <a:buNone/>
              <a:defRPr sz="1600" b="1"/>
            </a:lvl6pPr>
            <a:lvl7pPr marL="2743197" indent="0">
              <a:buNone/>
              <a:defRPr sz="1600" b="1"/>
            </a:lvl7pPr>
            <a:lvl8pPr marL="3200397" indent="0">
              <a:buNone/>
              <a:defRPr sz="1600" b="1"/>
            </a:lvl8pPr>
            <a:lvl9pPr marL="3657596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399" indent="0">
              <a:buNone/>
              <a:defRPr sz="1800" b="1"/>
            </a:lvl3pPr>
            <a:lvl4pPr marL="1371599" indent="0">
              <a:buNone/>
              <a:defRPr sz="1600" b="1"/>
            </a:lvl4pPr>
            <a:lvl5pPr marL="1828798" indent="0">
              <a:buNone/>
              <a:defRPr sz="1600" b="1"/>
            </a:lvl5pPr>
            <a:lvl6pPr marL="2285998" indent="0">
              <a:buNone/>
              <a:defRPr sz="1600" b="1"/>
            </a:lvl6pPr>
            <a:lvl7pPr marL="2743197" indent="0">
              <a:buNone/>
              <a:defRPr sz="1600" b="1"/>
            </a:lvl7pPr>
            <a:lvl8pPr marL="3200397" indent="0">
              <a:buNone/>
              <a:defRPr sz="1600" b="1"/>
            </a:lvl8pPr>
            <a:lvl9pPr marL="3657596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78150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07826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34411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399" indent="0">
              <a:buNone/>
              <a:defRPr sz="1200"/>
            </a:lvl3pPr>
            <a:lvl4pPr marL="1371599" indent="0">
              <a:buNone/>
              <a:defRPr sz="1000"/>
            </a:lvl4pPr>
            <a:lvl5pPr marL="1828798" indent="0">
              <a:buNone/>
              <a:defRPr sz="1000"/>
            </a:lvl5pPr>
            <a:lvl6pPr marL="2285998" indent="0">
              <a:buNone/>
              <a:defRPr sz="1000"/>
            </a:lvl6pPr>
            <a:lvl7pPr marL="2743197" indent="0">
              <a:buNone/>
              <a:defRPr sz="1000"/>
            </a:lvl7pPr>
            <a:lvl8pPr marL="3200397" indent="0">
              <a:buNone/>
              <a:defRPr sz="1000"/>
            </a:lvl8pPr>
            <a:lvl9pPr marL="3657596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00320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399" indent="0">
              <a:buNone/>
              <a:defRPr sz="2400"/>
            </a:lvl3pPr>
            <a:lvl4pPr marL="1371599" indent="0">
              <a:buNone/>
              <a:defRPr sz="2000"/>
            </a:lvl4pPr>
            <a:lvl5pPr marL="1828798" indent="0">
              <a:buNone/>
              <a:defRPr sz="2000"/>
            </a:lvl5pPr>
            <a:lvl6pPr marL="2285998" indent="0">
              <a:buNone/>
              <a:defRPr sz="2000"/>
            </a:lvl6pPr>
            <a:lvl7pPr marL="2743197" indent="0">
              <a:buNone/>
              <a:defRPr sz="2000"/>
            </a:lvl7pPr>
            <a:lvl8pPr marL="3200397" indent="0">
              <a:buNone/>
              <a:defRPr sz="2000"/>
            </a:lvl8pPr>
            <a:lvl9pPr marL="3657596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399" indent="0">
              <a:buNone/>
              <a:defRPr sz="1200"/>
            </a:lvl3pPr>
            <a:lvl4pPr marL="1371599" indent="0">
              <a:buNone/>
              <a:defRPr sz="1000"/>
            </a:lvl4pPr>
            <a:lvl5pPr marL="1828798" indent="0">
              <a:buNone/>
              <a:defRPr sz="1000"/>
            </a:lvl5pPr>
            <a:lvl6pPr marL="2285998" indent="0">
              <a:buNone/>
              <a:defRPr sz="1000"/>
            </a:lvl6pPr>
            <a:lvl7pPr marL="2743197" indent="0">
              <a:buNone/>
              <a:defRPr sz="1000"/>
            </a:lvl7pPr>
            <a:lvl8pPr marL="3200397" indent="0">
              <a:buNone/>
              <a:defRPr sz="1000"/>
            </a:lvl8pPr>
            <a:lvl9pPr marL="3657596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36405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4735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F6B18D0-DA41-4D0E-98BC-745BE988FE28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BBFB874-7FBE-4101-B1CB-526AFCBFC4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47630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39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118416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719259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925829"/>
      </p:ext>
    </p:extLst>
  </p:cSld>
  <p:clrMapOvr>
    <a:masterClrMapping/>
  </p:clrMapOvr>
  <p:hf sldNum="0"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37805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1311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1287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80867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57536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  <p:sp>
        <p:nvSpPr>
          <p:cNvPr id="6" name="Volný tvar 17">
            <a:extLst>
              <a:ext uri="{FF2B5EF4-FFF2-40B4-BE49-F238E27FC236}">
                <a16:creationId xmlns:a16="http://schemas.microsoft.com/office/drawing/2014/main" id="{565BF3F6-CBD2-AA8A-4C4F-5E808D952D48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F0C3DECB-41E4-2CC7-A0F6-B06A178AB8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8" name="Logo MZ CR">
            <a:extLst>
              <a:ext uri="{FF2B5EF4-FFF2-40B4-BE49-F238E27FC236}">
                <a16:creationId xmlns:a16="http://schemas.microsoft.com/office/drawing/2014/main" id="{12280D0D-C79F-A539-5CBB-08221C329D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00988A1B-2846-0207-C96D-185622DD54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D4524B88-5F0A-A106-8B16-245E1AE96F6B}"/>
              </a:ext>
            </a:extLst>
          </p:cNvPr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0">
            <a:extLst>
              <a:ext uri="{FF2B5EF4-FFF2-40B4-BE49-F238E27FC236}">
                <a16:creationId xmlns:a16="http://schemas.microsoft.com/office/drawing/2014/main" id="{BA8D9C2E-6D97-0F7F-AD6B-2E5959235C87}"/>
              </a:ext>
            </a:extLst>
          </p:cNvPr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8363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54697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45542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1239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80654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60856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57617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24209454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57189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437134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16169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2787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984559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934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4431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66044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07396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6605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489919B-3903-4B1A-927E-76C809645C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27809" r="14699" b="26857"/>
          <a:stretch/>
        </p:blipFill>
        <p:spPr>
          <a:xfrm>
            <a:off x="11139522" y="240669"/>
            <a:ext cx="720000" cy="47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746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5920686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925506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B09DBF-1566-8584-3799-E7493169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4ECD93E-8CDD-9F87-7B29-328166A68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6B565E-2F82-65BA-96AD-49BDE7EC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324C08-958B-DACB-ACAA-7D1DA9ECC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F2EDBD-C140-EC39-B533-821B64AA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6D26DAB7-E28E-7F0B-5CB4-8DD64E2F23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35CFBB21-4510-75AE-FBB2-0AEE50F0BE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567AC7F0-AAFA-4CCC-EB37-788CE98CB59C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BE97C24B-232B-1FB5-462C-6FFDB0001FA7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7C4BF71A-C4A5-9233-6C2C-437F780015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2" name="Volný tvar 17">
            <a:extLst>
              <a:ext uri="{FF2B5EF4-FFF2-40B4-BE49-F238E27FC236}">
                <a16:creationId xmlns:a16="http://schemas.microsoft.com/office/drawing/2014/main" id="{11DA0181-0EEA-18DA-9F3D-9341DAB70D9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FB51D45B-85B8-B79B-C816-E421D99C999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4378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D176B-2666-1D4C-8134-69B00BB5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C02B1-005B-BECD-D972-CBF367A25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1A85FC-AE4C-88A7-E609-834D9057E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B2DDBA-75A0-8DB1-7A5E-93732CF9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4033E1F-3FE3-1B1A-2620-601449D3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4744A5-21D1-272B-E06A-F026B762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355897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829013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26AAE3-F77C-EC68-46FE-83BB4F6A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44D26C-DB8E-FA5B-3825-2AE2B205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45B084B-81F5-998B-6CB1-58CC5032A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C0D694C-2F4B-F1ED-4B56-33E5DC25A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94B4FC-6138-C4B0-22CD-FEF349FF6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86B9FBB-C6C8-2ED6-A7E3-FC7B3CFC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8B1DB7C-8667-D2DE-9D05-F87CA7DD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4321110-9EF1-E366-E875-10CE0677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9913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2C98FF6-E7A9-7252-5558-941504BA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9177C07-1670-24EA-EC5F-F118ABCD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591EF9-5318-002B-5065-B311BAF9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058091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26446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2817460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52284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0B3887D1-3C10-094C-6A24-C33AACB57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1" name="Logo UZIS">
            <a:extLst>
              <a:ext uri="{FF2B5EF4-FFF2-40B4-BE49-F238E27FC236}">
                <a16:creationId xmlns:a16="http://schemas.microsoft.com/office/drawing/2014/main" id="{14794FCC-DC23-2157-081F-C3EB1BC37F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2" name="Přímá spojnice 3">
            <a:extLst>
              <a:ext uri="{FF2B5EF4-FFF2-40B4-BE49-F238E27FC236}">
                <a16:creationId xmlns:a16="http://schemas.microsoft.com/office/drawing/2014/main" id="{12625A60-4895-C216-90AE-D82C2CB66CF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3" name="Obdélník 14">
            <a:extLst>
              <a:ext uri="{FF2B5EF4-FFF2-40B4-BE49-F238E27FC236}">
                <a16:creationId xmlns:a16="http://schemas.microsoft.com/office/drawing/2014/main" id="{55D4E9D5-0885-3723-6206-E1AF5643945F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4B18DCE2-4351-DEFF-33AD-C2B73A08AC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5" name="Volný tvar 17">
            <a:extLst>
              <a:ext uri="{FF2B5EF4-FFF2-40B4-BE49-F238E27FC236}">
                <a16:creationId xmlns:a16="http://schemas.microsoft.com/office/drawing/2014/main" id="{3C9D8127-101F-F937-E20A-E9AA81E85BFB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Volný tvar 19">
            <a:extLst>
              <a:ext uri="{FF2B5EF4-FFF2-40B4-BE49-F238E27FC236}">
                <a16:creationId xmlns:a16="http://schemas.microsoft.com/office/drawing/2014/main" id="{DFF5EF4C-397F-AE74-5C9C-5189BAF743A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48977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9602F47-EC7D-BC9F-6939-E61A186E1E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7" name="Logo UZIS">
            <a:extLst>
              <a:ext uri="{FF2B5EF4-FFF2-40B4-BE49-F238E27FC236}">
                <a16:creationId xmlns:a16="http://schemas.microsoft.com/office/drawing/2014/main" id="{FE2AFBD8-B273-FC79-42F5-E2CA27A5F3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8" name="Přímá spojnice 3">
            <a:extLst>
              <a:ext uri="{FF2B5EF4-FFF2-40B4-BE49-F238E27FC236}">
                <a16:creationId xmlns:a16="http://schemas.microsoft.com/office/drawing/2014/main" id="{F117CD0C-888B-0D1E-F4DE-574D665D976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9" name="Obdélník 14">
            <a:extLst>
              <a:ext uri="{FF2B5EF4-FFF2-40B4-BE49-F238E27FC236}">
                <a16:creationId xmlns:a16="http://schemas.microsoft.com/office/drawing/2014/main" id="{50972C5B-0F57-1A6D-A369-22F32574B3CE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467024CC-E71E-CA32-937E-00BAF447B6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1" name="Volný tvar 17">
            <a:extLst>
              <a:ext uri="{FF2B5EF4-FFF2-40B4-BE49-F238E27FC236}">
                <a16:creationId xmlns:a16="http://schemas.microsoft.com/office/drawing/2014/main" id="{D3C50748-8626-8049-B604-30D643F6B9E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C27CF800-A8CB-85CD-09C6-3F0A3C517A7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5046170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F00552C5-797B-2166-7F73-EE6C4914C4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6" name="Logo UZIS">
            <a:extLst>
              <a:ext uri="{FF2B5EF4-FFF2-40B4-BE49-F238E27FC236}">
                <a16:creationId xmlns:a16="http://schemas.microsoft.com/office/drawing/2014/main" id="{6EA79316-7322-E614-5E96-1E90ED23ED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7" name="Přímá spojnice 3">
            <a:extLst>
              <a:ext uri="{FF2B5EF4-FFF2-40B4-BE49-F238E27FC236}">
                <a16:creationId xmlns:a16="http://schemas.microsoft.com/office/drawing/2014/main" id="{C4376696-4EE0-A213-AACB-8F69E679EC7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8" name="Obdélník 14">
            <a:extLst>
              <a:ext uri="{FF2B5EF4-FFF2-40B4-BE49-F238E27FC236}">
                <a16:creationId xmlns:a16="http://schemas.microsoft.com/office/drawing/2014/main" id="{E714AE3F-6813-9539-84E1-D346E7E52726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7EAECD78-AB7B-FF7D-882F-1B49A12C2D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20" name="Volný tvar 17">
            <a:extLst>
              <a:ext uri="{FF2B5EF4-FFF2-40B4-BE49-F238E27FC236}">
                <a16:creationId xmlns:a16="http://schemas.microsoft.com/office/drawing/2014/main" id="{365F3FC6-60BE-0031-7B42-96550F5C76BE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Volný tvar 19">
            <a:extLst>
              <a:ext uri="{FF2B5EF4-FFF2-40B4-BE49-F238E27FC236}">
                <a16:creationId xmlns:a16="http://schemas.microsoft.com/office/drawing/2014/main" id="{7E1FFA1D-7B2B-B356-106D-E06767B6243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03302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>
            <a:extLst>
              <a:ext uri="{FF2B5EF4-FFF2-40B4-BE49-F238E27FC236}">
                <a16:creationId xmlns:a16="http://schemas.microsoft.com/office/drawing/2014/main" id="{26AB4AF5-F1F2-BB43-FCE5-8CB2F8653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207540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2E59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rgbClr val="2E59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rgbClr val="2E59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69981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066109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3A4851-222D-4C44-A2BD-3D75F71D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901D2F-63DE-4B03-AB8A-FADCDF967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2E39B44-7488-423B-B208-9029E737D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1ECF74A-F18C-4ED1-B437-39AFD352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0A19F4-1EF1-4C3C-AB76-70BACA216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411359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8903EFB-A207-4DA7-AD65-9D7F806C5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B5304D6-B966-40CD-88F2-CBFD20F09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4096BF-5AD4-403F-B13C-74E4D21D0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7A45EB2-49A1-457F-90B4-8BEAB4C46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F5FD90-E661-40AB-94F6-CE3338263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2963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81873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DC6E7B-71EB-E3E9-3C5E-C357F2CB5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068036E-E975-7E20-1AA3-CDAF78B1C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504C211-EF13-5EC0-98A0-B825A3EC2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31B28EB-B8EA-5C06-71C7-73F8BE1B5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90967F-BF74-F117-95A9-AAAE56186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67140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9E70F1-EBA7-8CDB-BAC3-A18E80907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B0328E7-CEF9-A0C7-9DD0-9E3B8FB02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0484432-189E-38C9-B556-74A9EA81F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C7957F8-F809-061F-ACAE-B81874174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2D50D7-45E2-F831-A91C-3F05BB35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376711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01A5DC-FC36-EA56-BE81-08EEAD3F6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B35BC1D-C4EA-4FA0-9967-BDB31066F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E13D165-2E4A-5A72-659E-BDE91C094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4B73A4D-6541-0C65-DF33-3CE27C7B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89D476C-60B8-3B78-BB2A-EDBD454CF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012802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E2935A-84CA-905F-D637-5FDF6DA2E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700CCF-F614-0D12-3460-1C523E78B7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0F95B7D-2854-71C2-4D8E-C647DBD64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C98DED4-431F-683D-8DC9-64C31BB17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BF311F4-0EB9-401B-8F0E-1DAB3A62D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210454F-D41F-7B3D-197D-74F003306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640409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0D76B1-F665-CBC3-F4D1-83BD33263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53D377-466E-BCAD-D834-275816DD1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8A3556D-9E02-824E-BD55-DCC7AE6AA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2F734A7-D7BD-E114-FD2A-0510C14FE6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BF6B9A1-7546-C61D-0921-8A5E25780E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B59FC19-4F58-2916-9FCE-418B5ACDB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D0F5DEC-7A5C-5C45-D1AD-216C30338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689CC5F-6EA0-356B-CA78-C52EB771A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82212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1C1298-A335-5BC6-EE17-48B45206B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0024766-DC24-AEEE-18AD-DEC1C8519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0FAB464-0393-5320-4810-A70FEA388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2CD4FB6-4325-C754-E215-8188D687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242305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E1D2B70-F937-E504-5222-6DF0F9A0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76C3BB7-2B26-9693-9602-AACB6A129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634A5E8-74E5-AD9C-CDDE-64F790583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530716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FADCC0-4F50-20F9-E9FF-DA628BEEF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B1E28D-8175-03F3-A1AF-A610C4DD3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1F3F04A-F6D6-540B-FE70-77CAD21F98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872D403-D834-F5B4-711F-5B0983FCD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9696F46-65E2-55C9-09E7-C6BBA72C6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9168C6F-953F-9F35-F0B8-38787E27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07802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157CB1-D45B-8F02-47C2-9ACC87E73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8C119EA-3B0B-2FF8-E573-0BA4DE8FF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88F030F-1D42-A04D-B456-CE8D28E19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F2A45D2-1A1D-6F22-9460-9512212A5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DAAA863-CE21-EB19-FE30-E6DEED68A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3E3BBFD-27BF-428B-A5EE-DE632B66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93586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B5E5F5-FA82-E8F2-86A1-78BEA8FA5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A4BC363-37AE-47F7-3CFD-1E4423E6F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7E33C2-3830-749F-7B26-13FBDAEF8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8A4BEF1-FDBC-8F08-7C38-6D0AB3B0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EE7901B-9C50-8DDE-1498-2C94B8041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350323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5147E47-6A7F-4924-8D22-2C486BCAF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AF6BF1C-3807-E335-7780-2C2FCD8DB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6CC08D-5B32-8DBD-E660-C18202C84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16A-2918-4356-B47F-A0DB78D7F4FC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A37168-934F-496D-DF5A-523A56A52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369318E-3E79-EFB0-2E14-FE63D6196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1E693-A15A-477D-B329-A65E3BCA2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977223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188236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95253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8470061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485691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22955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3399285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470276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6610929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6" name="Obrázek 9">
            <a:extLst>
              <a:ext uri="{FF2B5EF4-FFF2-40B4-BE49-F238E27FC236}">
                <a16:creationId xmlns:a16="http://schemas.microsoft.com/office/drawing/2014/main" id="{11B1B157-DCCE-32E9-839F-010705E695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87" y="253404"/>
            <a:ext cx="1470213" cy="3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2494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0553650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5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A14E4D-27AA-8330-5523-1FBE875D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44" y="365125"/>
            <a:ext cx="10935056" cy="634733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16468E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74925305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3914127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77605790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0415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507348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1522073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25016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7541701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78446600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6897320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4091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62589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33764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2" name="Obrázek 12">
            <a:extLst>
              <a:ext uri="{FF2B5EF4-FFF2-40B4-BE49-F238E27FC236}">
                <a16:creationId xmlns:a16="http://schemas.microsoft.com/office/drawing/2014/main" id="{9AE7ADB2-F2ED-82E1-ECA5-DB0C52055A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979" y="241071"/>
            <a:ext cx="1175945" cy="37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5266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8536332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038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2913762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E09DB70A-A65D-43B3-88DF-0AE712249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41" y="208251"/>
            <a:ext cx="370980" cy="42268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155B2CC-163E-4DF7-B19A-3CE4D478D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387" y="211426"/>
            <a:ext cx="1246300" cy="3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3900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CA797ED8-728E-4B69-2BBD-C59909EE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4332444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7">
            <a:extLst>
              <a:ext uri="{FF2B5EF4-FFF2-40B4-BE49-F238E27FC236}">
                <a16:creationId xmlns:a16="http://schemas.microsoft.com/office/drawing/2014/main" id="{6C71C97A-61EF-B79D-2807-B76061DB717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Volný tvar 19">
            <a:extLst>
              <a:ext uri="{FF2B5EF4-FFF2-40B4-BE49-F238E27FC236}">
                <a16:creationId xmlns:a16="http://schemas.microsoft.com/office/drawing/2014/main" id="{48B7EA71-79A8-F1B4-45AB-ADB40303421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476585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159AF-26F1-42E1-BF83-F89C20A19403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E3A8-275C-4F7D-9678-21DFF80A70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800074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9496794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47D957-DE2F-BD68-9802-1C760291B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CC2B272-1D40-CCAF-E6AD-971F890BE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27F848-B601-138D-5E3E-232F823D4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8652A2F-876B-6D9A-4A22-81CA909D8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E32B83-CA5F-DD53-DF56-DCF75223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299239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07D43B-BB80-2C13-22E1-BB01987CA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8A6E48-3DDE-1761-6120-5D9674D05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953727B-BE7C-AFDF-CC50-32368738B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9E69AC0-8A4B-02A1-FDBC-BBCCD982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6F69BF-80DB-115E-7265-D51A9DA44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242920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D0EA73-E614-A249-E00D-ADAD21749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2E349B7-CF8F-CDEC-451A-FDEE84A89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B2E8C10-2ADA-9751-7E78-6EF9AD32C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643984-651B-DA06-65DA-646BBADA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FADA7F-D013-B2A2-9B46-AA954135E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52363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562CA8-A45D-AA86-852C-35F56F562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E803F6-4F39-9913-A35C-6D9E3B4B9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B144669-E162-6F8F-1545-16A9DD72F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205175B-E5A4-CBC9-0A55-8A3F89D64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B95F80E-9A4A-E9BE-C0E6-2E73C903D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F8E234D-37D5-0FFC-4AC1-F2D4D7C7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632683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BD13D9-7DA8-0B9F-B754-157F708B1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E74D9C8-795F-A27B-E204-31389781B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66A6971-3249-4E31-6F76-C05BEA966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5E0415-3470-B2E2-2D10-9A76358248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6C8173F-94F1-34B6-8CFE-203D42F12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0810704-30E2-9852-2156-F692074AE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4026E7B-B440-D061-A7FB-88BAEBBD4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7D6006-EC1D-697A-11FD-85BF55D77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934736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296B69-F8C3-ACF3-D88A-F2E6259C3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0604291-E920-C697-02AE-81DE84E79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21C8D78-5D2A-478E-11B1-3E0DFD5AC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96C2097-0143-AE30-2E1B-1F9520B22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542803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6EDAAAC-55EB-CCC0-B28B-AEF9CBA5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DF2C747-72C0-9D0C-8290-FB65A788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7A88810-8CA4-460C-C32E-FE5A934AE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82856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083066-1B18-89F9-BF5D-A151256B3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A8FE06-77BA-ACC4-2BF0-B3F5AA98E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A45454-DF1E-A1CC-895C-528943DB9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C697540-144E-DB2B-6AD2-545484EF1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2E273E1-4DAA-F1EC-06F3-160FCE4B0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8872B8C-E1F2-37C7-9C67-3A6037CB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798359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8DC585-6D8B-443B-991D-A76CF4E93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9D7F81A-530E-4E6F-8652-C9F6FBF264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38A47B6-3BA1-9CB5-BDB9-1FBCEFF88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B5B7B77-47EF-2D94-729E-FB65774B6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0949F7C-54AF-1A0D-2CFE-580A8C709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7E50E42-6057-295C-8338-FEAF75C24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344775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7DA1D0-0F30-84AA-B54E-E4D7D93F1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01CDCA7-7292-13DC-2534-C390B2929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7E8B5A-D6BF-F10F-BA0E-0AE206AC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A68CA3-FF01-943E-1D30-7D7A739CF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8B0AAE-B3B1-A647-7C89-4964583BE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843741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ECC7FBB-A944-0DF9-D876-7DF7AA6BA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88E6854-B8F8-88A6-22F5-57820B9C7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D32F41-88B6-7071-8303-A0148606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1B31633-45C5-92E5-432A-266ECA007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A40FE9-C708-314E-F78B-C058D16D3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497702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3950086"/>
      </p:ext>
    </p:extLst>
  </p:cSld>
  <p:clrMapOvr>
    <a:masterClrMapping/>
  </p:clrMapOvr>
  <p:hf sldNum="0" hdr="0" ftr="0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0" y="475200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154" y="637200"/>
            <a:ext cx="639692" cy="396000"/>
          </a:xfrm>
          <a:prstGeom prst="rect">
            <a:avLst/>
          </a:prstGeom>
        </p:spPr>
      </p:pic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568BAED-9959-EA2E-29EC-1A0B33CE9746}"/>
              </a:ext>
            </a:extLst>
          </p:cNvPr>
          <p:cNvSpPr>
            <a:spLocks noGrp="1"/>
          </p:cNvSpPr>
          <p:nvPr userDrawn="1">
            <p:ph sz="quarter" idx="12"/>
          </p:nvPr>
        </p:nvSpPr>
        <p:spPr>
          <a:xfrm>
            <a:off x="731838" y="1663700"/>
            <a:ext cx="5364162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163C6B4F-771B-F4FA-C177-55BA3C6FDAD6}"/>
              </a:ext>
            </a:extLst>
          </p:cNvPr>
          <p:cNvSpPr>
            <a:spLocks noGrp="1"/>
          </p:cNvSpPr>
          <p:nvPr userDrawn="1">
            <p:ph sz="quarter" idx="13"/>
          </p:nvPr>
        </p:nvSpPr>
        <p:spPr>
          <a:xfrm>
            <a:off x="6096000" y="1663700"/>
            <a:ext cx="5364163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D437D701-B17C-4FB1-90EC-C1632B91EE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9293681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994861F-0D9B-4331-871B-BB38C1D69A0E}"/>
              </a:ext>
            </a:extLst>
          </p:cNvPr>
          <p:cNvGrpSpPr/>
          <p:nvPr userDrawn="1"/>
        </p:nvGrpSpPr>
        <p:grpSpPr>
          <a:xfrm>
            <a:off x="0" y="475199"/>
            <a:ext cx="1080000" cy="720000"/>
            <a:chOff x="0" y="475199"/>
            <a:chExt cx="1080000" cy="720000"/>
          </a:xfrm>
        </p:grpSpPr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BA72D03A-0F35-4A68-824B-364CAA4CDC0F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9" name="Grafický objekt 18">
              <a:extLst>
                <a:ext uri="{FF2B5EF4-FFF2-40B4-BE49-F238E27FC236}">
                  <a16:creationId xmlns:a16="http://schemas.microsoft.com/office/drawing/2014/main" id="{1773DD8C-C1C7-4C8A-BF7A-4721B43A0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6270573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-1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994861F-0D9B-4331-871B-BB38C1D69A0E}"/>
              </a:ext>
            </a:extLst>
          </p:cNvPr>
          <p:cNvGrpSpPr/>
          <p:nvPr userDrawn="1"/>
        </p:nvGrpSpPr>
        <p:grpSpPr>
          <a:xfrm>
            <a:off x="0" y="475199"/>
            <a:ext cx="1080000" cy="720000"/>
            <a:chOff x="0" y="475199"/>
            <a:chExt cx="1080000" cy="720000"/>
          </a:xfrm>
        </p:grpSpPr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BA72D03A-0F35-4A68-824B-364CAA4CDC0F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9" name="Grafický objekt 18">
              <a:extLst>
                <a:ext uri="{FF2B5EF4-FFF2-40B4-BE49-F238E27FC236}">
                  <a16:creationId xmlns:a16="http://schemas.microsoft.com/office/drawing/2014/main" id="{1773DD8C-C1C7-4C8A-BF7A-4721B43A0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objekt grafu 10">
            <a:extLst>
              <a:ext uri="{FF2B5EF4-FFF2-40B4-BE49-F238E27FC236}">
                <a16:creationId xmlns:a16="http://schemas.microsoft.com/office/drawing/2014/main" id="{7814EF98-A5EE-B564-2343-4835ACD0118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663200"/>
            <a:ext cx="10728000" cy="350873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text 14">
            <a:extLst>
              <a:ext uri="{FF2B5EF4-FFF2-40B4-BE49-F238E27FC236}">
                <a16:creationId xmlns:a16="http://schemas.microsoft.com/office/drawing/2014/main" id="{693A1838-2329-7980-800F-63A757B70A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277180"/>
            <a:ext cx="10728000" cy="813600"/>
          </a:xfrm>
          <a:ln w="1270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7" name="Zástupný text 16">
            <a:extLst>
              <a:ext uri="{FF2B5EF4-FFF2-40B4-BE49-F238E27FC236}">
                <a16:creationId xmlns:a16="http://schemas.microsoft.com/office/drawing/2014/main" id="{8434A227-584A-FA78-238E-9F19667037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4" y="1223680"/>
            <a:ext cx="3261286" cy="720001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33923113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3392" y="980729"/>
            <a:ext cx="109440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rgbClr val="DA2B46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 dirty="0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586508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02186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D176B-2666-1D4C-8134-69B00BB5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C02B1-005B-BECD-D972-CBF367A25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1A85FC-AE4C-88A7-E609-834D9057E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B2DDBA-75A0-8DB1-7A5E-93732CF9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4033E1F-3FE3-1B1A-2620-601449D3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4744A5-21D1-272B-E06A-F026B762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631347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421137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26AAE3-F77C-EC68-46FE-83BB4F6A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44D26C-DB8E-FA5B-3825-2AE2B205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45B084B-81F5-998B-6CB1-58CC5032A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C0D694C-2F4B-F1ED-4B56-33E5DC25A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94B4FC-6138-C4B0-22CD-FEF349FF6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86B9FBB-C6C8-2ED6-A7E3-FC7B3CFC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8B1DB7C-8667-D2DE-9D05-F87CA7DD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4321110-9EF1-E366-E875-10CE0677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551904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2C98FF6-E7A9-7252-5558-941504BA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9177C07-1670-24EA-EC5F-F118ABCD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591EF9-5318-002B-5065-B311BAF9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357887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259958-827C-946D-DF6A-108E67A7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927243A-4375-DD7D-7899-47A0EAC9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1195F3E-F150-ED2C-1F3E-EC55020C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425651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BEF15-290F-E6D6-D539-02F9DB89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850267-5B31-8C78-79E7-B4C36ACA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0B0ACF-6243-2123-DD90-316C9AF0D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7FAB9A9-DF7E-2E80-2684-7B1F77A7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8649E5C-5B2A-485C-FF15-FA3AA5F7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89AB6B-4762-D390-BCBC-A91BE748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1596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F2B194-3226-5596-4C5B-3418D6A1E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3961FA1-4EF0-8C00-1301-0303BFADD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3E4D571-68BE-7894-C660-90D280D6A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B917E3D-4900-5CA9-DE3F-360D1FD7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BBB5ED-0BFB-A884-B330-FD5D23F4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9BAD6B-A962-2692-5168-5AAE2A89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446384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85BDE6-A7EF-8B83-E168-5630DE317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91B2769-36BA-4D3E-31E9-B999E25D8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F0814E-A18D-3F53-8AEA-D379A2197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8B5BEB1-2E39-6CF8-BA70-E557DAB0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BF3BFF-29F7-9497-0E8F-A26D0BAAD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578855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C34ECCB-E3D8-615C-BFB8-059FD020D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022CC30-A06F-FCEE-6090-259F3C18B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FA8745-226C-DDE9-9778-1D758F62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33784F-9A1A-132A-2498-3E825868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70C281-141B-71E2-19B0-B387B120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877448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56148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2475236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703396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 dirty="0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9271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2297903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06807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086423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6901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epidemiologie nádorů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77722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8040E44-5489-454A-CF22-89E9E235B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55DC6064-559D-C7C6-A418-0534501F8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C90A7BB1-0DAC-5E15-9CF7-42F1A38CC26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29439D7B-F516-198B-D934-FB0BC09399B1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7B65A80-701E-B314-DBB1-B62A95DCC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A4CB8C3F-66B8-226F-FB07-C851F99655B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B5747C42-39B4-C774-E0F3-4C591877B781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660191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9199226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Obrázek 2" descr="Obsah obrázku černá, tma&#10;&#10;Popis byl vytvořen automaticky">
            <a:extLst>
              <a:ext uri="{FF2B5EF4-FFF2-40B4-BE49-F238E27FC236}">
                <a16:creationId xmlns:a16="http://schemas.microsoft.com/office/drawing/2014/main" id="{9BB68689-9A05-18B4-BD49-3338625589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0458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73384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9">
            <a:extLst>
              <a:ext uri="{FF2B5EF4-FFF2-40B4-BE49-F238E27FC236}">
                <a16:creationId xmlns:a16="http://schemas.microsoft.com/office/drawing/2014/main" id="{11B1B157-DCCE-32E9-839F-010705E695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87" y="253404"/>
            <a:ext cx="1470213" cy="3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5400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1638121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24.06.2026</a:t>
            </a:fld>
            <a:endParaRPr lang="cs-CZ" dirty="0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424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82.xml"/><Relationship Id="rId34" Type="http://schemas.openxmlformats.org/officeDocument/2006/relationships/slideLayout" Target="../slideLayouts/slideLayout95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slideLayout" Target="../slideLayouts/slideLayout90.xml"/><Relationship Id="rId41" Type="http://schemas.openxmlformats.org/officeDocument/2006/relationships/theme" Target="../theme/theme6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32" Type="http://schemas.openxmlformats.org/officeDocument/2006/relationships/slideLayout" Target="../slideLayouts/slideLayout93.xml"/><Relationship Id="rId37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9.xml"/><Relationship Id="rId36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31" Type="http://schemas.openxmlformats.org/officeDocument/2006/relationships/slideLayout" Target="../slideLayouts/slideLayout92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91.xml"/><Relationship Id="rId35" Type="http://schemas.openxmlformats.org/officeDocument/2006/relationships/slideLayout" Target="../slideLayouts/slideLayout96.xml"/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33" Type="http://schemas.openxmlformats.org/officeDocument/2006/relationships/slideLayout" Target="../slideLayouts/slideLayout94.xml"/><Relationship Id="rId38" Type="http://schemas.openxmlformats.org/officeDocument/2006/relationships/slideLayout" Target="../slideLayouts/slideLayout99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26" Type="http://schemas.openxmlformats.org/officeDocument/2006/relationships/slideLayout" Target="../slideLayouts/slideLayout127.xml"/><Relationship Id="rId39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22.xml"/><Relationship Id="rId34" Type="http://schemas.openxmlformats.org/officeDocument/2006/relationships/slideLayout" Target="../slideLayouts/slideLayout135.xml"/><Relationship Id="rId42" Type="http://schemas.openxmlformats.org/officeDocument/2006/relationships/slideLayout" Target="../slideLayouts/slideLayout143.xml"/><Relationship Id="rId47" Type="http://schemas.openxmlformats.org/officeDocument/2006/relationships/theme" Target="../theme/theme7.xml"/><Relationship Id="rId7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9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slideLayout" Target="../slideLayouts/slideLayout125.xml"/><Relationship Id="rId32" Type="http://schemas.openxmlformats.org/officeDocument/2006/relationships/slideLayout" Target="../slideLayouts/slideLayout133.xml"/><Relationship Id="rId37" Type="http://schemas.openxmlformats.org/officeDocument/2006/relationships/slideLayout" Target="../slideLayouts/slideLayout138.xml"/><Relationship Id="rId40" Type="http://schemas.openxmlformats.org/officeDocument/2006/relationships/slideLayout" Target="../slideLayouts/slideLayout141.xml"/><Relationship Id="rId45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slideLayout" Target="../slideLayouts/slideLayout124.xml"/><Relationship Id="rId28" Type="http://schemas.openxmlformats.org/officeDocument/2006/relationships/slideLayout" Target="../slideLayouts/slideLayout129.xml"/><Relationship Id="rId36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11.xml"/><Relationship Id="rId19" Type="http://schemas.openxmlformats.org/officeDocument/2006/relationships/slideLayout" Target="../slideLayouts/slideLayout120.xml"/><Relationship Id="rId31" Type="http://schemas.openxmlformats.org/officeDocument/2006/relationships/slideLayout" Target="../slideLayouts/slideLayout132.xml"/><Relationship Id="rId44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slideLayout" Target="../slideLayouts/slideLayout123.xml"/><Relationship Id="rId27" Type="http://schemas.openxmlformats.org/officeDocument/2006/relationships/slideLayout" Target="../slideLayouts/slideLayout128.xml"/><Relationship Id="rId30" Type="http://schemas.openxmlformats.org/officeDocument/2006/relationships/slideLayout" Target="../slideLayouts/slideLayout131.xml"/><Relationship Id="rId35" Type="http://schemas.openxmlformats.org/officeDocument/2006/relationships/slideLayout" Target="../slideLayouts/slideLayout136.xml"/><Relationship Id="rId43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5" Type="http://schemas.openxmlformats.org/officeDocument/2006/relationships/slideLayout" Target="../slideLayouts/slideLayout126.xml"/><Relationship Id="rId33" Type="http://schemas.openxmlformats.org/officeDocument/2006/relationships/slideLayout" Target="../slideLayouts/slideLayout134.xml"/><Relationship Id="rId38" Type="http://schemas.openxmlformats.org/officeDocument/2006/relationships/slideLayout" Target="../slideLayouts/slideLayout139.xml"/><Relationship Id="rId46" Type="http://schemas.openxmlformats.org/officeDocument/2006/relationships/slideLayout" Target="../slideLayouts/slideLayout147.xml"/><Relationship Id="rId20" Type="http://schemas.openxmlformats.org/officeDocument/2006/relationships/slideLayout" Target="../slideLayouts/slideLayout121.xml"/><Relationship Id="rId41" Type="http://schemas.openxmlformats.org/officeDocument/2006/relationships/slideLayout" Target="../slideLayouts/slideLayout14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16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slideLayout" Target="../slideLayouts/slideLayout181.xml"/><Relationship Id="rId26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66.xml"/><Relationship Id="rId21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slideLayout" Target="../slideLayouts/slideLayout180.xml"/><Relationship Id="rId25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20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24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23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Relationship Id="rId22" Type="http://schemas.openxmlformats.org/officeDocument/2006/relationships/slideLayout" Target="../slideLayouts/slideLayout185.xml"/><Relationship Id="rId27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266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912" r:id="rId12"/>
    <p:sldLayoutId id="2147483914" r:id="rId13"/>
    <p:sldLayoutId id="2147483915" r:id="rId14"/>
    <p:sldLayoutId id="2147483916" r:id="rId15"/>
    <p:sldLayoutId id="2147483946" r:id="rId16"/>
    <p:sldLayoutId id="2147483948" r:id="rId17"/>
    <p:sldLayoutId id="2147483951" r:id="rId18"/>
    <p:sldLayoutId id="2147483956" r:id="rId19"/>
    <p:sldLayoutId id="2147483957" r:id="rId20"/>
    <p:sldLayoutId id="2147483958" r:id="rId21"/>
    <p:sldLayoutId id="2147483959" r:id="rId22"/>
    <p:sldLayoutId id="2147484259" r:id="rId23"/>
    <p:sldLayoutId id="2147484260" r:id="rId24"/>
    <p:sldLayoutId id="2147484296" r:id="rId25"/>
    <p:sldLayoutId id="2147484850" r:id="rId26"/>
    <p:sldLayoutId id="2147484729" r:id="rId27"/>
    <p:sldLayoutId id="2147484730" r:id="rId28"/>
    <p:sldLayoutId id="2147484731" r:id="rId29"/>
    <p:sldLayoutId id="2147484732" r:id="rId30"/>
    <p:sldLayoutId id="2147484733" r:id="rId31"/>
    <p:sldLayoutId id="2147484734" r:id="rId32"/>
    <p:sldLayoutId id="2147484735" r:id="rId33"/>
    <p:sldLayoutId id="2147484736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4AEDF47B-C123-947F-E36B-05B80DD8FBC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7A46EEFE-08DA-BFF4-9A92-2651CA7B7A98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pic>
        <p:nvPicPr>
          <p:cNvPr id="15" name="Logo UZIS">
            <a:extLst>
              <a:ext uri="{FF2B5EF4-FFF2-40B4-BE49-F238E27FC236}">
                <a16:creationId xmlns:a16="http://schemas.microsoft.com/office/drawing/2014/main" id="{2052BA40-2BDD-9D1F-C691-4A8780189E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456" y="6404034"/>
            <a:ext cx="503419" cy="33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7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5" name="Picture 43" descr="logo-cervix-finalwhite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68" y="44451"/>
            <a:ext cx="717551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764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381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381" b="1">
          <a:solidFill>
            <a:schemeClr val="bg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381" b="1">
          <a:solidFill>
            <a:schemeClr val="bg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381" b="1">
          <a:solidFill>
            <a:schemeClr val="bg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381" b="1">
          <a:solidFill>
            <a:schemeClr val="bg1"/>
          </a:solidFill>
          <a:latin typeface="Trebuchet MS" pitchFamily="34" charset="0"/>
        </a:defRPr>
      </a:lvl5pPr>
      <a:lvl6pPr marL="544271" algn="l" rtl="0" fontAlgn="base">
        <a:spcBef>
          <a:spcPct val="0"/>
        </a:spcBef>
        <a:spcAft>
          <a:spcPct val="0"/>
        </a:spcAft>
        <a:defRPr sz="2381" b="1">
          <a:solidFill>
            <a:schemeClr val="bg1"/>
          </a:solidFill>
          <a:latin typeface="Trebuchet MS" pitchFamily="34" charset="0"/>
        </a:defRPr>
      </a:lvl6pPr>
      <a:lvl7pPr marL="1088543" algn="l" rtl="0" fontAlgn="base">
        <a:spcBef>
          <a:spcPct val="0"/>
        </a:spcBef>
        <a:spcAft>
          <a:spcPct val="0"/>
        </a:spcAft>
        <a:defRPr sz="2381" b="1">
          <a:solidFill>
            <a:schemeClr val="bg1"/>
          </a:solidFill>
          <a:latin typeface="Trebuchet MS" pitchFamily="34" charset="0"/>
        </a:defRPr>
      </a:lvl7pPr>
      <a:lvl8pPr marL="1632815" algn="l" rtl="0" fontAlgn="base">
        <a:spcBef>
          <a:spcPct val="0"/>
        </a:spcBef>
        <a:spcAft>
          <a:spcPct val="0"/>
        </a:spcAft>
        <a:defRPr sz="2381" b="1">
          <a:solidFill>
            <a:schemeClr val="bg1"/>
          </a:solidFill>
          <a:latin typeface="Trebuchet MS" pitchFamily="34" charset="0"/>
        </a:defRPr>
      </a:lvl8pPr>
      <a:lvl9pPr marL="2177086" algn="l" rtl="0" fontAlgn="base">
        <a:spcBef>
          <a:spcPct val="0"/>
        </a:spcBef>
        <a:spcAft>
          <a:spcPct val="0"/>
        </a:spcAft>
        <a:defRPr sz="2381" b="1">
          <a:solidFill>
            <a:schemeClr val="bg1"/>
          </a:solidFill>
          <a:latin typeface="Trebuchet MS" pitchFamily="34" charset="0"/>
        </a:defRPr>
      </a:lvl9pPr>
    </p:titleStyle>
    <p:bodyStyle>
      <a:lvl1pPr marL="408204" indent="-408204" algn="l" rtl="0" eaLnBrk="0" fontAlgn="base" hangingPunct="0">
        <a:spcBef>
          <a:spcPct val="20000"/>
        </a:spcBef>
        <a:spcAft>
          <a:spcPct val="0"/>
        </a:spcAft>
        <a:buChar char="•"/>
        <a:defRPr sz="2381">
          <a:solidFill>
            <a:srgbClr val="4D4D4D"/>
          </a:solidFill>
          <a:latin typeface="+mn-lt"/>
          <a:ea typeface="+mn-ea"/>
          <a:cs typeface="+mn-cs"/>
        </a:defRPr>
      </a:lvl1pPr>
      <a:lvl2pPr marL="884441" indent="-34017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4D4D4D"/>
          </a:solidFill>
          <a:latin typeface="+mn-lt"/>
        </a:defRPr>
      </a:lvl2pPr>
      <a:lvl3pPr marL="1360679" indent="-272136" algn="l" rtl="0" eaLnBrk="0" fontAlgn="base" hangingPunct="0">
        <a:spcBef>
          <a:spcPct val="20000"/>
        </a:spcBef>
        <a:spcAft>
          <a:spcPct val="0"/>
        </a:spcAft>
        <a:buChar char="•"/>
        <a:defRPr sz="1905">
          <a:solidFill>
            <a:srgbClr val="4D4D4D"/>
          </a:solidFill>
          <a:latin typeface="+mn-lt"/>
        </a:defRPr>
      </a:lvl3pPr>
      <a:lvl4pPr marL="1904951" indent="-272136" algn="l" rtl="0" eaLnBrk="0" fontAlgn="base" hangingPunct="0">
        <a:spcBef>
          <a:spcPct val="20000"/>
        </a:spcBef>
        <a:spcAft>
          <a:spcPct val="0"/>
        </a:spcAft>
        <a:buChar char="–"/>
        <a:defRPr sz="1693">
          <a:solidFill>
            <a:srgbClr val="4D4D4D"/>
          </a:solidFill>
          <a:latin typeface="+mn-lt"/>
        </a:defRPr>
      </a:lvl4pPr>
      <a:lvl5pPr marL="2449222" indent="-272136" algn="l" rtl="0" eaLnBrk="0" fontAlgn="base" hangingPunct="0">
        <a:spcBef>
          <a:spcPct val="20000"/>
        </a:spcBef>
        <a:spcAft>
          <a:spcPct val="0"/>
        </a:spcAft>
        <a:buChar char="»"/>
        <a:defRPr sz="1693">
          <a:solidFill>
            <a:srgbClr val="4D4D4D"/>
          </a:solidFill>
          <a:latin typeface="+mn-lt"/>
        </a:defRPr>
      </a:lvl5pPr>
      <a:lvl6pPr marL="2993494" indent="-272136" algn="l" rtl="0" fontAlgn="base">
        <a:spcBef>
          <a:spcPct val="20000"/>
        </a:spcBef>
        <a:spcAft>
          <a:spcPct val="0"/>
        </a:spcAft>
        <a:buChar char="»"/>
        <a:defRPr sz="1693">
          <a:solidFill>
            <a:srgbClr val="4D4D4D"/>
          </a:solidFill>
          <a:latin typeface="+mn-lt"/>
        </a:defRPr>
      </a:lvl6pPr>
      <a:lvl7pPr marL="3537766" indent="-272136" algn="l" rtl="0" fontAlgn="base">
        <a:spcBef>
          <a:spcPct val="20000"/>
        </a:spcBef>
        <a:spcAft>
          <a:spcPct val="0"/>
        </a:spcAft>
        <a:buChar char="»"/>
        <a:defRPr sz="1693">
          <a:solidFill>
            <a:srgbClr val="4D4D4D"/>
          </a:solidFill>
          <a:latin typeface="+mn-lt"/>
        </a:defRPr>
      </a:lvl7pPr>
      <a:lvl8pPr marL="4082037" indent="-272136" algn="l" rtl="0" fontAlgn="base">
        <a:spcBef>
          <a:spcPct val="20000"/>
        </a:spcBef>
        <a:spcAft>
          <a:spcPct val="0"/>
        </a:spcAft>
        <a:buChar char="»"/>
        <a:defRPr sz="1693">
          <a:solidFill>
            <a:srgbClr val="4D4D4D"/>
          </a:solidFill>
          <a:latin typeface="+mn-lt"/>
        </a:defRPr>
      </a:lvl8pPr>
      <a:lvl9pPr marL="4626309" indent="-272136" algn="l" rtl="0" fontAlgn="base">
        <a:spcBef>
          <a:spcPct val="20000"/>
        </a:spcBef>
        <a:spcAft>
          <a:spcPct val="0"/>
        </a:spcAft>
        <a:buChar char="»"/>
        <a:defRPr sz="1693">
          <a:solidFill>
            <a:srgbClr val="4D4D4D"/>
          </a:solidFill>
          <a:latin typeface="+mn-lt"/>
        </a:defRPr>
      </a:lvl9pPr>
    </p:bodyStyle>
    <p:otherStyle>
      <a:defPPr>
        <a:defRPr lang="cs-CZ"/>
      </a:defPPr>
      <a:lvl1pPr marL="0" algn="l" defTabSz="1088543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1pPr>
      <a:lvl2pPr marL="544271" algn="l" defTabSz="1088543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2pPr>
      <a:lvl3pPr marL="1088543" algn="l" defTabSz="1088543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3pPr>
      <a:lvl4pPr marL="1632815" algn="l" defTabSz="1088543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4pPr>
      <a:lvl5pPr marL="2177086" algn="l" defTabSz="1088543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5pPr>
      <a:lvl6pPr marL="2721358" algn="l" defTabSz="1088543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6pPr>
      <a:lvl7pPr marL="3265630" algn="l" defTabSz="1088543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7pPr>
      <a:lvl8pPr marL="3809901" algn="l" defTabSz="1088543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8pPr>
      <a:lvl9pPr marL="4354172" algn="l" defTabSz="1088543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AB32BF6-713C-4E30-BCDD-2637B3BB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91A704A-9B47-48B0-A765-F3A2A741E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78901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69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4AEDF47B-C123-947F-E36B-05B80DD8FBC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7A46EEFE-08DA-BFF4-9A92-2651CA7B7A98}"/>
              </a:ext>
            </a:extLst>
          </p:cNvPr>
          <p:cNvSpPr/>
          <p:nvPr userDrawn="1"/>
        </p:nvSpPr>
        <p:spPr>
          <a:xfrm>
            <a:off x="10158899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</p:spTree>
    <p:extLst>
      <p:ext uri="{BB962C8B-B14F-4D97-AF65-F5344CB8AC3E}">
        <p14:creationId xmlns:p14="http://schemas.microsoft.com/office/powerpoint/2010/main" val="687422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  <p:sldLayoutId id="2147484193" r:id="rId12"/>
    <p:sldLayoutId id="2147484194" r:id="rId13"/>
    <p:sldLayoutId id="2147484851" r:id="rId14"/>
  </p:sldLayoutIdLst>
  <p:txStyles>
    <p:titleStyle>
      <a:lvl1pPr algn="l" defTabSz="91439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39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9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9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8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8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7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7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7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3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9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7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7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6" algn="l" defTabSz="9143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226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  <p:sldLayoutId id="2147484316" r:id="rId3"/>
    <p:sldLayoutId id="2147484317" r:id="rId4"/>
    <p:sldLayoutId id="2147484318" r:id="rId5"/>
    <p:sldLayoutId id="2147484319" r:id="rId6"/>
    <p:sldLayoutId id="2147484320" r:id="rId7"/>
    <p:sldLayoutId id="2147484321" r:id="rId8"/>
    <p:sldLayoutId id="2147484322" r:id="rId9"/>
    <p:sldLayoutId id="2147484323" r:id="rId10"/>
    <p:sldLayoutId id="2147484324" r:id="rId11"/>
    <p:sldLayoutId id="2147484325" r:id="rId12"/>
    <p:sldLayoutId id="2147484326" r:id="rId13"/>
    <p:sldLayoutId id="2147484327" r:id="rId14"/>
    <p:sldLayoutId id="2147484328" r:id="rId15"/>
    <p:sldLayoutId id="2147484330" r:id="rId16"/>
    <p:sldLayoutId id="2147484331" r:id="rId17"/>
    <p:sldLayoutId id="2147484332" r:id="rId18"/>
    <p:sldLayoutId id="2147484333" r:id="rId19"/>
    <p:sldLayoutId id="2147484334" r:id="rId20"/>
    <p:sldLayoutId id="2147484335" r:id="rId21"/>
    <p:sldLayoutId id="2147484336" r:id="rId22"/>
    <p:sldLayoutId id="2147484337" r:id="rId23"/>
    <p:sldLayoutId id="2147484338" r:id="rId24"/>
    <p:sldLayoutId id="2147484339" r:id="rId25"/>
    <p:sldLayoutId id="2147484340" r:id="rId26"/>
    <p:sldLayoutId id="2147484344" r:id="rId27"/>
    <p:sldLayoutId id="2147484345" r:id="rId28"/>
    <p:sldLayoutId id="2147484346" r:id="rId29"/>
    <p:sldLayoutId id="2147484347" r:id="rId30"/>
    <p:sldLayoutId id="2147484348" r:id="rId31"/>
    <p:sldLayoutId id="2147484349" r:id="rId32"/>
    <p:sldLayoutId id="2147484350" r:id="rId33"/>
    <p:sldLayoutId id="2147484357" r:id="rId34"/>
    <p:sldLayoutId id="2147484358" r:id="rId35"/>
    <p:sldLayoutId id="2147484359" r:id="rId36"/>
    <p:sldLayoutId id="2147484360" r:id="rId37"/>
    <p:sldLayoutId id="2147484375" r:id="rId38"/>
    <p:sldLayoutId id="2147484376" r:id="rId39"/>
    <p:sldLayoutId id="2147484378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3E50998-ED33-4EDD-B82D-715CD621C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937C3EE-B3AE-42F4-870A-8515E00C6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1F9CC2-A3C0-413D-A3D6-3907C26F0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464F1-3EBB-408E-8703-06B65CDE4B4A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1FD861-8F42-45D5-9489-254B89F7BA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2196BD-EABB-4B0B-919E-BF72ABAFF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334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8" r:id="rId1"/>
    <p:sldLayoutId id="2147484739" r:id="rId2"/>
    <p:sldLayoutId id="2147484740" r:id="rId3"/>
    <p:sldLayoutId id="2147484741" r:id="rId4"/>
    <p:sldLayoutId id="2147484742" r:id="rId5"/>
    <p:sldLayoutId id="2147484743" r:id="rId6"/>
    <p:sldLayoutId id="2147484744" r:id="rId7"/>
    <p:sldLayoutId id="2147484745" r:id="rId8"/>
    <p:sldLayoutId id="2147484746" r:id="rId9"/>
    <p:sldLayoutId id="2147484747" r:id="rId10"/>
    <p:sldLayoutId id="2147484748" r:id="rId11"/>
    <p:sldLayoutId id="2147484749" r:id="rId12"/>
    <p:sldLayoutId id="2147484750" r:id="rId13"/>
    <p:sldLayoutId id="2147484751" r:id="rId14"/>
    <p:sldLayoutId id="2147484752" r:id="rId15"/>
    <p:sldLayoutId id="2147484753" r:id="rId16"/>
    <p:sldLayoutId id="2147484754" r:id="rId17"/>
    <p:sldLayoutId id="2147484755" r:id="rId18"/>
    <p:sldLayoutId id="2147484756" r:id="rId19"/>
    <p:sldLayoutId id="2147484757" r:id="rId20"/>
    <p:sldLayoutId id="2147484758" r:id="rId21"/>
    <p:sldLayoutId id="2147484759" r:id="rId22"/>
    <p:sldLayoutId id="2147484760" r:id="rId23"/>
    <p:sldLayoutId id="2147484761" r:id="rId24"/>
    <p:sldLayoutId id="2147484762" r:id="rId25"/>
    <p:sldLayoutId id="2147484763" r:id="rId26"/>
    <p:sldLayoutId id="2147484764" r:id="rId27"/>
    <p:sldLayoutId id="2147484765" r:id="rId28"/>
    <p:sldLayoutId id="2147484766" r:id="rId29"/>
    <p:sldLayoutId id="2147484767" r:id="rId30"/>
    <p:sldLayoutId id="2147484768" r:id="rId31"/>
    <p:sldLayoutId id="2147484769" r:id="rId32"/>
    <p:sldLayoutId id="2147484770" r:id="rId33"/>
    <p:sldLayoutId id="2147484771" r:id="rId34"/>
    <p:sldLayoutId id="2147484772" r:id="rId35"/>
    <p:sldLayoutId id="2147484773" r:id="rId36"/>
    <p:sldLayoutId id="2147484774" r:id="rId37"/>
    <p:sldLayoutId id="2147484775" r:id="rId38"/>
    <p:sldLayoutId id="2147484776" r:id="rId39"/>
    <p:sldLayoutId id="2147484777" r:id="rId40"/>
    <p:sldLayoutId id="2147484778" r:id="rId41"/>
    <p:sldLayoutId id="2147484779" r:id="rId42"/>
    <p:sldLayoutId id="2147484780" r:id="rId43"/>
    <p:sldLayoutId id="2147484781" r:id="rId44"/>
    <p:sldLayoutId id="2147484782" r:id="rId45"/>
    <p:sldLayoutId id="2147484783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A715879-23A0-4C01-51B5-1CFCF0801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19E2ADE-A539-09B0-DB91-49394328C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D4D3874-DC7D-A610-220B-22FE60ED2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A9A8D4-A230-47E0-B98A-D39E3D4EB120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F98FEFC-FB90-445D-4020-561DEC5141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152FAAC-425D-91A6-9784-DF5118C5CC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340FCE-D011-4BC6-9C7E-F5A36C2827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431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5" r:id="rId1"/>
    <p:sldLayoutId id="2147484786" r:id="rId2"/>
    <p:sldLayoutId id="2147484787" r:id="rId3"/>
    <p:sldLayoutId id="2147484788" r:id="rId4"/>
    <p:sldLayoutId id="2147484789" r:id="rId5"/>
    <p:sldLayoutId id="2147484790" r:id="rId6"/>
    <p:sldLayoutId id="2147484791" r:id="rId7"/>
    <p:sldLayoutId id="2147484792" r:id="rId8"/>
    <p:sldLayoutId id="2147484793" r:id="rId9"/>
    <p:sldLayoutId id="2147484794" r:id="rId10"/>
    <p:sldLayoutId id="2147484795" r:id="rId11"/>
    <p:sldLayoutId id="21474847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62889BC-EF59-49C6-5333-C71E0D6B3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A368283-6357-58E9-66DB-349AC452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A190314-308A-BEB6-A115-0312B537B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E2421-3460-6A45-AE59-CB915AFC454F}" type="datetime1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2B49EBC-7138-4E1F-C67E-E6233770A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0E08AD-49C4-D167-CC53-B843FC070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629FD-AEF2-1E44-B061-1A1663B658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991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15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3861">
          <p15:clr>
            <a:srgbClr val="F26B43"/>
          </p15:clr>
        </p15:guide>
        <p15:guide id="5" pos="7219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CBD84A8-2E77-76CA-FC78-9478C2963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BD5C160-FC39-FCA6-4123-28F4ACC9B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07B523-506C-26AA-35D0-F1927688D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45734-1122-415C-80A2-CB7D62399CC7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724B0D-D2F4-50E9-8BC8-B20065527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A9555C-86E4-B7DF-5A8B-81061549A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074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  <p:sldLayoutId id="2147484828" r:id="rId12"/>
    <p:sldLayoutId id="2147484829" r:id="rId13"/>
    <p:sldLayoutId id="2147484831" r:id="rId14"/>
    <p:sldLayoutId id="2147484832" r:id="rId15"/>
    <p:sldLayoutId id="2147484833" r:id="rId16"/>
    <p:sldLayoutId id="2147484834" r:id="rId17"/>
    <p:sldLayoutId id="2147484835" r:id="rId18"/>
    <p:sldLayoutId id="2147484836" r:id="rId19"/>
    <p:sldLayoutId id="2147484837" r:id="rId20"/>
    <p:sldLayoutId id="2147484838" r:id="rId21"/>
    <p:sldLayoutId id="2147484839" r:id="rId22"/>
    <p:sldLayoutId id="2147484840" r:id="rId23"/>
    <p:sldLayoutId id="2147484841" r:id="rId24"/>
    <p:sldLayoutId id="2147484842" r:id="rId25"/>
    <p:sldLayoutId id="2147484843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svg"/><Relationship Id="rId2" Type="http://schemas.openxmlformats.org/officeDocument/2006/relationships/slideLayout" Target="../slideLayouts/slideLayout104.xml"/><Relationship Id="rId1" Type="http://schemas.openxmlformats.org/officeDocument/2006/relationships/tags" Target="../tags/tag4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43.jpeg"/><Relationship Id="rId7" Type="http://schemas.openxmlformats.org/officeDocument/2006/relationships/image" Target="../media/image47.svg"/><Relationship Id="rId2" Type="http://schemas.openxmlformats.org/officeDocument/2006/relationships/slideLayout" Target="../slideLayouts/slideLayout104.xml"/><Relationship Id="rId1" Type="http://schemas.openxmlformats.org/officeDocument/2006/relationships/tags" Target="../tags/tag5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159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lab-vysledky" TargetMode="External"/><Relationship Id="rId2" Type="http://schemas.openxmlformats.org/officeDocument/2006/relationships/slideLayout" Target="../slideLayouts/slideLayout174.xml"/><Relationship Id="rId1" Type="http://schemas.openxmlformats.org/officeDocument/2006/relationships/tags" Target="../tags/tag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www.nzip.cz/lab-vysledky" TargetMode="External"/><Relationship Id="rId1" Type="http://schemas.openxmlformats.org/officeDocument/2006/relationships/slideLayout" Target="../slideLayouts/slideLayout174.xml"/><Relationship Id="rId4" Type="http://schemas.openxmlformats.org/officeDocument/2006/relationships/image" Target="../media/image5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8.xml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53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9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svg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10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61.xml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61.xml"/><Relationship Id="rId1" Type="http://schemas.openxmlformats.org/officeDocument/2006/relationships/tags" Target="../tags/tag12.xml"/><Relationship Id="rId4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61.xml"/><Relationship Id="rId1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61.xml"/><Relationship Id="rId1" Type="http://schemas.openxmlformats.org/officeDocument/2006/relationships/tags" Target="../tags/tag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61.xml"/><Relationship Id="rId1" Type="http://schemas.openxmlformats.org/officeDocument/2006/relationships/tags" Target="../tags/tag15.xml"/><Relationship Id="rId4" Type="http://schemas.openxmlformats.org/officeDocument/2006/relationships/chart" Target="../charts/char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61.xml"/><Relationship Id="rId1" Type="http://schemas.openxmlformats.org/officeDocument/2006/relationships/tags" Target="../tags/tag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53.xml"/><Relationship Id="rId1" Type="http://schemas.openxmlformats.org/officeDocument/2006/relationships/tags" Target="../tags/tag1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53.xml"/><Relationship Id="rId1" Type="http://schemas.openxmlformats.org/officeDocument/2006/relationships/tags" Target="../tags/tag18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40.jpeg"/><Relationship Id="rId4" Type="http://schemas.openxmlformats.org/officeDocument/2006/relationships/image" Target="../media/image5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F6E7AE88-0F5A-4EE3-6F61-7C222D02B370}"/>
              </a:ext>
            </a:extLst>
          </p:cNvPr>
          <p:cNvSpPr txBox="1"/>
          <p:nvPr/>
        </p:nvSpPr>
        <p:spPr>
          <a:xfrm>
            <a:off x="179289" y="1222837"/>
            <a:ext cx="10182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D71440"/>
                </a:solidFill>
              </a:rPr>
              <a:t>Navržené změny a nová data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239458EA-0EDA-3028-DB54-BD61E1B12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5454" y="6102971"/>
            <a:ext cx="984193" cy="540000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FB9D52A-46FE-BDF5-8966-D0F539EE5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8450" y="6102971"/>
            <a:ext cx="81574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99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F81F6-FD44-5B83-4C4D-2D81E658B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66DA65-59F5-F091-1153-7FAE20122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861" y="151879"/>
            <a:ext cx="9900000" cy="838354"/>
          </a:xfrm>
        </p:spPr>
        <p:txBody>
          <a:bodyPr/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Připravená novela zákona o elektronizaci zdravotnictví zásadně posiluje budovanou datovou základnu resortu</a:t>
            </a:r>
            <a:endParaRPr lang="cs-CZ" sz="2800" b="1" i="1" noProof="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DBC4A5F3-BF23-C550-9C29-8F6A3C33B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4994" y="1186340"/>
            <a:ext cx="9165266" cy="5067302"/>
          </a:xfrm>
        </p:spPr>
        <p:txBody>
          <a:bodyPr>
            <a:noAutofit/>
          </a:bodyPr>
          <a:lstStyle/>
          <a:p>
            <a:pPr marL="228600" lvl="0" indent="-22860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2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rozšíření </a:t>
            </a:r>
            <a:r>
              <a:rPr lang="cs-CZ" sz="2200" b="1" u="sng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účelu NZIS</a:t>
            </a:r>
            <a:r>
              <a:rPr lang="cs-CZ" sz="22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 hodnocení sociálně zdravotních a sociálních služeb, </a:t>
            </a:r>
            <a:r>
              <a:rPr lang="cs-CZ" sz="2200" b="1" u="sng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rozšíření NRHZS</a:t>
            </a:r>
            <a:r>
              <a:rPr lang="cs-CZ" sz="22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- Národního registru hrazených zdravotních služeb o sociálně zdravotní služby,</a:t>
            </a:r>
          </a:p>
          <a:p>
            <a:pPr marL="228600" indent="-228600" algn="just">
              <a:lnSpc>
                <a:spcPct val="107000"/>
              </a:lnSpc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200" b="1" u="sng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„zpětný most pro MPSV“ </a:t>
            </a:r>
            <a:r>
              <a:rPr lang="cs-CZ" sz="22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na základě žádosti -  MPSV a ČSSZ plus hodnocení a  plánování potřeb sociálních a sociálně zdravotních služeb – účinnost od 1. ledna 2027,</a:t>
            </a:r>
          </a:p>
          <a:p>
            <a:pPr marL="228600" indent="-228600" algn="just">
              <a:lnSpc>
                <a:spcPct val="107000"/>
              </a:lnSpc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200" b="1" u="sng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rozšíření součástí NZIS </a:t>
            </a:r>
            <a:r>
              <a:rPr lang="cs-CZ" sz="22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 údaje z informačních systémů veřejné správy (MPSV, event. MŠMT), </a:t>
            </a:r>
          </a:p>
          <a:p>
            <a:pPr marL="228600" lvl="0" indent="-22860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endParaRPr lang="cs-CZ" sz="2200" b="1" kern="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lvl="0" indent="-22860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200" b="1" u="sng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rozšíření přístupu zdravotních pojišťoven</a:t>
            </a:r>
            <a:r>
              <a:rPr lang="cs-CZ" sz="22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do NZIS,</a:t>
            </a:r>
          </a:p>
          <a:p>
            <a:pPr marL="228600" lvl="0" indent="-22860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200" b="1" u="sng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rozšíření Přílohy č. 1 </a:t>
            </a:r>
            <a:r>
              <a:rPr lang="cs-CZ" sz="22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 Národní registr vzácných onemocnění,</a:t>
            </a:r>
          </a:p>
          <a:p>
            <a:pPr marL="228600" lvl="0" indent="-22860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200" b="1" u="sng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ukotvení publikace syntetických dat</a:t>
            </a:r>
            <a:r>
              <a:rPr lang="cs-CZ" sz="22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jako efektivní metody pro otevírání  sdílení dat NZIS</a:t>
            </a:r>
          </a:p>
          <a:p>
            <a:endParaRPr lang="cs-CZ" sz="22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802C656-7381-7346-8014-9212347E39FF}"/>
              </a:ext>
            </a:extLst>
          </p:cNvPr>
          <p:cNvSpPr txBox="1"/>
          <p:nvPr/>
        </p:nvSpPr>
        <p:spPr>
          <a:xfrm>
            <a:off x="141740" y="2459504"/>
            <a:ext cx="2399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solidFill>
                  <a:srgbClr val="C00000"/>
                </a:solidFill>
              </a:rPr>
              <a:t>Národní zdravotnický informační systém (NZIS)</a:t>
            </a:r>
          </a:p>
        </p:txBody>
      </p:sp>
    </p:spTree>
    <p:extLst>
      <p:ext uri="{BB962C8B-B14F-4D97-AF65-F5344CB8AC3E}">
        <p14:creationId xmlns:p14="http://schemas.microsoft.com/office/powerpoint/2010/main" val="253905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A45C-1F34-18C6-A5E7-4364F8B24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037136-B33F-3CA4-785D-A1AC28C96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861" y="151879"/>
            <a:ext cx="9900000" cy="838354"/>
          </a:xfrm>
        </p:spPr>
        <p:txBody>
          <a:bodyPr/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Připravená novela zákona o elektronizaci zdravotnictví zásadně posiluje budovanou datovou základnu resortu</a:t>
            </a:r>
            <a:endParaRPr lang="cs-CZ" sz="2800" b="1" i="1" noProof="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A97CB24-1975-D83E-5FA6-377D9BD61DFB}"/>
              </a:ext>
            </a:extLst>
          </p:cNvPr>
          <p:cNvSpPr txBox="1"/>
          <p:nvPr/>
        </p:nvSpPr>
        <p:spPr>
          <a:xfrm>
            <a:off x="141740" y="2459504"/>
            <a:ext cx="2399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solidFill>
                  <a:srgbClr val="C00000"/>
                </a:solidFill>
              </a:rPr>
              <a:t>Národní zdravotnický informační systém (NZIS)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5984D97-ABB0-0EC1-050B-6408AF2E3ADA}"/>
              </a:ext>
            </a:extLst>
          </p:cNvPr>
          <p:cNvSpPr txBox="1"/>
          <p:nvPr/>
        </p:nvSpPr>
        <p:spPr>
          <a:xfrm rot="19482514">
            <a:off x="2419347" y="2921168"/>
            <a:ext cx="4518838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/>
              <a:t>Posílení meziresortní integrace dat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E7647B2-78CF-B7C5-82C9-69FA361E5CC7}"/>
              </a:ext>
            </a:extLst>
          </p:cNvPr>
          <p:cNvSpPr txBox="1"/>
          <p:nvPr/>
        </p:nvSpPr>
        <p:spPr>
          <a:xfrm rot="19482514">
            <a:off x="5044775" y="2921169"/>
            <a:ext cx="4518838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/>
              <a:t>Posílení datové základny </a:t>
            </a:r>
            <a:r>
              <a:rPr lang="cs-CZ" sz="3000" b="1" dirty="0" err="1"/>
              <a:t>zdr</a:t>
            </a:r>
            <a:r>
              <a:rPr lang="cs-CZ" sz="3000" b="1" dirty="0"/>
              <a:t>. pojišťoven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A075A34-320D-E0C7-98BF-F20BF5C73CB4}"/>
              </a:ext>
            </a:extLst>
          </p:cNvPr>
          <p:cNvSpPr txBox="1"/>
          <p:nvPr/>
        </p:nvSpPr>
        <p:spPr>
          <a:xfrm rot="19482514">
            <a:off x="7653256" y="2921169"/>
            <a:ext cx="4518838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/>
              <a:t>Nové systémy a platformy otevírání dat</a:t>
            </a:r>
          </a:p>
        </p:txBody>
      </p:sp>
    </p:spTree>
    <p:extLst>
      <p:ext uri="{BB962C8B-B14F-4D97-AF65-F5344CB8AC3E}">
        <p14:creationId xmlns:p14="http://schemas.microsoft.com/office/powerpoint/2010/main" val="455577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DA047-5FE5-5A84-B211-E981C8526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A574C9A3-5127-7AD4-3D40-AA569853C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5084864" y="3185065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7695EAAE-1C9E-3251-5677-403086A9A202}"/>
              </a:ext>
            </a:extLst>
          </p:cNvPr>
          <p:cNvSpPr txBox="1"/>
          <p:nvPr/>
        </p:nvSpPr>
        <p:spPr>
          <a:xfrm>
            <a:off x="509611" y="211933"/>
            <a:ext cx="11172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Příklad úspěšně postupující elektronizace agend primární péče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F96E901B-485D-0921-BDFC-4F39B7DD49AB}"/>
              </a:ext>
            </a:extLst>
          </p:cNvPr>
          <p:cNvCxnSpPr>
            <a:cxnSpLocks/>
          </p:cNvCxnSpPr>
          <p:nvPr/>
        </p:nvCxnSpPr>
        <p:spPr>
          <a:xfrm flipH="1">
            <a:off x="2179674" y="2031935"/>
            <a:ext cx="3285461" cy="152924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838A536B-7700-A990-6065-EC6F6AFB9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1454931" y="4108287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816C9D6-C356-4B11-6E5E-70212CB02E8E}"/>
              </a:ext>
            </a:extLst>
          </p:cNvPr>
          <p:cNvSpPr txBox="1"/>
          <p:nvPr/>
        </p:nvSpPr>
        <p:spPr>
          <a:xfrm>
            <a:off x="209314" y="3627645"/>
            <a:ext cx="24912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e-očkování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D0AF687-307C-7A99-7213-4395711D9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954" y="3139547"/>
            <a:ext cx="1699705" cy="1697784"/>
          </a:xfrm>
          <a:prstGeom prst="rect">
            <a:avLst/>
          </a:prstGeom>
        </p:spPr>
      </p:pic>
      <p:pic>
        <p:nvPicPr>
          <p:cNvPr id="6" name="Obrázek 5" descr="Obsah obrázku snímek obrazovky, Písmo, Elektricky modrá, logo&#10;&#10;Obsah generovaný pomocí AI může být nesprávný.">
            <a:extLst>
              <a:ext uri="{FF2B5EF4-FFF2-40B4-BE49-F238E27FC236}">
                <a16:creationId xmlns:a16="http://schemas.microsoft.com/office/drawing/2014/main" id="{53866201-BB1E-41CB-D092-1B5236C1D8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805" y="4547642"/>
            <a:ext cx="873744" cy="873744"/>
          </a:xfrm>
          <a:prstGeom prst="rect">
            <a:avLst/>
          </a:prstGeom>
        </p:spPr>
      </p:pic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45FDCDA8-4796-B65C-EBE8-475FCD6ABFA9}"/>
              </a:ext>
            </a:extLst>
          </p:cNvPr>
          <p:cNvCxnSpPr>
            <a:cxnSpLocks/>
          </p:cNvCxnSpPr>
          <p:nvPr/>
        </p:nvCxnSpPr>
        <p:spPr>
          <a:xfrm>
            <a:off x="6018028" y="2118445"/>
            <a:ext cx="482761" cy="266273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B7BFED0-7F01-1A53-04AA-14DAAFEA0722}"/>
              </a:ext>
            </a:extLst>
          </p:cNvPr>
          <p:cNvSpPr txBox="1"/>
          <p:nvPr/>
        </p:nvSpPr>
        <p:spPr>
          <a:xfrm>
            <a:off x="4760866" y="4739555"/>
            <a:ext cx="280345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</a:t>
            </a:r>
            <a:r>
              <a:rPr kumimoji="0" lang="cs-CZ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surveillance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83B96E2C-33C8-4ADF-02DC-05019B5435F3}"/>
              </a:ext>
            </a:extLst>
          </p:cNvPr>
          <p:cNvCxnSpPr>
            <a:cxnSpLocks/>
          </p:cNvCxnSpPr>
          <p:nvPr/>
        </p:nvCxnSpPr>
        <p:spPr>
          <a:xfrm>
            <a:off x="6712842" y="2031935"/>
            <a:ext cx="1761307" cy="2952579"/>
          </a:xfrm>
          <a:prstGeom prst="straightConnector1">
            <a:avLst/>
          </a:prstGeom>
          <a:ln w="38100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00B2400F-EEFC-C4CF-8EE3-B9B5CBF897E0}"/>
              </a:ext>
            </a:extLst>
          </p:cNvPr>
          <p:cNvSpPr txBox="1"/>
          <p:nvPr/>
        </p:nvSpPr>
        <p:spPr>
          <a:xfrm>
            <a:off x="7675259" y="5024051"/>
            <a:ext cx="262545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e-laboratoře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E1F09126-F202-947C-349B-A26642549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10152816" y="4274901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avá složená závorka 8">
            <a:extLst>
              <a:ext uri="{FF2B5EF4-FFF2-40B4-BE49-F238E27FC236}">
                <a16:creationId xmlns:a16="http://schemas.microsoft.com/office/drawing/2014/main" id="{81F1CEFD-F983-EC09-7C57-E607FEF3CE87}"/>
              </a:ext>
            </a:extLst>
          </p:cNvPr>
          <p:cNvSpPr/>
          <p:nvPr/>
        </p:nvSpPr>
        <p:spPr>
          <a:xfrm rot="5400000">
            <a:off x="3518484" y="3831493"/>
            <a:ext cx="469972" cy="4299336"/>
          </a:xfrm>
          <a:prstGeom prst="rightBrac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C3C5051-795A-0D12-F64D-EBBFEB34DECD}"/>
              </a:ext>
            </a:extLst>
          </p:cNvPr>
          <p:cNvSpPr txBox="1"/>
          <p:nvPr/>
        </p:nvSpPr>
        <p:spPr>
          <a:xfrm>
            <a:off x="1410940" y="6392057"/>
            <a:ext cx="46850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Sledování šíření infekčních nemocí</a:t>
            </a:r>
          </a:p>
        </p:txBody>
      </p: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46BF6C61-6F32-AC91-7012-A249F8E326A9}"/>
              </a:ext>
            </a:extLst>
          </p:cNvPr>
          <p:cNvCxnSpPr>
            <a:cxnSpLocks/>
          </p:cNvCxnSpPr>
          <p:nvPr/>
        </p:nvCxnSpPr>
        <p:spPr>
          <a:xfrm>
            <a:off x="7139763" y="1960908"/>
            <a:ext cx="3013053" cy="1497472"/>
          </a:xfrm>
          <a:prstGeom prst="straightConnector1">
            <a:avLst/>
          </a:prstGeom>
          <a:ln w="38100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28FE22E-A079-F75B-48C6-30A9AB8414D8}"/>
              </a:ext>
            </a:extLst>
          </p:cNvPr>
          <p:cNvSpPr txBox="1"/>
          <p:nvPr/>
        </p:nvSpPr>
        <p:spPr>
          <a:xfrm>
            <a:off x="2464921" y="2512723"/>
            <a:ext cx="7262158" cy="49244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„Real-</a:t>
            </a:r>
            <a:r>
              <a:rPr kumimoji="0" lang="cs-CZ" sz="26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  <a:r>
              <a:rPr kumimoji="0" lang="cs-CZ" sz="2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 systémy přímo vstupující do řízení péče</a:t>
            </a: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CA9FAE7E-256D-B8C9-045D-EADFD7770D2A}"/>
              </a:ext>
            </a:extLst>
          </p:cNvPr>
          <p:cNvSpPr txBox="1"/>
          <p:nvPr/>
        </p:nvSpPr>
        <p:spPr>
          <a:xfrm>
            <a:off x="8633940" y="3539488"/>
            <a:ext cx="3455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200" b="1" i="1" dirty="0">
                <a:solidFill>
                  <a:srgbClr val="C00000"/>
                </a:solidFill>
                <a:latin typeface="Calibri" panose="020F0502020204030204"/>
              </a:rPr>
              <a:t>e-sdílený zdravotní záznam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ravá složená závorka 28">
            <a:extLst>
              <a:ext uri="{FF2B5EF4-FFF2-40B4-BE49-F238E27FC236}">
                <a16:creationId xmlns:a16="http://schemas.microsoft.com/office/drawing/2014/main" id="{3943A2EE-46A0-C58C-7B8A-F34300640861}"/>
              </a:ext>
            </a:extLst>
          </p:cNvPr>
          <p:cNvSpPr/>
          <p:nvPr/>
        </p:nvSpPr>
        <p:spPr>
          <a:xfrm rot="5400000">
            <a:off x="9123618" y="3805245"/>
            <a:ext cx="469972" cy="4299336"/>
          </a:xfrm>
          <a:prstGeom prst="rightBrac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0CCDDA81-189D-0B61-0976-6A78381141BC}"/>
              </a:ext>
            </a:extLst>
          </p:cNvPr>
          <p:cNvSpPr txBox="1"/>
          <p:nvPr/>
        </p:nvSpPr>
        <p:spPr>
          <a:xfrm>
            <a:off x="7016074" y="6365809"/>
            <a:ext cx="46850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Prevence a screeningy</a:t>
            </a:r>
          </a:p>
        </p:txBody>
      </p:sp>
    </p:spTree>
    <p:extLst>
      <p:ext uri="{BB962C8B-B14F-4D97-AF65-F5344CB8AC3E}">
        <p14:creationId xmlns:p14="http://schemas.microsoft.com/office/powerpoint/2010/main" val="765920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FD98E-DF32-E75E-738D-6578DDF9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0">
            <a:extLst>
              <a:ext uri="{FF2B5EF4-FFF2-40B4-BE49-F238E27FC236}">
                <a16:creationId xmlns:a16="http://schemas.microsoft.com/office/drawing/2014/main" id="{C7CA6FDB-3660-6A16-0B76-56EA02030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63D6D27A-76E0-83D9-4165-DE69297FB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7916" y="3872871"/>
            <a:ext cx="11581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NZIS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C14A3EB-D76E-5F1A-8CB8-FF7C3709D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EC79183-C138-A3FB-C556-3EB42F154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701" y="556726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30E241-207E-AF23-3CB1-B848D8229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050" y="5086170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E8A2962A-645A-7575-6C9A-CF7771E29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D35EAB3D-DA0C-6501-DC41-332CF878F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951" y="2637690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C6EAC50-7052-3A44-5470-3DC9B2259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2674" y="3322416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1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4A1BFB49-B796-A0B7-6853-35C455EBD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1" y="2907203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Šipka: obousměrná svislá 13">
            <a:extLst>
              <a:ext uri="{FF2B5EF4-FFF2-40B4-BE49-F238E27FC236}">
                <a16:creationId xmlns:a16="http://schemas.microsoft.com/office/drawing/2014/main" id="{4784EA47-9511-93D3-FE75-D90C584FD361}"/>
              </a:ext>
            </a:extLst>
          </p:cNvPr>
          <p:cNvSpPr/>
          <p:nvPr/>
        </p:nvSpPr>
        <p:spPr>
          <a:xfrm rot="5400000">
            <a:off x="1555523" y="2803082"/>
            <a:ext cx="323708" cy="1048280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34C5F1FB-EDF9-2F12-48A6-BCF394EEB0F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365229" cy="1559405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Šipka doprava 23">
            <a:extLst>
              <a:ext uri="{FF2B5EF4-FFF2-40B4-BE49-F238E27FC236}">
                <a16:creationId xmlns:a16="http://schemas.microsoft.com/office/drawing/2014/main" id="{EA39FEF3-C3C0-1F45-5ABE-86F98D47B30E}"/>
              </a:ext>
            </a:extLst>
          </p:cNvPr>
          <p:cNvSpPr/>
          <p:nvPr/>
        </p:nvSpPr>
        <p:spPr>
          <a:xfrm rot="18648849">
            <a:off x="6539218" y="4404996"/>
            <a:ext cx="1515327" cy="29843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A9794DCD-A24A-6C92-0F6D-255C2D00570C}"/>
              </a:ext>
            </a:extLst>
          </p:cNvPr>
          <p:cNvSpPr/>
          <p:nvPr/>
        </p:nvSpPr>
        <p:spPr>
          <a:xfrm>
            <a:off x="552893" y="827840"/>
            <a:ext cx="4373492" cy="1686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D6ACBA81-C197-DD87-8BB5-BDC148BED362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2833F326-AF85-5F04-C5C5-7EA0A2B173FA}"/>
              </a:ext>
            </a:extLst>
          </p:cNvPr>
          <p:cNvSpPr/>
          <p:nvPr/>
        </p:nvSpPr>
        <p:spPr>
          <a:xfrm>
            <a:off x="9788985" y="1445878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4F42918E-841E-9544-6356-1856630FA8D9}"/>
              </a:ext>
            </a:extLst>
          </p:cNvPr>
          <p:cNvSpPr/>
          <p:nvPr/>
        </p:nvSpPr>
        <p:spPr>
          <a:xfrm rot="16200000">
            <a:off x="9611790" y="2820454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20A1FC1B-FD4C-C70D-9959-ACBF35179F16}"/>
              </a:ext>
            </a:extLst>
          </p:cNvPr>
          <p:cNvSpPr/>
          <p:nvPr/>
        </p:nvSpPr>
        <p:spPr>
          <a:xfrm rot="10800000" flipH="1">
            <a:off x="10217358" y="2045853"/>
            <a:ext cx="666417" cy="409617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9B403D3C-D747-8CCE-4763-069191CD0A0C}"/>
              </a:ext>
            </a:extLst>
          </p:cNvPr>
          <p:cNvSpPr/>
          <p:nvPr/>
        </p:nvSpPr>
        <p:spPr>
          <a:xfrm>
            <a:off x="9840949" y="3503274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E7AF3A90-266B-4733-A912-7E586BD154A0}"/>
              </a:ext>
            </a:extLst>
          </p:cNvPr>
          <p:cNvSpPr txBox="1"/>
          <p:nvPr/>
        </p:nvSpPr>
        <p:spPr>
          <a:xfrm>
            <a:off x="10078429" y="236637"/>
            <a:ext cx="20101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REAL TIME hlášení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D25EECD6-EA27-CEF0-BA2A-7DF1DD498F48}"/>
              </a:ext>
            </a:extLst>
          </p:cNvPr>
          <p:cNvSpPr txBox="1"/>
          <p:nvPr/>
        </p:nvSpPr>
        <p:spPr>
          <a:xfrm>
            <a:off x="10136044" y="1299286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Kvartální přenos a publikace dat: nzip.cz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7AC46FFC-495D-F085-CC34-801E0A535611}"/>
              </a:ext>
            </a:extLst>
          </p:cNvPr>
          <p:cNvSpPr txBox="1"/>
          <p:nvPr/>
        </p:nvSpPr>
        <p:spPr>
          <a:xfrm>
            <a:off x="10392930" y="1748841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1F5F554A-0B44-571A-2912-8557C9F564E3}"/>
              </a:ext>
            </a:extLst>
          </p:cNvPr>
          <p:cNvSpPr txBox="1"/>
          <p:nvPr/>
        </p:nvSpPr>
        <p:spPr>
          <a:xfrm>
            <a:off x="10092720" y="2756166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Standardní hlášení k-dávek pro ZP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D682AB82-24A9-A30F-8080-12AF9D62ED68}"/>
              </a:ext>
            </a:extLst>
          </p:cNvPr>
          <p:cNvSpPr txBox="1"/>
          <p:nvPr/>
        </p:nvSpPr>
        <p:spPr>
          <a:xfrm>
            <a:off x="10092720" y="3703393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Populační modely nad open daty, predikce a hodnocení efektu léčby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ACE1B7D-9B40-4006-B7FE-C7009D736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446" y="556726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20">
            <a:extLst>
              <a:ext uri="{FF2B5EF4-FFF2-40B4-BE49-F238E27FC236}">
                <a16:creationId xmlns:a16="http://schemas.microsoft.com/office/drawing/2014/main" id="{3377732C-7AB1-BF45-B3AC-EBDC52FF3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991" y="445936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NZIP.cz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otevřená data</a:t>
            </a:r>
          </a:p>
        </p:txBody>
      </p:sp>
      <p:pic>
        <p:nvPicPr>
          <p:cNvPr id="23" name="Grafický objekt 22" descr="Internet se souvislou výplní">
            <a:extLst>
              <a:ext uri="{FF2B5EF4-FFF2-40B4-BE49-F238E27FC236}">
                <a16:creationId xmlns:a16="http://schemas.microsoft.com/office/drawing/2014/main" id="{D23F523A-B48A-D21C-4AC9-601319C6B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737" y="3762497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6CFFABE7-AFA7-1C48-6E4B-2F2569C8D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41" y="58280"/>
            <a:ext cx="11107026" cy="535460"/>
          </a:xfrm>
        </p:spPr>
        <p:txBody>
          <a:bodyPr>
            <a:normAutofit/>
          </a:bodyPr>
          <a:lstStyle/>
          <a:p>
            <a:r>
              <a:rPr kumimoji="0" lang="cs-CZ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eHealth</a:t>
            </a: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systém pro management výsledků laboratorních vyšetření</a:t>
            </a:r>
            <a:endParaRPr lang="cs-CZ" sz="24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4CC7A00-1904-B8B6-3A7E-FA474B38C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194" y="2446708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12AA1349-F8F4-CB6A-2ADE-9737E3E96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227" y="2771534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 Box 20">
            <a:extLst>
              <a:ext uri="{FF2B5EF4-FFF2-40B4-BE49-F238E27FC236}">
                <a16:creationId xmlns:a16="http://schemas.microsoft.com/office/drawing/2014/main" id="{09100A13-B801-3C54-3B21-8F7A76BA5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414" y="1161742"/>
            <a:ext cx="4108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0" i="1" u="none" strike="noStrike" kern="1200" cap="none" spc="0" normalizeH="0" baseline="0" noProof="0" dirty="0">
                <a:ln>
                  <a:noFill/>
                </a:ln>
                <a:solidFill>
                  <a:srgbClr val="2F4E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Statistické zpracování dat, hodnocení vývoje a efektu léčby, kvantifikace migrace pacientů za léčbou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E7FE6D5-E780-44AE-058D-874B1D180510}"/>
              </a:ext>
            </a:extLst>
          </p:cNvPr>
          <p:cNvSpPr txBox="1"/>
          <p:nvPr/>
        </p:nvSpPr>
        <p:spPr>
          <a:xfrm rot="1995907">
            <a:off x="3788055" y="4190982"/>
            <a:ext cx="2190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 </a:t>
            </a:r>
            <a:r>
              <a:rPr kumimoji="0" lang="cs-CZ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  <a:r>
              <a:rPr kumimoji="0" lang="cs-CZ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přenos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Výsledky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B485F6B-8387-2BC1-86A7-6AE98F54BC5A}"/>
              </a:ext>
            </a:extLst>
          </p:cNvPr>
          <p:cNvSpPr txBox="1"/>
          <p:nvPr/>
        </p:nvSpPr>
        <p:spPr>
          <a:xfrm rot="20096392">
            <a:off x="1962723" y="2692864"/>
            <a:ext cx="24146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Lab</a:t>
            </a: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-data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FF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6E8354DC-25C5-2C95-F804-102401101E1C}"/>
              </a:ext>
            </a:extLst>
          </p:cNvPr>
          <p:cNvSpPr txBox="1"/>
          <p:nvPr/>
        </p:nvSpPr>
        <p:spPr>
          <a:xfrm rot="18732067">
            <a:off x="5904792" y="4115500"/>
            <a:ext cx="2190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Kódy vyšetření</a:t>
            </a:r>
          </a:p>
        </p:txBody>
      </p:sp>
      <p:sp>
        <p:nvSpPr>
          <p:cNvPr id="16" name="Text Box 20">
            <a:extLst>
              <a:ext uri="{FF2B5EF4-FFF2-40B4-BE49-F238E27FC236}">
                <a16:creationId xmlns:a16="http://schemas.microsoft.com/office/drawing/2014/main" id="{07E2D5AD-71CE-8C3E-67BC-89A6A15C2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407" y="54429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0E93D912-AAF8-1092-BCF1-612A43720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6728" y="110056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Grafický objekt 19" descr="Ramenní závěs se souvislou výplní">
            <a:extLst>
              <a:ext uri="{FF2B5EF4-FFF2-40B4-BE49-F238E27FC236}">
                <a16:creationId xmlns:a16="http://schemas.microsoft.com/office/drawing/2014/main" id="{EBF11C17-29EB-53CA-C7E5-53F791CA3E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0975" y="927479"/>
            <a:ext cx="645116" cy="645116"/>
          </a:xfrm>
          <a:prstGeom prst="rect">
            <a:avLst/>
          </a:prstGeom>
        </p:spPr>
      </p:pic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FE150999-BC21-B7F4-31E8-2A259B3C9822}"/>
              </a:ext>
            </a:extLst>
          </p:cNvPr>
          <p:cNvCxnSpPr>
            <a:cxnSpLocks/>
          </p:cNvCxnSpPr>
          <p:nvPr/>
        </p:nvCxnSpPr>
        <p:spPr>
          <a:xfrm>
            <a:off x="3741778" y="3109675"/>
            <a:ext cx="3870896" cy="622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ovéPole 1">
            <a:extLst>
              <a:ext uri="{FF2B5EF4-FFF2-40B4-BE49-F238E27FC236}">
                <a16:creationId xmlns:a16="http://schemas.microsoft.com/office/drawing/2014/main" id="{CB60F180-B0AA-803D-A6BD-3DF19E2C17C8}"/>
              </a:ext>
            </a:extLst>
          </p:cNvPr>
          <p:cNvSpPr txBox="1"/>
          <p:nvPr/>
        </p:nvSpPr>
        <p:spPr>
          <a:xfrm rot="19944524">
            <a:off x="4425296" y="2592216"/>
            <a:ext cx="2260231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Průběžná kontrola dat a predikcí </a:t>
            </a:r>
          </a:p>
        </p:txBody>
      </p:sp>
      <p:pic>
        <p:nvPicPr>
          <p:cNvPr id="28" name="Grafický objekt 27" descr="Ramenní závěs se souvislou výplní">
            <a:extLst>
              <a:ext uri="{FF2B5EF4-FFF2-40B4-BE49-F238E27FC236}">
                <a16:creationId xmlns:a16="http://schemas.microsoft.com/office/drawing/2014/main" id="{A4DF15AA-FA3F-70A1-155D-00443BDEB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488" y="5768845"/>
            <a:ext cx="645116" cy="645116"/>
          </a:xfrm>
          <a:prstGeom prst="rect">
            <a:avLst/>
          </a:prstGeom>
        </p:spPr>
      </p:pic>
      <p:sp>
        <p:nvSpPr>
          <p:cNvPr id="29" name="Text Box 20">
            <a:extLst>
              <a:ext uri="{FF2B5EF4-FFF2-40B4-BE49-F238E27FC236}">
                <a16:creationId xmlns:a16="http://schemas.microsoft.com/office/drawing/2014/main" id="{0B5CBE96-06F3-E1FF-4FD1-BFCFFB217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9583" y="5862047"/>
            <a:ext cx="28266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Léčený pacient kontrolovaný i dle spádové oblasti</a:t>
            </a:r>
          </a:p>
        </p:txBody>
      </p:sp>
      <p:cxnSp>
        <p:nvCxnSpPr>
          <p:cNvPr id="30" name="Přímá spojnice se šipkou 29">
            <a:extLst>
              <a:ext uri="{FF2B5EF4-FFF2-40B4-BE49-F238E27FC236}">
                <a16:creationId xmlns:a16="http://schemas.microsoft.com/office/drawing/2014/main" id="{3F448C07-907E-E712-A9A1-3C0A3697396C}"/>
              </a:ext>
            </a:extLst>
          </p:cNvPr>
          <p:cNvCxnSpPr>
            <a:cxnSpLocks/>
          </p:cNvCxnSpPr>
          <p:nvPr/>
        </p:nvCxnSpPr>
        <p:spPr>
          <a:xfrm>
            <a:off x="8712498" y="4114447"/>
            <a:ext cx="37643" cy="1520544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nice se šipkou 31">
            <a:extLst>
              <a:ext uri="{FF2B5EF4-FFF2-40B4-BE49-F238E27FC236}">
                <a16:creationId xmlns:a16="http://schemas.microsoft.com/office/drawing/2014/main" id="{4ACAF972-8BEE-64D6-1CC5-B8F2DD47502C}"/>
              </a:ext>
            </a:extLst>
          </p:cNvPr>
          <p:cNvCxnSpPr>
            <a:cxnSpLocks/>
          </p:cNvCxnSpPr>
          <p:nvPr/>
        </p:nvCxnSpPr>
        <p:spPr>
          <a:xfrm flipH="1">
            <a:off x="7270155" y="4099457"/>
            <a:ext cx="1244493" cy="1312665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20">
            <a:extLst>
              <a:ext uri="{FF2B5EF4-FFF2-40B4-BE49-F238E27FC236}">
                <a16:creationId xmlns:a16="http://schemas.microsoft.com/office/drawing/2014/main" id="{A8F92C4E-EA7F-9B61-516C-CAB2BBA2E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9610" y="4239371"/>
            <a:ext cx="1883418" cy="646331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Management 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 reálném čase</a:t>
            </a:r>
          </a:p>
        </p:txBody>
      </p:sp>
      <p:pic>
        <p:nvPicPr>
          <p:cNvPr id="34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A6D116E4-1CBB-C4C4-AA50-A1C5B0739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701" y="556726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ovéPole 34">
            <a:extLst>
              <a:ext uri="{FF2B5EF4-FFF2-40B4-BE49-F238E27FC236}">
                <a16:creationId xmlns:a16="http://schemas.microsoft.com/office/drawing/2014/main" id="{C410021A-B6B6-BF7B-7228-8A87CE242901}"/>
              </a:ext>
            </a:extLst>
          </p:cNvPr>
          <p:cNvSpPr txBox="1"/>
          <p:nvPr/>
        </p:nvSpPr>
        <p:spPr>
          <a:xfrm>
            <a:off x="438376" y="6238049"/>
            <a:ext cx="5194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Kvartální benchmarking pro poskytovatele</a:t>
            </a:r>
          </a:p>
        </p:txBody>
      </p:sp>
      <p:sp>
        <p:nvSpPr>
          <p:cNvPr id="36" name="Šipka: ohnutá 35">
            <a:extLst>
              <a:ext uri="{FF2B5EF4-FFF2-40B4-BE49-F238E27FC236}">
                <a16:creationId xmlns:a16="http://schemas.microsoft.com/office/drawing/2014/main" id="{85AFD00D-B978-2A59-4EB2-14ECE2E18E85}"/>
              </a:ext>
            </a:extLst>
          </p:cNvPr>
          <p:cNvSpPr/>
          <p:nvPr/>
        </p:nvSpPr>
        <p:spPr>
          <a:xfrm rot="10800000" flipH="1">
            <a:off x="350767" y="5412122"/>
            <a:ext cx="5410409" cy="982852"/>
          </a:xfrm>
          <a:prstGeom prst="bentArrow">
            <a:avLst>
              <a:gd name="adj1" fmla="val 25000"/>
              <a:gd name="adj2" fmla="val 27092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3C886B95-C2B3-AF3E-BFAE-43D4F76BA308}"/>
              </a:ext>
            </a:extLst>
          </p:cNvPr>
          <p:cNvSpPr txBox="1"/>
          <p:nvPr/>
        </p:nvSpPr>
        <p:spPr>
          <a:xfrm rot="19782203">
            <a:off x="866485" y="5331947"/>
            <a:ext cx="1625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Léčení UOP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BD95392A-75B5-3195-F4D8-DE5811FAD831}"/>
              </a:ext>
            </a:extLst>
          </p:cNvPr>
          <p:cNvSpPr txBox="1"/>
          <p:nvPr/>
        </p:nvSpPr>
        <p:spPr>
          <a:xfrm rot="19782203">
            <a:off x="2741817" y="5310680"/>
            <a:ext cx="1625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Trendy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EAA275EC-537C-7B3B-B1AD-3FDAA00547EB}"/>
              </a:ext>
            </a:extLst>
          </p:cNvPr>
          <p:cNvSpPr txBox="1"/>
          <p:nvPr/>
        </p:nvSpPr>
        <p:spPr>
          <a:xfrm rot="19782203">
            <a:off x="3674474" y="5391658"/>
            <a:ext cx="1382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Náklady</a:t>
            </a:r>
          </a:p>
        </p:txBody>
      </p:sp>
      <p:sp>
        <p:nvSpPr>
          <p:cNvPr id="42" name="TextovéPole 41">
            <a:extLst>
              <a:ext uri="{FF2B5EF4-FFF2-40B4-BE49-F238E27FC236}">
                <a16:creationId xmlns:a16="http://schemas.microsoft.com/office/drawing/2014/main" id="{EB824461-4A26-3C33-8417-958C941CF966}"/>
              </a:ext>
            </a:extLst>
          </p:cNvPr>
          <p:cNvSpPr txBox="1"/>
          <p:nvPr/>
        </p:nvSpPr>
        <p:spPr>
          <a:xfrm rot="19782203">
            <a:off x="1824054" y="5313157"/>
            <a:ext cx="1625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Spád PZS</a:t>
            </a:r>
          </a:p>
        </p:txBody>
      </p:sp>
    </p:spTree>
    <p:extLst>
      <p:ext uri="{BB962C8B-B14F-4D97-AF65-F5344CB8AC3E}">
        <p14:creationId xmlns:p14="http://schemas.microsoft.com/office/powerpoint/2010/main" val="3316977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9D29B-5646-38F3-48AF-F977CAF2B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372B0896-5807-AD95-D074-41D91867D26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32449" y="186006"/>
            <a:ext cx="11107026" cy="535460"/>
          </a:xfrm>
        </p:spPr>
        <p:txBody>
          <a:bodyPr>
            <a:noAutofit/>
          </a:bodyPr>
          <a:lstStyle/>
          <a:p>
            <a:r>
              <a:rPr lang="cs-CZ" sz="3200" dirty="0">
                <a:solidFill>
                  <a:srgbClr val="002060"/>
                </a:solidFill>
              </a:rPr>
              <a:t>Centralizace </a:t>
            </a:r>
            <a:r>
              <a:rPr lang="cs-CZ" sz="3200" u="sng" dirty="0">
                <a:solidFill>
                  <a:srgbClr val="002060"/>
                </a:solidFill>
              </a:rPr>
              <a:t>výsledků</a:t>
            </a:r>
            <a:r>
              <a:rPr lang="cs-CZ" sz="3200" dirty="0">
                <a:solidFill>
                  <a:srgbClr val="002060"/>
                </a:solidFill>
              </a:rPr>
              <a:t> klíčových laboratorních vyšetření</a:t>
            </a:r>
            <a:br>
              <a:rPr lang="cs-CZ" sz="3200" dirty="0">
                <a:solidFill>
                  <a:srgbClr val="002060"/>
                </a:solidFill>
              </a:rPr>
            </a:br>
            <a:r>
              <a:rPr lang="cs-CZ" sz="3200" dirty="0">
                <a:solidFill>
                  <a:srgbClr val="002060"/>
                </a:solidFill>
              </a:rPr>
              <a:t>Verze 1.0: prevence a screeningy  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1C3F0A61-1D51-5620-2F15-04E7D3E63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25" y="5498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8803A844-0CF0-6C8C-DC53-8D3C5ADA0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847" y="5039029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20">
            <a:extLst>
              <a:ext uri="{FF2B5EF4-FFF2-40B4-BE49-F238E27FC236}">
                <a16:creationId xmlns:a16="http://schemas.microsoft.com/office/drawing/2014/main" id="{6AE5B66B-C4A6-0D75-05BC-9614E165D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9311" y="6209583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CA550FB-E1BB-ECFB-249E-5B2E9DAA7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17" y="5599214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949C5E1C-375E-303D-CECC-3A90E9835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08" y="2145522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0">
            <a:extLst>
              <a:ext uri="{FF2B5EF4-FFF2-40B4-BE49-F238E27FC236}">
                <a16:creationId xmlns:a16="http://schemas.microsoft.com/office/drawing/2014/main" id="{B20D6F44-16ED-73EA-94F6-CCE6EB0C4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81" y="3076490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NZIS</a:t>
            </a:r>
          </a:p>
        </p:txBody>
      </p: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A70FF16B-3F46-1AED-A750-61DDFB244CC4}"/>
              </a:ext>
            </a:extLst>
          </p:cNvPr>
          <p:cNvCxnSpPr>
            <a:cxnSpLocks/>
            <a:endCxn id="24" idx="2"/>
          </p:cNvCxnSpPr>
          <p:nvPr/>
        </p:nvCxnSpPr>
        <p:spPr>
          <a:xfrm flipH="1" flipV="1">
            <a:off x="1468235" y="3476600"/>
            <a:ext cx="1000573" cy="1526561"/>
          </a:xfrm>
          <a:prstGeom prst="straightConnector1">
            <a:avLst/>
          </a:prstGeom>
          <a:ln w="7620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20">
            <a:extLst>
              <a:ext uri="{FF2B5EF4-FFF2-40B4-BE49-F238E27FC236}">
                <a16:creationId xmlns:a16="http://schemas.microsoft.com/office/drawing/2014/main" id="{6ED5D6A6-A78A-8516-EFC9-F1C7DDCD1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101" y="4617772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NZIP.cz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otevřená data</a:t>
            </a:r>
          </a:p>
        </p:txBody>
      </p:sp>
      <p:pic>
        <p:nvPicPr>
          <p:cNvPr id="27" name="Grafický objekt 26" descr="Internet se souvislou výplní">
            <a:extLst>
              <a:ext uri="{FF2B5EF4-FFF2-40B4-BE49-F238E27FC236}">
                <a16:creationId xmlns:a16="http://schemas.microsoft.com/office/drawing/2014/main" id="{882DA9D2-3F4F-097D-B61C-E0BB1FBB8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149" y="3790239"/>
            <a:ext cx="914400" cy="914400"/>
          </a:xfrm>
          <a:prstGeom prst="rect">
            <a:avLst/>
          </a:prstGeom>
        </p:spPr>
      </p:pic>
      <p:sp>
        <p:nvSpPr>
          <p:cNvPr id="28" name="Šipka: ohnutá 27">
            <a:extLst>
              <a:ext uri="{FF2B5EF4-FFF2-40B4-BE49-F238E27FC236}">
                <a16:creationId xmlns:a16="http://schemas.microsoft.com/office/drawing/2014/main" id="{1134FF30-D37A-FEBC-9D05-6742CA0F38AC}"/>
              </a:ext>
            </a:extLst>
          </p:cNvPr>
          <p:cNvSpPr/>
          <p:nvPr/>
        </p:nvSpPr>
        <p:spPr>
          <a:xfrm rot="10800000" flipH="1">
            <a:off x="524769" y="5498622"/>
            <a:ext cx="1110944" cy="633490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Šipka: dolů 28">
            <a:extLst>
              <a:ext uri="{FF2B5EF4-FFF2-40B4-BE49-F238E27FC236}">
                <a16:creationId xmlns:a16="http://schemas.microsoft.com/office/drawing/2014/main" id="{C888091F-7C89-723F-F13C-697A5F9C06A7}"/>
              </a:ext>
            </a:extLst>
          </p:cNvPr>
          <p:cNvSpPr/>
          <p:nvPr/>
        </p:nvSpPr>
        <p:spPr>
          <a:xfrm>
            <a:off x="332449" y="3466417"/>
            <a:ext cx="421520" cy="40011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Šipka: ohnutá 29">
            <a:extLst>
              <a:ext uri="{FF2B5EF4-FFF2-40B4-BE49-F238E27FC236}">
                <a16:creationId xmlns:a16="http://schemas.microsoft.com/office/drawing/2014/main" id="{8FB3DB38-68FB-1D2C-D6D4-9FEAE79E6F45}"/>
              </a:ext>
            </a:extLst>
          </p:cNvPr>
          <p:cNvSpPr/>
          <p:nvPr/>
        </p:nvSpPr>
        <p:spPr>
          <a:xfrm rot="10800000" flipH="1" flipV="1">
            <a:off x="470682" y="1512132"/>
            <a:ext cx="1198264" cy="577233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Box 20">
            <a:extLst>
              <a:ext uri="{FF2B5EF4-FFF2-40B4-BE49-F238E27FC236}">
                <a16:creationId xmlns:a16="http://schemas.microsoft.com/office/drawing/2014/main" id="{715300FC-3185-C8B5-CC6C-CB84CF719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939" y="146091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sp>
        <p:nvSpPr>
          <p:cNvPr id="34" name="Text Box 20">
            <a:extLst>
              <a:ext uri="{FF2B5EF4-FFF2-40B4-BE49-F238E27FC236}">
                <a16:creationId xmlns:a16="http://schemas.microsoft.com/office/drawing/2014/main" id="{7A766D66-5455-D964-3582-1B4E6D86B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7968" y="2094864"/>
            <a:ext cx="2072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9" name="Grafický objekt 38" descr="Ramenní závěs se souvislou výplní">
            <a:extLst>
              <a:ext uri="{FF2B5EF4-FFF2-40B4-BE49-F238E27FC236}">
                <a16:creationId xmlns:a16="http://schemas.microsoft.com/office/drawing/2014/main" id="{799FFAED-68F4-0A95-335C-C0113F5168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31353" y="1942091"/>
            <a:ext cx="645116" cy="645116"/>
          </a:xfrm>
          <a:prstGeom prst="rect">
            <a:avLst/>
          </a:prstGeom>
        </p:spPr>
      </p:pic>
      <p:sp>
        <p:nvSpPr>
          <p:cNvPr id="2" name="Šipka: dolů 1">
            <a:extLst>
              <a:ext uri="{FF2B5EF4-FFF2-40B4-BE49-F238E27FC236}">
                <a16:creationId xmlns:a16="http://schemas.microsoft.com/office/drawing/2014/main" id="{C8E9FAD2-B123-367E-7EA5-904C2DE69506}"/>
              </a:ext>
            </a:extLst>
          </p:cNvPr>
          <p:cNvSpPr/>
          <p:nvPr/>
        </p:nvSpPr>
        <p:spPr>
          <a:xfrm rot="16200000">
            <a:off x="2557555" y="2477446"/>
            <a:ext cx="286277" cy="158335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A33707BE-27EE-36A7-5044-F378787AD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44" y="2570769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0">
            <a:extLst>
              <a:ext uri="{FF2B5EF4-FFF2-40B4-BE49-F238E27FC236}">
                <a16:creationId xmlns:a16="http://schemas.microsoft.com/office/drawing/2014/main" id="{6833908C-6976-60B0-927B-05A951086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1407" y="3899792"/>
            <a:ext cx="1426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ACBE4FA2-0576-4662-7A81-F6C4313C0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626" y="2871819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92AAABCB-0408-6473-5408-25F52ADEA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831" y="326912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450EE7D-0ED1-6431-9B10-3BFBC8CEF728}"/>
              </a:ext>
            </a:extLst>
          </p:cNvPr>
          <p:cNvSpPr txBox="1"/>
          <p:nvPr/>
        </p:nvSpPr>
        <p:spPr>
          <a:xfrm>
            <a:off x="4988425" y="1512132"/>
            <a:ext cx="4009191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Diabetes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glykovaný hemoglobin (HbA1c)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glukóza v plazmě/séru (na lačno)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C-peptid (sérum i moč)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anti-GAD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Kardiovaskulární onemocnění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cholesterol celkový 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cholesterol HDL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cholesterol LDL (vyšetření i výpočet)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triacylglyceroly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lipoprotein </a:t>
            </a: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Lp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(a)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NT-</a:t>
            </a: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proBNP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Štítná žláza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TSH (Tyreotropin)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T4 volný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Vitamin D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25-hydroxyvitamin D (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kalcidiol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)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celkový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E3EF4876-32BC-DD5D-C638-1B6AD1B72A39}"/>
              </a:ext>
            </a:extLst>
          </p:cNvPr>
          <p:cNvSpPr txBox="1"/>
          <p:nvPr/>
        </p:nvSpPr>
        <p:spPr>
          <a:xfrm>
            <a:off x="8642841" y="1512132"/>
            <a:ext cx="3427325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Onemocnění ledvin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U protein celkový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urea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albumin v moči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kreatinin v moči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kreatinin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ACR (Album/kreatinin ratio) (výpočet)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Odhad glomerulární filtrace (eGFR) (výpočet)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Onkologie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okultní krvácení do stolice (TOKS)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prostatický specifický antigen (PSA) celkový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PSA volný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p2PSA 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vysoko-rizikové HPV - DNA test</a:t>
            </a:r>
          </a:p>
        </p:txBody>
      </p:sp>
    </p:spTree>
    <p:extLst>
      <p:ext uri="{BB962C8B-B14F-4D97-AF65-F5344CB8AC3E}">
        <p14:creationId xmlns:p14="http://schemas.microsoft.com/office/powerpoint/2010/main" val="3266400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A41D8-DCC9-07FB-6F77-D3E0B0848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36B32140-E8D6-260E-84CB-7C0EFD86F32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32449" y="186006"/>
            <a:ext cx="11107026" cy="535460"/>
          </a:xfrm>
        </p:spPr>
        <p:txBody>
          <a:bodyPr>
            <a:noAutofit/>
          </a:bodyPr>
          <a:lstStyle/>
          <a:p>
            <a:r>
              <a:rPr lang="cs-CZ" sz="3200" dirty="0">
                <a:solidFill>
                  <a:srgbClr val="002060"/>
                </a:solidFill>
              </a:rPr>
              <a:t>Centralizace </a:t>
            </a:r>
            <a:r>
              <a:rPr lang="cs-CZ" sz="3200" u="sng" dirty="0">
                <a:solidFill>
                  <a:srgbClr val="002060"/>
                </a:solidFill>
              </a:rPr>
              <a:t>výsledků</a:t>
            </a:r>
            <a:r>
              <a:rPr lang="cs-CZ" sz="3200" dirty="0">
                <a:solidFill>
                  <a:srgbClr val="002060"/>
                </a:solidFill>
              </a:rPr>
              <a:t> klíčových laboratorních vyšetření</a:t>
            </a:r>
            <a:br>
              <a:rPr lang="cs-CZ" sz="3200" dirty="0">
                <a:solidFill>
                  <a:srgbClr val="002060"/>
                </a:solidFill>
              </a:rPr>
            </a:br>
            <a:r>
              <a:rPr lang="cs-CZ" sz="3200" dirty="0">
                <a:solidFill>
                  <a:srgbClr val="002060"/>
                </a:solidFill>
              </a:rPr>
              <a:t>Verze 1.0: prevence a screeningy  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AEE518F-7993-C8C9-0FD9-F05C5E380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25" y="5498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16B69768-9E2E-2E4F-B5B9-9372C5F53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847" y="5039029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20">
            <a:extLst>
              <a:ext uri="{FF2B5EF4-FFF2-40B4-BE49-F238E27FC236}">
                <a16:creationId xmlns:a16="http://schemas.microsoft.com/office/drawing/2014/main" id="{D37A7E78-F6F0-7B3F-F945-264792B35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9311" y="6209583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A7A7F18F-50A1-A48D-7D3F-BC928ED72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17" y="5599214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2D660914-3E7A-2083-A120-AEA380557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08" y="2145522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0">
            <a:extLst>
              <a:ext uri="{FF2B5EF4-FFF2-40B4-BE49-F238E27FC236}">
                <a16:creationId xmlns:a16="http://schemas.microsoft.com/office/drawing/2014/main" id="{7899DC9B-B6B7-FEC7-7231-1D7E3E7BE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81" y="3076490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NZIS</a:t>
            </a:r>
          </a:p>
        </p:txBody>
      </p: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6706ECBF-C814-FB0C-8748-88CB464BC646}"/>
              </a:ext>
            </a:extLst>
          </p:cNvPr>
          <p:cNvCxnSpPr>
            <a:cxnSpLocks/>
            <a:endCxn id="24" idx="2"/>
          </p:cNvCxnSpPr>
          <p:nvPr/>
        </p:nvCxnSpPr>
        <p:spPr>
          <a:xfrm flipH="1" flipV="1">
            <a:off x="1468235" y="3476600"/>
            <a:ext cx="1000573" cy="1526561"/>
          </a:xfrm>
          <a:prstGeom prst="straightConnector1">
            <a:avLst/>
          </a:prstGeom>
          <a:ln w="7620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20">
            <a:extLst>
              <a:ext uri="{FF2B5EF4-FFF2-40B4-BE49-F238E27FC236}">
                <a16:creationId xmlns:a16="http://schemas.microsoft.com/office/drawing/2014/main" id="{2118ECA4-57E0-87CE-707F-0D54C54BE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101" y="4617772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NZIP.cz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otevřená data</a:t>
            </a:r>
          </a:p>
        </p:txBody>
      </p:sp>
      <p:pic>
        <p:nvPicPr>
          <p:cNvPr id="27" name="Grafický objekt 26" descr="Internet se souvislou výplní">
            <a:extLst>
              <a:ext uri="{FF2B5EF4-FFF2-40B4-BE49-F238E27FC236}">
                <a16:creationId xmlns:a16="http://schemas.microsoft.com/office/drawing/2014/main" id="{008729BD-4FF6-5130-3685-4EE6FA93FD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149" y="3790239"/>
            <a:ext cx="914400" cy="914400"/>
          </a:xfrm>
          <a:prstGeom prst="rect">
            <a:avLst/>
          </a:prstGeom>
        </p:spPr>
      </p:pic>
      <p:sp>
        <p:nvSpPr>
          <p:cNvPr id="28" name="Šipka: ohnutá 27">
            <a:extLst>
              <a:ext uri="{FF2B5EF4-FFF2-40B4-BE49-F238E27FC236}">
                <a16:creationId xmlns:a16="http://schemas.microsoft.com/office/drawing/2014/main" id="{24E86020-4C34-1AE3-8098-CAEB9794CD0E}"/>
              </a:ext>
            </a:extLst>
          </p:cNvPr>
          <p:cNvSpPr/>
          <p:nvPr/>
        </p:nvSpPr>
        <p:spPr>
          <a:xfrm rot="10800000" flipH="1">
            <a:off x="524769" y="5498622"/>
            <a:ext cx="1110944" cy="633490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Šipka: dolů 28">
            <a:extLst>
              <a:ext uri="{FF2B5EF4-FFF2-40B4-BE49-F238E27FC236}">
                <a16:creationId xmlns:a16="http://schemas.microsoft.com/office/drawing/2014/main" id="{6D8B9292-F4B9-C185-90F8-F62329B6C4CE}"/>
              </a:ext>
            </a:extLst>
          </p:cNvPr>
          <p:cNvSpPr/>
          <p:nvPr/>
        </p:nvSpPr>
        <p:spPr>
          <a:xfrm>
            <a:off x="332449" y="3466417"/>
            <a:ext cx="421520" cy="40011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Šipka: ohnutá 29">
            <a:extLst>
              <a:ext uri="{FF2B5EF4-FFF2-40B4-BE49-F238E27FC236}">
                <a16:creationId xmlns:a16="http://schemas.microsoft.com/office/drawing/2014/main" id="{8F488FF6-194E-A180-03C2-F4C0AFEF63C1}"/>
              </a:ext>
            </a:extLst>
          </p:cNvPr>
          <p:cNvSpPr/>
          <p:nvPr/>
        </p:nvSpPr>
        <p:spPr>
          <a:xfrm rot="10800000" flipH="1" flipV="1">
            <a:off x="470682" y="1512132"/>
            <a:ext cx="1198264" cy="577233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Box 20">
            <a:extLst>
              <a:ext uri="{FF2B5EF4-FFF2-40B4-BE49-F238E27FC236}">
                <a16:creationId xmlns:a16="http://schemas.microsoft.com/office/drawing/2014/main" id="{2561B301-713F-4493-764F-5669B784B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939" y="146091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sp>
        <p:nvSpPr>
          <p:cNvPr id="34" name="Text Box 20">
            <a:extLst>
              <a:ext uri="{FF2B5EF4-FFF2-40B4-BE49-F238E27FC236}">
                <a16:creationId xmlns:a16="http://schemas.microsoft.com/office/drawing/2014/main" id="{2E03F93F-4424-C5BE-154B-6592A4EDC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7968" y="2094864"/>
            <a:ext cx="2072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9" name="Grafický objekt 38" descr="Ramenní závěs se souvislou výplní">
            <a:extLst>
              <a:ext uri="{FF2B5EF4-FFF2-40B4-BE49-F238E27FC236}">
                <a16:creationId xmlns:a16="http://schemas.microsoft.com/office/drawing/2014/main" id="{967ED0EA-51F9-4563-DE85-CA50A0B200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31353" y="1942091"/>
            <a:ext cx="645116" cy="645116"/>
          </a:xfrm>
          <a:prstGeom prst="rect">
            <a:avLst/>
          </a:prstGeom>
        </p:spPr>
      </p:pic>
      <p:sp>
        <p:nvSpPr>
          <p:cNvPr id="2" name="Šipka: dolů 1">
            <a:extLst>
              <a:ext uri="{FF2B5EF4-FFF2-40B4-BE49-F238E27FC236}">
                <a16:creationId xmlns:a16="http://schemas.microsoft.com/office/drawing/2014/main" id="{431A5796-D576-0C4A-8FE0-539B4E22E7C9}"/>
              </a:ext>
            </a:extLst>
          </p:cNvPr>
          <p:cNvSpPr/>
          <p:nvPr/>
        </p:nvSpPr>
        <p:spPr>
          <a:xfrm rot="16200000">
            <a:off x="2557555" y="2477446"/>
            <a:ext cx="286277" cy="158335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D1EAB9A-25FD-A475-03ED-36492B50D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44" y="2570769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0">
            <a:extLst>
              <a:ext uri="{FF2B5EF4-FFF2-40B4-BE49-F238E27FC236}">
                <a16:creationId xmlns:a16="http://schemas.microsoft.com/office/drawing/2014/main" id="{F688FB0C-B38B-77C9-DC42-927B66A4B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1407" y="3899792"/>
            <a:ext cx="1426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A713AB95-D795-C2E4-B788-215200B76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015" y="2871819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E27FCF-6B27-A2B4-4B90-4E06F4E7F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831" y="326912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grafu 5">
            <a:extLst>
              <a:ext uri="{FF2B5EF4-FFF2-40B4-BE49-F238E27FC236}">
                <a16:creationId xmlns:a16="http://schemas.microsoft.com/office/drawing/2014/main" id="{0E99ACF0-9087-2FB1-44E2-4E5736AD0970}"/>
              </a:ext>
            </a:extLst>
          </p:cNvPr>
          <p:cNvSpPr txBox="1">
            <a:spLocks/>
          </p:cNvSpPr>
          <p:nvPr/>
        </p:nvSpPr>
        <p:spPr>
          <a:xfrm>
            <a:off x="6598858" y="1058687"/>
            <a:ext cx="5287962" cy="16235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C00000"/>
                </a:solidFill>
              </a:rPr>
              <a:t>Stav sběru k </a:t>
            </a:r>
            <a:r>
              <a:rPr lang="cs-CZ" b="1" dirty="0">
                <a:solidFill>
                  <a:srgbClr val="C00000"/>
                </a:solidFill>
              </a:rPr>
              <a:t>4. 6. 2026</a:t>
            </a:r>
          </a:p>
          <a:p>
            <a:pPr lvl="1"/>
            <a:r>
              <a:rPr lang="cs-CZ" dirty="0">
                <a:solidFill>
                  <a:srgbClr val="C00000"/>
                </a:solidFill>
              </a:rPr>
              <a:t>Celkem přes </a:t>
            </a:r>
            <a:r>
              <a:rPr lang="cs-CZ" b="1" dirty="0">
                <a:solidFill>
                  <a:srgbClr val="C00000"/>
                </a:solidFill>
              </a:rPr>
              <a:t>405 mil. vyšetření</a:t>
            </a:r>
          </a:p>
          <a:p>
            <a:pPr lvl="1"/>
            <a:r>
              <a:rPr lang="cs-CZ" b="1" dirty="0">
                <a:solidFill>
                  <a:srgbClr val="C00000"/>
                </a:solidFill>
              </a:rPr>
              <a:t>282 IČP (laboratoří)</a:t>
            </a:r>
          </a:p>
          <a:p>
            <a:pPr lvl="1"/>
            <a:r>
              <a:rPr lang="cs-CZ" b="1" dirty="0">
                <a:solidFill>
                  <a:srgbClr val="C00000"/>
                </a:solidFill>
              </a:rPr>
              <a:t>28 skupin </a:t>
            </a:r>
            <a:r>
              <a:rPr lang="cs-CZ" dirty="0">
                <a:solidFill>
                  <a:srgbClr val="C00000"/>
                </a:solidFill>
              </a:rPr>
              <a:t>laboratorních vyšetření</a:t>
            </a:r>
          </a:p>
          <a:p>
            <a:pPr lvl="2"/>
            <a:r>
              <a:rPr lang="cs-CZ" sz="1400" b="1" dirty="0">
                <a:solidFill>
                  <a:srgbClr val="C00000"/>
                </a:solidFill>
              </a:rPr>
              <a:t>168</a:t>
            </a:r>
            <a:r>
              <a:rPr lang="cs-CZ" sz="1400" dirty="0">
                <a:solidFill>
                  <a:srgbClr val="C00000"/>
                </a:solidFill>
              </a:rPr>
              <a:t> dílčích NČLP metod</a:t>
            </a:r>
          </a:p>
        </p:txBody>
      </p:sp>
      <p:graphicFrame>
        <p:nvGraphicFramePr>
          <p:cNvPr id="15" name="Graf 3">
            <a:extLst>
              <a:ext uri="{FF2B5EF4-FFF2-40B4-BE49-F238E27FC236}">
                <a16:creationId xmlns:a16="http://schemas.microsoft.com/office/drawing/2014/main" id="{51E0CC1E-C086-8633-9849-7BB990B73D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4587210"/>
              </p:ext>
            </p:extLst>
          </p:nvPr>
        </p:nvGraphicFramePr>
        <p:xfrm>
          <a:off x="5337960" y="3019446"/>
          <a:ext cx="6038849" cy="378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TextovéPole 15">
            <a:extLst>
              <a:ext uri="{FF2B5EF4-FFF2-40B4-BE49-F238E27FC236}">
                <a16:creationId xmlns:a16="http://schemas.microsoft.com/office/drawing/2014/main" id="{CC3EDBCE-1C09-4029-61C7-FE99C1B64B6C}"/>
              </a:ext>
            </a:extLst>
          </p:cNvPr>
          <p:cNvSpPr txBox="1"/>
          <p:nvPr/>
        </p:nvSpPr>
        <p:spPr>
          <a:xfrm rot="19483503">
            <a:off x="10086215" y="4572446"/>
            <a:ext cx="215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C00000"/>
                </a:solidFill>
              </a:rPr>
              <a:t>Dále měsíční hlášení</a:t>
            </a:r>
          </a:p>
        </p:txBody>
      </p:sp>
    </p:spTree>
    <p:extLst>
      <p:ext uri="{BB962C8B-B14F-4D97-AF65-F5344CB8AC3E}">
        <p14:creationId xmlns:p14="http://schemas.microsoft.com/office/powerpoint/2010/main" val="2693528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FF74E-9349-21A5-8472-7438D9E51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95AA0228-B923-A9A4-F70A-2D848B02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54146"/>
            <a:ext cx="11453836" cy="634733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Příklad analýzy </a:t>
            </a:r>
            <a:r>
              <a:rPr lang="cs-CZ" sz="2800" b="1" dirty="0" err="1">
                <a:solidFill>
                  <a:srgbClr val="002060"/>
                </a:solidFill>
                <a:latin typeface="+mn-lt"/>
              </a:rPr>
              <a:t>prošetřenosti</a:t>
            </a:r>
            <a:r>
              <a:rPr lang="cs-CZ" sz="2800" b="1" dirty="0">
                <a:solidFill>
                  <a:srgbClr val="002060"/>
                </a:solidFill>
                <a:latin typeface="+mn-lt"/>
              </a:rPr>
              <a:t> populace</a:t>
            </a:r>
            <a:br>
              <a:rPr lang="cs-CZ" sz="2800" b="1" dirty="0">
                <a:solidFill>
                  <a:srgbClr val="002060"/>
                </a:solidFill>
                <a:latin typeface="+mn-lt"/>
              </a:rPr>
            </a:br>
            <a:r>
              <a:rPr lang="cs-CZ" sz="2800" b="1" dirty="0">
                <a:solidFill>
                  <a:srgbClr val="002060"/>
                </a:solidFill>
                <a:latin typeface="+mn-lt"/>
              </a:rPr>
              <a:t>Pokrytí populace vyšetřením </a:t>
            </a:r>
            <a:r>
              <a:rPr lang="cs-CZ" sz="2800" b="1" u="sng" dirty="0">
                <a:solidFill>
                  <a:srgbClr val="002060"/>
                </a:solidFill>
                <a:latin typeface="+mn-lt"/>
              </a:rPr>
              <a:t>za období 2020 -&gt; 2024</a:t>
            </a:r>
            <a:r>
              <a:rPr lang="cs-CZ" sz="2800" b="1" dirty="0">
                <a:solidFill>
                  <a:srgbClr val="002060"/>
                </a:solidFill>
                <a:latin typeface="+mn-lt"/>
              </a:rPr>
              <a:t>: LDL cholesterol</a:t>
            </a:r>
          </a:p>
        </p:txBody>
      </p:sp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E6308DCF-A3EC-6CA0-7B2B-5366B68791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131016"/>
              </p:ext>
            </p:extLst>
          </p:nvPr>
        </p:nvGraphicFramePr>
        <p:xfrm>
          <a:off x="365508" y="1300338"/>
          <a:ext cx="112680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9475">
                  <a:extLst>
                    <a:ext uri="{9D8B030D-6E8A-4147-A177-3AD203B41FA5}">
                      <a16:colId xmlns:a16="http://schemas.microsoft.com/office/drawing/2014/main" val="3388522864"/>
                    </a:ext>
                  </a:extLst>
                </a:gridCol>
                <a:gridCol w="1631705">
                  <a:extLst>
                    <a:ext uri="{9D8B030D-6E8A-4147-A177-3AD203B41FA5}">
                      <a16:colId xmlns:a16="http://schemas.microsoft.com/office/drawing/2014/main" val="4007268423"/>
                    </a:ext>
                  </a:extLst>
                </a:gridCol>
                <a:gridCol w="1631705">
                  <a:extLst>
                    <a:ext uri="{9D8B030D-6E8A-4147-A177-3AD203B41FA5}">
                      <a16:colId xmlns:a16="http://schemas.microsoft.com/office/drawing/2014/main" val="1206625468"/>
                    </a:ext>
                  </a:extLst>
                </a:gridCol>
                <a:gridCol w="1631705">
                  <a:extLst>
                    <a:ext uri="{9D8B030D-6E8A-4147-A177-3AD203B41FA5}">
                      <a16:colId xmlns:a16="http://schemas.microsoft.com/office/drawing/2014/main" val="326742053"/>
                    </a:ext>
                  </a:extLst>
                </a:gridCol>
                <a:gridCol w="1631705">
                  <a:extLst>
                    <a:ext uri="{9D8B030D-6E8A-4147-A177-3AD203B41FA5}">
                      <a16:colId xmlns:a16="http://schemas.microsoft.com/office/drawing/2014/main" val="1209651940"/>
                    </a:ext>
                  </a:extLst>
                </a:gridCol>
                <a:gridCol w="1631705">
                  <a:extLst>
                    <a:ext uri="{9D8B030D-6E8A-4147-A177-3AD203B41FA5}">
                      <a16:colId xmlns:a16="http://schemas.microsoft.com/office/drawing/2014/main" val="2769153349"/>
                    </a:ext>
                  </a:extLst>
                </a:gridCol>
              </a:tblGrid>
              <a:tr h="287479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/>
                        <a:t>V</a:t>
                      </a:r>
                      <a:r>
                        <a:rPr lang="cs-CZ" err="1"/>
                        <a:t>ěk</a:t>
                      </a:r>
                      <a:endParaRPr lang="cs-CZ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8157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&lt; 19 let </a:t>
                      </a:r>
                      <a:endParaRPr lang="cs-CZ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19</a:t>
                      </a:r>
                      <a:r>
                        <a:rPr lang="cs-CZ" b="1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1">
                          <a:solidFill>
                            <a:schemeClr val="bg1"/>
                          </a:solidFill>
                        </a:rPr>
                        <a:t>–</a:t>
                      </a:r>
                      <a:r>
                        <a:rPr lang="cs-CZ" b="1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1">
                          <a:solidFill>
                            <a:schemeClr val="bg1"/>
                          </a:solidFill>
                        </a:rPr>
                        <a:t>44</a:t>
                      </a:r>
                      <a:r>
                        <a:rPr lang="cs-CZ" b="1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1">
                          <a:solidFill>
                            <a:schemeClr val="bg1"/>
                          </a:solidFill>
                        </a:rPr>
                        <a:t> let</a:t>
                      </a:r>
                      <a:endParaRPr lang="cs-CZ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45 – 54 let</a:t>
                      </a:r>
                      <a:endParaRPr lang="cs-CZ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55 – 64 let</a:t>
                      </a:r>
                      <a:endParaRPr lang="cs-CZ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65 + let</a:t>
                      </a:r>
                      <a:endParaRPr lang="cs-CZ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4785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cs-CZ"/>
                        <a:t>Celkový počet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osob</a:t>
                      </a:r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2 197 819</a:t>
                      </a:r>
                    </a:p>
                  </a:txBody>
                  <a:tcPr marL="6350" marR="6350" marT="635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3 394 836</a:t>
                      </a:r>
                    </a:p>
                  </a:txBody>
                  <a:tcPr marL="6350" marR="6350" marT="635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1 750 262</a:t>
                      </a:r>
                    </a:p>
                  </a:txBody>
                  <a:tcPr marL="6350" marR="6350" marT="635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1 299 737</a:t>
                      </a:r>
                    </a:p>
                  </a:txBody>
                  <a:tcPr marL="6350" marR="6350" marT="635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2 243 877</a:t>
                      </a: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112369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540000" algn="l"/>
                      <a:r>
                        <a:rPr lang="en-US" sz="2200" b="1" i="1" dirty="0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cs-CZ" sz="2200" b="1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200" b="1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200" b="1" i="1" dirty="0" err="1">
                          <a:solidFill>
                            <a:schemeClr val="bg1"/>
                          </a:solidFill>
                        </a:rPr>
                        <a:t>osob</a:t>
                      </a:r>
                      <a:r>
                        <a:rPr lang="en-US" sz="2200" b="1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s-CZ" sz="2200" b="1" i="1" dirty="0">
                          <a:solidFill>
                            <a:schemeClr val="bg1"/>
                          </a:solidFill>
                        </a:rPr>
                        <a:t>bez vyšetření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1 927 423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(87.70%)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1 369 466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(40.34%)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533 742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(30.49%)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257 193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(19.79%)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354 566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cs-CZ" sz="2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(15.80%)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44528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54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/>
                        <a:t>N</a:t>
                      </a:r>
                      <a:r>
                        <a:rPr lang="cs-CZ" i="1"/>
                        <a:t> </a:t>
                      </a:r>
                      <a:r>
                        <a:rPr lang="en-US" i="1"/>
                        <a:t> </a:t>
                      </a:r>
                      <a:r>
                        <a:rPr lang="en-US" i="1" err="1"/>
                        <a:t>osob</a:t>
                      </a:r>
                      <a:r>
                        <a:rPr lang="en-US" i="1"/>
                        <a:t> s 1 </a:t>
                      </a:r>
                      <a:r>
                        <a:rPr lang="cs-CZ" i="1"/>
                        <a:t>vyšetřeními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184 472 (8.39%)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1 092 507 (32.18%)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438 042 (25.03%)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257 256 (19.79%)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407 600 (18.16%)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7676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54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/>
                        <a:t>N</a:t>
                      </a:r>
                      <a:r>
                        <a:rPr lang="cs-CZ" i="1"/>
                        <a:t> </a:t>
                      </a:r>
                      <a:r>
                        <a:rPr lang="en-US" i="1"/>
                        <a:t> </a:t>
                      </a:r>
                      <a:r>
                        <a:rPr lang="en-US" i="1" err="1"/>
                        <a:t>osob</a:t>
                      </a:r>
                      <a:r>
                        <a:rPr lang="en-US" i="1"/>
                        <a:t> s</a:t>
                      </a:r>
                      <a:r>
                        <a:rPr lang="cs-CZ" i="1"/>
                        <a:t>e</a:t>
                      </a:r>
                      <a:r>
                        <a:rPr lang="en-US" i="1"/>
                        <a:t> </a:t>
                      </a:r>
                      <a:r>
                        <a:rPr lang="cs-CZ" i="1"/>
                        <a:t>2</a:t>
                      </a:r>
                      <a:r>
                        <a:rPr lang="en-US" i="1"/>
                        <a:t> </a:t>
                      </a:r>
                      <a:r>
                        <a:rPr lang="cs-CZ" i="1"/>
                        <a:t>vyšetřeními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51 631 (2.35%)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523 255 (15.41%)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310 579 (17.74%)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220 570 (16.97%)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346 228 (15.43%)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99827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54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/>
                        <a:t>N</a:t>
                      </a:r>
                      <a:r>
                        <a:rPr lang="cs-CZ" i="1"/>
                        <a:t> </a:t>
                      </a:r>
                      <a:r>
                        <a:rPr lang="en-US" i="1"/>
                        <a:t> </a:t>
                      </a:r>
                      <a:r>
                        <a:rPr lang="en-US" i="1" err="1"/>
                        <a:t>osob</a:t>
                      </a:r>
                      <a:r>
                        <a:rPr lang="en-US" i="1"/>
                        <a:t> s </a:t>
                      </a:r>
                      <a:r>
                        <a:rPr lang="cs-CZ" i="1"/>
                        <a:t>3</a:t>
                      </a:r>
                      <a:r>
                        <a:rPr lang="en-US" i="1"/>
                        <a:t> </a:t>
                      </a:r>
                      <a:r>
                        <a:rPr lang="cs-CZ" i="1"/>
                        <a:t>vyšetřeními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17 585 (0.80%)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198 995 (5.86%)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170 384 (9.73%)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155 552 (11.97%)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264 023 (11.77%)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08808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540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/>
                        <a:t>N</a:t>
                      </a:r>
                      <a:r>
                        <a:rPr lang="cs-CZ" i="1"/>
                        <a:t> </a:t>
                      </a:r>
                      <a:r>
                        <a:rPr lang="en-US" i="1"/>
                        <a:t> </a:t>
                      </a:r>
                      <a:r>
                        <a:rPr lang="en-US" i="1" err="1"/>
                        <a:t>osob</a:t>
                      </a:r>
                      <a:r>
                        <a:rPr lang="en-US" i="1"/>
                        <a:t> s</a:t>
                      </a:r>
                      <a:r>
                        <a:rPr lang="cs-CZ" i="1"/>
                        <a:t>e</a:t>
                      </a:r>
                      <a:r>
                        <a:rPr lang="en-US" i="1"/>
                        <a:t> </a:t>
                      </a:r>
                      <a:r>
                        <a:rPr lang="cs-CZ" i="1"/>
                        <a:t>4 a více</a:t>
                      </a:r>
                      <a:r>
                        <a:rPr lang="en-US" i="1"/>
                        <a:t> </a:t>
                      </a:r>
                      <a:r>
                        <a:rPr lang="cs-CZ" i="1"/>
                        <a:t>vyšetřeními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16 708 (0.76%)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210 613 (6.20%)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297 515 (17.00%)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409 166 (31.48%)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871 460 (38.84%)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750514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39728A87-6E90-F866-6966-9412AA0A75D3}"/>
              </a:ext>
            </a:extLst>
          </p:cNvPr>
          <p:cNvSpPr txBox="1"/>
          <p:nvPr/>
        </p:nvSpPr>
        <p:spPr>
          <a:xfrm>
            <a:off x="272590" y="948618"/>
            <a:ext cx="3883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 dat: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NRHZS přehled výkonů, laboratorní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273F459-6F7E-C9C8-D1B2-7356E222F24B}"/>
              </a:ext>
            </a:extLst>
          </p:cNvPr>
          <p:cNvSpPr txBox="1"/>
          <p:nvPr/>
        </p:nvSpPr>
        <p:spPr>
          <a:xfrm>
            <a:off x="365508" y="5207538"/>
            <a:ext cx="1126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Počty provedených vyšetření (uhrazených z </a:t>
            </a:r>
            <a:r>
              <a:rPr kumimoji="0" lang="cs-CZ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 jsou registrovány v NZIS. Nově k nim je doplněno hlášení výsledku vyšetření.</a:t>
            </a:r>
          </a:p>
        </p:txBody>
      </p:sp>
      <p:sp>
        <p:nvSpPr>
          <p:cNvPr id="6" name="Šipka: dolů 5">
            <a:extLst>
              <a:ext uri="{FF2B5EF4-FFF2-40B4-BE49-F238E27FC236}">
                <a16:creationId xmlns:a16="http://schemas.microsoft.com/office/drawing/2014/main" id="{8FE15DB1-3897-E46F-8FB6-F4523B225BAA}"/>
              </a:ext>
            </a:extLst>
          </p:cNvPr>
          <p:cNvSpPr/>
          <p:nvPr/>
        </p:nvSpPr>
        <p:spPr>
          <a:xfrm>
            <a:off x="5214199" y="6161645"/>
            <a:ext cx="1570617" cy="48593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501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A01F8-A334-66E0-5572-FA464816A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088FAF98-1F4E-BE60-984C-0132E9754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33" y="139800"/>
            <a:ext cx="11862556" cy="523137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Příklad analýzy centralizovaných výsledků vyšetření </a:t>
            </a:r>
            <a:br>
              <a:rPr lang="cs-CZ" dirty="0">
                <a:solidFill>
                  <a:srgbClr val="002060"/>
                </a:solidFill>
              </a:rPr>
            </a:br>
            <a:r>
              <a:rPr lang="cs-CZ" dirty="0">
                <a:solidFill>
                  <a:srgbClr val="002060"/>
                </a:solidFill>
              </a:rPr>
              <a:t>Procento osob v roce 2024 nad normou LDL cholesterolu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8593BE77-65B1-5F5A-D1B7-E4AE3E56C4A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8733" y="1191079"/>
            <a:ext cx="1186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Zdroj dat: NRHZS. NZIS: laboratorní data LDL cholesterolu. Období: rok 2024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0802711-F7CC-2DF2-D182-1D52E4C4FAE2}"/>
              </a:ext>
            </a:extLst>
          </p:cNvPr>
          <p:cNvSpPr txBox="1"/>
          <p:nvPr/>
        </p:nvSpPr>
        <p:spPr>
          <a:xfrm>
            <a:off x="238733" y="871565"/>
            <a:ext cx="11224568" cy="71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Počet osob starších 19 let s odevzdanou hodnotou cholesterolu v roce 2024 (N = 2 649 369)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7" name="Tabulka 26">
            <a:extLst>
              <a:ext uri="{FF2B5EF4-FFF2-40B4-BE49-F238E27FC236}">
                <a16:creationId xmlns:a16="http://schemas.microsoft.com/office/drawing/2014/main" id="{E093DE1E-2926-C997-8F8D-100AAEFBBC92}"/>
              </a:ext>
            </a:extLst>
          </p:cNvPr>
          <p:cNvGraphicFramePr>
            <a:graphicFrameLocks noGrp="1"/>
          </p:cNvGraphicFramePr>
          <p:nvPr/>
        </p:nvGraphicFramePr>
        <p:xfrm>
          <a:off x="7473379" y="2725622"/>
          <a:ext cx="4464621" cy="3708400"/>
        </p:xfrm>
        <a:graphic>
          <a:graphicData uri="http://schemas.openxmlformats.org/drawingml/2006/table">
            <a:tbl>
              <a:tblPr/>
              <a:tblGrid>
                <a:gridCol w="3433583">
                  <a:extLst>
                    <a:ext uri="{9D8B030D-6E8A-4147-A177-3AD203B41FA5}">
                      <a16:colId xmlns:a16="http://schemas.microsoft.com/office/drawing/2014/main" val="3722193388"/>
                    </a:ext>
                  </a:extLst>
                </a:gridCol>
                <a:gridCol w="1031038">
                  <a:extLst>
                    <a:ext uri="{9D8B030D-6E8A-4147-A177-3AD203B41FA5}">
                      <a16:colId xmlns:a16="http://schemas.microsoft.com/office/drawing/2014/main" val="2444817710"/>
                    </a:ext>
                  </a:extLst>
                </a:gridCol>
              </a:tblGrid>
              <a:tr h="438623">
                <a:tc gridSpan="2"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Nejvyšší procento osob na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</a:t>
                      </a:r>
                      <a:r>
                        <a:rPr lang="cs-CZ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normou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664353"/>
                  </a:ext>
                </a:extLst>
              </a:tr>
              <a:tr h="222527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Vimperk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58.8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182354"/>
                  </a:ext>
                </a:extLst>
              </a:tr>
              <a:tr h="222527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Moravský Krumlov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58.3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238864"/>
                  </a:ext>
                </a:extLst>
              </a:tr>
              <a:tr h="222527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Mohelnice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57.6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348855"/>
                  </a:ext>
                </a:extLst>
              </a:tr>
              <a:tr h="438623">
                <a:tc gridSpan="2">
                  <a:txBody>
                    <a:bodyPr/>
                    <a:lstStyle/>
                    <a:p>
                      <a:pPr algn="l" fontAlgn="b"/>
                      <a:endParaRPr lang="cs-CZ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  <a:p>
                      <a:pPr algn="l" fontAlgn="b"/>
                      <a:r>
                        <a:rPr lang="cs-CZ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Nejnižší procento osob na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</a:t>
                      </a:r>
                      <a:r>
                        <a:rPr lang="cs-CZ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normou 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406767"/>
                  </a:ext>
                </a:extLst>
              </a:tr>
              <a:tr h="22252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Broumov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36.9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533235"/>
                  </a:ext>
                </a:extLst>
              </a:tr>
              <a:tr h="22252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Děčín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36.0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655174"/>
                  </a:ext>
                </a:extLst>
              </a:tr>
              <a:tr h="22252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Chotěboř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32.9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0967007"/>
                  </a:ext>
                </a:extLst>
              </a:tr>
            </a:tbl>
          </a:graphicData>
        </a:graphic>
      </p:graphicFrame>
      <p:pic>
        <p:nvPicPr>
          <p:cNvPr id="31" name="Obrázek 30">
            <a:extLst>
              <a:ext uri="{FF2B5EF4-FFF2-40B4-BE49-F238E27FC236}">
                <a16:creationId xmlns:a16="http://schemas.microsoft.com/office/drawing/2014/main" id="{0D01A917-80E0-D0BC-C60E-1054BE72E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83" y="1498856"/>
            <a:ext cx="6109259" cy="493516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FBC963C6-5545-0BE0-2AD6-01391BAFB3BB}"/>
              </a:ext>
            </a:extLst>
          </p:cNvPr>
          <p:cNvSpPr txBox="1"/>
          <p:nvPr/>
        </p:nvSpPr>
        <p:spPr>
          <a:xfrm>
            <a:off x="6428350" y="2699311"/>
            <a:ext cx="10450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ČR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411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F12B0-91C0-2EDB-E7CB-C0DF5BB1B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32EE76BC-827B-10D6-0352-19D4DD97D7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5084864" y="3185065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55C789F-2D6F-30F6-53CB-3A8D3E53CC37}"/>
              </a:ext>
            </a:extLst>
          </p:cNvPr>
          <p:cNvSpPr txBox="1"/>
          <p:nvPr/>
        </p:nvSpPr>
        <p:spPr>
          <a:xfrm>
            <a:off x="509611" y="211933"/>
            <a:ext cx="11172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Příklad úspěšně postupující elektronizace agend primární péče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9B1710AD-37FC-EC9D-8A58-6AC63AC62E24}"/>
              </a:ext>
            </a:extLst>
          </p:cNvPr>
          <p:cNvCxnSpPr>
            <a:cxnSpLocks/>
          </p:cNvCxnSpPr>
          <p:nvPr/>
        </p:nvCxnSpPr>
        <p:spPr>
          <a:xfrm flipH="1">
            <a:off x="2179674" y="2031935"/>
            <a:ext cx="3285461" cy="152924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311B7B80-6392-CB74-DE1F-C3BE1A03F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1454931" y="4108287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A545D5E-37D4-C494-95BC-35697BF4C8BC}"/>
              </a:ext>
            </a:extLst>
          </p:cNvPr>
          <p:cNvSpPr txBox="1"/>
          <p:nvPr/>
        </p:nvSpPr>
        <p:spPr>
          <a:xfrm>
            <a:off x="209314" y="3627645"/>
            <a:ext cx="24912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e-očkování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A3474C3-81C0-2B32-9195-5EA312C40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954" y="3139547"/>
            <a:ext cx="1699705" cy="1697784"/>
          </a:xfrm>
          <a:prstGeom prst="rect">
            <a:avLst/>
          </a:prstGeom>
        </p:spPr>
      </p:pic>
      <p:pic>
        <p:nvPicPr>
          <p:cNvPr id="6" name="Obrázek 5" descr="Obsah obrázku snímek obrazovky, Písmo, Elektricky modrá, logo&#10;&#10;Obsah generovaný pomocí AI může být nesprávný.">
            <a:extLst>
              <a:ext uri="{FF2B5EF4-FFF2-40B4-BE49-F238E27FC236}">
                <a16:creationId xmlns:a16="http://schemas.microsoft.com/office/drawing/2014/main" id="{FA93757A-6220-A7CA-72E4-823A8A5F4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805" y="4547642"/>
            <a:ext cx="873744" cy="873744"/>
          </a:xfrm>
          <a:prstGeom prst="rect">
            <a:avLst/>
          </a:prstGeom>
        </p:spPr>
      </p:pic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02F8C835-38A2-A959-94AD-890DE6823C5A}"/>
              </a:ext>
            </a:extLst>
          </p:cNvPr>
          <p:cNvCxnSpPr>
            <a:cxnSpLocks/>
          </p:cNvCxnSpPr>
          <p:nvPr/>
        </p:nvCxnSpPr>
        <p:spPr>
          <a:xfrm>
            <a:off x="6018028" y="2118445"/>
            <a:ext cx="482761" cy="266273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FC979CED-8990-C3C6-8DAB-39CA34538249}"/>
              </a:ext>
            </a:extLst>
          </p:cNvPr>
          <p:cNvSpPr txBox="1"/>
          <p:nvPr/>
        </p:nvSpPr>
        <p:spPr>
          <a:xfrm>
            <a:off x="4760866" y="4739555"/>
            <a:ext cx="280345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</a:t>
            </a:r>
            <a:r>
              <a:rPr kumimoji="0" lang="cs-CZ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surveillance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5F9169A8-42EE-FC02-49CC-D1D3A2034C9A}"/>
              </a:ext>
            </a:extLst>
          </p:cNvPr>
          <p:cNvCxnSpPr>
            <a:cxnSpLocks/>
          </p:cNvCxnSpPr>
          <p:nvPr/>
        </p:nvCxnSpPr>
        <p:spPr>
          <a:xfrm>
            <a:off x="6712842" y="2031935"/>
            <a:ext cx="1761307" cy="2952579"/>
          </a:xfrm>
          <a:prstGeom prst="straightConnector1">
            <a:avLst/>
          </a:prstGeom>
          <a:ln w="38100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8560EE5-8200-E413-43C7-7EBAC655DFDF}"/>
              </a:ext>
            </a:extLst>
          </p:cNvPr>
          <p:cNvSpPr txBox="1"/>
          <p:nvPr/>
        </p:nvSpPr>
        <p:spPr>
          <a:xfrm>
            <a:off x="7675259" y="5024051"/>
            <a:ext cx="262545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e-laboratoře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B9938EAF-1806-1915-8CCC-90F7042E14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10152816" y="4274901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avá složená závorka 8">
            <a:extLst>
              <a:ext uri="{FF2B5EF4-FFF2-40B4-BE49-F238E27FC236}">
                <a16:creationId xmlns:a16="http://schemas.microsoft.com/office/drawing/2014/main" id="{5793F485-259B-9949-DDF3-3C674332AADD}"/>
              </a:ext>
            </a:extLst>
          </p:cNvPr>
          <p:cNvSpPr/>
          <p:nvPr/>
        </p:nvSpPr>
        <p:spPr>
          <a:xfrm rot="5400000">
            <a:off x="3518484" y="3831493"/>
            <a:ext cx="469972" cy="4299336"/>
          </a:xfrm>
          <a:prstGeom prst="rightBrac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3B7D40C-D28B-CD32-381E-30AE6674C697}"/>
              </a:ext>
            </a:extLst>
          </p:cNvPr>
          <p:cNvSpPr txBox="1"/>
          <p:nvPr/>
        </p:nvSpPr>
        <p:spPr>
          <a:xfrm>
            <a:off x="1410940" y="6392057"/>
            <a:ext cx="46850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Sledování šíření infekčních nemocí</a:t>
            </a:r>
          </a:p>
        </p:txBody>
      </p: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05C24696-D7CE-C4FC-2887-6A34120F6DFE}"/>
              </a:ext>
            </a:extLst>
          </p:cNvPr>
          <p:cNvCxnSpPr>
            <a:cxnSpLocks/>
          </p:cNvCxnSpPr>
          <p:nvPr/>
        </p:nvCxnSpPr>
        <p:spPr>
          <a:xfrm>
            <a:off x="7139763" y="1960908"/>
            <a:ext cx="3013053" cy="1497472"/>
          </a:xfrm>
          <a:prstGeom prst="straightConnector1">
            <a:avLst/>
          </a:prstGeom>
          <a:ln w="38100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C2C6875E-8B4F-0F2A-6C57-B59825673814}"/>
              </a:ext>
            </a:extLst>
          </p:cNvPr>
          <p:cNvSpPr txBox="1"/>
          <p:nvPr/>
        </p:nvSpPr>
        <p:spPr>
          <a:xfrm>
            <a:off x="2464921" y="2512723"/>
            <a:ext cx="7262158" cy="49244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„Real-</a:t>
            </a:r>
            <a:r>
              <a:rPr kumimoji="0" lang="cs-CZ" sz="26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  <a:r>
              <a:rPr kumimoji="0" lang="cs-CZ" sz="2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 systémy přímo vstupující do řízení péče</a:t>
            </a: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2AB581CF-2687-6451-1B5D-36F7C3DEBA68}"/>
              </a:ext>
            </a:extLst>
          </p:cNvPr>
          <p:cNvSpPr txBox="1"/>
          <p:nvPr/>
        </p:nvSpPr>
        <p:spPr>
          <a:xfrm>
            <a:off x="8633940" y="3539488"/>
            <a:ext cx="3455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e-sdílený zdravotní záznam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ravá složená závorka 28">
            <a:extLst>
              <a:ext uri="{FF2B5EF4-FFF2-40B4-BE49-F238E27FC236}">
                <a16:creationId xmlns:a16="http://schemas.microsoft.com/office/drawing/2014/main" id="{A898E08B-D3AD-1E09-7871-5619DB08BC11}"/>
              </a:ext>
            </a:extLst>
          </p:cNvPr>
          <p:cNvSpPr/>
          <p:nvPr/>
        </p:nvSpPr>
        <p:spPr>
          <a:xfrm rot="5400000">
            <a:off x="9123618" y="3805245"/>
            <a:ext cx="469972" cy="4299336"/>
          </a:xfrm>
          <a:prstGeom prst="rightBrac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A5BAFDD6-AB75-1710-A70D-BBF855AFB56D}"/>
              </a:ext>
            </a:extLst>
          </p:cNvPr>
          <p:cNvSpPr txBox="1"/>
          <p:nvPr/>
        </p:nvSpPr>
        <p:spPr>
          <a:xfrm>
            <a:off x="7016074" y="6365809"/>
            <a:ext cx="46850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Prevence a screeningy</a:t>
            </a:r>
          </a:p>
        </p:txBody>
      </p:sp>
    </p:spTree>
    <p:extLst>
      <p:ext uri="{BB962C8B-B14F-4D97-AF65-F5344CB8AC3E}">
        <p14:creationId xmlns:p14="http://schemas.microsoft.com/office/powerpoint/2010/main" val="907523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418BF-4C3A-FD5B-E2B6-83682E864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9611C93F-E038-7E8E-9323-7AC99A067F60}"/>
              </a:ext>
            </a:extLst>
          </p:cNvPr>
          <p:cNvSpPr txBox="1"/>
          <p:nvPr/>
        </p:nvSpPr>
        <p:spPr>
          <a:xfrm>
            <a:off x="509610" y="232593"/>
            <a:ext cx="111727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Další vývoj elektronizace agend primární péče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termínem k 1.1. 2027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b="1" dirty="0">
                <a:solidFill>
                  <a:srgbClr val="002060"/>
                </a:solidFill>
                <a:latin typeface="Calibri" panose="020F0502020204030204"/>
              </a:rPr>
              <a:t>Sdílený zdravotní záznam: výsledky prevence a screeningových programů </a:t>
            </a:r>
            <a:endParaRPr kumimoji="0" lang="cs-CZ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760FDF1C-7935-25B4-DDD0-2FA8F6DC8F6F}"/>
              </a:ext>
            </a:extLst>
          </p:cNvPr>
          <p:cNvSpPr txBox="1"/>
          <p:nvPr/>
        </p:nvSpPr>
        <p:spPr>
          <a:xfrm>
            <a:off x="212526" y="3352880"/>
            <a:ext cx="114698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Postupně implementujeme nové, </a:t>
            </a:r>
            <a:r>
              <a:rPr kumimoji="0" lang="cs-CZ" sz="5000" b="1" i="0" u="sng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real-time</a:t>
            </a:r>
            <a:r>
              <a:rPr kumimoji="0" lang="cs-CZ" sz="5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pracující</a:t>
            </a:r>
            <a:r>
              <a:rPr kumimoji="0" lang="cs-CZ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informační systémy, které posílí koordinační roli primární péče.</a:t>
            </a:r>
          </a:p>
        </p:txBody>
      </p:sp>
      <p:sp>
        <p:nvSpPr>
          <p:cNvPr id="13" name="Šipka: dolů 12">
            <a:extLst>
              <a:ext uri="{FF2B5EF4-FFF2-40B4-BE49-F238E27FC236}">
                <a16:creationId xmlns:a16="http://schemas.microsoft.com/office/drawing/2014/main" id="{4167FBE0-F1D2-10C9-56F5-07CBCEC21074}"/>
              </a:ext>
            </a:extLst>
          </p:cNvPr>
          <p:cNvSpPr/>
          <p:nvPr/>
        </p:nvSpPr>
        <p:spPr>
          <a:xfrm>
            <a:off x="5309190" y="5753537"/>
            <a:ext cx="1573619" cy="87187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78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7259C-8CCB-A186-7BBA-AF69C9639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646B00E-DFB4-657C-8E67-FD34582EC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62" y="192803"/>
            <a:ext cx="11623302" cy="720000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2C2F7A"/>
                </a:solidFill>
                <a:latin typeface="+mn-lt"/>
              </a:rPr>
              <a:t>Parametrický model preventivní prohlídky u PL pro dospělé dle nové vyhlášky</a:t>
            </a:r>
            <a:endParaRPr lang="cs-CZ" sz="2800" b="1" u="sng" dirty="0">
              <a:solidFill>
                <a:srgbClr val="2C2F7A"/>
              </a:solidFill>
              <a:latin typeface="+mn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8E4413-4A7B-9067-A895-D0496A930FB1}"/>
              </a:ext>
            </a:extLst>
          </p:cNvPr>
          <p:cNvSpPr txBox="1">
            <a:spLocks/>
          </p:cNvSpPr>
          <p:nvPr/>
        </p:nvSpPr>
        <p:spPr>
          <a:xfrm>
            <a:off x="466971" y="1488202"/>
            <a:ext cx="2320803" cy="283515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Osobní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Výskyt KVO,                       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DM,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abusus, rizikové faktory a profesní rizika.</a:t>
            </a: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Rodinná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Výskyt KVO,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DM,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onkologických onemocnění.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A60CCB-26E7-31EA-6058-6990C18A1E4F}"/>
              </a:ext>
            </a:extLst>
          </p:cNvPr>
          <p:cNvSpPr txBox="1">
            <a:spLocks/>
          </p:cNvSpPr>
          <p:nvPr/>
        </p:nvSpPr>
        <p:spPr>
          <a:xfrm>
            <a:off x="4491807" y="1520201"/>
            <a:ext cx="2947694" cy="2808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Kontrola absolvováni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gynekologické prohlídky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Kontrola podstoupení, indikace k podstoupení či záznam o odmítnutí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screeningových programů/programů prevence: osteoporózy a demence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Vystavení žádanky na podstoupení screeningů u specialisty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3264A4C-3B8F-736F-1558-C05F4C2F0DDC}"/>
              </a:ext>
            </a:extLst>
          </p:cNvPr>
          <p:cNvSpPr txBox="1">
            <a:spLocks/>
          </p:cNvSpPr>
          <p:nvPr/>
        </p:nvSpPr>
        <p:spPr>
          <a:xfrm>
            <a:off x="2853596" y="1500811"/>
            <a:ext cx="1572387" cy="28368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Kontrola provedení očkování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Doporučení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4B7ABA0-D6AB-F43A-AD42-F26BC67402E1}"/>
              </a:ext>
            </a:extLst>
          </p:cNvPr>
          <p:cNvSpPr txBox="1">
            <a:spLocks/>
          </p:cNvSpPr>
          <p:nvPr/>
        </p:nvSpPr>
        <p:spPr>
          <a:xfrm>
            <a:off x="7505323" y="1505914"/>
            <a:ext cx="2493369" cy="2808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Antropometrické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parametry</a:t>
            </a: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Výška (cm),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váha (kg),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tlak (</a:t>
            </a:r>
            <a:r>
              <a:rPr kumimoji="0" lang="cs-CZ" sz="15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 </a:t>
            </a:r>
            <a:r>
              <a:rPr kumimoji="0" lang="cs-CZ" sz="1500" b="1" i="0" u="none" strike="noStrike" kern="1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Hg</a:t>
            </a:r>
            <a:r>
              <a:rPr kumimoji="0" lang="cs-CZ" sz="15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obvod pasu (cm)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jiné.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linická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vyšetření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kůže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zrak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některé jiné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EKG</a:t>
            </a:r>
            <a:endParaRPr kumimoji="0" lang="cs-C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TK (d/s)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65F562E-EA74-2AF9-9C5C-C6DBD9154B51}"/>
              </a:ext>
            </a:extLst>
          </p:cNvPr>
          <p:cNvSpPr txBox="1">
            <a:spLocks/>
          </p:cNvSpPr>
          <p:nvPr/>
        </p:nvSpPr>
        <p:spPr>
          <a:xfrm>
            <a:off x="10064515" y="1504121"/>
            <a:ext cx="2035749" cy="2808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Krevní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obraz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diffenciál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Vyšetření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moči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 sediment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lykémie</a:t>
            </a:r>
            <a:endParaRPr kumimoji="0" lang="cs-C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ipidogram</a:t>
            </a:r>
            <a:endParaRPr kumimoji="0" lang="cs-C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Funkce ledvin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aterní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testy</a:t>
            </a:r>
            <a:endParaRPr kumimoji="0" lang="cs-C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Lipoprotein </a:t>
            </a:r>
            <a:r>
              <a:rPr kumimoji="0" lang="cs-CZ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NT-</a:t>
            </a:r>
            <a:r>
              <a:rPr kumimoji="0" lang="cs-CZ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proBNP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A780B07-1E2C-E9B8-454A-17B6B1137BD6}"/>
              </a:ext>
            </a:extLst>
          </p:cNvPr>
          <p:cNvSpPr txBox="1">
            <a:spLocks/>
          </p:cNvSpPr>
          <p:nvPr/>
        </p:nvSpPr>
        <p:spPr>
          <a:xfrm>
            <a:off x="2423458" y="4997153"/>
            <a:ext cx="7785980" cy="148951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Diagnostický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souhrn</a:t>
            </a:r>
            <a:endParaRPr kumimoji="0" lang="cs-CZ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Odhad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rizika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vzniku KVO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(SCORE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Kategorie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CKD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(Výpočet na základě KDIGO - stádia G+A)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Vydání žádanky na vyšetření u specialisty (v indikovaných případech)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Pravá složená závorka 12">
            <a:extLst>
              <a:ext uri="{FF2B5EF4-FFF2-40B4-BE49-F238E27FC236}">
                <a16:creationId xmlns:a16="http://schemas.microsoft.com/office/drawing/2014/main" id="{770EDBE2-0E8E-484E-FCDC-755B70A21ED8}"/>
              </a:ext>
            </a:extLst>
          </p:cNvPr>
          <p:cNvSpPr/>
          <p:nvPr/>
        </p:nvSpPr>
        <p:spPr>
          <a:xfrm rot="5400000">
            <a:off x="6367768" y="240765"/>
            <a:ext cx="261093" cy="8482805"/>
          </a:xfrm>
          <a:prstGeom prst="rightBrac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3225B33-BE7A-83B5-9CD0-06E06D0D66AD}"/>
              </a:ext>
            </a:extLst>
          </p:cNvPr>
          <p:cNvSpPr txBox="1"/>
          <p:nvPr/>
        </p:nvSpPr>
        <p:spPr>
          <a:xfrm>
            <a:off x="476962" y="782940"/>
            <a:ext cx="9732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Dle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návrhu novelizace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Vyhlášky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70/2012 Sb. o preventivních prohlídkách (s platností od 1.1.2026).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2A3BF7B-694C-ECCA-E178-A467E257DF2C}"/>
              </a:ext>
            </a:extLst>
          </p:cNvPr>
          <p:cNvSpPr txBox="1"/>
          <p:nvPr/>
        </p:nvSpPr>
        <p:spPr>
          <a:xfrm>
            <a:off x="466971" y="1081304"/>
            <a:ext cx="2320801" cy="384721"/>
          </a:xfrm>
          <a:prstGeom prst="rect">
            <a:avLst/>
          </a:prstGeom>
          <a:solidFill>
            <a:srgbClr val="002060"/>
          </a:solidFill>
          <a:ln>
            <a:solidFill>
              <a:srgbClr val="2C2F7A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cs-CZ" sz="19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Anamnéza </a:t>
            </a: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5087F3AE-495D-692C-CFA7-A00874A499F9}"/>
              </a:ext>
            </a:extLst>
          </p:cNvPr>
          <p:cNvSpPr txBox="1"/>
          <p:nvPr/>
        </p:nvSpPr>
        <p:spPr>
          <a:xfrm>
            <a:off x="2853595" y="1095324"/>
            <a:ext cx="1572387" cy="38472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cs-CZ" sz="19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Očkování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F6128E9A-3561-D858-D4C6-B87630078C9E}"/>
              </a:ext>
            </a:extLst>
          </p:cNvPr>
          <p:cNvSpPr txBox="1"/>
          <p:nvPr/>
        </p:nvSpPr>
        <p:spPr>
          <a:xfrm>
            <a:off x="7505304" y="1097084"/>
            <a:ext cx="2493369" cy="38472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 </a:t>
            </a:r>
            <a:r>
              <a:rPr kumimoji="0" lang="cs-CZ" sz="19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Fyzikální 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BB2CD2D-6DAF-E658-7DFC-CB5777CA92E7}"/>
              </a:ext>
            </a:extLst>
          </p:cNvPr>
          <p:cNvSpPr txBox="1"/>
          <p:nvPr/>
        </p:nvSpPr>
        <p:spPr>
          <a:xfrm>
            <a:off x="4491797" y="1098335"/>
            <a:ext cx="2947694" cy="38472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</a:t>
            </a:r>
            <a:r>
              <a:rPr kumimoji="0" lang="cs-CZ" sz="19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Screeningy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7748853-5810-6822-BD40-5C0B20FC2904}"/>
              </a:ext>
            </a:extLst>
          </p:cNvPr>
          <p:cNvSpPr txBox="1"/>
          <p:nvPr/>
        </p:nvSpPr>
        <p:spPr>
          <a:xfrm>
            <a:off x="10064487" y="1097084"/>
            <a:ext cx="2035777" cy="38472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 </a:t>
            </a:r>
            <a:r>
              <a:rPr kumimoji="0" lang="cs-CZ" sz="19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Laboratorní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21E4C698-CE66-99DD-444C-0474E29B0938}"/>
              </a:ext>
            </a:extLst>
          </p:cNvPr>
          <p:cNvSpPr txBox="1"/>
          <p:nvPr/>
        </p:nvSpPr>
        <p:spPr>
          <a:xfrm>
            <a:off x="2423458" y="4632111"/>
            <a:ext cx="7785979" cy="36933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6. </a:t>
            </a:r>
            <a:r>
              <a:rPr kumimoji="0" lang="cs-CZ" sz="1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Výsledek preventivní prohlídky</a:t>
            </a:r>
          </a:p>
        </p:txBody>
      </p:sp>
      <p:sp>
        <p:nvSpPr>
          <p:cNvPr id="2" name="Šipka: dolů 1">
            <a:extLst>
              <a:ext uri="{FF2B5EF4-FFF2-40B4-BE49-F238E27FC236}">
                <a16:creationId xmlns:a16="http://schemas.microsoft.com/office/drawing/2014/main" id="{4741ED69-CBC8-A1BE-078B-5B800B94BF11}"/>
              </a:ext>
            </a:extLst>
          </p:cNvPr>
          <p:cNvSpPr/>
          <p:nvPr/>
        </p:nvSpPr>
        <p:spPr>
          <a:xfrm>
            <a:off x="5440386" y="6315257"/>
            <a:ext cx="752529" cy="53645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197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8C2EE-8ABD-65DF-0070-38F9D8DB3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3CF178CB-B44B-A1ED-060E-1241E7ED7297}"/>
              </a:ext>
            </a:extLst>
          </p:cNvPr>
          <p:cNvSpPr txBox="1"/>
          <p:nvPr/>
        </p:nvSpPr>
        <p:spPr>
          <a:xfrm>
            <a:off x="306704" y="1910393"/>
            <a:ext cx="112356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3000" dirty="0">
                <a:cs typeface="Arial"/>
              </a:rPr>
              <a:t>V </a:t>
            </a:r>
            <a:r>
              <a:rPr lang="cs-CZ" sz="3000" b="1" dirty="0">
                <a:cs typeface="Arial"/>
              </a:rPr>
              <a:t>produkčním prostředí </a:t>
            </a:r>
            <a:r>
              <a:rPr lang="cs-CZ" sz="3000" dirty="0">
                <a:cs typeface="Arial"/>
              </a:rPr>
              <a:t>je nyní </a:t>
            </a:r>
            <a:r>
              <a:rPr lang="cs-CZ" sz="3000" b="1" dirty="0">
                <a:cs typeface="Arial"/>
              </a:rPr>
              <a:t>část pro VPL </a:t>
            </a:r>
            <a:r>
              <a:rPr lang="cs-CZ" sz="3000" dirty="0">
                <a:cs typeface="Arial"/>
              </a:rPr>
              <a:t>a poskytovatelé již nyní předávají data do SZZ </a:t>
            </a:r>
          </a:p>
          <a:p>
            <a:pPr algn="ctr"/>
            <a:r>
              <a:rPr lang="cs-CZ" sz="3000" dirty="0">
                <a:cs typeface="Arial"/>
              </a:rPr>
              <a:t>(k 10.6. cca 70 tis. všech záznamů preventivních prohlídek u praktického lékaře od přibližně 1300 poskytovatelů). </a:t>
            </a:r>
            <a:endParaRPr lang="cs-CZ" sz="3000" dirty="0"/>
          </a:p>
        </p:txBody>
      </p:sp>
      <p:sp>
        <p:nvSpPr>
          <p:cNvPr id="14" name="Nadpis 5">
            <a:extLst>
              <a:ext uri="{FF2B5EF4-FFF2-40B4-BE49-F238E27FC236}">
                <a16:creationId xmlns:a16="http://schemas.microsoft.com/office/drawing/2014/main" id="{9A666E95-649C-B677-9D47-525A7D20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176" y="444938"/>
            <a:ext cx="10022914" cy="720000"/>
          </a:xfrm>
        </p:spPr>
        <p:txBody>
          <a:bodyPr>
            <a:normAutofit fontScale="90000"/>
          </a:bodyPr>
          <a:lstStyle/>
          <a:p>
            <a:r>
              <a:rPr lang="cs-CZ" dirty="0"/>
              <a:t>rozsah údajů pro účely sběru a sdílení dat: </a:t>
            </a:r>
            <a:br>
              <a:rPr lang="cs-CZ" dirty="0"/>
            </a:br>
            <a:r>
              <a:rPr lang="cs-CZ" u="sng" dirty="0"/>
              <a:t>praktický lékař pro dospělé – stav implementace</a:t>
            </a: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D3930518-4ACC-47EA-AC8E-DD1972FDA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668317"/>
              </p:ext>
            </p:extLst>
          </p:nvPr>
        </p:nvGraphicFramePr>
        <p:xfrm>
          <a:off x="1626422" y="4156466"/>
          <a:ext cx="8423237" cy="23749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6077">
                  <a:extLst>
                    <a:ext uri="{9D8B030D-6E8A-4147-A177-3AD203B41FA5}">
                      <a16:colId xmlns:a16="http://schemas.microsoft.com/office/drawing/2014/main" val="82674211"/>
                    </a:ext>
                  </a:extLst>
                </a:gridCol>
                <a:gridCol w="1271432">
                  <a:extLst>
                    <a:ext uri="{9D8B030D-6E8A-4147-A177-3AD203B41FA5}">
                      <a16:colId xmlns:a16="http://schemas.microsoft.com/office/drawing/2014/main" val="719220424"/>
                    </a:ext>
                  </a:extLst>
                </a:gridCol>
                <a:gridCol w="1271432">
                  <a:extLst>
                    <a:ext uri="{9D8B030D-6E8A-4147-A177-3AD203B41FA5}">
                      <a16:colId xmlns:a16="http://schemas.microsoft.com/office/drawing/2014/main" val="2152507637"/>
                    </a:ext>
                  </a:extLst>
                </a:gridCol>
                <a:gridCol w="1271432">
                  <a:extLst>
                    <a:ext uri="{9D8B030D-6E8A-4147-A177-3AD203B41FA5}">
                      <a16:colId xmlns:a16="http://schemas.microsoft.com/office/drawing/2014/main" val="3228132355"/>
                    </a:ext>
                  </a:extLst>
                </a:gridCol>
                <a:gridCol w="1271432">
                  <a:extLst>
                    <a:ext uri="{9D8B030D-6E8A-4147-A177-3AD203B41FA5}">
                      <a16:colId xmlns:a16="http://schemas.microsoft.com/office/drawing/2014/main" val="4106390846"/>
                    </a:ext>
                  </a:extLst>
                </a:gridCol>
                <a:gridCol w="1271432">
                  <a:extLst>
                    <a:ext uri="{9D8B030D-6E8A-4147-A177-3AD203B41FA5}">
                      <a16:colId xmlns:a16="http://schemas.microsoft.com/office/drawing/2014/main" val="1613052761"/>
                    </a:ext>
                  </a:extLst>
                </a:gridCol>
              </a:tblGrid>
              <a:tr h="339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1200" dirty="0">
                          <a:effectLst/>
                        </a:rPr>
                        <a:t>Parametr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 dirty="0">
                          <a:effectLst/>
                        </a:rPr>
                        <a:t>Počet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Průměr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Medián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percentil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95. percentil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65138775"/>
                  </a:ext>
                </a:extLst>
              </a:tr>
              <a:tr h="339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1200" dirty="0">
                          <a:effectLst/>
                        </a:rPr>
                        <a:t>Výška (cm)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73 141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39877395"/>
                  </a:ext>
                </a:extLst>
              </a:tr>
              <a:tr h="339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1200" dirty="0">
                          <a:effectLst/>
                        </a:rPr>
                        <a:t>Váha (kg)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72 435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22833900"/>
                  </a:ext>
                </a:extLst>
              </a:tr>
              <a:tr h="339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1200" dirty="0">
                          <a:effectLst/>
                        </a:rPr>
                        <a:t>TK systolický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73 913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32979373"/>
                  </a:ext>
                </a:extLst>
              </a:tr>
              <a:tr h="339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1200" dirty="0">
                          <a:effectLst/>
                        </a:rPr>
                        <a:t>TK diastolický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73 424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70656820"/>
                  </a:ext>
                </a:extLst>
              </a:tr>
              <a:tr h="339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1200" dirty="0">
                          <a:effectLst/>
                        </a:rPr>
                        <a:t>Obvod pasu (cm)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64 539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6378467"/>
                  </a:ext>
                </a:extLst>
              </a:tr>
              <a:tr h="339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1200" dirty="0">
                          <a:effectLst/>
                        </a:rPr>
                        <a:t>BMI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71 466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25619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569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adpis 1"/>
          <p:cNvSpPr txBox="1">
            <a:spLocks/>
          </p:cNvSpPr>
          <p:nvPr/>
        </p:nvSpPr>
        <p:spPr>
          <a:xfrm>
            <a:off x="187568" y="342659"/>
            <a:ext cx="8339791" cy="164890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Nově otevřená data s výsledky LAB vyšetření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Národní zdravotnický informační portál (NZIP)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D0AB041-AFAA-DFCC-13ED-627FD84C70D9}"/>
              </a:ext>
            </a:extLst>
          </p:cNvPr>
          <p:cNvSpPr txBox="1"/>
          <p:nvPr/>
        </p:nvSpPr>
        <p:spPr>
          <a:xfrm>
            <a:off x="1495588" y="904929"/>
            <a:ext cx="6755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cs-CZ" sz="3600" b="1" dirty="0">
                <a:hlinkClick r:id="rId3"/>
              </a:rPr>
              <a:t>https://www.nzip.cz/</a:t>
            </a:r>
            <a:r>
              <a:rPr lang="en-GB" sz="3600" b="1" dirty="0">
                <a:hlinkClick r:id="rId3"/>
              </a:rPr>
              <a:t>lab-</a:t>
            </a:r>
            <a:r>
              <a:rPr lang="en-GB" sz="3600" b="1" dirty="0" err="1">
                <a:hlinkClick r:id="rId3"/>
              </a:rPr>
              <a:t>vysledky</a:t>
            </a:r>
            <a:endParaRPr kumimoji="0" lang="cs-CZ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D11EBBC-FFB0-9EB4-FDED-A677F0F998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442" t="25427" r="19505" b="5427"/>
          <a:stretch/>
        </p:blipFill>
        <p:spPr>
          <a:xfrm>
            <a:off x="7091" y="2449472"/>
            <a:ext cx="7146561" cy="4408528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E751D64-F9D3-C9FC-8852-47AD7F9C5E41}"/>
              </a:ext>
            </a:extLst>
          </p:cNvPr>
          <p:cNvSpPr/>
          <p:nvPr/>
        </p:nvSpPr>
        <p:spPr>
          <a:xfrm>
            <a:off x="5305646" y="4397897"/>
            <a:ext cx="1848006" cy="51434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D00D7663-48AA-E9A5-8CC7-65C37ADBCBC8}"/>
              </a:ext>
            </a:extLst>
          </p:cNvPr>
          <p:cNvCxnSpPr>
            <a:cxnSpLocks/>
          </p:cNvCxnSpPr>
          <p:nvPr/>
        </p:nvCxnSpPr>
        <p:spPr>
          <a:xfrm flipV="1">
            <a:off x="6762308" y="2313992"/>
            <a:ext cx="1286539" cy="221801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71C5368E-F50A-4D31-F9FA-79695644F8D0}"/>
              </a:ext>
            </a:extLst>
          </p:cNvPr>
          <p:cNvCxnSpPr>
            <a:cxnSpLocks/>
          </p:cNvCxnSpPr>
          <p:nvPr/>
        </p:nvCxnSpPr>
        <p:spPr>
          <a:xfrm>
            <a:off x="6772940" y="4759786"/>
            <a:ext cx="1559297" cy="16969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>
            <a:extLst>
              <a:ext uri="{FF2B5EF4-FFF2-40B4-BE49-F238E27FC236}">
                <a16:creationId xmlns:a16="http://schemas.microsoft.com/office/drawing/2014/main" id="{596DA989-2110-453D-23E8-A7322367AF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8774" y="290040"/>
            <a:ext cx="2265535" cy="1754140"/>
          </a:xfrm>
          <a:prstGeom prst="rect">
            <a:avLst/>
          </a:prstGeom>
        </p:spPr>
      </p:pic>
      <p:sp>
        <p:nvSpPr>
          <p:cNvPr id="6" name="Nadpis 3">
            <a:extLst>
              <a:ext uri="{FF2B5EF4-FFF2-40B4-BE49-F238E27FC236}">
                <a16:creationId xmlns:a16="http://schemas.microsoft.com/office/drawing/2014/main" id="{AFAE7A2F-9E82-6F3B-D4D4-7952A52BBFA3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7857928" y="3064077"/>
            <a:ext cx="4055571" cy="26676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Publikovaná data včetně autorsky připravených datových souhrnů a otevřených dat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831C8FE8-560C-4FE6-0CE0-0EC109C3851A}"/>
              </a:ext>
            </a:extLst>
          </p:cNvPr>
          <p:cNvSpPr/>
          <p:nvPr/>
        </p:nvSpPr>
        <p:spPr>
          <a:xfrm>
            <a:off x="592853" y="834013"/>
            <a:ext cx="773723" cy="83401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363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E80FB-4A5E-B02D-B115-3E5DA341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adpis 1">
            <a:extLst>
              <a:ext uri="{FF2B5EF4-FFF2-40B4-BE49-F238E27FC236}">
                <a16:creationId xmlns:a16="http://schemas.microsoft.com/office/drawing/2014/main" id="{C65AB234-6795-C5A3-72AC-A2C9F80B103F}"/>
              </a:ext>
            </a:extLst>
          </p:cNvPr>
          <p:cNvSpPr txBox="1">
            <a:spLocks/>
          </p:cNvSpPr>
          <p:nvPr/>
        </p:nvSpPr>
        <p:spPr>
          <a:xfrm>
            <a:off x="187568" y="342659"/>
            <a:ext cx="8339791" cy="164890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Nově otevřená data s výsledky LAB vyšetření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8333BED-08F9-9182-CEE3-E93B950F2863}"/>
              </a:ext>
            </a:extLst>
          </p:cNvPr>
          <p:cNvSpPr txBox="1"/>
          <p:nvPr/>
        </p:nvSpPr>
        <p:spPr>
          <a:xfrm>
            <a:off x="1495588" y="904929"/>
            <a:ext cx="6755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cs-CZ" sz="3600" b="1" dirty="0">
                <a:hlinkClick r:id="rId2"/>
              </a:rPr>
              <a:t>https://www.nzip.cz/</a:t>
            </a:r>
            <a:r>
              <a:rPr lang="en-GB" sz="3600" b="1" dirty="0">
                <a:hlinkClick r:id="rId2"/>
              </a:rPr>
              <a:t>lab-</a:t>
            </a:r>
            <a:r>
              <a:rPr lang="en-GB" sz="3600" b="1" dirty="0" err="1">
                <a:hlinkClick r:id="rId2"/>
              </a:rPr>
              <a:t>vysledky</a:t>
            </a:r>
            <a:endParaRPr kumimoji="0" lang="cs-CZ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9B32F38-02B9-E7EA-FE82-89734A29E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8774" y="290040"/>
            <a:ext cx="2265535" cy="1754140"/>
          </a:xfrm>
          <a:prstGeom prst="rect">
            <a:avLst/>
          </a:prstGeom>
        </p:spPr>
      </p:pic>
      <p:sp>
        <p:nvSpPr>
          <p:cNvPr id="3" name="Šipka: dolů 2">
            <a:extLst>
              <a:ext uri="{FF2B5EF4-FFF2-40B4-BE49-F238E27FC236}">
                <a16:creationId xmlns:a16="http://schemas.microsoft.com/office/drawing/2014/main" id="{B562406A-8F4C-D9D5-C17C-87DB1A0778F7}"/>
              </a:ext>
            </a:extLst>
          </p:cNvPr>
          <p:cNvSpPr/>
          <p:nvPr/>
        </p:nvSpPr>
        <p:spPr>
          <a:xfrm>
            <a:off x="592853" y="834013"/>
            <a:ext cx="773723" cy="246871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D513676-0854-9A33-AE56-14A68229D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90" y="3555275"/>
            <a:ext cx="11894820" cy="1706880"/>
          </a:xfrm>
          <a:prstGeom prst="rect">
            <a:avLst/>
          </a:prstGeom>
        </p:spPr>
      </p:pic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13F4DB67-55A4-4A3B-EB7E-559A34AFC640}"/>
              </a:ext>
            </a:extLst>
          </p:cNvPr>
          <p:cNvCxnSpPr/>
          <p:nvPr/>
        </p:nvCxnSpPr>
        <p:spPr>
          <a:xfrm>
            <a:off x="511629" y="4484914"/>
            <a:ext cx="0" cy="18941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62AE3D0-EAE5-2472-387F-EB628A86265F}"/>
              </a:ext>
            </a:extLst>
          </p:cNvPr>
          <p:cNvCxnSpPr/>
          <p:nvPr/>
        </p:nvCxnSpPr>
        <p:spPr>
          <a:xfrm>
            <a:off x="3646714" y="4408715"/>
            <a:ext cx="0" cy="18941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F657B8B-5A18-CA0A-AB00-3D3DD7345A86}"/>
              </a:ext>
            </a:extLst>
          </p:cNvPr>
          <p:cNvSpPr txBox="1"/>
          <p:nvPr/>
        </p:nvSpPr>
        <p:spPr>
          <a:xfrm>
            <a:off x="2264229" y="2677886"/>
            <a:ext cx="69845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solidFill>
                  <a:srgbClr val="C00000"/>
                </a:solidFill>
              </a:rPr>
              <a:t>Ukázka nově publikovaných dat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5CE6F7AD-DDF0-F645-E859-E8408CF573FE}"/>
              </a:ext>
            </a:extLst>
          </p:cNvPr>
          <p:cNvSpPr txBox="1"/>
          <p:nvPr/>
        </p:nvSpPr>
        <p:spPr>
          <a:xfrm>
            <a:off x="592854" y="5431971"/>
            <a:ext cx="2705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>
                <a:solidFill>
                  <a:srgbClr val="C00000"/>
                </a:solidFill>
              </a:rPr>
              <a:t>Třídění dle ORP</a:t>
            </a:r>
          </a:p>
          <a:p>
            <a:r>
              <a:rPr lang="cs-CZ" sz="2200" b="1" dirty="0">
                <a:solidFill>
                  <a:srgbClr val="C00000"/>
                </a:solidFill>
              </a:rPr>
              <a:t>Věku x pohlaví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506E74C4-2F5F-24FD-481F-D95D98349AC6}"/>
              </a:ext>
            </a:extLst>
          </p:cNvPr>
          <p:cNvSpPr txBox="1"/>
          <p:nvPr/>
        </p:nvSpPr>
        <p:spPr>
          <a:xfrm>
            <a:off x="3727937" y="5363366"/>
            <a:ext cx="28914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>
                <a:solidFill>
                  <a:srgbClr val="C00000"/>
                </a:solidFill>
              </a:rPr>
              <a:t>Třídění dle kohort pacientů (celá populace, DM, nádory, ….)</a:t>
            </a:r>
          </a:p>
        </p:txBody>
      </p: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2B13DABF-070B-4BC3-6630-FDA96CA408E8}"/>
              </a:ext>
            </a:extLst>
          </p:cNvPr>
          <p:cNvCxnSpPr>
            <a:cxnSpLocks/>
          </p:cNvCxnSpPr>
          <p:nvPr/>
        </p:nvCxnSpPr>
        <p:spPr>
          <a:xfrm>
            <a:off x="6781799" y="5529945"/>
            <a:ext cx="4736123" cy="1641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E25E837B-FCCC-25BD-EEEA-44020E6CF87B}"/>
              </a:ext>
            </a:extLst>
          </p:cNvPr>
          <p:cNvSpPr txBox="1"/>
          <p:nvPr/>
        </p:nvSpPr>
        <p:spPr>
          <a:xfrm>
            <a:off x="6781799" y="5546358"/>
            <a:ext cx="48985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solidFill>
                  <a:srgbClr val="C00000"/>
                </a:solidFill>
              </a:rPr>
              <a:t>Vývoj v čase</a:t>
            </a:r>
          </a:p>
        </p:txBody>
      </p:sp>
    </p:spTree>
    <p:extLst>
      <p:ext uri="{BB962C8B-B14F-4D97-AF65-F5344CB8AC3E}">
        <p14:creationId xmlns:p14="http://schemas.microsoft.com/office/powerpoint/2010/main" val="1601372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0D9A626E-CDA8-494B-A357-99223A0BBB9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02064" y="2897144"/>
            <a:ext cx="11378993" cy="1257012"/>
          </a:xfrm>
          <a:prstGeom prst="rect">
            <a:avLst/>
          </a:prstGeom>
        </p:spPr>
        <p:txBody>
          <a:bodyPr vert="horz" lIns="91413" tIns="45706" rIns="91413" bIns="4570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1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DĚKUJI ZA POZORNOST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D3FC6C47-60B3-FB22-41F9-5FC4B31F94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064" y="679547"/>
            <a:ext cx="3371207" cy="874111"/>
          </a:xfrm>
          <a:prstGeom prst="rect">
            <a:avLst/>
          </a:prstGeom>
        </p:spPr>
      </p:pic>
      <p:sp>
        <p:nvSpPr>
          <p:cNvPr id="4" name="TextovéPole 2">
            <a:extLst>
              <a:ext uri="{FF2B5EF4-FFF2-40B4-BE49-F238E27FC236}">
                <a16:creationId xmlns:a16="http://schemas.microsoft.com/office/drawing/2014/main" id="{4F710DCA-F58C-75ED-EC83-F2E5456D4BEB}"/>
              </a:ext>
            </a:extLst>
          </p:cNvPr>
          <p:cNvSpPr txBox="1"/>
          <p:nvPr/>
        </p:nvSpPr>
        <p:spPr>
          <a:xfrm>
            <a:off x="7335080" y="793436"/>
            <a:ext cx="4443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Projekt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CZ.03.02.02/00/22_046/0002180 </a:t>
            </a:r>
          </a:p>
        </p:txBody>
      </p:sp>
    </p:spTree>
    <p:extLst>
      <p:ext uri="{BB962C8B-B14F-4D97-AF65-F5344CB8AC3E}">
        <p14:creationId xmlns:p14="http://schemas.microsoft.com/office/powerpoint/2010/main" val="53975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67"/>
    </mc:Choice>
    <mc:Fallback xmlns="">
      <p:transition spd="slow" advTm="1226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Skupina 11">
            <a:extLst>
              <a:ext uri="{FF2B5EF4-FFF2-40B4-BE49-F238E27FC236}">
                <a16:creationId xmlns:a16="http://schemas.microsoft.com/office/drawing/2014/main" id="{14B82221-A5E1-2311-1FFB-4EBF09941035}"/>
              </a:ext>
            </a:extLst>
          </p:cNvPr>
          <p:cNvGrpSpPr/>
          <p:nvPr/>
        </p:nvGrpSpPr>
        <p:grpSpPr>
          <a:xfrm>
            <a:off x="0" y="0"/>
            <a:ext cx="12184870" cy="6858000"/>
            <a:chOff x="0" y="0"/>
            <a:chExt cx="12184870" cy="6858000"/>
          </a:xfrm>
        </p:grpSpPr>
        <p:grpSp>
          <p:nvGrpSpPr>
            <p:cNvPr id="8" name="Skupina 7">
              <a:extLst>
                <a:ext uri="{FF2B5EF4-FFF2-40B4-BE49-F238E27FC236}">
                  <a16:creationId xmlns:a16="http://schemas.microsoft.com/office/drawing/2014/main" id="{20B2BA0C-0653-126B-3BDE-2C60FA383EFB}"/>
                </a:ext>
              </a:extLst>
            </p:cNvPr>
            <p:cNvGrpSpPr/>
            <p:nvPr/>
          </p:nvGrpSpPr>
          <p:grpSpPr>
            <a:xfrm>
              <a:off x="0" y="0"/>
              <a:ext cx="12184870" cy="6858000"/>
              <a:chOff x="0" y="0"/>
              <a:chExt cx="12184870" cy="6858000"/>
            </a:xfrm>
          </p:grpSpPr>
          <p:pic>
            <p:nvPicPr>
              <p:cNvPr id="5" name="Obrázek 4">
                <a:extLst>
                  <a:ext uri="{FF2B5EF4-FFF2-40B4-BE49-F238E27FC236}">
                    <a16:creationId xmlns:a16="http://schemas.microsoft.com/office/drawing/2014/main" id="{65B737B8-6566-398C-1E19-16EDB7B5A9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84870" cy="6858000"/>
              </a:xfrm>
              <a:prstGeom prst="rect">
                <a:avLst/>
              </a:prstGeom>
            </p:spPr>
          </p:pic>
          <p:sp>
            <p:nvSpPr>
              <p:cNvPr id="3" name="Obdélník 2">
                <a:extLst>
                  <a:ext uri="{FF2B5EF4-FFF2-40B4-BE49-F238E27FC236}">
                    <a16:creationId xmlns:a16="http://schemas.microsoft.com/office/drawing/2014/main" id="{3675183F-4039-1485-5D32-53ECB5CE692B}"/>
                  </a:ext>
                </a:extLst>
              </p:cNvPr>
              <p:cNvSpPr/>
              <p:nvPr/>
            </p:nvSpPr>
            <p:spPr>
              <a:xfrm>
                <a:off x="7068457" y="6248400"/>
                <a:ext cx="3411610" cy="442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0F8654C9-9869-C54D-257C-ADD323F16260}"/>
                </a:ext>
              </a:extLst>
            </p:cNvPr>
            <p:cNvSpPr/>
            <p:nvPr/>
          </p:nvSpPr>
          <p:spPr>
            <a:xfrm>
              <a:off x="11110913" y="6151086"/>
              <a:ext cx="928687" cy="587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F4E6482A-C46B-A363-28EC-50CEE8F80802}"/>
                </a:ext>
              </a:extLst>
            </p:cNvPr>
            <p:cNvSpPr/>
            <p:nvPr/>
          </p:nvSpPr>
          <p:spPr>
            <a:xfrm>
              <a:off x="11353799" y="6128226"/>
              <a:ext cx="685801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2EFB1457-7BAF-E5F2-6C58-D2E2FCC2DE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128" y="1392752"/>
            <a:ext cx="1027939" cy="400110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AA71E179-6E36-DAB3-D9F3-AC03417F031E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14114" y="339830"/>
            <a:ext cx="9851983" cy="9524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232C77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232C7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Přínos elektronizace a centralizace laboratorních výsledků pro Národní kardiovaskulární plán ČR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465C969E-6195-7606-E4B6-8A687A70C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8414" y="6151086"/>
            <a:ext cx="984193" cy="540000"/>
          </a:xfrm>
          <a:prstGeom prst="rect">
            <a:avLst/>
          </a:prstGeom>
        </p:spPr>
      </p:pic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B7B88C95-DED8-9009-27A1-FEDDB1E1DA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40200" y="6151086"/>
            <a:ext cx="81574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30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E8A87-2C07-6EDD-2FAC-FAFF0B82E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97853D-8EFB-D0A2-27D7-333923FD1E74}"/>
              </a:ext>
            </a:extLst>
          </p:cNvPr>
          <p:cNvSpPr txBox="1"/>
          <p:nvPr/>
        </p:nvSpPr>
        <p:spPr>
          <a:xfrm>
            <a:off x="349045" y="944353"/>
            <a:ext cx="114939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2060"/>
                </a:solidFill>
              </a:rPr>
              <a:t>Laboratorní data jsou nově předávána do NZIS na základě legislativního zmocnění v zákoně o zdravotních službách č. 372/211 Sb. Aktuálně je předáváno 27 klíčových laboratorních vyšetření včetně údajů o celkovém, LDL a HDL cholesterolu.</a:t>
            </a:r>
          </a:p>
          <a:p>
            <a:pPr algn="ctr"/>
            <a:endParaRPr lang="cs-CZ" sz="3200" b="1" dirty="0">
              <a:solidFill>
                <a:srgbClr val="002060"/>
              </a:solidFill>
            </a:endParaRPr>
          </a:p>
          <a:p>
            <a:pPr algn="ctr"/>
            <a:r>
              <a:rPr lang="cs-CZ" sz="3200" b="1" dirty="0">
                <a:solidFill>
                  <a:srgbClr val="002060"/>
                </a:solidFill>
              </a:rPr>
              <a:t>Hodnoty laboratorních údajů jsou v NZIS zpětně dostupné od roku 2020 do současnosti. Laboratorní data jsou integrální součástí NZIS což umožňuje propojení laboratorních dat na demografii, zdravotní stav a léčbu pacientů.</a:t>
            </a:r>
          </a:p>
        </p:txBody>
      </p:sp>
    </p:spTree>
    <p:extLst>
      <p:ext uri="{BB962C8B-B14F-4D97-AF65-F5344CB8AC3E}">
        <p14:creationId xmlns:p14="http://schemas.microsoft.com/office/powerpoint/2010/main" val="764871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9D29B-5646-38F3-48AF-F977CAF2B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372B0896-5807-AD95-D074-41D91867D26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70681" y="746494"/>
            <a:ext cx="11107026" cy="535460"/>
          </a:xfrm>
        </p:spPr>
        <p:txBody>
          <a:bodyPr>
            <a:noAutofit/>
          </a:bodyPr>
          <a:lstStyle/>
          <a:p>
            <a:r>
              <a:rPr lang="cs-CZ" dirty="0"/>
              <a:t>Centralizace </a:t>
            </a:r>
            <a:r>
              <a:rPr lang="cs-CZ" u="sng" dirty="0"/>
              <a:t>výsledků</a:t>
            </a:r>
            <a:r>
              <a:rPr lang="cs-CZ" dirty="0"/>
              <a:t> klíčových laboratorních vyšetření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004E41E-E8D4-731D-5B01-C1E60B280F99}"/>
              </a:ext>
            </a:extLst>
          </p:cNvPr>
          <p:cNvSpPr txBox="1"/>
          <p:nvPr/>
        </p:nvSpPr>
        <p:spPr>
          <a:xfrm>
            <a:off x="573619" y="143348"/>
            <a:ext cx="9495414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Významný krok pro dobudování datové základny NKV plánu 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1C3F0A61-1D51-5620-2F15-04E7D3E63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25" y="5498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8803A844-0CF0-6C8C-DC53-8D3C5ADA0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847" y="5039029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20">
            <a:extLst>
              <a:ext uri="{FF2B5EF4-FFF2-40B4-BE49-F238E27FC236}">
                <a16:creationId xmlns:a16="http://schemas.microsoft.com/office/drawing/2014/main" id="{6AE5B66B-C4A6-0D75-05BC-9614E165D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9311" y="6209583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CA550FB-E1BB-ECFB-249E-5B2E9DAA7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17" y="5599214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949C5E1C-375E-303D-CECC-3A90E9835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08" y="2145522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0">
            <a:extLst>
              <a:ext uri="{FF2B5EF4-FFF2-40B4-BE49-F238E27FC236}">
                <a16:creationId xmlns:a16="http://schemas.microsoft.com/office/drawing/2014/main" id="{B20D6F44-16ED-73EA-94F6-CCE6EB0C4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81" y="3076490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NZIS</a:t>
            </a:r>
          </a:p>
        </p:txBody>
      </p: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A70FF16B-3F46-1AED-A750-61DDFB244CC4}"/>
              </a:ext>
            </a:extLst>
          </p:cNvPr>
          <p:cNvCxnSpPr>
            <a:cxnSpLocks/>
            <a:endCxn id="24" idx="2"/>
          </p:cNvCxnSpPr>
          <p:nvPr/>
        </p:nvCxnSpPr>
        <p:spPr>
          <a:xfrm flipH="1" flipV="1">
            <a:off x="1468235" y="3476600"/>
            <a:ext cx="1000573" cy="1526561"/>
          </a:xfrm>
          <a:prstGeom prst="straightConnector1">
            <a:avLst/>
          </a:prstGeom>
          <a:ln w="7620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20">
            <a:extLst>
              <a:ext uri="{FF2B5EF4-FFF2-40B4-BE49-F238E27FC236}">
                <a16:creationId xmlns:a16="http://schemas.microsoft.com/office/drawing/2014/main" id="{6ED5D6A6-A78A-8516-EFC9-F1C7DDCD1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101" y="4617772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NZIP.cz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otevřená data</a:t>
            </a:r>
          </a:p>
        </p:txBody>
      </p:sp>
      <p:pic>
        <p:nvPicPr>
          <p:cNvPr id="27" name="Grafický objekt 26" descr="Internet se souvislou výplní">
            <a:extLst>
              <a:ext uri="{FF2B5EF4-FFF2-40B4-BE49-F238E27FC236}">
                <a16:creationId xmlns:a16="http://schemas.microsoft.com/office/drawing/2014/main" id="{882DA9D2-3F4F-097D-B61C-E0BB1FBB8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149" y="3790239"/>
            <a:ext cx="914400" cy="914400"/>
          </a:xfrm>
          <a:prstGeom prst="rect">
            <a:avLst/>
          </a:prstGeom>
        </p:spPr>
      </p:pic>
      <p:sp>
        <p:nvSpPr>
          <p:cNvPr id="28" name="Šipka: ohnutá 27">
            <a:extLst>
              <a:ext uri="{FF2B5EF4-FFF2-40B4-BE49-F238E27FC236}">
                <a16:creationId xmlns:a16="http://schemas.microsoft.com/office/drawing/2014/main" id="{1134FF30-D37A-FEBC-9D05-6742CA0F38AC}"/>
              </a:ext>
            </a:extLst>
          </p:cNvPr>
          <p:cNvSpPr/>
          <p:nvPr/>
        </p:nvSpPr>
        <p:spPr>
          <a:xfrm rot="10800000" flipH="1">
            <a:off x="524769" y="5498622"/>
            <a:ext cx="1110944" cy="633490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Šipka: dolů 28">
            <a:extLst>
              <a:ext uri="{FF2B5EF4-FFF2-40B4-BE49-F238E27FC236}">
                <a16:creationId xmlns:a16="http://schemas.microsoft.com/office/drawing/2014/main" id="{C888091F-7C89-723F-F13C-697A5F9C06A7}"/>
              </a:ext>
            </a:extLst>
          </p:cNvPr>
          <p:cNvSpPr/>
          <p:nvPr/>
        </p:nvSpPr>
        <p:spPr>
          <a:xfrm>
            <a:off x="332449" y="3466417"/>
            <a:ext cx="421520" cy="40011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Šipka: ohnutá 29">
            <a:extLst>
              <a:ext uri="{FF2B5EF4-FFF2-40B4-BE49-F238E27FC236}">
                <a16:creationId xmlns:a16="http://schemas.microsoft.com/office/drawing/2014/main" id="{8FB3DB38-68FB-1D2C-D6D4-9FEAE79E6F45}"/>
              </a:ext>
            </a:extLst>
          </p:cNvPr>
          <p:cNvSpPr/>
          <p:nvPr/>
        </p:nvSpPr>
        <p:spPr>
          <a:xfrm rot="10800000" flipH="1" flipV="1">
            <a:off x="470682" y="1512132"/>
            <a:ext cx="1198264" cy="577233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Box 20">
            <a:extLst>
              <a:ext uri="{FF2B5EF4-FFF2-40B4-BE49-F238E27FC236}">
                <a16:creationId xmlns:a16="http://schemas.microsoft.com/office/drawing/2014/main" id="{715300FC-3185-C8B5-CC6C-CB84CF719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939" y="146091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sp>
        <p:nvSpPr>
          <p:cNvPr id="34" name="Text Box 20">
            <a:extLst>
              <a:ext uri="{FF2B5EF4-FFF2-40B4-BE49-F238E27FC236}">
                <a16:creationId xmlns:a16="http://schemas.microsoft.com/office/drawing/2014/main" id="{7A766D66-5455-D964-3582-1B4E6D86B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7968" y="2094864"/>
            <a:ext cx="2072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9" name="Grafický objekt 38" descr="Ramenní závěs se souvislou výplní">
            <a:extLst>
              <a:ext uri="{FF2B5EF4-FFF2-40B4-BE49-F238E27FC236}">
                <a16:creationId xmlns:a16="http://schemas.microsoft.com/office/drawing/2014/main" id="{799FFAED-68F4-0A95-335C-C0113F5168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31353" y="1942091"/>
            <a:ext cx="645116" cy="645116"/>
          </a:xfrm>
          <a:prstGeom prst="rect">
            <a:avLst/>
          </a:prstGeom>
        </p:spPr>
      </p:pic>
      <p:sp>
        <p:nvSpPr>
          <p:cNvPr id="2" name="Šipka: dolů 1">
            <a:extLst>
              <a:ext uri="{FF2B5EF4-FFF2-40B4-BE49-F238E27FC236}">
                <a16:creationId xmlns:a16="http://schemas.microsoft.com/office/drawing/2014/main" id="{C8E9FAD2-B123-367E-7EA5-904C2DE69506}"/>
              </a:ext>
            </a:extLst>
          </p:cNvPr>
          <p:cNvSpPr/>
          <p:nvPr/>
        </p:nvSpPr>
        <p:spPr>
          <a:xfrm rot="16200000">
            <a:off x="2557555" y="2477446"/>
            <a:ext cx="286277" cy="158335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A33707BE-27EE-36A7-5044-F378787AD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44" y="2570769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0">
            <a:extLst>
              <a:ext uri="{FF2B5EF4-FFF2-40B4-BE49-F238E27FC236}">
                <a16:creationId xmlns:a16="http://schemas.microsoft.com/office/drawing/2014/main" id="{6833908C-6976-60B0-927B-05A951086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1407" y="3899792"/>
            <a:ext cx="1426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  <a:endParaRPr kumimoji="0" lang="cs-CZ" altLang="cs-CZ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ACBE4FA2-0576-4662-7A81-F6C4313C0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626" y="2871819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92AAABCB-0408-6473-5408-25F52ADEA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831" y="326912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450EE7D-0ED1-6431-9B10-3BFBC8CEF728}"/>
              </a:ext>
            </a:extLst>
          </p:cNvPr>
          <p:cNvSpPr txBox="1"/>
          <p:nvPr/>
        </p:nvSpPr>
        <p:spPr>
          <a:xfrm>
            <a:off x="4988425" y="1512132"/>
            <a:ext cx="4009191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Diabetes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glykovaný hemoglobin (HbA1c)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glukóza v plazmě/séru (na lačno)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C-peptid (sérum i moč)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anti-GAD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Kardiovaskulární onemocnění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cholesterol celkový 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cholesterol HDL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cholesterol LDL (vyšetření i výpočet)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triacylglyceroly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lipoprotein </a:t>
            </a: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Lp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(a)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NT-</a:t>
            </a: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proBNP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Štítná žláza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TSH (Tyreotropin)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T4 volný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Vitamin D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25-hydroxyvitamin D (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kalcidiol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)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celkový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E3EF4876-32BC-DD5D-C638-1B6AD1B72A39}"/>
              </a:ext>
            </a:extLst>
          </p:cNvPr>
          <p:cNvSpPr txBox="1"/>
          <p:nvPr/>
        </p:nvSpPr>
        <p:spPr>
          <a:xfrm>
            <a:off x="8642841" y="1512132"/>
            <a:ext cx="3427325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Onemocnění ledvin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U protein celkový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urea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albumin v moči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kreatinin v moči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kreatinin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ACR (Album/kreatinin ratio) (výpočet)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Odhad glomerulární filtrace (eGFR) (výpočet)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Onkologie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okultní krvácení do stolice (TOKS)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prostatický specifický antigen (PSA) celkový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PSA volný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p2PSA 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vysoko-rizikové HPV - DNA test</a:t>
            </a:r>
          </a:p>
        </p:txBody>
      </p:sp>
    </p:spTree>
    <p:extLst>
      <p:ext uri="{BB962C8B-B14F-4D97-AF65-F5344CB8AC3E}">
        <p14:creationId xmlns:p14="http://schemas.microsoft.com/office/powerpoint/2010/main" val="3529120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174B975-3DC2-A7D1-80DC-029E70F60C1C}"/>
              </a:ext>
            </a:extLst>
          </p:cNvPr>
          <p:cNvSpPr txBox="1">
            <a:spLocks/>
          </p:cNvSpPr>
          <p:nvPr/>
        </p:nvSpPr>
        <p:spPr>
          <a:xfrm>
            <a:off x="811855" y="2117637"/>
            <a:ext cx="10830796" cy="37515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cs-CZ" sz="3600" b="1" noProof="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Prošetřenost</a:t>
            </a:r>
            <a:r>
              <a:rPr lang="cs-CZ" sz="3600" b="1" noProof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české dospělé populace na LDL cholesterol se v roce 2024 se pohybovala mezi 23–61 % podle věku, přičemž vyšší pokrytí vidíme u starších věkových skupin.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cs-CZ" sz="3600" b="1" noProof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cs-CZ" sz="3600" b="1" noProof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současnosti jsou plně dostupné naměřené hodnoty                u více než 85 % vyšetřovaných pacientů a hlášení výsledků dále narůstá.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A5E35B8-1346-52A6-A6C1-3F0D56C036D1}"/>
              </a:ext>
            </a:extLst>
          </p:cNvPr>
          <p:cNvSpPr txBox="1"/>
          <p:nvPr/>
        </p:nvSpPr>
        <p:spPr>
          <a:xfrm>
            <a:off x="978195" y="786809"/>
            <a:ext cx="1005942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chemeClr val="bg1"/>
                </a:solidFill>
              </a:rPr>
              <a:t>Ukázka využití nově získávaných dat: LDL cholesterol </a:t>
            </a:r>
          </a:p>
        </p:txBody>
      </p:sp>
    </p:spTree>
    <p:extLst>
      <p:ext uri="{BB962C8B-B14F-4D97-AF65-F5344CB8AC3E}">
        <p14:creationId xmlns:p14="http://schemas.microsoft.com/office/powerpoint/2010/main" val="146169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5FD2C-B1CD-245F-432B-5D284835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6F8834-9EA9-8756-CE09-30833F9EE776}"/>
              </a:ext>
            </a:extLst>
          </p:cNvPr>
          <p:cNvSpPr txBox="1"/>
          <p:nvPr/>
        </p:nvSpPr>
        <p:spPr>
          <a:xfrm>
            <a:off x="522194" y="1691384"/>
            <a:ext cx="1114761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2C2F7A"/>
              </a:buClr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 umožňují hodnotit dlouhodobý vývoj hladin LDL cholesterolu na individuální úrovni pacientů a sledovat jeho hodnoty ve vazbě na léčbu </a:t>
            </a:r>
            <a:r>
              <a:rPr kumimoji="0" lang="cs-CZ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statiny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lvl="0" algn="ctr">
              <a:buClr>
                <a:srgbClr val="2C2F7A"/>
              </a:buClr>
              <a:defRPr/>
            </a:pPr>
            <a:endParaRPr lang="cs-CZ" sz="3200" b="1" dirty="0">
              <a:solidFill>
                <a:srgbClr val="002060"/>
              </a:solidFill>
              <a:latin typeface="Arial" panose="020B0604020202020204"/>
            </a:endParaRPr>
          </a:p>
          <a:p>
            <a:pPr lvl="0" algn="ctr">
              <a:buClr>
                <a:srgbClr val="2C2F7A"/>
              </a:buClr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 hodnocení dlouhodobého dopadu léčby statinů ve </a:t>
            </a: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věkové kategorii 45-64 let byla vybrána kohorta 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344 483 osob s úplnou tříletou časovou řadou hodnot </a:t>
            </a:r>
          </a:p>
          <a:p>
            <a:pPr lvl="0" algn="ctr">
              <a:buClr>
                <a:srgbClr val="2C2F7A"/>
              </a:buClr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LDL cholesterolu</a:t>
            </a: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.</a:t>
            </a: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F7A"/>
              </a:buClr>
              <a:buSzTx/>
              <a:tabLst/>
              <a:defRPr/>
            </a:pPr>
            <a:endParaRPr lang="cs-CZ" sz="3200" b="1" dirty="0">
              <a:solidFill>
                <a:srgbClr val="0070C0"/>
              </a:solidFill>
              <a:latin typeface="Arial" panose="020B0604020202020204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0AC6FCB-BAFA-A0A7-FB72-90EF60D833C0}"/>
              </a:ext>
            </a:extLst>
          </p:cNvPr>
          <p:cNvSpPr txBox="1"/>
          <p:nvPr/>
        </p:nvSpPr>
        <p:spPr>
          <a:xfrm>
            <a:off x="978195" y="786809"/>
            <a:ext cx="1005942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chemeClr val="bg1"/>
                </a:solidFill>
              </a:rPr>
              <a:t>Ukázka využití nově získávaných dat: LDL cholesterol 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CD3E35BE-B54A-50FE-A3AA-F8D5491E2415}"/>
              </a:ext>
            </a:extLst>
          </p:cNvPr>
          <p:cNvSpPr/>
          <p:nvPr/>
        </p:nvSpPr>
        <p:spPr>
          <a:xfrm>
            <a:off x="5337545" y="5779764"/>
            <a:ext cx="1233376" cy="87187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5773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9B47-3198-F166-2447-B01E469A0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6A4C507E-35BD-FC97-306C-303E5B39A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33" y="29496"/>
            <a:ext cx="11862556" cy="523137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Přehled získaných výsledků vyšetření za období 2020 -&gt; 2024: </a:t>
            </a:r>
            <a:br>
              <a:rPr lang="cs-CZ" dirty="0">
                <a:solidFill>
                  <a:srgbClr val="002060"/>
                </a:solidFill>
              </a:rPr>
            </a:br>
            <a:r>
              <a:rPr lang="cs-CZ" dirty="0">
                <a:solidFill>
                  <a:srgbClr val="002060"/>
                </a:solidFill>
              </a:rPr>
              <a:t>LDL cholesterol, osoby ve věku 45-64 let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35161A7-3458-E48E-0556-54DA72EAB59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8733" y="848263"/>
            <a:ext cx="1186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Zdroj dat: NRHZS: přehled léčby. NZIS: laboratorní data LDL cholesterolu. Období 2020–2024.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5F23CBA-5D97-6D5D-06C7-7D60DDA98C77}"/>
              </a:ext>
            </a:extLst>
          </p:cNvPr>
          <p:cNvSpPr txBox="1"/>
          <p:nvPr/>
        </p:nvSpPr>
        <p:spPr>
          <a:xfrm>
            <a:off x="272589" y="1227865"/>
            <a:ext cx="8716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S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UOP v populaci (k 1. 7. 2024):  3 049 999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S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UOP s alespoň jedním vyšetřením dle NRHZS: 2 225 636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73.0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%)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S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UOP s odevzdaným alespoň jedním výsledkem vyšetření (LAB): 1 835 824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60.2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%)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75BB8746-A485-FE53-54C2-544FCE0DD4A1}"/>
              </a:ext>
            </a:extLst>
          </p:cNvPr>
          <p:cNvCxnSpPr>
            <a:cxnSpLocks/>
          </p:cNvCxnSpPr>
          <p:nvPr/>
        </p:nvCxnSpPr>
        <p:spPr>
          <a:xfrm>
            <a:off x="2280976" y="5233810"/>
            <a:ext cx="2532184" cy="11219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E78F91B4-9D1D-5A9D-96E4-4A919D59FF3F}"/>
              </a:ext>
            </a:extLst>
          </p:cNvPr>
          <p:cNvSpPr txBox="1"/>
          <p:nvPr/>
        </p:nvSpPr>
        <p:spPr>
          <a:xfrm>
            <a:off x="4957636" y="6020990"/>
            <a:ext cx="2706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Osoby bez vyšetření v NRHZS</a:t>
            </a: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A0792AFD-3FB0-7148-AF84-7CEF4E80595C}"/>
              </a:ext>
            </a:extLst>
          </p:cNvPr>
          <p:cNvCxnSpPr>
            <a:cxnSpLocks/>
          </p:cNvCxnSpPr>
          <p:nvPr/>
        </p:nvCxnSpPr>
        <p:spPr>
          <a:xfrm>
            <a:off x="2541182" y="4729771"/>
            <a:ext cx="275429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331E1BC-C0BD-9D85-70E6-0D6F3FD595DD}"/>
              </a:ext>
            </a:extLst>
          </p:cNvPr>
          <p:cNvSpPr txBox="1"/>
          <p:nvPr/>
        </p:nvSpPr>
        <p:spPr>
          <a:xfrm>
            <a:off x="5468429" y="3944941"/>
            <a:ext cx="3550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Osoby s vyšetřením bez předaných výsledků z LAB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B2703EE-D608-0017-4F15-7579EB27FFEB}"/>
              </a:ext>
            </a:extLst>
          </p:cNvPr>
          <p:cNvSpPr txBox="1"/>
          <p:nvPr/>
        </p:nvSpPr>
        <p:spPr>
          <a:xfrm>
            <a:off x="7439494" y="6251822"/>
            <a:ext cx="236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824 363 (27.0 %)</a:t>
            </a:r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3C4C436E-56E8-8250-F145-C6D8B65F1A69}"/>
              </a:ext>
            </a:extLst>
          </p:cNvPr>
          <p:cNvCxnSpPr>
            <a:cxnSpLocks/>
          </p:cNvCxnSpPr>
          <p:nvPr/>
        </p:nvCxnSpPr>
        <p:spPr>
          <a:xfrm flipV="1">
            <a:off x="2280976" y="3142155"/>
            <a:ext cx="2532184" cy="10812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A93690B-CCC8-5E85-6F1E-C49F74916758}"/>
              </a:ext>
            </a:extLst>
          </p:cNvPr>
          <p:cNvSpPr txBox="1"/>
          <p:nvPr/>
        </p:nvSpPr>
        <p:spPr>
          <a:xfrm>
            <a:off x="4813160" y="2302062"/>
            <a:ext cx="3646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Osoby s předaným výsledkem vyšetření z LAB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125BAE6-1FC4-5CB0-1667-2049E2D3A8B9}"/>
              </a:ext>
            </a:extLst>
          </p:cNvPr>
          <p:cNvSpPr txBox="1"/>
          <p:nvPr/>
        </p:nvSpPr>
        <p:spPr>
          <a:xfrm>
            <a:off x="7526444" y="2946125"/>
            <a:ext cx="2667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1 835 824 (60.2 %)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3B9FF318-0620-6335-D69B-942BB5576FE4}"/>
              </a:ext>
            </a:extLst>
          </p:cNvPr>
          <p:cNvSpPr/>
          <p:nvPr/>
        </p:nvSpPr>
        <p:spPr>
          <a:xfrm>
            <a:off x="4592098" y="2172660"/>
            <a:ext cx="5154804" cy="1128501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Šipka: dolů 15">
            <a:extLst>
              <a:ext uri="{FF2B5EF4-FFF2-40B4-BE49-F238E27FC236}">
                <a16:creationId xmlns:a16="http://schemas.microsoft.com/office/drawing/2014/main" id="{08699967-3410-A71F-1BEE-9C703F8FE54F}"/>
              </a:ext>
            </a:extLst>
          </p:cNvPr>
          <p:cNvSpPr/>
          <p:nvPr/>
        </p:nvSpPr>
        <p:spPr>
          <a:xfrm>
            <a:off x="11230378" y="3259835"/>
            <a:ext cx="345509" cy="344759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D6C562B-028E-6319-762B-C99879D3F0ED}"/>
              </a:ext>
            </a:extLst>
          </p:cNvPr>
          <p:cNvSpPr txBox="1"/>
          <p:nvPr/>
        </p:nvSpPr>
        <p:spPr>
          <a:xfrm>
            <a:off x="3346130" y="5610110"/>
            <a:ext cx="41198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F1F7DBD-79EC-77C9-924C-2FA47C0F761B}"/>
              </a:ext>
            </a:extLst>
          </p:cNvPr>
          <p:cNvSpPr txBox="1"/>
          <p:nvPr/>
        </p:nvSpPr>
        <p:spPr>
          <a:xfrm>
            <a:off x="4197656" y="4545105"/>
            <a:ext cx="41198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D302DB0-22C4-4904-99C6-91429203A186}"/>
              </a:ext>
            </a:extLst>
          </p:cNvPr>
          <p:cNvSpPr txBox="1"/>
          <p:nvPr/>
        </p:nvSpPr>
        <p:spPr>
          <a:xfrm>
            <a:off x="3566638" y="3362228"/>
            <a:ext cx="41198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ED0BCA0-5A36-90CB-4E3C-D1E564A4D244}"/>
              </a:ext>
            </a:extLst>
          </p:cNvPr>
          <p:cNvSpPr/>
          <p:nvPr/>
        </p:nvSpPr>
        <p:spPr>
          <a:xfrm>
            <a:off x="9946643" y="2199822"/>
            <a:ext cx="2111381" cy="1128501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A6EAAFD3-54F5-2489-3ACC-AEF02DC7814D}"/>
              </a:ext>
            </a:extLst>
          </p:cNvPr>
          <p:cNvSpPr txBox="1"/>
          <p:nvPr/>
        </p:nvSpPr>
        <p:spPr>
          <a:xfrm>
            <a:off x="10907601" y="1932730"/>
            <a:ext cx="645554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A+</a:t>
            </a:r>
          </a:p>
        </p:txBody>
      </p:sp>
      <p:sp>
        <p:nvSpPr>
          <p:cNvPr id="22" name="Šipka: doprava 21">
            <a:extLst>
              <a:ext uri="{FF2B5EF4-FFF2-40B4-BE49-F238E27FC236}">
                <a16:creationId xmlns:a16="http://schemas.microsoft.com/office/drawing/2014/main" id="{DECD30C7-C335-5AE8-A315-8915882EF74F}"/>
              </a:ext>
            </a:extLst>
          </p:cNvPr>
          <p:cNvSpPr/>
          <p:nvPr/>
        </p:nvSpPr>
        <p:spPr>
          <a:xfrm>
            <a:off x="9555982" y="2446934"/>
            <a:ext cx="534690" cy="468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C8F3ECFA-F3E8-CD79-79E2-A7FF20B4036E}"/>
              </a:ext>
            </a:extLst>
          </p:cNvPr>
          <p:cNvSpPr txBox="1"/>
          <p:nvPr/>
        </p:nvSpPr>
        <p:spPr>
          <a:xfrm>
            <a:off x="8546239" y="4703563"/>
            <a:ext cx="236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389 812 (12.8 %)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9574D174-4796-752D-23F0-2A0933EEE98C}"/>
              </a:ext>
            </a:extLst>
          </p:cNvPr>
          <p:cNvSpPr txBox="1"/>
          <p:nvPr/>
        </p:nvSpPr>
        <p:spPr>
          <a:xfrm>
            <a:off x="9901597" y="2953242"/>
            <a:ext cx="229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344 483 (11.3 %)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79A1135D-03EB-97C2-503B-4EB39CAE3549}"/>
              </a:ext>
            </a:extLst>
          </p:cNvPr>
          <p:cNvSpPr txBox="1"/>
          <p:nvPr/>
        </p:nvSpPr>
        <p:spPr>
          <a:xfrm>
            <a:off x="10090671" y="2315742"/>
            <a:ext cx="2111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 toho s 3+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let</a:t>
            </a: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ým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sledováním</a:t>
            </a:r>
          </a:p>
        </p:txBody>
      </p:sp>
      <p:pic>
        <p:nvPicPr>
          <p:cNvPr id="2" name="Obrázek 28" descr="Obsah obrázku Grafika, Písmo, grafický design, černá&#10;&#10;Obsah vygenerovaný umělou inteligencí může být nesprávný.">
            <a:extLst>
              <a:ext uri="{FF2B5EF4-FFF2-40B4-BE49-F238E27FC236}">
                <a16:creationId xmlns:a16="http://schemas.microsoft.com/office/drawing/2014/main" id="{D3CDC713-7262-A881-1617-C2857186E1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887" r="24864" b="27904"/>
          <a:stretch/>
        </p:blipFill>
        <p:spPr>
          <a:xfrm>
            <a:off x="268017" y="3246078"/>
            <a:ext cx="1985495" cy="279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76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CFB718-F8D0-C6D3-9D41-96C8FB4C9266}"/>
              </a:ext>
            </a:extLst>
          </p:cNvPr>
          <p:cNvSpPr txBox="1"/>
          <p:nvPr/>
        </p:nvSpPr>
        <p:spPr>
          <a:xfrm>
            <a:off x="522194" y="1413063"/>
            <a:ext cx="1114761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F7A"/>
              </a:buClr>
              <a:buSzTx/>
              <a:tabLst/>
              <a:defRPr/>
            </a:pPr>
            <a:endParaRPr lang="cs-CZ" sz="3200" b="1" dirty="0">
              <a:solidFill>
                <a:srgbClr val="0070C0"/>
              </a:solidFill>
              <a:latin typeface="Arial" panose="020B0604020202020204"/>
            </a:endParaRP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U osob ve věku 45–64 let vede dlouhodobá léčba statiny k prokazatelnému poklesu LDL cholesterolu </a:t>
            </a: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s dosažením cílových hodnot až u 60-70% pacientů.</a:t>
            </a:r>
          </a:p>
          <a:p>
            <a:pPr lvl="0" algn="ctr">
              <a:buClr>
                <a:srgbClr val="2C2F7A"/>
              </a:buClr>
              <a:defRPr/>
            </a:pPr>
            <a:endParaRPr lang="cs-CZ" sz="3200" b="1" dirty="0">
              <a:solidFill>
                <a:srgbClr val="002060"/>
              </a:solidFill>
              <a:latin typeface="Arial" panose="020B0604020202020204"/>
            </a:endParaRP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U osob bez léčby nebo se statiny nasazenými </a:t>
            </a: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v nedávném období převažuje stagnace hodnot </a:t>
            </a: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s dosaženou cílovou hodnotou u 30-40% pacientů.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4489316-911D-0369-4F23-2231327DD73A}"/>
              </a:ext>
            </a:extLst>
          </p:cNvPr>
          <p:cNvSpPr txBox="1"/>
          <p:nvPr/>
        </p:nvSpPr>
        <p:spPr>
          <a:xfrm>
            <a:off x="978195" y="786809"/>
            <a:ext cx="1005942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chemeClr val="bg1"/>
                </a:solidFill>
              </a:rPr>
              <a:t>Ukázka využití nově získávaných dat: LDL cholesterol 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62F7E53B-041D-EBE8-12F3-9D3D88BE9E7F}"/>
              </a:ext>
            </a:extLst>
          </p:cNvPr>
          <p:cNvSpPr/>
          <p:nvPr/>
        </p:nvSpPr>
        <p:spPr>
          <a:xfrm>
            <a:off x="5337545" y="5779764"/>
            <a:ext cx="1233376" cy="87187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0609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780F-281B-F719-795A-6113D9632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4A9B3A8D-1261-FDEB-9374-21E760A77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33" y="54878"/>
            <a:ext cx="11862556" cy="523137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LDL cholesterol a jeho změna dle léčby statiny, osoby ve věku 45-64 let (1/2)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0922186-BA4D-B066-BC3E-7BA466B5364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4722" y="501118"/>
            <a:ext cx="1186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Zdroj dat: NRHZS: přehled léčby. NZIS: laboratorní data LDL cholesterolu. Období 2020–2024. </a:t>
            </a:r>
          </a:p>
        </p:txBody>
      </p:sp>
      <p:graphicFrame>
        <p:nvGraphicFramePr>
          <p:cNvPr id="75" name="Graf 74">
            <a:extLst>
              <a:ext uri="{FF2B5EF4-FFF2-40B4-BE49-F238E27FC236}">
                <a16:creationId xmlns:a16="http://schemas.microsoft.com/office/drawing/2014/main" id="{DA6C3593-1BEF-7198-1957-EB5EC2F8CF9B}"/>
              </a:ext>
            </a:extLst>
          </p:cNvPr>
          <p:cNvGraphicFramePr/>
          <p:nvPr/>
        </p:nvGraphicFramePr>
        <p:xfrm>
          <a:off x="5772359" y="1193064"/>
          <a:ext cx="673992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6" name="Graf 75">
            <a:extLst>
              <a:ext uri="{FF2B5EF4-FFF2-40B4-BE49-F238E27FC236}">
                <a16:creationId xmlns:a16="http://schemas.microsoft.com/office/drawing/2014/main" id="{4E15600F-73AC-F7EF-E84D-E3AAE22D0B3D}"/>
              </a:ext>
            </a:extLst>
          </p:cNvPr>
          <p:cNvGraphicFramePr/>
          <p:nvPr/>
        </p:nvGraphicFramePr>
        <p:xfrm>
          <a:off x="5159833" y="1196185"/>
          <a:ext cx="673992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8" name="Obdélník 77">
            <a:extLst>
              <a:ext uri="{FF2B5EF4-FFF2-40B4-BE49-F238E27FC236}">
                <a16:creationId xmlns:a16="http://schemas.microsoft.com/office/drawing/2014/main" id="{C3BFBC76-392D-D4A0-B17B-688AA52A0241}"/>
              </a:ext>
            </a:extLst>
          </p:cNvPr>
          <p:cNvSpPr/>
          <p:nvPr/>
        </p:nvSpPr>
        <p:spPr>
          <a:xfrm>
            <a:off x="272590" y="1752368"/>
            <a:ext cx="2111381" cy="112850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ovéPole 78">
            <a:extLst>
              <a:ext uri="{FF2B5EF4-FFF2-40B4-BE49-F238E27FC236}">
                <a16:creationId xmlns:a16="http://schemas.microsoft.com/office/drawing/2014/main" id="{6590D9ED-076B-5828-8539-905E6293512E}"/>
              </a:ext>
            </a:extLst>
          </p:cNvPr>
          <p:cNvSpPr txBox="1"/>
          <p:nvPr/>
        </p:nvSpPr>
        <p:spPr>
          <a:xfrm>
            <a:off x="1233548" y="1485276"/>
            <a:ext cx="645554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A+</a:t>
            </a:r>
          </a:p>
        </p:txBody>
      </p:sp>
      <p:sp>
        <p:nvSpPr>
          <p:cNvPr id="80" name="TextovéPole 79">
            <a:extLst>
              <a:ext uri="{FF2B5EF4-FFF2-40B4-BE49-F238E27FC236}">
                <a16:creationId xmlns:a16="http://schemas.microsoft.com/office/drawing/2014/main" id="{DD98BE7D-9EF2-0CFC-840B-826434010529}"/>
              </a:ext>
            </a:extLst>
          </p:cNvPr>
          <p:cNvSpPr txBox="1"/>
          <p:nvPr/>
        </p:nvSpPr>
        <p:spPr>
          <a:xfrm>
            <a:off x="227544" y="2505788"/>
            <a:ext cx="229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344 483 (11.3 %)</a:t>
            </a:r>
          </a:p>
        </p:txBody>
      </p:sp>
      <p:sp>
        <p:nvSpPr>
          <p:cNvPr id="81" name="TextovéPole 80">
            <a:extLst>
              <a:ext uri="{FF2B5EF4-FFF2-40B4-BE49-F238E27FC236}">
                <a16:creationId xmlns:a16="http://schemas.microsoft.com/office/drawing/2014/main" id="{169DEB0D-A498-7831-DE2B-33C5B65DA953}"/>
              </a:ext>
            </a:extLst>
          </p:cNvPr>
          <p:cNvSpPr txBox="1"/>
          <p:nvPr/>
        </p:nvSpPr>
        <p:spPr>
          <a:xfrm>
            <a:off x="416618" y="1868288"/>
            <a:ext cx="2111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toho s 3+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let</a:t>
            </a: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ým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sledováním</a:t>
            </a:r>
          </a:p>
        </p:txBody>
      </p:sp>
      <p:sp>
        <p:nvSpPr>
          <p:cNvPr id="82" name="TextovéPole 81">
            <a:extLst>
              <a:ext uri="{FF2B5EF4-FFF2-40B4-BE49-F238E27FC236}">
                <a16:creationId xmlns:a16="http://schemas.microsoft.com/office/drawing/2014/main" id="{A87681F9-14A4-6725-1C05-BDF3AB2BA090}"/>
              </a:ext>
            </a:extLst>
          </p:cNvPr>
          <p:cNvSpPr txBox="1"/>
          <p:nvPr/>
        </p:nvSpPr>
        <p:spPr>
          <a:xfrm>
            <a:off x="451980" y="3628035"/>
            <a:ext cx="1427122" cy="369332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cs-CZ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éčba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statiny</a:t>
            </a:r>
          </a:p>
        </p:txBody>
      </p:sp>
      <p:sp>
        <p:nvSpPr>
          <p:cNvPr id="83" name="TextovéPole 82">
            <a:extLst>
              <a:ext uri="{FF2B5EF4-FFF2-40B4-BE49-F238E27FC236}">
                <a16:creationId xmlns:a16="http://schemas.microsoft.com/office/drawing/2014/main" id="{20C23CDB-9514-F2AE-B60E-92158A73003F}"/>
              </a:ext>
            </a:extLst>
          </p:cNvPr>
          <p:cNvSpPr txBox="1"/>
          <p:nvPr/>
        </p:nvSpPr>
        <p:spPr>
          <a:xfrm>
            <a:off x="2629124" y="2612921"/>
            <a:ext cx="2121093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Statiny dlouhodobě </a:t>
            </a:r>
            <a:b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170 347 (5.6 %)</a:t>
            </a:r>
          </a:p>
        </p:txBody>
      </p:sp>
      <p:sp>
        <p:nvSpPr>
          <p:cNvPr id="84" name="TextovéPole 83">
            <a:extLst>
              <a:ext uri="{FF2B5EF4-FFF2-40B4-BE49-F238E27FC236}">
                <a16:creationId xmlns:a16="http://schemas.microsoft.com/office/drawing/2014/main" id="{3885F204-5E52-4AAD-99FC-6B3BB947A654}"/>
              </a:ext>
            </a:extLst>
          </p:cNvPr>
          <p:cNvSpPr txBox="1"/>
          <p:nvPr/>
        </p:nvSpPr>
        <p:spPr>
          <a:xfrm>
            <a:off x="2724362" y="4366150"/>
            <a:ext cx="2598275" cy="1200329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 l</a:t>
            </a:r>
            <a:r>
              <a:rPr kumimoji="0" lang="cs-CZ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éčby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nebo statiny nasazeny v průběhu sledování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1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74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136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%)</a:t>
            </a:r>
          </a:p>
        </p:txBody>
      </p:sp>
      <p:sp>
        <p:nvSpPr>
          <p:cNvPr id="86" name="Šipka: dolů 85">
            <a:extLst>
              <a:ext uri="{FF2B5EF4-FFF2-40B4-BE49-F238E27FC236}">
                <a16:creationId xmlns:a16="http://schemas.microsoft.com/office/drawing/2014/main" id="{1B31407C-6086-AE08-18DF-D5456E508A7D}"/>
              </a:ext>
            </a:extLst>
          </p:cNvPr>
          <p:cNvSpPr/>
          <p:nvPr/>
        </p:nvSpPr>
        <p:spPr>
          <a:xfrm>
            <a:off x="971754" y="2949431"/>
            <a:ext cx="261793" cy="750847"/>
          </a:xfrm>
          <a:prstGeom prst="down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7" name="Přímá spojnice se šipkou 86">
            <a:extLst>
              <a:ext uri="{FF2B5EF4-FFF2-40B4-BE49-F238E27FC236}">
                <a16:creationId xmlns:a16="http://schemas.microsoft.com/office/drawing/2014/main" id="{89332447-A91A-E576-2444-31E1F05B691D}"/>
              </a:ext>
            </a:extLst>
          </p:cNvPr>
          <p:cNvCxnSpPr>
            <a:stCxn id="82" idx="3"/>
            <a:endCxn id="83" idx="1"/>
          </p:cNvCxnSpPr>
          <p:nvPr/>
        </p:nvCxnSpPr>
        <p:spPr>
          <a:xfrm flipV="1">
            <a:off x="1879102" y="2936087"/>
            <a:ext cx="750022" cy="87661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8" name="Přímá spojnice se šipkou 87">
            <a:extLst>
              <a:ext uri="{FF2B5EF4-FFF2-40B4-BE49-F238E27FC236}">
                <a16:creationId xmlns:a16="http://schemas.microsoft.com/office/drawing/2014/main" id="{AF92A9C9-A72D-547D-7100-7B9048D0F174}"/>
              </a:ext>
            </a:extLst>
          </p:cNvPr>
          <p:cNvCxnSpPr>
            <a:cxnSpLocks/>
            <a:stCxn id="82" idx="3"/>
            <a:endCxn id="84" idx="1"/>
          </p:cNvCxnSpPr>
          <p:nvPr/>
        </p:nvCxnSpPr>
        <p:spPr>
          <a:xfrm>
            <a:off x="1879102" y="3812701"/>
            <a:ext cx="845260" cy="115361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0" name="Obdélník 89">
            <a:extLst>
              <a:ext uri="{FF2B5EF4-FFF2-40B4-BE49-F238E27FC236}">
                <a16:creationId xmlns:a16="http://schemas.microsoft.com/office/drawing/2014/main" id="{6214E845-C623-9966-54D9-681B2B61D505}"/>
              </a:ext>
            </a:extLst>
          </p:cNvPr>
          <p:cNvSpPr/>
          <p:nvPr/>
        </p:nvSpPr>
        <p:spPr>
          <a:xfrm>
            <a:off x="5236783" y="2792608"/>
            <a:ext cx="516292" cy="282805"/>
          </a:xfrm>
          <a:prstGeom prst="rect">
            <a:avLst/>
          </a:prstGeom>
          <a:solidFill>
            <a:srgbClr val="93A8CD">
              <a:lumMod val="60000"/>
              <a:lumOff val="40000"/>
            </a:srgbClr>
          </a:solidFill>
          <a:ln w="12700" cap="flat" cmpd="sng" algn="ctr">
            <a:solidFill>
              <a:srgbClr val="2C2F7A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2AD8BD26-DA01-D499-467F-B13A954BC67C}"/>
              </a:ext>
            </a:extLst>
          </p:cNvPr>
          <p:cNvSpPr/>
          <p:nvPr/>
        </p:nvSpPr>
        <p:spPr>
          <a:xfrm>
            <a:off x="5236783" y="4817304"/>
            <a:ext cx="516292" cy="282805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2C2F7A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3" name="Tabulka 92">
            <a:extLst>
              <a:ext uri="{FF2B5EF4-FFF2-40B4-BE49-F238E27FC236}">
                <a16:creationId xmlns:a16="http://schemas.microsoft.com/office/drawing/2014/main" id="{A94EAF50-655D-B93C-9F09-52E171C69EF0}"/>
              </a:ext>
            </a:extLst>
          </p:cNvPr>
          <p:cNvGraphicFramePr>
            <a:graphicFrameLocks noGrp="1"/>
          </p:cNvGraphicFramePr>
          <p:nvPr/>
        </p:nvGraphicFramePr>
        <p:xfrm>
          <a:off x="6210339" y="1056009"/>
          <a:ext cx="5271507" cy="872490"/>
        </p:xfrm>
        <a:graphic>
          <a:graphicData uri="http://schemas.openxmlformats.org/drawingml/2006/table">
            <a:tbl>
              <a:tblPr/>
              <a:tblGrid>
                <a:gridCol w="1757169">
                  <a:extLst>
                    <a:ext uri="{9D8B030D-6E8A-4147-A177-3AD203B41FA5}">
                      <a16:colId xmlns:a16="http://schemas.microsoft.com/office/drawing/2014/main" val="2354448236"/>
                    </a:ext>
                  </a:extLst>
                </a:gridCol>
                <a:gridCol w="1757169">
                  <a:extLst>
                    <a:ext uri="{9D8B030D-6E8A-4147-A177-3AD203B41FA5}">
                      <a16:colId xmlns:a16="http://schemas.microsoft.com/office/drawing/2014/main" val="2627217916"/>
                    </a:ext>
                  </a:extLst>
                </a:gridCol>
                <a:gridCol w="1757169">
                  <a:extLst>
                    <a:ext uri="{9D8B030D-6E8A-4147-A177-3AD203B41FA5}">
                      <a16:colId xmlns:a16="http://schemas.microsoft.com/office/drawing/2014/main" val="586243479"/>
                    </a:ext>
                  </a:extLst>
                </a:gridCol>
              </a:tblGrid>
              <a:tr h="184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endParaRPr lang="cs-CZ" sz="14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Medián (5.; 95.percentil)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343579"/>
                  </a:ext>
                </a:extLst>
              </a:tr>
              <a:tr h="184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r" fontAlgn="b"/>
                      <a:r>
                        <a:rPr lang="cs-CZ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Statiny dlouhodobě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-0.23 (-2.51; 1.17)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-0.36 (-2.66; 1.17)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979820"/>
                  </a:ext>
                </a:extLst>
              </a:tr>
              <a:tr h="184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r" fontAlgn="b"/>
                      <a:r>
                        <a:rPr lang="cs-CZ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Bez léčby/nasazeno </a:t>
                      </a:r>
                    </a:p>
                    <a:p>
                      <a:pPr algn="r" fontAlgn="b"/>
                      <a:r>
                        <a:rPr lang="cs-CZ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 průběhu sledování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0.00 (-0.91; 0.89)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-0.09 (-0.97; 0.92)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588554"/>
                  </a:ext>
                </a:extLst>
              </a:tr>
            </a:tbl>
          </a:graphicData>
        </a:graphic>
      </p:graphicFrame>
      <p:sp>
        <p:nvSpPr>
          <p:cNvPr id="94" name="TextovéPole 93">
            <a:extLst>
              <a:ext uri="{FF2B5EF4-FFF2-40B4-BE49-F238E27FC236}">
                <a16:creationId xmlns:a16="http://schemas.microsoft.com/office/drawing/2014/main" id="{67606571-6FDD-FABA-8217-CC3001429628}"/>
              </a:ext>
            </a:extLst>
          </p:cNvPr>
          <p:cNvSpPr txBox="1"/>
          <p:nvPr/>
        </p:nvSpPr>
        <p:spPr>
          <a:xfrm>
            <a:off x="6335997" y="962382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Změna oproti počátku</a:t>
            </a:r>
          </a:p>
        </p:txBody>
      </p:sp>
    </p:spTree>
    <p:extLst>
      <p:ext uri="{BB962C8B-B14F-4D97-AF65-F5344CB8AC3E}">
        <p14:creationId xmlns:p14="http://schemas.microsoft.com/office/powerpoint/2010/main" val="1187058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B034-33CA-E4D3-AEFC-C9E90B3C5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D2D9030E-1673-997F-231A-C456A902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33" y="109057"/>
            <a:ext cx="11862556" cy="533400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LDL cholesterol a jeho změna dle léčby statiny, osoby ve věku 45-64 let (2/2)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28CB4499-CAB5-A589-5DE6-27C6922F585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4722" y="566729"/>
            <a:ext cx="1186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Zdroj dat: NRHZS: přehled léčby. NZIS: laboratorní data LDL cholesterolu. Období 2020–2024. </a:t>
            </a: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EC1EDCDD-1B4F-AD82-72CA-EA155D341FA4}"/>
              </a:ext>
            </a:extLst>
          </p:cNvPr>
          <p:cNvGraphicFramePr/>
          <p:nvPr/>
        </p:nvGraphicFramePr>
        <p:xfrm>
          <a:off x="2291665" y="2300388"/>
          <a:ext cx="6718398" cy="4208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B426D947-0801-B7D2-28AB-AEFF73B9B758}"/>
              </a:ext>
            </a:extLst>
          </p:cNvPr>
          <p:cNvSpPr txBox="1"/>
          <p:nvPr/>
        </p:nvSpPr>
        <p:spPr>
          <a:xfrm>
            <a:off x="3598492" y="1054138"/>
            <a:ext cx="4715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Naměřené hodnoty v členění dle norem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6A14CC8-4E2B-9440-517D-0B9D9A5A52C4}"/>
              </a:ext>
            </a:extLst>
          </p:cNvPr>
          <p:cNvSpPr txBox="1"/>
          <p:nvPr/>
        </p:nvSpPr>
        <p:spPr>
          <a:xfrm>
            <a:off x="2950047" y="1863982"/>
            <a:ext cx="1947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Dlouhodobě léčení statiny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578646E-3042-E239-F269-D85590A1C3CE}"/>
              </a:ext>
            </a:extLst>
          </p:cNvPr>
          <p:cNvSpPr txBox="1"/>
          <p:nvPr/>
        </p:nvSpPr>
        <p:spPr>
          <a:xfrm>
            <a:off x="238732" y="6120659"/>
            <a:ext cx="11953267" cy="1228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000" b="1" i="0">
                <a:solidFill>
                  <a:srgbClr val="0070C0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b="0" i="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617528F-4DD4-3E70-DA7D-C5955BBF3AD7}"/>
              </a:ext>
            </a:extLst>
          </p:cNvPr>
          <p:cNvSpPr txBox="1"/>
          <p:nvPr/>
        </p:nvSpPr>
        <p:spPr>
          <a:xfrm>
            <a:off x="5725298" y="1863982"/>
            <a:ext cx="35888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prstClr val="black"/>
                </a:solidFill>
                <a:latin typeface="Aptos" panose="02110004020202020204"/>
              </a:rPr>
              <a:t>Bez l</a:t>
            </a:r>
            <a:r>
              <a:rPr lang="cs-CZ" sz="1600" b="1" dirty="0" err="1">
                <a:solidFill>
                  <a:prstClr val="black"/>
                </a:solidFill>
                <a:latin typeface="Aptos" panose="02110004020202020204"/>
              </a:rPr>
              <a:t>éčby</a:t>
            </a:r>
            <a:r>
              <a:rPr lang="cs-CZ" sz="1600" b="1" dirty="0">
                <a:solidFill>
                  <a:prstClr val="black"/>
                </a:solidFill>
                <a:latin typeface="Aptos" panose="02110004020202020204"/>
              </a:rPr>
              <a:t> nebo statiny nasazeny </a:t>
            </a:r>
          </a:p>
          <a:p>
            <a:pPr algn="ctr"/>
            <a:r>
              <a:rPr lang="cs-CZ" sz="1600" b="1" dirty="0">
                <a:solidFill>
                  <a:prstClr val="black"/>
                </a:solidFill>
                <a:latin typeface="Aptos" panose="02110004020202020204"/>
              </a:rPr>
              <a:t>v průběhu sledování</a:t>
            </a:r>
            <a:endParaRPr lang="en-US" sz="1600" b="1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70521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9F15F-2578-FC19-DED9-9D9F7A25F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E33855-2BBB-BD8A-E4AC-F23E35A15B4D}"/>
              </a:ext>
            </a:extLst>
          </p:cNvPr>
          <p:cNvSpPr txBox="1"/>
          <p:nvPr/>
        </p:nvSpPr>
        <p:spPr>
          <a:xfrm>
            <a:off x="522194" y="1648854"/>
            <a:ext cx="1114761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2C2F7A"/>
              </a:buClr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 umožňují hodnotit dlouhodobý vývoj LDL cholesterolu na individuální úrovni pacientů a sledovat jeho hodnoty ve vazbě na léčbu.</a:t>
            </a:r>
          </a:p>
          <a:p>
            <a:pPr lvl="0" algn="ctr">
              <a:buClr>
                <a:srgbClr val="2C2F7A"/>
              </a:buClr>
              <a:defRPr/>
            </a:pPr>
            <a:endParaRPr lang="cs-CZ" sz="3200" b="1" dirty="0">
              <a:solidFill>
                <a:srgbClr val="002060"/>
              </a:solidFill>
              <a:latin typeface="Arial" panose="020B0604020202020204"/>
            </a:endParaRPr>
          </a:p>
          <a:p>
            <a:pPr lvl="0" algn="ctr">
              <a:buClr>
                <a:srgbClr val="2C2F7A"/>
              </a:buClr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 hodnocení dlouhodobého dopadu léčby statinů ve </a:t>
            </a: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věkové kategorii 65+ let byla vybrána kohorta 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617 015 osob </a:t>
            </a: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s úplnou tříletou časovou řadou hodnot </a:t>
            </a: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LDL cholesterolu.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F7A"/>
              </a:buClr>
              <a:buSzTx/>
              <a:tabLst/>
              <a:defRPr/>
            </a:pPr>
            <a:endParaRPr lang="cs-CZ" sz="3200" b="1" dirty="0">
              <a:solidFill>
                <a:srgbClr val="0070C0"/>
              </a:solidFill>
              <a:latin typeface="Arial" panose="020B0604020202020204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11E0097-6049-B306-2C7A-E15586C05919}"/>
              </a:ext>
            </a:extLst>
          </p:cNvPr>
          <p:cNvSpPr txBox="1"/>
          <p:nvPr/>
        </p:nvSpPr>
        <p:spPr>
          <a:xfrm>
            <a:off x="978195" y="786809"/>
            <a:ext cx="1005942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chemeClr val="bg1"/>
                </a:solidFill>
              </a:rPr>
              <a:t>Ukázka využití nově získávaných dat: LDL cholesterol 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7822874C-08ED-D339-3973-09FCB4C11A20}"/>
              </a:ext>
            </a:extLst>
          </p:cNvPr>
          <p:cNvSpPr/>
          <p:nvPr/>
        </p:nvSpPr>
        <p:spPr>
          <a:xfrm>
            <a:off x="5337545" y="5779764"/>
            <a:ext cx="1233376" cy="87187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1157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A8087-3AA1-06FA-4978-CA1083B62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6B36E94F-4943-72EF-301B-21BCCB11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33" y="0"/>
            <a:ext cx="11862556" cy="523137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Přehled získaných výsledků vyšetření za období 2020 -&gt; 2024: </a:t>
            </a:r>
            <a:br>
              <a:rPr lang="cs-CZ" dirty="0">
                <a:solidFill>
                  <a:srgbClr val="002060"/>
                </a:solidFill>
              </a:rPr>
            </a:br>
            <a:r>
              <a:rPr lang="cs-CZ" dirty="0">
                <a:solidFill>
                  <a:srgbClr val="002060"/>
                </a:solidFill>
              </a:rPr>
              <a:t>LDL cholesterol, osoby ve věku 65+ let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92206329-2F07-579B-EC81-13356E5B13C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8733" y="818767"/>
            <a:ext cx="1186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cs-CZ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Zdroj dat: NRHZS: přehled léčby. NZIS: laboratorní data LDL cholesterolu. Období 2020–2024.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8BD41EA-2D0B-2287-C2EF-BA49B2DA9D75}"/>
              </a:ext>
            </a:extLst>
          </p:cNvPr>
          <p:cNvSpPr txBox="1"/>
          <p:nvPr/>
        </p:nvSpPr>
        <p:spPr>
          <a:xfrm>
            <a:off x="272589" y="1311945"/>
            <a:ext cx="8716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Symbol" panose="05050102010706020507" pitchFamily="18" charset="2"/>
              <a:buChar char="S"/>
              <a:defRPr/>
            </a:pPr>
            <a:r>
              <a:rPr kumimoji="0" lang="cs-CZ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UOP v populaci (k 1. 7. 2024):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2 243 877</a:t>
            </a:r>
          </a:p>
          <a:p>
            <a:pPr marL="285750" lvl="0" indent="-285750">
              <a:buFont typeface="Symbol" panose="05050102010706020507" pitchFamily="18" charset="2"/>
              <a:buChar char="S"/>
              <a:defRPr/>
            </a:pPr>
            <a:r>
              <a:rPr kumimoji="0" lang="cs-CZ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UOP s alespoň jedním vyšetřením dle NRHZS: </a:t>
            </a:r>
            <a:r>
              <a:rPr kumimoji="0" lang="cs-CZ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1 952 987 </a:t>
            </a: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cs-CZ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87.0</a:t>
            </a:r>
            <a:r>
              <a:rPr lang="cs-CZ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%)</a:t>
            </a:r>
            <a:r>
              <a:rPr kumimoji="0" lang="cs-CZ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S"/>
              <a:tabLst/>
              <a:defRPr/>
            </a:pPr>
            <a:r>
              <a:rPr kumimoji="0" lang="cs-CZ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UOP s odevzdaným alespoň jedním výsledkem vyšetření (LAB): </a:t>
            </a:r>
            <a:r>
              <a:rPr lang="cs-CZ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1 646 410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cs-CZ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cs-CZ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3.4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%)</a:t>
            </a:r>
            <a:r>
              <a:rPr kumimoji="0" lang="cs-CZ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7ACF81C0-5714-1330-7E66-548D1F9615CA}"/>
              </a:ext>
            </a:extLst>
          </p:cNvPr>
          <p:cNvCxnSpPr>
            <a:cxnSpLocks/>
          </p:cNvCxnSpPr>
          <p:nvPr/>
        </p:nvCxnSpPr>
        <p:spPr>
          <a:xfrm>
            <a:off x="2280976" y="5233810"/>
            <a:ext cx="2532184" cy="11219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B22FF8D1-F67E-9C59-88CD-B400D664F263}"/>
              </a:ext>
            </a:extLst>
          </p:cNvPr>
          <p:cNvSpPr txBox="1"/>
          <p:nvPr/>
        </p:nvSpPr>
        <p:spPr>
          <a:xfrm>
            <a:off x="4957636" y="6020990"/>
            <a:ext cx="2706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Osoby bez vyšetření v NRHZS</a:t>
            </a: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9FED5417-E8A9-2ABA-834A-988572B83D8B}"/>
              </a:ext>
            </a:extLst>
          </p:cNvPr>
          <p:cNvCxnSpPr>
            <a:cxnSpLocks/>
          </p:cNvCxnSpPr>
          <p:nvPr/>
        </p:nvCxnSpPr>
        <p:spPr>
          <a:xfrm>
            <a:off x="2541182" y="4729771"/>
            <a:ext cx="275429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2ACCF86-474C-2214-B33E-F126ABE481F4}"/>
              </a:ext>
            </a:extLst>
          </p:cNvPr>
          <p:cNvSpPr txBox="1"/>
          <p:nvPr/>
        </p:nvSpPr>
        <p:spPr>
          <a:xfrm>
            <a:off x="5468429" y="3944941"/>
            <a:ext cx="3550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Osoby s vyšetřením bez předaných výsledků z LAB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6A3C5CF-AFC2-9994-CB9D-D32DA15214B3}"/>
              </a:ext>
            </a:extLst>
          </p:cNvPr>
          <p:cNvSpPr txBox="1"/>
          <p:nvPr/>
        </p:nvSpPr>
        <p:spPr>
          <a:xfrm>
            <a:off x="7439494" y="6251822"/>
            <a:ext cx="236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290 890 (13.0 %)</a:t>
            </a:r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C6BB89F8-6CF2-0BF2-DEA0-F8274FEBF82D}"/>
              </a:ext>
            </a:extLst>
          </p:cNvPr>
          <p:cNvCxnSpPr>
            <a:cxnSpLocks/>
          </p:cNvCxnSpPr>
          <p:nvPr/>
        </p:nvCxnSpPr>
        <p:spPr>
          <a:xfrm flipV="1">
            <a:off x="2280976" y="3142155"/>
            <a:ext cx="2532184" cy="10812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D5CF30D-4676-5009-E50F-8F756BBB7D2F}"/>
              </a:ext>
            </a:extLst>
          </p:cNvPr>
          <p:cNvSpPr txBox="1"/>
          <p:nvPr/>
        </p:nvSpPr>
        <p:spPr>
          <a:xfrm>
            <a:off x="4813160" y="2302062"/>
            <a:ext cx="3646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Osoby s předaným výsledkem vyšetření z LAB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349FC51-01B3-B2AE-D423-31A6894C7523}"/>
              </a:ext>
            </a:extLst>
          </p:cNvPr>
          <p:cNvSpPr txBox="1"/>
          <p:nvPr/>
        </p:nvSpPr>
        <p:spPr>
          <a:xfrm>
            <a:off x="7526444" y="2946125"/>
            <a:ext cx="2667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cs-CZ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1 646 410 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73.4 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%)</a:t>
            </a:r>
            <a:r>
              <a:rPr lang="cs-CZ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469A922-B779-1949-D40E-54B5E8F59F94}"/>
              </a:ext>
            </a:extLst>
          </p:cNvPr>
          <p:cNvSpPr/>
          <p:nvPr/>
        </p:nvSpPr>
        <p:spPr>
          <a:xfrm>
            <a:off x="4592098" y="2172660"/>
            <a:ext cx="5154804" cy="1128501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Šipka: dolů 15">
            <a:extLst>
              <a:ext uri="{FF2B5EF4-FFF2-40B4-BE49-F238E27FC236}">
                <a16:creationId xmlns:a16="http://schemas.microsoft.com/office/drawing/2014/main" id="{E77BFF13-EB32-F13E-1A91-3B3B152E5B0C}"/>
              </a:ext>
            </a:extLst>
          </p:cNvPr>
          <p:cNvSpPr/>
          <p:nvPr/>
        </p:nvSpPr>
        <p:spPr>
          <a:xfrm>
            <a:off x="11230378" y="3259835"/>
            <a:ext cx="345509" cy="344759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BB962948-F6C2-9E91-A88B-D03C0147C909}"/>
              </a:ext>
            </a:extLst>
          </p:cNvPr>
          <p:cNvSpPr txBox="1"/>
          <p:nvPr/>
        </p:nvSpPr>
        <p:spPr>
          <a:xfrm>
            <a:off x="3346130" y="5610110"/>
            <a:ext cx="41198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E0AEBA76-0474-D564-5332-4B722E7161A0}"/>
              </a:ext>
            </a:extLst>
          </p:cNvPr>
          <p:cNvSpPr txBox="1"/>
          <p:nvPr/>
        </p:nvSpPr>
        <p:spPr>
          <a:xfrm>
            <a:off x="4197656" y="4545105"/>
            <a:ext cx="41198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EE7F57F-ECC9-B70B-18D5-5CC3AB1B7DC6}"/>
              </a:ext>
            </a:extLst>
          </p:cNvPr>
          <p:cNvSpPr txBox="1"/>
          <p:nvPr/>
        </p:nvSpPr>
        <p:spPr>
          <a:xfrm>
            <a:off x="3566638" y="3362228"/>
            <a:ext cx="41198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0E040FF-0438-0BE4-0A48-FF394E60835B}"/>
              </a:ext>
            </a:extLst>
          </p:cNvPr>
          <p:cNvSpPr/>
          <p:nvPr/>
        </p:nvSpPr>
        <p:spPr>
          <a:xfrm>
            <a:off x="9946643" y="2199822"/>
            <a:ext cx="2111381" cy="1128501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E06CA646-6A50-0DBA-5CA7-531A111F4635}"/>
              </a:ext>
            </a:extLst>
          </p:cNvPr>
          <p:cNvSpPr txBox="1"/>
          <p:nvPr/>
        </p:nvSpPr>
        <p:spPr>
          <a:xfrm>
            <a:off x="10907601" y="1932730"/>
            <a:ext cx="645554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A+</a:t>
            </a:r>
          </a:p>
        </p:txBody>
      </p:sp>
      <p:sp>
        <p:nvSpPr>
          <p:cNvPr id="22" name="Šipka: doprava 21">
            <a:extLst>
              <a:ext uri="{FF2B5EF4-FFF2-40B4-BE49-F238E27FC236}">
                <a16:creationId xmlns:a16="http://schemas.microsoft.com/office/drawing/2014/main" id="{C490A47F-1DA4-DCD2-AF85-E6CF376CD6AB}"/>
              </a:ext>
            </a:extLst>
          </p:cNvPr>
          <p:cNvSpPr/>
          <p:nvPr/>
        </p:nvSpPr>
        <p:spPr>
          <a:xfrm>
            <a:off x="9555982" y="2446934"/>
            <a:ext cx="534690" cy="468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8797E7D6-7CE8-FF78-CB00-0EF3A0A4C6F1}"/>
              </a:ext>
            </a:extLst>
          </p:cNvPr>
          <p:cNvSpPr txBox="1"/>
          <p:nvPr/>
        </p:nvSpPr>
        <p:spPr>
          <a:xfrm>
            <a:off x="8546239" y="4703563"/>
            <a:ext cx="236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306 577 (13.7 %)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D4C6162C-CEDB-23FE-9B6A-BA7107F27433}"/>
              </a:ext>
            </a:extLst>
          </p:cNvPr>
          <p:cNvSpPr txBox="1"/>
          <p:nvPr/>
        </p:nvSpPr>
        <p:spPr>
          <a:xfrm>
            <a:off x="9901597" y="2953242"/>
            <a:ext cx="229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617 015 (27.5 %)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3A8B2365-1EFD-6EA2-C911-1891C3CBCEB6}"/>
              </a:ext>
            </a:extLst>
          </p:cNvPr>
          <p:cNvSpPr txBox="1"/>
          <p:nvPr/>
        </p:nvSpPr>
        <p:spPr>
          <a:xfrm>
            <a:off x="10090671" y="2315742"/>
            <a:ext cx="2111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 toho s 3+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let</a:t>
            </a: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ým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sledováním</a:t>
            </a:r>
          </a:p>
        </p:txBody>
      </p:sp>
      <p:pic>
        <p:nvPicPr>
          <p:cNvPr id="2" name="Obrázek 28" descr="Obsah obrázku Grafika, Písmo, grafický design, černá&#10;&#10;Obsah vygenerovaný umělou inteligencí může být nesprávný.">
            <a:extLst>
              <a:ext uri="{FF2B5EF4-FFF2-40B4-BE49-F238E27FC236}">
                <a16:creationId xmlns:a16="http://schemas.microsoft.com/office/drawing/2014/main" id="{330F74AA-DC04-1C1B-E67E-98A7004A1D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887" r="24864" b="27904"/>
          <a:stretch/>
        </p:blipFill>
        <p:spPr>
          <a:xfrm>
            <a:off x="268017" y="3246078"/>
            <a:ext cx="1985495" cy="279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48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D0BAE-1640-C765-366C-80C9DDBA7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3B0920-52FC-22A1-FD68-A34218E704B2}"/>
              </a:ext>
            </a:extLst>
          </p:cNvPr>
          <p:cNvSpPr txBox="1"/>
          <p:nvPr/>
        </p:nvSpPr>
        <p:spPr>
          <a:xfrm>
            <a:off x="522194" y="1515090"/>
            <a:ext cx="1114761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F7A"/>
              </a:buClr>
              <a:buSzTx/>
              <a:tabLst/>
              <a:defRPr/>
            </a:pPr>
            <a:endParaRPr lang="cs-CZ" sz="3200" b="1" dirty="0">
              <a:solidFill>
                <a:srgbClr val="0070C0"/>
              </a:solidFill>
              <a:latin typeface="Arial" panose="020B0604020202020204"/>
            </a:endParaRP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U osob ve věku 65+ let vede dlouhodobá léčba statiny k významnému poklesu hladiny LDL cholesterolu </a:t>
            </a: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s dosažením cílových hodnot až u 70-80% pacientů.</a:t>
            </a:r>
          </a:p>
          <a:p>
            <a:pPr lvl="0" algn="ctr">
              <a:buClr>
                <a:srgbClr val="2C2F7A"/>
              </a:buClr>
              <a:defRPr/>
            </a:pPr>
            <a:endParaRPr lang="cs-CZ" sz="3200" b="1" dirty="0">
              <a:solidFill>
                <a:srgbClr val="002060"/>
              </a:solidFill>
              <a:latin typeface="Arial" panose="020B0604020202020204"/>
            </a:endParaRP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U osob bez léčby nebo se statiny nasazenými až </a:t>
            </a: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v průběhu sledování převažuje stagnace hodnot </a:t>
            </a: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s dosaženou cílovou hodnotou u 40-50% pacientů.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71B6F36-3579-6F23-E613-7C9EBEC96347}"/>
              </a:ext>
            </a:extLst>
          </p:cNvPr>
          <p:cNvSpPr txBox="1"/>
          <p:nvPr/>
        </p:nvSpPr>
        <p:spPr>
          <a:xfrm>
            <a:off x="978195" y="786809"/>
            <a:ext cx="1005942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chemeClr val="bg1"/>
                </a:solidFill>
              </a:rPr>
              <a:t>Ukázka využití nově získávaných dat: LDL cholesterol 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4D24EC04-DD20-CC20-0F19-3B90BB350CD1}"/>
              </a:ext>
            </a:extLst>
          </p:cNvPr>
          <p:cNvSpPr/>
          <p:nvPr/>
        </p:nvSpPr>
        <p:spPr>
          <a:xfrm>
            <a:off x="5337545" y="5779764"/>
            <a:ext cx="1233376" cy="87187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0569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CBA3F-45B1-8D84-28A4-94153B232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AEBE9A70-0BE2-FF00-5EAD-C4522023BA50}"/>
              </a:ext>
            </a:extLst>
          </p:cNvPr>
          <p:cNvGraphicFramePr/>
          <p:nvPr/>
        </p:nvGraphicFramePr>
        <p:xfrm>
          <a:off x="5739646" y="1193064"/>
          <a:ext cx="673992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C55EC260-674A-59DE-CB3C-929862F49C1E}"/>
              </a:ext>
            </a:extLst>
          </p:cNvPr>
          <p:cNvGraphicFramePr/>
          <p:nvPr/>
        </p:nvGraphicFramePr>
        <p:xfrm>
          <a:off x="5188114" y="1196185"/>
          <a:ext cx="673992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775A4693-AE15-BF80-516E-D2078D56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33" y="0"/>
            <a:ext cx="11862556" cy="523137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Přehled získaných výsledků vyšetření za období 2020 -&gt; 2024: LDL cholesterol a jeho změna dle léčby statiny, osoby ve věku 65+ let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C63B19A9-9F52-BE74-1C3B-C2F029B970E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2926" y="809556"/>
            <a:ext cx="1186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cs-CZ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Zdroj dat: NRHZS: přehled léčby. NZIS: laboratorní data LDL cholesterolu. Období 2020–2024. </a:t>
            </a:r>
          </a:p>
        </p:txBody>
      </p:sp>
      <p:sp>
        <p:nvSpPr>
          <p:cNvPr id="78" name="Obdélník 77">
            <a:extLst>
              <a:ext uri="{FF2B5EF4-FFF2-40B4-BE49-F238E27FC236}">
                <a16:creationId xmlns:a16="http://schemas.microsoft.com/office/drawing/2014/main" id="{8B0CE9DD-6E66-1775-6F02-EB3982586012}"/>
              </a:ext>
            </a:extLst>
          </p:cNvPr>
          <p:cNvSpPr/>
          <p:nvPr/>
        </p:nvSpPr>
        <p:spPr>
          <a:xfrm>
            <a:off x="272590" y="1752368"/>
            <a:ext cx="2111381" cy="112850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ovéPole 78">
            <a:extLst>
              <a:ext uri="{FF2B5EF4-FFF2-40B4-BE49-F238E27FC236}">
                <a16:creationId xmlns:a16="http://schemas.microsoft.com/office/drawing/2014/main" id="{4C1A7846-FC09-4945-A311-514ED9D8119D}"/>
              </a:ext>
            </a:extLst>
          </p:cNvPr>
          <p:cNvSpPr txBox="1"/>
          <p:nvPr/>
        </p:nvSpPr>
        <p:spPr>
          <a:xfrm>
            <a:off x="1233548" y="1485276"/>
            <a:ext cx="645554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b="1" dirty="0">
                <a:solidFill>
                  <a:prstClr val="white"/>
                </a:solidFill>
                <a:latin typeface="Calibri" panose="020F0502020204030204"/>
              </a:rPr>
              <a:t>A+</a:t>
            </a:r>
          </a:p>
        </p:txBody>
      </p:sp>
      <p:sp>
        <p:nvSpPr>
          <p:cNvPr id="80" name="TextovéPole 79">
            <a:extLst>
              <a:ext uri="{FF2B5EF4-FFF2-40B4-BE49-F238E27FC236}">
                <a16:creationId xmlns:a16="http://schemas.microsoft.com/office/drawing/2014/main" id="{7C36388B-A18B-FA92-8DF6-4CB2B5459AE2}"/>
              </a:ext>
            </a:extLst>
          </p:cNvPr>
          <p:cNvSpPr txBox="1"/>
          <p:nvPr/>
        </p:nvSpPr>
        <p:spPr>
          <a:xfrm>
            <a:off x="227544" y="2505788"/>
            <a:ext cx="229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cs-CZ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617 015 (27.5 %)</a:t>
            </a:r>
          </a:p>
        </p:txBody>
      </p:sp>
      <p:sp>
        <p:nvSpPr>
          <p:cNvPr id="81" name="TextovéPole 80">
            <a:extLst>
              <a:ext uri="{FF2B5EF4-FFF2-40B4-BE49-F238E27FC236}">
                <a16:creationId xmlns:a16="http://schemas.microsoft.com/office/drawing/2014/main" id="{B486E6B9-9C78-9C0E-A25F-9710A0F83447}"/>
              </a:ext>
            </a:extLst>
          </p:cNvPr>
          <p:cNvSpPr txBox="1"/>
          <p:nvPr/>
        </p:nvSpPr>
        <p:spPr>
          <a:xfrm>
            <a:off x="416618" y="1868288"/>
            <a:ext cx="2111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2000" b="1" dirty="0">
                <a:solidFill>
                  <a:prstClr val="black"/>
                </a:solidFill>
                <a:latin typeface="Calibri" panose="020F0502020204030204"/>
              </a:rPr>
              <a:t>Z toho s 3+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 let</a:t>
            </a:r>
            <a:r>
              <a:rPr lang="cs-CZ" sz="2000" b="1" dirty="0" err="1">
                <a:solidFill>
                  <a:prstClr val="black"/>
                </a:solidFill>
                <a:latin typeface="Calibri" panose="020F0502020204030204"/>
              </a:rPr>
              <a:t>ým</a:t>
            </a:r>
            <a:r>
              <a:rPr lang="cs-CZ" sz="2000" b="1" dirty="0">
                <a:solidFill>
                  <a:prstClr val="black"/>
                </a:solidFill>
                <a:latin typeface="Calibri" panose="020F0502020204030204"/>
              </a:rPr>
              <a:t> sledováním</a:t>
            </a:r>
          </a:p>
        </p:txBody>
      </p:sp>
      <p:sp>
        <p:nvSpPr>
          <p:cNvPr id="82" name="TextovéPole 81">
            <a:extLst>
              <a:ext uri="{FF2B5EF4-FFF2-40B4-BE49-F238E27FC236}">
                <a16:creationId xmlns:a16="http://schemas.microsoft.com/office/drawing/2014/main" id="{E86681D5-5FC3-E930-FDE5-1054FAD906D2}"/>
              </a:ext>
            </a:extLst>
          </p:cNvPr>
          <p:cNvSpPr txBox="1"/>
          <p:nvPr/>
        </p:nvSpPr>
        <p:spPr>
          <a:xfrm>
            <a:off x="451980" y="3757108"/>
            <a:ext cx="1427122" cy="369332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</a:t>
            </a:r>
            <a:r>
              <a:rPr kumimoji="0" lang="cs-CZ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éčba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statiny</a:t>
            </a:r>
          </a:p>
        </p:txBody>
      </p:sp>
      <p:sp>
        <p:nvSpPr>
          <p:cNvPr id="83" name="TextovéPole 82">
            <a:extLst>
              <a:ext uri="{FF2B5EF4-FFF2-40B4-BE49-F238E27FC236}">
                <a16:creationId xmlns:a16="http://schemas.microsoft.com/office/drawing/2014/main" id="{F0141339-92D1-CCE7-508E-C491BB3AD6B4}"/>
              </a:ext>
            </a:extLst>
          </p:cNvPr>
          <p:cNvSpPr txBox="1"/>
          <p:nvPr/>
        </p:nvSpPr>
        <p:spPr>
          <a:xfrm>
            <a:off x="2629124" y="2603494"/>
            <a:ext cx="2143536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Statiny dlouhodobě </a:t>
            </a:r>
            <a:b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N = 460 098 (15.1 %)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6" name="Šipka: dolů 85">
            <a:extLst>
              <a:ext uri="{FF2B5EF4-FFF2-40B4-BE49-F238E27FC236}">
                <a16:creationId xmlns:a16="http://schemas.microsoft.com/office/drawing/2014/main" id="{73DA85BB-F63B-3274-2C12-7E1699E8ED84}"/>
              </a:ext>
            </a:extLst>
          </p:cNvPr>
          <p:cNvSpPr/>
          <p:nvPr/>
        </p:nvSpPr>
        <p:spPr>
          <a:xfrm>
            <a:off x="971754" y="2883442"/>
            <a:ext cx="261793" cy="921285"/>
          </a:xfrm>
          <a:prstGeom prst="down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7" name="Přímá spojnice se šipkou 86">
            <a:extLst>
              <a:ext uri="{FF2B5EF4-FFF2-40B4-BE49-F238E27FC236}">
                <a16:creationId xmlns:a16="http://schemas.microsoft.com/office/drawing/2014/main" id="{B00EB71B-996A-2BAF-70C3-04816754C1AD}"/>
              </a:ext>
            </a:extLst>
          </p:cNvPr>
          <p:cNvCxnSpPr>
            <a:stCxn id="82" idx="3"/>
            <a:endCxn id="83" idx="1"/>
          </p:cNvCxnSpPr>
          <p:nvPr/>
        </p:nvCxnSpPr>
        <p:spPr>
          <a:xfrm flipV="1">
            <a:off x="1879102" y="2926660"/>
            <a:ext cx="750022" cy="101511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8" name="Přímá spojnice se šipkou 87">
            <a:extLst>
              <a:ext uri="{FF2B5EF4-FFF2-40B4-BE49-F238E27FC236}">
                <a16:creationId xmlns:a16="http://schemas.microsoft.com/office/drawing/2014/main" id="{CE51C0F3-8311-7678-841D-31C48D3CA5D7}"/>
              </a:ext>
            </a:extLst>
          </p:cNvPr>
          <p:cNvCxnSpPr>
            <a:cxnSpLocks/>
            <a:stCxn id="82" idx="3"/>
            <a:endCxn id="6" idx="1"/>
          </p:cNvCxnSpPr>
          <p:nvPr/>
        </p:nvCxnSpPr>
        <p:spPr>
          <a:xfrm>
            <a:off x="1879102" y="3941774"/>
            <a:ext cx="845260" cy="1081103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0" name="Obdélník 89">
            <a:extLst>
              <a:ext uri="{FF2B5EF4-FFF2-40B4-BE49-F238E27FC236}">
                <a16:creationId xmlns:a16="http://schemas.microsoft.com/office/drawing/2014/main" id="{633852E7-EEA6-A049-8649-F292CDCCD069}"/>
              </a:ext>
            </a:extLst>
          </p:cNvPr>
          <p:cNvSpPr/>
          <p:nvPr/>
        </p:nvSpPr>
        <p:spPr>
          <a:xfrm>
            <a:off x="5236783" y="2792608"/>
            <a:ext cx="516292" cy="282805"/>
          </a:xfrm>
          <a:prstGeom prst="rect">
            <a:avLst/>
          </a:prstGeom>
          <a:solidFill>
            <a:srgbClr val="93A8CD">
              <a:lumMod val="60000"/>
              <a:lumOff val="40000"/>
            </a:srgbClr>
          </a:solidFill>
          <a:ln w="12700" cap="flat" cmpd="sng" algn="ctr">
            <a:solidFill>
              <a:srgbClr val="2C2F7A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AFA36206-734C-549B-F453-3BB29A66DF42}"/>
              </a:ext>
            </a:extLst>
          </p:cNvPr>
          <p:cNvSpPr/>
          <p:nvPr/>
        </p:nvSpPr>
        <p:spPr>
          <a:xfrm>
            <a:off x="5236783" y="4789872"/>
            <a:ext cx="516292" cy="282805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2C2F7A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25C0A15D-DD0E-E743-FB45-7D2D96E5E17D}"/>
              </a:ext>
            </a:extLst>
          </p:cNvPr>
          <p:cNvGraphicFramePr>
            <a:graphicFrameLocks noGrp="1"/>
          </p:cNvGraphicFramePr>
          <p:nvPr/>
        </p:nvGraphicFramePr>
        <p:xfrm>
          <a:off x="6229193" y="1331768"/>
          <a:ext cx="5271507" cy="832780"/>
        </p:xfrm>
        <a:graphic>
          <a:graphicData uri="http://schemas.openxmlformats.org/drawingml/2006/table">
            <a:tbl>
              <a:tblPr/>
              <a:tblGrid>
                <a:gridCol w="1757169">
                  <a:extLst>
                    <a:ext uri="{9D8B030D-6E8A-4147-A177-3AD203B41FA5}">
                      <a16:colId xmlns:a16="http://schemas.microsoft.com/office/drawing/2014/main" val="2354448236"/>
                    </a:ext>
                  </a:extLst>
                </a:gridCol>
                <a:gridCol w="1757169">
                  <a:extLst>
                    <a:ext uri="{9D8B030D-6E8A-4147-A177-3AD203B41FA5}">
                      <a16:colId xmlns:a16="http://schemas.microsoft.com/office/drawing/2014/main" val="2627217916"/>
                    </a:ext>
                  </a:extLst>
                </a:gridCol>
                <a:gridCol w="1757169">
                  <a:extLst>
                    <a:ext uri="{9D8B030D-6E8A-4147-A177-3AD203B41FA5}">
                      <a16:colId xmlns:a16="http://schemas.microsoft.com/office/drawing/2014/main" val="586243479"/>
                    </a:ext>
                  </a:extLst>
                </a:gridCol>
              </a:tblGrid>
              <a:tr h="18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endParaRPr lang="cs-CZ" sz="14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cs-CZ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Medián (5.; 95.percentil)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343579"/>
                  </a:ext>
                </a:extLst>
              </a:tr>
              <a:tr h="18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r" fontAlgn="b">
                        <a:lnSpc>
                          <a:spcPct val="80000"/>
                        </a:lnSpc>
                      </a:pPr>
                      <a:r>
                        <a:rPr lang="cs-CZ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Statiny dlouhodobě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-0.10 (-2.13; 1.05)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-0.20 (-2.29; 1.10)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979820"/>
                  </a:ext>
                </a:extLst>
              </a:tr>
              <a:tr h="18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r" fontAlgn="b"/>
                      <a:r>
                        <a:rPr lang="cs-CZ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Bez léčby/nasazeno </a:t>
                      </a:r>
                    </a:p>
                    <a:p>
                      <a:pPr algn="r" fontAlgn="b"/>
                      <a:r>
                        <a:rPr lang="cs-CZ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 průběhu sledování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 (-1.30; 1.00)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-0.15 (-2.00; 0.82)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423486"/>
                  </a:ext>
                </a:extLst>
              </a:tr>
            </a:tbl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C7B22B74-30BF-012B-E05F-3ADE700D96FA}"/>
              </a:ext>
            </a:extLst>
          </p:cNvPr>
          <p:cNvSpPr txBox="1"/>
          <p:nvPr/>
        </p:nvSpPr>
        <p:spPr>
          <a:xfrm>
            <a:off x="6354852" y="1266026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Změna oproti počátku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80D7130-6F25-2543-D035-7681D743526A}"/>
              </a:ext>
            </a:extLst>
          </p:cNvPr>
          <p:cNvSpPr txBox="1"/>
          <p:nvPr/>
        </p:nvSpPr>
        <p:spPr>
          <a:xfrm>
            <a:off x="2724362" y="4422712"/>
            <a:ext cx="2598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 l</a:t>
            </a:r>
            <a:r>
              <a:rPr kumimoji="0" lang="cs-CZ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éčby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nebo statiny nasazeny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průběhu sledování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1</a:t>
            </a:r>
            <a:r>
              <a:rPr lang="cs-CZ" b="1" kern="0" dirty="0">
                <a:solidFill>
                  <a:prstClr val="black"/>
                </a:solidFill>
                <a:latin typeface="Calibri" panose="020F0502020204030204"/>
              </a:rPr>
              <a:t>5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</a:t>
            </a:r>
            <a:r>
              <a:rPr lang="cs-CZ" b="1" kern="0" dirty="0">
                <a:solidFill>
                  <a:prstClr val="black"/>
                </a:solidFill>
                <a:latin typeface="Calibri" panose="020F0502020204030204"/>
              </a:rPr>
              <a:t>9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 (</a:t>
            </a:r>
            <a:r>
              <a:rPr lang="cs-CZ" b="1" kern="0" dirty="0">
                <a:solidFill>
                  <a:prstClr val="black"/>
                </a:solidFill>
                <a:latin typeface="Calibri" panose="020F0502020204030204"/>
              </a:rPr>
              <a:t>9</a:t>
            </a: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.4 %)</a:t>
            </a:r>
          </a:p>
        </p:txBody>
      </p:sp>
    </p:spTree>
    <p:extLst>
      <p:ext uri="{BB962C8B-B14F-4D97-AF65-F5344CB8AC3E}">
        <p14:creationId xmlns:p14="http://schemas.microsoft.com/office/powerpoint/2010/main" val="1733278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3C40F-8156-711C-FBA6-C78741244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9688CA5B-1BDD-B318-721F-AA6B78279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33" y="109057"/>
            <a:ext cx="11862556" cy="533400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LDL cholesterol a jeho změna dle léčby statiny, osoby ve věku 65+ let (2/2)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D4FC0324-E1C5-F02A-D18C-D8DAE431A78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3714" y="556899"/>
            <a:ext cx="11862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Zdroj dat: NRHZS: přehled léčby. NZIS: laboratorní data LDL cholesterolu. Období 2020–2024. </a:t>
            </a: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790DE5D5-CCEB-724D-B418-41B316020F36}"/>
              </a:ext>
            </a:extLst>
          </p:cNvPr>
          <p:cNvGraphicFramePr/>
          <p:nvPr/>
        </p:nvGraphicFramePr>
        <p:xfrm>
          <a:off x="1859045" y="2449243"/>
          <a:ext cx="6718398" cy="4208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A03B39D9-8D7C-BB43-13A1-A867F5BA8C3B}"/>
              </a:ext>
            </a:extLst>
          </p:cNvPr>
          <p:cNvSpPr txBox="1"/>
          <p:nvPr/>
        </p:nvSpPr>
        <p:spPr>
          <a:xfrm>
            <a:off x="3372349" y="1054138"/>
            <a:ext cx="4715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Naměřené hodnoty po letech měření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7B4DF63-7C91-0F0F-C6DF-08323AD26EDA}"/>
              </a:ext>
            </a:extLst>
          </p:cNvPr>
          <p:cNvSpPr txBox="1"/>
          <p:nvPr/>
        </p:nvSpPr>
        <p:spPr>
          <a:xfrm>
            <a:off x="2421734" y="2012837"/>
            <a:ext cx="1980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Dlouhodobě léčení statiny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A240C5A-AC74-6112-E695-F9A9AD53211B}"/>
              </a:ext>
            </a:extLst>
          </p:cNvPr>
          <p:cNvSpPr txBox="1"/>
          <p:nvPr/>
        </p:nvSpPr>
        <p:spPr>
          <a:xfrm>
            <a:off x="238732" y="6120659"/>
            <a:ext cx="11953267" cy="1228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000" b="1" i="0">
                <a:solidFill>
                  <a:srgbClr val="0070C0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b="0" i="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B59D17E-DEE3-079F-C926-0FCAC529B5C9}"/>
              </a:ext>
            </a:extLst>
          </p:cNvPr>
          <p:cNvSpPr txBox="1"/>
          <p:nvPr/>
        </p:nvSpPr>
        <p:spPr>
          <a:xfrm>
            <a:off x="5196985" y="2012837"/>
            <a:ext cx="36493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prstClr val="black"/>
                </a:solidFill>
                <a:latin typeface="Aptos" panose="02110004020202020204"/>
              </a:rPr>
              <a:t>Bez l</a:t>
            </a:r>
            <a:r>
              <a:rPr lang="cs-CZ" sz="1600" b="1" dirty="0" err="1">
                <a:solidFill>
                  <a:prstClr val="black"/>
                </a:solidFill>
                <a:latin typeface="Aptos" panose="02110004020202020204"/>
              </a:rPr>
              <a:t>éčby</a:t>
            </a:r>
            <a:r>
              <a:rPr lang="cs-CZ" sz="1600" b="1" dirty="0">
                <a:solidFill>
                  <a:prstClr val="black"/>
                </a:solidFill>
                <a:latin typeface="Aptos" panose="02110004020202020204"/>
              </a:rPr>
              <a:t> nebo statiny nasazeny </a:t>
            </a:r>
          </a:p>
          <a:p>
            <a:pPr algn="ctr"/>
            <a:r>
              <a:rPr lang="cs-CZ" sz="1600" b="1" dirty="0">
                <a:solidFill>
                  <a:prstClr val="black"/>
                </a:solidFill>
                <a:latin typeface="Aptos" panose="02110004020202020204"/>
              </a:rPr>
              <a:t>v průběhu sledování</a:t>
            </a:r>
            <a:endParaRPr lang="en-US" sz="1600" b="1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19789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D100B-0031-052A-F3D3-FA26BC2AC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7346CB-3E4D-7F56-71C5-3BA9BCD9A37C}"/>
              </a:ext>
            </a:extLst>
          </p:cNvPr>
          <p:cNvSpPr txBox="1"/>
          <p:nvPr/>
        </p:nvSpPr>
        <p:spPr>
          <a:xfrm>
            <a:off x="434099" y="2019119"/>
            <a:ext cx="1114761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F7A"/>
              </a:buClr>
              <a:buSzTx/>
              <a:tabLst/>
              <a:defRPr/>
            </a:pPr>
            <a:endParaRPr lang="cs-CZ" sz="3200" b="1" dirty="0">
              <a:solidFill>
                <a:srgbClr val="0070C0"/>
              </a:solidFill>
              <a:latin typeface="Arial" panose="020B0604020202020204"/>
            </a:endParaRP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Prokazatelný a významný pokles hodnot LDL cholesterolu při dlouhodobé léčbě </a:t>
            </a:r>
            <a:r>
              <a:rPr lang="cs-CZ" sz="3200" b="1" dirty="0" err="1">
                <a:solidFill>
                  <a:srgbClr val="002060"/>
                </a:solidFill>
                <a:latin typeface="Arial" panose="020B0604020202020204"/>
              </a:rPr>
              <a:t>statiny</a:t>
            </a: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 je patrný </a:t>
            </a:r>
          </a:p>
          <a:p>
            <a:pPr lvl="0" algn="ctr">
              <a:buClr>
                <a:srgbClr val="2C2F7A"/>
              </a:buClr>
              <a:defRPr/>
            </a:pPr>
            <a:r>
              <a:rPr lang="cs-CZ" sz="3200" b="1" dirty="0">
                <a:solidFill>
                  <a:srgbClr val="002060"/>
                </a:solidFill>
                <a:latin typeface="Arial" panose="020B0604020202020204"/>
              </a:rPr>
              <a:t>i v celorepublikové prezentaci na mapách.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BF35963-EB09-1F60-8CCE-13B23079A20D}"/>
              </a:ext>
            </a:extLst>
          </p:cNvPr>
          <p:cNvSpPr txBox="1"/>
          <p:nvPr/>
        </p:nvSpPr>
        <p:spPr>
          <a:xfrm>
            <a:off x="978195" y="786809"/>
            <a:ext cx="10059421" cy="5539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chemeClr val="bg1"/>
                </a:solidFill>
              </a:rPr>
              <a:t>Ukázka využití nově získávaných dat: LDL cholesterol 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BA3052A3-C70D-04D7-AF2C-B82228908F29}"/>
              </a:ext>
            </a:extLst>
          </p:cNvPr>
          <p:cNvSpPr/>
          <p:nvPr/>
        </p:nvSpPr>
        <p:spPr>
          <a:xfrm>
            <a:off x="5479312" y="4546388"/>
            <a:ext cx="1233376" cy="87187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8915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4B06D-796E-F4B2-026E-DE451FC4F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8F0118-3086-8E7C-60FC-25014F385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91" y="180112"/>
            <a:ext cx="11862556" cy="63473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LDL cholesterol a  jeho změna dle ORP: </a:t>
            </a:r>
            <a:b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osoby ve věku 45-64 let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</a:t>
            </a:r>
            <a:r>
              <a:rPr lang="cs-CZ" sz="28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éčené</a:t>
            </a:r>
            <a: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statiny dlouhodobě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3C1041BF-3D3C-2C73-8CA6-0C5B71EF7EF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9390" y="970362"/>
            <a:ext cx="11682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Zdroj dat: NRHZS: přehled léčby. NZIS: laboratorní data LDL cholesterolu. Období 2020–2024. 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A771B082-F514-2E8B-BDD9-4E3BD137F406}"/>
              </a:ext>
            </a:extLst>
          </p:cNvPr>
          <p:cNvGraphicFramePr>
            <a:graphicFrameLocks noGrp="1"/>
          </p:cNvGraphicFramePr>
          <p:nvPr/>
        </p:nvGraphicFramePr>
        <p:xfrm>
          <a:off x="444971" y="4944564"/>
          <a:ext cx="3456000" cy="863600"/>
        </p:xfrm>
        <a:graphic>
          <a:graphicData uri="http://schemas.openxmlformats.org/drawingml/2006/table">
            <a:tbl>
              <a:tblPr/>
              <a:tblGrid>
                <a:gridCol w="1098079">
                  <a:extLst>
                    <a:ext uri="{9D8B030D-6E8A-4147-A177-3AD203B41FA5}">
                      <a16:colId xmlns:a16="http://schemas.microsoft.com/office/drawing/2014/main" val="3722193388"/>
                    </a:ext>
                  </a:extLst>
                </a:gridCol>
                <a:gridCol w="557921">
                  <a:extLst>
                    <a:ext uri="{9D8B030D-6E8A-4147-A177-3AD203B41FA5}">
                      <a16:colId xmlns:a16="http://schemas.microsoft.com/office/drawing/2014/main" val="3074167879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68846010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85436039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Nejnižší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vy</a:t>
                      </a:r>
                      <a:r>
                        <a:rPr lang="cs-CZ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šší</a:t>
                      </a: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664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Moravská Třebová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Mohelnice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68.6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182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Chotěboř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Plzeň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67.5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38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Polička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36.9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Kralovice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65.6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48855"/>
                  </a:ext>
                </a:extLst>
              </a:tr>
            </a:tbl>
          </a:graphicData>
        </a:graphic>
      </p:graphicFrame>
      <p:graphicFrame>
        <p:nvGraphicFramePr>
          <p:cNvPr id="22" name="Tabulka 21">
            <a:extLst>
              <a:ext uri="{FF2B5EF4-FFF2-40B4-BE49-F238E27FC236}">
                <a16:creationId xmlns:a16="http://schemas.microsoft.com/office/drawing/2014/main" id="{4AF17FC3-8773-D202-AFEA-56F2F6D6CD85}"/>
              </a:ext>
            </a:extLst>
          </p:cNvPr>
          <p:cNvGraphicFramePr>
            <a:graphicFrameLocks noGrp="1"/>
          </p:cNvGraphicFramePr>
          <p:nvPr/>
        </p:nvGraphicFramePr>
        <p:xfrm>
          <a:off x="4541577" y="4944564"/>
          <a:ext cx="3456000" cy="863600"/>
        </p:xfrm>
        <a:graphic>
          <a:graphicData uri="http://schemas.openxmlformats.org/drawingml/2006/table">
            <a:tbl>
              <a:tblPr/>
              <a:tblGrid>
                <a:gridCol w="1098079">
                  <a:extLst>
                    <a:ext uri="{9D8B030D-6E8A-4147-A177-3AD203B41FA5}">
                      <a16:colId xmlns:a16="http://schemas.microsoft.com/office/drawing/2014/main" val="3722193388"/>
                    </a:ext>
                  </a:extLst>
                </a:gridCol>
                <a:gridCol w="557921">
                  <a:extLst>
                    <a:ext uri="{9D8B030D-6E8A-4147-A177-3AD203B41FA5}">
                      <a16:colId xmlns:a16="http://schemas.microsoft.com/office/drawing/2014/main" val="3074167879"/>
                    </a:ext>
                  </a:extLst>
                </a:gridCol>
                <a:gridCol w="1193124">
                  <a:extLst>
                    <a:ext uri="{9D8B030D-6E8A-4147-A177-3AD203B41FA5}">
                      <a16:colId xmlns:a16="http://schemas.microsoft.com/office/drawing/2014/main" val="1688460100"/>
                    </a:ext>
                  </a:extLst>
                </a:gridCol>
                <a:gridCol w="606876">
                  <a:extLst>
                    <a:ext uri="{9D8B030D-6E8A-4147-A177-3AD203B41FA5}">
                      <a16:colId xmlns:a16="http://schemas.microsoft.com/office/drawing/2014/main" val="85436039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Nejnižší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vy</a:t>
                      </a:r>
                      <a:r>
                        <a:rPr lang="cs-CZ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šší</a:t>
                      </a: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664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Moravská Třebová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Hořice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182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Chotěboř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22.9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Mohelnice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51.9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38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Náměšť n. Oslavou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23.6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Kralovice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51.1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48855"/>
                  </a:ext>
                </a:extLst>
              </a:tr>
            </a:tbl>
          </a:graphicData>
        </a:graphic>
      </p:graphicFrame>
      <p:graphicFrame>
        <p:nvGraphicFramePr>
          <p:cNvPr id="23" name="Tabulka 22">
            <a:extLst>
              <a:ext uri="{FF2B5EF4-FFF2-40B4-BE49-F238E27FC236}">
                <a16:creationId xmlns:a16="http://schemas.microsoft.com/office/drawing/2014/main" id="{FC9D6D82-D497-7456-1DB4-D055479A4295}"/>
              </a:ext>
            </a:extLst>
          </p:cNvPr>
          <p:cNvGraphicFramePr>
            <a:graphicFrameLocks noGrp="1"/>
          </p:cNvGraphicFramePr>
          <p:nvPr/>
        </p:nvGraphicFramePr>
        <p:xfrm>
          <a:off x="8638183" y="4944564"/>
          <a:ext cx="3456000" cy="863600"/>
        </p:xfrm>
        <a:graphic>
          <a:graphicData uri="http://schemas.openxmlformats.org/drawingml/2006/table">
            <a:tbl>
              <a:tblPr/>
              <a:tblGrid>
                <a:gridCol w="1098079">
                  <a:extLst>
                    <a:ext uri="{9D8B030D-6E8A-4147-A177-3AD203B41FA5}">
                      <a16:colId xmlns:a16="http://schemas.microsoft.com/office/drawing/2014/main" val="3722193388"/>
                    </a:ext>
                  </a:extLst>
                </a:gridCol>
                <a:gridCol w="557921">
                  <a:extLst>
                    <a:ext uri="{9D8B030D-6E8A-4147-A177-3AD203B41FA5}">
                      <a16:colId xmlns:a16="http://schemas.microsoft.com/office/drawing/2014/main" val="3074167879"/>
                    </a:ext>
                  </a:extLst>
                </a:gridCol>
                <a:gridCol w="1257457">
                  <a:extLst>
                    <a:ext uri="{9D8B030D-6E8A-4147-A177-3AD203B41FA5}">
                      <a16:colId xmlns:a16="http://schemas.microsoft.com/office/drawing/2014/main" val="1688460100"/>
                    </a:ext>
                  </a:extLst>
                </a:gridCol>
                <a:gridCol w="542543">
                  <a:extLst>
                    <a:ext uri="{9D8B030D-6E8A-4147-A177-3AD203B41FA5}">
                      <a16:colId xmlns:a16="http://schemas.microsoft.com/office/drawing/2014/main" val="85436039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Nejnižší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vy</a:t>
                      </a:r>
                      <a:r>
                        <a:rPr lang="cs-CZ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šší</a:t>
                      </a: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664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Strakonice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Mnichovo Hradiště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47.2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182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Moravská Třebová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Hořice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46.3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38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Vodňany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Kralovice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46.2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48855"/>
                  </a:ext>
                </a:extLst>
              </a:tr>
            </a:tbl>
          </a:graphicData>
        </a:graphic>
      </p:graphicFrame>
      <p:pic>
        <p:nvPicPr>
          <p:cNvPr id="5" name="Obrázek 4" descr="Obsah obrázku mapa, text&#10;&#10;Obsah vygenerovaný umělou inteligencí může být nesprávný.">
            <a:extLst>
              <a:ext uri="{FF2B5EF4-FFF2-40B4-BE49-F238E27FC236}">
                <a16:creationId xmlns:a16="http://schemas.microsoft.com/office/drawing/2014/main" id="{CF6EB2D5-B553-A525-F7F8-BAC04728B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000" y="1774335"/>
            <a:ext cx="4104000" cy="3230245"/>
          </a:xfrm>
          <a:prstGeom prst="rect">
            <a:avLst/>
          </a:prstGeom>
        </p:spPr>
      </p:pic>
      <p:pic>
        <p:nvPicPr>
          <p:cNvPr id="9" name="Obrázek 8" descr="Obsah obrázku mapa&#10;&#10;Obsah vygenerovaný umělou inteligencí může být nesprávný.">
            <a:extLst>
              <a:ext uri="{FF2B5EF4-FFF2-40B4-BE49-F238E27FC236}">
                <a16:creationId xmlns:a16="http://schemas.microsoft.com/office/drawing/2014/main" id="{A551FC5A-642F-7802-39CA-3499D4BD14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855" y="1774335"/>
            <a:ext cx="4104000" cy="3230245"/>
          </a:xfrm>
          <a:prstGeom prst="rect">
            <a:avLst/>
          </a:prstGeom>
        </p:spPr>
      </p:pic>
      <p:pic>
        <p:nvPicPr>
          <p:cNvPr id="11" name="Obrázek 10" descr="Obsah obrázku mapa&#10;&#10;Obsah vygenerovaný umělou inteligencí může být nesprávný.">
            <a:extLst>
              <a:ext uri="{FF2B5EF4-FFF2-40B4-BE49-F238E27FC236}">
                <a16:creationId xmlns:a16="http://schemas.microsoft.com/office/drawing/2014/main" id="{A289C9E7-D764-F326-D937-D01162BF9A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9" y="1774335"/>
            <a:ext cx="4104000" cy="3230245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E47BB4E7-9997-0926-2033-1F785730937B}"/>
              </a:ext>
            </a:extLst>
          </p:cNvPr>
          <p:cNvSpPr txBox="1"/>
          <p:nvPr/>
        </p:nvSpPr>
        <p:spPr>
          <a:xfrm>
            <a:off x="238733" y="5963004"/>
            <a:ext cx="11953267" cy="1228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000" b="1" i="0">
                <a:solidFill>
                  <a:srgbClr val="0070C0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b="0" i="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135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47C06-A8C8-F174-D0C8-BAA76DA20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2681CE-9FFD-9CBB-A738-35F80BF59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91" y="121117"/>
            <a:ext cx="11862556" cy="63473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LDL cholesterol a  jeho změna dle ORP: </a:t>
            </a:r>
            <a:b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osoby ve věku </a:t>
            </a:r>
            <a: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let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</a:t>
            </a:r>
            <a:r>
              <a:rPr lang="cs-CZ" sz="2800" b="1" dirty="0" err="1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éčené</a:t>
            </a:r>
            <a:r>
              <a:rPr lang="cs-CZ" sz="28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statiny dlouhodobě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BEC2C1C3-3BB9-508E-4346-169044F76D9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9390" y="940270"/>
            <a:ext cx="11703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cs-CZ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Zdroj dat: NRHZS: přehled léčby. NZIS: laboratorní data LDL cholesterolu. Období 2020–2024. </a:t>
            </a: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1978C5F7-E915-0B64-8A6B-BBEAB2E4050D}"/>
              </a:ext>
            </a:extLst>
          </p:cNvPr>
          <p:cNvGraphicFramePr>
            <a:graphicFrameLocks noGrp="1"/>
          </p:cNvGraphicFramePr>
          <p:nvPr/>
        </p:nvGraphicFramePr>
        <p:xfrm>
          <a:off x="444971" y="4952363"/>
          <a:ext cx="3456000" cy="863600"/>
        </p:xfrm>
        <a:graphic>
          <a:graphicData uri="http://schemas.openxmlformats.org/drawingml/2006/table">
            <a:tbl>
              <a:tblPr/>
              <a:tblGrid>
                <a:gridCol w="1098079">
                  <a:extLst>
                    <a:ext uri="{9D8B030D-6E8A-4147-A177-3AD203B41FA5}">
                      <a16:colId xmlns:a16="http://schemas.microsoft.com/office/drawing/2014/main" val="3722193388"/>
                    </a:ext>
                  </a:extLst>
                </a:gridCol>
                <a:gridCol w="557921">
                  <a:extLst>
                    <a:ext uri="{9D8B030D-6E8A-4147-A177-3AD203B41FA5}">
                      <a16:colId xmlns:a16="http://schemas.microsoft.com/office/drawing/2014/main" val="3074167879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68846010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85436039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Nejnižší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vy</a:t>
                      </a:r>
                      <a:r>
                        <a:rPr lang="cs-CZ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šší</a:t>
                      </a: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664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Moravská Třebová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Blovice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182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Bučovice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Sedlčany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48.9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38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Rumburk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Vítkov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48.4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48855"/>
                  </a:ext>
                </a:extLst>
              </a:tr>
            </a:tbl>
          </a:graphicData>
        </a:graphic>
      </p:graphicFrame>
      <p:graphicFrame>
        <p:nvGraphicFramePr>
          <p:cNvPr id="22" name="Tabulka 21">
            <a:extLst>
              <a:ext uri="{FF2B5EF4-FFF2-40B4-BE49-F238E27FC236}">
                <a16:creationId xmlns:a16="http://schemas.microsoft.com/office/drawing/2014/main" id="{7DD66DB8-136E-F367-DB42-56E7C7A8B945}"/>
              </a:ext>
            </a:extLst>
          </p:cNvPr>
          <p:cNvGraphicFramePr>
            <a:graphicFrameLocks noGrp="1"/>
          </p:cNvGraphicFramePr>
          <p:nvPr/>
        </p:nvGraphicFramePr>
        <p:xfrm>
          <a:off x="4541577" y="4952363"/>
          <a:ext cx="3456000" cy="863600"/>
        </p:xfrm>
        <a:graphic>
          <a:graphicData uri="http://schemas.openxmlformats.org/drawingml/2006/table">
            <a:tbl>
              <a:tblPr/>
              <a:tblGrid>
                <a:gridCol w="1098079">
                  <a:extLst>
                    <a:ext uri="{9D8B030D-6E8A-4147-A177-3AD203B41FA5}">
                      <a16:colId xmlns:a16="http://schemas.microsoft.com/office/drawing/2014/main" val="3722193388"/>
                    </a:ext>
                  </a:extLst>
                </a:gridCol>
                <a:gridCol w="557921">
                  <a:extLst>
                    <a:ext uri="{9D8B030D-6E8A-4147-A177-3AD203B41FA5}">
                      <a16:colId xmlns:a16="http://schemas.microsoft.com/office/drawing/2014/main" val="3074167879"/>
                    </a:ext>
                  </a:extLst>
                </a:gridCol>
                <a:gridCol w="1193124">
                  <a:extLst>
                    <a:ext uri="{9D8B030D-6E8A-4147-A177-3AD203B41FA5}">
                      <a16:colId xmlns:a16="http://schemas.microsoft.com/office/drawing/2014/main" val="1688460100"/>
                    </a:ext>
                  </a:extLst>
                </a:gridCol>
                <a:gridCol w="606876">
                  <a:extLst>
                    <a:ext uri="{9D8B030D-6E8A-4147-A177-3AD203B41FA5}">
                      <a16:colId xmlns:a16="http://schemas.microsoft.com/office/drawing/2014/main" val="85436039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Nejnižší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vy</a:t>
                      </a:r>
                      <a:r>
                        <a:rPr lang="cs-CZ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šší</a:t>
                      </a: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664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Moravská Třebová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Ostrov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48.0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182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Bučovice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Vodňany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42.2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38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Soběslav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Mohelnice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38.3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48855"/>
                  </a:ext>
                </a:extLst>
              </a:tr>
            </a:tbl>
          </a:graphicData>
        </a:graphic>
      </p:graphicFrame>
      <p:graphicFrame>
        <p:nvGraphicFramePr>
          <p:cNvPr id="23" name="Tabulka 22">
            <a:extLst>
              <a:ext uri="{FF2B5EF4-FFF2-40B4-BE49-F238E27FC236}">
                <a16:creationId xmlns:a16="http://schemas.microsoft.com/office/drawing/2014/main" id="{BFA6483D-F4B9-055E-33BD-74703680D165}"/>
              </a:ext>
            </a:extLst>
          </p:cNvPr>
          <p:cNvGraphicFramePr>
            <a:graphicFrameLocks noGrp="1"/>
          </p:cNvGraphicFramePr>
          <p:nvPr/>
        </p:nvGraphicFramePr>
        <p:xfrm>
          <a:off x="8638183" y="4952363"/>
          <a:ext cx="3456000" cy="863600"/>
        </p:xfrm>
        <a:graphic>
          <a:graphicData uri="http://schemas.openxmlformats.org/drawingml/2006/table">
            <a:tbl>
              <a:tblPr/>
              <a:tblGrid>
                <a:gridCol w="1098079">
                  <a:extLst>
                    <a:ext uri="{9D8B030D-6E8A-4147-A177-3AD203B41FA5}">
                      <a16:colId xmlns:a16="http://schemas.microsoft.com/office/drawing/2014/main" val="3722193388"/>
                    </a:ext>
                  </a:extLst>
                </a:gridCol>
                <a:gridCol w="557921">
                  <a:extLst>
                    <a:ext uri="{9D8B030D-6E8A-4147-A177-3AD203B41FA5}">
                      <a16:colId xmlns:a16="http://schemas.microsoft.com/office/drawing/2014/main" val="3074167879"/>
                    </a:ext>
                  </a:extLst>
                </a:gridCol>
                <a:gridCol w="1257457">
                  <a:extLst>
                    <a:ext uri="{9D8B030D-6E8A-4147-A177-3AD203B41FA5}">
                      <a16:colId xmlns:a16="http://schemas.microsoft.com/office/drawing/2014/main" val="1688460100"/>
                    </a:ext>
                  </a:extLst>
                </a:gridCol>
                <a:gridCol w="542543">
                  <a:extLst>
                    <a:ext uri="{9D8B030D-6E8A-4147-A177-3AD203B41FA5}">
                      <a16:colId xmlns:a16="http://schemas.microsoft.com/office/drawing/2014/main" val="85436039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Nejnižší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Nej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vy</a:t>
                      </a:r>
                      <a:r>
                        <a:rPr lang="cs-CZ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šší</a:t>
                      </a: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procento osob nad normou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3 mmol/l)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664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Moravská Třebová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Ostrov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36.0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182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Jihlava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Jeseník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38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Náměšť n. Oslavou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Bílina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48855"/>
                  </a:ext>
                </a:extLst>
              </a:tr>
            </a:tbl>
          </a:graphicData>
        </a:graphic>
      </p:graphicFrame>
      <p:pic>
        <p:nvPicPr>
          <p:cNvPr id="10" name="Obrázek 9" descr="Obsah obrázku mapa&#10;&#10;Obsah vygenerovaný umělou inteligencí může být nesprávný.">
            <a:extLst>
              <a:ext uri="{FF2B5EF4-FFF2-40B4-BE49-F238E27FC236}">
                <a16:creationId xmlns:a16="http://schemas.microsoft.com/office/drawing/2014/main" id="{62BEC73F-CFB8-8841-DA1A-3D3058EEA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6" y="1700918"/>
            <a:ext cx="4104000" cy="3230245"/>
          </a:xfrm>
          <a:prstGeom prst="rect">
            <a:avLst/>
          </a:prstGeom>
        </p:spPr>
      </p:pic>
      <p:pic>
        <p:nvPicPr>
          <p:cNvPr id="12" name="Obrázek 11" descr="Obsah obrázku mapa, text&#10;&#10;Obsah vygenerovaný umělou inteligencí může být nesprávný.">
            <a:extLst>
              <a:ext uri="{FF2B5EF4-FFF2-40B4-BE49-F238E27FC236}">
                <a16:creationId xmlns:a16="http://schemas.microsoft.com/office/drawing/2014/main" id="{30814216-5C07-F4DE-EB86-513DF6050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373" y="1700918"/>
            <a:ext cx="4104000" cy="3230245"/>
          </a:xfrm>
          <a:prstGeom prst="rect">
            <a:avLst/>
          </a:prstGeom>
        </p:spPr>
      </p:pic>
      <p:pic>
        <p:nvPicPr>
          <p:cNvPr id="13" name="Obrázek 12" descr="Obsah obrázku mapa, text&#10;&#10;Obsah vygenerovaný umělou inteligencí může být nesprávný.">
            <a:extLst>
              <a:ext uri="{FF2B5EF4-FFF2-40B4-BE49-F238E27FC236}">
                <a16:creationId xmlns:a16="http://schemas.microsoft.com/office/drawing/2014/main" id="{731AEC01-857D-1A6B-DDBE-509A34E333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434" y="1700918"/>
            <a:ext cx="4104000" cy="323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25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0341E-2B5A-F87C-CEC1-00CFEED5C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2F444-D82E-7D54-32CE-7B218621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7605" y="2412387"/>
            <a:ext cx="11987471" cy="523137"/>
          </a:xfrm>
        </p:spPr>
        <p:txBody>
          <a:bodyPr>
            <a:normAutofit fontScale="90000"/>
          </a:bodyPr>
          <a:lstStyle/>
          <a:p>
            <a:pPr algn="ctr"/>
            <a:r>
              <a:rPr lang="cs-CZ" sz="7200" dirty="0"/>
              <a:t>DĚKUJI ZA POZORNOST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83E14CE-F7C1-8B02-9E90-4FF7681BDC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485" y="3597161"/>
            <a:ext cx="558058" cy="368881"/>
          </a:xfrm>
          <a:prstGeom prst="rect">
            <a:avLst/>
          </a:prstGeom>
        </p:spPr>
      </p:pic>
      <p:grpSp>
        <p:nvGrpSpPr>
          <p:cNvPr id="7" name="Skupina 6">
            <a:extLst>
              <a:ext uri="{FF2B5EF4-FFF2-40B4-BE49-F238E27FC236}">
                <a16:creationId xmlns:a16="http://schemas.microsoft.com/office/drawing/2014/main" id="{A60FC79D-83C0-681B-294C-57533E2036DB}"/>
              </a:ext>
            </a:extLst>
          </p:cNvPr>
          <p:cNvGrpSpPr/>
          <p:nvPr/>
        </p:nvGrpSpPr>
        <p:grpSpPr>
          <a:xfrm>
            <a:off x="164971" y="2887494"/>
            <a:ext cx="12027029" cy="1022864"/>
            <a:chOff x="0" y="295019"/>
            <a:chExt cx="12027029" cy="1022864"/>
          </a:xfrm>
        </p:grpSpPr>
        <p:sp>
          <p:nvSpPr>
            <p:cNvPr id="8" name="Obdélník: se zakulacenými rohy 20">
              <a:extLst>
                <a:ext uri="{FF2B5EF4-FFF2-40B4-BE49-F238E27FC236}">
                  <a16:creationId xmlns:a16="http://schemas.microsoft.com/office/drawing/2014/main" id="{4ECE28F0-06AD-31B7-F83C-BDF4A7E70DBB}"/>
                </a:ext>
              </a:extLst>
            </p:cNvPr>
            <p:cNvSpPr/>
            <p:nvPr/>
          </p:nvSpPr>
          <p:spPr>
            <a:xfrm>
              <a:off x="11055029" y="914216"/>
              <a:ext cx="972000" cy="36000"/>
            </a:xfrm>
            <a:prstGeom prst="roundRect">
              <a:avLst/>
            </a:prstGeom>
            <a:solidFill>
              <a:srgbClr val="C2272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53B36441-C913-284A-3E7D-439DBFB3B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6303" y="295019"/>
              <a:ext cx="1867288" cy="1022864"/>
            </a:xfrm>
            <a:prstGeom prst="rect">
              <a:avLst/>
            </a:prstGeom>
          </p:spPr>
        </p:pic>
        <p:sp>
          <p:nvSpPr>
            <p:cNvPr id="10" name="Obdélník: se zakulacenými rohy 13">
              <a:extLst>
                <a:ext uri="{FF2B5EF4-FFF2-40B4-BE49-F238E27FC236}">
                  <a16:creationId xmlns:a16="http://schemas.microsoft.com/office/drawing/2014/main" id="{D8795D33-B957-9C21-A637-1644C2A1A79E}"/>
                </a:ext>
              </a:extLst>
            </p:cNvPr>
            <p:cNvSpPr/>
            <p:nvPr/>
          </p:nvSpPr>
          <p:spPr>
            <a:xfrm>
              <a:off x="0" y="930003"/>
              <a:ext cx="9864000" cy="36000"/>
            </a:xfrm>
            <a:prstGeom prst="roundRect">
              <a:avLst/>
            </a:prstGeom>
            <a:solidFill>
              <a:srgbClr val="C2272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BA5D716E-0DA7-B56A-A3DC-EB458202A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624" y="3607017"/>
            <a:ext cx="462044" cy="44609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807818F6-46EA-EC4A-46A3-1EE7E98E5F81}"/>
              </a:ext>
            </a:extLst>
          </p:cNvPr>
          <p:cNvSpPr txBox="1"/>
          <p:nvPr/>
        </p:nvSpPr>
        <p:spPr>
          <a:xfrm>
            <a:off x="9593667" y="3599231"/>
            <a:ext cx="113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C10C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ČESKÁ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C10C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KARDIOLOGICKÁ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C10C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SPOLEČNOST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E6F4437E-1DEB-BAD9-9CAD-4025FBC90411}"/>
              </a:ext>
            </a:extLst>
          </p:cNvPr>
          <p:cNvSpPr/>
          <p:nvPr/>
        </p:nvSpPr>
        <p:spPr>
          <a:xfrm>
            <a:off x="9583619" y="5476352"/>
            <a:ext cx="2598333" cy="13615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5255207-C2C1-9CFF-DEFC-39A2F801CE13}"/>
              </a:ext>
            </a:extLst>
          </p:cNvPr>
          <p:cNvSpPr txBox="1"/>
          <p:nvPr/>
        </p:nvSpPr>
        <p:spPr>
          <a:xfrm>
            <a:off x="569454" y="178124"/>
            <a:ext cx="10499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D71440"/>
                </a:solidFill>
              </a:rPr>
              <a:t>Elektronizace dalších sběrů dat pro NKV plán bude pokračovat 2025 -&gt; 2035 -&gt; ………  </a:t>
            </a:r>
          </a:p>
        </p:txBody>
      </p:sp>
      <p:pic>
        <p:nvPicPr>
          <p:cNvPr id="4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E059C72E-D148-0A1F-CCFF-77646B3C4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10985637" y="210165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273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BAD646D-8B5C-82B7-7285-088E3281A6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76" b="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47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C80D0D2-EB84-7D4D-4F14-A9395A0A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204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C5A7641C-6374-F548-198A-11BF76526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0"/>
            <a:ext cx="12192000" cy="685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02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592CED2-D8F7-DAE5-A4D9-B6E649792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94"/>
            <a:ext cx="12192000" cy="685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826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983E7AC-FEF9-DFDC-5807-80E7A5400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" y="0"/>
            <a:ext cx="12183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22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9F2ACA73-9C29-6AA4-93F3-927BAD44E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9"/>
            <a:ext cx="12192000" cy="684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272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0D39243D-CC87-1883-D9D3-D6A6D47D5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" y="0"/>
            <a:ext cx="12183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89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642D4D0-19B3-8047-3DC7-7A414608D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5"/>
            <a:ext cx="12192000" cy="685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164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42DF6B4-0676-CFD0-A652-0C121F07C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5" y="0"/>
            <a:ext cx="121593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00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CUSTOMSORTGLOBALLY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heme/theme1.xml><?xml version="1.0" encoding="utf-8"?>
<a:theme xmlns:a="http://schemas.openxmlformats.org/drawingml/2006/main" name="3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Vlastní návrh">
  <a:themeElements>
    <a:clrScheme name="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lastní návrh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9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9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4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0_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7_Motiv Office">
  <a:themeElements>
    <a:clrScheme name="ÚZI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2F79"/>
      </a:accent1>
      <a:accent2>
        <a:srgbClr val="93A8CD"/>
      </a:accent2>
      <a:accent3>
        <a:srgbClr val="E32328"/>
      </a:accent3>
      <a:accent4>
        <a:srgbClr val="BBC747"/>
      </a:accent4>
      <a:accent5>
        <a:srgbClr val="7B3C8E"/>
      </a:accent5>
      <a:accent6>
        <a:srgbClr val="E6B03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5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UZIS">
    <a:dk1>
      <a:sysClr val="windowText" lastClr="000000"/>
    </a:dk1>
    <a:lt1>
      <a:sysClr val="window" lastClr="FFFFFF"/>
    </a:lt1>
    <a:dk2>
      <a:srgbClr val="2C2F7A"/>
    </a:dk2>
    <a:lt2>
      <a:srgbClr val="F2F2F2"/>
    </a:lt2>
    <a:accent1>
      <a:srgbClr val="2C2F7A"/>
    </a:accent1>
    <a:accent2>
      <a:srgbClr val="DA2B47"/>
    </a:accent2>
    <a:accent3>
      <a:srgbClr val="BBC747"/>
    </a:accent3>
    <a:accent4>
      <a:srgbClr val="7B3C8E"/>
    </a:accent4>
    <a:accent5>
      <a:srgbClr val="93A8CD"/>
    </a:accent5>
    <a:accent6>
      <a:srgbClr val="FF788D"/>
    </a:accent6>
    <a:hlink>
      <a:srgbClr val="93A8CD"/>
    </a:hlink>
    <a:folHlink>
      <a:srgbClr val="FF788D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UZIS">
    <a:dk1>
      <a:sysClr val="windowText" lastClr="000000"/>
    </a:dk1>
    <a:lt1>
      <a:sysClr val="window" lastClr="FFFFFF"/>
    </a:lt1>
    <a:dk2>
      <a:srgbClr val="2C2F7A"/>
    </a:dk2>
    <a:lt2>
      <a:srgbClr val="F2F2F2"/>
    </a:lt2>
    <a:accent1>
      <a:srgbClr val="2C2F7A"/>
    </a:accent1>
    <a:accent2>
      <a:srgbClr val="DA2B47"/>
    </a:accent2>
    <a:accent3>
      <a:srgbClr val="BBC747"/>
    </a:accent3>
    <a:accent4>
      <a:srgbClr val="7B3C8E"/>
    </a:accent4>
    <a:accent5>
      <a:srgbClr val="93A8CD"/>
    </a:accent5>
    <a:accent6>
      <a:srgbClr val="FF788D"/>
    </a:accent6>
    <a:hlink>
      <a:srgbClr val="93A8CD"/>
    </a:hlink>
    <a:folHlink>
      <a:srgbClr val="FF788D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UZIS">
    <a:dk1>
      <a:sysClr val="windowText" lastClr="000000"/>
    </a:dk1>
    <a:lt1>
      <a:sysClr val="window" lastClr="FFFFFF"/>
    </a:lt1>
    <a:dk2>
      <a:srgbClr val="2C2F7A"/>
    </a:dk2>
    <a:lt2>
      <a:srgbClr val="F2F2F2"/>
    </a:lt2>
    <a:accent1>
      <a:srgbClr val="2C2F7A"/>
    </a:accent1>
    <a:accent2>
      <a:srgbClr val="DA2B47"/>
    </a:accent2>
    <a:accent3>
      <a:srgbClr val="BBC747"/>
    </a:accent3>
    <a:accent4>
      <a:srgbClr val="7B3C8E"/>
    </a:accent4>
    <a:accent5>
      <a:srgbClr val="93A8CD"/>
    </a:accent5>
    <a:accent6>
      <a:srgbClr val="FF788D"/>
    </a:accent6>
    <a:hlink>
      <a:srgbClr val="93A8CD"/>
    </a:hlink>
    <a:folHlink>
      <a:srgbClr val="FF788D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UZIS">
    <a:dk1>
      <a:sysClr val="windowText" lastClr="000000"/>
    </a:dk1>
    <a:lt1>
      <a:sysClr val="window" lastClr="FFFFFF"/>
    </a:lt1>
    <a:dk2>
      <a:srgbClr val="2C2F7A"/>
    </a:dk2>
    <a:lt2>
      <a:srgbClr val="F2F2F2"/>
    </a:lt2>
    <a:accent1>
      <a:srgbClr val="2C2F7A"/>
    </a:accent1>
    <a:accent2>
      <a:srgbClr val="DA2B47"/>
    </a:accent2>
    <a:accent3>
      <a:srgbClr val="BBC747"/>
    </a:accent3>
    <a:accent4>
      <a:srgbClr val="7B3C8E"/>
    </a:accent4>
    <a:accent5>
      <a:srgbClr val="93A8CD"/>
    </a:accent5>
    <a:accent6>
      <a:srgbClr val="FF788D"/>
    </a:accent6>
    <a:hlink>
      <a:srgbClr val="93A8CD"/>
    </a:hlink>
    <a:folHlink>
      <a:srgbClr val="FF788D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UZIS">
    <a:dk1>
      <a:sysClr val="windowText" lastClr="000000"/>
    </a:dk1>
    <a:lt1>
      <a:sysClr val="window" lastClr="FFFFFF"/>
    </a:lt1>
    <a:dk2>
      <a:srgbClr val="2C2F7A"/>
    </a:dk2>
    <a:lt2>
      <a:srgbClr val="F2F2F2"/>
    </a:lt2>
    <a:accent1>
      <a:srgbClr val="2C2F7A"/>
    </a:accent1>
    <a:accent2>
      <a:srgbClr val="DA2B47"/>
    </a:accent2>
    <a:accent3>
      <a:srgbClr val="BBC747"/>
    </a:accent3>
    <a:accent4>
      <a:srgbClr val="7B3C8E"/>
    </a:accent4>
    <a:accent5>
      <a:srgbClr val="93A8CD"/>
    </a:accent5>
    <a:accent6>
      <a:srgbClr val="FF788D"/>
    </a:accent6>
    <a:hlink>
      <a:srgbClr val="93A8CD"/>
    </a:hlink>
    <a:folHlink>
      <a:srgbClr val="FF788D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D5D7E3BC75464781B5563E613B2ED6" ma:contentTypeVersion="14" ma:contentTypeDescription="Vytvoří nový dokument" ma:contentTypeScope="" ma:versionID="f18868c5186550599af04f030b73d689">
  <xsd:schema xmlns:xsd="http://www.w3.org/2001/XMLSchema" xmlns:xs="http://www.w3.org/2001/XMLSchema" xmlns:p="http://schemas.microsoft.com/office/2006/metadata/properties" xmlns:ns3="504245e9-5d8d-493c-b430-15ab26d0fadd" xmlns:ns4="a82729c4-b222-4718-a125-00e8f64353a0" targetNamespace="http://schemas.microsoft.com/office/2006/metadata/properties" ma:root="true" ma:fieldsID="8b61447907934e22ad6a1b6b0b77bd93" ns3:_="" ns4:_="">
    <xsd:import namespace="504245e9-5d8d-493c-b430-15ab26d0fadd"/>
    <xsd:import namespace="a82729c4-b222-4718-a125-00e8f64353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245e9-5d8d-493c-b430-15ab26d0fa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2729c4-b222-4718-a125-00e8f64353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33997B-0702-4D58-A550-1B4E5E5A95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29682F-0C6E-4250-81C0-A81B8A9CFC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4245e9-5d8d-493c-b430-15ab26d0fadd"/>
    <ds:schemaRef ds:uri="a82729c4-b222-4718-a125-00e8f64353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7E40B2-01E4-47D0-AEBC-47456A363440}">
  <ds:schemaRefs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a82729c4-b222-4718-a125-00e8f64353a0"/>
    <ds:schemaRef ds:uri="504245e9-5d8d-493c-b430-15ab26d0fad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2863</TotalTime>
  <Words>2849</Words>
  <Application>Microsoft Office PowerPoint</Application>
  <PresentationFormat>Širokoúhlá obrazovka</PresentationFormat>
  <Paragraphs>555</Paragraphs>
  <Slides>43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12</vt:i4>
      </vt:variant>
      <vt:variant>
        <vt:lpstr>Motiv</vt:lpstr>
      </vt:variant>
      <vt:variant>
        <vt:i4>10</vt:i4>
      </vt:variant>
      <vt:variant>
        <vt:lpstr>Nadpisy snímků</vt:lpstr>
      </vt:variant>
      <vt:variant>
        <vt:i4>43</vt:i4>
      </vt:variant>
    </vt:vector>
  </HeadingPairs>
  <TitlesOfParts>
    <vt:vector size="65" baseType="lpstr">
      <vt:lpstr>Aptos</vt:lpstr>
      <vt:lpstr>Aptos Display</vt:lpstr>
      <vt:lpstr>Aptos Narrow</vt:lpstr>
      <vt:lpstr>Arial</vt:lpstr>
      <vt:lpstr>Calibri</vt:lpstr>
      <vt:lpstr>Calibri Light</vt:lpstr>
      <vt:lpstr>Cambria</vt:lpstr>
      <vt:lpstr>Courier New</vt:lpstr>
      <vt:lpstr>Symbol</vt:lpstr>
      <vt:lpstr>Trebuchet MS</vt:lpstr>
      <vt:lpstr>Verdana</vt:lpstr>
      <vt:lpstr>Wingdings</vt:lpstr>
      <vt:lpstr>3_Motiv Office</vt:lpstr>
      <vt:lpstr>9_Motiv Office</vt:lpstr>
      <vt:lpstr>2_Vlastní návrh</vt:lpstr>
      <vt:lpstr>19_Motiv Office</vt:lpstr>
      <vt:lpstr>29_Motiv Office</vt:lpstr>
      <vt:lpstr>4_Motiv Office</vt:lpstr>
      <vt:lpstr>24_Motiv Office</vt:lpstr>
      <vt:lpstr>30_Motiv Office</vt:lpstr>
      <vt:lpstr>7_Motiv Office</vt:lpstr>
      <vt:lpstr>25_Motiv Office</vt:lpstr>
      <vt:lpstr>Prezentace aplikace PowerPoint</vt:lpstr>
      <vt:lpstr>Připravená novela zákona o elektronizaci zdravotnictví zásadně posiluje budovanou datovou základnu resortu</vt:lpstr>
      <vt:lpstr>Připravená novela zákona o elektronizaci zdravotnictví zásadně posiluje budovanou datovou základnu resortu</vt:lpstr>
      <vt:lpstr>Prezentace aplikace PowerPoint</vt:lpstr>
      <vt:lpstr>eHealth systém pro management výsledků laboratorních vyšetření</vt:lpstr>
      <vt:lpstr>Centralizace výsledků klíčových laboratorních vyšetření Verze 1.0: prevence a screeningy  </vt:lpstr>
      <vt:lpstr>Centralizace výsledků klíčových laboratorních vyšetření Verze 1.0: prevence a screeningy  </vt:lpstr>
      <vt:lpstr>Příklad analýzy prošetřenosti populace Pokrytí populace vyšetřením za období 2020 -&gt; 2024: LDL cholesterol</vt:lpstr>
      <vt:lpstr>Příklad analýzy centralizovaných výsledků vyšetření  Procento osob v roce 2024 nad normou LDL cholesterolu</vt:lpstr>
      <vt:lpstr>Prezentace aplikace PowerPoint</vt:lpstr>
      <vt:lpstr>Prezentace aplikace PowerPoint</vt:lpstr>
      <vt:lpstr>Parametrický model preventivní prohlídky u PL pro dospělé dle nové vyhlášky</vt:lpstr>
      <vt:lpstr>rozsah údajů pro účely sběru a sdílení dat:  praktický lékař pro dospělé – stav implementace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Centralizace výsledků klíčových laboratorních vyšetření </vt:lpstr>
      <vt:lpstr>Prezentace aplikace PowerPoint</vt:lpstr>
      <vt:lpstr>Prezentace aplikace PowerPoint</vt:lpstr>
      <vt:lpstr>Přehled získaných výsledků vyšetření za období 2020 -&gt; 2024:  LDL cholesterol, osoby ve věku 45-64 let</vt:lpstr>
      <vt:lpstr>Prezentace aplikace PowerPoint</vt:lpstr>
      <vt:lpstr>LDL cholesterol a jeho změna dle léčby statiny, osoby ve věku 45-64 let (1/2)</vt:lpstr>
      <vt:lpstr>LDL cholesterol a jeho změna dle léčby statiny, osoby ve věku 45-64 let (2/2)</vt:lpstr>
      <vt:lpstr>Prezentace aplikace PowerPoint</vt:lpstr>
      <vt:lpstr>Přehled získaných výsledků vyšetření za období 2020 -&gt; 2024:  LDL cholesterol, osoby ve věku 65+ let</vt:lpstr>
      <vt:lpstr>Prezentace aplikace PowerPoint</vt:lpstr>
      <vt:lpstr>Přehled získaných výsledků vyšetření za období 2020 -&gt; 2024: LDL cholesterol a jeho změna dle léčby statiny, osoby ve věku 65+ let</vt:lpstr>
      <vt:lpstr>LDL cholesterol a jeho změna dle léčby statiny, osoby ve věku 65+ let (2/2)</vt:lpstr>
      <vt:lpstr>Prezentace aplikace PowerPoint</vt:lpstr>
      <vt:lpstr>LDL cholesterol a  jeho změna dle ORP:  osoby ve věku 45-64 let léčené statiny dlouhodobě</vt:lpstr>
      <vt:lpstr>LDL cholesterol a  jeho změna dle ORP:  osoby ve věku 65+ let léčené statiny dlouhodobě</vt:lpstr>
      <vt:lpstr>DĚKUJI ZA POZORNOST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MZd_Prezentace_Dušek_Linhart_Foltýn</dc:title>
  <dc:subject>MZd_Prezentace_Dušek_Linhart_Foltýn</dc:subject>
  <dc:creator>Bartůněk Vladimír</dc:creator>
  <cp:lastModifiedBy>Plačková Hana</cp:lastModifiedBy>
  <cp:revision>203</cp:revision>
  <dcterms:created xsi:type="dcterms:W3CDTF">2021-09-27T11:03:38Z</dcterms:created>
  <dcterms:modified xsi:type="dcterms:W3CDTF">2026-06-24T08:32:15Z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0x0101004DD5D7E3BC75464781B5563E613B2ED6</vt:lpwstr>
  </property>
</Properties>
</file>