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8.xml" ContentType="application/vnd.openxmlformats-officedocument.theme+xml"/>
  <Override PartName="/ppt/tags/tag5.xml" ContentType="application/vnd.openxmlformats-officedocument.presentationml.tags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9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0.xml" ContentType="application/vnd.openxmlformats-officedocument.theme+xml"/>
  <Override PartName="/ppt/tags/tag10.xml" ContentType="application/vnd.openxmlformats-officedocument.presentationml.tags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1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2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13.xml" ContentType="application/vnd.openxmlformats-officedocument.theme+xml"/>
  <Override PartName="/ppt/tags/tag11.xml" ContentType="application/vnd.openxmlformats-officedocument.presentationml.tags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14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15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16.xml" ContentType="application/vnd.openxmlformats-officedocument.theme+xml"/>
  <Override PartName="/ppt/tags/tag12.xml" ContentType="application/vnd.openxmlformats-officedocument.presentationml.tags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theme/theme17.xml" ContentType="application/vnd.openxmlformats-officedocument.theme+xml"/>
  <Override PartName="/ppt/tags/tag13.xml" ContentType="application/vnd.openxmlformats-officedocument.presentationml.tags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18.xml" ContentType="application/vnd.openxmlformats-officedocument.theme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2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4.xml" ContentType="application/vnd.openxmlformats-officedocument.themeOverr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5.xml" ContentType="application/vnd.openxmlformats-officedocument.themeOverr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63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notesSlides/notesSlide18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7.xml" ContentType="application/vnd.openxmlformats-officedocument.themeOverr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8.xml" ContentType="application/vnd.openxmlformats-officedocument.themeOverride+xml"/>
  <Override PartName="/ppt/notesSlides/notesSlide20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21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9.xml" ContentType="application/vnd.openxmlformats-officedocument.themeOverr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0.xml" ContentType="application/vnd.openxmlformats-officedocument.themeOverride+xml"/>
  <Override PartName="/ppt/notesSlides/notesSlide22.xml" ContentType="application/vnd.openxmlformats-officedocument.presentationml.notesSlide+xml"/>
  <Override PartName="/ppt/tags/tag83.xml" ContentType="application/vnd.openxmlformats-officedocument.presentationml.tags+xml"/>
  <Override PartName="/ppt/notesSlides/notesSlide23.xml" ContentType="application/vnd.openxmlformats-officedocument.presentationml.notesSlide+xml"/>
  <Override PartName="/ppt/charts/chart16.xml" ContentType="application/vnd.openxmlformats-officedocument.drawingml.chart+xml"/>
  <Override PartName="/ppt/theme/themeOverride11.xml" ContentType="application/vnd.openxmlformats-officedocument.themeOverride+xml"/>
  <Override PartName="/ppt/tags/tag84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2.xml" ContentType="application/vnd.openxmlformats-officedocument.themeOverr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911" r:id="rId2"/>
    <p:sldMasterId id="2147484247" r:id="rId3"/>
    <p:sldMasterId id="2147484426" r:id="rId4"/>
    <p:sldMasterId id="2147484612" r:id="rId5"/>
    <p:sldMasterId id="2147484632" r:id="rId6"/>
    <p:sldMasterId id="2147484666" r:id="rId7"/>
    <p:sldMasterId id="2147484786" r:id="rId8"/>
    <p:sldMasterId id="2147484812" r:id="rId9"/>
    <p:sldMasterId id="2147484856" r:id="rId10"/>
    <p:sldMasterId id="2147484889" r:id="rId11"/>
    <p:sldMasterId id="2147484919" r:id="rId12"/>
    <p:sldMasterId id="2147484928" r:id="rId13"/>
    <p:sldMasterId id="2147484945" r:id="rId14"/>
    <p:sldMasterId id="2147484957" r:id="rId15"/>
    <p:sldMasterId id="2147484972" r:id="rId16"/>
    <p:sldMasterId id="2147484995" r:id="rId17"/>
    <p:sldMasterId id="2147485004" r:id="rId18"/>
    <p:sldMasterId id="2147485016" r:id="rId19"/>
  </p:sldMasterIdLst>
  <p:notesMasterIdLst>
    <p:notesMasterId r:id="rId71"/>
  </p:notesMasterIdLst>
  <p:sldIdLst>
    <p:sldId id="5138" r:id="rId20"/>
    <p:sldId id="2147482010" r:id="rId21"/>
    <p:sldId id="2147482002" r:id="rId22"/>
    <p:sldId id="2147479548" r:id="rId23"/>
    <p:sldId id="2147482003" r:id="rId24"/>
    <p:sldId id="2147482004" r:id="rId25"/>
    <p:sldId id="2147481989" r:id="rId26"/>
    <p:sldId id="2147481990" r:id="rId27"/>
    <p:sldId id="2147481991" r:id="rId28"/>
    <p:sldId id="2147481992" r:id="rId29"/>
    <p:sldId id="2147482005" r:id="rId30"/>
    <p:sldId id="2147482006" r:id="rId31"/>
    <p:sldId id="2147482009" r:id="rId32"/>
    <p:sldId id="2147479609" r:id="rId33"/>
    <p:sldId id="2147479614" r:id="rId34"/>
    <p:sldId id="2147479610" r:id="rId35"/>
    <p:sldId id="2147479615" r:id="rId36"/>
    <p:sldId id="2147482011" r:id="rId37"/>
    <p:sldId id="2147479757" r:id="rId38"/>
    <p:sldId id="5117" r:id="rId39"/>
    <p:sldId id="2147479758" r:id="rId40"/>
    <p:sldId id="2147479738" r:id="rId41"/>
    <p:sldId id="2147479760" r:id="rId42"/>
    <p:sldId id="2147479753" r:id="rId43"/>
    <p:sldId id="2147479756" r:id="rId44"/>
    <p:sldId id="437" r:id="rId45"/>
    <p:sldId id="2147482012" r:id="rId46"/>
    <p:sldId id="2147479623" r:id="rId47"/>
    <p:sldId id="2147482014" r:id="rId48"/>
    <p:sldId id="2147479626" r:id="rId49"/>
    <p:sldId id="2147479627" r:id="rId50"/>
    <p:sldId id="2147479761" r:id="rId51"/>
    <p:sldId id="2147479613" r:id="rId52"/>
    <p:sldId id="2147482015" r:id="rId53"/>
    <p:sldId id="2147479612" r:id="rId54"/>
    <p:sldId id="2147482016" r:id="rId55"/>
    <p:sldId id="5541" r:id="rId56"/>
    <p:sldId id="2147479258" r:id="rId57"/>
    <p:sldId id="2147482013" r:id="rId58"/>
    <p:sldId id="5588" r:id="rId59"/>
    <p:sldId id="2147479536" r:id="rId60"/>
    <p:sldId id="2145707157" r:id="rId61"/>
    <p:sldId id="344" r:id="rId62"/>
    <p:sldId id="343" r:id="rId63"/>
    <p:sldId id="345" r:id="rId64"/>
    <p:sldId id="350" r:id="rId65"/>
    <p:sldId id="347" r:id="rId66"/>
    <p:sldId id="354" r:id="rId67"/>
    <p:sldId id="355" r:id="rId68"/>
    <p:sldId id="291" r:id="rId69"/>
    <p:sldId id="349" r:id="rId7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4472C4"/>
    <a:srgbClr val="C00000"/>
    <a:srgbClr val="0000FF"/>
    <a:srgbClr val="ED7D31"/>
    <a:srgbClr val="0C1221"/>
    <a:srgbClr val="2E5980"/>
    <a:srgbClr val="D71440"/>
    <a:srgbClr val="003A6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9" autoAdjust="0"/>
    <p:restoredTop sz="93411" autoAdjust="0"/>
  </p:normalViewPr>
  <p:slideViewPr>
    <p:cSldViewPr snapToGrid="0">
      <p:cViewPr varScale="1">
        <p:scale>
          <a:sx n="103" d="100"/>
          <a:sy n="103" d="100"/>
        </p:scale>
        <p:origin x="113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66" Type="http://schemas.openxmlformats.org/officeDocument/2006/relationships/slide" Target="slides/slide47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720010480204299E-2"/>
          <c:y val="3.6406909191466739E-2"/>
          <c:w val="0.89369761980654139"/>
          <c:h val="0.806259023158693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hlášení</c:v>
                </c:pt>
              </c:strCache>
            </c:strRef>
          </c:tx>
          <c:spPr>
            <a:solidFill>
              <a:srgbClr val="14377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36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List1!$A$2:$A$21</c:f>
              <c:strCache>
                <c:ptCount val="20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95+</c:v>
                </c:pt>
              </c:strCache>
            </c:strRef>
          </c:cat>
          <c:val>
            <c:numRef>
              <c:f>List1!$B$2:$B$21</c:f>
              <c:numCache>
                <c:formatCode>[$-10405]#\ ##0;\-#\ ##0</c:formatCode>
                <c:ptCount val="20"/>
                <c:pt idx="0">
                  <c:v>423077</c:v>
                </c:pt>
                <c:pt idx="1">
                  <c:v>334575</c:v>
                </c:pt>
                <c:pt idx="2">
                  <c:v>182332</c:v>
                </c:pt>
                <c:pt idx="3">
                  <c:v>159481</c:v>
                </c:pt>
                <c:pt idx="4">
                  <c:v>122627</c:v>
                </c:pt>
                <c:pt idx="5">
                  <c:v>122200</c:v>
                </c:pt>
                <c:pt idx="6">
                  <c:v>142115</c:v>
                </c:pt>
                <c:pt idx="7">
                  <c:v>144780</c:v>
                </c:pt>
                <c:pt idx="8">
                  <c:v>140997</c:v>
                </c:pt>
                <c:pt idx="9">
                  <c:v>157777</c:v>
                </c:pt>
                <c:pt idx="10">
                  <c:v>160251</c:v>
                </c:pt>
                <c:pt idx="11">
                  <c:v>133144</c:v>
                </c:pt>
                <c:pt idx="12">
                  <c:v>114672</c:v>
                </c:pt>
                <c:pt idx="13">
                  <c:v>75932</c:v>
                </c:pt>
                <c:pt idx="14">
                  <c:v>74423</c:v>
                </c:pt>
                <c:pt idx="15">
                  <c:v>65726</c:v>
                </c:pt>
                <c:pt idx="16">
                  <c:v>40234</c:v>
                </c:pt>
                <c:pt idx="17">
                  <c:v>19659</c:v>
                </c:pt>
                <c:pt idx="18">
                  <c:v>7729</c:v>
                </c:pt>
                <c:pt idx="19">
                  <c:v>1988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62-4D05-9BB4-E3E23D3B019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Počet osob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36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List1!$A$2:$A$21</c:f>
              <c:strCache>
                <c:ptCount val="20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95+</c:v>
                </c:pt>
              </c:strCache>
            </c:strRef>
          </c:cat>
          <c:val>
            <c:numRef>
              <c:f>List1!$C$2:$C$21</c:f>
              <c:numCache>
                <c:formatCode>General</c:formatCode>
                <c:ptCount val="20"/>
                <c:pt idx="0">
                  <c:v>222702</c:v>
                </c:pt>
                <c:pt idx="1">
                  <c:v>206706</c:v>
                </c:pt>
                <c:pt idx="2">
                  <c:v>127418</c:v>
                </c:pt>
                <c:pt idx="3">
                  <c:v>116477</c:v>
                </c:pt>
                <c:pt idx="4">
                  <c:v>89655</c:v>
                </c:pt>
                <c:pt idx="5">
                  <c:v>89481</c:v>
                </c:pt>
                <c:pt idx="6">
                  <c:v>104782</c:v>
                </c:pt>
                <c:pt idx="7">
                  <c:v>107594</c:v>
                </c:pt>
                <c:pt idx="8">
                  <c:v>104905</c:v>
                </c:pt>
                <c:pt idx="9">
                  <c:v>117526</c:v>
                </c:pt>
                <c:pt idx="10">
                  <c:v>118793</c:v>
                </c:pt>
                <c:pt idx="11">
                  <c:v>97575</c:v>
                </c:pt>
                <c:pt idx="12">
                  <c:v>84435</c:v>
                </c:pt>
                <c:pt idx="13">
                  <c:v>58659</c:v>
                </c:pt>
                <c:pt idx="14">
                  <c:v>57635</c:v>
                </c:pt>
                <c:pt idx="15">
                  <c:v>50647</c:v>
                </c:pt>
                <c:pt idx="16">
                  <c:v>30923</c:v>
                </c:pt>
                <c:pt idx="17">
                  <c:v>14961</c:v>
                </c:pt>
                <c:pt idx="18">
                  <c:v>5853</c:v>
                </c:pt>
                <c:pt idx="19">
                  <c:v>1539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EF-4E49-A0C4-0260EE9BD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27"/>
        <c:axId val="1197520960"/>
        <c:axId val="1197526720"/>
      </c:barChart>
      <c:catAx>
        <c:axId val="1197520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>
                    <a:solidFill>
                      <a:schemeClr val="tx1"/>
                    </a:solidFill>
                  </a:rPr>
                  <a:t>Věková </a:t>
                </a:r>
                <a:br>
                  <a:rPr lang="cs-CZ">
                    <a:solidFill>
                      <a:schemeClr val="tx1"/>
                    </a:solidFill>
                  </a:rPr>
                </a:br>
                <a:r>
                  <a:rPr lang="cs-CZ">
                    <a:solidFill>
                      <a:schemeClr val="tx1"/>
                    </a:solidFill>
                  </a:rPr>
                  <a:t>kategorie</a:t>
                </a:r>
              </a:p>
            </c:rich>
          </c:tx>
          <c:layout>
            <c:manualLayout>
              <c:xMode val="edge"/>
              <c:yMode val="edge"/>
              <c:x val="1.9718383688781525E-3"/>
              <c:y val="0.827700040093867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7526720"/>
        <c:crosses val="autoZero"/>
        <c:auto val="1"/>
        <c:lblAlgn val="ctr"/>
        <c:lblOffset val="100"/>
        <c:noMultiLvlLbl val="0"/>
      </c:catAx>
      <c:valAx>
        <c:axId val="11975267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>
                    <a:solidFill>
                      <a:schemeClr val="tx1"/>
                    </a:solidFill>
                  </a:rPr>
                  <a:t>Počet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[$-10405]#\ ##0;\-#\ ##0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752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</c:v>
                </c:pt>
              </c:strCache>
            </c:strRef>
          </c:tx>
          <c:spPr>
            <a:solidFill>
              <a:srgbClr val="14377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List1!$A$2:$A$23</c:f>
              <c:strCache>
                <c:ptCount val="22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95+</c:v>
                </c:pt>
                <c:pt idx="21">
                  <c:v>Celkem</c:v>
                </c:pt>
              </c:strCache>
            </c:strRef>
          </c:cat>
          <c:val>
            <c:numRef>
              <c:f>List1!$B$2:$B$23</c:f>
              <c:numCache>
                <c:formatCode>0%</c:formatCode>
                <c:ptCount val="22"/>
                <c:pt idx="0">
                  <c:v>0.3035079590056694</c:v>
                </c:pt>
                <c:pt idx="1">
                  <c:v>0.2590696823323867</c:v>
                </c:pt>
                <c:pt idx="2">
                  <c:v>0.17796530865076943</c:v>
                </c:pt>
                <c:pt idx="3">
                  <c:v>0.15845852668410731</c:v>
                </c:pt>
                <c:pt idx="4">
                  <c:v>0.14489439379663549</c:v>
                </c:pt>
                <c:pt idx="5">
                  <c:v>0.14436657212278448</c:v>
                </c:pt>
                <c:pt idx="6">
                  <c:v>0.13190396044215558</c:v>
                </c:pt>
                <c:pt idx="7">
                  <c:v>0.12703626520889544</c:v>
                </c:pt>
                <c:pt idx="8">
                  <c:v>0.11925671028594098</c:v>
                </c:pt>
                <c:pt idx="9">
                  <c:v>0.11229936304515253</c:v>
                </c:pt>
                <c:pt idx="10">
                  <c:v>0.12383055063018666</c:v>
                </c:pt>
                <c:pt idx="11">
                  <c:v>0.12593263717074565</c:v>
                </c:pt>
                <c:pt idx="12">
                  <c:v>0.11747674395955132</c:v>
                </c:pt>
                <c:pt idx="13">
                  <c:v>8.7265245644101652E-2</c:v>
                </c:pt>
                <c:pt idx="14">
                  <c:v>8.588625194095334E-2</c:v>
                </c:pt>
                <c:pt idx="15">
                  <c:v>9.0477908862894196E-2</c:v>
                </c:pt>
                <c:pt idx="16">
                  <c:v>9.1276178107059014E-2</c:v>
                </c:pt>
                <c:pt idx="17">
                  <c:v>9.4749241613416024E-2</c:v>
                </c:pt>
                <c:pt idx="18">
                  <c:v>9.3224388379204881E-2</c:v>
                </c:pt>
                <c:pt idx="19">
                  <c:v>0.11309523809523814</c:v>
                </c:pt>
                <c:pt idx="21">
                  <c:v>0.14218424839708488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4-4217-AB5B-1A9FDA752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27"/>
        <c:axId val="1197520960"/>
        <c:axId val="1197526720"/>
      </c:barChart>
      <c:catAx>
        <c:axId val="119752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7526720"/>
        <c:crosses val="autoZero"/>
        <c:auto val="1"/>
        <c:lblAlgn val="ctr"/>
        <c:lblOffset val="100"/>
        <c:noMultiLvlLbl val="0"/>
      </c:catAx>
      <c:valAx>
        <c:axId val="11975267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b="1" dirty="0">
                    <a:solidFill>
                      <a:schemeClr val="tx1"/>
                    </a:solidFill>
                  </a:rPr>
                  <a:t>Procento osob se záznamem</a:t>
                </a:r>
                <a:r>
                  <a:rPr lang="cs-CZ" b="1" baseline="0" dirty="0">
                    <a:solidFill>
                      <a:schemeClr val="tx1"/>
                    </a:solidFill>
                  </a:rPr>
                  <a:t> s ARI/ILI z populace dle ČSÚ</a:t>
                </a:r>
                <a:endParaRPr lang="cs-CZ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6.4084637741653331E-3"/>
              <c:y val="8.938237541581445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7520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65957098711566"/>
          <c:y val="4.7069262663677988E-2"/>
          <c:w val="0.75410048551580044"/>
          <c:h val="0.6654927010926825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5 a více záznamů</c:v>
                </c:pt>
              </c:strCache>
            </c:strRef>
          </c:tx>
          <c:spPr>
            <a:solidFill>
              <a:srgbClr val="14377B"/>
            </a:solidFill>
            <a:ln>
              <a:noFill/>
            </a:ln>
            <a:effectLst/>
          </c:spPr>
          <c:invertIfNegative val="0"/>
          <c:cat>
            <c:strRef>
              <c:f>List1!$A$2:$A$23</c:f>
              <c:strCache>
                <c:ptCount val="22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95+</c:v>
                </c:pt>
                <c:pt idx="21">
                  <c:v>Celkem</c:v>
                </c:pt>
              </c:strCache>
            </c:strRef>
          </c:cat>
          <c:val>
            <c:numRef>
              <c:f>List1!$B$2:$B$23</c:f>
              <c:numCache>
                <c:formatCode>0%</c:formatCode>
                <c:ptCount val="22"/>
                <c:pt idx="0">
                  <c:v>4.8481827733922463E-2</c:v>
                </c:pt>
                <c:pt idx="1">
                  <c:v>2.2215126798448039E-2</c:v>
                </c:pt>
                <c:pt idx="2">
                  <c:v>1.169379522516442E-2</c:v>
                </c:pt>
                <c:pt idx="3">
                  <c:v>7.6925058165989851E-3</c:v>
                </c:pt>
                <c:pt idx="4">
                  <c:v>6.8930901790195754E-3</c:v>
                </c:pt>
                <c:pt idx="5">
                  <c:v>6.4818229568288236E-3</c:v>
                </c:pt>
                <c:pt idx="6">
                  <c:v>6.4801206314061572E-3</c:v>
                </c:pt>
                <c:pt idx="7">
                  <c:v>6.1062884547465474E-3</c:v>
                </c:pt>
                <c:pt idx="8">
                  <c:v>6.8919498593965969E-3</c:v>
                </c:pt>
                <c:pt idx="9">
                  <c:v>6.9091094736483845E-3</c:v>
                </c:pt>
                <c:pt idx="10">
                  <c:v>7.0206156928438544E-3</c:v>
                </c:pt>
                <c:pt idx="11">
                  <c:v>8.0963361516781969E-3</c:v>
                </c:pt>
                <c:pt idx="12">
                  <c:v>7.7456031266654821E-3</c:v>
                </c:pt>
                <c:pt idx="13">
                  <c:v>5.1654477573773849E-3</c:v>
                </c:pt>
                <c:pt idx="14">
                  <c:v>5.6389346751106097E-3</c:v>
                </c:pt>
                <c:pt idx="15">
                  <c:v>6.3774754674511816E-3</c:v>
                </c:pt>
                <c:pt idx="16">
                  <c:v>7.1467839472237494E-3</c:v>
                </c:pt>
                <c:pt idx="17">
                  <c:v>6.684045184145445E-3</c:v>
                </c:pt>
                <c:pt idx="18">
                  <c:v>8.7134802665299847E-3</c:v>
                </c:pt>
                <c:pt idx="19">
                  <c:v>6.4977257959714096E-3</c:v>
                </c:pt>
                <c:pt idx="21">
                  <c:v>1.4077021854085627E-2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42-4B9D-AF73-51EF9D6C966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4 záznamy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List1!$A$2:$A$23</c:f>
              <c:strCache>
                <c:ptCount val="22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95+</c:v>
                </c:pt>
                <c:pt idx="21">
                  <c:v>Celkem</c:v>
                </c:pt>
              </c:strCache>
            </c:strRef>
          </c:cat>
          <c:val>
            <c:numRef>
              <c:f>List1!$C$2:$C$23</c:f>
              <c:numCache>
                <c:formatCode>0%</c:formatCode>
                <c:ptCount val="22"/>
                <c:pt idx="0">
                  <c:v>5.7466928900503811E-2</c:v>
                </c:pt>
                <c:pt idx="1">
                  <c:v>3.507880758178282E-2</c:v>
                </c:pt>
                <c:pt idx="2">
                  <c:v>2.059363669183318E-2</c:v>
                </c:pt>
                <c:pt idx="3">
                  <c:v>1.5007254651132841E-2</c:v>
                </c:pt>
                <c:pt idx="4">
                  <c:v>1.4254642797389996E-2</c:v>
                </c:pt>
                <c:pt idx="5">
                  <c:v>1.4796437232485108E-2</c:v>
                </c:pt>
                <c:pt idx="6">
                  <c:v>1.3714187551296978E-2</c:v>
                </c:pt>
                <c:pt idx="7">
                  <c:v>1.3439411119579159E-2</c:v>
                </c:pt>
                <c:pt idx="8">
                  <c:v>1.3202421238263191E-2</c:v>
                </c:pt>
                <c:pt idx="9">
                  <c:v>1.2712080731072273E-2</c:v>
                </c:pt>
                <c:pt idx="10">
                  <c:v>1.3359373027030212E-2</c:v>
                </c:pt>
                <c:pt idx="11">
                  <c:v>1.4429925698180886E-2</c:v>
                </c:pt>
                <c:pt idx="12">
                  <c:v>1.408183810031385E-2</c:v>
                </c:pt>
                <c:pt idx="13">
                  <c:v>1.1029850491825637E-2</c:v>
                </c:pt>
                <c:pt idx="14">
                  <c:v>1.1000260258523466E-2</c:v>
                </c:pt>
                <c:pt idx="15">
                  <c:v>1.0898967362331431E-2</c:v>
                </c:pt>
                <c:pt idx="16">
                  <c:v>1.1577143226724445E-2</c:v>
                </c:pt>
                <c:pt idx="17">
                  <c:v>1.2298643138827619E-2</c:v>
                </c:pt>
                <c:pt idx="18">
                  <c:v>1.1959678797198017E-2</c:v>
                </c:pt>
                <c:pt idx="19">
                  <c:v>1.364522417153996E-2</c:v>
                </c:pt>
                <c:pt idx="21">
                  <c:v>2.1808185300171545E-2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42-4B9D-AF73-51EF9D6C966E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3 záznamy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List1!$A$2:$A$23</c:f>
              <c:strCache>
                <c:ptCount val="22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95+</c:v>
                </c:pt>
                <c:pt idx="21">
                  <c:v>Celkem</c:v>
                </c:pt>
              </c:strCache>
            </c:strRef>
          </c:cat>
          <c:val>
            <c:numRef>
              <c:f>List1!$D$2:$D$23</c:f>
              <c:numCache>
                <c:formatCode>0%</c:formatCode>
                <c:ptCount val="22"/>
                <c:pt idx="0">
                  <c:v>0.12149419403507826</c:v>
                </c:pt>
                <c:pt idx="1">
                  <c:v>8.9363637243234359E-2</c:v>
                </c:pt>
                <c:pt idx="2">
                  <c:v>6.1184448037168999E-2</c:v>
                </c:pt>
                <c:pt idx="3">
                  <c:v>5.12375833855611E-2</c:v>
                </c:pt>
                <c:pt idx="4">
                  <c:v>5.2278177458033571E-2</c:v>
                </c:pt>
                <c:pt idx="5">
                  <c:v>5.0077670119913723E-2</c:v>
                </c:pt>
                <c:pt idx="6">
                  <c:v>4.9340535588173542E-2</c:v>
                </c:pt>
                <c:pt idx="7">
                  <c:v>4.7697827016376378E-2</c:v>
                </c:pt>
                <c:pt idx="8">
                  <c:v>4.6928173109003386E-2</c:v>
                </c:pt>
                <c:pt idx="9">
                  <c:v>4.7359733165427222E-2</c:v>
                </c:pt>
                <c:pt idx="10">
                  <c:v>4.7553307013039489E-2</c:v>
                </c:pt>
                <c:pt idx="11">
                  <c:v>4.9469638739431207E-2</c:v>
                </c:pt>
                <c:pt idx="12">
                  <c:v>4.954106709303014E-2</c:v>
                </c:pt>
                <c:pt idx="13">
                  <c:v>3.8561857515470775E-2</c:v>
                </c:pt>
                <c:pt idx="14">
                  <c:v>3.7182267719267803E-2</c:v>
                </c:pt>
                <c:pt idx="15">
                  <c:v>3.9094122060536654E-2</c:v>
                </c:pt>
                <c:pt idx="16">
                  <c:v>3.8029945348122755E-2</c:v>
                </c:pt>
                <c:pt idx="17">
                  <c:v>4.1106877882494487E-2</c:v>
                </c:pt>
                <c:pt idx="18">
                  <c:v>4.0321202801981891E-2</c:v>
                </c:pt>
                <c:pt idx="19">
                  <c:v>2.8589993502274202E-2</c:v>
                </c:pt>
                <c:pt idx="21">
                  <c:v>6.2140746991869562E-2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42-4B9D-AF73-51EF9D6C966E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2 záznamy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List1!$A$2:$A$23</c:f>
              <c:strCache>
                <c:ptCount val="22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95+</c:v>
                </c:pt>
                <c:pt idx="21">
                  <c:v>Celkem</c:v>
                </c:pt>
              </c:strCache>
            </c:strRef>
          </c:cat>
          <c:val>
            <c:numRef>
              <c:f>List1!$E$2:$E$23</c:f>
              <c:numCache>
                <c:formatCode>0%</c:formatCode>
                <c:ptCount val="22"/>
                <c:pt idx="0">
                  <c:v>0.25376512110353744</c:v>
                </c:pt>
                <c:pt idx="1">
                  <c:v>0.23276537691213608</c:v>
                </c:pt>
                <c:pt idx="2">
                  <c:v>0.19348129777582446</c:v>
                </c:pt>
                <c:pt idx="3">
                  <c:v>0.1864831683508332</c:v>
                </c:pt>
                <c:pt idx="4">
                  <c:v>0.18921421002732697</c:v>
                </c:pt>
                <c:pt idx="5">
                  <c:v>0.19134788390831572</c:v>
                </c:pt>
                <c:pt idx="6">
                  <c:v>0.18708365940715008</c:v>
                </c:pt>
                <c:pt idx="7">
                  <c:v>0.1817759354610852</c:v>
                </c:pt>
                <c:pt idx="8">
                  <c:v>0.17915256660788331</c:v>
                </c:pt>
                <c:pt idx="9">
                  <c:v>0.178317989210898</c:v>
                </c:pt>
                <c:pt idx="10">
                  <c:v>0.18203092774826798</c:v>
                </c:pt>
                <c:pt idx="11">
                  <c:v>0.18599026389956444</c:v>
                </c:pt>
                <c:pt idx="12">
                  <c:v>0.18110972937762776</c:v>
                </c:pt>
                <c:pt idx="13">
                  <c:v>0.16062326326735879</c:v>
                </c:pt>
                <c:pt idx="14">
                  <c:v>0.15787282033486597</c:v>
                </c:pt>
                <c:pt idx="15">
                  <c:v>0.15675163385787905</c:v>
                </c:pt>
                <c:pt idx="16">
                  <c:v>0.15709989328331664</c:v>
                </c:pt>
                <c:pt idx="17">
                  <c:v>0.16255597887841722</c:v>
                </c:pt>
                <c:pt idx="18">
                  <c:v>0.16401845207585852</c:v>
                </c:pt>
                <c:pt idx="19">
                  <c:v>0.16309291747888238</c:v>
                </c:pt>
                <c:pt idx="21">
                  <c:v>0.19578148347643543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42-4B9D-AF73-51EF9D6C966E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1 záznam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List1!$A$2:$A$23</c:f>
              <c:strCache>
                <c:ptCount val="22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95+</c:v>
                </c:pt>
                <c:pt idx="21">
                  <c:v>Celkem</c:v>
                </c:pt>
              </c:strCache>
            </c:strRef>
          </c:cat>
          <c:val>
            <c:numRef>
              <c:f>List1!$F$2:$F$23</c:f>
              <c:numCache>
                <c:formatCode>0%</c:formatCode>
                <c:ptCount val="22"/>
                <c:pt idx="0">
                  <c:v>0.51879192822695797</c:v>
                </c:pt>
                <c:pt idx="1">
                  <c:v>0.62057705146439868</c:v>
                </c:pt>
                <c:pt idx="2">
                  <c:v>0.71304682227000893</c:v>
                </c:pt>
                <c:pt idx="3">
                  <c:v>0.7395794877958739</c:v>
                </c:pt>
                <c:pt idx="4">
                  <c:v>0.7373598795382299</c:v>
                </c:pt>
                <c:pt idx="5">
                  <c:v>0.73729618578245659</c:v>
                </c:pt>
                <c:pt idx="6">
                  <c:v>0.74338149682197319</c:v>
                </c:pt>
                <c:pt idx="7">
                  <c:v>0.75098053794821273</c:v>
                </c:pt>
                <c:pt idx="8">
                  <c:v>0.75382488918545354</c:v>
                </c:pt>
                <c:pt idx="9">
                  <c:v>0.75470108741895414</c:v>
                </c:pt>
                <c:pt idx="10">
                  <c:v>0.75003577651881848</c:v>
                </c:pt>
                <c:pt idx="11">
                  <c:v>0.7420138355111453</c:v>
                </c:pt>
                <c:pt idx="12">
                  <c:v>0.74752176230236278</c:v>
                </c:pt>
                <c:pt idx="13">
                  <c:v>0.78461958096796736</c:v>
                </c:pt>
                <c:pt idx="14">
                  <c:v>0.78830571701223218</c:v>
                </c:pt>
                <c:pt idx="15">
                  <c:v>0.78687780125180173</c:v>
                </c:pt>
                <c:pt idx="16">
                  <c:v>0.78614623419461238</c:v>
                </c:pt>
                <c:pt idx="17">
                  <c:v>0.77735445491611521</c:v>
                </c:pt>
                <c:pt idx="18">
                  <c:v>0.77498718605843153</c:v>
                </c:pt>
                <c:pt idx="19">
                  <c:v>0.78817413905133205</c:v>
                </c:pt>
                <c:pt idx="21">
                  <c:v>0.70619256237743788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42-4B9D-AF73-51EF9D6C9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100"/>
        <c:axId val="1197520960"/>
        <c:axId val="1197526720"/>
      </c:barChart>
      <c:catAx>
        <c:axId val="1197520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b="1"/>
                  <a:t>Věková kategorie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7526720"/>
        <c:crosses val="autoZero"/>
        <c:auto val="1"/>
        <c:lblAlgn val="ctr"/>
        <c:lblOffset val="100"/>
        <c:noMultiLvlLbl val="0"/>
      </c:catAx>
      <c:valAx>
        <c:axId val="11975267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330" b="1" i="0" u="none" strike="noStrike" baseline="0" dirty="0">
                    <a:effectLst/>
                  </a:rPr>
                  <a:t>Procento osob s určitým počtem záznamů s ARI/ILI z celkového počtu osob s jakýmkoliv záznamem v ARI/ILI</a:t>
                </a:r>
                <a:endParaRPr lang="cs-CZ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752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720010480204299E-2"/>
          <c:y val="7.1861266211265054E-2"/>
          <c:w val="0.89369761980654139"/>
          <c:h val="0.77080463615368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hlášení</c:v>
                </c:pt>
              </c:strCache>
            </c:strRef>
          </c:tx>
          <c:spPr>
            <a:solidFill>
              <a:srgbClr val="14377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36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List1!$A$2:$A$12</c:f>
              <c:strCache>
                <c:ptCount val="11"/>
                <c:pt idx="0">
                  <c:v>45-49</c:v>
                </c:pt>
                <c:pt idx="1">
                  <c:v>50-54</c:v>
                </c:pt>
                <c:pt idx="2">
                  <c:v>55-59</c:v>
                </c:pt>
                <c:pt idx="3">
                  <c:v>60-64</c:v>
                </c:pt>
                <c:pt idx="4">
                  <c:v>65-69</c:v>
                </c:pt>
                <c:pt idx="5">
                  <c:v>70-74</c:v>
                </c:pt>
                <c:pt idx="6">
                  <c:v>75-79</c:v>
                </c:pt>
                <c:pt idx="7">
                  <c:v>80-84</c:v>
                </c:pt>
                <c:pt idx="8">
                  <c:v>85-89</c:v>
                </c:pt>
                <c:pt idx="9">
                  <c:v>90-94</c:v>
                </c:pt>
                <c:pt idx="10">
                  <c:v>95+</c:v>
                </c:pt>
              </c:strCache>
            </c:strRef>
          </c:cat>
          <c:val>
            <c:numRef>
              <c:f>List1!$B$2:$B$12</c:f>
              <c:numCache>
                <c:formatCode>[$-10405]#\ ##0;\-#\ ##0</c:formatCode>
                <c:ptCount val="11"/>
                <c:pt idx="0">
                  <c:v>23941</c:v>
                </c:pt>
                <c:pt idx="1">
                  <c:v>33751</c:v>
                </c:pt>
                <c:pt idx="2">
                  <c:v>37234</c:v>
                </c:pt>
                <c:pt idx="3" formatCode="_-* #\ ##0_-;\-* #\ ##0_-;_-* &quot;-&quot;??_-;_-@_-">
                  <c:v>41008</c:v>
                </c:pt>
                <c:pt idx="4" formatCode="_-* #\ ##0_-;\-* #\ ##0_-;_-* &quot;-&quot;??_-;_-@_-">
                  <c:v>32923</c:v>
                </c:pt>
                <c:pt idx="5" formatCode="_-* #\ ##0_-;\-* #\ ##0_-;_-* &quot;-&quot;??_-;_-@_-">
                  <c:v>38349</c:v>
                </c:pt>
                <c:pt idx="6" formatCode="_-* #\ ##0_-;\-* #\ ##0_-;_-* &quot;-&quot;??_-;_-@_-">
                  <c:v>39559</c:v>
                </c:pt>
                <c:pt idx="7" formatCode="_-* #\ ##0_-;\-* #\ ##0_-;_-* &quot;-&quot;??_-;_-@_-">
                  <c:v>27111</c:v>
                </c:pt>
                <c:pt idx="8" formatCode="_-* #\ ##0_-;\-* #\ ##0_-;_-* &quot;-&quot;??_-;_-@_-">
                  <c:v>14535</c:v>
                </c:pt>
                <c:pt idx="9" formatCode="_-* #\ ##0_-;\-* #\ ##0_-;_-* &quot;-&quot;??_-;_-@_-">
                  <c:v>6266</c:v>
                </c:pt>
                <c:pt idx="10" formatCode="_-* #\ ##0_-;\-* #\ ##0_-;_-* &quot;-&quot;??_-;_-@_-">
                  <c:v>1678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62-4D05-9BB4-E3E23D3B019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Počet osob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36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List1!$A$2:$A$12</c:f>
              <c:strCache>
                <c:ptCount val="11"/>
                <c:pt idx="0">
                  <c:v>45-49</c:v>
                </c:pt>
                <c:pt idx="1">
                  <c:v>50-54</c:v>
                </c:pt>
                <c:pt idx="2">
                  <c:v>55-59</c:v>
                </c:pt>
                <c:pt idx="3">
                  <c:v>60-64</c:v>
                </c:pt>
                <c:pt idx="4">
                  <c:v>65-69</c:v>
                </c:pt>
                <c:pt idx="5">
                  <c:v>70-74</c:v>
                </c:pt>
                <c:pt idx="6">
                  <c:v>75-79</c:v>
                </c:pt>
                <c:pt idx="7">
                  <c:v>80-84</c:v>
                </c:pt>
                <c:pt idx="8">
                  <c:v>85-89</c:v>
                </c:pt>
                <c:pt idx="9">
                  <c:v>90-94</c:v>
                </c:pt>
                <c:pt idx="10">
                  <c:v>95+</c:v>
                </c:pt>
              </c:strCache>
            </c:strRef>
          </c:cat>
          <c:val>
            <c:numRef>
              <c:f>List1!$C$2:$C$12</c:f>
              <c:numCache>
                <c:formatCode>General</c:formatCode>
                <c:ptCount val="11"/>
                <c:pt idx="0">
                  <c:v>16882</c:v>
                </c:pt>
                <c:pt idx="1">
                  <c:v>23961</c:v>
                </c:pt>
                <c:pt idx="2">
                  <c:v>26323</c:v>
                </c:pt>
                <c:pt idx="3">
                  <c:v>29534</c:v>
                </c:pt>
                <c:pt idx="4">
                  <c:v>24907</c:v>
                </c:pt>
                <c:pt idx="5">
                  <c:v>29155</c:v>
                </c:pt>
                <c:pt idx="6">
                  <c:v>30083</c:v>
                </c:pt>
                <c:pt idx="7">
                  <c:v>20623</c:v>
                </c:pt>
                <c:pt idx="8">
                  <c:v>10910</c:v>
                </c:pt>
                <c:pt idx="9">
                  <c:v>4707</c:v>
                </c:pt>
                <c:pt idx="10">
                  <c:v>1290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EF-4E49-A0C4-0260EE9BD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27"/>
        <c:axId val="1197520960"/>
        <c:axId val="1197526720"/>
      </c:barChart>
      <c:catAx>
        <c:axId val="1197520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dirty="0">
                    <a:solidFill>
                      <a:schemeClr val="tx1"/>
                    </a:solidFill>
                  </a:rPr>
                  <a:t>Věková </a:t>
                </a:r>
                <a:br>
                  <a:rPr lang="cs-CZ" dirty="0">
                    <a:solidFill>
                      <a:schemeClr val="tx1"/>
                    </a:solidFill>
                  </a:rPr>
                </a:br>
                <a:r>
                  <a:rPr lang="cs-CZ" dirty="0">
                    <a:solidFill>
                      <a:schemeClr val="tx1"/>
                    </a:solidFill>
                  </a:rPr>
                  <a:t>kategorie</a:t>
                </a:r>
              </a:p>
            </c:rich>
          </c:tx>
          <c:layout>
            <c:manualLayout>
              <c:xMode val="edge"/>
              <c:yMode val="edge"/>
              <c:x val="1.9718383688781525E-3"/>
              <c:y val="0.827700040093867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7526720"/>
        <c:crosses val="autoZero"/>
        <c:auto val="1"/>
        <c:lblAlgn val="ctr"/>
        <c:lblOffset val="100"/>
        <c:noMultiLvlLbl val="0"/>
      </c:catAx>
      <c:valAx>
        <c:axId val="11975267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dirty="0">
                    <a:solidFill>
                      <a:schemeClr val="tx1"/>
                    </a:solidFill>
                  </a:rPr>
                  <a:t>Počet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[$-10405]#\ ##0;\-#\ ##0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752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363875005533843E-2"/>
          <c:y val="3.2390254549422966E-2"/>
          <c:w val="0.91841900859150227"/>
          <c:h val="0.72401652447207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D8-4401-81F9-6E2B0497AC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List1!$A$2:$A$19</c:f>
              <c:strCache>
                <c:ptCount val="18"/>
                <c:pt idx="0">
                  <c:v>DNK</c:v>
                </c:pt>
                <c:pt idx="1">
                  <c:v>GRC</c:v>
                </c:pt>
                <c:pt idx="2">
                  <c:v>IRL*</c:v>
                </c:pt>
                <c:pt idx="3">
                  <c:v>NLD</c:v>
                </c:pt>
                <c:pt idx="4">
                  <c:v>ESP</c:v>
                </c:pt>
                <c:pt idx="5">
                  <c:v>SWE</c:v>
                </c:pt>
                <c:pt idx="6">
                  <c:v>FRA</c:v>
                </c:pt>
                <c:pt idx="7">
                  <c:v>ITA</c:v>
                </c:pt>
                <c:pt idx="8">
                  <c:v>FIN</c:v>
                </c:pt>
                <c:pt idx="9">
                  <c:v>DEU*</c:v>
                </c:pt>
                <c:pt idx="10">
                  <c:v>LUX*</c:v>
                </c:pt>
                <c:pt idx="11">
                  <c:v>HUN</c:v>
                </c:pt>
                <c:pt idx="12">
                  <c:v>SVN</c:v>
                </c:pt>
                <c:pt idx="13">
                  <c:v>LTU</c:v>
                </c:pt>
                <c:pt idx="14">
                  <c:v>CZE</c:v>
                </c:pt>
                <c:pt idx="15">
                  <c:v>SVK</c:v>
                </c:pt>
                <c:pt idx="16">
                  <c:v>EST</c:v>
                </c:pt>
                <c:pt idx="17">
                  <c:v>LVA</c:v>
                </c:pt>
              </c:strCache>
            </c:strRef>
          </c:cat>
          <c:val>
            <c:numRef>
              <c:f>List1!$B$2:$B$19</c:f>
              <c:numCache>
                <c:formatCode>General</c:formatCode>
                <c:ptCount val="18"/>
                <c:pt idx="0">
                  <c:v>75</c:v>
                </c:pt>
                <c:pt idx="1">
                  <c:v>73.5</c:v>
                </c:pt>
                <c:pt idx="2">
                  <c:v>70.5</c:v>
                </c:pt>
                <c:pt idx="3">
                  <c:v>67.900000000000006</c:v>
                </c:pt>
                <c:pt idx="4">
                  <c:v>67.7</c:v>
                </c:pt>
                <c:pt idx="5">
                  <c:v>60.4</c:v>
                </c:pt>
                <c:pt idx="6">
                  <c:v>59.9</c:v>
                </c:pt>
                <c:pt idx="7">
                  <c:v>54.6</c:v>
                </c:pt>
                <c:pt idx="8">
                  <c:v>53.7</c:v>
                </c:pt>
                <c:pt idx="9">
                  <c:v>47.3</c:v>
                </c:pt>
                <c:pt idx="10">
                  <c:v>46.3</c:v>
                </c:pt>
                <c:pt idx="11">
                  <c:v>30.5</c:v>
                </c:pt>
                <c:pt idx="12">
                  <c:v>27</c:v>
                </c:pt>
                <c:pt idx="13">
                  <c:v>26.3</c:v>
                </c:pt>
                <c:pt idx="14">
                  <c:v>23.9</c:v>
                </c:pt>
                <c:pt idx="15">
                  <c:v>12.8</c:v>
                </c:pt>
                <c:pt idx="16">
                  <c:v>12</c:v>
                </c:pt>
                <c:pt idx="17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D8-4401-81F9-6E2B0497A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3280591"/>
        <c:axId val="1143279343"/>
      </c:barChart>
      <c:catAx>
        <c:axId val="114328059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43279343"/>
        <c:crosses val="autoZero"/>
        <c:auto val="1"/>
        <c:lblAlgn val="ctr"/>
        <c:lblOffset val="100"/>
        <c:noMultiLvlLbl val="0"/>
      </c:catAx>
      <c:valAx>
        <c:axId val="1143279343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>
                    <a:solidFill>
                      <a:schemeClr val="tx1"/>
                    </a:solidFill>
                  </a:rPr>
                  <a:t>Podíl osob starších 65 let očkovaných proti chřipce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43280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318277834663197E-2"/>
          <c:y val="3.1947616615880747E-2"/>
          <c:w val="0.88797141962854675"/>
          <c:h val="0.87969837960809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očkovaní v sezóně 2023/2024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0.0&quot; %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t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80+</c:v>
                </c:pt>
                <c:pt idx="1">
                  <c:v>70-79</c:v>
                </c:pt>
                <c:pt idx="2">
                  <c:v>65-69</c:v>
                </c:pt>
                <c:pt idx="3">
                  <c:v>60-64</c:v>
                </c:pt>
                <c:pt idx="4">
                  <c:v>55-59</c:v>
                </c:pt>
                <c:pt idx="5">
                  <c:v>50-54</c:v>
                </c:pt>
                <c:pt idx="6">
                  <c:v>45-49</c:v>
                </c:pt>
                <c:pt idx="7">
                  <c:v>40-44</c:v>
                </c:pt>
                <c:pt idx="8">
                  <c:v>35-39</c:v>
                </c:pt>
                <c:pt idx="9">
                  <c:v>30-34</c:v>
                </c:pt>
                <c:pt idx="10">
                  <c:v>16-29</c:v>
                </c:pt>
                <c:pt idx="11">
                  <c:v>12-15</c:v>
                </c:pt>
                <c:pt idx="12">
                  <c:v>5-11</c:v>
                </c:pt>
                <c:pt idx="14">
                  <c:v>18+ CELKEM</c:v>
                </c:pt>
              </c:strCache>
            </c:strRef>
          </c:cat>
          <c:val>
            <c:numRef>
              <c:f>List1!$B$2:$B$16</c:f>
              <c:numCache>
                <c:formatCode>General</c:formatCode>
                <c:ptCount val="15"/>
                <c:pt idx="0">
                  <c:v>30.218621705956998</c:v>
                </c:pt>
                <c:pt idx="1">
                  <c:v>26.390581460814001</c:v>
                </c:pt>
                <c:pt idx="2">
                  <c:v>19.327403741933999</c:v>
                </c:pt>
                <c:pt idx="3">
                  <c:v>7.7778285771939997</c:v>
                </c:pt>
                <c:pt idx="4">
                  <c:v>5.2703309294720002</c:v>
                </c:pt>
                <c:pt idx="5">
                  <c:v>3.4756807047009999</c:v>
                </c:pt>
                <c:pt idx="6">
                  <c:v>2.7331068571469999</c:v>
                </c:pt>
                <c:pt idx="7">
                  <c:v>2.130746354962</c:v>
                </c:pt>
                <c:pt idx="8">
                  <c:v>1.5249654769450001</c:v>
                </c:pt>
                <c:pt idx="9">
                  <c:v>1.214618930711</c:v>
                </c:pt>
                <c:pt idx="10">
                  <c:v>0.74326360996800001</c:v>
                </c:pt>
                <c:pt idx="11">
                  <c:v>0.66562539540300003</c:v>
                </c:pt>
                <c:pt idx="12">
                  <c:v>0.69267677473300004</c:v>
                </c:pt>
                <c:pt idx="14">
                  <c:v>8.5724303498510004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F7-439F-8FE6-05679D2F7E9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očkovaní v sezóně 2024/2025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0.0&quot; %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80+</c:v>
                </c:pt>
                <c:pt idx="1">
                  <c:v>70-79</c:v>
                </c:pt>
                <c:pt idx="2">
                  <c:v>65-69</c:v>
                </c:pt>
                <c:pt idx="3">
                  <c:v>60-64</c:v>
                </c:pt>
                <c:pt idx="4">
                  <c:v>55-59</c:v>
                </c:pt>
                <c:pt idx="5">
                  <c:v>50-54</c:v>
                </c:pt>
                <c:pt idx="6">
                  <c:v>45-49</c:v>
                </c:pt>
                <c:pt idx="7">
                  <c:v>40-44</c:v>
                </c:pt>
                <c:pt idx="8">
                  <c:v>35-39</c:v>
                </c:pt>
                <c:pt idx="9">
                  <c:v>30-34</c:v>
                </c:pt>
                <c:pt idx="10">
                  <c:v>16-29</c:v>
                </c:pt>
                <c:pt idx="11">
                  <c:v>12-15</c:v>
                </c:pt>
                <c:pt idx="12">
                  <c:v>5-11</c:v>
                </c:pt>
                <c:pt idx="14">
                  <c:v>18+ CELKEM</c:v>
                </c:pt>
              </c:strCache>
            </c:strRef>
          </c:cat>
          <c:val>
            <c:numRef>
              <c:f>List1!$C$2:$C$16</c:f>
              <c:numCache>
                <c:formatCode>General</c:formatCode>
                <c:ptCount val="15"/>
                <c:pt idx="0">
                  <c:v>30.912732155705001</c:v>
                </c:pt>
                <c:pt idx="1">
                  <c:v>25.651996522209998</c:v>
                </c:pt>
                <c:pt idx="2">
                  <c:v>17.694402746062</c:v>
                </c:pt>
                <c:pt idx="3">
                  <c:v>7.8216562116209998</c:v>
                </c:pt>
                <c:pt idx="4">
                  <c:v>5.3078358759909996</c:v>
                </c:pt>
                <c:pt idx="5">
                  <c:v>3.8121366858369998</c:v>
                </c:pt>
                <c:pt idx="6">
                  <c:v>2.8492512507850001</c:v>
                </c:pt>
                <c:pt idx="7">
                  <c:v>2.2247119078100002</c:v>
                </c:pt>
                <c:pt idx="8">
                  <c:v>1.756381524045</c:v>
                </c:pt>
                <c:pt idx="9">
                  <c:v>1.3703616159530001</c:v>
                </c:pt>
                <c:pt idx="10">
                  <c:v>0.85449552109600002</c:v>
                </c:pt>
                <c:pt idx="11">
                  <c:v>0.74942491542199996</c:v>
                </c:pt>
                <c:pt idx="12">
                  <c:v>0.90056485780100004</c:v>
                </c:pt>
                <c:pt idx="14">
                  <c:v>8.5128618700290009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F7-439F-8FE6-05679D2F7E9B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očkovaní v sezóně 2025/2026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.0&quot; %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80+</c:v>
                </c:pt>
                <c:pt idx="1">
                  <c:v>70-79</c:v>
                </c:pt>
                <c:pt idx="2">
                  <c:v>65-69</c:v>
                </c:pt>
                <c:pt idx="3">
                  <c:v>60-64</c:v>
                </c:pt>
                <c:pt idx="4">
                  <c:v>55-59</c:v>
                </c:pt>
                <c:pt idx="5">
                  <c:v>50-54</c:v>
                </c:pt>
                <c:pt idx="6">
                  <c:v>45-49</c:v>
                </c:pt>
                <c:pt idx="7">
                  <c:v>40-44</c:v>
                </c:pt>
                <c:pt idx="8">
                  <c:v>35-39</c:v>
                </c:pt>
                <c:pt idx="9">
                  <c:v>30-34</c:v>
                </c:pt>
                <c:pt idx="10">
                  <c:v>16-29</c:v>
                </c:pt>
                <c:pt idx="11">
                  <c:v>12-15</c:v>
                </c:pt>
                <c:pt idx="12">
                  <c:v>5-11</c:v>
                </c:pt>
                <c:pt idx="14">
                  <c:v>18+ CELKEM</c:v>
                </c:pt>
              </c:strCache>
            </c:strRef>
          </c:cat>
          <c:val>
            <c:numRef>
              <c:f>List1!$D$2:$D$16</c:f>
              <c:numCache>
                <c:formatCode>General</c:formatCode>
                <c:ptCount val="15"/>
                <c:pt idx="0">
                  <c:v>30.148595041958</c:v>
                </c:pt>
                <c:pt idx="1">
                  <c:v>24.835998688701999</c:v>
                </c:pt>
                <c:pt idx="2">
                  <c:v>16.250959606083999</c:v>
                </c:pt>
                <c:pt idx="3">
                  <c:v>7.9137257745899996</c:v>
                </c:pt>
                <c:pt idx="4">
                  <c:v>5.4761651635149997</c:v>
                </c:pt>
                <c:pt idx="5">
                  <c:v>4.2667329743510001</c:v>
                </c:pt>
                <c:pt idx="6">
                  <c:v>3.0616264951300001</c:v>
                </c:pt>
                <c:pt idx="7">
                  <c:v>2.606253355912</c:v>
                </c:pt>
                <c:pt idx="8">
                  <c:v>2.2854870624760002</c:v>
                </c:pt>
                <c:pt idx="9">
                  <c:v>1.710849348679</c:v>
                </c:pt>
                <c:pt idx="10">
                  <c:v>1.0948002462940001</c:v>
                </c:pt>
                <c:pt idx="11">
                  <c:v>0.93341049526700004</c:v>
                </c:pt>
                <c:pt idx="12">
                  <c:v>1.4184018011290001</c:v>
                </c:pt>
                <c:pt idx="14">
                  <c:v>8.4917951066040001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F7-439F-8FE6-05679D2F7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20"/>
        <c:axId val="159492928"/>
        <c:axId val="160289136"/>
      </c:barChart>
      <c:catAx>
        <c:axId val="15949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0289136"/>
        <c:crosses val="autoZero"/>
        <c:auto val="1"/>
        <c:lblAlgn val="ctr"/>
        <c:lblOffset val="100"/>
        <c:noMultiLvlLbl val="0"/>
      </c:catAx>
      <c:valAx>
        <c:axId val="16028913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&quot; %&quot;" sourceLinked="0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949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845872268650552"/>
          <c:y val="7.6488904288900941E-2"/>
          <c:w val="0.34154127731349443"/>
          <c:h val="0.278317609916199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vyskyt</c:v>
                </c:pt>
              </c:strCache>
            </c:strRef>
          </c:tx>
          <c:spPr>
            <a:solidFill>
              <a:srgbClr val="335D8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50-4BDF-A396-2CC3557BF75A}"/>
              </c:ext>
            </c:extLst>
          </c:dPt>
          <c:dPt>
            <c:idx val="1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50-4BDF-A396-2CC3557BF75A}"/>
              </c:ext>
            </c:extLst>
          </c:dPt>
          <c:dPt>
            <c:idx val="2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50-4BDF-A396-2CC3557BF75A}"/>
              </c:ext>
            </c:extLst>
          </c:dPt>
          <c:dPt>
            <c:idx val="3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A50-4BDF-A396-2CC3557BF75A}"/>
              </c:ext>
            </c:extLst>
          </c:dPt>
          <c:dPt>
            <c:idx val="4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A50-4BDF-A396-2CC3557BF75A}"/>
              </c:ext>
            </c:extLst>
          </c:dPt>
          <c:dPt>
            <c:idx val="5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A50-4BDF-A396-2CC3557BF75A}"/>
              </c:ext>
            </c:extLst>
          </c:dPt>
          <c:dPt>
            <c:idx val="6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A50-4BDF-A396-2CC3557BF75A}"/>
              </c:ext>
            </c:extLst>
          </c:dPt>
          <c:dPt>
            <c:idx val="7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A50-4BDF-A396-2CC3557BF75A}"/>
              </c:ext>
            </c:extLst>
          </c:dPt>
          <c:dPt>
            <c:idx val="8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A50-4BDF-A396-2CC3557BF75A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A50-4BDF-A396-2CC3557BF75A}"/>
              </c:ext>
            </c:extLst>
          </c:dPt>
          <c:dPt>
            <c:idx val="10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A50-4BDF-A396-2CC3557BF75A}"/>
              </c:ext>
            </c:extLst>
          </c:dPt>
          <c:dPt>
            <c:idx val="11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BA50-4BDF-A396-2CC3557BF75A}"/>
              </c:ext>
            </c:extLst>
          </c:dPt>
          <c:dPt>
            <c:idx val="12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BA50-4BDF-A396-2CC3557BF75A}"/>
              </c:ext>
            </c:extLst>
          </c:dPt>
          <c:dPt>
            <c:idx val="13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BA50-4BDF-A396-2CC3557BF75A}"/>
              </c:ext>
            </c:extLst>
          </c:dPt>
          <c:dPt>
            <c:idx val="14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BA50-4BDF-A396-2CC3557BF75A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Ústecký kraj</c:v>
                </c:pt>
                <c:pt idx="2">
                  <c:v>Kraj Vysočina</c:v>
                </c:pt>
                <c:pt idx="3">
                  <c:v>Liberecký kraj</c:v>
                </c:pt>
                <c:pt idx="4">
                  <c:v>Pardubický kraj</c:v>
                </c:pt>
                <c:pt idx="5">
                  <c:v>Středočeský kraj</c:v>
                </c:pt>
                <c:pt idx="6">
                  <c:v>Jihomoravský kraj</c:v>
                </c:pt>
                <c:pt idx="7">
                  <c:v>Jihočeský kraj</c:v>
                </c:pt>
                <c:pt idx="8">
                  <c:v>Karlovarský kraj</c:v>
                </c:pt>
                <c:pt idx="9">
                  <c:v>Česká republika</c:v>
                </c:pt>
                <c:pt idx="10">
                  <c:v>Královéhradecký kraj</c:v>
                </c:pt>
                <c:pt idx="11">
                  <c:v>Zlínský kraj</c:v>
                </c:pt>
                <c:pt idx="12">
                  <c:v>Olomoucký kraj</c:v>
                </c:pt>
                <c:pt idx="13">
                  <c:v>Moravskoslezský kraj</c:v>
                </c:pt>
                <c:pt idx="14">
                  <c:v>Plzeňský kraj</c:v>
                </c:pt>
              </c:strCache>
            </c:strRef>
          </c:cat>
          <c:val>
            <c:numRef>
              <c:f>Sheet1!$B$2:$B$16</c:f>
              <c:numCache>
                <c:formatCode>0.0%</c:formatCode>
                <c:ptCount val="15"/>
                <c:pt idx="0">
                  <c:v>0.27426872136000002</c:v>
                </c:pt>
                <c:pt idx="1">
                  <c:v>0.26354976789000001</c:v>
                </c:pt>
                <c:pt idx="2">
                  <c:v>0.24869035495700001</c:v>
                </c:pt>
                <c:pt idx="3">
                  <c:v>0.248400314022</c:v>
                </c:pt>
                <c:pt idx="4">
                  <c:v>0.24369503333199999</c:v>
                </c:pt>
                <c:pt idx="5">
                  <c:v>0.24360065075500001</c:v>
                </c:pt>
                <c:pt idx="6">
                  <c:v>0.24327456570299999</c:v>
                </c:pt>
                <c:pt idx="7">
                  <c:v>0.24094360986300001</c:v>
                </c:pt>
                <c:pt idx="8">
                  <c:v>0.240029112081</c:v>
                </c:pt>
                <c:pt idx="9">
                  <c:v>0.23982708962400001</c:v>
                </c:pt>
                <c:pt idx="10">
                  <c:v>0.23683934097699999</c:v>
                </c:pt>
                <c:pt idx="11">
                  <c:v>0.22598555916499999</c:v>
                </c:pt>
                <c:pt idx="12">
                  <c:v>0.22033761230400001</c:v>
                </c:pt>
                <c:pt idx="13">
                  <c:v>0.20711903987999999</c:v>
                </c:pt>
                <c:pt idx="14">
                  <c:v>0.19992427415899999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BA50-4BDF-A396-2CC3557BF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97556008"/>
        <c:axId val="797550128"/>
      </c:barChart>
      <c:catAx>
        <c:axId val="7975560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97550128"/>
        <c:crosses val="autoZero"/>
        <c:auto val="1"/>
        <c:lblAlgn val="ctr"/>
        <c:lblOffset val="100"/>
        <c:noMultiLvlLbl val="0"/>
      </c:catAx>
      <c:valAx>
        <c:axId val="797550128"/>
        <c:scaling>
          <c:orientation val="minMax"/>
          <c:max val="0.4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97556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cs-CZ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vyskyt</c:v>
                </c:pt>
              </c:strCache>
            </c:strRef>
          </c:tx>
          <c:spPr>
            <a:solidFill>
              <a:srgbClr val="335D8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8C-499B-AA10-45258FC118B6}"/>
              </c:ext>
            </c:extLst>
          </c:dPt>
          <c:dPt>
            <c:idx val="1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8C-499B-AA10-45258FC118B6}"/>
              </c:ext>
            </c:extLst>
          </c:dPt>
          <c:dPt>
            <c:idx val="2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8C-499B-AA10-45258FC118B6}"/>
              </c:ext>
            </c:extLst>
          </c:dPt>
          <c:dPt>
            <c:idx val="3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88C-499B-AA10-45258FC118B6}"/>
              </c:ext>
            </c:extLst>
          </c:dPt>
          <c:dPt>
            <c:idx val="4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88C-499B-AA10-45258FC118B6}"/>
              </c:ext>
            </c:extLst>
          </c:dPt>
          <c:dPt>
            <c:idx val="5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88C-499B-AA10-45258FC118B6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88C-499B-AA10-45258FC118B6}"/>
              </c:ext>
            </c:extLst>
          </c:dPt>
          <c:dPt>
            <c:idx val="7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88C-499B-AA10-45258FC118B6}"/>
              </c:ext>
            </c:extLst>
          </c:dPt>
          <c:dPt>
            <c:idx val="8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788C-499B-AA10-45258FC118B6}"/>
              </c:ext>
            </c:extLst>
          </c:dPt>
          <c:dPt>
            <c:idx val="9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788C-499B-AA10-45258FC118B6}"/>
              </c:ext>
            </c:extLst>
          </c:dPt>
          <c:dPt>
            <c:idx val="10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788C-499B-AA10-45258FC118B6}"/>
              </c:ext>
            </c:extLst>
          </c:dPt>
          <c:dPt>
            <c:idx val="11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88C-499B-AA10-45258FC118B6}"/>
              </c:ext>
            </c:extLst>
          </c:dPt>
          <c:dPt>
            <c:idx val="12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788C-499B-AA10-45258FC118B6}"/>
              </c:ext>
            </c:extLst>
          </c:dPt>
          <c:dPt>
            <c:idx val="13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788C-499B-AA10-45258FC118B6}"/>
              </c:ext>
            </c:extLst>
          </c:dPt>
          <c:dPt>
            <c:idx val="14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788C-499B-AA10-45258FC118B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Ústecký kraj</c:v>
                </c:pt>
                <c:pt idx="2">
                  <c:v>Středočeský kraj</c:v>
                </c:pt>
                <c:pt idx="3">
                  <c:v>Liberecký kraj</c:v>
                </c:pt>
                <c:pt idx="4">
                  <c:v>Pardubický kraj</c:v>
                </c:pt>
                <c:pt idx="5">
                  <c:v>Kraj Vysočina</c:v>
                </c:pt>
                <c:pt idx="6">
                  <c:v>Česká republika</c:v>
                </c:pt>
                <c:pt idx="7">
                  <c:v>Jihomoravský kraj</c:v>
                </c:pt>
                <c:pt idx="8">
                  <c:v>Jihočeský kraj</c:v>
                </c:pt>
                <c:pt idx="9">
                  <c:v>Karlovarský kraj</c:v>
                </c:pt>
                <c:pt idx="10">
                  <c:v>Královéhradecký kraj</c:v>
                </c:pt>
                <c:pt idx="11">
                  <c:v>Zlínský kraj</c:v>
                </c:pt>
                <c:pt idx="12">
                  <c:v>Olomoucký kraj</c:v>
                </c:pt>
                <c:pt idx="13">
                  <c:v>Plzeňský kraj</c:v>
                </c:pt>
                <c:pt idx="14">
                  <c:v>Moravskoslezský kraj</c:v>
                </c:pt>
              </c:strCache>
            </c:strRef>
          </c:cat>
          <c:val>
            <c:numRef>
              <c:f>Sheet1!$B$2:$B$16</c:f>
              <c:numCache>
                <c:formatCode>0.0%</c:formatCode>
                <c:ptCount val="15"/>
                <c:pt idx="0">
                  <c:v>0.322161092235</c:v>
                </c:pt>
                <c:pt idx="1">
                  <c:v>0.28898487862799999</c:v>
                </c:pt>
                <c:pt idx="2">
                  <c:v>0.27102151978099998</c:v>
                </c:pt>
                <c:pt idx="3">
                  <c:v>0.27004991857600003</c:v>
                </c:pt>
                <c:pt idx="4">
                  <c:v>0.26866916605300001</c:v>
                </c:pt>
                <c:pt idx="5">
                  <c:v>0.26850650520699998</c:v>
                </c:pt>
                <c:pt idx="6">
                  <c:v>0.263798416142</c:v>
                </c:pt>
                <c:pt idx="7">
                  <c:v>0.26103193202199998</c:v>
                </c:pt>
                <c:pt idx="8">
                  <c:v>0.26010990959000002</c:v>
                </c:pt>
                <c:pt idx="9">
                  <c:v>0.25679825608200002</c:v>
                </c:pt>
                <c:pt idx="10">
                  <c:v>0.25673924520399999</c:v>
                </c:pt>
                <c:pt idx="11">
                  <c:v>0.24803836435099999</c:v>
                </c:pt>
                <c:pt idx="12">
                  <c:v>0.232734976999</c:v>
                </c:pt>
                <c:pt idx="13">
                  <c:v>0.22708012632300001</c:v>
                </c:pt>
                <c:pt idx="14">
                  <c:v>0.22027800619900001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788C-499B-AA10-45258FC11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97556008"/>
        <c:axId val="797550128"/>
      </c:barChart>
      <c:catAx>
        <c:axId val="7975560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97550128"/>
        <c:crosses val="autoZero"/>
        <c:auto val="1"/>
        <c:lblAlgn val="ctr"/>
        <c:lblOffset val="100"/>
        <c:noMultiLvlLbl val="0"/>
      </c:catAx>
      <c:valAx>
        <c:axId val="797550128"/>
        <c:scaling>
          <c:orientation val="minMax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97556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cs-CZ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vyskyt</c:v>
                </c:pt>
              </c:strCache>
            </c:strRef>
          </c:tx>
          <c:spPr>
            <a:solidFill>
              <a:srgbClr val="335D8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65-4A7F-97DF-407DAA19A462}"/>
              </c:ext>
            </c:extLst>
          </c:dPt>
          <c:dPt>
            <c:idx val="1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65-4A7F-97DF-407DAA19A462}"/>
              </c:ext>
            </c:extLst>
          </c:dPt>
          <c:dPt>
            <c:idx val="2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C65-4A7F-97DF-407DAA19A462}"/>
              </c:ext>
            </c:extLst>
          </c:dPt>
          <c:dPt>
            <c:idx val="3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C65-4A7F-97DF-407DAA19A462}"/>
              </c:ext>
            </c:extLst>
          </c:dPt>
          <c:dPt>
            <c:idx val="4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C65-4A7F-97DF-407DAA19A462}"/>
              </c:ext>
            </c:extLst>
          </c:dPt>
          <c:dPt>
            <c:idx val="5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C65-4A7F-97DF-407DAA19A462}"/>
              </c:ext>
            </c:extLst>
          </c:dPt>
          <c:dPt>
            <c:idx val="6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C65-4A7F-97DF-407DAA19A462}"/>
              </c:ext>
            </c:extLst>
          </c:dPt>
          <c:dPt>
            <c:idx val="7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C65-4A7F-97DF-407DAA19A462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C65-4A7F-97DF-407DAA19A462}"/>
              </c:ext>
            </c:extLst>
          </c:dPt>
          <c:dPt>
            <c:idx val="9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C65-4A7F-97DF-407DAA19A462}"/>
              </c:ext>
            </c:extLst>
          </c:dPt>
          <c:dPt>
            <c:idx val="10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2C65-4A7F-97DF-407DAA19A462}"/>
              </c:ext>
            </c:extLst>
          </c:dPt>
          <c:dPt>
            <c:idx val="11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2C65-4A7F-97DF-407DAA19A462}"/>
              </c:ext>
            </c:extLst>
          </c:dPt>
          <c:dPt>
            <c:idx val="12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2C65-4A7F-97DF-407DAA19A462}"/>
              </c:ext>
            </c:extLst>
          </c:dPt>
          <c:dPt>
            <c:idx val="13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2C65-4A7F-97DF-407DAA19A462}"/>
              </c:ext>
            </c:extLst>
          </c:dPt>
          <c:dPt>
            <c:idx val="14"/>
            <c:invertIfNegative val="0"/>
            <c:bubble3D val="0"/>
            <c:spPr>
              <a:solidFill>
                <a:srgbClr val="335D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2C65-4A7F-97DF-407DAA19A46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Ústecký kraj</c:v>
                </c:pt>
                <c:pt idx="2">
                  <c:v>Liberecký kraj</c:v>
                </c:pt>
                <c:pt idx="3">
                  <c:v>Středočeský kraj</c:v>
                </c:pt>
                <c:pt idx="4">
                  <c:v>Pardubický kraj</c:v>
                </c:pt>
                <c:pt idx="5">
                  <c:v>Kraj Vysočina</c:v>
                </c:pt>
                <c:pt idx="6">
                  <c:v>Jihočeský kraj</c:v>
                </c:pt>
                <c:pt idx="7">
                  <c:v>Královéhradecký kraj</c:v>
                </c:pt>
                <c:pt idx="8">
                  <c:v>Česká republika</c:v>
                </c:pt>
                <c:pt idx="9">
                  <c:v>Karlovarský kraj</c:v>
                </c:pt>
                <c:pt idx="10">
                  <c:v>Jihomoravský kraj</c:v>
                </c:pt>
                <c:pt idx="11">
                  <c:v>Zlínský kraj</c:v>
                </c:pt>
                <c:pt idx="12">
                  <c:v>Olomoucký kraj</c:v>
                </c:pt>
                <c:pt idx="13">
                  <c:v>Moravskoslezský kraj</c:v>
                </c:pt>
                <c:pt idx="14">
                  <c:v>Plzeňský kraj</c:v>
                </c:pt>
              </c:strCache>
            </c:strRef>
          </c:cat>
          <c:val>
            <c:numRef>
              <c:f>Sheet1!$B$2:$B$16</c:f>
              <c:numCache>
                <c:formatCode>0\,0%</c:formatCode>
                <c:ptCount val="15"/>
                <c:pt idx="0">
                  <c:v>0.28197140315645136</c:v>
                </c:pt>
                <c:pt idx="1">
                  <c:v>0.24963065338607443</c:v>
                </c:pt>
                <c:pt idx="2">
                  <c:v>0.2487930377334519</c:v>
                </c:pt>
                <c:pt idx="3">
                  <c:v>0.24760552228126442</c:v>
                </c:pt>
                <c:pt idx="4">
                  <c:v>0.24430686023341874</c:v>
                </c:pt>
                <c:pt idx="5">
                  <c:v>0.2432805514489785</c:v>
                </c:pt>
                <c:pt idx="6">
                  <c:v>0.24019404797843288</c:v>
                </c:pt>
                <c:pt idx="7">
                  <c:v>0.23883510553880336</c:v>
                </c:pt>
                <c:pt idx="8">
                  <c:v>0.23710540465900995</c:v>
                </c:pt>
                <c:pt idx="9">
                  <c:v>0.23437895269415635</c:v>
                </c:pt>
                <c:pt idx="10">
                  <c:v>0.23011023150192392</c:v>
                </c:pt>
                <c:pt idx="11">
                  <c:v>0.21036679656089566</c:v>
                </c:pt>
                <c:pt idx="12">
                  <c:v>0.2062126178974005</c:v>
                </c:pt>
                <c:pt idx="13">
                  <c:v>0.19920652966497049</c:v>
                </c:pt>
                <c:pt idx="14">
                  <c:v>0.19623516466242238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2C65-4A7F-97DF-407DAA19A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97556008"/>
        <c:axId val="797550128"/>
      </c:barChart>
      <c:catAx>
        <c:axId val="7975560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97550128"/>
        <c:crosses val="autoZero"/>
        <c:auto val="1"/>
        <c:lblAlgn val="ctr"/>
        <c:lblOffset val="100"/>
        <c:noMultiLvlLbl val="0"/>
      </c:catAx>
      <c:valAx>
        <c:axId val="797550128"/>
        <c:scaling>
          <c:orientation val="minMax"/>
          <c:max val="0.4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97556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cs-CZ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335D86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accent6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List1!$A$2:$A$12</c:f>
              <c:strCache>
                <c:ptCount val="11"/>
                <c:pt idx="0">
                  <c:v>CHOPN + DM</c:v>
                </c:pt>
                <c:pt idx="1">
                  <c:v>Astma + DM</c:v>
                </c:pt>
                <c:pt idx="2">
                  <c:v>Kardiovaskulární o. + CHOPN</c:v>
                </c:pt>
                <c:pt idx="3">
                  <c:v>Kardiovaskulární o. + DM</c:v>
                </c:pt>
                <c:pt idx="4">
                  <c:v>Pouze CHOPN</c:v>
                </c:pt>
                <c:pt idx="5">
                  <c:v>Pouze DM</c:v>
                </c:pt>
                <c:pt idx="6">
                  <c:v>Pouze onemocnění ledvin</c:v>
                </c:pt>
                <c:pt idx="7">
                  <c:v>Kardiovaskulární o. + Astma</c:v>
                </c:pt>
                <c:pt idx="8">
                  <c:v>Pouze kardiovaskulární o.</c:v>
                </c:pt>
                <c:pt idx="9">
                  <c:v>Pouze Astma</c:v>
                </c:pt>
                <c:pt idx="10">
                  <c:v>Ostatní kombinace</c:v>
                </c:pt>
              </c:strCache>
            </c:strRef>
          </c:cat>
          <c:val>
            <c:numRef>
              <c:f>List1!$B$2:$B$12</c:f>
              <c:numCache>
                <c:formatCode>0.00%</c:formatCode>
                <c:ptCount val="11"/>
                <c:pt idx="0">
                  <c:v>0.28199999999999997</c:v>
                </c:pt>
                <c:pt idx="1">
                  <c:v>0.248</c:v>
                </c:pt>
                <c:pt idx="2">
                  <c:v>0.24</c:v>
                </c:pt>
                <c:pt idx="3">
                  <c:v>0.248</c:v>
                </c:pt>
                <c:pt idx="4">
                  <c:v>0.18</c:v>
                </c:pt>
                <c:pt idx="5">
                  <c:v>0.184</c:v>
                </c:pt>
                <c:pt idx="6">
                  <c:v>0.17100000000000001</c:v>
                </c:pt>
                <c:pt idx="7">
                  <c:v>0.13900000000000001</c:v>
                </c:pt>
                <c:pt idx="8">
                  <c:v>0.125</c:v>
                </c:pt>
                <c:pt idx="9">
                  <c:v>8.3000000000000004E-2</c:v>
                </c:pt>
                <c:pt idx="10">
                  <c:v>0.26600000000000001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F-487E-B930-FD953BECB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axId val="289525312"/>
        <c:axId val="278752208"/>
      </c:barChart>
      <c:catAx>
        <c:axId val="28952531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78752208"/>
        <c:crosses val="autoZero"/>
        <c:auto val="1"/>
        <c:lblAlgn val="ctr"/>
        <c:lblOffset val="100"/>
        <c:noMultiLvlLbl val="0"/>
      </c:catAx>
      <c:valAx>
        <c:axId val="278752208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8952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6">
              <a:lumMod val="10000"/>
            </a:schemeClr>
          </a:solidFill>
        </a:defRPr>
      </a:pPr>
      <a:endParaRPr lang="cs-CZ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3410471725454404E-2"/>
          <c:y val="0.15217867195962059"/>
          <c:w val="0.93878366529327828"/>
          <c:h val="0.81328268523980707"/>
        </c:manualLayout>
      </c:layout>
      <c:scatterChart>
        <c:scatterStyle val="lineMarker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Hodnoty osy Y</c:v>
                </c:pt>
              </c:strCache>
            </c:strRef>
          </c:tx>
          <c:spPr>
            <a:ln w="9525">
              <a:noFill/>
              <a:prstDash val="solid"/>
            </a:ln>
          </c:spPr>
          <c:marker>
            <c:symbol val="circle"/>
            <c:size val="6"/>
            <c:spPr>
              <a:solidFill>
                <a:srgbClr val="000000"/>
              </a:solidFill>
              <a:ln w="9525">
                <a:solidFill>
                  <a:srgbClr val="292929"/>
                </a:solidFill>
                <a:prstDash val="solid"/>
              </a:ln>
            </c:spPr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0-A92A-4647-B9D0-7947D9996987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1-A92A-4647-B9D0-7947D9996987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2-A92A-4647-B9D0-7947D9996987}"/>
              </c:ext>
            </c:extLst>
          </c:dPt>
          <c:dPt>
            <c:idx val="60"/>
            <c:bubble3D val="0"/>
            <c:extLst>
              <c:ext xmlns:c16="http://schemas.microsoft.com/office/drawing/2014/chart" uri="{C3380CC4-5D6E-409C-BE32-E72D297353CC}">
                <c16:uniqueId val="{00000003-A92A-4647-B9D0-7947D9996987}"/>
              </c:ext>
            </c:extLst>
          </c:dPt>
          <c:dPt>
            <c:idx val="66"/>
            <c:bubble3D val="0"/>
            <c:extLst>
              <c:ext xmlns:c16="http://schemas.microsoft.com/office/drawing/2014/chart" uri="{C3380CC4-5D6E-409C-BE32-E72D297353CC}">
                <c16:uniqueId val="{00000004-A92A-4647-B9D0-7947D9996987}"/>
              </c:ext>
            </c:extLst>
          </c:dPt>
          <c:dPt>
            <c:idx val="72"/>
            <c:bubble3D val="0"/>
            <c:extLst>
              <c:ext xmlns:c16="http://schemas.microsoft.com/office/drawing/2014/chart" uri="{C3380CC4-5D6E-409C-BE32-E72D297353CC}">
                <c16:uniqueId val="{00000005-A92A-4647-B9D0-7947D9996987}"/>
              </c:ext>
            </c:extLst>
          </c:dPt>
          <c:dPt>
            <c:idx val="78"/>
            <c:bubble3D val="0"/>
            <c:extLst>
              <c:ext xmlns:c16="http://schemas.microsoft.com/office/drawing/2014/chart" uri="{C3380CC4-5D6E-409C-BE32-E72D297353CC}">
                <c16:uniqueId val="{00000006-A92A-4647-B9D0-7947D9996987}"/>
              </c:ext>
            </c:extLst>
          </c:dPt>
          <c:dPt>
            <c:idx val="84"/>
            <c:bubble3D val="0"/>
            <c:extLst>
              <c:ext xmlns:c16="http://schemas.microsoft.com/office/drawing/2014/chart" uri="{C3380CC4-5D6E-409C-BE32-E72D297353CC}">
                <c16:uniqueId val="{00000007-A92A-4647-B9D0-7947D9996987}"/>
              </c:ext>
            </c:extLst>
          </c:dPt>
          <c:dPt>
            <c:idx val="90"/>
            <c:bubble3D val="0"/>
            <c:extLst>
              <c:ext xmlns:c16="http://schemas.microsoft.com/office/drawing/2014/chart" uri="{C3380CC4-5D6E-409C-BE32-E72D297353CC}">
                <c16:uniqueId val="{00000008-A92A-4647-B9D0-7947D9996987}"/>
              </c:ext>
            </c:extLst>
          </c:dPt>
          <c:dPt>
            <c:idx val="96"/>
            <c:bubble3D val="0"/>
            <c:extLst>
              <c:ext xmlns:c16="http://schemas.microsoft.com/office/drawing/2014/chart" uri="{C3380CC4-5D6E-409C-BE32-E72D297353CC}">
                <c16:uniqueId val="{00000009-A92A-4647-B9D0-7947D9996987}"/>
              </c:ext>
            </c:extLst>
          </c:dPt>
          <c:dPt>
            <c:idx val="102"/>
            <c:bubble3D val="0"/>
            <c:extLst>
              <c:ext xmlns:c16="http://schemas.microsoft.com/office/drawing/2014/chart" uri="{C3380CC4-5D6E-409C-BE32-E72D297353CC}">
                <c16:uniqueId val="{0000000A-A92A-4647-B9D0-7947D9996987}"/>
              </c:ext>
            </c:extLst>
          </c:dPt>
          <c:dPt>
            <c:idx val="108"/>
            <c:bubble3D val="0"/>
            <c:extLst>
              <c:ext xmlns:c16="http://schemas.microsoft.com/office/drawing/2014/chart" uri="{C3380CC4-5D6E-409C-BE32-E72D297353CC}">
                <c16:uniqueId val="{0000000B-A92A-4647-B9D0-7947D9996987}"/>
              </c:ext>
            </c:extLst>
          </c:dPt>
          <c:dPt>
            <c:idx val="114"/>
            <c:bubble3D val="0"/>
            <c:extLst>
              <c:ext xmlns:c16="http://schemas.microsoft.com/office/drawing/2014/chart" uri="{C3380CC4-5D6E-409C-BE32-E72D297353CC}">
                <c16:uniqueId val="{0000000C-A92A-4647-B9D0-7947D9996987}"/>
              </c:ext>
            </c:extLst>
          </c:dPt>
          <c:dPt>
            <c:idx val="120"/>
            <c:bubble3D val="0"/>
            <c:extLst>
              <c:ext xmlns:c16="http://schemas.microsoft.com/office/drawing/2014/chart" uri="{C3380CC4-5D6E-409C-BE32-E72D297353CC}">
                <c16:uniqueId val="{0000000D-A92A-4647-B9D0-7947D9996987}"/>
              </c:ext>
            </c:extLst>
          </c:dPt>
          <c:dPt>
            <c:idx val="126"/>
            <c:bubble3D val="0"/>
            <c:extLst>
              <c:ext xmlns:c16="http://schemas.microsoft.com/office/drawing/2014/chart" uri="{C3380CC4-5D6E-409C-BE32-E72D297353CC}">
                <c16:uniqueId val="{0000000E-A92A-4647-B9D0-7947D9996987}"/>
              </c:ext>
            </c:extLst>
          </c:dPt>
          <c:dPt>
            <c:idx val="132"/>
            <c:bubble3D val="0"/>
            <c:extLst>
              <c:ext xmlns:c16="http://schemas.microsoft.com/office/drawing/2014/chart" uri="{C3380CC4-5D6E-409C-BE32-E72D297353CC}">
                <c16:uniqueId val="{0000000F-A92A-4647-B9D0-7947D9996987}"/>
              </c:ext>
            </c:extLst>
          </c:dPt>
          <c:dPt>
            <c:idx val="138"/>
            <c:bubble3D val="0"/>
            <c:extLst>
              <c:ext xmlns:c16="http://schemas.microsoft.com/office/drawing/2014/chart" uri="{C3380CC4-5D6E-409C-BE32-E72D297353CC}">
                <c16:uniqueId val="{00000010-A92A-4647-B9D0-7947D9996987}"/>
              </c:ext>
            </c:extLst>
          </c:dPt>
          <c:xVal>
            <c:numRef>
              <c:f>List1!$A$2:$A$22</c:f>
              <c:numCache>
                <c:formatCode>###0.000</c:formatCode>
                <c:ptCount val="21"/>
                <c:pt idx="0">
                  <c:v>1.0309999999999999</c:v>
                </c:pt>
                <c:pt idx="1">
                  <c:v>0.98699999999999999</c:v>
                </c:pt>
                <c:pt idx="2">
                  <c:v>1.077</c:v>
                </c:pt>
                <c:pt idx="3">
                  <c:v>0.76300000000000001</c:v>
                </c:pt>
                <c:pt idx="4">
                  <c:v>0.70699999999999996</c:v>
                </c:pt>
                <c:pt idx="5">
                  <c:v>0.82299999999999995</c:v>
                </c:pt>
                <c:pt idx="6">
                  <c:v>0.755</c:v>
                </c:pt>
                <c:pt idx="7">
                  <c:v>0.66100000000000003</c:v>
                </c:pt>
                <c:pt idx="8">
                  <c:v>0.86399999999999999</c:v>
                </c:pt>
                <c:pt idx="9">
                  <c:v>0.74</c:v>
                </c:pt>
                <c:pt idx="10">
                  <c:v>0.70699999999999996</c:v>
                </c:pt>
                <c:pt idx="11">
                  <c:v>0.77600000000000002</c:v>
                </c:pt>
                <c:pt idx="12">
                  <c:v>0.67100000000000004</c:v>
                </c:pt>
                <c:pt idx="13">
                  <c:v>0.56299999999999994</c:v>
                </c:pt>
                <c:pt idx="14">
                  <c:v>0.8</c:v>
                </c:pt>
                <c:pt idx="15">
                  <c:v>0.78100000000000003</c:v>
                </c:pt>
                <c:pt idx="16">
                  <c:v>0.73099999999999998</c:v>
                </c:pt>
                <c:pt idx="17">
                  <c:v>0.83499999999999996</c:v>
                </c:pt>
                <c:pt idx="18" formatCode="General">
                  <c:v>0.71799999999999997</c:v>
                </c:pt>
                <c:pt idx="19" formatCode="General">
                  <c:v>0.60799999999999998</c:v>
                </c:pt>
                <c:pt idx="20" formatCode="General">
                  <c:v>0.84799999999999998</c:v>
                </c:pt>
              </c:numCache>
            </c:numRef>
          </c:xVal>
          <c:yVal>
            <c:numRef>
              <c:f>List1!$B$2:$B$22</c:f>
              <c:numCache>
                <c:formatCode>General</c:formatCode>
                <c:ptCount val="21"/>
                <c:pt idx="0">
                  <c:v>7</c:v>
                </c:pt>
                <c:pt idx="3">
                  <c:v>6</c:v>
                </c:pt>
                <c:pt idx="6">
                  <c:v>5</c:v>
                </c:pt>
                <c:pt idx="9">
                  <c:v>4</c:v>
                </c:pt>
                <c:pt idx="12">
                  <c:v>3</c:v>
                </c:pt>
                <c:pt idx="15">
                  <c:v>2</c:v>
                </c:pt>
                <c:pt idx="18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A92A-4647-B9D0-7947D999698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ln w="9525" cap="rnd">
              <a:solidFill>
                <a:srgbClr val="000000"/>
              </a:solidFill>
              <a:headEnd type="none"/>
              <a:tailEnd type="none"/>
            </a:ln>
          </c:spPr>
          <c:marker>
            <c:symbol val="none"/>
          </c:marker>
          <c:xVal>
            <c:numRef>
              <c:f>List1!$A$2:$A$22</c:f>
              <c:numCache>
                <c:formatCode>###0.000</c:formatCode>
                <c:ptCount val="21"/>
                <c:pt idx="0">
                  <c:v>1.0309999999999999</c:v>
                </c:pt>
                <c:pt idx="1">
                  <c:v>0.98699999999999999</c:v>
                </c:pt>
                <c:pt idx="2">
                  <c:v>1.077</c:v>
                </c:pt>
                <c:pt idx="3">
                  <c:v>0.76300000000000001</c:v>
                </c:pt>
                <c:pt idx="4">
                  <c:v>0.70699999999999996</c:v>
                </c:pt>
                <c:pt idx="5">
                  <c:v>0.82299999999999995</c:v>
                </c:pt>
                <c:pt idx="6">
                  <c:v>0.755</c:v>
                </c:pt>
                <c:pt idx="7">
                  <c:v>0.66100000000000003</c:v>
                </c:pt>
                <c:pt idx="8">
                  <c:v>0.86399999999999999</c:v>
                </c:pt>
                <c:pt idx="9">
                  <c:v>0.74</c:v>
                </c:pt>
                <c:pt idx="10">
                  <c:v>0.70699999999999996</c:v>
                </c:pt>
                <c:pt idx="11">
                  <c:v>0.77600000000000002</c:v>
                </c:pt>
                <c:pt idx="12">
                  <c:v>0.67100000000000004</c:v>
                </c:pt>
                <c:pt idx="13">
                  <c:v>0.56299999999999994</c:v>
                </c:pt>
                <c:pt idx="14">
                  <c:v>0.8</c:v>
                </c:pt>
                <c:pt idx="15">
                  <c:v>0.78100000000000003</c:v>
                </c:pt>
                <c:pt idx="16">
                  <c:v>0.73099999999999998</c:v>
                </c:pt>
                <c:pt idx="17">
                  <c:v>0.83499999999999996</c:v>
                </c:pt>
                <c:pt idx="18" formatCode="General">
                  <c:v>0.71799999999999997</c:v>
                </c:pt>
                <c:pt idx="19" formatCode="General">
                  <c:v>0.60799999999999998</c:v>
                </c:pt>
                <c:pt idx="20" formatCode="General">
                  <c:v>0.84799999999999998</c:v>
                </c:pt>
              </c:numCache>
            </c:numRef>
          </c:xVal>
          <c:yVal>
            <c:numRef>
              <c:f>List1!$C$2:$C$22</c:f>
              <c:numCache>
                <c:formatCode>General</c:formatCode>
                <c:ptCount val="21"/>
                <c:pt idx="1">
                  <c:v>7</c:v>
                </c:pt>
                <c:pt idx="2">
                  <c:v>7</c:v>
                </c:pt>
                <c:pt idx="4">
                  <c:v>6</c:v>
                </c:pt>
                <c:pt idx="5">
                  <c:v>6</c:v>
                </c:pt>
                <c:pt idx="7">
                  <c:v>5</c:v>
                </c:pt>
                <c:pt idx="8">
                  <c:v>5</c:v>
                </c:pt>
                <c:pt idx="10">
                  <c:v>4</c:v>
                </c:pt>
                <c:pt idx="11">
                  <c:v>4</c:v>
                </c:pt>
                <c:pt idx="13">
                  <c:v>3</c:v>
                </c:pt>
                <c:pt idx="14">
                  <c:v>3</c:v>
                </c:pt>
                <c:pt idx="16">
                  <c:v>2</c:v>
                </c:pt>
                <c:pt idx="17">
                  <c:v>2</c:v>
                </c:pt>
                <c:pt idx="19">
                  <c:v>1</c:v>
                </c:pt>
                <c:pt idx="2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A92A-4647-B9D0-7947D9996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0792616"/>
        <c:axId val="420793008"/>
      </c:scatterChart>
      <c:valAx>
        <c:axId val="420792616"/>
        <c:scaling>
          <c:orientation val="minMax"/>
          <c:max val="1.1000000000000001"/>
          <c:min val="0.60000000000000009"/>
        </c:scaling>
        <c:delete val="0"/>
        <c:axPos val="t"/>
        <c:majorGridlines>
          <c:spPr>
            <a:ln w="9525">
              <a:solidFill>
                <a:sysClr val="window" lastClr="FFFFFF">
                  <a:lumMod val="75000"/>
                </a:sysClr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cs-CZ" dirty="0"/>
                  <a:t>Poměr rizik (95 % interval spolehlivosti)</a:t>
                </a:r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rgbClr val="000000"/>
            </a:solidFill>
          </a:ln>
        </c:spPr>
        <c:crossAx val="420793008"/>
        <c:crosses val="max"/>
        <c:crossBetween val="midCat"/>
        <c:minorUnit val="0.1"/>
      </c:valAx>
      <c:valAx>
        <c:axId val="420793008"/>
        <c:scaling>
          <c:orientation val="minMax"/>
          <c:max val="7.5"/>
          <c:min val="0.5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12700">
            <a:solidFill>
              <a:srgbClr val="000000"/>
            </a:solidFill>
            <a:prstDash val="solid"/>
          </a:ln>
        </c:spPr>
        <c:crossAx val="420792616"/>
        <c:crossesAt val="1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chemeClr val="bg1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428018986578593"/>
          <c:y val="2.578124841404722E-2"/>
          <c:w val="0.80305370889687089"/>
          <c:h val="0.817929575668702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CD61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3.2545816780395309E-7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78-46AF-8CB3-70A6D5EE5AF0}"/>
                </c:ext>
              </c:extLst>
            </c:dLbl>
            <c:numFmt formatCode="#,##0.0_ 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85+ let</c:v>
                </c:pt>
                <c:pt idx="1">
                  <c:v>75 - 84 let</c:v>
                </c:pt>
                <c:pt idx="2">
                  <c:v>65 - 74 let</c:v>
                </c:pt>
                <c:pt idx="3">
                  <c:v>50 - 64 let</c:v>
                </c:pt>
                <c:pt idx="4">
                  <c:v>30 - 49 let</c:v>
                </c:pt>
                <c:pt idx="5">
                  <c:v>pod 30 let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-322.78416010000001</c:v>
                </c:pt>
                <c:pt idx="1">
                  <c:v>-150.2403846</c:v>
                </c:pt>
                <c:pt idx="2">
                  <c:v>-65.2591331</c:v>
                </c:pt>
                <c:pt idx="3">
                  <c:v>-30.987436800000001</c:v>
                </c:pt>
                <c:pt idx="4">
                  <c:v>-28.177418200000002</c:v>
                </c:pt>
                <c:pt idx="5">
                  <c:v>-43.254154200000002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78-46AF-8CB3-70A6D5EE5AF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Řada 2</c:v>
                </c:pt>
              </c:strCache>
            </c:strRef>
          </c:tx>
          <c:spPr>
            <a:solidFill>
              <a:srgbClr val="D31145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4.133318731110128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78-46AF-8CB3-70A6D5EE5AF0}"/>
                </c:ext>
              </c:extLst>
            </c:dLbl>
            <c:numFmt formatCode="#,##0.0_ 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85+ let</c:v>
                </c:pt>
                <c:pt idx="1">
                  <c:v>75 - 84 let</c:v>
                </c:pt>
                <c:pt idx="2">
                  <c:v>65 - 74 let</c:v>
                </c:pt>
                <c:pt idx="3">
                  <c:v>50 - 64 let</c:v>
                </c:pt>
                <c:pt idx="4">
                  <c:v>30 - 49 let</c:v>
                </c:pt>
                <c:pt idx="5">
                  <c:v>pod 30 let</c:v>
                </c:pt>
              </c:strCache>
            </c:strRef>
          </c:cat>
          <c:val>
            <c:numRef>
              <c:f>List1!$C$2:$C$7</c:f>
              <c:numCache>
                <c:formatCode>General</c:formatCode>
                <c:ptCount val="6"/>
                <c:pt idx="0">
                  <c:v>468.76195369999999</c:v>
                </c:pt>
                <c:pt idx="1">
                  <c:v>240.9258561</c:v>
                </c:pt>
                <c:pt idx="2">
                  <c:v>104.96875729999999</c:v>
                </c:pt>
                <c:pt idx="3">
                  <c:v>35.162157800000003</c:v>
                </c:pt>
                <c:pt idx="4">
                  <c:v>15.622985999999999</c:v>
                </c:pt>
                <c:pt idx="5">
                  <c:v>87.157732999999993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78-46AF-8CB3-70A6D5EE5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overlap val="100"/>
        <c:axId val="1018031199"/>
        <c:axId val="1902143087"/>
      </c:barChart>
      <c:catAx>
        <c:axId val="1018031199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02143087"/>
        <c:crosses val="autoZero"/>
        <c:auto val="1"/>
        <c:lblAlgn val="ctr"/>
        <c:lblOffset val="100"/>
        <c:noMultiLvlLbl val="0"/>
      </c:catAx>
      <c:valAx>
        <c:axId val="1902143087"/>
        <c:scaling>
          <c:orientation val="minMax"/>
          <c:min val="-60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b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400" b="0" i="0" baseline="0">
                    <a:effectLst/>
                  </a:rPr>
                  <a:t>Hospitalizované osoby</a:t>
                </a:r>
                <a:br>
                  <a:rPr lang="cs-CZ" sz="1400" b="0" i="0" baseline="0">
                    <a:effectLst/>
                  </a:rPr>
                </a:br>
                <a:r>
                  <a:rPr lang="cs-CZ" sz="1400" b="0" i="0" baseline="0">
                    <a:effectLst/>
                  </a:rPr>
                  <a:t>na 100 tis. v dané kategorii</a:t>
                </a:r>
                <a:endParaRPr lang="cs-CZ" sz="1100" b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b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_ ;#,##0" sourceLinked="0"/>
        <c:majorTickMark val="out"/>
        <c:minorTickMark val="none"/>
        <c:tickLblPos val="low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18031199"/>
        <c:crosses val="autoZero"/>
        <c:crossBetween val="between"/>
        <c:majorUnit val="150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117606209150328"/>
          <c:y val="2.1199675324675326E-2"/>
          <c:w val="0.80305370889687089"/>
          <c:h val="0.801521225544481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CD6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935457516339869E-3"/>
                  <c:y val="2.29076479076462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9C-4274-A7D2-210C53B2974A}"/>
                </c:ext>
              </c:extLst>
            </c:dLbl>
            <c:dLbl>
              <c:idx val="3"/>
              <c:layout>
                <c:manualLayout>
                  <c:x val="-2.5937500000000001E-3"/>
                  <c:y val="-4.199686934593607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9C-4274-A7D2-210C53B2974A}"/>
                </c:ext>
              </c:extLst>
            </c:dLbl>
            <c:dLbl>
              <c:idx val="4"/>
              <c:layout>
                <c:manualLayout>
                  <c:x val="7.7824754901961732E-3"/>
                  <c:y val="-4.58152958152958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9C-4274-A7D2-210C53B2974A}"/>
                </c:ext>
              </c:extLst>
            </c:dLbl>
            <c:dLbl>
              <c:idx val="5"/>
              <c:layout>
                <c:manualLayout>
                  <c:x val="2.5941584967320735E-3"/>
                  <c:y val="-9.163059163059173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9C-4274-A7D2-210C53B2974A}"/>
                </c:ext>
              </c:extLst>
            </c:dLbl>
            <c:numFmt formatCode="#,##0.0_ 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85+ let</c:v>
                </c:pt>
                <c:pt idx="1">
                  <c:v>75 - 84 let</c:v>
                </c:pt>
                <c:pt idx="2">
                  <c:v>65 - 74 let</c:v>
                </c:pt>
                <c:pt idx="3">
                  <c:v>50 - 64 let</c:v>
                </c:pt>
                <c:pt idx="4">
                  <c:v>30 - 49 let</c:v>
                </c:pt>
                <c:pt idx="5">
                  <c:v>pod 30 let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-54.286426900000002</c:v>
                </c:pt>
                <c:pt idx="1">
                  <c:v>-23.145140300000001</c:v>
                </c:pt>
                <c:pt idx="2">
                  <c:v>-9.6215387999999997</c:v>
                </c:pt>
                <c:pt idx="3">
                  <c:v>-4.4267766000000002</c:v>
                </c:pt>
                <c:pt idx="4">
                  <c:v>-1.6574951</c:v>
                </c:pt>
                <c:pt idx="5">
                  <c:v>-14.4180514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9C-4274-A7D2-210C53B2974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Řada 2</c:v>
                </c:pt>
              </c:strCache>
            </c:strRef>
          </c:tx>
          <c:spPr>
            <a:solidFill>
              <a:srgbClr val="D31145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2.2291053921568629E-2"/>
                  <c:y val="2.290764790764790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9C-4274-A7D2-210C53B2974A}"/>
                </c:ext>
              </c:extLst>
            </c:dLbl>
            <c:numFmt formatCode="#,##0.0_ 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85+ let</c:v>
                </c:pt>
                <c:pt idx="1">
                  <c:v>75 - 84 let</c:v>
                </c:pt>
                <c:pt idx="2">
                  <c:v>65 - 74 let</c:v>
                </c:pt>
                <c:pt idx="3">
                  <c:v>50 - 64 let</c:v>
                </c:pt>
                <c:pt idx="4">
                  <c:v>30 - 49 let</c:v>
                </c:pt>
                <c:pt idx="5">
                  <c:v>pod 30 let</c:v>
                </c:pt>
              </c:strCache>
            </c:strRef>
          </c:cat>
          <c:val>
            <c:numRef>
              <c:f>List1!$C$2:$C$7</c:f>
              <c:numCache>
                <c:formatCode>General</c:formatCode>
                <c:ptCount val="6"/>
                <c:pt idx="0">
                  <c:v>91.109519199999994</c:v>
                </c:pt>
                <c:pt idx="1">
                  <c:v>44.680795099999997</c:v>
                </c:pt>
                <c:pt idx="2">
                  <c:v>21.054485499999998</c:v>
                </c:pt>
                <c:pt idx="3">
                  <c:v>7.6993846000000001</c:v>
                </c:pt>
                <c:pt idx="4">
                  <c:v>2.1807083999999999</c:v>
                </c:pt>
                <c:pt idx="5">
                  <c:v>17.958324099999999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9C-4274-A7D2-210C53B29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overlap val="100"/>
        <c:axId val="1018031199"/>
        <c:axId val="1902143087"/>
      </c:barChart>
      <c:catAx>
        <c:axId val="101803119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high"/>
        <c:crossAx val="1902143087"/>
        <c:crosses val="autoZero"/>
        <c:auto val="1"/>
        <c:lblAlgn val="ctr"/>
        <c:lblOffset val="100"/>
        <c:noMultiLvlLbl val="0"/>
      </c:catAx>
      <c:valAx>
        <c:axId val="1902143087"/>
        <c:scaling>
          <c:orientation val="minMax"/>
          <c:max val="120"/>
          <c:min val="-12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b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400" b="0" i="0" baseline="0">
                    <a:effectLst/>
                  </a:rPr>
                  <a:t>Osoby hospitalizované na JIP/UPV/ECMO </a:t>
                </a:r>
                <a:r>
                  <a:rPr lang="en-US" sz="1400" b="0" i="0" baseline="0">
                    <a:effectLst/>
                  </a:rPr>
                  <a:t>a ne</a:t>
                </a:r>
                <a:r>
                  <a:rPr lang="cs-CZ" sz="1400" b="0" i="0" baseline="0">
                    <a:effectLst/>
                  </a:rPr>
                  <a:t>b</a:t>
                </a:r>
                <a:r>
                  <a:rPr lang="en-US" sz="1400" b="0" i="0" baseline="0">
                    <a:effectLst/>
                  </a:rPr>
                  <a:t>o s </a:t>
                </a:r>
                <a:r>
                  <a:rPr lang="cs-CZ" sz="1400" b="0" i="0" baseline="0">
                    <a:effectLst/>
                  </a:rPr>
                  <a:t>úmrtím za hospitalizace na 100 tis. v dané kategorii</a:t>
                </a:r>
                <a:endParaRPr lang="cs-CZ" sz="1100" b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20390747549019608"/>
              <c:y val="0.879463203463203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b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_ ;#,##0" sourceLinked="0"/>
        <c:majorTickMark val="out"/>
        <c:minorTickMark val="none"/>
        <c:tickLblPos val="low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18031199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428018986578593"/>
          <c:y val="2.578124841404722E-2"/>
          <c:w val="0.80305370889687089"/>
          <c:h val="0.817929575668702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CD61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3.2545816780395309E-7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78-46AF-8CB3-70A6D5EE5AF0}"/>
                </c:ext>
              </c:extLst>
            </c:dLbl>
            <c:dLbl>
              <c:idx val="5"/>
              <c:layout>
                <c:manualLayout>
                  <c:x val="-8.1070190347381069E-2"/>
                  <c:y val="-1.074206274596084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07-45DA-8DBE-3D1D1393207C}"/>
                </c:ext>
              </c:extLst>
            </c:dLbl>
            <c:numFmt formatCode="#,##0.0_ 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85+ let</c:v>
                </c:pt>
                <c:pt idx="1">
                  <c:v>75 - 84 let</c:v>
                </c:pt>
                <c:pt idx="2">
                  <c:v>65 - 74 let</c:v>
                </c:pt>
                <c:pt idx="3">
                  <c:v>50 - 64 let</c:v>
                </c:pt>
                <c:pt idx="4">
                  <c:v>30 - 49 let</c:v>
                </c:pt>
                <c:pt idx="5">
                  <c:v>pod 30 let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-167.81083140000001</c:v>
                </c:pt>
                <c:pt idx="1">
                  <c:v>-72.184069300000004</c:v>
                </c:pt>
                <c:pt idx="2">
                  <c:v>-32.390525199999999</c:v>
                </c:pt>
                <c:pt idx="3">
                  <c:v>-13.632335899999999</c:v>
                </c:pt>
                <c:pt idx="4">
                  <c:v>-8.7912087000000003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78-46AF-8CB3-70A6D5EE5AF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Řada 2</c:v>
                </c:pt>
              </c:strCache>
            </c:strRef>
          </c:tx>
          <c:spPr>
            <a:solidFill>
              <a:srgbClr val="D31145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4.133318731110128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78-46AF-8CB3-70A6D5EE5AF0}"/>
                </c:ext>
              </c:extLst>
            </c:dLbl>
            <c:dLbl>
              <c:idx val="5"/>
              <c:layout>
                <c:manualLayout>
                  <c:x val="-9.2891853345090754E-17"/>
                  <c:y val="-1.074206274596084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07-45DA-8DBE-3D1D1393207C}"/>
                </c:ext>
              </c:extLst>
            </c:dLbl>
            <c:numFmt formatCode="#,##0.0_ 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85+ let</c:v>
                </c:pt>
                <c:pt idx="1">
                  <c:v>75 - 84 let</c:v>
                </c:pt>
                <c:pt idx="2">
                  <c:v>65 - 74 let</c:v>
                </c:pt>
                <c:pt idx="3">
                  <c:v>50 - 64 let</c:v>
                </c:pt>
                <c:pt idx="4">
                  <c:v>30 - 49 let</c:v>
                </c:pt>
                <c:pt idx="5">
                  <c:v>pod 30 let</c:v>
                </c:pt>
              </c:strCache>
            </c:strRef>
          </c:cat>
          <c:val>
            <c:numRef>
              <c:f>List1!$C$2:$C$7</c:f>
              <c:numCache>
                <c:formatCode>General</c:formatCode>
                <c:ptCount val="6"/>
                <c:pt idx="0">
                  <c:v>590.67413309999995</c:v>
                </c:pt>
                <c:pt idx="1">
                  <c:v>237.8555633</c:v>
                </c:pt>
                <c:pt idx="2">
                  <c:v>72.751188200000001</c:v>
                </c:pt>
                <c:pt idx="3">
                  <c:v>18.879918</c:v>
                </c:pt>
                <c:pt idx="4">
                  <c:v>4.8231852000000002</c:v>
                </c:pt>
                <c:pt idx="5">
                  <c:v>9.3331465999999992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78-46AF-8CB3-70A6D5EE5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overlap val="100"/>
        <c:axId val="1018031199"/>
        <c:axId val="1902143087"/>
      </c:barChart>
      <c:catAx>
        <c:axId val="1018031199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02143087"/>
        <c:crosses val="autoZero"/>
        <c:auto val="1"/>
        <c:lblAlgn val="ctr"/>
        <c:lblOffset val="100"/>
        <c:noMultiLvlLbl val="0"/>
      </c:catAx>
      <c:valAx>
        <c:axId val="1902143087"/>
        <c:scaling>
          <c:orientation val="minMax"/>
          <c:max val="900"/>
          <c:min val="-90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b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400" b="0" i="0" baseline="0">
                    <a:effectLst/>
                  </a:rPr>
                  <a:t>Hospitalizované osoby</a:t>
                </a:r>
                <a:br>
                  <a:rPr lang="cs-CZ" sz="1400" b="0" i="0" baseline="0">
                    <a:effectLst/>
                  </a:rPr>
                </a:br>
                <a:r>
                  <a:rPr lang="cs-CZ" sz="1400" b="0" i="0" baseline="0">
                    <a:effectLst/>
                  </a:rPr>
                  <a:t>na 100 tis. v dané kategorii</a:t>
                </a:r>
                <a:endParaRPr lang="cs-CZ" sz="1100" b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b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_ ;#,##0" sourceLinked="0"/>
        <c:majorTickMark val="out"/>
        <c:minorTickMark val="none"/>
        <c:tickLblPos val="low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18031199"/>
        <c:crosses val="autoZero"/>
        <c:crossBetween val="between"/>
        <c:majorUnit val="300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117606209150328"/>
          <c:y val="2.1199675324675326E-2"/>
          <c:w val="0.80305370889687089"/>
          <c:h val="0.801521225544481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0CD6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5943627450981345E-3"/>
                  <c:y val="-6.87229437229445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9C-4274-A7D2-210C53B2974A}"/>
                </c:ext>
              </c:extLst>
            </c:dLbl>
            <c:dLbl>
              <c:idx val="3"/>
              <c:layout>
                <c:manualLayout>
                  <c:x val="-7.7818627450980393E-2"/>
                  <c:y val="-4.199686934593607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9C-4274-A7D2-210C53B2974A}"/>
                </c:ext>
              </c:extLst>
            </c:dLbl>
            <c:dLbl>
              <c:idx val="4"/>
              <c:layout>
                <c:manualLayout>
                  <c:x val="-7.7818218954248369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9C-4274-A7D2-210C53B2974A}"/>
                </c:ext>
              </c:extLst>
            </c:dLbl>
            <c:dLbl>
              <c:idx val="5"/>
              <c:layout>
                <c:manualLayout>
                  <c:x val="-7.7818627450980393E-2"/>
                  <c:y val="-2.29076479076480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9C-4274-A7D2-210C53B2974A}"/>
                </c:ext>
              </c:extLst>
            </c:dLbl>
            <c:numFmt formatCode="#,##0.0_ 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85+ let</c:v>
                </c:pt>
                <c:pt idx="1">
                  <c:v>75 - 84 let</c:v>
                </c:pt>
                <c:pt idx="2">
                  <c:v>65 - 74 let</c:v>
                </c:pt>
                <c:pt idx="3">
                  <c:v>50 - 64 let</c:v>
                </c:pt>
                <c:pt idx="4">
                  <c:v>30 - 49 let</c:v>
                </c:pt>
                <c:pt idx="5">
                  <c:v>pod 30 let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-3.8138825000000001</c:v>
                </c:pt>
                <c:pt idx="1">
                  <c:v>-3.0076695</c:v>
                </c:pt>
                <c:pt idx="2">
                  <c:v>-2.0897112999999998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9C-4274-A7D2-210C53B2974A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Řada 2</c:v>
                </c:pt>
              </c:strCache>
            </c:strRef>
          </c:tx>
          <c:spPr>
            <a:solidFill>
              <a:srgbClr val="D3114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593954248366013E-3"/>
                  <c:y val="-6.87229437229445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541-4230-9E22-B95A4BF840FD}"/>
                </c:ext>
              </c:extLst>
            </c:dLbl>
            <c:dLbl>
              <c:idx val="4"/>
              <c:layout>
                <c:manualLayout>
                  <c:x val="4.133318731110128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9C-4274-A7D2-210C53B2974A}"/>
                </c:ext>
              </c:extLst>
            </c:dLbl>
            <c:numFmt formatCode="#,##0.0_ 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85+ let</c:v>
                </c:pt>
                <c:pt idx="1">
                  <c:v>75 - 84 let</c:v>
                </c:pt>
                <c:pt idx="2">
                  <c:v>65 - 74 let</c:v>
                </c:pt>
                <c:pt idx="3">
                  <c:v>50 - 64 let</c:v>
                </c:pt>
                <c:pt idx="4">
                  <c:v>30 - 49 let</c:v>
                </c:pt>
                <c:pt idx="5">
                  <c:v>pod 30 let</c:v>
                </c:pt>
              </c:strCache>
            </c:strRef>
          </c:cat>
          <c:val>
            <c:numRef>
              <c:f>List1!$C$2:$C$7</c:f>
              <c:numCache>
                <c:formatCode>General</c:formatCode>
                <c:ptCount val="6"/>
                <c:pt idx="0">
                  <c:v>15.6149041</c:v>
                </c:pt>
                <c:pt idx="1">
                  <c:v>19.519213799999999</c:v>
                </c:pt>
                <c:pt idx="2">
                  <c:v>8.3977676999999993</c:v>
                </c:pt>
                <c:pt idx="3">
                  <c:v>2.3718488999999998</c:v>
                </c:pt>
                <c:pt idx="4">
                  <c:v>0.41800929999999997</c:v>
                </c:pt>
                <c:pt idx="5">
                  <c:v>0.86197849999999998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9C-4274-A7D2-210C53B29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overlap val="100"/>
        <c:axId val="1018031199"/>
        <c:axId val="1902143087"/>
      </c:barChart>
      <c:catAx>
        <c:axId val="101803119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high"/>
        <c:crossAx val="1902143087"/>
        <c:crosses val="autoZero"/>
        <c:auto val="1"/>
        <c:lblAlgn val="ctr"/>
        <c:lblOffset val="100"/>
        <c:noMultiLvlLbl val="0"/>
      </c:catAx>
      <c:valAx>
        <c:axId val="1902143087"/>
        <c:scaling>
          <c:orientation val="minMax"/>
          <c:min val="-3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b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400" b="0" i="0" baseline="0">
                    <a:effectLst/>
                  </a:rPr>
                  <a:t>Osoby hospitalizované na JIP/UPV/ECMO </a:t>
                </a:r>
                <a:br>
                  <a:rPr lang="cs-CZ" sz="1400" b="0" i="0" baseline="0">
                    <a:effectLst/>
                  </a:rPr>
                </a:br>
                <a:r>
                  <a:rPr lang="cs-CZ" sz="1400" b="0" i="0" baseline="0">
                    <a:effectLst/>
                  </a:rPr>
                  <a:t>na 100 tis. v dané kategorii</a:t>
                </a:r>
                <a:endParaRPr lang="cs-CZ" sz="1100" b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20390747549019608"/>
              <c:y val="0.879463203463203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b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_ ;#,##0" sourceLinked="0"/>
        <c:majorTickMark val="out"/>
        <c:minorTickMark val="none"/>
        <c:tickLblPos val="low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18031199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3410471725454404E-2"/>
          <c:y val="0.15217867195962059"/>
          <c:w val="0.93878366529327828"/>
          <c:h val="0.81328268523980707"/>
        </c:manualLayout>
      </c:layout>
      <c:scatterChart>
        <c:scatterStyle val="lineMarker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Hodnoty osy Y</c:v>
                </c:pt>
              </c:strCache>
            </c:strRef>
          </c:tx>
          <c:spPr>
            <a:ln w="9525">
              <a:noFill/>
              <a:prstDash val="solid"/>
            </a:ln>
          </c:spPr>
          <c:marker>
            <c:symbol val="circle"/>
            <c:size val="6"/>
            <c:spPr>
              <a:solidFill>
                <a:srgbClr val="000000"/>
              </a:solidFill>
              <a:ln w="9525">
                <a:solidFill>
                  <a:srgbClr val="292929"/>
                </a:solidFill>
                <a:prstDash val="solid"/>
              </a:ln>
            </c:spPr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0-0A65-4170-B3A8-DCE1AF644043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1-0A65-4170-B3A8-DCE1AF644043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2-0A65-4170-B3A8-DCE1AF644043}"/>
              </c:ext>
            </c:extLst>
          </c:dPt>
          <c:dPt>
            <c:idx val="60"/>
            <c:bubble3D val="0"/>
            <c:extLst>
              <c:ext xmlns:c16="http://schemas.microsoft.com/office/drawing/2014/chart" uri="{C3380CC4-5D6E-409C-BE32-E72D297353CC}">
                <c16:uniqueId val="{00000003-0A65-4170-B3A8-DCE1AF644043}"/>
              </c:ext>
            </c:extLst>
          </c:dPt>
          <c:dPt>
            <c:idx val="66"/>
            <c:bubble3D val="0"/>
            <c:extLst>
              <c:ext xmlns:c16="http://schemas.microsoft.com/office/drawing/2014/chart" uri="{C3380CC4-5D6E-409C-BE32-E72D297353CC}">
                <c16:uniqueId val="{00000004-0A65-4170-B3A8-DCE1AF644043}"/>
              </c:ext>
            </c:extLst>
          </c:dPt>
          <c:dPt>
            <c:idx val="72"/>
            <c:bubble3D val="0"/>
            <c:extLst>
              <c:ext xmlns:c16="http://schemas.microsoft.com/office/drawing/2014/chart" uri="{C3380CC4-5D6E-409C-BE32-E72D297353CC}">
                <c16:uniqueId val="{00000005-0A65-4170-B3A8-DCE1AF644043}"/>
              </c:ext>
            </c:extLst>
          </c:dPt>
          <c:dPt>
            <c:idx val="78"/>
            <c:bubble3D val="0"/>
            <c:extLst>
              <c:ext xmlns:c16="http://schemas.microsoft.com/office/drawing/2014/chart" uri="{C3380CC4-5D6E-409C-BE32-E72D297353CC}">
                <c16:uniqueId val="{00000006-0A65-4170-B3A8-DCE1AF644043}"/>
              </c:ext>
            </c:extLst>
          </c:dPt>
          <c:dPt>
            <c:idx val="84"/>
            <c:bubble3D val="0"/>
            <c:extLst>
              <c:ext xmlns:c16="http://schemas.microsoft.com/office/drawing/2014/chart" uri="{C3380CC4-5D6E-409C-BE32-E72D297353CC}">
                <c16:uniqueId val="{00000007-0A65-4170-B3A8-DCE1AF644043}"/>
              </c:ext>
            </c:extLst>
          </c:dPt>
          <c:dPt>
            <c:idx val="90"/>
            <c:bubble3D val="0"/>
            <c:extLst>
              <c:ext xmlns:c16="http://schemas.microsoft.com/office/drawing/2014/chart" uri="{C3380CC4-5D6E-409C-BE32-E72D297353CC}">
                <c16:uniqueId val="{00000008-0A65-4170-B3A8-DCE1AF644043}"/>
              </c:ext>
            </c:extLst>
          </c:dPt>
          <c:dPt>
            <c:idx val="96"/>
            <c:bubble3D val="0"/>
            <c:extLst>
              <c:ext xmlns:c16="http://schemas.microsoft.com/office/drawing/2014/chart" uri="{C3380CC4-5D6E-409C-BE32-E72D297353CC}">
                <c16:uniqueId val="{00000009-0A65-4170-B3A8-DCE1AF644043}"/>
              </c:ext>
            </c:extLst>
          </c:dPt>
          <c:dPt>
            <c:idx val="102"/>
            <c:bubble3D val="0"/>
            <c:extLst>
              <c:ext xmlns:c16="http://schemas.microsoft.com/office/drawing/2014/chart" uri="{C3380CC4-5D6E-409C-BE32-E72D297353CC}">
                <c16:uniqueId val="{0000000A-0A65-4170-B3A8-DCE1AF644043}"/>
              </c:ext>
            </c:extLst>
          </c:dPt>
          <c:dPt>
            <c:idx val="108"/>
            <c:bubble3D val="0"/>
            <c:extLst>
              <c:ext xmlns:c16="http://schemas.microsoft.com/office/drawing/2014/chart" uri="{C3380CC4-5D6E-409C-BE32-E72D297353CC}">
                <c16:uniqueId val="{0000000B-0A65-4170-B3A8-DCE1AF644043}"/>
              </c:ext>
            </c:extLst>
          </c:dPt>
          <c:dPt>
            <c:idx val="114"/>
            <c:bubble3D val="0"/>
            <c:extLst>
              <c:ext xmlns:c16="http://schemas.microsoft.com/office/drawing/2014/chart" uri="{C3380CC4-5D6E-409C-BE32-E72D297353CC}">
                <c16:uniqueId val="{0000000C-0A65-4170-B3A8-DCE1AF644043}"/>
              </c:ext>
            </c:extLst>
          </c:dPt>
          <c:dPt>
            <c:idx val="120"/>
            <c:bubble3D val="0"/>
            <c:extLst>
              <c:ext xmlns:c16="http://schemas.microsoft.com/office/drawing/2014/chart" uri="{C3380CC4-5D6E-409C-BE32-E72D297353CC}">
                <c16:uniqueId val="{0000000D-0A65-4170-B3A8-DCE1AF644043}"/>
              </c:ext>
            </c:extLst>
          </c:dPt>
          <c:dPt>
            <c:idx val="126"/>
            <c:bubble3D val="0"/>
            <c:extLst>
              <c:ext xmlns:c16="http://schemas.microsoft.com/office/drawing/2014/chart" uri="{C3380CC4-5D6E-409C-BE32-E72D297353CC}">
                <c16:uniqueId val="{0000000E-0A65-4170-B3A8-DCE1AF644043}"/>
              </c:ext>
            </c:extLst>
          </c:dPt>
          <c:dPt>
            <c:idx val="132"/>
            <c:bubble3D val="0"/>
            <c:extLst>
              <c:ext xmlns:c16="http://schemas.microsoft.com/office/drawing/2014/chart" uri="{C3380CC4-5D6E-409C-BE32-E72D297353CC}">
                <c16:uniqueId val="{0000000F-0A65-4170-B3A8-DCE1AF644043}"/>
              </c:ext>
            </c:extLst>
          </c:dPt>
          <c:dPt>
            <c:idx val="138"/>
            <c:bubble3D val="0"/>
            <c:extLst>
              <c:ext xmlns:c16="http://schemas.microsoft.com/office/drawing/2014/chart" uri="{C3380CC4-5D6E-409C-BE32-E72D297353CC}">
                <c16:uniqueId val="{00000010-0A65-4170-B3A8-DCE1AF644043}"/>
              </c:ext>
            </c:extLst>
          </c:dPt>
          <c:xVal>
            <c:numRef>
              <c:f>List1!$A$2:$A$19</c:f>
              <c:numCache>
                <c:formatCode>###0.000</c:formatCode>
                <c:ptCount val="18"/>
                <c:pt idx="0">
                  <c:v>0.73487663114909696</c:v>
                </c:pt>
                <c:pt idx="1">
                  <c:v>0.71815454442610405</c:v>
                </c:pt>
                <c:pt idx="2">
                  <c:v>0.75198808835862596</c:v>
                </c:pt>
                <c:pt idx="3">
                  <c:v>0.80678133535872998</c:v>
                </c:pt>
                <c:pt idx="4">
                  <c:v>0.78065641125132001</c:v>
                </c:pt>
                <c:pt idx="5">
                  <c:v>0.83378053866218804</c:v>
                </c:pt>
                <c:pt idx="6">
                  <c:v>0.800836405274024</c:v>
                </c:pt>
                <c:pt idx="7">
                  <c:v>0.74439781349335599</c:v>
                </c:pt>
                <c:pt idx="8">
                  <c:v>0.861554045950922</c:v>
                </c:pt>
                <c:pt idx="9">
                  <c:v>0.79202288799482301</c:v>
                </c:pt>
                <c:pt idx="10">
                  <c:v>0.70940701691534103</c:v>
                </c:pt>
                <c:pt idx="11">
                  <c:v>0.88426000892308698</c:v>
                </c:pt>
                <c:pt idx="12">
                  <c:v>0.84603484035261201</c:v>
                </c:pt>
                <c:pt idx="13">
                  <c:v>0.81192140500579002</c:v>
                </c:pt>
                <c:pt idx="14">
                  <c:v>0.88158157510992796</c:v>
                </c:pt>
                <c:pt idx="15">
                  <c:v>0.83601484880420995</c:v>
                </c:pt>
                <c:pt idx="16">
                  <c:v>0.80144953710106104</c:v>
                </c:pt>
                <c:pt idx="17">
                  <c:v>0.87207091035226703</c:v>
                </c:pt>
              </c:numCache>
            </c:numRef>
          </c:xVal>
          <c:yVal>
            <c:numRef>
              <c:f>List1!$B$2:$B$19</c:f>
              <c:numCache>
                <c:formatCode>General</c:formatCode>
                <c:ptCount val="18"/>
                <c:pt idx="0">
                  <c:v>6</c:v>
                </c:pt>
                <c:pt idx="3">
                  <c:v>5</c:v>
                </c:pt>
                <c:pt idx="6">
                  <c:v>4</c:v>
                </c:pt>
                <c:pt idx="9">
                  <c:v>3</c:v>
                </c:pt>
                <c:pt idx="12">
                  <c:v>2</c:v>
                </c:pt>
                <c:pt idx="15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0A65-4170-B3A8-DCE1AF644043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ln w="9525" cap="rnd">
              <a:solidFill>
                <a:srgbClr val="000000"/>
              </a:solidFill>
              <a:headEnd type="none"/>
              <a:tailEnd type="none"/>
            </a:ln>
          </c:spPr>
          <c:marker>
            <c:symbol val="none"/>
          </c:marker>
          <c:xVal>
            <c:numRef>
              <c:f>List1!$A$2:$A$19</c:f>
              <c:numCache>
                <c:formatCode>###0.000</c:formatCode>
                <c:ptCount val="18"/>
                <c:pt idx="0">
                  <c:v>0.73487663114909696</c:v>
                </c:pt>
                <c:pt idx="1">
                  <c:v>0.71815454442610405</c:v>
                </c:pt>
                <c:pt idx="2">
                  <c:v>0.75198808835862596</c:v>
                </c:pt>
                <c:pt idx="3">
                  <c:v>0.80678133535872998</c:v>
                </c:pt>
                <c:pt idx="4">
                  <c:v>0.78065641125132001</c:v>
                </c:pt>
                <c:pt idx="5">
                  <c:v>0.83378053866218804</c:v>
                </c:pt>
                <c:pt idx="6">
                  <c:v>0.800836405274024</c:v>
                </c:pt>
                <c:pt idx="7">
                  <c:v>0.74439781349335599</c:v>
                </c:pt>
                <c:pt idx="8">
                  <c:v>0.861554045950922</c:v>
                </c:pt>
                <c:pt idx="9">
                  <c:v>0.79202288799482301</c:v>
                </c:pt>
                <c:pt idx="10">
                  <c:v>0.70940701691534103</c:v>
                </c:pt>
                <c:pt idx="11">
                  <c:v>0.88426000892308698</c:v>
                </c:pt>
                <c:pt idx="12">
                  <c:v>0.84603484035261201</c:v>
                </c:pt>
                <c:pt idx="13">
                  <c:v>0.81192140500579002</c:v>
                </c:pt>
                <c:pt idx="14">
                  <c:v>0.88158157510992796</c:v>
                </c:pt>
                <c:pt idx="15">
                  <c:v>0.83601484880420995</c:v>
                </c:pt>
                <c:pt idx="16">
                  <c:v>0.80144953710106104</c:v>
                </c:pt>
                <c:pt idx="17">
                  <c:v>0.87207091035226703</c:v>
                </c:pt>
              </c:numCache>
            </c:numRef>
          </c:xVal>
          <c:yVal>
            <c:numRef>
              <c:f>List1!$C$2:$C$19</c:f>
              <c:numCache>
                <c:formatCode>General</c:formatCode>
                <c:ptCount val="18"/>
                <c:pt idx="1">
                  <c:v>6</c:v>
                </c:pt>
                <c:pt idx="2">
                  <c:v>6</c:v>
                </c:pt>
                <c:pt idx="4">
                  <c:v>5</c:v>
                </c:pt>
                <c:pt idx="5">
                  <c:v>5</c:v>
                </c:pt>
                <c:pt idx="7">
                  <c:v>4</c:v>
                </c:pt>
                <c:pt idx="8">
                  <c:v>4</c:v>
                </c:pt>
                <c:pt idx="10">
                  <c:v>3</c:v>
                </c:pt>
                <c:pt idx="11">
                  <c:v>3</c:v>
                </c:pt>
                <c:pt idx="13">
                  <c:v>2</c:v>
                </c:pt>
                <c:pt idx="14">
                  <c:v>2</c:v>
                </c:pt>
                <c:pt idx="16">
                  <c:v>1</c:v>
                </c:pt>
                <c:pt idx="17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0A65-4170-B3A8-DCE1AF644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0792616"/>
        <c:axId val="420793008"/>
      </c:scatterChart>
      <c:valAx>
        <c:axId val="420792616"/>
        <c:scaling>
          <c:orientation val="minMax"/>
          <c:max val="1.1000000000000001"/>
          <c:min val="0.60000000000000009"/>
        </c:scaling>
        <c:delete val="0"/>
        <c:axPos val="t"/>
        <c:majorGridlines>
          <c:spPr>
            <a:ln w="9525">
              <a:solidFill>
                <a:sysClr val="window" lastClr="FFFFFF">
                  <a:lumMod val="75000"/>
                </a:sysClr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cs-CZ"/>
                  <a:t>Hazard ratio (95% CI)</a:t>
                </a:r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rgbClr val="000000"/>
            </a:solidFill>
          </a:ln>
        </c:spPr>
        <c:crossAx val="420793008"/>
        <c:crosses val="max"/>
        <c:crossBetween val="midCat"/>
        <c:minorUnit val="0.1"/>
      </c:valAx>
      <c:valAx>
        <c:axId val="420793008"/>
        <c:scaling>
          <c:orientation val="minMax"/>
          <c:max val="6.5"/>
          <c:min val="0.5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12700">
            <a:solidFill>
              <a:srgbClr val="000000"/>
            </a:solidFill>
            <a:prstDash val="solid"/>
          </a:ln>
        </c:spPr>
        <c:crossAx val="420792616"/>
        <c:crossesAt val="1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chemeClr val="bg1"/>
          </a:solidFill>
          <a:latin typeface="+mn-lt"/>
          <a:cs typeface="Arial" panose="020B0604020202020204" pitchFamily="34" charset="0"/>
        </a:defRPr>
      </a:pPr>
      <a:endParaRPr lang="cs-CZ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543121269133392E-2"/>
          <c:y val="8.751263095353401E-2"/>
          <c:w val="0.81702160111342015"/>
          <c:h val="0.82769268740449864"/>
        </c:manualLayout>
      </c:layout>
      <c:areaChart>
        <c:grouping val="standard"/>
        <c:varyColors val="0"/>
        <c:ser>
          <c:idx val="0"/>
          <c:order val="0"/>
          <c:tx>
            <c:strRef>
              <c:f>'Sezóna ARI 2024-2026 souhrnně'!$B$7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souhrnně'!$C$7:$DD$7</c:f>
              <c:numCache>
                <c:formatCode>General</c:formatCode>
                <c:ptCount val="104"/>
                <c:pt idx="1">
                  <c:v>1</c:v>
                </c:pt>
                <c:pt idx="2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2</c:v>
                </c:pt>
                <c:pt idx="7">
                  <c:v>13</c:v>
                </c:pt>
                <c:pt idx="8">
                  <c:v>11</c:v>
                </c:pt>
                <c:pt idx="9">
                  <c:v>15</c:v>
                </c:pt>
                <c:pt idx="10">
                  <c:v>54</c:v>
                </c:pt>
                <c:pt idx="11">
                  <c:v>96</c:v>
                </c:pt>
                <c:pt idx="12">
                  <c:v>130</c:v>
                </c:pt>
                <c:pt idx="13">
                  <c:v>174</c:v>
                </c:pt>
                <c:pt idx="14">
                  <c:v>195</c:v>
                </c:pt>
                <c:pt idx="15">
                  <c:v>265</c:v>
                </c:pt>
                <c:pt idx="16">
                  <c:v>340</c:v>
                </c:pt>
                <c:pt idx="17">
                  <c:v>425</c:v>
                </c:pt>
                <c:pt idx="18">
                  <c:v>361</c:v>
                </c:pt>
                <c:pt idx="19">
                  <c:v>313</c:v>
                </c:pt>
                <c:pt idx="20">
                  <c:v>228</c:v>
                </c:pt>
                <c:pt idx="21">
                  <c:v>215</c:v>
                </c:pt>
                <c:pt idx="22">
                  <c:v>199</c:v>
                </c:pt>
                <c:pt idx="23">
                  <c:v>143</c:v>
                </c:pt>
                <c:pt idx="24">
                  <c:v>69</c:v>
                </c:pt>
                <c:pt idx="25">
                  <c:v>52</c:v>
                </c:pt>
                <c:pt idx="26">
                  <c:v>39</c:v>
                </c:pt>
                <c:pt idx="27">
                  <c:v>25</c:v>
                </c:pt>
                <c:pt idx="28">
                  <c:v>16</c:v>
                </c:pt>
                <c:pt idx="29">
                  <c:v>13</c:v>
                </c:pt>
                <c:pt idx="30">
                  <c:v>1</c:v>
                </c:pt>
                <c:pt idx="35">
                  <c:v>1</c:v>
                </c:pt>
                <c:pt idx="42">
                  <c:v>1</c:v>
                </c:pt>
                <c:pt idx="43">
                  <c:v>1</c:v>
                </c:pt>
                <c:pt idx="48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4</c:v>
                </c:pt>
                <c:pt idx="54">
                  <c:v>3</c:v>
                </c:pt>
                <c:pt idx="55">
                  <c:v>4</c:v>
                </c:pt>
                <c:pt idx="56">
                  <c:v>9</c:v>
                </c:pt>
                <c:pt idx="57">
                  <c:v>6</c:v>
                </c:pt>
                <c:pt idx="58">
                  <c:v>7</c:v>
                </c:pt>
                <c:pt idx="59">
                  <c:v>14</c:v>
                </c:pt>
                <c:pt idx="60">
                  <c:v>26</c:v>
                </c:pt>
                <c:pt idx="61">
                  <c:v>127</c:v>
                </c:pt>
                <c:pt idx="62">
                  <c:v>313</c:v>
                </c:pt>
                <c:pt idx="63">
                  <c:v>391</c:v>
                </c:pt>
                <c:pt idx="64">
                  <c:v>493</c:v>
                </c:pt>
                <c:pt idx="65">
                  <c:v>481</c:v>
                </c:pt>
                <c:pt idx="66">
                  <c:v>322</c:v>
                </c:pt>
                <c:pt idx="67">
                  <c:v>242</c:v>
                </c:pt>
                <c:pt idx="68">
                  <c:v>228</c:v>
                </c:pt>
                <c:pt idx="69">
                  <c:v>210</c:v>
                </c:pt>
                <c:pt idx="70">
                  <c:v>169</c:v>
                </c:pt>
                <c:pt idx="71">
                  <c:v>116</c:v>
                </c:pt>
                <c:pt idx="72">
                  <c:v>73</c:v>
                </c:pt>
                <c:pt idx="73">
                  <c:v>53</c:v>
                </c:pt>
                <c:pt idx="74">
                  <c:v>19</c:v>
                </c:pt>
                <c:pt idx="75">
                  <c:v>13</c:v>
                </c:pt>
                <c:pt idx="76">
                  <c:v>5</c:v>
                </c:pt>
                <c:pt idx="77">
                  <c:v>9</c:v>
                </c:pt>
                <c:pt idx="7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4-4974-91D3-BB882A5966AF}"/>
            </c:ext>
          </c:extLst>
        </c:ser>
        <c:ser>
          <c:idx val="4"/>
          <c:order val="4"/>
          <c:tx>
            <c:strRef>
              <c:f>'Sezóna ARI 2024-2026 souhrnně'!$B$11</c:f>
              <c:strCache>
                <c:ptCount val="1"/>
                <c:pt idx="0">
                  <c:v>HRSV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souhrnně'!$C$11:$DD$11</c:f>
              <c:numCache>
                <c:formatCode>General</c:formatCode>
                <c:ptCount val="104"/>
                <c:pt idx="1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7</c:v>
                </c:pt>
                <c:pt idx="11">
                  <c:v>7</c:v>
                </c:pt>
                <c:pt idx="12">
                  <c:v>9</c:v>
                </c:pt>
                <c:pt idx="13">
                  <c:v>16</c:v>
                </c:pt>
                <c:pt idx="14">
                  <c:v>11</c:v>
                </c:pt>
                <c:pt idx="15">
                  <c:v>15</c:v>
                </c:pt>
                <c:pt idx="16">
                  <c:v>17</c:v>
                </c:pt>
                <c:pt idx="17">
                  <c:v>28</c:v>
                </c:pt>
                <c:pt idx="18">
                  <c:v>39</c:v>
                </c:pt>
                <c:pt idx="19">
                  <c:v>43</c:v>
                </c:pt>
                <c:pt idx="20">
                  <c:v>52</c:v>
                </c:pt>
                <c:pt idx="21">
                  <c:v>53</c:v>
                </c:pt>
                <c:pt idx="22">
                  <c:v>90</c:v>
                </c:pt>
                <c:pt idx="23">
                  <c:v>91</c:v>
                </c:pt>
                <c:pt idx="24">
                  <c:v>93</c:v>
                </c:pt>
                <c:pt idx="25">
                  <c:v>107</c:v>
                </c:pt>
                <c:pt idx="26">
                  <c:v>105</c:v>
                </c:pt>
                <c:pt idx="27">
                  <c:v>82</c:v>
                </c:pt>
                <c:pt idx="28">
                  <c:v>82</c:v>
                </c:pt>
                <c:pt idx="29">
                  <c:v>71</c:v>
                </c:pt>
                <c:pt idx="30">
                  <c:v>26</c:v>
                </c:pt>
                <c:pt idx="31">
                  <c:v>25</c:v>
                </c:pt>
                <c:pt idx="32">
                  <c:v>14</c:v>
                </c:pt>
                <c:pt idx="33">
                  <c:v>14</c:v>
                </c:pt>
                <c:pt idx="34">
                  <c:v>9</c:v>
                </c:pt>
                <c:pt idx="35">
                  <c:v>9</c:v>
                </c:pt>
                <c:pt idx="36">
                  <c:v>8</c:v>
                </c:pt>
                <c:pt idx="37">
                  <c:v>5</c:v>
                </c:pt>
                <c:pt idx="38">
                  <c:v>1</c:v>
                </c:pt>
                <c:pt idx="39">
                  <c:v>3</c:v>
                </c:pt>
                <c:pt idx="40">
                  <c:v>3</c:v>
                </c:pt>
                <c:pt idx="41">
                  <c:v>1</c:v>
                </c:pt>
                <c:pt idx="43">
                  <c:v>3</c:v>
                </c:pt>
                <c:pt idx="45">
                  <c:v>1</c:v>
                </c:pt>
                <c:pt idx="49">
                  <c:v>1</c:v>
                </c:pt>
                <c:pt idx="52">
                  <c:v>1</c:v>
                </c:pt>
                <c:pt idx="54">
                  <c:v>1</c:v>
                </c:pt>
                <c:pt idx="55">
                  <c:v>2</c:v>
                </c:pt>
                <c:pt idx="56">
                  <c:v>1</c:v>
                </c:pt>
                <c:pt idx="57">
                  <c:v>3</c:v>
                </c:pt>
                <c:pt idx="58">
                  <c:v>6</c:v>
                </c:pt>
                <c:pt idx="59">
                  <c:v>1</c:v>
                </c:pt>
                <c:pt idx="60">
                  <c:v>3</c:v>
                </c:pt>
                <c:pt idx="61">
                  <c:v>8</c:v>
                </c:pt>
                <c:pt idx="62">
                  <c:v>9</c:v>
                </c:pt>
                <c:pt idx="63">
                  <c:v>15</c:v>
                </c:pt>
                <c:pt idx="64">
                  <c:v>3</c:v>
                </c:pt>
                <c:pt idx="65">
                  <c:v>22</c:v>
                </c:pt>
                <c:pt idx="66">
                  <c:v>21</c:v>
                </c:pt>
                <c:pt idx="67">
                  <c:v>31</c:v>
                </c:pt>
                <c:pt idx="68">
                  <c:v>31</c:v>
                </c:pt>
                <c:pt idx="69">
                  <c:v>51</c:v>
                </c:pt>
                <c:pt idx="70">
                  <c:v>80</c:v>
                </c:pt>
                <c:pt idx="71">
                  <c:v>107</c:v>
                </c:pt>
                <c:pt idx="72">
                  <c:v>132</c:v>
                </c:pt>
                <c:pt idx="73">
                  <c:v>143</c:v>
                </c:pt>
                <c:pt idx="74">
                  <c:v>164</c:v>
                </c:pt>
                <c:pt idx="75">
                  <c:v>134</c:v>
                </c:pt>
                <c:pt idx="76">
                  <c:v>110</c:v>
                </c:pt>
                <c:pt idx="77">
                  <c:v>123</c:v>
                </c:pt>
                <c:pt idx="78">
                  <c:v>94</c:v>
                </c:pt>
                <c:pt idx="79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4-4974-91D3-BB882A5966AF}"/>
            </c:ext>
          </c:extLst>
        </c:ser>
        <c:ser>
          <c:idx val="14"/>
          <c:order val="14"/>
          <c:tx>
            <c:strRef>
              <c:f>'Sezóna ARI 2024-2026 souhrnně'!$B$21</c:f>
              <c:strCache>
                <c:ptCount val="1"/>
                <c:pt idx="0">
                  <c:v>SARS-CoV-2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souhrnně'!$C$21:$DD$21</c:f>
              <c:numCache>
                <c:formatCode>General</c:formatCode>
                <c:ptCount val="104"/>
                <c:pt idx="0">
                  <c:v>108</c:v>
                </c:pt>
                <c:pt idx="1">
                  <c:v>75</c:v>
                </c:pt>
                <c:pt idx="2">
                  <c:v>137</c:v>
                </c:pt>
                <c:pt idx="3">
                  <c:v>67</c:v>
                </c:pt>
                <c:pt idx="4">
                  <c:v>56</c:v>
                </c:pt>
                <c:pt idx="5">
                  <c:v>38</c:v>
                </c:pt>
                <c:pt idx="6">
                  <c:v>25</c:v>
                </c:pt>
                <c:pt idx="7">
                  <c:v>32</c:v>
                </c:pt>
                <c:pt idx="8">
                  <c:v>37</c:v>
                </c:pt>
                <c:pt idx="9">
                  <c:v>30</c:v>
                </c:pt>
                <c:pt idx="10">
                  <c:v>22</c:v>
                </c:pt>
                <c:pt idx="11">
                  <c:v>26</c:v>
                </c:pt>
                <c:pt idx="12">
                  <c:v>29</c:v>
                </c:pt>
                <c:pt idx="13">
                  <c:v>25</c:v>
                </c:pt>
                <c:pt idx="14">
                  <c:v>24</c:v>
                </c:pt>
                <c:pt idx="15">
                  <c:v>22</c:v>
                </c:pt>
                <c:pt idx="16">
                  <c:v>12</c:v>
                </c:pt>
                <c:pt idx="17">
                  <c:v>23</c:v>
                </c:pt>
                <c:pt idx="18">
                  <c:v>11</c:v>
                </c:pt>
                <c:pt idx="19">
                  <c:v>16</c:v>
                </c:pt>
                <c:pt idx="20">
                  <c:v>11</c:v>
                </c:pt>
                <c:pt idx="21">
                  <c:v>8</c:v>
                </c:pt>
                <c:pt idx="22">
                  <c:v>5</c:v>
                </c:pt>
                <c:pt idx="23">
                  <c:v>6</c:v>
                </c:pt>
                <c:pt idx="24">
                  <c:v>5</c:v>
                </c:pt>
                <c:pt idx="25">
                  <c:v>12</c:v>
                </c:pt>
                <c:pt idx="26">
                  <c:v>4</c:v>
                </c:pt>
                <c:pt idx="27">
                  <c:v>9</c:v>
                </c:pt>
                <c:pt idx="28">
                  <c:v>12</c:v>
                </c:pt>
                <c:pt idx="29">
                  <c:v>3</c:v>
                </c:pt>
                <c:pt idx="30">
                  <c:v>3</c:v>
                </c:pt>
                <c:pt idx="31">
                  <c:v>7</c:v>
                </c:pt>
                <c:pt idx="32">
                  <c:v>2</c:v>
                </c:pt>
                <c:pt idx="33">
                  <c:v>4</c:v>
                </c:pt>
                <c:pt idx="34">
                  <c:v>3</c:v>
                </c:pt>
                <c:pt idx="35">
                  <c:v>3</c:v>
                </c:pt>
                <c:pt idx="36">
                  <c:v>10</c:v>
                </c:pt>
                <c:pt idx="37">
                  <c:v>11</c:v>
                </c:pt>
                <c:pt idx="38">
                  <c:v>14</c:v>
                </c:pt>
                <c:pt idx="39">
                  <c:v>1</c:v>
                </c:pt>
                <c:pt idx="40">
                  <c:v>9</c:v>
                </c:pt>
                <c:pt idx="41">
                  <c:v>2</c:v>
                </c:pt>
                <c:pt idx="42">
                  <c:v>2</c:v>
                </c:pt>
                <c:pt idx="43">
                  <c:v>7</c:v>
                </c:pt>
                <c:pt idx="44">
                  <c:v>10</c:v>
                </c:pt>
                <c:pt idx="45">
                  <c:v>2</c:v>
                </c:pt>
                <c:pt idx="46">
                  <c:v>8</c:v>
                </c:pt>
                <c:pt idx="47">
                  <c:v>11</c:v>
                </c:pt>
                <c:pt idx="48">
                  <c:v>13</c:v>
                </c:pt>
                <c:pt idx="49">
                  <c:v>32</c:v>
                </c:pt>
                <c:pt idx="50">
                  <c:v>54</c:v>
                </c:pt>
                <c:pt idx="51">
                  <c:v>65</c:v>
                </c:pt>
                <c:pt idx="52">
                  <c:v>74</c:v>
                </c:pt>
                <c:pt idx="53">
                  <c:v>137</c:v>
                </c:pt>
                <c:pt idx="54">
                  <c:v>110</c:v>
                </c:pt>
                <c:pt idx="55">
                  <c:v>72</c:v>
                </c:pt>
                <c:pt idx="56">
                  <c:v>54</c:v>
                </c:pt>
                <c:pt idx="57">
                  <c:v>77</c:v>
                </c:pt>
                <c:pt idx="58">
                  <c:v>73</c:v>
                </c:pt>
                <c:pt idx="59">
                  <c:v>47</c:v>
                </c:pt>
                <c:pt idx="60">
                  <c:v>49</c:v>
                </c:pt>
                <c:pt idx="61">
                  <c:v>84</c:v>
                </c:pt>
                <c:pt idx="62">
                  <c:v>59</c:v>
                </c:pt>
                <c:pt idx="63">
                  <c:v>42</c:v>
                </c:pt>
                <c:pt idx="64">
                  <c:v>48</c:v>
                </c:pt>
                <c:pt idx="65">
                  <c:v>26</c:v>
                </c:pt>
                <c:pt idx="66">
                  <c:v>31</c:v>
                </c:pt>
                <c:pt idx="67">
                  <c:v>24</c:v>
                </c:pt>
                <c:pt idx="68">
                  <c:v>27</c:v>
                </c:pt>
                <c:pt idx="69">
                  <c:v>13</c:v>
                </c:pt>
                <c:pt idx="70">
                  <c:v>10</c:v>
                </c:pt>
                <c:pt idx="71">
                  <c:v>22</c:v>
                </c:pt>
                <c:pt idx="72">
                  <c:v>11</c:v>
                </c:pt>
                <c:pt idx="73">
                  <c:v>21</c:v>
                </c:pt>
                <c:pt idx="74">
                  <c:v>8</c:v>
                </c:pt>
                <c:pt idx="75">
                  <c:v>2</c:v>
                </c:pt>
                <c:pt idx="76">
                  <c:v>3</c:v>
                </c:pt>
                <c:pt idx="77">
                  <c:v>3</c:v>
                </c:pt>
                <c:pt idx="78">
                  <c:v>5</c:v>
                </c:pt>
                <c:pt idx="7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4-4974-91D3-BB882A596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0399568"/>
        <c:axId val="460393992"/>
      </c:areaChart>
      <c:barChart>
        <c:barDir val="col"/>
        <c:grouping val="clustered"/>
        <c:varyColors val="0"/>
        <c:ser>
          <c:idx val="5"/>
          <c:order val="5"/>
          <c:tx>
            <c:strRef>
              <c:f>'Sezóna ARI 2024-2026 souhrnně'!$B$12</c:f>
              <c:strCache>
                <c:ptCount val="1"/>
                <c:pt idx="0">
                  <c:v>HAdV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souhrnně'!$C$12:$DD$12</c:f>
              <c:numCache>
                <c:formatCode>General</c:formatCode>
                <c:ptCount val="104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4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4</c:v>
                </c:pt>
                <c:pt idx="13">
                  <c:v>4</c:v>
                </c:pt>
                <c:pt idx="14">
                  <c:v>5</c:v>
                </c:pt>
                <c:pt idx="15">
                  <c:v>7</c:v>
                </c:pt>
                <c:pt idx="16">
                  <c:v>3</c:v>
                </c:pt>
                <c:pt idx="17">
                  <c:v>8</c:v>
                </c:pt>
                <c:pt idx="18">
                  <c:v>8</c:v>
                </c:pt>
                <c:pt idx="19">
                  <c:v>3</c:v>
                </c:pt>
                <c:pt idx="20">
                  <c:v>10</c:v>
                </c:pt>
                <c:pt idx="21">
                  <c:v>5</c:v>
                </c:pt>
                <c:pt idx="22">
                  <c:v>2</c:v>
                </c:pt>
                <c:pt idx="23">
                  <c:v>2</c:v>
                </c:pt>
                <c:pt idx="24">
                  <c:v>5</c:v>
                </c:pt>
                <c:pt idx="25">
                  <c:v>5</c:v>
                </c:pt>
                <c:pt idx="26">
                  <c:v>10</c:v>
                </c:pt>
                <c:pt idx="27">
                  <c:v>4</c:v>
                </c:pt>
                <c:pt idx="28">
                  <c:v>2</c:v>
                </c:pt>
                <c:pt idx="29">
                  <c:v>2</c:v>
                </c:pt>
                <c:pt idx="30">
                  <c:v>3</c:v>
                </c:pt>
                <c:pt idx="31">
                  <c:v>3</c:v>
                </c:pt>
                <c:pt idx="32">
                  <c:v>5</c:v>
                </c:pt>
                <c:pt idx="33">
                  <c:v>5</c:v>
                </c:pt>
                <c:pt idx="34">
                  <c:v>2</c:v>
                </c:pt>
                <c:pt idx="35">
                  <c:v>2</c:v>
                </c:pt>
                <c:pt idx="36">
                  <c:v>5</c:v>
                </c:pt>
                <c:pt idx="37">
                  <c:v>3</c:v>
                </c:pt>
                <c:pt idx="38">
                  <c:v>1</c:v>
                </c:pt>
                <c:pt idx="40">
                  <c:v>5</c:v>
                </c:pt>
                <c:pt idx="41">
                  <c:v>3</c:v>
                </c:pt>
                <c:pt idx="42">
                  <c:v>4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3</c:v>
                </c:pt>
                <c:pt idx="47">
                  <c:v>2</c:v>
                </c:pt>
                <c:pt idx="48">
                  <c:v>1</c:v>
                </c:pt>
                <c:pt idx="49">
                  <c:v>2</c:v>
                </c:pt>
                <c:pt idx="50">
                  <c:v>2</c:v>
                </c:pt>
                <c:pt idx="51">
                  <c:v>1</c:v>
                </c:pt>
                <c:pt idx="52">
                  <c:v>6</c:v>
                </c:pt>
                <c:pt idx="53">
                  <c:v>6</c:v>
                </c:pt>
                <c:pt idx="54">
                  <c:v>5</c:v>
                </c:pt>
                <c:pt idx="55">
                  <c:v>3</c:v>
                </c:pt>
                <c:pt idx="56">
                  <c:v>4</c:v>
                </c:pt>
                <c:pt idx="57">
                  <c:v>3</c:v>
                </c:pt>
                <c:pt idx="58">
                  <c:v>2</c:v>
                </c:pt>
                <c:pt idx="59">
                  <c:v>6</c:v>
                </c:pt>
                <c:pt idx="60">
                  <c:v>3</c:v>
                </c:pt>
                <c:pt idx="61">
                  <c:v>6</c:v>
                </c:pt>
                <c:pt idx="62">
                  <c:v>4</c:v>
                </c:pt>
                <c:pt idx="63">
                  <c:v>5</c:v>
                </c:pt>
                <c:pt idx="64">
                  <c:v>17</c:v>
                </c:pt>
                <c:pt idx="65">
                  <c:v>6</c:v>
                </c:pt>
                <c:pt idx="66">
                  <c:v>5</c:v>
                </c:pt>
                <c:pt idx="67">
                  <c:v>6</c:v>
                </c:pt>
                <c:pt idx="68">
                  <c:v>6</c:v>
                </c:pt>
                <c:pt idx="69">
                  <c:v>11</c:v>
                </c:pt>
                <c:pt idx="70">
                  <c:v>7</c:v>
                </c:pt>
                <c:pt idx="71">
                  <c:v>6</c:v>
                </c:pt>
                <c:pt idx="72">
                  <c:v>5</c:v>
                </c:pt>
                <c:pt idx="73">
                  <c:v>5</c:v>
                </c:pt>
                <c:pt idx="74">
                  <c:v>3</c:v>
                </c:pt>
                <c:pt idx="75">
                  <c:v>7</c:v>
                </c:pt>
                <c:pt idx="76">
                  <c:v>6</c:v>
                </c:pt>
                <c:pt idx="77">
                  <c:v>5</c:v>
                </c:pt>
                <c:pt idx="78">
                  <c:v>5</c:v>
                </c:pt>
                <c:pt idx="7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24-4974-91D3-BB882A5966AF}"/>
            </c:ext>
          </c:extLst>
        </c:ser>
        <c:ser>
          <c:idx val="6"/>
          <c:order val="6"/>
          <c:tx>
            <c:strRef>
              <c:f>'Sezóna ARI 2024-2026 souhrnně'!$B$13</c:f>
              <c:strCache>
                <c:ptCount val="1"/>
                <c:pt idx="0">
                  <c:v>HPIV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souhrnně'!$C$13:$DD$13</c:f>
              <c:numCache>
                <c:formatCode>General</c:formatCode>
                <c:ptCount val="104"/>
                <c:pt idx="0">
                  <c:v>7</c:v>
                </c:pt>
                <c:pt idx="1">
                  <c:v>9</c:v>
                </c:pt>
                <c:pt idx="2">
                  <c:v>18</c:v>
                </c:pt>
                <c:pt idx="3">
                  <c:v>28</c:v>
                </c:pt>
                <c:pt idx="4">
                  <c:v>12</c:v>
                </c:pt>
                <c:pt idx="5">
                  <c:v>20</c:v>
                </c:pt>
                <c:pt idx="6">
                  <c:v>14</c:v>
                </c:pt>
                <c:pt idx="7">
                  <c:v>20</c:v>
                </c:pt>
                <c:pt idx="8">
                  <c:v>16</c:v>
                </c:pt>
                <c:pt idx="9">
                  <c:v>12</c:v>
                </c:pt>
                <c:pt idx="10">
                  <c:v>9</c:v>
                </c:pt>
                <c:pt idx="11">
                  <c:v>22</c:v>
                </c:pt>
                <c:pt idx="12">
                  <c:v>12</c:v>
                </c:pt>
                <c:pt idx="13">
                  <c:v>13</c:v>
                </c:pt>
                <c:pt idx="14">
                  <c:v>15</c:v>
                </c:pt>
                <c:pt idx="15">
                  <c:v>9</c:v>
                </c:pt>
                <c:pt idx="16">
                  <c:v>9</c:v>
                </c:pt>
                <c:pt idx="17">
                  <c:v>3</c:v>
                </c:pt>
                <c:pt idx="18">
                  <c:v>5</c:v>
                </c:pt>
                <c:pt idx="19">
                  <c:v>3</c:v>
                </c:pt>
                <c:pt idx="20">
                  <c:v>3</c:v>
                </c:pt>
                <c:pt idx="21">
                  <c:v>2</c:v>
                </c:pt>
                <c:pt idx="22">
                  <c:v>4</c:v>
                </c:pt>
                <c:pt idx="23">
                  <c:v>4</c:v>
                </c:pt>
                <c:pt idx="24">
                  <c:v>3</c:v>
                </c:pt>
                <c:pt idx="25">
                  <c:v>5</c:v>
                </c:pt>
                <c:pt idx="26">
                  <c:v>10</c:v>
                </c:pt>
                <c:pt idx="27">
                  <c:v>4</c:v>
                </c:pt>
                <c:pt idx="28">
                  <c:v>6</c:v>
                </c:pt>
                <c:pt idx="29">
                  <c:v>9</c:v>
                </c:pt>
                <c:pt idx="30">
                  <c:v>3</c:v>
                </c:pt>
                <c:pt idx="31">
                  <c:v>3</c:v>
                </c:pt>
                <c:pt idx="32">
                  <c:v>4</c:v>
                </c:pt>
                <c:pt idx="33">
                  <c:v>7</c:v>
                </c:pt>
                <c:pt idx="34">
                  <c:v>7</c:v>
                </c:pt>
                <c:pt idx="35">
                  <c:v>11</c:v>
                </c:pt>
                <c:pt idx="36">
                  <c:v>5</c:v>
                </c:pt>
                <c:pt idx="37">
                  <c:v>10</c:v>
                </c:pt>
                <c:pt idx="38">
                  <c:v>10</c:v>
                </c:pt>
                <c:pt idx="39">
                  <c:v>3</c:v>
                </c:pt>
                <c:pt idx="40">
                  <c:v>3</c:v>
                </c:pt>
                <c:pt idx="41">
                  <c:v>4</c:v>
                </c:pt>
                <c:pt idx="42">
                  <c:v>2</c:v>
                </c:pt>
                <c:pt idx="43">
                  <c:v>4</c:v>
                </c:pt>
                <c:pt idx="44">
                  <c:v>3</c:v>
                </c:pt>
                <c:pt idx="45">
                  <c:v>6</c:v>
                </c:pt>
                <c:pt idx="46">
                  <c:v>2</c:v>
                </c:pt>
                <c:pt idx="47">
                  <c:v>3</c:v>
                </c:pt>
                <c:pt idx="48">
                  <c:v>1</c:v>
                </c:pt>
                <c:pt idx="49">
                  <c:v>4</c:v>
                </c:pt>
                <c:pt idx="50">
                  <c:v>4</c:v>
                </c:pt>
                <c:pt idx="51">
                  <c:v>7</c:v>
                </c:pt>
                <c:pt idx="52">
                  <c:v>15</c:v>
                </c:pt>
                <c:pt idx="53">
                  <c:v>12</c:v>
                </c:pt>
                <c:pt idx="54">
                  <c:v>19</c:v>
                </c:pt>
                <c:pt idx="55">
                  <c:v>27</c:v>
                </c:pt>
                <c:pt idx="56">
                  <c:v>11</c:v>
                </c:pt>
                <c:pt idx="57">
                  <c:v>16</c:v>
                </c:pt>
                <c:pt idx="58">
                  <c:v>18</c:v>
                </c:pt>
                <c:pt idx="59">
                  <c:v>12</c:v>
                </c:pt>
                <c:pt idx="60">
                  <c:v>18</c:v>
                </c:pt>
                <c:pt idx="61">
                  <c:v>9</c:v>
                </c:pt>
                <c:pt idx="62">
                  <c:v>11</c:v>
                </c:pt>
                <c:pt idx="63">
                  <c:v>14</c:v>
                </c:pt>
                <c:pt idx="64">
                  <c:v>5</c:v>
                </c:pt>
                <c:pt idx="65">
                  <c:v>7</c:v>
                </c:pt>
                <c:pt idx="66">
                  <c:v>6</c:v>
                </c:pt>
                <c:pt idx="67">
                  <c:v>6</c:v>
                </c:pt>
                <c:pt idx="68">
                  <c:v>2</c:v>
                </c:pt>
                <c:pt idx="69">
                  <c:v>6</c:v>
                </c:pt>
                <c:pt idx="70">
                  <c:v>8</c:v>
                </c:pt>
                <c:pt idx="71">
                  <c:v>12</c:v>
                </c:pt>
                <c:pt idx="72">
                  <c:v>13</c:v>
                </c:pt>
                <c:pt idx="73">
                  <c:v>21</c:v>
                </c:pt>
                <c:pt idx="74">
                  <c:v>7</c:v>
                </c:pt>
                <c:pt idx="75">
                  <c:v>10</c:v>
                </c:pt>
                <c:pt idx="76">
                  <c:v>16</c:v>
                </c:pt>
                <c:pt idx="77">
                  <c:v>20</c:v>
                </c:pt>
                <c:pt idx="78">
                  <c:v>14</c:v>
                </c:pt>
                <c:pt idx="7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24-4974-91D3-BB882A5966AF}"/>
            </c:ext>
          </c:extLst>
        </c:ser>
        <c:ser>
          <c:idx val="7"/>
          <c:order val="7"/>
          <c:tx>
            <c:strRef>
              <c:f>'Sezóna ARI 2024-2026 souhrnně'!$B$14</c:f>
              <c:strCache>
                <c:ptCount val="1"/>
                <c:pt idx="0">
                  <c:v>HV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souhrnně'!$C$14:$DD$14</c:f>
              <c:numCache>
                <c:formatCode>General</c:formatCode>
                <c:ptCount val="104"/>
                <c:pt idx="17">
                  <c:v>1</c:v>
                </c:pt>
                <c:pt idx="22">
                  <c:v>1</c:v>
                </c:pt>
                <c:pt idx="24">
                  <c:v>1</c:v>
                </c:pt>
                <c:pt idx="26">
                  <c:v>1</c:v>
                </c:pt>
                <c:pt idx="44">
                  <c:v>1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6">
                  <c:v>1</c:v>
                </c:pt>
                <c:pt idx="57">
                  <c:v>1</c:v>
                </c:pt>
                <c:pt idx="59">
                  <c:v>3</c:v>
                </c:pt>
                <c:pt idx="61">
                  <c:v>1</c:v>
                </c:pt>
                <c:pt idx="62">
                  <c:v>2</c:v>
                </c:pt>
                <c:pt idx="63">
                  <c:v>2</c:v>
                </c:pt>
                <c:pt idx="65">
                  <c:v>1</c:v>
                </c:pt>
                <c:pt idx="66">
                  <c:v>3</c:v>
                </c:pt>
                <c:pt idx="67">
                  <c:v>1</c:v>
                </c:pt>
                <c:pt idx="68">
                  <c:v>1</c:v>
                </c:pt>
                <c:pt idx="69">
                  <c:v>2</c:v>
                </c:pt>
                <c:pt idx="71">
                  <c:v>2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8">
                  <c:v>3</c:v>
                </c:pt>
                <c:pt idx="7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924-4974-91D3-BB882A5966AF}"/>
            </c:ext>
          </c:extLst>
        </c:ser>
        <c:ser>
          <c:idx val="9"/>
          <c:order val="9"/>
          <c:tx>
            <c:strRef>
              <c:f>'Sezóna ARI 2024-2026 souhrnně'!$B$16</c:f>
              <c:strCache>
                <c:ptCount val="1"/>
                <c:pt idx="0">
                  <c:v>HMPV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souhrnně'!$C$16:$DD$16</c:f>
              <c:numCache>
                <c:formatCode>General</c:formatCode>
                <c:ptCount val="104"/>
                <c:pt idx="0">
                  <c:v>1</c:v>
                </c:pt>
                <c:pt idx="1">
                  <c:v>1</c:v>
                </c:pt>
                <c:pt idx="4">
                  <c:v>2</c:v>
                </c:pt>
                <c:pt idx="5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12</c:v>
                </c:pt>
                <c:pt idx="10">
                  <c:v>3</c:v>
                </c:pt>
                <c:pt idx="11">
                  <c:v>4</c:v>
                </c:pt>
                <c:pt idx="12">
                  <c:v>7</c:v>
                </c:pt>
                <c:pt idx="13">
                  <c:v>7</c:v>
                </c:pt>
                <c:pt idx="14">
                  <c:v>9</c:v>
                </c:pt>
                <c:pt idx="15">
                  <c:v>17</c:v>
                </c:pt>
                <c:pt idx="16">
                  <c:v>12</c:v>
                </c:pt>
                <c:pt idx="17">
                  <c:v>13</c:v>
                </c:pt>
                <c:pt idx="18">
                  <c:v>21</c:v>
                </c:pt>
                <c:pt idx="19">
                  <c:v>24</c:v>
                </c:pt>
                <c:pt idx="20">
                  <c:v>22</c:v>
                </c:pt>
                <c:pt idx="21">
                  <c:v>33</c:v>
                </c:pt>
                <c:pt idx="22">
                  <c:v>34</c:v>
                </c:pt>
                <c:pt idx="23">
                  <c:v>64</c:v>
                </c:pt>
                <c:pt idx="24">
                  <c:v>61</c:v>
                </c:pt>
                <c:pt idx="25">
                  <c:v>61</c:v>
                </c:pt>
                <c:pt idx="26">
                  <c:v>62</c:v>
                </c:pt>
                <c:pt idx="27">
                  <c:v>34</c:v>
                </c:pt>
                <c:pt idx="28">
                  <c:v>41</c:v>
                </c:pt>
                <c:pt idx="29">
                  <c:v>30</c:v>
                </c:pt>
                <c:pt idx="30">
                  <c:v>19</c:v>
                </c:pt>
                <c:pt idx="31">
                  <c:v>9</c:v>
                </c:pt>
                <c:pt idx="32">
                  <c:v>6</c:v>
                </c:pt>
                <c:pt idx="33">
                  <c:v>4</c:v>
                </c:pt>
                <c:pt idx="34">
                  <c:v>4</c:v>
                </c:pt>
                <c:pt idx="35">
                  <c:v>3</c:v>
                </c:pt>
                <c:pt idx="36">
                  <c:v>5</c:v>
                </c:pt>
                <c:pt idx="37">
                  <c:v>4</c:v>
                </c:pt>
                <c:pt idx="38">
                  <c:v>1</c:v>
                </c:pt>
                <c:pt idx="40">
                  <c:v>2</c:v>
                </c:pt>
                <c:pt idx="41">
                  <c:v>1</c:v>
                </c:pt>
                <c:pt idx="48">
                  <c:v>1</c:v>
                </c:pt>
                <c:pt idx="57">
                  <c:v>1</c:v>
                </c:pt>
                <c:pt idx="61">
                  <c:v>1</c:v>
                </c:pt>
                <c:pt idx="62">
                  <c:v>1</c:v>
                </c:pt>
                <c:pt idx="66">
                  <c:v>1</c:v>
                </c:pt>
                <c:pt idx="67">
                  <c:v>1</c:v>
                </c:pt>
                <c:pt idx="69">
                  <c:v>7</c:v>
                </c:pt>
                <c:pt idx="70">
                  <c:v>2</c:v>
                </c:pt>
                <c:pt idx="71">
                  <c:v>6</c:v>
                </c:pt>
                <c:pt idx="72">
                  <c:v>5</c:v>
                </c:pt>
                <c:pt idx="73">
                  <c:v>7</c:v>
                </c:pt>
                <c:pt idx="74">
                  <c:v>13</c:v>
                </c:pt>
                <c:pt idx="75">
                  <c:v>7</c:v>
                </c:pt>
                <c:pt idx="76">
                  <c:v>7</c:v>
                </c:pt>
                <c:pt idx="77">
                  <c:v>15</c:v>
                </c:pt>
                <c:pt idx="78">
                  <c:v>11</c:v>
                </c:pt>
                <c:pt idx="79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24-4974-91D3-BB882A5966AF}"/>
            </c:ext>
          </c:extLst>
        </c:ser>
        <c:ser>
          <c:idx val="10"/>
          <c:order val="10"/>
          <c:tx>
            <c:strRef>
              <c:f>'Sezóna ARI 2024-2026 souhrnně'!$B$17</c:f>
              <c:strCache>
                <c:ptCount val="1"/>
                <c:pt idx="0">
                  <c:v>CoV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souhrnně'!$C$17:$DD$17</c:f>
              <c:numCache>
                <c:formatCode>General</c:formatCode>
                <c:ptCount val="104"/>
                <c:pt idx="0">
                  <c:v>4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5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6</c:v>
                </c:pt>
                <c:pt idx="9">
                  <c:v>13</c:v>
                </c:pt>
                <c:pt idx="10">
                  <c:v>16</c:v>
                </c:pt>
                <c:pt idx="11">
                  <c:v>16</c:v>
                </c:pt>
                <c:pt idx="12">
                  <c:v>8</c:v>
                </c:pt>
                <c:pt idx="13">
                  <c:v>8</c:v>
                </c:pt>
                <c:pt idx="14">
                  <c:v>18</c:v>
                </c:pt>
                <c:pt idx="15">
                  <c:v>11</c:v>
                </c:pt>
                <c:pt idx="16">
                  <c:v>24</c:v>
                </c:pt>
                <c:pt idx="17">
                  <c:v>20</c:v>
                </c:pt>
                <c:pt idx="18">
                  <c:v>16</c:v>
                </c:pt>
                <c:pt idx="19">
                  <c:v>16</c:v>
                </c:pt>
                <c:pt idx="20">
                  <c:v>19</c:v>
                </c:pt>
                <c:pt idx="21">
                  <c:v>16</c:v>
                </c:pt>
                <c:pt idx="22">
                  <c:v>6</c:v>
                </c:pt>
                <c:pt idx="23">
                  <c:v>12</c:v>
                </c:pt>
                <c:pt idx="24">
                  <c:v>13</c:v>
                </c:pt>
                <c:pt idx="25">
                  <c:v>9</c:v>
                </c:pt>
                <c:pt idx="26">
                  <c:v>17</c:v>
                </c:pt>
                <c:pt idx="27">
                  <c:v>7</c:v>
                </c:pt>
                <c:pt idx="28">
                  <c:v>6</c:v>
                </c:pt>
                <c:pt idx="29">
                  <c:v>5</c:v>
                </c:pt>
                <c:pt idx="30">
                  <c:v>2</c:v>
                </c:pt>
                <c:pt idx="31">
                  <c:v>3</c:v>
                </c:pt>
                <c:pt idx="32">
                  <c:v>3</c:v>
                </c:pt>
                <c:pt idx="33">
                  <c:v>1</c:v>
                </c:pt>
                <c:pt idx="34">
                  <c:v>3</c:v>
                </c:pt>
                <c:pt idx="35">
                  <c:v>3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1</c:v>
                </c:pt>
                <c:pt idx="44">
                  <c:v>1</c:v>
                </c:pt>
                <c:pt idx="46">
                  <c:v>6</c:v>
                </c:pt>
                <c:pt idx="47">
                  <c:v>14</c:v>
                </c:pt>
                <c:pt idx="48">
                  <c:v>9</c:v>
                </c:pt>
                <c:pt idx="49">
                  <c:v>5</c:v>
                </c:pt>
                <c:pt idx="50">
                  <c:v>11</c:v>
                </c:pt>
                <c:pt idx="51">
                  <c:v>13</c:v>
                </c:pt>
                <c:pt idx="52">
                  <c:v>16</c:v>
                </c:pt>
                <c:pt idx="53">
                  <c:v>13</c:v>
                </c:pt>
                <c:pt idx="54">
                  <c:v>16</c:v>
                </c:pt>
                <c:pt idx="55">
                  <c:v>3</c:v>
                </c:pt>
                <c:pt idx="56">
                  <c:v>2</c:v>
                </c:pt>
                <c:pt idx="57">
                  <c:v>3</c:v>
                </c:pt>
                <c:pt idx="58">
                  <c:v>4</c:v>
                </c:pt>
                <c:pt idx="59">
                  <c:v>1</c:v>
                </c:pt>
                <c:pt idx="61">
                  <c:v>5</c:v>
                </c:pt>
                <c:pt idx="62">
                  <c:v>7</c:v>
                </c:pt>
                <c:pt idx="63">
                  <c:v>4</c:v>
                </c:pt>
                <c:pt idx="64">
                  <c:v>1</c:v>
                </c:pt>
                <c:pt idx="65">
                  <c:v>9</c:v>
                </c:pt>
                <c:pt idx="66">
                  <c:v>5</c:v>
                </c:pt>
                <c:pt idx="67">
                  <c:v>2</c:v>
                </c:pt>
                <c:pt idx="68">
                  <c:v>4</c:v>
                </c:pt>
                <c:pt idx="69">
                  <c:v>5</c:v>
                </c:pt>
                <c:pt idx="70">
                  <c:v>24</c:v>
                </c:pt>
                <c:pt idx="71">
                  <c:v>7</c:v>
                </c:pt>
                <c:pt idx="72">
                  <c:v>17</c:v>
                </c:pt>
                <c:pt idx="73">
                  <c:v>6</c:v>
                </c:pt>
                <c:pt idx="74">
                  <c:v>8</c:v>
                </c:pt>
                <c:pt idx="75">
                  <c:v>9</c:v>
                </c:pt>
                <c:pt idx="76">
                  <c:v>6</c:v>
                </c:pt>
                <c:pt idx="77">
                  <c:v>2</c:v>
                </c:pt>
                <c:pt idx="78">
                  <c:v>5</c:v>
                </c:pt>
                <c:pt idx="7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24-4974-91D3-BB882A5966AF}"/>
            </c:ext>
          </c:extLst>
        </c:ser>
        <c:ser>
          <c:idx val="12"/>
          <c:order val="12"/>
          <c:tx>
            <c:strRef>
              <c:f>'Sezóna ARI 2024-2026 souhrnně'!$B$19</c:f>
              <c:strCache>
                <c:ptCount val="1"/>
                <c:pt idx="0">
                  <c:v>hBoV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souhrnně'!$C$19:$DD$19</c:f>
              <c:numCache>
                <c:formatCode>General</c:formatCode>
                <c:ptCount val="104"/>
                <c:pt idx="1">
                  <c:v>1</c:v>
                </c:pt>
                <c:pt idx="3">
                  <c:v>1</c:v>
                </c:pt>
                <c:pt idx="5">
                  <c:v>1</c:v>
                </c:pt>
                <c:pt idx="7">
                  <c:v>2</c:v>
                </c:pt>
                <c:pt idx="9">
                  <c:v>2</c:v>
                </c:pt>
                <c:pt idx="10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5</c:v>
                </c:pt>
                <c:pt idx="16">
                  <c:v>1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3">
                  <c:v>1</c:v>
                </c:pt>
                <c:pt idx="24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  <c:pt idx="31">
                  <c:v>4</c:v>
                </c:pt>
                <c:pt idx="32">
                  <c:v>1</c:v>
                </c:pt>
                <c:pt idx="33">
                  <c:v>2</c:v>
                </c:pt>
                <c:pt idx="35">
                  <c:v>2</c:v>
                </c:pt>
                <c:pt idx="36">
                  <c:v>4</c:v>
                </c:pt>
                <c:pt idx="37">
                  <c:v>2</c:v>
                </c:pt>
                <c:pt idx="38">
                  <c:v>7</c:v>
                </c:pt>
                <c:pt idx="43">
                  <c:v>1</c:v>
                </c:pt>
                <c:pt idx="45">
                  <c:v>1</c:v>
                </c:pt>
                <c:pt idx="50">
                  <c:v>1</c:v>
                </c:pt>
                <c:pt idx="52">
                  <c:v>1</c:v>
                </c:pt>
                <c:pt idx="54">
                  <c:v>1</c:v>
                </c:pt>
                <c:pt idx="56">
                  <c:v>2</c:v>
                </c:pt>
                <c:pt idx="57">
                  <c:v>1</c:v>
                </c:pt>
                <c:pt idx="58">
                  <c:v>1</c:v>
                </c:pt>
                <c:pt idx="61">
                  <c:v>2</c:v>
                </c:pt>
                <c:pt idx="62">
                  <c:v>1</c:v>
                </c:pt>
                <c:pt idx="71">
                  <c:v>1</c:v>
                </c:pt>
                <c:pt idx="73">
                  <c:v>2</c:v>
                </c:pt>
                <c:pt idx="7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924-4974-91D3-BB882A5966AF}"/>
            </c:ext>
          </c:extLst>
        </c:ser>
        <c:ser>
          <c:idx val="13"/>
          <c:order val="13"/>
          <c:tx>
            <c:strRef>
              <c:f>'Sezóna ARI 2024-2026 souhrnně'!$B$20</c:f>
              <c:strCache>
                <c:ptCount val="1"/>
                <c:pt idx="0">
                  <c:v>EV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  <a:effectLst/>
          </c:spPr>
          <c:invertIfNegative val="0"/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souhrnně'!$C$20:$DD$20</c:f>
              <c:numCache>
                <c:formatCode>General</c:formatCode>
                <c:ptCount val="104"/>
                <c:pt idx="0">
                  <c:v>2</c:v>
                </c:pt>
                <c:pt idx="1">
                  <c:v>6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11</c:v>
                </c:pt>
                <c:pt idx="7">
                  <c:v>9</c:v>
                </c:pt>
                <c:pt idx="8">
                  <c:v>12</c:v>
                </c:pt>
                <c:pt idx="9">
                  <c:v>7</c:v>
                </c:pt>
                <c:pt idx="10">
                  <c:v>3</c:v>
                </c:pt>
                <c:pt idx="11">
                  <c:v>5</c:v>
                </c:pt>
                <c:pt idx="12">
                  <c:v>1</c:v>
                </c:pt>
                <c:pt idx="14">
                  <c:v>2</c:v>
                </c:pt>
                <c:pt idx="15">
                  <c:v>3</c:v>
                </c:pt>
                <c:pt idx="17">
                  <c:v>2</c:v>
                </c:pt>
                <c:pt idx="20">
                  <c:v>1</c:v>
                </c:pt>
                <c:pt idx="21">
                  <c:v>1</c:v>
                </c:pt>
                <c:pt idx="25">
                  <c:v>1</c:v>
                </c:pt>
                <c:pt idx="27">
                  <c:v>3</c:v>
                </c:pt>
                <c:pt idx="30">
                  <c:v>1</c:v>
                </c:pt>
                <c:pt idx="31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2</c:v>
                </c:pt>
                <c:pt idx="40">
                  <c:v>3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1</c:v>
                </c:pt>
                <c:pt idx="45">
                  <c:v>2</c:v>
                </c:pt>
                <c:pt idx="47">
                  <c:v>1</c:v>
                </c:pt>
                <c:pt idx="51">
                  <c:v>2</c:v>
                </c:pt>
                <c:pt idx="52">
                  <c:v>1</c:v>
                </c:pt>
                <c:pt idx="53">
                  <c:v>4</c:v>
                </c:pt>
                <c:pt idx="54">
                  <c:v>1</c:v>
                </c:pt>
                <c:pt idx="55">
                  <c:v>2</c:v>
                </c:pt>
                <c:pt idx="56">
                  <c:v>1</c:v>
                </c:pt>
                <c:pt idx="57">
                  <c:v>1</c:v>
                </c:pt>
                <c:pt idx="58">
                  <c:v>5</c:v>
                </c:pt>
                <c:pt idx="59">
                  <c:v>2</c:v>
                </c:pt>
                <c:pt idx="60">
                  <c:v>2</c:v>
                </c:pt>
                <c:pt idx="62">
                  <c:v>3</c:v>
                </c:pt>
                <c:pt idx="64">
                  <c:v>2</c:v>
                </c:pt>
                <c:pt idx="67">
                  <c:v>1</c:v>
                </c:pt>
                <c:pt idx="68">
                  <c:v>2</c:v>
                </c:pt>
                <c:pt idx="70">
                  <c:v>2</c:v>
                </c:pt>
                <c:pt idx="71">
                  <c:v>1</c:v>
                </c:pt>
                <c:pt idx="73">
                  <c:v>1</c:v>
                </c:pt>
                <c:pt idx="7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924-4974-91D3-BB882A5966AF}"/>
            </c:ext>
          </c:extLst>
        </c:ser>
        <c:ser>
          <c:idx val="15"/>
          <c:order val="15"/>
          <c:tx>
            <c:strRef>
              <c:f>'Sezóna ARI 2024-2026 souhrnně'!$B$22</c:f>
              <c:strCache>
                <c:ptCount val="1"/>
                <c:pt idx="0">
                  <c:v>SM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souhrnně'!$C$22:$DD$22</c:f>
              <c:numCache>
                <c:formatCode>General</c:formatCode>
                <c:ptCount val="104"/>
                <c:pt idx="0">
                  <c:v>11</c:v>
                </c:pt>
                <c:pt idx="1">
                  <c:v>10</c:v>
                </c:pt>
                <c:pt idx="2">
                  <c:v>26</c:v>
                </c:pt>
                <c:pt idx="3">
                  <c:v>26</c:v>
                </c:pt>
                <c:pt idx="4">
                  <c:v>27</c:v>
                </c:pt>
                <c:pt idx="5">
                  <c:v>13</c:v>
                </c:pt>
                <c:pt idx="6">
                  <c:v>16</c:v>
                </c:pt>
                <c:pt idx="7">
                  <c:v>18</c:v>
                </c:pt>
                <c:pt idx="8">
                  <c:v>29</c:v>
                </c:pt>
                <c:pt idx="9">
                  <c:v>28</c:v>
                </c:pt>
                <c:pt idx="10">
                  <c:v>22</c:v>
                </c:pt>
                <c:pt idx="11">
                  <c:v>16</c:v>
                </c:pt>
                <c:pt idx="12">
                  <c:v>9</c:v>
                </c:pt>
                <c:pt idx="13">
                  <c:v>25</c:v>
                </c:pt>
                <c:pt idx="14">
                  <c:v>17</c:v>
                </c:pt>
                <c:pt idx="15">
                  <c:v>26</c:v>
                </c:pt>
                <c:pt idx="16">
                  <c:v>26</c:v>
                </c:pt>
                <c:pt idx="17">
                  <c:v>32</c:v>
                </c:pt>
                <c:pt idx="18">
                  <c:v>34</c:v>
                </c:pt>
                <c:pt idx="19">
                  <c:v>15</c:v>
                </c:pt>
                <c:pt idx="20">
                  <c:v>27</c:v>
                </c:pt>
                <c:pt idx="21">
                  <c:v>23</c:v>
                </c:pt>
                <c:pt idx="22">
                  <c:v>31</c:v>
                </c:pt>
                <c:pt idx="23">
                  <c:v>26</c:v>
                </c:pt>
                <c:pt idx="24">
                  <c:v>26</c:v>
                </c:pt>
                <c:pt idx="25">
                  <c:v>28</c:v>
                </c:pt>
                <c:pt idx="26">
                  <c:v>19</c:v>
                </c:pt>
                <c:pt idx="27">
                  <c:v>13</c:v>
                </c:pt>
                <c:pt idx="28">
                  <c:v>10</c:v>
                </c:pt>
                <c:pt idx="29">
                  <c:v>11</c:v>
                </c:pt>
                <c:pt idx="30">
                  <c:v>8</c:v>
                </c:pt>
                <c:pt idx="31">
                  <c:v>11</c:v>
                </c:pt>
                <c:pt idx="32">
                  <c:v>5</c:v>
                </c:pt>
                <c:pt idx="33">
                  <c:v>1</c:v>
                </c:pt>
                <c:pt idx="34">
                  <c:v>3</c:v>
                </c:pt>
                <c:pt idx="35">
                  <c:v>4</c:v>
                </c:pt>
                <c:pt idx="36">
                  <c:v>7</c:v>
                </c:pt>
                <c:pt idx="37">
                  <c:v>6</c:v>
                </c:pt>
                <c:pt idx="38">
                  <c:v>9</c:v>
                </c:pt>
                <c:pt idx="39">
                  <c:v>5</c:v>
                </c:pt>
                <c:pt idx="40">
                  <c:v>3</c:v>
                </c:pt>
                <c:pt idx="41">
                  <c:v>2</c:v>
                </c:pt>
                <c:pt idx="42">
                  <c:v>9</c:v>
                </c:pt>
                <c:pt idx="43">
                  <c:v>2</c:v>
                </c:pt>
                <c:pt idx="46">
                  <c:v>4</c:v>
                </c:pt>
                <c:pt idx="47">
                  <c:v>1</c:v>
                </c:pt>
                <c:pt idx="49">
                  <c:v>3</c:v>
                </c:pt>
                <c:pt idx="50">
                  <c:v>4</c:v>
                </c:pt>
                <c:pt idx="51">
                  <c:v>12</c:v>
                </c:pt>
                <c:pt idx="52">
                  <c:v>8</c:v>
                </c:pt>
                <c:pt idx="53">
                  <c:v>11</c:v>
                </c:pt>
                <c:pt idx="54">
                  <c:v>9</c:v>
                </c:pt>
                <c:pt idx="55">
                  <c:v>20</c:v>
                </c:pt>
                <c:pt idx="56">
                  <c:v>7</c:v>
                </c:pt>
                <c:pt idx="57">
                  <c:v>6</c:v>
                </c:pt>
                <c:pt idx="58">
                  <c:v>11</c:v>
                </c:pt>
                <c:pt idx="59">
                  <c:v>11</c:v>
                </c:pt>
                <c:pt idx="60">
                  <c:v>11</c:v>
                </c:pt>
                <c:pt idx="61">
                  <c:v>18</c:v>
                </c:pt>
                <c:pt idx="62">
                  <c:v>27</c:v>
                </c:pt>
                <c:pt idx="63">
                  <c:v>15</c:v>
                </c:pt>
                <c:pt idx="64">
                  <c:v>5</c:v>
                </c:pt>
                <c:pt idx="65">
                  <c:v>22</c:v>
                </c:pt>
                <c:pt idx="66">
                  <c:v>11</c:v>
                </c:pt>
                <c:pt idx="67">
                  <c:v>15</c:v>
                </c:pt>
                <c:pt idx="68">
                  <c:v>12</c:v>
                </c:pt>
                <c:pt idx="69">
                  <c:v>21</c:v>
                </c:pt>
                <c:pt idx="70">
                  <c:v>25</c:v>
                </c:pt>
                <c:pt idx="71">
                  <c:v>25</c:v>
                </c:pt>
                <c:pt idx="72">
                  <c:v>17</c:v>
                </c:pt>
                <c:pt idx="73">
                  <c:v>13</c:v>
                </c:pt>
                <c:pt idx="74">
                  <c:v>15</c:v>
                </c:pt>
                <c:pt idx="75">
                  <c:v>19</c:v>
                </c:pt>
                <c:pt idx="76">
                  <c:v>16</c:v>
                </c:pt>
                <c:pt idx="77">
                  <c:v>12</c:v>
                </c:pt>
                <c:pt idx="78">
                  <c:v>13</c:v>
                </c:pt>
                <c:pt idx="79">
                  <c:v>9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A-0924-4974-91D3-BB882A596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60399568"/>
        <c:axId val="460393992"/>
        <c:extLst/>
      </c:barChart>
      <c:lineChart>
        <c:grouping val="standard"/>
        <c:varyColors val="0"/>
        <c:ser>
          <c:idx val="1"/>
          <c:order val="1"/>
          <c:tx>
            <c:strRef>
              <c:f>'Sezóna ARI 2024-2026 souhrnně'!$B$8</c:f>
              <c:strCache>
                <c:ptCount val="1"/>
                <c:pt idx="0">
                  <c:v>A H1pdm</c:v>
                </c:pt>
              </c:strCache>
            </c:strRef>
          </c:tx>
          <c:spPr>
            <a:ln w="28575" cap="rnd">
              <a:solidFill>
                <a:srgbClr val="FF00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FF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souhrnně'!$C$8:$DD$8</c:f>
              <c:numCache>
                <c:formatCode>General</c:formatCode>
                <c:ptCount val="104"/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6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11</c:v>
                </c:pt>
                <c:pt idx="12">
                  <c:v>17</c:v>
                </c:pt>
                <c:pt idx="13">
                  <c:v>35</c:v>
                </c:pt>
                <c:pt idx="14">
                  <c:v>39</c:v>
                </c:pt>
                <c:pt idx="15">
                  <c:v>50</c:v>
                </c:pt>
                <c:pt idx="16">
                  <c:v>38</c:v>
                </c:pt>
                <c:pt idx="17">
                  <c:v>39</c:v>
                </c:pt>
                <c:pt idx="18">
                  <c:v>37</c:v>
                </c:pt>
                <c:pt idx="19">
                  <c:v>32</c:v>
                </c:pt>
                <c:pt idx="20">
                  <c:v>36</c:v>
                </c:pt>
                <c:pt idx="21">
                  <c:v>11</c:v>
                </c:pt>
                <c:pt idx="22">
                  <c:v>25</c:v>
                </c:pt>
                <c:pt idx="23">
                  <c:v>8</c:v>
                </c:pt>
                <c:pt idx="24">
                  <c:v>3</c:v>
                </c:pt>
                <c:pt idx="25">
                  <c:v>4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32">
                  <c:v>1</c:v>
                </c:pt>
                <c:pt idx="54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4</c:v>
                </c:pt>
                <c:pt idx="60">
                  <c:v>1</c:v>
                </c:pt>
                <c:pt idx="62">
                  <c:v>3</c:v>
                </c:pt>
                <c:pt idx="63">
                  <c:v>2</c:v>
                </c:pt>
                <c:pt idx="64">
                  <c:v>1</c:v>
                </c:pt>
                <c:pt idx="65">
                  <c:v>1</c:v>
                </c:pt>
                <c:pt idx="66">
                  <c:v>5</c:v>
                </c:pt>
                <c:pt idx="67">
                  <c:v>5</c:v>
                </c:pt>
                <c:pt idx="68">
                  <c:v>13</c:v>
                </c:pt>
                <c:pt idx="69">
                  <c:v>10</c:v>
                </c:pt>
                <c:pt idx="70">
                  <c:v>1</c:v>
                </c:pt>
                <c:pt idx="71">
                  <c:v>3</c:v>
                </c:pt>
                <c:pt idx="73">
                  <c:v>1</c:v>
                </c:pt>
                <c:pt idx="74">
                  <c:v>1</c:v>
                </c:pt>
                <c:pt idx="7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924-4974-91D3-BB882A5966AF}"/>
            </c:ext>
          </c:extLst>
        </c:ser>
        <c:ser>
          <c:idx val="2"/>
          <c:order val="2"/>
          <c:tx>
            <c:strRef>
              <c:f>'Sezóna ARI 2024-2026 souhrnně'!$B$9</c:f>
              <c:strCache>
                <c:ptCount val="1"/>
                <c:pt idx="0">
                  <c:v>A H3</c:v>
                </c:pt>
              </c:strCache>
            </c:strRef>
          </c:tx>
          <c:spPr>
            <a:ln w="28575" cap="rnd">
              <a:solidFill>
                <a:srgbClr val="F7E60D"/>
              </a:solidFill>
              <a:round/>
            </a:ln>
            <a:effectLst/>
          </c:spPr>
          <c:marker>
            <c:symbol val="none"/>
          </c:marker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souhrnně'!$C$9:$DD$9</c:f>
              <c:numCache>
                <c:formatCode>General</c:formatCode>
                <c:ptCount val="104"/>
                <c:pt idx="0">
                  <c:v>1</c:v>
                </c:pt>
                <c:pt idx="4">
                  <c:v>1</c:v>
                </c:pt>
                <c:pt idx="6">
                  <c:v>1</c:v>
                </c:pt>
                <c:pt idx="7">
                  <c:v>1</c:v>
                </c:pt>
                <c:pt idx="11">
                  <c:v>1</c:v>
                </c:pt>
                <c:pt idx="12">
                  <c:v>4</c:v>
                </c:pt>
                <c:pt idx="13">
                  <c:v>3</c:v>
                </c:pt>
                <c:pt idx="14">
                  <c:v>3</c:v>
                </c:pt>
                <c:pt idx="15">
                  <c:v>9</c:v>
                </c:pt>
                <c:pt idx="16">
                  <c:v>10</c:v>
                </c:pt>
                <c:pt idx="17">
                  <c:v>8</c:v>
                </c:pt>
                <c:pt idx="18">
                  <c:v>12</c:v>
                </c:pt>
                <c:pt idx="19">
                  <c:v>12</c:v>
                </c:pt>
                <c:pt idx="20">
                  <c:v>12</c:v>
                </c:pt>
                <c:pt idx="21">
                  <c:v>15</c:v>
                </c:pt>
                <c:pt idx="22">
                  <c:v>19</c:v>
                </c:pt>
                <c:pt idx="23">
                  <c:v>25</c:v>
                </c:pt>
                <c:pt idx="24">
                  <c:v>18</c:v>
                </c:pt>
                <c:pt idx="25">
                  <c:v>6</c:v>
                </c:pt>
                <c:pt idx="26">
                  <c:v>7</c:v>
                </c:pt>
                <c:pt idx="28">
                  <c:v>5</c:v>
                </c:pt>
                <c:pt idx="50">
                  <c:v>1</c:v>
                </c:pt>
                <c:pt idx="52">
                  <c:v>1</c:v>
                </c:pt>
                <c:pt idx="58">
                  <c:v>1</c:v>
                </c:pt>
                <c:pt idx="59">
                  <c:v>3</c:v>
                </c:pt>
                <c:pt idx="60">
                  <c:v>9</c:v>
                </c:pt>
                <c:pt idx="61">
                  <c:v>14</c:v>
                </c:pt>
                <c:pt idx="62">
                  <c:v>29</c:v>
                </c:pt>
                <c:pt idx="63">
                  <c:v>34</c:v>
                </c:pt>
                <c:pt idx="64">
                  <c:v>4</c:v>
                </c:pt>
                <c:pt idx="65">
                  <c:v>14</c:v>
                </c:pt>
                <c:pt idx="66">
                  <c:v>15</c:v>
                </c:pt>
                <c:pt idx="67">
                  <c:v>22</c:v>
                </c:pt>
                <c:pt idx="68">
                  <c:v>25</c:v>
                </c:pt>
                <c:pt idx="69">
                  <c:v>9</c:v>
                </c:pt>
                <c:pt idx="70">
                  <c:v>22</c:v>
                </c:pt>
                <c:pt idx="71">
                  <c:v>10</c:v>
                </c:pt>
                <c:pt idx="72">
                  <c:v>9</c:v>
                </c:pt>
                <c:pt idx="73">
                  <c:v>2</c:v>
                </c:pt>
                <c:pt idx="74">
                  <c:v>2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924-4974-91D3-BB882A5966AF}"/>
            </c:ext>
          </c:extLst>
        </c:ser>
        <c:ser>
          <c:idx val="3"/>
          <c:order val="3"/>
          <c:tx>
            <c:strRef>
              <c:f>'Sezóna ARI 2024-2026 souhrnně'!$B$10</c:f>
              <c:strCache>
                <c:ptCount val="1"/>
                <c:pt idx="0">
                  <c:v>B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souhrnně'!$C$10:$DD$10</c:f>
              <c:numCache>
                <c:formatCode>General</c:formatCode>
                <c:ptCount val="104"/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5</c:v>
                </c:pt>
                <c:pt idx="10">
                  <c:v>10</c:v>
                </c:pt>
                <c:pt idx="11">
                  <c:v>31</c:v>
                </c:pt>
                <c:pt idx="12">
                  <c:v>50</c:v>
                </c:pt>
                <c:pt idx="13">
                  <c:v>83</c:v>
                </c:pt>
                <c:pt idx="14">
                  <c:v>47</c:v>
                </c:pt>
                <c:pt idx="15">
                  <c:v>113</c:v>
                </c:pt>
                <c:pt idx="16">
                  <c:v>188</c:v>
                </c:pt>
                <c:pt idx="17">
                  <c:v>286</c:v>
                </c:pt>
                <c:pt idx="18">
                  <c:v>319</c:v>
                </c:pt>
                <c:pt idx="19">
                  <c:v>251</c:v>
                </c:pt>
                <c:pt idx="20">
                  <c:v>235</c:v>
                </c:pt>
                <c:pt idx="21">
                  <c:v>200</c:v>
                </c:pt>
                <c:pt idx="22">
                  <c:v>168</c:v>
                </c:pt>
                <c:pt idx="23">
                  <c:v>109</c:v>
                </c:pt>
                <c:pt idx="24">
                  <c:v>61</c:v>
                </c:pt>
                <c:pt idx="25">
                  <c:v>31</c:v>
                </c:pt>
                <c:pt idx="26">
                  <c:v>25</c:v>
                </c:pt>
                <c:pt idx="27">
                  <c:v>10</c:v>
                </c:pt>
                <c:pt idx="28">
                  <c:v>12</c:v>
                </c:pt>
                <c:pt idx="29">
                  <c:v>3</c:v>
                </c:pt>
                <c:pt idx="30">
                  <c:v>2</c:v>
                </c:pt>
                <c:pt idx="31">
                  <c:v>2</c:v>
                </c:pt>
                <c:pt idx="40">
                  <c:v>1</c:v>
                </c:pt>
                <c:pt idx="51">
                  <c:v>1</c:v>
                </c:pt>
                <c:pt idx="61">
                  <c:v>1</c:v>
                </c:pt>
                <c:pt idx="62">
                  <c:v>1</c:v>
                </c:pt>
                <c:pt idx="64">
                  <c:v>1</c:v>
                </c:pt>
                <c:pt idx="66">
                  <c:v>1</c:v>
                </c:pt>
                <c:pt idx="67">
                  <c:v>2</c:v>
                </c:pt>
                <c:pt idx="69">
                  <c:v>3</c:v>
                </c:pt>
                <c:pt idx="70">
                  <c:v>2</c:v>
                </c:pt>
                <c:pt idx="73">
                  <c:v>2</c:v>
                </c:pt>
                <c:pt idx="75">
                  <c:v>4</c:v>
                </c:pt>
                <c:pt idx="76">
                  <c:v>1</c:v>
                </c:pt>
                <c:pt idx="7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0924-4974-91D3-BB882A5966AF}"/>
            </c:ext>
          </c:extLst>
        </c:ser>
        <c:ser>
          <c:idx val="8"/>
          <c:order val="8"/>
          <c:tx>
            <c:strRef>
              <c:f>'Sezóna ARI 2024-2026 souhrnně'!$B$15</c:f>
              <c:strCache>
                <c:ptCount val="1"/>
                <c:pt idx="0">
                  <c:v>MP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souhrnně'!$C$15:$DD$15</c:f>
              <c:numCache>
                <c:formatCode>General</c:formatCode>
                <c:ptCount val="104"/>
                <c:pt idx="0">
                  <c:v>45</c:v>
                </c:pt>
                <c:pt idx="1">
                  <c:v>92</c:v>
                </c:pt>
                <c:pt idx="2">
                  <c:v>83</c:v>
                </c:pt>
                <c:pt idx="3">
                  <c:v>107</c:v>
                </c:pt>
                <c:pt idx="4">
                  <c:v>109</c:v>
                </c:pt>
                <c:pt idx="5">
                  <c:v>108</c:v>
                </c:pt>
                <c:pt idx="6">
                  <c:v>135</c:v>
                </c:pt>
                <c:pt idx="7">
                  <c:v>159</c:v>
                </c:pt>
                <c:pt idx="8">
                  <c:v>135</c:v>
                </c:pt>
                <c:pt idx="9">
                  <c:v>141</c:v>
                </c:pt>
                <c:pt idx="10">
                  <c:v>123</c:v>
                </c:pt>
                <c:pt idx="11">
                  <c:v>75</c:v>
                </c:pt>
                <c:pt idx="12">
                  <c:v>82</c:v>
                </c:pt>
                <c:pt idx="13">
                  <c:v>70</c:v>
                </c:pt>
                <c:pt idx="14">
                  <c:v>64</c:v>
                </c:pt>
                <c:pt idx="15">
                  <c:v>79</c:v>
                </c:pt>
                <c:pt idx="16">
                  <c:v>47</c:v>
                </c:pt>
                <c:pt idx="17">
                  <c:v>50</c:v>
                </c:pt>
                <c:pt idx="18">
                  <c:v>35</c:v>
                </c:pt>
                <c:pt idx="19">
                  <c:v>23</c:v>
                </c:pt>
                <c:pt idx="20">
                  <c:v>17</c:v>
                </c:pt>
                <c:pt idx="21">
                  <c:v>33</c:v>
                </c:pt>
                <c:pt idx="22">
                  <c:v>16</c:v>
                </c:pt>
                <c:pt idx="23">
                  <c:v>11</c:v>
                </c:pt>
                <c:pt idx="24">
                  <c:v>14</c:v>
                </c:pt>
                <c:pt idx="25">
                  <c:v>13</c:v>
                </c:pt>
                <c:pt idx="26">
                  <c:v>11</c:v>
                </c:pt>
                <c:pt idx="27">
                  <c:v>7</c:v>
                </c:pt>
                <c:pt idx="28">
                  <c:v>14</c:v>
                </c:pt>
                <c:pt idx="29">
                  <c:v>13</c:v>
                </c:pt>
                <c:pt idx="30">
                  <c:v>3</c:v>
                </c:pt>
                <c:pt idx="31">
                  <c:v>1</c:v>
                </c:pt>
                <c:pt idx="32">
                  <c:v>1</c:v>
                </c:pt>
                <c:pt idx="33">
                  <c:v>2</c:v>
                </c:pt>
                <c:pt idx="34">
                  <c:v>4</c:v>
                </c:pt>
                <c:pt idx="35">
                  <c:v>2</c:v>
                </c:pt>
                <c:pt idx="36">
                  <c:v>3</c:v>
                </c:pt>
                <c:pt idx="37">
                  <c:v>13</c:v>
                </c:pt>
                <c:pt idx="38">
                  <c:v>8</c:v>
                </c:pt>
                <c:pt idx="39">
                  <c:v>5</c:v>
                </c:pt>
                <c:pt idx="40">
                  <c:v>2</c:v>
                </c:pt>
                <c:pt idx="41">
                  <c:v>5</c:v>
                </c:pt>
                <c:pt idx="42">
                  <c:v>2</c:v>
                </c:pt>
                <c:pt idx="43">
                  <c:v>5</c:v>
                </c:pt>
                <c:pt idx="44">
                  <c:v>4</c:v>
                </c:pt>
                <c:pt idx="45">
                  <c:v>3</c:v>
                </c:pt>
                <c:pt idx="46">
                  <c:v>4</c:v>
                </c:pt>
                <c:pt idx="47">
                  <c:v>2</c:v>
                </c:pt>
                <c:pt idx="48">
                  <c:v>2</c:v>
                </c:pt>
                <c:pt idx="49">
                  <c:v>4</c:v>
                </c:pt>
                <c:pt idx="50">
                  <c:v>2</c:v>
                </c:pt>
                <c:pt idx="51">
                  <c:v>1</c:v>
                </c:pt>
                <c:pt idx="52">
                  <c:v>5</c:v>
                </c:pt>
                <c:pt idx="53">
                  <c:v>1</c:v>
                </c:pt>
                <c:pt idx="54">
                  <c:v>2</c:v>
                </c:pt>
                <c:pt idx="55">
                  <c:v>3</c:v>
                </c:pt>
                <c:pt idx="56">
                  <c:v>4</c:v>
                </c:pt>
                <c:pt idx="57">
                  <c:v>7</c:v>
                </c:pt>
                <c:pt idx="58">
                  <c:v>3</c:v>
                </c:pt>
                <c:pt idx="59">
                  <c:v>4</c:v>
                </c:pt>
                <c:pt idx="62">
                  <c:v>2</c:v>
                </c:pt>
                <c:pt idx="63">
                  <c:v>5</c:v>
                </c:pt>
                <c:pt idx="66">
                  <c:v>2</c:v>
                </c:pt>
                <c:pt idx="67">
                  <c:v>2</c:v>
                </c:pt>
                <c:pt idx="68">
                  <c:v>4</c:v>
                </c:pt>
                <c:pt idx="69">
                  <c:v>1</c:v>
                </c:pt>
                <c:pt idx="71">
                  <c:v>1</c:v>
                </c:pt>
                <c:pt idx="72">
                  <c:v>3</c:v>
                </c:pt>
                <c:pt idx="74">
                  <c:v>1</c:v>
                </c:pt>
                <c:pt idx="7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0924-4974-91D3-BB882A5966AF}"/>
            </c:ext>
          </c:extLst>
        </c:ser>
        <c:ser>
          <c:idx val="11"/>
          <c:order val="11"/>
          <c:tx>
            <c:strRef>
              <c:f>'Sezóna ARI 2024-2026 souhrnně'!$B$18</c:f>
              <c:strCache>
                <c:ptCount val="1"/>
                <c:pt idx="0">
                  <c:v>HRV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strRef>
              <c:f>'Sezóna ARI 2024-2026 souhrnně'!$C$6:$DD$6</c:f>
              <c:strCache>
                <c:ptCount val="104"/>
                <c:pt idx="0">
                  <c:v>40.</c:v>
                </c:pt>
                <c:pt idx="1">
                  <c:v>41.</c:v>
                </c:pt>
                <c:pt idx="2">
                  <c:v>42.</c:v>
                </c:pt>
                <c:pt idx="3">
                  <c:v>43.</c:v>
                </c:pt>
                <c:pt idx="4">
                  <c:v>44.</c:v>
                </c:pt>
                <c:pt idx="5">
                  <c:v>45.</c:v>
                </c:pt>
                <c:pt idx="6">
                  <c:v>46.</c:v>
                </c:pt>
                <c:pt idx="7">
                  <c:v>47.</c:v>
                </c:pt>
                <c:pt idx="8">
                  <c:v>48.</c:v>
                </c:pt>
                <c:pt idx="9">
                  <c:v>49</c:v>
                </c:pt>
                <c:pt idx="10">
                  <c:v>50.</c:v>
                </c:pt>
                <c:pt idx="11">
                  <c:v>51.</c:v>
                </c:pt>
                <c:pt idx="12">
                  <c:v>52.</c:v>
                </c:pt>
                <c:pt idx="13">
                  <c:v>1.</c:v>
                </c:pt>
                <c:pt idx="14">
                  <c:v>2.</c:v>
                </c:pt>
                <c:pt idx="15">
                  <c:v>3.</c:v>
                </c:pt>
                <c:pt idx="16">
                  <c:v>4.</c:v>
                </c:pt>
                <c:pt idx="17">
                  <c:v>5.</c:v>
                </c:pt>
                <c:pt idx="18">
                  <c:v>6.</c:v>
                </c:pt>
                <c:pt idx="19">
                  <c:v>7.</c:v>
                </c:pt>
                <c:pt idx="20">
                  <c:v>8.</c:v>
                </c:pt>
                <c:pt idx="21">
                  <c:v>9.</c:v>
                </c:pt>
                <c:pt idx="22">
                  <c:v>10.</c:v>
                </c:pt>
                <c:pt idx="23">
                  <c:v>11.</c:v>
                </c:pt>
                <c:pt idx="24">
                  <c:v>12.</c:v>
                </c:pt>
                <c:pt idx="25">
                  <c:v>13.</c:v>
                </c:pt>
                <c:pt idx="26">
                  <c:v>14.</c:v>
                </c:pt>
                <c:pt idx="27">
                  <c:v>15.</c:v>
                </c:pt>
                <c:pt idx="28">
                  <c:v>16.</c:v>
                </c:pt>
                <c:pt idx="29">
                  <c:v>17.</c:v>
                </c:pt>
                <c:pt idx="30">
                  <c:v>18.</c:v>
                </c:pt>
                <c:pt idx="31">
                  <c:v>19.</c:v>
                </c:pt>
                <c:pt idx="32">
                  <c:v>20.</c:v>
                </c:pt>
                <c:pt idx="33">
                  <c:v>21.</c:v>
                </c:pt>
                <c:pt idx="34">
                  <c:v>22.</c:v>
                </c:pt>
                <c:pt idx="35">
                  <c:v>23.</c:v>
                </c:pt>
                <c:pt idx="36">
                  <c:v>24.</c:v>
                </c:pt>
                <c:pt idx="37">
                  <c:v>25.</c:v>
                </c:pt>
                <c:pt idx="38">
                  <c:v>26.</c:v>
                </c:pt>
                <c:pt idx="39">
                  <c:v>27.</c:v>
                </c:pt>
                <c:pt idx="40">
                  <c:v>28.</c:v>
                </c:pt>
                <c:pt idx="41">
                  <c:v>29.</c:v>
                </c:pt>
                <c:pt idx="42">
                  <c:v>30.</c:v>
                </c:pt>
                <c:pt idx="43">
                  <c:v>31.</c:v>
                </c:pt>
                <c:pt idx="44">
                  <c:v>32.</c:v>
                </c:pt>
                <c:pt idx="45">
                  <c:v>33.</c:v>
                </c:pt>
                <c:pt idx="46">
                  <c:v>34.</c:v>
                </c:pt>
                <c:pt idx="47">
                  <c:v>35.</c:v>
                </c:pt>
                <c:pt idx="48">
                  <c:v>36.</c:v>
                </c:pt>
                <c:pt idx="49">
                  <c:v>37.</c:v>
                </c:pt>
                <c:pt idx="50">
                  <c:v>38.</c:v>
                </c:pt>
                <c:pt idx="51">
                  <c:v>39.</c:v>
                </c:pt>
                <c:pt idx="52">
                  <c:v>40.</c:v>
                </c:pt>
                <c:pt idx="53">
                  <c:v>41.</c:v>
                </c:pt>
                <c:pt idx="54">
                  <c:v>42.</c:v>
                </c:pt>
                <c:pt idx="55">
                  <c:v>43.</c:v>
                </c:pt>
                <c:pt idx="56">
                  <c:v>44.</c:v>
                </c:pt>
                <c:pt idx="57">
                  <c:v>45.</c:v>
                </c:pt>
                <c:pt idx="58">
                  <c:v>46.</c:v>
                </c:pt>
                <c:pt idx="59">
                  <c:v>47.</c:v>
                </c:pt>
                <c:pt idx="60">
                  <c:v>48.</c:v>
                </c:pt>
                <c:pt idx="61">
                  <c:v>49</c:v>
                </c:pt>
                <c:pt idx="62">
                  <c:v>50.</c:v>
                </c:pt>
                <c:pt idx="63">
                  <c:v>51.</c:v>
                </c:pt>
                <c:pt idx="64">
                  <c:v>52.</c:v>
                </c:pt>
                <c:pt idx="65">
                  <c:v>1.</c:v>
                </c:pt>
                <c:pt idx="66">
                  <c:v>2.</c:v>
                </c:pt>
                <c:pt idx="67">
                  <c:v>3.</c:v>
                </c:pt>
                <c:pt idx="68">
                  <c:v>4.</c:v>
                </c:pt>
                <c:pt idx="69">
                  <c:v>5.</c:v>
                </c:pt>
                <c:pt idx="70">
                  <c:v>6.</c:v>
                </c:pt>
                <c:pt idx="71">
                  <c:v>7.</c:v>
                </c:pt>
                <c:pt idx="72">
                  <c:v>8.</c:v>
                </c:pt>
                <c:pt idx="73">
                  <c:v>9.</c:v>
                </c:pt>
                <c:pt idx="74">
                  <c:v>10.</c:v>
                </c:pt>
                <c:pt idx="75">
                  <c:v>11.</c:v>
                </c:pt>
                <c:pt idx="76">
                  <c:v>12.</c:v>
                </c:pt>
                <c:pt idx="77">
                  <c:v>13.</c:v>
                </c:pt>
                <c:pt idx="78">
                  <c:v>14.</c:v>
                </c:pt>
                <c:pt idx="79">
                  <c:v>15.</c:v>
                </c:pt>
                <c:pt idx="80">
                  <c:v>16.</c:v>
                </c:pt>
                <c:pt idx="81">
                  <c:v>17.</c:v>
                </c:pt>
                <c:pt idx="82">
                  <c:v>18.</c:v>
                </c:pt>
                <c:pt idx="83">
                  <c:v>19.</c:v>
                </c:pt>
                <c:pt idx="84">
                  <c:v>20.</c:v>
                </c:pt>
                <c:pt idx="85">
                  <c:v>21.</c:v>
                </c:pt>
                <c:pt idx="86">
                  <c:v>22.</c:v>
                </c:pt>
                <c:pt idx="87">
                  <c:v>23.</c:v>
                </c:pt>
                <c:pt idx="88">
                  <c:v>24.</c:v>
                </c:pt>
                <c:pt idx="89">
                  <c:v>25.</c:v>
                </c:pt>
                <c:pt idx="90">
                  <c:v>26.</c:v>
                </c:pt>
                <c:pt idx="91">
                  <c:v>27.</c:v>
                </c:pt>
                <c:pt idx="92">
                  <c:v>28.</c:v>
                </c:pt>
                <c:pt idx="93">
                  <c:v>29.</c:v>
                </c:pt>
                <c:pt idx="94">
                  <c:v>30.</c:v>
                </c:pt>
                <c:pt idx="95">
                  <c:v>31.</c:v>
                </c:pt>
                <c:pt idx="96">
                  <c:v>32.</c:v>
                </c:pt>
                <c:pt idx="97">
                  <c:v>33.</c:v>
                </c:pt>
                <c:pt idx="98">
                  <c:v>34.</c:v>
                </c:pt>
                <c:pt idx="99">
                  <c:v>35.</c:v>
                </c:pt>
                <c:pt idx="100">
                  <c:v>36.</c:v>
                </c:pt>
                <c:pt idx="101">
                  <c:v>37.</c:v>
                </c:pt>
                <c:pt idx="102">
                  <c:v>38.</c:v>
                </c:pt>
                <c:pt idx="103">
                  <c:v>39.</c:v>
                </c:pt>
              </c:strCache>
            </c:strRef>
          </c:cat>
          <c:val>
            <c:numRef>
              <c:f>'Sezóna ARI 2024-2026 souhrnně'!$C$18:$DD$18</c:f>
              <c:numCache>
                <c:formatCode>General</c:formatCode>
                <c:ptCount val="104"/>
                <c:pt idx="0">
                  <c:v>47</c:v>
                </c:pt>
                <c:pt idx="1">
                  <c:v>48</c:v>
                </c:pt>
                <c:pt idx="2">
                  <c:v>113</c:v>
                </c:pt>
                <c:pt idx="3">
                  <c:v>83</c:v>
                </c:pt>
                <c:pt idx="4">
                  <c:v>56</c:v>
                </c:pt>
                <c:pt idx="5">
                  <c:v>92</c:v>
                </c:pt>
                <c:pt idx="6">
                  <c:v>95</c:v>
                </c:pt>
                <c:pt idx="7">
                  <c:v>89</c:v>
                </c:pt>
                <c:pt idx="8">
                  <c:v>87</c:v>
                </c:pt>
                <c:pt idx="9">
                  <c:v>99</c:v>
                </c:pt>
                <c:pt idx="10">
                  <c:v>95</c:v>
                </c:pt>
                <c:pt idx="11">
                  <c:v>102</c:v>
                </c:pt>
                <c:pt idx="12">
                  <c:v>39</c:v>
                </c:pt>
                <c:pt idx="13">
                  <c:v>42</c:v>
                </c:pt>
                <c:pt idx="14">
                  <c:v>51</c:v>
                </c:pt>
                <c:pt idx="15">
                  <c:v>41</c:v>
                </c:pt>
                <c:pt idx="16">
                  <c:v>51</c:v>
                </c:pt>
                <c:pt idx="17">
                  <c:v>47</c:v>
                </c:pt>
                <c:pt idx="18">
                  <c:v>46</c:v>
                </c:pt>
                <c:pt idx="19">
                  <c:v>45</c:v>
                </c:pt>
                <c:pt idx="20">
                  <c:v>24</c:v>
                </c:pt>
                <c:pt idx="21">
                  <c:v>35</c:v>
                </c:pt>
                <c:pt idx="22">
                  <c:v>49</c:v>
                </c:pt>
                <c:pt idx="23">
                  <c:v>49</c:v>
                </c:pt>
                <c:pt idx="24">
                  <c:v>57</c:v>
                </c:pt>
                <c:pt idx="25">
                  <c:v>50</c:v>
                </c:pt>
                <c:pt idx="26">
                  <c:v>50</c:v>
                </c:pt>
                <c:pt idx="27">
                  <c:v>46</c:v>
                </c:pt>
                <c:pt idx="28">
                  <c:v>44</c:v>
                </c:pt>
                <c:pt idx="29">
                  <c:v>48</c:v>
                </c:pt>
                <c:pt idx="30">
                  <c:v>44</c:v>
                </c:pt>
                <c:pt idx="31">
                  <c:v>28</c:v>
                </c:pt>
                <c:pt idx="32">
                  <c:v>29</c:v>
                </c:pt>
                <c:pt idx="33">
                  <c:v>45</c:v>
                </c:pt>
                <c:pt idx="34">
                  <c:v>43</c:v>
                </c:pt>
                <c:pt idx="35">
                  <c:v>38</c:v>
                </c:pt>
                <c:pt idx="36">
                  <c:v>51</c:v>
                </c:pt>
                <c:pt idx="37">
                  <c:v>27</c:v>
                </c:pt>
                <c:pt idx="38">
                  <c:v>32</c:v>
                </c:pt>
                <c:pt idx="39">
                  <c:v>8</c:v>
                </c:pt>
                <c:pt idx="40">
                  <c:v>7</c:v>
                </c:pt>
                <c:pt idx="41">
                  <c:v>8</c:v>
                </c:pt>
                <c:pt idx="42">
                  <c:v>4</c:v>
                </c:pt>
                <c:pt idx="43">
                  <c:v>6</c:v>
                </c:pt>
                <c:pt idx="44">
                  <c:v>7</c:v>
                </c:pt>
                <c:pt idx="45">
                  <c:v>6</c:v>
                </c:pt>
                <c:pt idx="46">
                  <c:v>6</c:v>
                </c:pt>
                <c:pt idx="47">
                  <c:v>2</c:v>
                </c:pt>
                <c:pt idx="48">
                  <c:v>8</c:v>
                </c:pt>
                <c:pt idx="49">
                  <c:v>22</c:v>
                </c:pt>
                <c:pt idx="50">
                  <c:v>32</c:v>
                </c:pt>
                <c:pt idx="51">
                  <c:v>36</c:v>
                </c:pt>
                <c:pt idx="52">
                  <c:v>88</c:v>
                </c:pt>
                <c:pt idx="53">
                  <c:v>81</c:v>
                </c:pt>
                <c:pt idx="54">
                  <c:v>80</c:v>
                </c:pt>
                <c:pt idx="55">
                  <c:v>64</c:v>
                </c:pt>
                <c:pt idx="56">
                  <c:v>50</c:v>
                </c:pt>
                <c:pt idx="57">
                  <c:v>41</c:v>
                </c:pt>
                <c:pt idx="58">
                  <c:v>54</c:v>
                </c:pt>
                <c:pt idx="59">
                  <c:v>44</c:v>
                </c:pt>
                <c:pt idx="60">
                  <c:v>47</c:v>
                </c:pt>
                <c:pt idx="61">
                  <c:v>59</c:v>
                </c:pt>
                <c:pt idx="62">
                  <c:v>58</c:v>
                </c:pt>
                <c:pt idx="63">
                  <c:v>46</c:v>
                </c:pt>
                <c:pt idx="64">
                  <c:v>26</c:v>
                </c:pt>
                <c:pt idx="65">
                  <c:v>18</c:v>
                </c:pt>
                <c:pt idx="66">
                  <c:v>26</c:v>
                </c:pt>
                <c:pt idx="67">
                  <c:v>20</c:v>
                </c:pt>
                <c:pt idx="68">
                  <c:v>20</c:v>
                </c:pt>
                <c:pt idx="69">
                  <c:v>30</c:v>
                </c:pt>
                <c:pt idx="70">
                  <c:v>36</c:v>
                </c:pt>
                <c:pt idx="71">
                  <c:v>31</c:v>
                </c:pt>
                <c:pt idx="72">
                  <c:v>28</c:v>
                </c:pt>
                <c:pt idx="73">
                  <c:v>39</c:v>
                </c:pt>
                <c:pt idx="74">
                  <c:v>27</c:v>
                </c:pt>
                <c:pt idx="75">
                  <c:v>31</c:v>
                </c:pt>
                <c:pt idx="76">
                  <c:v>33</c:v>
                </c:pt>
                <c:pt idx="77">
                  <c:v>66</c:v>
                </c:pt>
                <c:pt idx="78">
                  <c:v>43</c:v>
                </c:pt>
                <c:pt idx="7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924-4974-91D3-BB882A596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0399568"/>
        <c:axId val="460393992"/>
      </c:lineChart>
      <c:catAx>
        <c:axId val="460399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>
                    <a:solidFill>
                      <a:schemeClr val="tx1"/>
                    </a:solidFill>
                  </a:rPr>
                  <a:t>KT</a:t>
                </a:r>
              </a:p>
            </c:rich>
          </c:tx>
          <c:layout>
            <c:manualLayout>
              <c:xMode val="edge"/>
              <c:yMode val="edge"/>
              <c:x val="0.40982663610328823"/>
              <c:y val="0.959102664329708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0393992"/>
        <c:crosses val="autoZero"/>
        <c:auto val="1"/>
        <c:lblAlgn val="ctr"/>
        <c:lblOffset val="100"/>
        <c:noMultiLvlLbl val="0"/>
      </c:catAx>
      <c:valAx>
        <c:axId val="46039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>
                    <a:solidFill>
                      <a:schemeClr val="tx1"/>
                    </a:solidFill>
                  </a:rPr>
                  <a:t>Počet detekcí</a:t>
                </a:r>
                <a:endParaRPr lang="en-GB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039956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87890090009935185"/>
          <c:y val="8.2817102974407739E-2"/>
          <c:w val="0.10363091353912253"/>
          <c:h val="0.834365614892659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0.36506</cdr:x>
      <cdr:y>0.07327</cdr:y>
    </cdr:from>
    <cdr:to>
      <cdr:x>0.45256</cdr:x>
      <cdr:y>0.25858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57BDD0E6-E54F-7F31-9E8D-C5E9ADDA82B9}"/>
            </a:ext>
          </a:extLst>
        </cdr:cNvPr>
        <cdr:cNvSpPr txBox="1"/>
      </cdr:nvSpPr>
      <cdr:spPr>
        <a:xfrm xmlns:a="http://schemas.openxmlformats.org/drawingml/2006/main">
          <a:off x="3814826" y="3615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6B4E5-EC4A-485A-8AF0-7070993898B5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7DFE0-C57D-47DE-AB46-D076F0E790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2747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AD28-A0ED-104E-ECFD-AB8AFC4A9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82A19FA-CB21-E9E9-FD8D-BA40827667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1ACEC6B-8FB4-1ABD-DB41-539340E63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HZ1 202603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2F0F1A2-897B-F64A-F985-4C28200E5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7FAF74-7B26-4960-B3A2-9434BAEC7F0B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9594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HD1 20260316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1AF837-B3B6-4566-93E0-13E513CD3A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301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56F0-AF4F-3EF5-1A2C-213D68276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F4EE35F-9F5E-BFF4-7580-696B7B7DDA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22539AD-7EF9-4D17-D75C-3DCF6E610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6BDDCDE-BFC2-996A-D465-0DFDACEDD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0A01CF-8D00-4F5A-A1A9-F4437055AFD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591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1AF837-B3B6-4566-93E0-13E513CD3A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040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E42B7-41A2-D256-2854-4B249810D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74A4AC0-85E9-9A0B-8FD8-6CF0F6529D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A9F7E42-0408-3A88-856C-2DC46A233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HD1 20260316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6B555E6-3B05-FD8A-45CE-EA426354ED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C8C3F-CC5F-4B61-8993-BFD95AFAC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554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HD1 20260316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1AF837-B3B6-4566-93E0-13E513CD3A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656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HD1 20260316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1AF837-B3B6-4566-93E0-13E513CD3A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278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B45F4-D114-8F0F-31F4-85A8AFFE9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222165A-4511-3F41-CDB6-5ED074B9AC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BDC417E-9A12-B557-D008-2346010B1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98AE685-699D-B2FF-DCEE-5E111432C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C8C3F-CC5F-4B61-8993-BFD95AFAC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917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04C56-01A5-5AE0-3D09-8D172FD8F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758B03D-F29F-08C9-A2D9-A3C992915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BCC4D43-4D2F-5415-96D3-D5AC5524F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F93F18A-9D33-ACD3-96E6-D4B962D5F5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C8C3F-CC5F-4B61-8993-BFD95AFAC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863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OS01202</a:t>
            </a:r>
            <a:r>
              <a:rPr lang="en-US" dirty="0"/>
              <a:t>60414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4CC97C-6931-46B3-8323-37F4330CA22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090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22BBA-F3A1-973B-D06A-CD70E039B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A0BDF3F-0185-F26B-0120-72B762DDF4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2AC7991-0CDD-5FFE-0462-EE975BE84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85B31E4-66C1-7237-2AB4-5C1C5E4124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C8C3F-CC5F-4B61-8993-BFD95AFAC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5042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AR0120260415</a:t>
            </a:r>
            <a:endParaRPr lang="en-US">
              <a:solidFill>
                <a:srgbClr val="444444"/>
              </a:solidFill>
            </a:endParaRPr>
          </a:p>
          <a:p>
            <a:endParaRPr lang="cs-CZ" dirty="0">
              <a:solidFill>
                <a:srgbClr val="444444"/>
              </a:solidFill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4CC97C-6931-46B3-8323-37F4330CA22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190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AR0120260415</a:t>
            </a:r>
            <a:endParaRPr lang="en-US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4CC97C-6931-46B3-8323-37F4330CA22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786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AR0120260415</a:t>
            </a:r>
            <a:endParaRPr lang="en-US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4CC97C-6931-46B3-8323-37F4330CA22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756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OS0120260416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6879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0EAF3-2840-6B96-1C75-C1D861FCB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81118F4-9AA4-0E1D-37C0-CE78EE9DB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3317BBA-9513-C399-6945-F23BFA9F7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DF24E1B-3625-0684-1E5B-E6D5B16418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C8C3F-CC5F-4B61-8993-BFD95AFAC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34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KB120260417 - vizualizace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1AF837-B3B6-4566-93E0-13E513CD3A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9336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D4701-98CE-D38E-1D15-9A3A2B37D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14A2187-7627-ED07-8757-78DB174DB3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F0057BD-3224-20E9-2E31-74F79CDD33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36BA1A8-65B6-2509-16BC-96B8D4B70F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C8C3F-CC5F-4B61-8993-BFD95AFAC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2581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66C76-9F3E-5D6B-B317-84051A243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FDC8D5E-C6E0-4ED1-5363-F537B1479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246A2A3-78EF-32BD-A7EF-6C9D483DD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OS0120260416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222A807-3CCA-8782-3847-0B677060B9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407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C4711-5318-9EDD-FDA8-66C1F3CBB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98AC7E9-C715-3B94-959C-6DB5C3D480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3B9AA41-A0BE-A006-32E9-AC81A9C99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731A24-7CD9-29A5-F6D1-B9D9A6B40D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C8C3F-CC5F-4B61-8993-BFD95AFAC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9774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22702-13B6-2670-BCD5-C1C938D11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9EE84F9-6F21-0750-1709-2ED07105B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239B596-4841-E510-891D-B5B342783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OS0120260416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160F354-E0C9-056D-F0E0-7DEB17B5E6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3478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7BA66-7912-0403-228E-1C9C464EC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4C4C4AC-B155-DCEE-D852-4B566E5210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97E8D2E-2EAC-CDC7-D855-1A2FDDAD4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05A9E88-A2ED-FFA3-4328-2CCF61005A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C8C3F-CC5F-4B61-8993-BFD95AFAC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7104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BV1, KB1 20241008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3BDBF4-A65A-4E86-8D13-3641195D3E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5225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E1E1A-C6A4-4E8B-9444-CD120C62C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B619E6E-778B-108E-08EB-A11B438811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8413803-CD5B-1018-53F7-1BACD7262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20240430JJ3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F33D5AE-464F-2752-EA4A-028509FD17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032FB2-C134-1A40-AEFF-BA4E7FB1B3E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86478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7128E-E4E7-66F0-8E80-5D0A255D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A1AD8C3-78A6-F35A-61AC-ABB868833B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3F49122-B66F-9AA1-6320-9AC6785F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DD269D7-8C46-D7BE-B606-96E41807CC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802893-C320-4841-986E-DEF19D3F14F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0508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C3A5D-CBC2-4078-B4DE-AC5CE3D4351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066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5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10" Type="http://schemas.openxmlformats.org/officeDocument/2006/relationships/image" Target="../media/image23.png"/><Relationship Id="rId4" Type="http://schemas.openxmlformats.org/officeDocument/2006/relationships/image" Target="../media/image4.emf"/><Relationship Id="rId9" Type="http://schemas.openxmlformats.org/officeDocument/2006/relationships/image" Target="../media/image22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21.jpe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emf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31.svg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emf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4.emf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2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10" Type="http://schemas.openxmlformats.org/officeDocument/2006/relationships/image" Target="../media/image23.png"/><Relationship Id="rId4" Type="http://schemas.openxmlformats.org/officeDocument/2006/relationships/image" Target="../media/image4.emf"/><Relationship Id="rId9" Type="http://schemas.openxmlformats.org/officeDocument/2006/relationships/image" Target="../media/image22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6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21.jpe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.em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23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7.svg"/><Relationship Id="rId4" Type="http://schemas.openxmlformats.org/officeDocument/2006/relationships/image" Target="../media/image7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7.svg"/><Relationship Id="rId4" Type="http://schemas.openxmlformats.org/officeDocument/2006/relationships/image" Target="../media/image7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7.svg"/><Relationship Id="rId4" Type="http://schemas.openxmlformats.org/officeDocument/2006/relationships/image" Target="../media/image7.png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7.svg"/><Relationship Id="rId4" Type="http://schemas.openxmlformats.org/officeDocument/2006/relationships/image" Target="../media/image7.pn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7.svg"/><Relationship Id="rId4" Type="http://schemas.openxmlformats.org/officeDocument/2006/relationships/image" Target="../media/image7.png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7.svg"/><Relationship Id="rId4" Type="http://schemas.openxmlformats.org/officeDocument/2006/relationships/image" Target="../media/image7.png"/></Relationships>
</file>

<file path=ppt/slideLayouts/_rels/slideLayout1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19.emf"/><Relationship Id="rId3" Type="http://schemas.openxmlformats.org/officeDocument/2006/relationships/image" Target="../media/image4.emf"/><Relationship Id="rId7" Type="http://schemas.openxmlformats.org/officeDocument/2006/relationships/image" Target="../media/image39.emf"/><Relationship Id="rId12" Type="http://schemas.openxmlformats.org/officeDocument/2006/relationships/image" Target="../media/image44.emf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3.xml"/><Relationship Id="rId6" Type="http://schemas.openxmlformats.org/officeDocument/2006/relationships/image" Target="../media/image38.emf"/><Relationship Id="rId11" Type="http://schemas.openxmlformats.org/officeDocument/2006/relationships/image" Target="../media/image43.emf"/><Relationship Id="rId5" Type="http://schemas.openxmlformats.org/officeDocument/2006/relationships/image" Target="../media/image23.png"/><Relationship Id="rId15" Type="http://schemas.openxmlformats.org/officeDocument/2006/relationships/image" Target="../media/image46.png"/><Relationship Id="rId10" Type="http://schemas.openxmlformats.org/officeDocument/2006/relationships/image" Target="../media/image42.emf"/><Relationship Id="rId4" Type="http://schemas.openxmlformats.org/officeDocument/2006/relationships/image" Target="../media/image5.emf"/><Relationship Id="rId9" Type="http://schemas.openxmlformats.org/officeDocument/2006/relationships/image" Target="../media/image41.emf"/><Relationship Id="rId14" Type="http://schemas.openxmlformats.org/officeDocument/2006/relationships/image" Target="../media/image45.jpe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1.png"/><Relationship Id="rId5" Type="http://schemas.openxmlformats.org/officeDocument/2006/relationships/image" Target="../media/image37.svg"/><Relationship Id="rId4" Type="http://schemas.openxmlformats.org/officeDocument/2006/relationships/image" Target="../media/image7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4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10" Type="http://schemas.openxmlformats.org/officeDocument/2006/relationships/image" Target="../media/image23.png"/><Relationship Id="rId4" Type="http://schemas.openxmlformats.org/officeDocument/2006/relationships/image" Target="../media/image4.emf"/><Relationship Id="rId9" Type="http://schemas.openxmlformats.org/officeDocument/2006/relationships/image" Target="../media/image22.png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6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21.jpeg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52.png"/><Relationship Id="rId7" Type="http://schemas.openxmlformats.org/officeDocument/2006/relationships/image" Target="../media/image1.emf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5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53.png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3.png"/><Relationship Id="rId5" Type="http://schemas.openxmlformats.org/officeDocument/2006/relationships/image" Target="../media/image54.jpg"/><Relationship Id="rId4" Type="http://schemas.openxmlformats.org/officeDocument/2006/relationships/image" Target="../media/image1.emf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emf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sv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openxmlformats.org/officeDocument/2006/relationships/image" Target="../media/image34.emf"/><Relationship Id="rId4" Type="http://schemas.openxmlformats.org/officeDocument/2006/relationships/image" Target="../media/image5.emf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6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10" Type="http://schemas.openxmlformats.org/officeDocument/2006/relationships/image" Target="../media/image23.png"/><Relationship Id="rId4" Type="http://schemas.openxmlformats.org/officeDocument/2006/relationships/image" Target="../media/image4.emf"/><Relationship Id="rId9" Type="http://schemas.openxmlformats.org/officeDocument/2006/relationships/image" Target="../media/image22.png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6.pn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7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image" Target="../media/image36.svg"/><Relationship Id="rId4" Type="http://schemas.openxmlformats.org/officeDocument/2006/relationships/image" Target="../media/image19.emf"/><Relationship Id="rId9" Type="http://schemas.openxmlformats.org/officeDocument/2006/relationships/image" Target="../media/image35.png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6.pn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8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image" Target="../media/image36.svg"/><Relationship Id="rId4" Type="http://schemas.openxmlformats.org/officeDocument/2006/relationships/image" Target="../media/image19.emf"/><Relationship Id="rId9" Type="http://schemas.openxmlformats.org/officeDocument/2006/relationships/image" Target="../media/image35.png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6.pn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9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image" Target="../media/image36.svg"/><Relationship Id="rId4" Type="http://schemas.openxmlformats.org/officeDocument/2006/relationships/image" Target="../media/image19.emf"/><Relationship Id="rId9" Type="http://schemas.openxmlformats.org/officeDocument/2006/relationships/image" Target="../media/image35.png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52.png"/><Relationship Id="rId7" Type="http://schemas.openxmlformats.org/officeDocument/2006/relationships/image" Target="../media/image1.emf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10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53.png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23.png"/><Relationship Id="rId5" Type="http://schemas.openxmlformats.org/officeDocument/2006/relationships/image" Target="../media/image54.jpg"/><Relationship Id="rId4" Type="http://schemas.openxmlformats.org/officeDocument/2006/relationships/image" Target="../media/image1.emf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emf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10.png"/><Relationship Id="rId4" Type="http://schemas.openxmlformats.org/officeDocument/2006/relationships/image" Target="../media/image5.emf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emf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emf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0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emf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emf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emf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3.xml.rels><?xml version="1.0" encoding="UTF-8" standalone="yes"?>
<Relationships xmlns="http://schemas.openxmlformats.org/package/2006/relationships"><Relationship Id="rId8" Type="http://schemas.openxmlformats.org/officeDocument/2006/relationships/image" Target="cid:image003.jpg@01CF6DFE.8D73A1C0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slideMaster" Target="../slideMasters/slideMaster13.xml"/><Relationship Id="rId1" Type="http://schemas.openxmlformats.org/officeDocument/2006/relationships/tags" Target="../tags/tag11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4.emf"/><Relationship Id="rId9" Type="http://schemas.openxmlformats.org/officeDocument/2006/relationships/image" Target="../media/image22.png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26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21.jpeg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52.png"/><Relationship Id="rId7" Type="http://schemas.openxmlformats.org/officeDocument/2006/relationships/image" Target="../media/image1.emf"/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2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53.png"/></Relationships>
</file>

<file path=ppt/slideLayouts/_rels/slideLayout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23.png"/><Relationship Id="rId5" Type="http://schemas.openxmlformats.org/officeDocument/2006/relationships/image" Target="../media/image54.jpg"/><Relationship Id="rId4" Type="http://schemas.openxmlformats.org/officeDocument/2006/relationships/image" Target="../media/image1.emf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emf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51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58.png"/></Relationships>
</file>

<file path=ppt/slideLayouts/_rels/slideLayout3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19.emf"/><Relationship Id="rId3" Type="http://schemas.openxmlformats.org/officeDocument/2006/relationships/image" Target="../media/image4.emf"/><Relationship Id="rId7" Type="http://schemas.openxmlformats.org/officeDocument/2006/relationships/image" Target="../media/image39.emf"/><Relationship Id="rId12" Type="http://schemas.openxmlformats.org/officeDocument/2006/relationships/image" Target="../media/image44.emf"/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3.xml"/><Relationship Id="rId6" Type="http://schemas.openxmlformats.org/officeDocument/2006/relationships/image" Target="../media/image38.emf"/><Relationship Id="rId11" Type="http://schemas.openxmlformats.org/officeDocument/2006/relationships/image" Target="../media/image43.emf"/><Relationship Id="rId5" Type="http://schemas.openxmlformats.org/officeDocument/2006/relationships/image" Target="../media/image23.png"/><Relationship Id="rId15" Type="http://schemas.openxmlformats.org/officeDocument/2006/relationships/image" Target="../media/image59.png"/><Relationship Id="rId10" Type="http://schemas.openxmlformats.org/officeDocument/2006/relationships/image" Target="../media/image42.emf"/><Relationship Id="rId4" Type="http://schemas.openxmlformats.org/officeDocument/2006/relationships/image" Target="../media/image5.emf"/><Relationship Id="rId9" Type="http://schemas.openxmlformats.org/officeDocument/2006/relationships/image" Target="../media/image41.emf"/><Relationship Id="rId14" Type="http://schemas.openxmlformats.org/officeDocument/2006/relationships/image" Target="../media/image45.jpeg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7" Type="http://schemas.openxmlformats.org/officeDocument/2006/relationships/image" Target="../media/image61.emf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60.png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5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8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19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Master" Target="../slideMasters/slideMaster19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19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19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19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19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19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19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19.xml"/></Relationships>
</file>

<file path=ppt/slideLayouts/_rels/slideLayout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6329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7813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1513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7014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5718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8331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6863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950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464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959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033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9777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121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3239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 dirty="0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1989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0528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929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32268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934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9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0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1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FD1682E8-3043-4BDF-8936-9730689EF090}"/>
              </a:ext>
            </a:extLst>
          </p:cNvPr>
          <p:cNvSpPr/>
          <p:nvPr userDrawn="1"/>
        </p:nvSpPr>
        <p:spPr>
          <a:xfrm>
            <a:off x="1535268" y="6539370"/>
            <a:ext cx="7505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epidemiologie nádorů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545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8040E44-5489-454A-CF22-89E9E235B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3" name="Logo UZIS">
            <a:extLst>
              <a:ext uri="{FF2B5EF4-FFF2-40B4-BE49-F238E27FC236}">
                <a16:creationId xmlns:a16="http://schemas.microsoft.com/office/drawing/2014/main" id="{55DC6064-559D-C7C6-A418-0534501F8F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C90A7BB1-0DAC-5E15-9CF7-42F1A38CC26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5" name="Obdélník 14">
            <a:extLst>
              <a:ext uri="{FF2B5EF4-FFF2-40B4-BE49-F238E27FC236}">
                <a16:creationId xmlns:a16="http://schemas.microsoft.com/office/drawing/2014/main" id="{29439D7B-F516-198B-D934-FB0BC09399B1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7B65A80-701E-B314-DBB1-B62A95DCC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7" name="Volný tvar 17">
            <a:extLst>
              <a:ext uri="{FF2B5EF4-FFF2-40B4-BE49-F238E27FC236}">
                <a16:creationId xmlns:a16="http://schemas.microsoft.com/office/drawing/2014/main" id="{A4CB8C3F-66B8-226F-FB07-C851F99655B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B5747C42-39B4-C774-E0F3-4C591877B781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9137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59321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Obrázek 2" descr="Obsah obrázku černá, tma&#10;&#10;Popis byl vytvořen automaticky">
            <a:extLst>
              <a:ext uri="{FF2B5EF4-FFF2-40B4-BE49-F238E27FC236}">
                <a16:creationId xmlns:a16="http://schemas.microsoft.com/office/drawing/2014/main" id="{9BB68689-9A05-18B4-BD49-3338625589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653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3686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Obrázek 9">
            <a:extLst>
              <a:ext uri="{FF2B5EF4-FFF2-40B4-BE49-F238E27FC236}">
                <a16:creationId xmlns:a16="http://schemas.microsoft.com/office/drawing/2014/main" id="{11B1B157-DCCE-32E9-839F-010705E695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87" y="253404"/>
            <a:ext cx="1470213" cy="3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45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489919B-3903-4B1A-927E-76C809645C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t="27809" r="14699" b="26857"/>
          <a:stretch/>
        </p:blipFill>
        <p:spPr>
          <a:xfrm>
            <a:off x="11139522" y="240669"/>
            <a:ext cx="720000" cy="47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563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 dirty="0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06549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8544264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5009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Obrázek 4" descr="Obsah obrázku černá, tma&#10;&#10;Popis byl vytvořen automaticky">
            <a:extLst>
              <a:ext uri="{FF2B5EF4-FFF2-40B4-BE49-F238E27FC236}">
                <a16:creationId xmlns:a16="http://schemas.microsoft.com/office/drawing/2014/main" id="{E205350B-7771-0CF5-00D8-7A7E70FCE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113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241659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5431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80987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301915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9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0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1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FD1682E8-3043-4BDF-8936-9730689EF090}"/>
              </a:ext>
            </a:extLst>
          </p:cNvPr>
          <p:cNvSpPr/>
          <p:nvPr userDrawn="1"/>
        </p:nvSpPr>
        <p:spPr>
          <a:xfrm>
            <a:off x="1535268" y="6539370"/>
            <a:ext cx="7505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</a:t>
            </a:r>
            <a:r>
              <a:rPr lang="cs-CZ" sz="1200" b="1" i="0" baseline="0" dirty="0">
                <a:solidFill>
                  <a:schemeClr val="accent5">
                    <a:lumMod val="50000"/>
                  </a:schemeClr>
                </a:solidFill>
              </a:rPr>
              <a:t>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6006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128492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010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7051517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696993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3367519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4358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220847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39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653975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2FFD67-0C21-45FD-BEB1-1762A7EC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3705"/>
            <a:ext cx="10515600" cy="1325563"/>
          </a:xfrm>
        </p:spPr>
        <p:txBody>
          <a:bodyPr/>
          <a:lstStyle>
            <a:lvl1pPr>
              <a:defRPr>
                <a:solidFill>
                  <a:srgbClr val="31688F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E47C18C-EE53-4FDE-890C-932757BF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2ACB-12C3-413B-B4A8-58126EA7DF73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948AFB4-2781-4B4B-8592-C92C45B72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6D81536-D387-4237-B73B-85E7B90FC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E12E-E527-401A-9042-2E0AA82B88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53049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519255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69165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 dirty="0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00643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7047648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98045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9616661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085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9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0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1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FD1682E8-3043-4BDF-8936-9730689EF090}"/>
              </a:ext>
            </a:extLst>
          </p:cNvPr>
          <p:cNvSpPr/>
          <p:nvPr userDrawn="1"/>
        </p:nvSpPr>
        <p:spPr>
          <a:xfrm>
            <a:off x="1535268" y="6539370"/>
            <a:ext cx="7505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epidemiologie nádorů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6573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85672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40979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8040E44-5489-454A-CF22-89E9E235B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3" name="Logo UZIS">
            <a:extLst>
              <a:ext uri="{FF2B5EF4-FFF2-40B4-BE49-F238E27FC236}">
                <a16:creationId xmlns:a16="http://schemas.microsoft.com/office/drawing/2014/main" id="{55DC6064-559D-C7C6-A418-0534501F8F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C90A7BB1-0DAC-5E15-9CF7-42F1A38CC26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5" name="Obdélník 14">
            <a:extLst>
              <a:ext uri="{FF2B5EF4-FFF2-40B4-BE49-F238E27FC236}">
                <a16:creationId xmlns:a16="http://schemas.microsoft.com/office/drawing/2014/main" id="{29439D7B-F516-198B-D934-FB0BC09399B1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7B65A80-701E-B314-DBB1-B62A95DCC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7" name="Volný tvar 17">
            <a:extLst>
              <a:ext uri="{FF2B5EF4-FFF2-40B4-BE49-F238E27FC236}">
                <a16:creationId xmlns:a16="http://schemas.microsoft.com/office/drawing/2014/main" id="{A4CB8C3F-66B8-226F-FB07-C851F99655B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B5747C42-39B4-C774-E0F3-4C591877B781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20711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6768804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Obrázek 2" descr="Obsah obrázku černá, tma&#10;&#10;Popis byl vytvořen automaticky">
            <a:extLst>
              <a:ext uri="{FF2B5EF4-FFF2-40B4-BE49-F238E27FC236}">
                <a16:creationId xmlns:a16="http://schemas.microsoft.com/office/drawing/2014/main" id="{9BB68689-9A05-18B4-BD49-3338625589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134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Obrázek 9">
            <a:extLst>
              <a:ext uri="{FF2B5EF4-FFF2-40B4-BE49-F238E27FC236}">
                <a16:creationId xmlns:a16="http://schemas.microsoft.com/office/drawing/2014/main" id="{11B1B157-DCCE-32E9-839F-010705E695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87" y="253404"/>
            <a:ext cx="1470213" cy="3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833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</a:t>
            </a:r>
            <a:r>
              <a:rPr lang="cs-CZ" sz="1200" b="1" i="0" baseline="0" dirty="0">
                <a:solidFill>
                  <a:schemeClr val="accent5">
                    <a:lumMod val="50000"/>
                  </a:schemeClr>
                </a:solidFill>
              </a:rPr>
              <a:t>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000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489919B-3903-4B1A-927E-76C809645C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t="27809" r="14699" b="26857"/>
          <a:stretch/>
        </p:blipFill>
        <p:spPr>
          <a:xfrm>
            <a:off x="11139522" y="240669"/>
            <a:ext cx="720000" cy="47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709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 dirty="0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218267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1053333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0729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Obrázek 4" descr="Obsah obrázku černá, tma&#10;&#10;Popis byl vytvořen automaticky">
            <a:extLst>
              <a:ext uri="{FF2B5EF4-FFF2-40B4-BE49-F238E27FC236}">
                <a16:creationId xmlns:a16="http://schemas.microsoft.com/office/drawing/2014/main" id="{E205350B-7771-0CF5-00D8-7A7E70FCE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79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513848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5840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212916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91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79364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102463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CA797ED8-728E-4B69-2BBD-C59909EE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7553128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2E59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rgbClr val="2E59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rgbClr val="2E59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9776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593202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lný tvar 6">
            <a:extLst>
              <a:ext uri="{FF2B5EF4-FFF2-40B4-BE49-F238E27FC236}">
                <a16:creationId xmlns:a16="http://schemas.microsoft.com/office/drawing/2014/main" id="{B6336CFE-3096-43C3-9E46-9383AC769B15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83D1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Volný tvar 17">
            <a:extLst>
              <a:ext uri="{FF2B5EF4-FFF2-40B4-BE49-F238E27FC236}">
                <a16:creationId xmlns:a16="http://schemas.microsoft.com/office/drawing/2014/main" id="{C20CC309-EC2F-4B2C-9CC3-C431ECA6E6A6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1324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8">
            <a:extLst>
              <a:ext uri="{FF2B5EF4-FFF2-40B4-BE49-F238E27FC236}">
                <a16:creationId xmlns:a16="http://schemas.microsoft.com/office/drawing/2014/main" id="{BDFAA844-6FCB-4C30-B0F0-1C5243DE8DD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B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" name="Volný tvar 19">
            <a:extLst>
              <a:ext uri="{FF2B5EF4-FFF2-40B4-BE49-F238E27FC236}">
                <a16:creationId xmlns:a16="http://schemas.microsoft.com/office/drawing/2014/main" id="{9768E1DE-3BC6-42A8-AA3D-16CB0656149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1324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">
            <a:extLst>
              <a:ext uri="{FF2B5EF4-FFF2-40B4-BE49-F238E27FC236}">
                <a16:creationId xmlns:a16="http://schemas.microsoft.com/office/drawing/2014/main" id="{17C3C8D8-7791-AF26-67C6-BF89BAF52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4" name="Zástupný text 13">
            <a:extLst>
              <a:ext uri="{FF2B5EF4-FFF2-40B4-BE49-F238E27FC236}">
                <a16:creationId xmlns:a16="http://schemas.microsoft.com/office/drawing/2014/main" id="{11D995B7-6152-4D6C-6A43-FB721FF496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050" y="642938"/>
            <a:ext cx="10515141" cy="254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cs-CZ"/>
              <a:t>Zdroj:</a:t>
            </a:r>
          </a:p>
        </p:txBody>
      </p:sp>
    </p:spTree>
    <p:extLst>
      <p:ext uri="{BB962C8B-B14F-4D97-AF65-F5344CB8AC3E}">
        <p14:creationId xmlns:p14="http://schemas.microsoft.com/office/powerpoint/2010/main" val="23543018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9012177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475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120436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CCA52EFB-82F9-447B-B7F3-826EC4CD9CBF}"/>
              </a:ext>
            </a:extLst>
          </p:cNvPr>
          <p:cNvSpPr/>
          <p:nvPr userDrawn="1"/>
        </p:nvSpPr>
        <p:spPr>
          <a:xfrm>
            <a:off x="0" y="0"/>
            <a:ext cx="12192000" cy="3693111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1BE36A2-70AC-4C89-89C4-238AB82AA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03487"/>
            <a:ext cx="12192000" cy="118962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C3DEF16-12AD-4266-89B6-935870F01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6CF3A5FA-C42D-4E34-9D77-74D10308ACF3}"/>
              </a:ext>
            </a:extLst>
          </p:cNvPr>
          <p:cNvGrpSpPr/>
          <p:nvPr userDrawn="1"/>
        </p:nvGrpSpPr>
        <p:grpSpPr>
          <a:xfrm>
            <a:off x="2325580" y="790894"/>
            <a:ext cx="7540840" cy="921700"/>
            <a:chOff x="2441360" y="790894"/>
            <a:chExt cx="7540840" cy="921700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B198CE6B-E463-4B26-AD17-D57305EBAE8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893"/>
            <a:stretch/>
          </p:blipFill>
          <p:spPr>
            <a:xfrm>
              <a:off x="2441360" y="790894"/>
              <a:ext cx="3426781" cy="921700"/>
            </a:xfrm>
            <a:prstGeom prst="rect">
              <a:avLst/>
            </a:prstGeom>
          </p:spPr>
        </p:pic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911BFECC-788F-4A5A-B297-6CA8846F01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98"/>
            <a:stretch/>
          </p:blipFill>
          <p:spPr>
            <a:xfrm>
              <a:off x="5800078" y="790894"/>
              <a:ext cx="4182122" cy="921700"/>
            </a:xfrm>
            <a:prstGeom prst="rect">
              <a:avLst/>
            </a:prstGeom>
          </p:spPr>
        </p:pic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9EE90BA2-9181-43A3-8D17-C7D721FC3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566" y="6040340"/>
            <a:ext cx="964869" cy="63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065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5920C5AB-7E0D-4B8A-92A9-7DA47D440BBD}"/>
              </a:ext>
            </a:extLst>
          </p:cNvPr>
          <p:cNvSpPr/>
          <p:nvPr userDrawn="1"/>
        </p:nvSpPr>
        <p:spPr>
          <a:xfrm>
            <a:off x="0" y="0"/>
            <a:ext cx="12192000" cy="1305017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CD1A40D-4F09-4D08-916F-43B796F44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39" y="1825625"/>
            <a:ext cx="11487705" cy="435133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635F49FF-6718-4CE1-A42C-74D8FC3B4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0" y="0"/>
            <a:ext cx="6507332" cy="130501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19060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B40EF74F-5572-4E88-BDB6-732EFDF9A064}"/>
              </a:ext>
            </a:extLst>
          </p:cNvPr>
          <p:cNvSpPr/>
          <p:nvPr userDrawn="1"/>
        </p:nvSpPr>
        <p:spPr>
          <a:xfrm>
            <a:off x="0" y="0"/>
            <a:ext cx="12192000" cy="1305017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ACC8354-5878-430C-A84E-8418F73DA8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8"/>
          <a:stretch/>
        </p:blipFill>
        <p:spPr>
          <a:xfrm>
            <a:off x="8761124" y="427270"/>
            <a:ext cx="3348200" cy="629518"/>
          </a:xfrm>
          <a:prstGeom prst="rect">
            <a:avLst/>
          </a:prstGeom>
        </p:spPr>
      </p:pic>
      <p:grpSp>
        <p:nvGrpSpPr>
          <p:cNvPr id="14" name="Skupina 13">
            <a:extLst>
              <a:ext uri="{FF2B5EF4-FFF2-40B4-BE49-F238E27FC236}">
                <a16:creationId xmlns:a16="http://schemas.microsoft.com/office/drawing/2014/main" id="{F87F3FC9-A29E-4C5B-A820-1CE817C19E7A}"/>
              </a:ext>
            </a:extLst>
          </p:cNvPr>
          <p:cNvGrpSpPr/>
          <p:nvPr userDrawn="1"/>
        </p:nvGrpSpPr>
        <p:grpSpPr>
          <a:xfrm>
            <a:off x="7146337" y="420847"/>
            <a:ext cx="4962987" cy="635942"/>
            <a:chOff x="3783104" y="781489"/>
            <a:chExt cx="6199096" cy="931105"/>
          </a:xfrm>
        </p:grpSpPr>
        <p:pic>
          <p:nvPicPr>
            <p:cNvPr id="15" name="Obrázek 14">
              <a:extLst>
                <a:ext uri="{FF2B5EF4-FFF2-40B4-BE49-F238E27FC236}">
                  <a16:creationId xmlns:a16="http://schemas.microsoft.com/office/drawing/2014/main" id="{88C88485-1FA6-42BC-89DE-25EBC5C93E7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893"/>
            <a:stretch/>
          </p:blipFill>
          <p:spPr>
            <a:xfrm>
              <a:off x="3783104" y="781489"/>
              <a:ext cx="3426781" cy="921700"/>
            </a:xfrm>
            <a:prstGeom prst="rect">
              <a:avLst/>
            </a:prstGeom>
          </p:spPr>
        </p:pic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id="{2861DD9B-1BC7-426A-81C6-0DC72A659A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98"/>
            <a:stretch/>
          </p:blipFill>
          <p:spPr>
            <a:xfrm>
              <a:off x="5800078" y="790894"/>
              <a:ext cx="4182122" cy="921700"/>
            </a:xfrm>
            <a:prstGeom prst="rect">
              <a:avLst/>
            </a:prstGeom>
          </p:spPr>
        </p:pic>
      </p:grpSp>
      <p:sp>
        <p:nvSpPr>
          <p:cNvPr id="21" name="Nadpis 1">
            <a:extLst>
              <a:ext uri="{FF2B5EF4-FFF2-40B4-BE49-F238E27FC236}">
                <a16:creationId xmlns:a16="http://schemas.microsoft.com/office/drawing/2014/main" id="{A9AB94AD-4B9F-4F63-B34A-76C56085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0" y="0"/>
            <a:ext cx="6507332" cy="130501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785265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36975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159AF-26F1-42E1-BF83-F89C20A19403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E3A8-275C-4F7D-9678-21DFF80A70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56567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EF5F04-2CF6-4412-ABA4-6A9DEAB00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2849DFE-6405-426A-A942-D15DA2B41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84A4C5-F0EE-4904-8D7F-70DD165E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8296BD-7400-4136-A505-C295019AF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488CAF-2758-4057-8842-CA8A5F8F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086355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3593D6-5E72-46E0-8609-B3C4C56D5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95881E-EF6E-4C6E-8CD6-F7CBBA5F1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AD70B8-1E56-4147-AFE8-FBD915CBD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D7E416-C1E9-4A4A-9A21-4134EC34F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0FE17E-4CC4-4DF2-B03F-3315BD24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41607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BF105E-68CD-41F5-B29E-FC066376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557284-CDAB-42CA-AAC7-890C775A3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283D1C-0B80-4BD9-82CC-18D70DF73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0E823B-175F-401A-86DD-56AED80C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5BCB87-A096-46CE-A7AB-21626DDF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90705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C060D0-0398-4E94-997D-486C5EAB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0BA8DE-A023-4784-9C24-5F54ADB47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E70A725-9AC0-4328-BEE0-5C92B037A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CEA8F1F-1920-4E2D-B7B4-658F1AB5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2B2C335-96C2-46CC-85FD-26EBBC42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C787420-5B93-4AB9-9297-31A56EB4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59273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D14DFC-AD82-4229-AF85-DCBA3B432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43E0A51-C50F-4BEB-8034-995ED134A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30AA962-E8E4-4F68-ADD3-32DF52E7E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F9BBE84-B6A0-47B4-A765-72F94C19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02CF32B-66C2-48E5-9188-6811AECCF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5099056-A368-4774-AA70-01EFB13B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E4183AE-BD5F-484D-95B8-7B7A0934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E88A38F-89E4-414A-A14C-179548B2A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872076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D60130-E23E-4724-B665-F69E2170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57635F4-A027-4FCD-9181-C3CCB985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0561664-BACC-4F60-B08E-D3DDA014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A9980D5-CCF0-40A5-82DB-BC6AF9EC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70787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24C9999-BFFF-4A0D-8575-A01A28B3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8F26627-5AEC-4D47-9312-B1A2F0BC2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C0FE30-CBC6-436F-A854-0A1A7CEF6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9671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20F589-F8E6-432C-BA95-17B75232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FF5BF9-2411-4297-969E-29D8F560F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DAE907-683B-4142-B763-01A0A5727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39FBC82-6FA8-4048-9714-C2A7D198C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C97645C-2013-4F74-948A-A86B7983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D2A3E7B-0642-463A-ADA0-4B68A1C2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15509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E66D8-C4B1-4A4A-ABF3-26E35DF4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50B9ABF-0BAF-4AD4-89E4-B360E942A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2FBC927-3E00-44FF-9FE0-AAF7BE567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A593BEE-C435-4B8E-B111-35C6BD47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92EEE82-6674-4CAA-A118-1343F2EA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6E25D0C-A0E5-41A1-9904-42DD0CA7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4034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76F5D1-FF93-475B-A7FD-9DF1C89BC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2C0996-5AFD-4404-A495-11E7E3D54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E50A80-F435-4393-924F-6D2C89D3C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BA599E-CFFF-44EB-81EB-E32FF5637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10ADB4-F67A-4695-A2F0-747B0B9E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72413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BDDF303-CD96-42D0-B0FF-1EA2631BB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348536A-2C47-465F-89A9-3E6CCA23E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6E8545-207B-4A04-A67E-4D5276623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1A56CD5-46BB-4CD6-B7C3-49BC4372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458F517-15EB-441E-9B99-086CDBD2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33883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319681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75273687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005919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928090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9046545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7619904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nadpis minimá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4F31B8D1-4DDF-4FB2-AC58-4A1374AC35A4}"/>
              </a:ext>
            </a:extLst>
          </p:cNvPr>
          <p:cNvSpPr/>
          <p:nvPr userDrawn="1"/>
        </p:nvSpPr>
        <p:spPr>
          <a:xfrm>
            <a:off x="1" y="1"/>
            <a:ext cx="12192000" cy="576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4DAA469B-B863-447B-ABF4-3B7AFDB7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2"/>
            <a:ext cx="5396696" cy="576000"/>
          </a:xfrm>
        </p:spPr>
        <p:txBody>
          <a:bodyPr>
            <a:no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CE82392-F9A7-4797-B789-543297A3131F}"/>
              </a:ext>
            </a:extLst>
          </p:cNvPr>
          <p:cNvGrpSpPr/>
          <p:nvPr userDrawn="1"/>
        </p:nvGrpSpPr>
        <p:grpSpPr>
          <a:xfrm>
            <a:off x="9532058" y="94004"/>
            <a:ext cx="2587791" cy="308285"/>
            <a:chOff x="8214317" y="331276"/>
            <a:chExt cx="3881688" cy="450808"/>
          </a:xfrm>
        </p:grpSpPr>
        <p:pic>
          <p:nvPicPr>
            <p:cNvPr id="14" name="Grafický objekt 13">
              <a:extLst>
                <a:ext uri="{FF2B5EF4-FFF2-40B4-BE49-F238E27FC236}">
                  <a16:creationId xmlns:a16="http://schemas.microsoft.com/office/drawing/2014/main" id="{D518AFD1-5C76-435F-900F-DCD0490895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14317" y="471177"/>
              <a:ext cx="2963998" cy="252000"/>
            </a:xfrm>
            <a:prstGeom prst="rect">
              <a:avLst/>
            </a:prstGeom>
          </p:spPr>
        </p:pic>
        <p:pic>
          <p:nvPicPr>
            <p:cNvPr id="15" name="Obrázek 14" descr="Obsah obrázku kreslení&#10;&#10;Popis byl vytvořen automaticky">
              <a:extLst>
                <a:ext uri="{FF2B5EF4-FFF2-40B4-BE49-F238E27FC236}">
                  <a16:creationId xmlns:a16="http://schemas.microsoft.com/office/drawing/2014/main" id="{54C0D6F4-44CD-4848-AE87-029AA0E55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31276"/>
              <a:ext cx="665930" cy="450808"/>
            </a:xfrm>
            <a:prstGeom prst="rect">
              <a:avLst/>
            </a:prstGeom>
          </p:spPr>
        </p:pic>
      </p:grp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000A9CFE-29F8-4983-92E5-1DE4851C89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5853" y="101942"/>
            <a:ext cx="1258641" cy="35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8586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27142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71072915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102615" y="213364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 dirty="0">
                <a:solidFill>
                  <a:srgbClr val="2E5980"/>
                </a:solidFill>
              </a:rPr>
              <a:t>Aktuality NZIS o kapacitách a činnosti PLDD</a:t>
            </a:r>
          </a:p>
          <a:p>
            <a:r>
              <a:rPr lang="cs-CZ" sz="3400" b="1" dirty="0">
                <a:solidFill>
                  <a:srgbClr val="2E5980"/>
                </a:solidFill>
              </a:rPr>
              <a:t>Dostupnost péče, kapacity, predikce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8" y="5627645"/>
            <a:ext cx="3676008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D71440"/>
                </a:solidFill>
              </a:rPr>
              <a:t>ARI/ILI – </a:t>
            </a:r>
            <a:r>
              <a:rPr lang="en-US" sz="2800" dirty="0" err="1">
                <a:solidFill>
                  <a:srgbClr val="D71440"/>
                </a:solidFill>
              </a:rPr>
              <a:t>Pilotn</a:t>
            </a:r>
            <a:r>
              <a:rPr lang="cs-CZ" sz="2800" dirty="0">
                <a:solidFill>
                  <a:srgbClr val="D71440"/>
                </a:solidFill>
              </a:rPr>
              <a:t>í provoz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99E2628-098A-6702-736C-CDA5BB2A0ED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750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50465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57402" y="1527038"/>
            <a:ext cx="5466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 dirty="0">
                <a:solidFill>
                  <a:schemeClr val="bg1"/>
                </a:solidFill>
              </a:rPr>
              <a:t>Analytické studie programu Zdraví 2030: </a:t>
            </a:r>
            <a:r>
              <a:rPr lang="cs-CZ" sz="3400" b="1" dirty="0">
                <a:solidFill>
                  <a:schemeClr val="bg1"/>
                </a:solidFill>
              </a:rPr>
              <a:t>Aktuální data o PL a PLDD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98422F-1202-68B7-A6C5-FD1E3B50298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32" y="8741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4666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nadpis 1">
            <a:extLst>
              <a:ext uri="{FF2B5EF4-FFF2-40B4-BE49-F238E27FC236}">
                <a16:creationId xmlns:a16="http://schemas.microsoft.com/office/drawing/2014/main" id="{D974BC2D-0A11-4F45-6B2F-22B49CF0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4" y="323180"/>
            <a:ext cx="10515600" cy="582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1">
                <a:solidFill>
                  <a:srgbClr val="14377B"/>
                </a:solidFill>
                <a:latin typeface="+mn-lt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6218446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B521C24-9B3E-048A-AAAB-8C5C0295C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4" name="Logo MZ CR">
            <a:extLst>
              <a:ext uri="{FF2B5EF4-FFF2-40B4-BE49-F238E27FC236}">
                <a16:creationId xmlns:a16="http://schemas.microsoft.com/office/drawing/2014/main" id="{0215B002-45FD-E9F6-8F33-AB7CE35D33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5" name="Logo UZIS">
            <a:extLst>
              <a:ext uri="{FF2B5EF4-FFF2-40B4-BE49-F238E27FC236}">
                <a16:creationId xmlns:a16="http://schemas.microsoft.com/office/drawing/2014/main" id="{274F7600-53FA-B7EA-8858-EE66825986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6" name="Přímá spojnice 3">
            <a:extLst>
              <a:ext uri="{FF2B5EF4-FFF2-40B4-BE49-F238E27FC236}">
                <a16:creationId xmlns:a16="http://schemas.microsoft.com/office/drawing/2014/main" id="{B1609912-7C0B-A5BD-C7FE-60457CDCCFEA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1E6706E-9CF7-06BA-643E-8DF164EC3EEF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rgbClr val="14377B"/>
                </a:solidFill>
              </a:rPr>
              <a:t>Strategický rámec rozvoje péče o zdraví v České republice do roku 2030: Vakcinace</a:t>
            </a:r>
            <a:endParaRPr lang="en-US" sz="1200" b="1" i="0" dirty="0">
              <a:solidFill>
                <a:srgbClr val="14377B"/>
              </a:solidFill>
            </a:endParaRP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6163093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65122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3CC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82312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560EF6F-4F41-055D-D59C-5DB2F962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899244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71D2565F-D6BA-2229-9CDD-A45462C1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3341579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50013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 userDrawn="1"/>
        </p:nvSpPr>
        <p:spPr>
          <a:xfrm flipH="1" flipV="1">
            <a:off x="0" y="0"/>
            <a:ext cx="12192000" cy="4357995"/>
          </a:xfrm>
          <a:prstGeom prst="rect">
            <a:avLst/>
          </a:prstGeom>
          <a:solidFill>
            <a:srgbClr val="3E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71236" y="3266240"/>
            <a:ext cx="10649528" cy="1080000"/>
          </a:xfrm>
          <a:noFill/>
          <a:effectLst>
            <a:outerShdw blurRad="508000" dist="76200" dir="5400000" algn="t" rotWithShape="0">
              <a:schemeClr val="bg2">
                <a:lumMod val="75000"/>
                <a:alpha val="40000"/>
              </a:schemeClr>
            </a:outerShdw>
          </a:effectLst>
        </p:spPr>
        <p:txBody>
          <a:bodyPr anchor="ctr">
            <a:normAutofit/>
          </a:bodyPr>
          <a:lstStyle>
            <a:lvl1pPr algn="ctr"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9BB6FF51-7CB7-4071-9F72-E5EED9598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236" y="4370524"/>
            <a:ext cx="10649528" cy="853229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B223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grpSp>
        <p:nvGrpSpPr>
          <p:cNvPr id="6" name="Skupina 5"/>
          <p:cNvGrpSpPr/>
          <p:nvPr userDrawn="1"/>
        </p:nvGrpSpPr>
        <p:grpSpPr>
          <a:xfrm>
            <a:off x="5022125" y="5952492"/>
            <a:ext cx="5313648" cy="453595"/>
            <a:chOff x="1544622" y="6235890"/>
            <a:chExt cx="5313648" cy="453595"/>
          </a:xfrm>
        </p:grpSpPr>
        <p:pic>
          <p:nvPicPr>
            <p:cNvPr id="7" name="Obrázek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4622" y="6352021"/>
              <a:ext cx="3923459" cy="337464"/>
            </a:xfrm>
            <a:prstGeom prst="rect">
              <a:avLst/>
            </a:prstGeom>
          </p:spPr>
        </p:pic>
        <p:pic>
          <p:nvPicPr>
            <p:cNvPr id="9" name="Obrázek 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6780" y="6235890"/>
              <a:ext cx="691490" cy="453595"/>
            </a:xfrm>
            <a:prstGeom prst="rect">
              <a:avLst/>
            </a:prstGeom>
          </p:spPr>
        </p:pic>
      </p:grp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58EAA9DF-82A5-F00F-8E89-3F66AB205C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56227" y="5958872"/>
            <a:ext cx="2309374" cy="518961"/>
          </a:xfrm>
          <a:prstGeom prst="rect">
            <a:avLst/>
          </a:prstGeom>
        </p:spPr>
      </p:pic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5255810A-BB85-EE78-649E-EA560E4F0D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935" y="-56274"/>
            <a:ext cx="8748000" cy="288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8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6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5B63FAE-4D1A-7847-99EF-E29BF88A0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2F156749-F1E5-BCED-415E-69FBAC6931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840" y="6425889"/>
            <a:ext cx="411229" cy="270000"/>
          </a:xfrm>
          <a:prstGeom prst="rect">
            <a:avLst/>
          </a:prstGeom>
        </p:spPr>
      </p:pic>
      <p:cxnSp>
        <p:nvCxnSpPr>
          <p:cNvPr id="10" name="Přímá spojnice 3">
            <a:extLst>
              <a:ext uri="{FF2B5EF4-FFF2-40B4-BE49-F238E27FC236}">
                <a16:creationId xmlns:a16="http://schemas.microsoft.com/office/drawing/2014/main" id="{D79E4EC9-6044-AFC7-F60C-04725E2D272B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616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42AECC1-555A-FCE2-223C-07A7F45AAB75}"/>
              </a:ext>
            </a:extLst>
          </p:cNvPr>
          <p:cNvSpPr/>
          <p:nvPr userDrawn="1"/>
        </p:nvSpPr>
        <p:spPr>
          <a:xfrm>
            <a:off x="1359467" y="6539370"/>
            <a:ext cx="503250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100" b="1" i="0" dirty="0">
                <a:solidFill>
                  <a:schemeClr val="accent2"/>
                </a:solidFill>
              </a:rPr>
              <a:t>NÁRODNÍ REGISTR REPRODUKČNÍHO ZDRAVÍ</a:t>
            </a:r>
            <a:endParaRPr lang="en-US" sz="1100" b="1" i="0" dirty="0">
              <a:solidFill>
                <a:schemeClr val="accent2"/>
              </a:solidFill>
            </a:endParaRPr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604497DC-A984-1F09-8D6F-735C0999DA9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44A0B558-0578-8743-A5C4-3F07D7635CF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60C6C65D-5301-612F-2C4C-E5C5D07097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47784" y="6414138"/>
            <a:ext cx="324000" cy="32400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0433F15B-3E10-3942-8A78-FA7ED96E243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99259" y="6414138"/>
            <a:ext cx="324000" cy="324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1B9A648-564D-0721-30EE-3330B61F5F7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491" y="6476079"/>
            <a:ext cx="1048874" cy="252000"/>
          </a:xfrm>
          <a:prstGeom prst="rect">
            <a:avLst/>
          </a:prstGeom>
        </p:spPr>
      </p:pic>
      <p:pic>
        <p:nvPicPr>
          <p:cNvPr id="15" name="Grafický objekt 14">
            <a:extLst>
              <a:ext uri="{FF2B5EF4-FFF2-40B4-BE49-F238E27FC236}">
                <a16:creationId xmlns:a16="http://schemas.microsoft.com/office/drawing/2014/main" id="{3FC9AA7B-E143-51A6-B461-18E61568F12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18544" y="6500472"/>
            <a:ext cx="2101765" cy="18000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71D2565F-D6BA-2229-9CDD-A45462C1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64413088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560EF6F-4F41-055D-D59C-5DB2F962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F9D11052-2EFE-C182-E6EC-F0834236121C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27E72B6E-CA57-9260-82E6-E9C30BD4CD2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163001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102615" y="213364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>
                <a:solidFill>
                  <a:srgbClr val="2E5980"/>
                </a:solidFill>
              </a:rPr>
              <a:t>Aktuality NZIS o kapacitách a činnosti PLDD</a:t>
            </a:r>
          </a:p>
          <a:p>
            <a:r>
              <a:rPr lang="cs-CZ" sz="3400" b="1">
                <a:solidFill>
                  <a:srgbClr val="2E5980"/>
                </a:solidFill>
              </a:rPr>
              <a:t>Dostupnost péče, kapacity, predikce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8" y="5627645"/>
            <a:ext cx="3676008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>
                <a:solidFill>
                  <a:srgbClr val="D71440"/>
                </a:solidFill>
              </a:rPr>
              <a:t>ARI/ILI – </a:t>
            </a:r>
            <a:r>
              <a:rPr lang="en-US" sz="2800" err="1">
                <a:solidFill>
                  <a:srgbClr val="D71440"/>
                </a:solidFill>
              </a:rPr>
              <a:t>Pilotn</a:t>
            </a:r>
            <a:r>
              <a:rPr lang="cs-CZ" sz="2800">
                <a:solidFill>
                  <a:srgbClr val="D71440"/>
                </a:solidFill>
              </a:rPr>
              <a:t>í provoz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99E2628-098A-6702-736C-CDA5BB2A0ED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6580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50465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57402" y="1527038"/>
            <a:ext cx="5466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>
                <a:solidFill>
                  <a:schemeClr val="bg1"/>
                </a:solidFill>
              </a:rPr>
              <a:t>Analytické studie programu Zdraví 2030: </a:t>
            </a:r>
            <a:r>
              <a:rPr lang="cs-CZ" sz="3400" b="1">
                <a:solidFill>
                  <a:schemeClr val="bg1"/>
                </a:solidFill>
              </a:rPr>
              <a:t>Aktuální data o PL a PLDD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98422F-1202-68B7-A6C5-FD1E3B50298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32" y="8741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7372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nadpis 1">
            <a:extLst>
              <a:ext uri="{FF2B5EF4-FFF2-40B4-BE49-F238E27FC236}">
                <a16:creationId xmlns:a16="http://schemas.microsoft.com/office/drawing/2014/main" id="{D974BC2D-0A11-4F45-6B2F-22B49CF0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4" y="323180"/>
            <a:ext cx="10515600" cy="582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1">
                <a:solidFill>
                  <a:srgbClr val="14377B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2191615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703294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5936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56023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301318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209790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635309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B521C24-9B3E-048A-AAAB-8C5C0295C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4" name="Logo MZ CR">
            <a:extLst>
              <a:ext uri="{FF2B5EF4-FFF2-40B4-BE49-F238E27FC236}">
                <a16:creationId xmlns:a16="http://schemas.microsoft.com/office/drawing/2014/main" id="{0215B002-45FD-E9F6-8F33-AB7CE35D33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5" name="Logo UZIS">
            <a:extLst>
              <a:ext uri="{FF2B5EF4-FFF2-40B4-BE49-F238E27FC236}">
                <a16:creationId xmlns:a16="http://schemas.microsoft.com/office/drawing/2014/main" id="{274F7600-53FA-B7EA-8858-EE66825986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6" name="Přímá spojnice 3">
            <a:extLst>
              <a:ext uri="{FF2B5EF4-FFF2-40B4-BE49-F238E27FC236}">
                <a16:creationId xmlns:a16="http://schemas.microsoft.com/office/drawing/2014/main" id="{B1609912-7C0B-A5BD-C7FE-60457CDCCFEA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1E6706E-9CF7-06BA-643E-8DF164EC3EEF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rgbClr val="14377B"/>
                </a:solidFill>
              </a:rPr>
              <a:t>Strategický rámec rozvoje péče o zdraví v České republice do roku 2030: Vakcinace</a:t>
            </a:r>
            <a:endParaRPr lang="en-US" sz="1200" b="1" i="0">
              <a:solidFill>
                <a:srgbClr val="14377B"/>
              </a:solidFill>
            </a:endParaRP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90894013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  <p:sp>
        <p:nvSpPr>
          <p:cNvPr id="6" name="Volný tvar 17">
            <a:extLst>
              <a:ext uri="{FF2B5EF4-FFF2-40B4-BE49-F238E27FC236}">
                <a16:creationId xmlns:a16="http://schemas.microsoft.com/office/drawing/2014/main" id="{565BF3F6-CBD2-AA8A-4C4F-5E808D952D48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F0C3DECB-41E4-2CC7-A0F6-B06A178AB8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8" name="Logo MZ CR">
            <a:extLst>
              <a:ext uri="{FF2B5EF4-FFF2-40B4-BE49-F238E27FC236}">
                <a16:creationId xmlns:a16="http://schemas.microsoft.com/office/drawing/2014/main" id="{12280D0D-C79F-A539-5CBB-08221C329D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00988A1B-2846-0207-C96D-185622DD54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D4524B88-5F0A-A106-8B16-245E1AE96F6B}"/>
              </a:ext>
            </a:extLst>
          </p:cNvPr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0">
            <a:extLst>
              <a:ext uri="{FF2B5EF4-FFF2-40B4-BE49-F238E27FC236}">
                <a16:creationId xmlns:a16="http://schemas.microsoft.com/office/drawing/2014/main" id="{BA8D9C2E-6D97-0F7F-AD6B-2E5959235C87}"/>
              </a:ext>
            </a:extLst>
          </p:cNvPr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74560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23703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51246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528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007444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243469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nadpis 1">
            <a:extLst>
              <a:ext uri="{FF2B5EF4-FFF2-40B4-BE49-F238E27FC236}">
                <a16:creationId xmlns:a16="http://schemas.microsoft.com/office/drawing/2014/main" id="{D974BC2D-0A11-4F45-6B2F-22B49CF0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4" y="323180"/>
            <a:ext cx="10515600" cy="582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1">
                <a:solidFill>
                  <a:srgbClr val="14377B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2532949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0789235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915753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405074758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548906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96985868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9534193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6465487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5946251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1798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7594525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6428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64452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51719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85065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</a:t>
            </a:r>
            <a:r>
              <a:rPr lang="cs-CZ" sz="1200" b="1" i="0" baseline="0">
                <a:solidFill>
                  <a:schemeClr val="accent5">
                    <a:lumMod val="50000"/>
                  </a:schemeClr>
                </a:solidFill>
              </a:rPr>
              <a:t>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28265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489919B-3903-4B1A-927E-76C809645C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t="27809" r="14699" b="26857"/>
          <a:stretch/>
        </p:blipFill>
        <p:spPr>
          <a:xfrm>
            <a:off x="11139522" y="240669"/>
            <a:ext cx="720000" cy="47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7911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86E3AE-C4C5-CA9A-34B2-F60AC1774F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838" y="1664058"/>
            <a:ext cx="10728325" cy="4428000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39D634-FBD8-0067-14B8-7CF2FC0D7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00" y="475199"/>
            <a:ext cx="9802034" cy="720000"/>
          </a:xfrm>
        </p:spPr>
        <p:txBody>
          <a:bodyPr lIns="0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92301704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3195205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7828505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E7EE6F-20C1-502E-E6A6-52C64B865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BFE104-475A-7A88-D957-AF0A10B14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7B785BA-2F51-274F-AFEB-9F85A8458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F820A54-1D6A-DE75-5A9E-E79A1294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B65A16-ACB2-5B16-E14F-346134DF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8CFEC39-28B5-80B7-FE51-5677DBF4CC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DB328CA-3F5F-5E77-A53C-2F0795D4A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6FB89F74-E354-D773-2BBB-338B40775CE0}"/>
              </a:ext>
            </a:extLst>
          </p:cNvPr>
          <p:cNvSpPr/>
          <p:nvPr userDrawn="1"/>
        </p:nvSpPr>
        <p:spPr>
          <a:xfrm>
            <a:off x="390193" y="1263333"/>
            <a:ext cx="52200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>
                <a:solidFill>
                  <a:schemeClr val="bg1"/>
                </a:solidFill>
              </a:rPr>
              <a:t>Analytické studie programu Zdraví 2030: </a:t>
            </a:r>
            <a:r>
              <a:rPr lang="cs-CZ" sz="3400" b="1">
                <a:solidFill>
                  <a:schemeClr val="bg1"/>
                </a:solidFill>
              </a:rPr>
              <a:t>Strategické analýzy potřeb resortu zdravotnictví </a:t>
            </a:r>
          </a:p>
        </p:txBody>
      </p:sp>
      <p:pic>
        <p:nvPicPr>
          <p:cNvPr id="1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C5604D92-D42D-1D45-7F2A-6D94604164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585" y="104508"/>
            <a:ext cx="1109871" cy="432000"/>
          </a:xfrm>
          <a:prstGeom prst="rect">
            <a:avLst/>
          </a:prstGeom>
        </p:spPr>
      </p:pic>
      <p:pic>
        <p:nvPicPr>
          <p:cNvPr id="13" name="Grafický objekt 4">
            <a:extLst>
              <a:ext uri="{FF2B5EF4-FFF2-40B4-BE49-F238E27FC236}">
                <a16:creationId xmlns:a16="http://schemas.microsoft.com/office/drawing/2014/main" id="{37AC5AD0-479B-5FA3-7967-FD19034299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3421" y="6325081"/>
            <a:ext cx="4390283" cy="39600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684F9E8-96A8-B241-E1A1-4E5EDBB350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9" y="145614"/>
            <a:ext cx="3741533" cy="32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9549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B09DBF-1566-8584-3799-E7493169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4ECD93E-8CDD-9F87-7B29-328166A68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6B565E-2F82-65BA-96AD-49BDE7ECD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5324C08-958B-DACB-ACAA-7D1DA9ECC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F2EDBD-C140-EC39-B533-821B64AA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6D26DAB7-E28E-7F0B-5CB4-8DD64E2F23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35CFBB21-4510-75AE-FBB2-0AEE50F0BE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567AC7F0-AAFA-4CCC-EB37-788CE98CB59C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BE97C24B-232B-1FB5-462C-6FFDB0001FA7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7C4BF71A-C4A5-9233-6C2C-437F780015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2" name="Volný tvar 17">
            <a:extLst>
              <a:ext uri="{FF2B5EF4-FFF2-40B4-BE49-F238E27FC236}">
                <a16:creationId xmlns:a16="http://schemas.microsoft.com/office/drawing/2014/main" id="{11DA0181-0EEA-18DA-9F3D-9341DAB70D9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FB51D45B-85B8-B79B-C816-E421D99C999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006836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AD176B-2666-1D4C-8134-69B00BB5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C02B1-005B-BECD-D972-CBF367A25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51A85FC-AE4C-88A7-E609-834D9057E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B2DDBA-75A0-8DB1-7A5E-93732CF9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4033E1F-3FE3-1B1A-2620-601449D3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4744A5-21D1-272B-E06A-F026B762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10872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62691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26AAE3-F77C-EC68-46FE-83BB4F6A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44D26C-DB8E-FA5B-3825-2AE2B205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45B084B-81F5-998B-6CB1-58CC5032A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C0D694C-2F4B-F1ED-4B56-33E5DC25A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694B4FC-6138-C4B0-22CD-FEF349FF6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86B9FBB-C6C8-2ED6-A7E3-FC7B3CFC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8B1DB7C-8667-D2DE-9D05-F87CA7DD8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4321110-9EF1-E366-E875-10CE0677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094437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2C98FF6-E7A9-7252-5558-941504BA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9177C07-1670-24EA-EC5F-F118ABCD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D591EF9-5318-002B-5065-B311BAF9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055262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259958-827C-946D-DF6A-108E67A7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927243A-4375-DD7D-7899-47A0EAC9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1195F3E-F150-ED2C-1F3E-EC55020C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361613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BEF15-290F-E6D6-D539-02F9DB89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850267-5B31-8C78-79E7-B4C36ACA6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0B0ACF-6243-2123-DD90-316C9AF0D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7FAB9A9-DF7E-2E80-2684-7B1F77A7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5734-1122-415C-80A2-CB7D62399CC7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8649E5C-5B2A-485C-FF15-FA3AA5F7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89AB6B-4762-D390-BCBC-A91BE748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29402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B521C24-9B3E-048A-AAAB-8C5C0295C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4" name="Logo MZ CR">
            <a:extLst>
              <a:ext uri="{FF2B5EF4-FFF2-40B4-BE49-F238E27FC236}">
                <a16:creationId xmlns:a16="http://schemas.microsoft.com/office/drawing/2014/main" id="{0215B002-45FD-E9F6-8F33-AB7CE35D33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5" name="Logo UZIS">
            <a:extLst>
              <a:ext uri="{FF2B5EF4-FFF2-40B4-BE49-F238E27FC236}">
                <a16:creationId xmlns:a16="http://schemas.microsoft.com/office/drawing/2014/main" id="{274F7600-53FA-B7EA-8858-EE66825986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6" name="Přímá spojnice 3">
            <a:extLst>
              <a:ext uri="{FF2B5EF4-FFF2-40B4-BE49-F238E27FC236}">
                <a16:creationId xmlns:a16="http://schemas.microsoft.com/office/drawing/2014/main" id="{B1609912-7C0B-A5BD-C7FE-60457CDCCFEA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1E6706E-9CF7-06BA-643E-8DF164EC3EEF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rgbClr val="14377B"/>
                </a:solidFill>
              </a:rPr>
              <a:t>Strategický rámec rozvoje péče o zdraví v České republice do roku 2030: Vakcinace</a:t>
            </a:r>
            <a:endParaRPr lang="en-US" sz="1200" b="1" i="0">
              <a:solidFill>
                <a:srgbClr val="14377B"/>
              </a:solidFill>
            </a:endParaRP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08184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DA9CD6A5-03CD-FF82-E592-98934393E2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2386113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297362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0B3887D1-3C10-094C-6A24-C33AACB571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1" name="Logo UZIS">
            <a:extLst>
              <a:ext uri="{FF2B5EF4-FFF2-40B4-BE49-F238E27FC236}">
                <a16:creationId xmlns:a16="http://schemas.microsoft.com/office/drawing/2014/main" id="{14794FCC-DC23-2157-081F-C3EB1BC37F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2" name="Přímá spojnice 3">
            <a:extLst>
              <a:ext uri="{FF2B5EF4-FFF2-40B4-BE49-F238E27FC236}">
                <a16:creationId xmlns:a16="http://schemas.microsoft.com/office/drawing/2014/main" id="{12625A60-4895-C216-90AE-D82C2CB66CF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3" name="Obdélník 14">
            <a:extLst>
              <a:ext uri="{FF2B5EF4-FFF2-40B4-BE49-F238E27FC236}">
                <a16:creationId xmlns:a16="http://schemas.microsoft.com/office/drawing/2014/main" id="{55D4E9D5-0885-3723-6206-E1AF5643945F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4B18DCE2-4351-DEFF-33AD-C2B73A08AC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5" name="Volný tvar 17">
            <a:extLst>
              <a:ext uri="{FF2B5EF4-FFF2-40B4-BE49-F238E27FC236}">
                <a16:creationId xmlns:a16="http://schemas.microsoft.com/office/drawing/2014/main" id="{3C9D8127-101F-F937-E20A-E9AA81E85BFB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Volný tvar 19">
            <a:extLst>
              <a:ext uri="{FF2B5EF4-FFF2-40B4-BE49-F238E27FC236}">
                <a16:creationId xmlns:a16="http://schemas.microsoft.com/office/drawing/2014/main" id="{DFF5EF4C-397F-AE74-5C9C-5189BAF743A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581656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9602F47-EC7D-BC9F-6939-E61A186E1E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7" name="Logo UZIS">
            <a:extLst>
              <a:ext uri="{FF2B5EF4-FFF2-40B4-BE49-F238E27FC236}">
                <a16:creationId xmlns:a16="http://schemas.microsoft.com/office/drawing/2014/main" id="{FE2AFBD8-B273-FC79-42F5-E2CA27A5F3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8" name="Přímá spojnice 3">
            <a:extLst>
              <a:ext uri="{FF2B5EF4-FFF2-40B4-BE49-F238E27FC236}">
                <a16:creationId xmlns:a16="http://schemas.microsoft.com/office/drawing/2014/main" id="{F117CD0C-888B-0D1E-F4DE-574D665D976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9" name="Obdélník 14">
            <a:extLst>
              <a:ext uri="{FF2B5EF4-FFF2-40B4-BE49-F238E27FC236}">
                <a16:creationId xmlns:a16="http://schemas.microsoft.com/office/drawing/2014/main" id="{50972C5B-0F57-1A6D-A369-22F32574B3CE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467024CC-E71E-CA32-937E-00BAF447B6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1" name="Volný tvar 17">
            <a:extLst>
              <a:ext uri="{FF2B5EF4-FFF2-40B4-BE49-F238E27FC236}">
                <a16:creationId xmlns:a16="http://schemas.microsoft.com/office/drawing/2014/main" id="{D3C50748-8626-8049-B604-30D643F6B9E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C27CF800-A8CB-85CD-09C6-3F0A3C517A7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C96C99-6058-835F-53BD-00EE37EE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0712745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F00552C5-797B-2166-7F73-EE6C4914C4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6" name="Logo UZIS">
            <a:extLst>
              <a:ext uri="{FF2B5EF4-FFF2-40B4-BE49-F238E27FC236}">
                <a16:creationId xmlns:a16="http://schemas.microsoft.com/office/drawing/2014/main" id="{6EA79316-7322-E614-5E96-1E90ED23ED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7" name="Přímá spojnice 3">
            <a:extLst>
              <a:ext uri="{FF2B5EF4-FFF2-40B4-BE49-F238E27FC236}">
                <a16:creationId xmlns:a16="http://schemas.microsoft.com/office/drawing/2014/main" id="{C4376696-4EE0-A213-AACB-8F69E679EC7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8" name="Obdélník 14">
            <a:extLst>
              <a:ext uri="{FF2B5EF4-FFF2-40B4-BE49-F238E27FC236}">
                <a16:creationId xmlns:a16="http://schemas.microsoft.com/office/drawing/2014/main" id="{E714AE3F-6813-9539-84E1-D346E7E52726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7EAECD78-AB7B-FF7D-882F-1B49A12C2D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20" name="Volný tvar 17">
            <a:extLst>
              <a:ext uri="{FF2B5EF4-FFF2-40B4-BE49-F238E27FC236}">
                <a16:creationId xmlns:a16="http://schemas.microsoft.com/office/drawing/2014/main" id="{365F3FC6-60BE-0031-7B42-96550F5C76BE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Volný tvar 19">
            <a:extLst>
              <a:ext uri="{FF2B5EF4-FFF2-40B4-BE49-F238E27FC236}">
                <a16:creationId xmlns:a16="http://schemas.microsoft.com/office/drawing/2014/main" id="{7E1FFA1D-7B2B-B356-106D-E06767B6243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662200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7A0C9FB3-DF09-4E3E-A7F2-25B37CFD1D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5" name="Logo UZIS">
            <a:extLst>
              <a:ext uri="{FF2B5EF4-FFF2-40B4-BE49-F238E27FC236}">
                <a16:creationId xmlns:a16="http://schemas.microsoft.com/office/drawing/2014/main" id="{01D81A99-4585-DDEF-8A53-11ECD4AC33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6" name="Přímá spojnice 3">
            <a:extLst>
              <a:ext uri="{FF2B5EF4-FFF2-40B4-BE49-F238E27FC236}">
                <a16:creationId xmlns:a16="http://schemas.microsoft.com/office/drawing/2014/main" id="{7C1E9F4A-4552-7B48-B72F-4AB95AE098E0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7" name="Obdélník 14">
            <a:extLst>
              <a:ext uri="{FF2B5EF4-FFF2-40B4-BE49-F238E27FC236}">
                <a16:creationId xmlns:a16="http://schemas.microsoft.com/office/drawing/2014/main" id="{F8A4D453-0F54-9CD4-8558-6F153FF560B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911B6A61-B6C7-AA3D-64AF-7C66080038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9" name="Volný tvar 17">
            <a:extLst>
              <a:ext uri="{FF2B5EF4-FFF2-40B4-BE49-F238E27FC236}">
                <a16:creationId xmlns:a16="http://schemas.microsoft.com/office/drawing/2014/main" id="{3E6337A8-FB2B-5227-C348-D4D9C9421B1B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15B2E1F4-BA55-EEA9-5F64-AE6BE7F09E01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379996645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zadi seda">
            <a:extLst>
              <a:ext uri="{FF2B5EF4-FFF2-40B4-BE49-F238E27FC236}">
                <a16:creationId xmlns:a16="http://schemas.microsoft.com/office/drawing/2014/main" id="{C6DB6EA3-D18B-4247-B7E0-D3F0ED4ABC66}"/>
              </a:ext>
            </a:extLst>
          </p:cNvPr>
          <p:cNvSpPr/>
          <p:nvPr userDrawn="1"/>
        </p:nvSpPr>
        <p:spPr bwMode="gray">
          <a:xfrm>
            <a:off x="0" y="1899462"/>
            <a:ext cx="12192000" cy="4028858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5552" y="5881971"/>
            <a:ext cx="12173011" cy="36000"/>
          </a:xfrm>
          <a:prstGeom prst="rect">
            <a:avLst/>
          </a:prstGeom>
          <a:solidFill>
            <a:srgbClr val="D71440"/>
          </a:solidFill>
          <a:ln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5" y="6275298"/>
            <a:ext cx="3763463" cy="324000"/>
          </a:xfrm>
          <a:prstGeom prst="rect">
            <a:avLst/>
          </a:prstGeom>
        </p:spPr>
      </p:pic>
      <p:pic>
        <p:nvPicPr>
          <p:cNvPr id="6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37" y="6124324"/>
            <a:ext cx="822458" cy="540000"/>
          </a:xfrm>
          <a:prstGeom prst="rect">
            <a:avLst/>
          </a:prstGeom>
        </p:spPr>
      </p:pic>
      <p:pic>
        <p:nvPicPr>
          <p:cNvPr id="11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3" y="2607870"/>
            <a:ext cx="5715760" cy="2224771"/>
          </a:xfrm>
          <a:prstGeom prst="rect">
            <a:avLst/>
          </a:prstGeom>
        </p:spPr>
      </p:pic>
      <p:pic>
        <p:nvPicPr>
          <p:cNvPr id="61" name="Ikona 7">
            <a:extLst>
              <a:ext uri="{FF2B5EF4-FFF2-40B4-BE49-F238E27FC236}">
                <a16:creationId xmlns:a16="http://schemas.microsoft.com/office/drawing/2014/main" id="{1E522FD7-51BC-4B8E-A68D-8A0B5E4169E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05" y="3727037"/>
            <a:ext cx="791389" cy="792000"/>
          </a:xfrm>
          <a:prstGeom prst="rect">
            <a:avLst/>
          </a:prstGeom>
        </p:spPr>
      </p:pic>
      <p:pic>
        <p:nvPicPr>
          <p:cNvPr id="62" name="Ikona 6">
            <a:extLst>
              <a:ext uri="{FF2B5EF4-FFF2-40B4-BE49-F238E27FC236}">
                <a16:creationId xmlns:a16="http://schemas.microsoft.com/office/drawing/2014/main" id="{E01AA11B-D042-44CE-8E91-BAD234FB490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16" y="2819547"/>
            <a:ext cx="791389" cy="792000"/>
          </a:xfrm>
          <a:prstGeom prst="rect">
            <a:avLst/>
          </a:prstGeom>
        </p:spPr>
      </p:pic>
      <p:pic>
        <p:nvPicPr>
          <p:cNvPr id="63" name="Ikona 5">
            <a:extLst>
              <a:ext uri="{FF2B5EF4-FFF2-40B4-BE49-F238E27FC236}">
                <a16:creationId xmlns:a16="http://schemas.microsoft.com/office/drawing/2014/main" id="{6E1D9AE5-9B01-4D1E-A130-EA1856689D6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27" y="2821182"/>
            <a:ext cx="791389" cy="792000"/>
          </a:xfrm>
          <a:prstGeom prst="rect">
            <a:avLst/>
          </a:prstGeom>
        </p:spPr>
      </p:pic>
      <p:pic>
        <p:nvPicPr>
          <p:cNvPr id="64" name="Ikona 4">
            <a:extLst>
              <a:ext uri="{FF2B5EF4-FFF2-40B4-BE49-F238E27FC236}">
                <a16:creationId xmlns:a16="http://schemas.microsoft.com/office/drawing/2014/main" id="{78221017-9FB8-4EF8-A88B-38444E30A27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197" y="2826357"/>
            <a:ext cx="788298" cy="792000"/>
          </a:xfrm>
          <a:prstGeom prst="rect">
            <a:avLst/>
          </a:prstGeom>
        </p:spPr>
      </p:pic>
      <p:pic>
        <p:nvPicPr>
          <p:cNvPr id="65" name="Ikona 3">
            <a:extLst>
              <a:ext uri="{FF2B5EF4-FFF2-40B4-BE49-F238E27FC236}">
                <a16:creationId xmlns:a16="http://schemas.microsoft.com/office/drawing/2014/main" id="{D435ECA9-9699-4A70-9ABD-16C688E3468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68" y="2827327"/>
            <a:ext cx="788298" cy="792000"/>
          </a:xfrm>
          <a:prstGeom prst="rect">
            <a:avLst/>
          </a:prstGeom>
        </p:spPr>
      </p:pic>
      <p:pic>
        <p:nvPicPr>
          <p:cNvPr id="66" name="Ikona 2">
            <a:extLst>
              <a:ext uri="{FF2B5EF4-FFF2-40B4-BE49-F238E27FC236}">
                <a16:creationId xmlns:a16="http://schemas.microsoft.com/office/drawing/2014/main" id="{06B998D0-4DD3-4617-8B85-7A97769C7BF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92" y="3720280"/>
            <a:ext cx="791389" cy="792000"/>
          </a:xfrm>
          <a:prstGeom prst="rect">
            <a:avLst/>
          </a:prstGeom>
        </p:spPr>
      </p:pic>
      <p:pic>
        <p:nvPicPr>
          <p:cNvPr id="67" name="Ikona 1">
            <a:extLst>
              <a:ext uri="{FF2B5EF4-FFF2-40B4-BE49-F238E27FC236}">
                <a16:creationId xmlns:a16="http://schemas.microsoft.com/office/drawing/2014/main" id="{CDFE4053-986D-4CF5-BB65-55DDA986CB7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04" y="3714480"/>
            <a:ext cx="794492" cy="792000"/>
          </a:xfrm>
          <a:prstGeom prst="rect">
            <a:avLst/>
          </a:prstGeom>
        </p:spPr>
      </p:pic>
      <p:pic>
        <p:nvPicPr>
          <p:cNvPr id="9" name="Vlajka CR">
            <a:extLst>
              <a:ext uri="{FF2B5EF4-FFF2-40B4-BE49-F238E27FC236}">
                <a16:creationId xmlns:a16="http://schemas.microsoft.com/office/drawing/2014/main" id="{471DD38C-87B2-4EF0-9C4F-92FAABA3B665}"/>
              </a:ext>
            </a:extLst>
          </p:cNvPr>
          <p:cNvPicPr>
            <a:picLocks noChangeArrowheads="1"/>
          </p:cNvPicPr>
          <p:nvPr userDrawn="1"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525177" y="249066"/>
            <a:ext cx="54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Vlajka EU">
            <a:extLst>
              <a:ext uri="{FF2B5EF4-FFF2-40B4-BE49-F238E27FC236}">
                <a16:creationId xmlns:a16="http://schemas.microsoft.com/office/drawing/2014/main" id="{F0605D3E-9EE4-4CE0-8944-A11CBF44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8"/>
          <a:stretch/>
        </p:blipFill>
        <p:spPr>
          <a:xfrm>
            <a:off x="10876478" y="245794"/>
            <a:ext cx="538775" cy="360000"/>
          </a:xfrm>
          <a:prstGeom prst="rect">
            <a:avLst/>
          </a:prstGeom>
        </p:spPr>
      </p:pic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1" y="240974"/>
            <a:ext cx="8648147" cy="1598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cs-CZ" sz="3600" b="1" kern="1200">
                <a:solidFill>
                  <a:srgbClr val="2E598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2" name="Ovál 22">
            <a:extLst>
              <a:ext uri="{FF2B5EF4-FFF2-40B4-BE49-F238E27FC236}">
                <a16:creationId xmlns:a16="http://schemas.microsoft.com/office/drawing/2014/main" id="{121158E8-9E57-426C-89E9-B449BA3094A8}"/>
              </a:ext>
            </a:extLst>
          </p:cNvPr>
          <p:cNvSpPr/>
          <p:nvPr userDrawn="1"/>
        </p:nvSpPr>
        <p:spPr>
          <a:xfrm>
            <a:off x="8139289" y="752121"/>
            <a:ext cx="1747911" cy="1747911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vál 23">
            <a:extLst>
              <a:ext uri="{FF2B5EF4-FFF2-40B4-BE49-F238E27FC236}">
                <a16:creationId xmlns:a16="http://schemas.microsoft.com/office/drawing/2014/main" id="{2F1FB7BF-2E6C-46CF-A19F-33C12644311A}"/>
              </a:ext>
            </a:extLst>
          </p:cNvPr>
          <p:cNvSpPr/>
          <p:nvPr userDrawn="1"/>
        </p:nvSpPr>
        <p:spPr>
          <a:xfrm>
            <a:off x="8256659" y="869491"/>
            <a:ext cx="1513171" cy="1513171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8" name="Obrázek 24">
            <a:extLst>
              <a:ext uri="{FF2B5EF4-FFF2-40B4-BE49-F238E27FC236}">
                <a16:creationId xmlns:a16="http://schemas.microsoft.com/office/drawing/2014/main" id="{0F936036-657D-4885-B4ED-BD2CB4049ECB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729" y="1265655"/>
            <a:ext cx="1500937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994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4" y="-947766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</p:spTree>
    <p:extLst>
      <p:ext uri="{BB962C8B-B14F-4D97-AF65-F5344CB8AC3E}">
        <p14:creationId xmlns:p14="http://schemas.microsoft.com/office/powerpoint/2010/main" val="1711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62047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267526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nadpis 1">
            <a:extLst>
              <a:ext uri="{FF2B5EF4-FFF2-40B4-BE49-F238E27FC236}">
                <a16:creationId xmlns:a16="http://schemas.microsoft.com/office/drawing/2014/main" id="{D974BC2D-0A11-4F45-6B2F-22B49CF0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4" y="323180"/>
            <a:ext cx="10515600" cy="582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1">
                <a:solidFill>
                  <a:srgbClr val="14377B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9999294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E09DB70A-A65D-43B3-88DF-0AE712249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41" y="208251"/>
            <a:ext cx="370980" cy="42268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155B2CC-163E-4DF7-B19A-3CE4D478D5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387" y="211426"/>
            <a:ext cx="1246300" cy="39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9264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1E9F78-E2CE-4E8B-BE9E-D684648B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E5DDF9-EF30-4D78-811A-73ED0762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501578-6596-47E2-A888-C9138A57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7DA9367-A77A-4DD8-A455-6B8AA14E5B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897" y="6257304"/>
            <a:ext cx="610086" cy="40327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D92C38A-ACF3-4511-83B2-BBC8D3BC1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1" y="276357"/>
            <a:ext cx="12077699" cy="83235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C22728"/>
                </a:solidFill>
                <a:effectLst/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6E1183-66C6-4A27-95E6-796A78D36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568" y="2201679"/>
            <a:ext cx="10515600" cy="2143935"/>
          </a:xfrm>
        </p:spPr>
        <p:txBody>
          <a:bodyPr/>
          <a:lstStyle>
            <a:lvl1pPr>
              <a:defRPr sz="3200" b="1">
                <a:solidFill>
                  <a:srgbClr val="232C77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3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</p:spTree>
    <p:extLst>
      <p:ext uri="{BB962C8B-B14F-4D97-AF65-F5344CB8AC3E}">
        <p14:creationId xmlns:p14="http://schemas.microsoft.com/office/powerpoint/2010/main" val="185475946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A14E4D-27AA-8330-5523-1FBE875D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44" y="365125"/>
            <a:ext cx="10935056" cy="634733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16468E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Volný tvar 17">
            <a:extLst>
              <a:ext uri="{FF2B5EF4-FFF2-40B4-BE49-F238E27FC236}">
                <a16:creationId xmlns:a16="http://schemas.microsoft.com/office/drawing/2014/main" id="{E4D438A5-7AE6-C0B2-E322-D950B70FB551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497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Volný tvar 19">
            <a:extLst>
              <a:ext uri="{FF2B5EF4-FFF2-40B4-BE49-F238E27FC236}">
                <a16:creationId xmlns:a16="http://schemas.microsoft.com/office/drawing/2014/main" id="{AC18BBCB-735D-29CB-2E95-C24C8FC84250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6468E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F9B519CA-61E7-77A2-B0D3-0B5236F994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D6970EC6-320B-BD5C-0790-AE81CB68B1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0" name="Přímá spojnice 3">
            <a:extLst>
              <a:ext uri="{FF2B5EF4-FFF2-40B4-BE49-F238E27FC236}">
                <a16:creationId xmlns:a16="http://schemas.microsoft.com/office/drawing/2014/main" id="{94E9B56D-79B4-B9FA-99F6-098E9265E629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796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964C0C6C-825D-DDBF-2EB4-C8F2958814D9}"/>
              </a:ext>
            </a:extLst>
          </p:cNvPr>
          <p:cNvSpPr/>
          <p:nvPr userDrawn="1"/>
        </p:nvSpPr>
        <p:spPr>
          <a:xfrm>
            <a:off x="1031837" y="6539370"/>
            <a:ext cx="579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>
                <a:ln>
                  <a:noFill/>
                </a:ln>
                <a:solidFill>
                  <a:srgbClr val="16468E"/>
                </a:solidFill>
                <a:effectLst/>
                <a:uLnTx/>
                <a:uFillTx/>
              </a:rPr>
              <a:t>Budování Národního sociálního informačního systému (NSIS) 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16468E"/>
              </a:solidFill>
              <a:effectLst/>
              <a:uLnTx/>
              <a:uFillTx/>
            </a:endParaRP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6B3B6E3C-FAB8-0A45-4D66-371977CC6CA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42600" y="6500472"/>
            <a:ext cx="2101765" cy="180000"/>
          </a:xfrm>
          <a:prstGeom prst="rect">
            <a:avLst/>
          </a:prstGeom>
        </p:spPr>
      </p:pic>
      <p:pic>
        <p:nvPicPr>
          <p:cNvPr id="16" name="Obrázek 15" descr="Obsah obrázku Písmo, text, Grafika, snímek obrazovky&#10;&#10;Popis byl vytvořen automaticky">
            <a:extLst>
              <a:ext uri="{FF2B5EF4-FFF2-40B4-BE49-F238E27FC236}">
                <a16:creationId xmlns:a16="http://schemas.microsoft.com/office/drawing/2014/main" id="{EF9089EA-7DBF-0196-BF97-D77A752AD35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399" y="6442597"/>
            <a:ext cx="1328527" cy="32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0300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0052976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102615" y="213364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>
                <a:solidFill>
                  <a:srgbClr val="2E5980"/>
                </a:solidFill>
              </a:rPr>
              <a:t>Aktuality NZIS o kapacitách a činnosti PLDD</a:t>
            </a:r>
          </a:p>
          <a:p>
            <a:r>
              <a:rPr lang="cs-CZ" sz="3400" b="1">
                <a:solidFill>
                  <a:srgbClr val="2E5980"/>
                </a:solidFill>
              </a:rPr>
              <a:t>Dostupnost péče, kapacity, predikce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8" y="5627645"/>
            <a:ext cx="3676008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>
                <a:solidFill>
                  <a:srgbClr val="D71440"/>
                </a:solidFill>
              </a:rPr>
              <a:t>ARI/ILI – </a:t>
            </a:r>
            <a:r>
              <a:rPr lang="en-US" sz="2800" err="1">
                <a:solidFill>
                  <a:srgbClr val="D71440"/>
                </a:solidFill>
              </a:rPr>
              <a:t>Pilotn</a:t>
            </a:r>
            <a:r>
              <a:rPr lang="cs-CZ" sz="2800">
                <a:solidFill>
                  <a:srgbClr val="D71440"/>
                </a:solidFill>
              </a:rPr>
              <a:t>í provoz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99E2628-098A-6702-736C-CDA5BB2A0ED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8721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50465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57402" y="1527038"/>
            <a:ext cx="5466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2200" b="1" i="1">
                <a:solidFill>
                  <a:schemeClr val="bg1"/>
                </a:solidFill>
              </a:rPr>
              <a:t>Analytické studie programu Zdraví 2030: </a:t>
            </a:r>
            <a:r>
              <a:rPr lang="cs-CZ" sz="3400" b="1">
                <a:solidFill>
                  <a:schemeClr val="bg1"/>
                </a:solidFill>
              </a:rPr>
              <a:t>Aktuální data o PL a PLDD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E98422F-1202-68B7-A6C5-FD1E3B50298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032" y="8741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3684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nadpis 1">
            <a:extLst>
              <a:ext uri="{FF2B5EF4-FFF2-40B4-BE49-F238E27FC236}">
                <a16:creationId xmlns:a16="http://schemas.microsoft.com/office/drawing/2014/main" id="{D974BC2D-0A11-4F45-6B2F-22B49CF0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4" y="323180"/>
            <a:ext cx="10515600" cy="582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1">
                <a:solidFill>
                  <a:srgbClr val="14377B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1419321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B521C24-9B3E-048A-AAAB-8C5C0295C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4" name="Logo MZ CR">
            <a:extLst>
              <a:ext uri="{FF2B5EF4-FFF2-40B4-BE49-F238E27FC236}">
                <a16:creationId xmlns:a16="http://schemas.microsoft.com/office/drawing/2014/main" id="{0215B002-45FD-E9F6-8F33-AB7CE35D33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5" name="Logo UZIS">
            <a:extLst>
              <a:ext uri="{FF2B5EF4-FFF2-40B4-BE49-F238E27FC236}">
                <a16:creationId xmlns:a16="http://schemas.microsoft.com/office/drawing/2014/main" id="{274F7600-53FA-B7EA-8858-EE66825986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6" name="Přímá spojnice 3">
            <a:extLst>
              <a:ext uri="{FF2B5EF4-FFF2-40B4-BE49-F238E27FC236}">
                <a16:creationId xmlns:a16="http://schemas.microsoft.com/office/drawing/2014/main" id="{B1609912-7C0B-A5BD-C7FE-60457CDCCFEA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1E6706E-9CF7-06BA-643E-8DF164EC3EEF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rgbClr val="14377B"/>
                </a:solidFill>
              </a:rPr>
              <a:t>Strategický rámec rozvoje péče o zdraví v České republice do roku 2030: Vakcinace</a:t>
            </a:r>
            <a:endParaRPr lang="en-US" sz="1200" b="1" i="0">
              <a:solidFill>
                <a:srgbClr val="14377B"/>
              </a:solidFill>
            </a:endParaRP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31880445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DD5507E7-6040-46C7-BA13-A67CB6B7E0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08302"/>
            <a:ext cx="11973582" cy="587095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574C265-9688-4695-B70F-7D8F1AF5DF4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22899" y="453751"/>
            <a:ext cx="2705836" cy="909047"/>
          </a:xfrm>
          <a:prstGeom prst="rect">
            <a:avLst/>
          </a:prstGeom>
        </p:spPr>
      </p:pic>
      <p:pic>
        <p:nvPicPr>
          <p:cNvPr id="10" name="Picture 24">
            <a:extLst>
              <a:ext uri="{FF2B5EF4-FFF2-40B4-BE49-F238E27FC236}">
                <a16:creationId xmlns:a16="http://schemas.microsoft.com/office/drawing/2014/main" id="{C9EC134C-8054-40CA-BA9F-4D862FE4D205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64760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EE98073-5742-4288-8853-84EC47AAE30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sp>
        <p:nvSpPr>
          <p:cNvPr id="12" name="Volný tvar 6">
            <a:extLst>
              <a:ext uri="{FF2B5EF4-FFF2-40B4-BE49-F238E27FC236}">
                <a16:creationId xmlns:a16="http://schemas.microsoft.com/office/drawing/2014/main" id="{676871B5-CE05-4A72-BCF5-11BBD8581B4F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9702EB63-1A8D-44D4-853F-DEFFD6896BFA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2A2927F2-9BEA-42A8-B5F9-088301A4532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B292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4A958730-21BE-48A3-B952-CF28D94671A1}"/>
              </a:ext>
            </a:extLst>
          </p:cNvPr>
          <p:cNvSpPr/>
          <p:nvPr userDrawn="1"/>
        </p:nvSpPr>
        <p:spPr>
          <a:xfrm>
            <a:off x="0" y="5896269"/>
            <a:ext cx="12204000" cy="64800"/>
          </a:xfrm>
          <a:prstGeom prst="roundRect">
            <a:avLst/>
          </a:prstGeom>
          <a:solidFill>
            <a:srgbClr val="E72929"/>
          </a:solidFill>
          <a:ln>
            <a:solidFill>
              <a:srgbClr val="E7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DB2925"/>
              </a:solidFill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4C7844D4-67D5-4FEB-922D-E1B8D4FB4B6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192" y="6272375"/>
            <a:ext cx="603954" cy="399218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00B33972-B5F2-4344-B977-4548C5B33DB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225" y="6370983"/>
            <a:ext cx="3170928" cy="27777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C362A5E-1FBF-4FF6-ABC7-B610635E19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8338" y="532609"/>
            <a:ext cx="10092965" cy="1463939"/>
          </a:xfrm>
        </p:spPr>
        <p:txBody>
          <a:bodyPr anchor="ctr">
            <a:normAutofit/>
          </a:bodyPr>
          <a:lstStyle>
            <a:lvl1pPr algn="l"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5" name="Volný tvar 17">
            <a:extLst>
              <a:ext uri="{FF2B5EF4-FFF2-40B4-BE49-F238E27FC236}">
                <a16:creationId xmlns:a16="http://schemas.microsoft.com/office/drawing/2014/main" id="{A66578D3-C0E1-4CDE-8EED-0D8E774BCE9D}"/>
              </a:ext>
            </a:extLst>
          </p:cNvPr>
          <p:cNvSpPr/>
          <p:nvPr userDrawn="1"/>
        </p:nvSpPr>
        <p:spPr>
          <a:xfrm rot="10800000">
            <a:off x="-16476" y="4380807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B292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0" name="Zástupný text 19">
            <a:extLst>
              <a:ext uri="{FF2B5EF4-FFF2-40B4-BE49-F238E27FC236}">
                <a16:creationId xmlns:a16="http://schemas.microsoft.com/office/drawing/2014/main" id="{D5969FB3-D432-BA06-D90C-554AA624DC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6722" y="5729437"/>
            <a:ext cx="5229872" cy="542938"/>
          </a:xfrm>
          <a:solidFill>
            <a:schemeClr val="bg1"/>
          </a:solidFill>
        </p:spPr>
        <p:txBody>
          <a:bodyPr tIns="0" anchor="t"/>
          <a:lstStyle>
            <a:lvl1pPr marL="0" indent="0">
              <a:buNone/>
              <a:defRPr/>
            </a:lvl1pPr>
          </a:lstStyle>
          <a:p>
            <a:pPr lvl="0"/>
            <a:r>
              <a:rPr lang="cs-CZ" dirty="0"/>
              <a:t>Doplňte text</a:t>
            </a:r>
          </a:p>
        </p:txBody>
      </p:sp>
    </p:spTree>
    <p:extLst>
      <p:ext uri="{BB962C8B-B14F-4D97-AF65-F5344CB8AC3E}">
        <p14:creationId xmlns:p14="http://schemas.microsoft.com/office/powerpoint/2010/main" val="69265935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 - ROZDĚLOV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F4F0A2B-8D05-4F0C-B1C2-35A9FBED36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2975"/>
            <a:ext cx="12192000" cy="431343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FDDED17-A310-4D00-882D-EE60643FA3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71072" y="1"/>
            <a:ext cx="2013074" cy="676308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8400AC73-7B27-419F-961E-86FEC8DCB999}"/>
              </a:ext>
            </a:extLst>
          </p:cNvPr>
          <p:cNvGrpSpPr/>
          <p:nvPr userDrawn="1"/>
        </p:nvGrpSpPr>
        <p:grpSpPr>
          <a:xfrm>
            <a:off x="7780833" y="6272375"/>
            <a:ext cx="4176775" cy="399218"/>
            <a:chOff x="7767225" y="6272375"/>
            <a:chExt cx="4176775" cy="399218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97A280FA-ADAE-4186-AEA9-8DEB58AE92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0046" y="6272375"/>
              <a:ext cx="603954" cy="399218"/>
            </a:xfrm>
            <a:prstGeom prst="rect">
              <a:avLst/>
            </a:prstGeom>
          </p:spPr>
        </p:pic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76476DA6-1759-4807-A8A4-F86760D730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7225" y="6370983"/>
              <a:ext cx="3170928" cy="277776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ABC53C67-C16B-455F-BF19-A8E2B0567F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402" y="1319754"/>
            <a:ext cx="4883085" cy="1743958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4196C38-B857-4D73-8975-1D21769F5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192" y="4342574"/>
            <a:ext cx="8293296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2463F2E9-BD25-C91D-8E1E-B72CD52735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4" y="15116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2473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6" y="510746"/>
            <a:ext cx="11442357" cy="53546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14377B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B521C24-9B3E-048A-AAAB-8C5C0295C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4" name="Logo MZ CR">
            <a:extLst>
              <a:ext uri="{FF2B5EF4-FFF2-40B4-BE49-F238E27FC236}">
                <a16:creationId xmlns:a16="http://schemas.microsoft.com/office/drawing/2014/main" id="{0215B002-45FD-E9F6-8F33-AB7CE35D33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5" name="Logo UZIS">
            <a:extLst>
              <a:ext uri="{FF2B5EF4-FFF2-40B4-BE49-F238E27FC236}">
                <a16:creationId xmlns:a16="http://schemas.microsoft.com/office/drawing/2014/main" id="{274F7600-53FA-B7EA-8858-EE66825986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6" name="Přímá spojnice 3">
            <a:extLst>
              <a:ext uri="{FF2B5EF4-FFF2-40B4-BE49-F238E27FC236}">
                <a16:creationId xmlns:a16="http://schemas.microsoft.com/office/drawing/2014/main" id="{B1609912-7C0B-A5BD-C7FE-60457CDCCFEA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1E6706E-9CF7-06BA-643E-8DF164EC3EEF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rgbClr val="14377B"/>
                </a:solidFill>
              </a:rPr>
              <a:t>Strategický rámec rozvoje péče o zdraví v České republice do roku 2030: Vakcinace</a:t>
            </a:r>
            <a:endParaRPr lang="en-US" sz="1200" b="1" i="0" dirty="0">
              <a:solidFill>
                <a:srgbClr val="1437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11870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6" y="510746"/>
            <a:ext cx="11442357" cy="53546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4351249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ek 18">
            <a:extLst>
              <a:ext uri="{FF2B5EF4-FFF2-40B4-BE49-F238E27FC236}">
                <a16:creationId xmlns:a16="http://schemas.microsoft.com/office/drawing/2014/main" id="{0407874F-46BF-BC88-396A-64AD625E17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61770" y="6358888"/>
            <a:ext cx="1393030" cy="46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6" y="510746"/>
            <a:ext cx="11442357" cy="53546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7299E2-C7A3-447A-8E9A-FDCA7E37B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226" y="1178010"/>
            <a:ext cx="11442357" cy="5314863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4FBF9A0A-03E9-7C3A-FBFB-4EB0EE5D10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5" name="Logo UZIS">
            <a:extLst>
              <a:ext uri="{FF2B5EF4-FFF2-40B4-BE49-F238E27FC236}">
                <a16:creationId xmlns:a16="http://schemas.microsoft.com/office/drawing/2014/main" id="{6570DA00-B60D-51D9-393C-DB1CE56456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270" y="6425889"/>
            <a:ext cx="411229" cy="270000"/>
          </a:xfrm>
          <a:prstGeom prst="rect">
            <a:avLst/>
          </a:prstGeom>
        </p:spPr>
      </p:pic>
      <p:cxnSp>
        <p:nvCxnSpPr>
          <p:cNvPr id="6" name="Přímá spojnice 3">
            <a:extLst>
              <a:ext uri="{FF2B5EF4-FFF2-40B4-BE49-F238E27FC236}">
                <a16:creationId xmlns:a16="http://schemas.microsoft.com/office/drawing/2014/main" id="{CCEC9E63-3780-E8AF-511F-647FF6310A25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220000" cy="7961"/>
          </a:xfrm>
          <a:prstGeom prst="line">
            <a:avLst/>
          </a:prstGeom>
          <a:noFill/>
          <a:ln w="6350" cap="flat" cmpd="sng" algn="ctr">
            <a:solidFill>
              <a:srgbClr val="232C77"/>
            </a:solidFill>
            <a:prstDash val="solid"/>
            <a:miter lim="800000"/>
          </a:ln>
          <a:effectLst/>
        </p:spPr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421B5DC1-BB3D-D0E8-D672-EDF439D22F29}"/>
              </a:ext>
            </a:extLst>
          </p:cNvPr>
          <p:cNvSpPr/>
          <p:nvPr userDrawn="1"/>
        </p:nvSpPr>
        <p:spPr>
          <a:xfrm>
            <a:off x="1293479" y="6539370"/>
            <a:ext cx="473653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232C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Aktuální data o proočkovanosti české populace: očkování hrazené z </a:t>
            </a:r>
            <a:r>
              <a:rPr kumimoji="0" lang="cs-CZ" sz="1100" b="1" i="0" u="none" strike="noStrike" kern="0" cap="none" spc="0" normalizeH="0" baseline="0" noProof="0" dirty="0" err="1">
                <a:ln>
                  <a:noFill/>
                </a:ln>
                <a:solidFill>
                  <a:srgbClr val="232C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232C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32C7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24D41E32-60E0-1DEE-760D-ADEE9437A05E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Volný tvar 19">
            <a:extLst>
              <a:ext uri="{FF2B5EF4-FFF2-40B4-BE49-F238E27FC236}">
                <a16:creationId xmlns:a16="http://schemas.microsoft.com/office/drawing/2014/main" id="{5FB0B1D6-0CF8-2D08-19DA-E89E161662C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65D2A663-89E8-3B41-40D2-6A3E2A753E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921" y="6476079"/>
            <a:ext cx="1048874" cy="252000"/>
          </a:xfrm>
          <a:prstGeom prst="rect">
            <a:avLst/>
          </a:prstGeom>
        </p:spPr>
      </p:pic>
      <p:pic>
        <p:nvPicPr>
          <p:cNvPr id="15" name="Grafický objekt 14">
            <a:extLst>
              <a:ext uri="{FF2B5EF4-FFF2-40B4-BE49-F238E27FC236}">
                <a16:creationId xmlns:a16="http://schemas.microsoft.com/office/drawing/2014/main" id="{12E95E16-76A3-7B65-930D-A10D650A93E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33974" y="6500472"/>
            <a:ext cx="210176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83227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355849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058954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E22DB4-93A5-4D39-A180-4CB22F024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FB906DD-24DA-4ECF-AA3D-FCC325B3C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41B1462-33CA-4B0C-90DC-0DCC8CEBA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3D0068-CEC6-46E0-BFE9-6942051C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C1F572F-9071-4282-BC1A-B524668F7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818518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0AD9E5-E08C-4CAB-A5F9-F9481151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17BB3E-FF8D-442E-97B6-8067255EF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CF4D5E-1183-45AB-8E9C-7FD2874A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D4DE49-771C-490A-BDED-84F1971D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88DB9D8-26C2-425E-87CD-0EE8FFEE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499883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DD8B4D-DDE1-47DD-8286-4CC8FA09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914A1A-9DD7-4231-B018-F377FD771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D2F9BD-8EAE-48E7-A030-EF46F9A1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34D75D6-239A-4391-8384-54DCE972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8F23B3-7A72-4D63-8F6D-440720AD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098831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7974B-1FFA-4DB6-8A8F-C6D3C506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51DC174-F8E7-4EAC-A194-2E59D5387B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EB7FDB-8449-4365-952C-D854D1367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D0A128B-F7A7-4D02-8D71-42D14D61A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291084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BE00FD9-3343-4551-890F-0C34EE84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AE8BB-28AF-4AE2-8287-52FCCAC1ADF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383F444-3863-4EC7-B87D-F8CA7340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47F5387-E117-49D5-BB02-BD995E05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0E3E1E-8F17-4E77-8CB8-5F4C7FAD9A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023365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215022" y="180208"/>
            <a:ext cx="114301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400" b="1" dirty="0">
                <a:solidFill>
                  <a:srgbClr val="2E5980"/>
                </a:solidFill>
              </a:rPr>
              <a:t>STRATEGICKÉ ANALÝZY POTŘEB REZORTU ZDRAVOTNICTVÍ</a:t>
            </a:r>
          </a:p>
          <a:p>
            <a:r>
              <a:rPr lang="cs-CZ" sz="3400" b="1" dirty="0">
                <a:solidFill>
                  <a:srgbClr val="2E5980"/>
                </a:solidFill>
              </a:rPr>
              <a:t> – OPTIMALIZACE PERSONÁLNÍCH KAPACIT </a:t>
            </a: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7" y="5627645"/>
            <a:ext cx="5294262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>
                <a:solidFill>
                  <a:srgbClr val="D71440"/>
                </a:solidFill>
              </a:rPr>
              <a:t>Příloha č. 2 Metodické zprávy</a:t>
            </a: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599E2628-098A-6702-736C-CDA5BB2A0ED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3386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5283289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1318518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583F88F-242E-99D8-921D-E98F4C8A21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3" name="Logo UZIS">
            <a:extLst>
              <a:ext uri="{FF2B5EF4-FFF2-40B4-BE49-F238E27FC236}">
                <a16:creationId xmlns:a16="http://schemas.microsoft.com/office/drawing/2014/main" id="{79E74928-2338-4044-DAC9-416851245E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F4FC978B-E286-7E6A-A1E0-49640C23360D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5" name="Obdélník 14">
            <a:extLst>
              <a:ext uri="{FF2B5EF4-FFF2-40B4-BE49-F238E27FC236}">
                <a16:creationId xmlns:a16="http://schemas.microsoft.com/office/drawing/2014/main" id="{9AE06431-1031-9D95-AC3C-EA192351D95B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Centralizované datové úložiště NZIS pro analýzy a predikce kapacit zdravotních služeb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DA5E211F-7340-FD1D-3D20-408FD30326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7" name="Volný tvar 17">
            <a:extLst>
              <a:ext uri="{FF2B5EF4-FFF2-40B4-BE49-F238E27FC236}">
                <a16:creationId xmlns:a16="http://schemas.microsoft.com/office/drawing/2014/main" id="{CC9DFAEB-3502-19EC-9200-9AC369E2063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3E68FDED-C4E7-5B5F-E291-72378D9BE1FE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600477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34914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Centralizované datové úložiště NZIS pro analýzy a predikce kapacit zdravotních služeb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52276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482453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 dirty="0"/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3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70991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</p:spPr>
        <p:txBody>
          <a:bodyPr anchor="t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0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" name="Obdélník 1"/>
          <p:cNvSpPr/>
          <p:nvPr userDrawn="1"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374570233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 dirty="0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 dirty="0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381470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5121099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ABABEC8-F7A4-2BC5-0389-76BE78AF1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6649" y="1243846"/>
            <a:ext cx="11388315" cy="4852837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86E319E4-DB43-4786-B406-1BC6DF9F76D3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6429ADE-79A8-80A2-0A21-62D5CA7EB14F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1" name="Volný tvar 6">
            <a:extLst>
              <a:ext uri="{FF2B5EF4-FFF2-40B4-BE49-F238E27FC236}">
                <a16:creationId xmlns:a16="http://schemas.microsoft.com/office/drawing/2014/main" id="{001B4B07-6973-6318-87D0-6F65394D6BC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33232905-C3F9-C9DC-E4E3-7A0927B5B60D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8537842D-6553-3B53-473C-0A971C73073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94B48AC2-8E9E-1661-19DB-4F6FB79507F2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Volný tvar 6">
            <a:extLst>
              <a:ext uri="{FF2B5EF4-FFF2-40B4-BE49-F238E27FC236}">
                <a16:creationId xmlns:a16="http://schemas.microsoft.com/office/drawing/2014/main" id="{048B30B4-3D22-A0CD-C4A5-7283E1C4C187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7F99B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Volný tvar 18">
            <a:extLst>
              <a:ext uri="{FF2B5EF4-FFF2-40B4-BE49-F238E27FC236}">
                <a16:creationId xmlns:a16="http://schemas.microsoft.com/office/drawing/2014/main" id="{3B3CFB7B-900B-A403-5FE7-6794057A041E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D71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E4416C8E-1447-7170-6C52-F16722539698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4" name="Picture 24">
            <a:extLst>
              <a:ext uri="{FF2B5EF4-FFF2-40B4-BE49-F238E27FC236}">
                <a16:creationId xmlns:a16="http://schemas.microsoft.com/office/drawing/2014/main" id="{272677AC-4BFF-3A75-192A-D01FBCEE6C78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8F6FF6E5-B349-C8CC-8601-835CA2CB5E1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E44BCC4-A057-0C26-F4F8-1F6023EB868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8B47D9-3915-0AD8-144F-2DA732A7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345734-1122-415C-80A2-CB7D62399CC7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C14846-8EDD-A1DA-E72E-B67F1B8E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9E308E-355F-F5DD-1923-B0C42026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84802CCD-0071-6A21-651E-A913FA1D763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4" y="6211890"/>
            <a:ext cx="3741533" cy="322112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09468479-8C98-05C8-6BEF-C4B46A62FBEA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8" name="Volný tvar 17">
            <a:extLst>
              <a:ext uri="{FF2B5EF4-FFF2-40B4-BE49-F238E27FC236}">
                <a16:creationId xmlns:a16="http://schemas.microsoft.com/office/drawing/2014/main" id="{18F4AB48-7448-E429-0292-4E8A627436EC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D694E38-9ABF-841C-CFAD-87F17FD004B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Zástupný symbol textu 4">
            <a:extLst>
              <a:ext uri="{FF2B5EF4-FFF2-40B4-BE49-F238E27FC236}">
                <a16:creationId xmlns:a16="http://schemas.microsoft.com/office/drawing/2014/main" id="{E5E3AE2F-A7C6-B3A9-3A66-4FBB7F2714A7}"/>
              </a:ext>
            </a:extLst>
          </p:cNvPr>
          <p:cNvSpPr txBox="1">
            <a:spLocks/>
          </p:cNvSpPr>
          <p:nvPr userDrawn="1"/>
        </p:nvSpPr>
        <p:spPr>
          <a:xfrm>
            <a:off x="659278" y="5627645"/>
            <a:ext cx="3950429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 dirty="0">
                <a:solidFill>
                  <a:srgbClr val="D71440"/>
                </a:solidFill>
              </a:rPr>
              <a:t>Analytická a datová příloha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19C7A8BA-8034-9EEE-240D-ABFF30235D6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Grafický objekt 4">
            <a:extLst>
              <a:ext uri="{FF2B5EF4-FFF2-40B4-BE49-F238E27FC236}">
                <a16:creationId xmlns:a16="http://schemas.microsoft.com/office/drawing/2014/main" id="{CA649EB7-9EBB-E9B7-583B-8327BF3F992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4876" y="6205437"/>
            <a:ext cx="4390283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1890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317368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68228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7200649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ABABEC8-F7A4-2BC5-0389-76BE78AF1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6649" y="1243846"/>
            <a:ext cx="11388315" cy="4852837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86E319E4-DB43-4786-B406-1BC6DF9F76D3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6429ADE-79A8-80A2-0A21-62D5CA7EB14F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1" name="Volný tvar 6">
            <a:extLst>
              <a:ext uri="{FF2B5EF4-FFF2-40B4-BE49-F238E27FC236}">
                <a16:creationId xmlns:a16="http://schemas.microsoft.com/office/drawing/2014/main" id="{001B4B07-6973-6318-87D0-6F65394D6BC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33232905-C3F9-C9DC-E4E3-7A0927B5B60D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8537842D-6553-3B53-473C-0A971C73073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94B48AC2-8E9E-1661-19DB-4F6FB79507F2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Volný tvar 6">
            <a:extLst>
              <a:ext uri="{FF2B5EF4-FFF2-40B4-BE49-F238E27FC236}">
                <a16:creationId xmlns:a16="http://schemas.microsoft.com/office/drawing/2014/main" id="{048B30B4-3D22-A0CD-C4A5-7283E1C4C187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7F99B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Volný tvar 18">
            <a:extLst>
              <a:ext uri="{FF2B5EF4-FFF2-40B4-BE49-F238E27FC236}">
                <a16:creationId xmlns:a16="http://schemas.microsoft.com/office/drawing/2014/main" id="{3B3CFB7B-900B-A403-5FE7-6794057A041E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D71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E4416C8E-1447-7170-6C52-F16722539698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4" name="Picture 24">
            <a:extLst>
              <a:ext uri="{FF2B5EF4-FFF2-40B4-BE49-F238E27FC236}">
                <a16:creationId xmlns:a16="http://schemas.microsoft.com/office/drawing/2014/main" id="{272677AC-4BFF-3A75-192A-D01FBCEE6C78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8F6FF6E5-B349-C8CC-8601-835CA2CB5E1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E44BCC4-A057-0C26-F4F8-1F6023EB868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8B47D9-3915-0AD8-144F-2DA732A7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345734-1122-415C-80A2-CB7D62399CC7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C14846-8EDD-A1DA-E72E-B67F1B8E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9E308E-355F-F5DD-1923-B0C42026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84802CCD-0071-6A21-651E-A913FA1D763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4" y="6211890"/>
            <a:ext cx="3741533" cy="322112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09468479-8C98-05C8-6BEF-C4B46A62FBEA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8" name="Volný tvar 17">
            <a:extLst>
              <a:ext uri="{FF2B5EF4-FFF2-40B4-BE49-F238E27FC236}">
                <a16:creationId xmlns:a16="http://schemas.microsoft.com/office/drawing/2014/main" id="{18F4AB48-7448-E429-0292-4E8A627436EC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D694E38-9ABF-841C-CFAD-87F17FD004B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Zástupný symbol textu 4">
            <a:extLst>
              <a:ext uri="{FF2B5EF4-FFF2-40B4-BE49-F238E27FC236}">
                <a16:creationId xmlns:a16="http://schemas.microsoft.com/office/drawing/2014/main" id="{E5E3AE2F-A7C6-B3A9-3A66-4FBB7F2714A7}"/>
              </a:ext>
            </a:extLst>
          </p:cNvPr>
          <p:cNvSpPr txBox="1">
            <a:spLocks/>
          </p:cNvSpPr>
          <p:nvPr userDrawn="1"/>
        </p:nvSpPr>
        <p:spPr>
          <a:xfrm>
            <a:off x="659278" y="5627645"/>
            <a:ext cx="3950429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 dirty="0">
                <a:solidFill>
                  <a:srgbClr val="D71440"/>
                </a:solidFill>
              </a:rPr>
              <a:t>Analytická a datová příloha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19C7A8BA-8034-9EEE-240D-ABFF30235D6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Grafický objekt 4">
            <a:extLst>
              <a:ext uri="{FF2B5EF4-FFF2-40B4-BE49-F238E27FC236}">
                <a16:creationId xmlns:a16="http://schemas.microsoft.com/office/drawing/2014/main" id="{CA649EB7-9EBB-E9B7-583B-8327BF3F992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4876" y="6205437"/>
            <a:ext cx="4390283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6959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975956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793247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0B3887D1-3C10-094C-6A24-C33AACB571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1" name="Logo UZIS">
            <a:extLst>
              <a:ext uri="{FF2B5EF4-FFF2-40B4-BE49-F238E27FC236}">
                <a16:creationId xmlns:a16="http://schemas.microsoft.com/office/drawing/2014/main" id="{14794FCC-DC23-2157-081F-C3EB1BC37F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2" name="Přímá spojnice 3">
            <a:extLst>
              <a:ext uri="{FF2B5EF4-FFF2-40B4-BE49-F238E27FC236}">
                <a16:creationId xmlns:a16="http://schemas.microsoft.com/office/drawing/2014/main" id="{12625A60-4895-C216-90AE-D82C2CB66CF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3" name="Obdélník 14">
            <a:extLst>
              <a:ext uri="{FF2B5EF4-FFF2-40B4-BE49-F238E27FC236}">
                <a16:creationId xmlns:a16="http://schemas.microsoft.com/office/drawing/2014/main" id="{55D4E9D5-0885-3723-6206-E1AF5643945F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4B18DCE2-4351-DEFF-33AD-C2B73A08AC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5" name="Volný tvar 17">
            <a:extLst>
              <a:ext uri="{FF2B5EF4-FFF2-40B4-BE49-F238E27FC236}">
                <a16:creationId xmlns:a16="http://schemas.microsoft.com/office/drawing/2014/main" id="{3C9D8127-101F-F937-E20A-E9AA81E85BFB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Volný tvar 19">
            <a:extLst>
              <a:ext uri="{FF2B5EF4-FFF2-40B4-BE49-F238E27FC236}">
                <a16:creationId xmlns:a16="http://schemas.microsoft.com/office/drawing/2014/main" id="{DFF5EF4C-397F-AE74-5C9C-5189BAF743A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10055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35700955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F00552C5-797B-2166-7F73-EE6C4914C4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6" name="Logo UZIS">
            <a:extLst>
              <a:ext uri="{FF2B5EF4-FFF2-40B4-BE49-F238E27FC236}">
                <a16:creationId xmlns:a16="http://schemas.microsoft.com/office/drawing/2014/main" id="{6EA79316-7322-E614-5E96-1E90ED23ED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7" name="Přímá spojnice 3">
            <a:extLst>
              <a:ext uri="{FF2B5EF4-FFF2-40B4-BE49-F238E27FC236}">
                <a16:creationId xmlns:a16="http://schemas.microsoft.com/office/drawing/2014/main" id="{C4376696-4EE0-A213-AACB-8F69E679EC7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8" name="Obdélník 14">
            <a:extLst>
              <a:ext uri="{FF2B5EF4-FFF2-40B4-BE49-F238E27FC236}">
                <a16:creationId xmlns:a16="http://schemas.microsoft.com/office/drawing/2014/main" id="{E714AE3F-6813-9539-84E1-D346E7E52726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7EAECD78-AB7B-FF7D-882F-1B49A12C2D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20" name="Volný tvar 17">
            <a:extLst>
              <a:ext uri="{FF2B5EF4-FFF2-40B4-BE49-F238E27FC236}">
                <a16:creationId xmlns:a16="http://schemas.microsoft.com/office/drawing/2014/main" id="{365F3FC6-60BE-0031-7B42-96550F5C76BE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Volný tvar 19">
            <a:extLst>
              <a:ext uri="{FF2B5EF4-FFF2-40B4-BE49-F238E27FC236}">
                <a16:creationId xmlns:a16="http://schemas.microsoft.com/office/drawing/2014/main" id="{7E1FFA1D-7B2B-B356-106D-E06767B6243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097360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ABABEC8-F7A4-2BC5-0389-76BE78AF1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6649" y="1243846"/>
            <a:ext cx="11388315" cy="4852837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86E319E4-DB43-4786-B406-1BC6DF9F76D3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6429ADE-79A8-80A2-0A21-62D5CA7EB14F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1" name="Volný tvar 6">
            <a:extLst>
              <a:ext uri="{FF2B5EF4-FFF2-40B4-BE49-F238E27FC236}">
                <a16:creationId xmlns:a16="http://schemas.microsoft.com/office/drawing/2014/main" id="{001B4B07-6973-6318-87D0-6F65394D6BC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7">
            <a:extLst>
              <a:ext uri="{FF2B5EF4-FFF2-40B4-BE49-F238E27FC236}">
                <a16:creationId xmlns:a16="http://schemas.microsoft.com/office/drawing/2014/main" id="{33232905-C3F9-C9DC-E4E3-7A0927B5B60D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8537842D-6553-3B53-473C-0A971C73073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94B48AC2-8E9E-1661-19DB-4F6FB79507F2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Volný tvar 6">
            <a:extLst>
              <a:ext uri="{FF2B5EF4-FFF2-40B4-BE49-F238E27FC236}">
                <a16:creationId xmlns:a16="http://schemas.microsoft.com/office/drawing/2014/main" id="{048B30B4-3D22-A0CD-C4A5-7283E1C4C187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7F99B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Volný tvar 18">
            <a:extLst>
              <a:ext uri="{FF2B5EF4-FFF2-40B4-BE49-F238E27FC236}">
                <a16:creationId xmlns:a16="http://schemas.microsoft.com/office/drawing/2014/main" id="{3B3CFB7B-900B-A403-5FE7-6794057A041E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D71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E4416C8E-1447-7170-6C52-F16722539698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4" name="Picture 24">
            <a:extLst>
              <a:ext uri="{FF2B5EF4-FFF2-40B4-BE49-F238E27FC236}">
                <a16:creationId xmlns:a16="http://schemas.microsoft.com/office/drawing/2014/main" id="{272677AC-4BFF-3A75-192A-D01FBCEE6C78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8F6FF6E5-B349-C8CC-8601-835CA2CB5E1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E44BCC4-A057-0C26-F4F8-1F6023EB868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811" y="1322586"/>
            <a:ext cx="1252291" cy="48743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8B47D9-3915-0AD8-144F-2DA732A7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345734-1122-415C-80A2-CB7D62399CC7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C14846-8EDD-A1DA-E72E-B67F1B8E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9E308E-355F-F5DD-1923-B0C42026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C57F98-80B5-4566-9BB7-668220B538A5}" type="slidenum">
              <a:rPr lang="cs-CZ" smtClean="0"/>
              <a:t>‹#›</a:t>
            </a:fld>
            <a:endParaRPr lang="cs-CZ"/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84802CCD-0071-6A21-651E-A913FA1D763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4" y="6211890"/>
            <a:ext cx="3741533" cy="322112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09468479-8C98-05C8-6BEF-C4B46A62FBEA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18" name="Volný tvar 17">
            <a:extLst>
              <a:ext uri="{FF2B5EF4-FFF2-40B4-BE49-F238E27FC236}">
                <a16:creationId xmlns:a16="http://schemas.microsoft.com/office/drawing/2014/main" id="{18F4AB48-7448-E429-0292-4E8A627436EC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D694E38-9ABF-841C-CFAD-87F17FD004B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Zástupný symbol textu 4">
            <a:extLst>
              <a:ext uri="{FF2B5EF4-FFF2-40B4-BE49-F238E27FC236}">
                <a16:creationId xmlns:a16="http://schemas.microsoft.com/office/drawing/2014/main" id="{E5E3AE2F-A7C6-B3A9-3A66-4FBB7F2714A7}"/>
              </a:ext>
            </a:extLst>
          </p:cNvPr>
          <p:cNvSpPr txBox="1">
            <a:spLocks/>
          </p:cNvSpPr>
          <p:nvPr userDrawn="1"/>
        </p:nvSpPr>
        <p:spPr>
          <a:xfrm>
            <a:off x="659278" y="5627645"/>
            <a:ext cx="3950429" cy="5072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600" dirty="0">
                <a:solidFill>
                  <a:srgbClr val="D71440"/>
                </a:solidFill>
              </a:rPr>
              <a:t>Analytická a datová příloha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19C7A8BA-8034-9EEE-240D-ABFF30235D6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  <p:pic>
        <p:nvPicPr>
          <p:cNvPr id="2" name="Grafický objekt 4">
            <a:extLst>
              <a:ext uri="{FF2B5EF4-FFF2-40B4-BE49-F238E27FC236}">
                <a16:creationId xmlns:a16="http://schemas.microsoft.com/office/drawing/2014/main" id="{CA649EB7-9EBB-E9B7-583B-8327BF3F992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4876" y="6205437"/>
            <a:ext cx="4390283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1719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Personální kapacity resortu zdravotnictví v roce 2023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399021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270221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DD5507E7-6040-46C7-BA13-A67CB6B7E0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08302"/>
            <a:ext cx="11973582" cy="587095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574C265-9688-4695-B70F-7D8F1AF5DF4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22899" y="453751"/>
            <a:ext cx="2705836" cy="909047"/>
          </a:xfrm>
          <a:prstGeom prst="rect">
            <a:avLst/>
          </a:prstGeom>
        </p:spPr>
      </p:pic>
      <p:pic>
        <p:nvPicPr>
          <p:cNvPr id="10" name="Picture 24">
            <a:extLst>
              <a:ext uri="{FF2B5EF4-FFF2-40B4-BE49-F238E27FC236}">
                <a16:creationId xmlns:a16="http://schemas.microsoft.com/office/drawing/2014/main" id="{C9EC134C-8054-40CA-BA9F-4D862FE4D205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64760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EE98073-5742-4288-8853-84EC47AAE30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sp>
        <p:nvSpPr>
          <p:cNvPr id="12" name="Volný tvar 6">
            <a:extLst>
              <a:ext uri="{FF2B5EF4-FFF2-40B4-BE49-F238E27FC236}">
                <a16:creationId xmlns:a16="http://schemas.microsoft.com/office/drawing/2014/main" id="{676871B5-CE05-4A72-BCF5-11BBD8581B4F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9702EB63-1A8D-44D4-853F-DEFFD6896BFA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2A2927F2-9BEA-42A8-B5F9-088301A4532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B292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4A958730-21BE-48A3-B952-CF28D94671A1}"/>
              </a:ext>
            </a:extLst>
          </p:cNvPr>
          <p:cNvSpPr/>
          <p:nvPr userDrawn="1"/>
        </p:nvSpPr>
        <p:spPr>
          <a:xfrm>
            <a:off x="0" y="5896269"/>
            <a:ext cx="12204000" cy="64800"/>
          </a:xfrm>
          <a:prstGeom prst="roundRect">
            <a:avLst/>
          </a:prstGeom>
          <a:solidFill>
            <a:srgbClr val="E72929"/>
          </a:solidFill>
          <a:ln>
            <a:solidFill>
              <a:srgbClr val="E7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DB2925"/>
              </a:solidFill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4C7844D4-67D5-4FEB-922D-E1B8D4FB4B6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192" y="6272375"/>
            <a:ext cx="603954" cy="399218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00B33972-B5F2-4344-B977-4548C5B33DB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225" y="6370983"/>
            <a:ext cx="3170928" cy="27777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C362A5E-1FBF-4FF6-ABC7-B610635E19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8338" y="532609"/>
            <a:ext cx="10092965" cy="1463939"/>
          </a:xfrm>
        </p:spPr>
        <p:txBody>
          <a:bodyPr anchor="ctr">
            <a:normAutofit/>
          </a:bodyPr>
          <a:lstStyle>
            <a:lvl1pPr algn="l"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5" name="Volný tvar 17">
            <a:extLst>
              <a:ext uri="{FF2B5EF4-FFF2-40B4-BE49-F238E27FC236}">
                <a16:creationId xmlns:a16="http://schemas.microsoft.com/office/drawing/2014/main" id="{A66578D3-C0E1-4CDE-8EED-0D8E774BCE9D}"/>
              </a:ext>
            </a:extLst>
          </p:cNvPr>
          <p:cNvSpPr/>
          <p:nvPr userDrawn="1"/>
        </p:nvSpPr>
        <p:spPr>
          <a:xfrm rot="10800000">
            <a:off x="-16476" y="4380807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B292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Zástupný text 19">
            <a:extLst>
              <a:ext uri="{FF2B5EF4-FFF2-40B4-BE49-F238E27FC236}">
                <a16:creationId xmlns:a16="http://schemas.microsoft.com/office/drawing/2014/main" id="{D5969FB3-D432-BA06-D90C-554AA624DC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6722" y="5729437"/>
            <a:ext cx="5229872" cy="542938"/>
          </a:xfrm>
          <a:solidFill>
            <a:schemeClr val="bg1"/>
          </a:solidFill>
        </p:spPr>
        <p:txBody>
          <a:bodyPr tIns="0" anchor="t"/>
          <a:lstStyle>
            <a:lvl1pPr marL="0" indent="0">
              <a:buNone/>
              <a:defRPr/>
            </a:lvl1pPr>
          </a:lstStyle>
          <a:p>
            <a:pPr lvl="0"/>
            <a:r>
              <a:rPr lang="cs-CZ"/>
              <a:t>Doplňte text</a:t>
            </a:r>
          </a:p>
        </p:txBody>
      </p:sp>
    </p:spTree>
    <p:extLst>
      <p:ext uri="{BB962C8B-B14F-4D97-AF65-F5344CB8AC3E}">
        <p14:creationId xmlns:p14="http://schemas.microsoft.com/office/powerpoint/2010/main" val="963452186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Záhlaví oddílu - ROZDĚLOV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F4F0A2B-8D05-4F0C-B1C2-35A9FBED36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2975"/>
            <a:ext cx="12192000" cy="431343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FDDED17-A310-4D00-882D-EE60643FA3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71072" y="1"/>
            <a:ext cx="2013074" cy="676308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8400AC73-7B27-419F-961E-86FEC8DCB999}"/>
              </a:ext>
            </a:extLst>
          </p:cNvPr>
          <p:cNvGrpSpPr/>
          <p:nvPr userDrawn="1"/>
        </p:nvGrpSpPr>
        <p:grpSpPr>
          <a:xfrm>
            <a:off x="7780833" y="6272375"/>
            <a:ext cx="4176775" cy="399218"/>
            <a:chOff x="7767225" y="6272375"/>
            <a:chExt cx="4176775" cy="399218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97A280FA-ADAE-4186-AEA9-8DEB58AE92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0046" y="6272375"/>
              <a:ext cx="603954" cy="399218"/>
            </a:xfrm>
            <a:prstGeom prst="rect">
              <a:avLst/>
            </a:prstGeom>
          </p:spPr>
        </p:pic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76476DA6-1759-4807-A8A4-F86760D730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7225" y="6370983"/>
              <a:ext cx="3170928" cy="277776"/>
            </a:xfrm>
            <a:prstGeom prst="rect">
              <a:avLst/>
            </a:prstGeom>
          </p:spPr>
        </p:pic>
      </p:grp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4196C38-B857-4D73-8975-1D21769F5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192" y="4342574"/>
            <a:ext cx="8293296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2463F2E9-BD25-C91D-8E1E-B72CD52735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4" y="151166"/>
            <a:ext cx="1252291" cy="487435"/>
          </a:xfrm>
          <a:prstGeom prst="rect">
            <a:avLst/>
          </a:prstGeom>
        </p:spPr>
      </p:pic>
      <p:sp>
        <p:nvSpPr>
          <p:cNvPr id="5" name="Obdélník: se zakulacenými rohy na opačné straně 4">
            <a:extLst>
              <a:ext uri="{FF2B5EF4-FFF2-40B4-BE49-F238E27FC236}">
                <a16:creationId xmlns:a16="http://schemas.microsoft.com/office/drawing/2014/main" id="{A99F47CC-B15F-0639-E92A-FE0B8481F6D4}"/>
              </a:ext>
            </a:extLst>
          </p:cNvPr>
          <p:cNvSpPr/>
          <p:nvPr userDrawn="1"/>
        </p:nvSpPr>
        <p:spPr>
          <a:xfrm flipV="1">
            <a:off x="0" y="676306"/>
            <a:ext cx="6282675" cy="313804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14377B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BC53C67-C16B-455F-BF19-A8E2B0567F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175" y="1322844"/>
            <a:ext cx="4883085" cy="1743958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1520185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B521C24-9B3E-048A-AAAB-8C5C0295C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4" name="Logo MZ CR">
            <a:extLst>
              <a:ext uri="{FF2B5EF4-FFF2-40B4-BE49-F238E27FC236}">
                <a16:creationId xmlns:a16="http://schemas.microsoft.com/office/drawing/2014/main" id="{0215B002-45FD-E9F6-8F33-AB7CE35D33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5" name="Logo UZIS">
            <a:extLst>
              <a:ext uri="{FF2B5EF4-FFF2-40B4-BE49-F238E27FC236}">
                <a16:creationId xmlns:a16="http://schemas.microsoft.com/office/drawing/2014/main" id="{274F7600-53FA-B7EA-8858-EE66825986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6" name="Přímá spojnice 3">
            <a:extLst>
              <a:ext uri="{FF2B5EF4-FFF2-40B4-BE49-F238E27FC236}">
                <a16:creationId xmlns:a16="http://schemas.microsoft.com/office/drawing/2014/main" id="{B1609912-7C0B-A5BD-C7FE-60457CDCCFEA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1E6706E-9CF7-06BA-643E-8DF164EC3EEF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rgbClr val="14377B"/>
                </a:solidFill>
              </a:rPr>
              <a:t>Strategický rámec rozvoje péče o zdraví v České republice do roku 2030: Vakcinace</a:t>
            </a:r>
            <a:endParaRPr lang="en-US" sz="1200" b="1" i="0">
              <a:solidFill>
                <a:srgbClr val="14377B"/>
              </a:solidFill>
            </a:endParaRP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26AB4AF5-F1F2-BB43-FCE5-8CB2F8653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4461742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7913619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959779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Obrázek 2" descr="Obsah obrázku černá, tma&#10;&#10;Popis byl vytvořen automaticky">
            <a:extLst>
              <a:ext uri="{FF2B5EF4-FFF2-40B4-BE49-F238E27FC236}">
                <a16:creationId xmlns:a16="http://schemas.microsoft.com/office/drawing/2014/main" id="{9BB68689-9A05-18B4-BD49-3338625589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9546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1849666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16998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 hasCustomPrompt="1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</p:spPr>
        <p:txBody>
          <a:bodyPr anchor="t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181844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1934363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A39F07-29C9-4BAC-A030-B26EA1F63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605" y="1219200"/>
            <a:ext cx="11302314" cy="519953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Volný tvar 6">
            <a:extLst>
              <a:ext uri="{FF2B5EF4-FFF2-40B4-BE49-F238E27FC236}">
                <a16:creationId xmlns:a16="http://schemas.microsoft.com/office/drawing/2014/main" id="{D20034F7-2236-4646-9C8A-C83F0C5D367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83D1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1433E7F7-CF01-4388-9FCB-CE2D00DB651C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1324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4D311832-C7F1-4A31-927A-BE0EA60B0C7E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B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A772CE9A-8B46-4291-A915-83B32CB09A9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1324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Nadpis">
            <a:extLst>
              <a:ext uri="{FF2B5EF4-FFF2-40B4-BE49-F238E27FC236}">
                <a16:creationId xmlns:a16="http://schemas.microsoft.com/office/drawing/2014/main" id="{9B49D06E-C1DE-F3DA-6D90-4943EA27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8453457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">
            <a:extLst>
              <a:ext uri="{FF2B5EF4-FFF2-40B4-BE49-F238E27FC236}">
                <a16:creationId xmlns:a16="http://schemas.microsoft.com/office/drawing/2014/main" id="{17C3C8D8-7791-AF26-67C6-BF89BAF52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2168393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1016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4518974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5125903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EAF2980-B349-E8AE-0520-8F3274E4F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4" name="Logo UZIS">
            <a:extLst>
              <a:ext uri="{FF2B5EF4-FFF2-40B4-BE49-F238E27FC236}">
                <a16:creationId xmlns:a16="http://schemas.microsoft.com/office/drawing/2014/main" id="{75321557-877C-C289-E0C2-D99B1E9F99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5" name="Přímá spojnice 3">
            <a:extLst>
              <a:ext uri="{FF2B5EF4-FFF2-40B4-BE49-F238E27FC236}">
                <a16:creationId xmlns:a16="http://schemas.microsoft.com/office/drawing/2014/main" id="{2623DA2A-E630-59CA-BB8B-B895613B72FA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6" name="Obdélník 14">
            <a:extLst>
              <a:ext uri="{FF2B5EF4-FFF2-40B4-BE49-F238E27FC236}">
                <a16:creationId xmlns:a16="http://schemas.microsoft.com/office/drawing/2014/main" id="{BA2D69BE-4DBC-4C9F-0401-E9E88BA981FA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B897A23D-DBFF-EDC2-178F-C41494A78C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8" name="Volný tvar 17">
            <a:extLst>
              <a:ext uri="{FF2B5EF4-FFF2-40B4-BE49-F238E27FC236}">
                <a16:creationId xmlns:a16="http://schemas.microsoft.com/office/drawing/2014/main" id="{C5F2D782-D686-73ED-505A-A987E53C029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Volný tvar 19">
            <a:extLst>
              <a:ext uri="{FF2B5EF4-FFF2-40B4-BE49-F238E27FC236}">
                <a16:creationId xmlns:a16="http://schemas.microsoft.com/office/drawing/2014/main" id="{7B0B5B1D-4B79-F351-E819-2E07AFA964F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162392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AEDC30-065E-42E0-A991-686AF5AC8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5"/>
            <a:ext cx="110880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F9BA54-6D16-415F-B124-0BCAD6D57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000" y="1825625"/>
            <a:ext cx="10188000" cy="4351338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</a:defRPr>
            </a:lvl1pPr>
            <a:lvl2pPr>
              <a:defRPr sz="1200" b="1">
                <a:solidFill>
                  <a:schemeClr val="accent2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61BF4F-121E-4F5A-9F08-804ADAD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67DD7422-41A7-4AE0-A0FA-E6BA09A6914F}" type="datetime1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A8283A-21D6-4704-B6C1-331B02CB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A4C139-EAD9-473A-BEC3-92D3F8E0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455192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7835750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294192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583F88F-242E-99D8-921D-E98F4C8A21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3" name="Logo UZIS">
            <a:extLst>
              <a:ext uri="{FF2B5EF4-FFF2-40B4-BE49-F238E27FC236}">
                <a16:creationId xmlns:a16="http://schemas.microsoft.com/office/drawing/2014/main" id="{79E74928-2338-4044-DAC9-416851245E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F4FC978B-E286-7E6A-A1E0-49640C23360D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5" name="Obdélník 14">
            <a:extLst>
              <a:ext uri="{FF2B5EF4-FFF2-40B4-BE49-F238E27FC236}">
                <a16:creationId xmlns:a16="http://schemas.microsoft.com/office/drawing/2014/main" id="{9AE06431-1031-9D95-AC3C-EA192351D95B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DA5E211F-7340-FD1D-3D20-408FD30326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7" name="Volný tvar 17">
            <a:extLst>
              <a:ext uri="{FF2B5EF4-FFF2-40B4-BE49-F238E27FC236}">
                <a16:creationId xmlns:a16="http://schemas.microsoft.com/office/drawing/2014/main" id="{CC9DFAEB-3502-19EC-9200-9AC369E2063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3E68FDED-C4E7-5B5F-E291-72378D9BE1FE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962692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2982398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940310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126952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680863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</p:spPr>
        <p:txBody>
          <a:bodyPr anchor="ctr"/>
          <a:lstStyle>
            <a:lvl1pPr>
              <a:defRPr sz="1050"/>
            </a:lvl1pPr>
          </a:lstStyle>
          <a:p>
            <a:fld id="{E4EC567F-E7DA-47BB-AEB1-9930A46F27B5}" type="datetimeFigureOut">
              <a:rPr lang="cs-CZ" smtClean="0"/>
              <a:pPr/>
              <a:t>21.04.2026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</p:spPr>
        <p:txBody>
          <a:bodyPr anchor="ctr"/>
          <a:lstStyle>
            <a:lvl1pPr algn="ctr">
              <a:defRPr sz="1050"/>
            </a:lvl1pPr>
          </a:lstStyle>
          <a:p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</p:spPr>
        <p:txBody>
          <a:bodyPr anchor="ctr"/>
          <a:lstStyle>
            <a:lvl1pPr algn="r">
              <a:defRPr sz="1050"/>
            </a:lvl1pPr>
          </a:lstStyle>
          <a:p>
            <a:fld id="{84C9401D-42AF-4231-A83B-9F67476282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4314690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2844355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5F3FEB-79F6-C894-1F7D-8ED80B723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372000"/>
            <a:ext cx="610086" cy="40327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BF7376-8395-1A6B-411F-CFD2ABE65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000" y="6373256"/>
            <a:ext cx="447015" cy="4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7366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9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10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11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4">
            <a:extLst>
              <a:ext uri="{FF2B5EF4-FFF2-40B4-BE49-F238E27FC236}">
                <a16:creationId xmlns:a16="http://schemas.microsoft.com/office/drawing/2014/main" id="{FD1682E8-3043-4BDF-8936-9730689EF090}"/>
              </a:ext>
            </a:extLst>
          </p:cNvPr>
          <p:cNvSpPr/>
          <p:nvPr userDrawn="1"/>
        </p:nvSpPr>
        <p:spPr>
          <a:xfrm>
            <a:off x="1535268" y="6539370"/>
            <a:ext cx="7505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epidemiologie nádorů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44680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8040E44-5489-454A-CF22-89E9E235B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3" name="Logo UZIS">
            <a:extLst>
              <a:ext uri="{FF2B5EF4-FFF2-40B4-BE49-F238E27FC236}">
                <a16:creationId xmlns:a16="http://schemas.microsoft.com/office/drawing/2014/main" id="{55DC6064-559D-C7C6-A418-0534501F8F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C90A7BB1-0DAC-5E15-9CF7-42F1A38CC269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5" name="Obdélník 14">
            <a:extLst>
              <a:ext uri="{FF2B5EF4-FFF2-40B4-BE49-F238E27FC236}">
                <a16:creationId xmlns:a16="http://schemas.microsoft.com/office/drawing/2014/main" id="{29439D7B-F516-198B-D934-FB0BC09399B1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7B65A80-701E-B314-DBB1-B62A95DCC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7" name="Volný tvar 17">
            <a:extLst>
              <a:ext uri="{FF2B5EF4-FFF2-40B4-BE49-F238E27FC236}">
                <a16:creationId xmlns:a16="http://schemas.microsoft.com/office/drawing/2014/main" id="{A4CB8C3F-66B8-226F-FB07-C851F99655B3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B5747C42-39B4-C774-E0F3-4C591877B781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24177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B42F8AF5-7075-4AC9-A51A-F53562380854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88510B0B-2636-4608-8A60-A8C60233490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675D763-49E1-452B-AA85-9BB0D08B0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7" name="Logo MZ CR">
            <a:extLst>
              <a:ext uri="{FF2B5EF4-FFF2-40B4-BE49-F238E27FC236}">
                <a16:creationId xmlns:a16="http://schemas.microsoft.com/office/drawing/2014/main" id="{BA20973E-26C0-431A-A232-9510D4B9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8" name="Logo UZIS">
            <a:extLst>
              <a:ext uri="{FF2B5EF4-FFF2-40B4-BE49-F238E27FC236}">
                <a16:creationId xmlns:a16="http://schemas.microsoft.com/office/drawing/2014/main" id="{B6ACD16E-9E10-4D43-8654-3EA979D59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9" name="Přímá spojnice 3">
            <a:extLst>
              <a:ext uri="{FF2B5EF4-FFF2-40B4-BE49-F238E27FC236}">
                <a16:creationId xmlns:a16="http://schemas.microsoft.com/office/drawing/2014/main" id="{643EE121-5784-4BC8-B04C-32C2B7938BEB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14">
            <a:extLst>
              <a:ext uri="{FF2B5EF4-FFF2-40B4-BE49-F238E27FC236}">
                <a16:creationId xmlns:a16="http://schemas.microsoft.com/office/drawing/2014/main" id="{3DFEA239-789A-4960-B696-9734B44248E7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Národní onkologický plán České republiky: analytická studie – souhrn 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9498293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Obrázek 4" descr="Obsah obrázku černá, tma&#10;&#10;Popis byl vytvořen automaticky">
            <a:extLst>
              <a:ext uri="{FF2B5EF4-FFF2-40B4-BE49-F238E27FC236}">
                <a16:creationId xmlns:a16="http://schemas.microsoft.com/office/drawing/2014/main" id="{E205350B-7771-0CF5-00D8-7A7E70FCE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91" y="191436"/>
            <a:ext cx="1230955" cy="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3542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6679AE-121B-4197-7852-3E467355C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B85D8AF-B034-3144-09CF-6D7C6C453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9808-1764-4E99-B135-123D10E878A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A58ADA8-E1BF-5348-2B3E-1001A0654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8F12922-FEBD-0CA9-1844-59BEAA8C2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93FB3-BDF9-415A-A19F-DD99C27C8D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449013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EF5F04-2CF6-4412-ABA4-6A9DEAB00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2849DFE-6405-426A-A942-D15DA2B41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84A4C5-F0EE-4904-8D7F-70DD165E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8296BD-7400-4136-A505-C295019AF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488CAF-2758-4057-8842-CA8A5F8F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018698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3593D6-5E72-46E0-8609-B3C4C56D5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95881E-EF6E-4C6E-8CD6-F7CBBA5F1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AD70B8-1E56-4147-AFE8-FBD915CBD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D7E416-C1E9-4A4A-9A21-4134EC34F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0FE17E-4CC4-4DF2-B03F-3315BD24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927813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BF105E-68CD-41F5-B29E-FC066376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557284-CDAB-42CA-AAC7-890C775A3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283D1C-0B80-4BD9-82CC-18D70DF73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0E823B-175F-401A-86DD-56AED80C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5BCB87-A096-46CE-A7AB-21626DDF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538384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C060D0-0398-4E94-997D-486C5EAB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0BA8DE-A023-4784-9C24-5F54ADB47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E70A725-9AC0-4328-BEE0-5C92B037A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CEA8F1F-1920-4E2D-B7B4-658F1AB5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2B2C335-96C2-46CC-85FD-26EBBC42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C787420-5B93-4AB9-9297-31A56EB4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8499630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D14DFC-AD82-4229-AF85-DCBA3B432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43E0A51-C50F-4BEB-8034-995ED134A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30AA962-E8E4-4F68-ADD3-32DF52E7E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F9BBE84-B6A0-47B4-A765-72F94C19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02CF32B-66C2-48E5-9188-6811AECCF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5099056-A368-4774-AA70-01EFB13B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E4183AE-BD5F-484D-95B8-7B7A0934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E88A38F-89E4-414A-A14C-179548B2A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121817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D60130-E23E-4724-B665-F69E2170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57635F4-A027-4FCD-9181-C3CCB985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0561664-BACC-4F60-B08E-D3DDA014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A9980D5-CCF0-40A5-82DB-BC6AF9EC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5596606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24C9999-BFFF-4A0D-8575-A01A28B3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8F26627-5AEC-4D47-9312-B1A2F0BC2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C0FE30-CBC6-436F-A854-0A1A7CEF6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9455914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20F589-F8E6-432C-BA95-17B75232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FF5BF9-2411-4297-969E-29D8F560F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DAE907-683B-4142-B763-01A0A5727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39FBC82-6FA8-4048-9714-C2A7D198C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C97645C-2013-4F74-948A-A86B7983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D2A3E7B-0642-463A-ADA0-4B68A1C2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2254439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E66D8-C4B1-4A4A-ABF3-26E35DF4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50B9ABF-0BAF-4AD4-89E4-B360E942A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2FBC927-3E00-44FF-9FE0-AAF7BE567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A593BEE-C435-4B8E-B111-35C6BD47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92EEE82-6674-4CAA-A118-1343F2EA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6E25D0C-A0E5-41A1-9904-42DD0CA7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21511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76F5D1-FF93-475B-A7FD-9DF1C89BC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2C0996-5AFD-4404-A495-11E7E3D54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E50A80-F435-4393-924F-6D2C89D3C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BA599E-CFFF-44EB-81EB-E32FF5637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10ADB4-F67A-4695-A2F0-747B0B9E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760048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BDDF303-CD96-42D0-B0FF-1EA2631BB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348536A-2C47-465F-89A9-3E6CCA23E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6E8545-207B-4A04-A67E-4D5276623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1A56CD5-46BB-4CD6-B7C3-49BC4372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458F517-15EB-441E-9B99-086CDBD2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850855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47717382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6" y="510746"/>
            <a:ext cx="11442357" cy="53546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9798425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6851563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85963300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7319673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64986174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>
            <a:extLst>
              <a:ext uri="{FF2B5EF4-FFF2-40B4-BE49-F238E27FC236}">
                <a16:creationId xmlns:a16="http://schemas.microsoft.com/office/drawing/2014/main" id="{0885F16E-63B1-4BC6-650E-C21A3BCD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162000"/>
            <a:ext cx="11583186" cy="434637"/>
          </a:xfrm>
        </p:spPr>
        <p:txBody>
          <a:bodyPr anchor="t">
            <a:normAutofit/>
          </a:bodyPr>
          <a:lstStyle>
            <a:lvl1pPr>
              <a:defRPr sz="26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64268590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9516665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164060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0707025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nadpis 1">
            <a:extLst>
              <a:ext uri="{FF2B5EF4-FFF2-40B4-BE49-F238E27FC236}">
                <a16:creationId xmlns:a16="http://schemas.microsoft.com/office/drawing/2014/main" id="{D974BC2D-0A11-4F45-6B2F-22B49CF0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4" y="323180"/>
            <a:ext cx="10515600" cy="582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1">
                <a:solidFill>
                  <a:srgbClr val="14377B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73859506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EB521C24-9B3E-048A-AAAB-8C5C0295C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272815"/>
            <a:ext cx="778907" cy="303178"/>
          </a:xfrm>
          <a:prstGeom prst="rect">
            <a:avLst/>
          </a:prstGeom>
        </p:spPr>
      </p:pic>
      <p:pic>
        <p:nvPicPr>
          <p:cNvPr id="4" name="Logo MZ CR">
            <a:extLst>
              <a:ext uri="{FF2B5EF4-FFF2-40B4-BE49-F238E27FC236}">
                <a16:creationId xmlns:a16="http://schemas.microsoft.com/office/drawing/2014/main" id="{0215B002-45FD-E9F6-8F33-AB7CE35D33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76" y="6517857"/>
            <a:ext cx="2303581" cy="198318"/>
          </a:xfrm>
          <a:prstGeom prst="rect">
            <a:avLst/>
          </a:prstGeom>
        </p:spPr>
      </p:pic>
      <p:pic>
        <p:nvPicPr>
          <p:cNvPr id="5" name="Logo UZIS">
            <a:extLst>
              <a:ext uri="{FF2B5EF4-FFF2-40B4-BE49-F238E27FC236}">
                <a16:creationId xmlns:a16="http://schemas.microsoft.com/office/drawing/2014/main" id="{274F7600-53FA-B7EA-8858-EE66825986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511" y="6392175"/>
            <a:ext cx="493475" cy="324000"/>
          </a:xfrm>
          <a:prstGeom prst="rect">
            <a:avLst/>
          </a:prstGeom>
        </p:spPr>
      </p:pic>
      <p:cxnSp>
        <p:nvCxnSpPr>
          <p:cNvPr id="6" name="Přímá spojnice 3">
            <a:extLst>
              <a:ext uri="{FF2B5EF4-FFF2-40B4-BE49-F238E27FC236}">
                <a16:creationId xmlns:a16="http://schemas.microsoft.com/office/drawing/2014/main" id="{B1609912-7C0B-A5BD-C7FE-60457CDCCFEA}"/>
              </a:ext>
            </a:extLst>
          </p:cNvPr>
          <p:cNvCxnSpPr>
            <a:cxnSpLocks/>
          </p:cNvCxnSpPr>
          <p:nvPr userDrawn="1"/>
        </p:nvCxnSpPr>
        <p:spPr>
          <a:xfrm>
            <a:off x="1112575" y="6523200"/>
            <a:ext cx="7560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B1E6706E-9CF7-06BA-643E-8DF164EC3EEF}"/>
              </a:ext>
            </a:extLst>
          </p:cNvPr>
          <p:cNvSpPr/>
          <p:nvPr userDrawn="1"/>
        </p:nvSpPr>
        <p:spPr>
          <a:xfrm>
            <a:off x="1483625" y="6539370"/>
            <a:ext cx="6817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rgbClr val="14377B"/>
                </a:solidFill>
              </a:rPr>
              <a:t>Strategický rámec rozvoje péče o zdraví v České republice do roku 2030: Vakcinace</a:t>
            </a:r>
            <a:endParaRPr lang="en-US" sz="1200" b="1" i="0">
              <a:solidFill>
                <a:srgbClr val="14377B"/>
              </a:solidFill>
            </a:endParaRP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054025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5486879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3CC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17554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560EF6F-4F41-055D-D59C-5DB2F962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8074534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71D2565F-D6BA-2229-9CDD-A45462C1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95874954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709903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560EF6F-4F41-055D-D59C-5DB2F962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37600"/>
            <a:ext cx="11081209" cy="548748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E5097F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F9D11052-2EFE-C182-E6EC-F0834236121C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1378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27E72B6E-CA57-9260-82E6-E9C30BD4CD2C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509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470068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AEDC30-065E-42E0-A991-686AF5AC8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5"/>
            <a:ext cx="110880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F9BA54-6D16-415F-B124-0BCAD6D57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000" y="1825625"/>
            <a:ext cx="10188000" cy="4351338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</a:defRPr>
            </a:lvl1pPr>
            <a:lvl2pPr>
              <a:defRPr sz="1200" b="1">
                <a:solidFill>
                  <a:schemeClr val="accent2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61BF4F-121E-4F5A-9F08-804ADAD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67DD7422-41A7-4AE0-A0FA-E6BA09A6914F}" type="datetime1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A8283A-21D6-4704-B6C1-331B02CB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A4C139-EAD9-473A-BEC3-92D3F8E0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728887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text 3">
            <a:extLst>
              <a:ext uri="{FF2B5EF4-FFF2-40B4-BE49-F238E27FC236}">
                <a16:creationId xmlns:a16="http://schemas.microsoft.com/office/drawing/2014/main" id="{012981AB-C35A-4ACC-BDFE-52838DE2A3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40000" y="974707"/>
            <a:ext cx="2743200" cy="1200329"/>
          </a:xfrm>
          <a:noFill/>
        </p:spPr>
        <p:txBody>
          <a:bodyPr wrap="square" rtlCol="0">
            <a:spAutoFit/>
          </a:bodyPr>
          <a:lstStyle>
            <a:lvl1pPr marL="0" indent="0" algn="l" defTabSz="914400" rtl="0" eaLnBrk="1" latinLnBrk="0" hangingPunct="1">
              <a:buNone/>
              <a:defRPr lang="cs-CZ" sz="8000" kern="1200" dirty="0">
                <a:solidFill>
                  <a:schemeClr val="accent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/>
            <a:r>
              <a:rPr lang="cs-CZ"/>
              <a:t>01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5ED52B3-DBF4-41F2-97AC-513CE429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16BB02-2F5A-4266-A35F-93288FD2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93487763-4A76-48D8-9B28-7EFF0C3F14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5EABBFDA-53BE-4D6B-AF47-28401BC56859}" type="datetime1">
              <a:rPr lang="cs-CZ" smtClean="0"/>
              <a:t>21.04.2026</a:t>
            </a:fld>
            <a:endParaRPr lang="cs-CZ"/>
          </a:p>
        </p:txBody>
      </p:sp>
      <p:sp>
        <p:nvSpPr>
          <p:cNvPr id="12" name="Zástupný symbol pro text 2">
            <a:extLst>
              <a:ext uri="{FF2B5EF4-FFF2-40B4-BE49-F238E27FC236}">
                <a16:creationId xmlns:a16="http://schemas.microsoft.com/office/drawing/2014/main" id="{42DF245B-E245-47C0-9B7C-D45CA0AD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0000" y="3848102"/>
            <a:ext cx="4791467" cy="16319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C0FD97BB-EC48-4F26-B732-54543AEF8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2235202"/>
            <a:ext cx="6713400" cy="1500188"/>
          </a:xfrm>
        </p:spPr>
        <p:txBody>
          <a:bodyPr wrap="square" anchor="t" anchorCtr="0">
            <a:normAutofit/>
          </a:bodyPr>
          <a:lstStyle>
            <a:lvl1pPr>
              <a:defRPr sz="50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61263F5-E828-4326-B729-5FD002FFDF3F}"/>
              </a:ext>
            </a:extLst>
          </p:cNvPr>
          <p:cNvSpPr txBox="1"/>
          <p:nvPr/>
        </p:nvSpPr>
        <p:spPr>
          <a:xfrm>
            <a:off x="1440000" y="907258"/>
            <a:ext cx="3560885" cy="11914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indent="0" algn="l">
              <a:buNone/>
            </a:pPr>
            <a:endParaRPr lang="cs-CZ" sz="1200" err="1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8613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DE4146-6DBD-4C54-BE1F-0A1FF44EA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5"/>
            <a:ext cx="11088000" cy="1325563"/>
          </a:xfrm>
        </p:spPr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BA98E4E-54D0-48C6-B2F1-BA3D84683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1" y="1681163"/>
            <a:ext cx="54576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EBD51582-6A6A-48BB-9785-26CE847A1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1" y="2505075"/>
            <a:ext cx="545760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5E2CC9B-C57D-462A-BC80-2F5443980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2051" y="1681163"/>
            <a:ext cx="5472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D11A0C71-A163-4C36-B50A-54C3C2F5A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2051" y="2505075"/>
            <a:ext cx="547200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9901768-CBC0-4208-A1DF-807718EB1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823C9-A959-476C-9B2F-55FAFAE5B340}" type="datetime1">
              <a:rPr lang="cs-CZ" smtClean="0"/>
              <a:t>21.04.2026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740EA09-D7EA-4B90-8CD9-AC3D03D1C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8815206-5A58-4ED5-8A23-A32EA1B4D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588559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8AB5F8-8729-4BE1-97E4-422B0D559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3721AC3-B66B-4698-9397-1456AD1D2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A23D-3F25-4706-BC2C-7A1D11EC7DDC}" type="datetime1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80A9ECA-FE5E-4990-B66A-D0CB4CB63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57A63EB-1D91-43F4-8CD9-8238E2B1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6854453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C2C2B7B-2FE7-4290-8165-7622993EF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633AF-57FB-4E6B-BA15-9BCF1D7AF9C4}" type="datetime1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EC0C29F-0734-4571-A0E1-7589F11D4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70E9A72-8D85-40E8-B869-536A7037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580108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9E8F6B-B81C-4AA0-A32D-7D2E6D149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 anchorCtr="0">
            <a:normAutofit/>
          </a:bodyPr>
          <a:lstStyle>
            <a:lvl1pPr>
              <a:defRPr sz="1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BBB02C8-CFEA-403C-A3E4-DE22C2495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8B17C5C3-972B-46A8-A627-406CF6F17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EB287A4-1ACB-4427-AD43-87769345F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72107-9719-4524-ADD3-C789B3553DB0}" type="datetime1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FBF52B2-95DF-42E6-9E96-FA991F3B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48E9E43-E71A-40D9-A7F9-FF1E441F6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110603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6A91B6-403A-4667-B70F-D559CA68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 anchorCtr="0">
            <a:normAutofit/>
          </a:bodyPr>
          <a:lstStyle>
            <a:lvl1pPr>
              <a:defRPr sz="1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77F637E-D650-46FA-8655-0B1C2BB30E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7386C3E-63AE-4F5B-A1DD-2FF854EE0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7B2AEF7-C0C9-4EF8-A3C1-F049304B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BBB2-11EC-4CBD-ACF4-35E2F588A2BC}" type="datetime1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CD46726-5A80-4D00-8EB0-10239B38D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73BFCE6-2657-4B99-A681-6B574AA49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3969134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83E440-DC97-4684-8E45-B4EE260AC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0656774-9F6E-48FC-8C50-58ECB11FF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6A9910-453A-44DA-93ED-896AC9072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638D5-682A-4B1C-914C-EE866AF55D8B}" type="datetime1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B4C088-9DC0-486C-A213-04BA61983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7CF25BF-7957-4436-A525-1FAC04B99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840530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Obrázek 193">
            <a:extLst>
              <a:ext uri="{FF2B5EF4-FFF2-40B4-BE49-F238E27FC236}">
                <a16:creationId xmlns:a16="http://schemas.microsoft.com/office/drawing/2014/main" id="{7028FA8A-4E11-48CC-8D75-F1D56BD168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277" y="1234929"/>
            <a:ext cx="11473666" cy="4852837"/>
          </a:xfrm>
          <a:prstGeom prst="rect">
            <a:avLst/>
          </a:prstGeom>
        </p:spPr>
      </p:pic>
      <p:sp>
        <p:nvSpPr>
          <p:cNvPr id="81" name="Obdélník 80">
            <a:extLst>
              <a:ext uri="{FF2B5EF4-FFF2-40B4-BE49-F238E27FC236}">
                <a16:creationId xmlns:a16="http://schemas.microsoft.com/office/drawing/2014/main" id="{40F2E09F-8544-4FF2-9F9A-AF0C8187713C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5FE9660D-2B4A-4896-A4BF-330209511296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pic>
        <p:nvPicPr>
          <p:cNvPr id="86" name="Obrázek 85">
            <a:extLst>
              <a:ext uri="{FF2B5EF4-FFF2-40B4-BE49-F238E27FC236}">
                <a16:creationId xmlns:a16="http://schemas.microsoft.com/office/drawing/2014/main" id="{0FCBE275-6212-4CD7-81E4-A8D7F2CA9E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0" y="6186252"/>
            <a:ext cx="3763463" cy="324000"/>
          </a:xfrm>
          <a:prstGeom prst="rect">
            <a:avLst/>
          </a:prstGeom>
        </p:spPr>
      </p:pic>
      <p:sp>
        <p:nvSpPr>
          <p:cNvPr id="87" name="Volný tvar 6">
            <a:extLst>
              <a:ext uri="{FF2B5EF4-FFF2-40B4-BE49-F238E27FC236}">
                <a16:creationId xmlns:a16="http://schemas.microsoft.com/office/drawing/2014/main" id="{85C703E3-2B67-4C22-AC74-AE20B05EBAA9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olný tvar 17">
            <a:extLst>
              <a:ext uri="{FF2B5EF4-FFF2-40B4-BE49-F238E27FC236}">
                <a16:creationId xmlns:a16="http://schemas.microsoft.com/office/drawing/2014/main" id="{2BD92B5F-BB92-4654-AEF1-C9A87A5248BF}"/>
              </a:ext>
            </a:extLst>
          </p:cNvPr>
          <p:cNvSpPr/>
          <p:nvPr userDrawn="1"/>
        </p:nvSpPr>
        <p:spPr>
          <a:xfrm rot="10800000">
            <a:off x="-1" y="4380806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 flip="none" rotWithShape="1">
            <a:gsLst>
              <a:gs pos="0">
                <a:srgbClr val="AFEBEB"/>
              </a:gs>
              <a:gs pos="77000">
                <a:schemeClr val="bg1">
                  <a:alpha val="25000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olný tvar 18">
            <a:extLst>
              <a:ext uri="{FF2B5EF4-FFF2-40B4-BE49-F238E27FC236}">
                <a16:creationId xmlns:a16="http://schemas.microsoft.com/office/drawing/2014/main" id="{C0623FAF-3EBE-4D32-9A7D-B3A292ACEE45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0" name="Volný tvar 19">
            <a:extLst>
              <a:ext uri="{FF2B5EF4-FFF2-40B4-BE49-F238E27FC236}">
                <a16:creationId xmlns:a16="http://schemas.microsoft.com/office/drawing/2014/main" id="{CF154488-7084-4B19-8834-F35893F3FCD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843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B832A41A-EB50-44F7-B334-F2DF1D43A948}"/>
              </a:ext>
            </a:extLst>
          </p:cNvPr>
          <p:cNvSpPr/>
          <p:nvPr userDrawn="1"/>
        </p:nvSpPr>
        <p:spPr>
          <a:xfrm>
            <a:off x="0" y="5879932"/>
            <a:ext cx="12192000" cy="45719"/>
          </a:xfrm>
          <a:prstGeom prst="rect">
            <a:avLst/>
          </a:prstGeom>
          <a:solidFill>
            <a:srgbClr val="F60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41E5713-0979-4073-8195-8FDF98369170}"/>
              </a:ext>
            </a:extLst>
          </p:cNvPr>
          <p:cNvSpPr/>
          <p:nvPr userDrawn="1"/>
        </p:nvSpPr>
        <p:spPr>
          <a:xfrm>
            <a:off x="0" y="5861078"/>
            <a:ext cx="12192000" cy="45719"/>
          </a:xfrm>
          <a:prstGeom prst="rect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chemeClr val="accent2"/>
              </a:solidFill>
            </a:endParaRPr>
          </a:p>
        </p:txBody>
      </p:sp>
      <p:sp>
        <p:nvSpPr>
          <p:cNvPr id="97" name="Volný tvar 6">
            <a:extLst>
              <a:ext uri="{FF2B5EF4-FFF2-40B4-BE49-F238E27FC236}">
                <a16:creationId xmlns:a16="http://schemas.microsoft.com/office/drawing/2014/main" id="{F101B372-16FE-412A-8851-DDC17B98795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3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olný tvar 17">
            <a:extLst>
              <a:ext uri="{FF2B5EF4-FFF2-40B4-BE49-F238E27FC236}">
                <a16:creationId xmlns:a16="http://schemas.microsoft.com/office/drawing/2014/main" id="{84116201-11AF-45C9-812E-00D732D624D2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olný tvar 18">
            <a:extLst>
              <a:ext uri="{FF2B5EF4-FFF2-40B4-BE49-F238E27FC236}">
                <a16:creationId xmlns:a16="http://schemas.microsoft.com/office/drawing/2014/main" id="{14FAE423-4E6B-4C0C-B3D6-E597049BF65F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0" name="Volný tvar 19">
            <a:extLst>
              <a:ext uri="{FF2B5EF4-FFF2-40B4-BE49-F238E27FC236}">
                <a16:creationId xmlns:a16="http://schemas.microsoft.com/office/drawing/2014/main" id="{7995864E-5F17-4EF1-8C3D-368F128AAC0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47000" y="217916"/>
            <a:ext cx="114301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>
                <a:solidFill>
                  <a:srgbClr val="2E5980"/>
                </a:solidFill>
              </a:rPr>
              <a:t>NOVÝ</a:t>
            </a:r>
            <a:r>
              <a:rPr lang="cs-CZ" sz="3200" b="1" baseline="0">
                <a:solidFill>
                  <a:srgbClr val="2E5980"/>
                </a:solidFill>
              </a:rPr>
              <a:t> NÁRODNÍ ZDRAVOTNICKÝ INFORMAČNÍ SYSTÉM</a:t>
            </a:r>
          </a:p>
          <a:p>
            <a:r>
              <a:rPr lang="cs-CZ" sz="3200" b="1" baseline="0">
                <a:solidFill>
                  <a:srgbClr val="2E5980"/>
                </a:solidFill>
              </a:rPr>
              <a:t>= NOVÁ KONCEPCE PRÁCE S DATY </a:t>
            </a:r>
            <a:endParaRPr lang="cs-CZ" sz="3200" b="1">
              <a:solidFill>
                <a:srgbClr val="2E5980"/>
              </a:solidFill>
            </a:endParaRPr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287E00CA-1E7B-4E51-8D15-DA48E2226502}"/>
              </a:ext>
            </a:extLst>
          </p:cNvPr>
          <p:cNvSpPr/>
          <p:nvPr userDrawn="1"/>
        </p:nvSpPr>
        <p:spPr>
          <a:xfrm>
            <a:off x="584088" y="5729492"/>
            <a:ext cx="3676008" cy="326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Zástupný symbol textu 4">
            <a:extLst>
              <a:ext uri="{FF2B5EF4-FFF2-40B4-BE49-F238E27FC236}">
                <a16:creationId xmlns:a16="http://schemas.microsoft.com/office/drawing/2014/main" id="{6733D971-AA31-4C2B-9864-62E324087CA3}"/>
              </a:ext>
            </a:extLst>
          </p:cNvPr>
          <p:cNvSpPr txBox="1">
            <a:spLocks/>
          </p:cNvSpPr>
          <p:nvPr userDrawn="1"/>
        </p:nvSpPr>
        <p:spPr>
          <a:xfrm>
            <a:off x="659278" y="5655926"/>
            <a:ext cx="4624286" cy="44126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cs-CZ" sz="2400">
                <a:solidFill>
                  <a:srgbClr val="D71440"/>
                </a:solidFill>
              </a:rPr>
              <a:t>NZIS</a:t>
            </a:r>
            <a:r>
              <a:rPr lang="cs-CZ" sz="2400" baseline="0">
                <a:solidFill>
                  <a:srgbClr val="D71440"/>
                </a:solidFill>
              </a:rPr>
              <a:t> OPEN, 13. 12. 2019</a:t>
            </a:r>
            <a:endParaRPr lang="cs-CZ" sz="2400">
              <a:solidFill>
                <a:srgbClr val="D71440"/>
              </a:solidFill>
            </a:endParaRPr>
          </a:p>
        </p:txBody>
      </p:sp>
      <p:pic>
        <p:nvPicPr>
          <p:cNvPr id="116" name="Picture 24">
            <a:extLst>
              <a:ext uri="{FF2B5EF4-FFF2-40B4-BE49-F238E27FC236}">
                <a16:creationId xmlns:a16="http://schemas.microsoft.com/office/drawing/2014/main" id="{5C9258A4-B5C3-4786-8A29-365C62CE39AF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40046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26B2A134-C899-4F60-BA30-9405C93E7A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pic>
        <p:nvPicPr>
          <p:cNvPr id="24" name="Obrázek 23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119770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EEE644-BC03-4930-9406-A18BB3FDE8F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23626" y="4199123"/>
            <a:ext cx="3200677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3892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309754" y="1358744"/>
            <a:ext cx="546887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800" b="1">
                <a:solidFill>
                  <a:schemeClr val="bg1"/>
                </a:solidFill>
              </a:rPr>
              <a:t>NZIS OPEN </a:t>
            </a:r>
          </a:p>
          <a:p>
            <a:pPr algn="ctr"/>
            <a:r>
              <a:rPr lang="cs-CZ" sz="3800" b="1">
                <a:solidFill>
                  <a:schemeClr val="bg1"/>
                </a:solidFill>
              </a:rPr>
              <a:t>Praha 13. 12. 2019</a:t>
            </a:r>
          </a:p>
        </p:txBody>
      </p:sp>
    </p:spTree>
    <p:extLst>
      <p:ext uri="{BB962C8B-B14F-4D97-AF65-F5344CB8AC3E}">
        <p14:creationId xmlns:p14="http://schemas.microsoft.com/office/powerpoint/2010/main" val="408431932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olný tvar 6">
            <a:extLst>
              <a:ext uri="{FF2B5EF4-FFF2-40B4-BE49-F238E27FC236}">
                <a16:creationId xmlns:a16="http://schemas.microsoft.com/office/drawing/2014/main" id="{9C4E3F5D-17FE-4F11-BF0B-55FCB20C5B12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Volný tvar 17">
            <a:extLst>
              <a:ext uri="{FF2B5EF4-FFF2-40B4-BE49-F238E27FC236}">
                <a16:creationId xmlns:a16="http://schemas.microsoft.com/office/drawing/2014/main" id="{D48C225E-8000-42E1-8A87-FBEBB02FC061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Volný tvar 18">
            <a:extLst>
              <a:ext uri="{FF2B5EF4-FFF2-40B4-BE49-F238E27FC236}">
                <a16:creationId xmlns:a16="http://schemas.microsoft.com/office/drawing/2014/main" id="{E8850329-92A2-4C8B-8B48-BF3BBCB09972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73" name="Volný tvar 19">
            <a:extLst>
              <a:ext uri="{FF2B5EF4-FFF2-40B4-BE49-F238E27FC236}">
                <a16:creationId xmlns:a16="http://schemas.microsoft.com/office/drawing/2014/main" id="{33F7304C-8B0F-401C-BBB8-0F87B5779B2B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926789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058092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804541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8CA8B-BE17-4E8E-BA21-5C708B05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EB976-B52F-4E70-BBEC-C16C4DA3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C9C5FA-8A58-4277-A372-519F039F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0A4BF4-D40A-4D0B-BC1B-8FB80ED0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55A1A0-AD5B-4C95-BAFF-47E2F5A4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689941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7A5EC-DCF3-4316-AAF9-593891F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E2C95-7248-4E58-95A4-5C701F28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EFFA53-665F-4953-B32A-12133A2A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CA4233-D784-46DD-A1AD-4152E21E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85684D-BE59-4E04-BE98-A785CC64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21854D-6B80-4FB9-9CFC-9B304DA8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9504419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1B7E-0F7A-48FF-80C4-2C5F31E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874446-8942-495E-93DB-784F144C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67A43-2030-465F-AE0C-283CAF155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DFD93F-F2A2-42A7-9EDB-BA58F8C9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9F1699-C431-4C57-A22C-6828F38DC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1BA643-00CC-4CB6-A102-96700A29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9C33A4-481B-476E-BA47-9035B5F7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8FED13E-2988-4324-B670-BCEC1AAF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2887305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59216-F6BD-41DB-8B58-4DBD6F7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086BD3-60BD-4510-BFCD-6FD8FF67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31CCE1-A76C-42B2-A3B8-61F4A78C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D9ECAF-09A6-4E6E-988F-94DAE95C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6211453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273665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23551-D153-4217-A154-4407A5B5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16EEB-8CE6-4497-BFA3-F99CC0D1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DD2D91-6CED-4D5D-90BC-1170E288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7CD6761-29DF-4455-9076-0459A199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57E6A1-1563-4E8F-97AB-B9639488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46D3B-0330-4216-A3E4-28A86341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4429651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0D4BE5-19B7-49D5-8B48-E9CCECB0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41C0DCF-3D3D-40E5-9127-BB856F35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734A7E9-778A-493F-86D4-6A7719CA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852D4C-AA02-44EC-AAA8-C261F8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EA8B9-0632-4DC0-BA34-8F44709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75481-B9F9-4C7F-93D3-F3E67810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45647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27C9B-34FC-4CEF-A0D2-FE608DB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DE946A-16C9-4D5E-9125-FDC4FC0E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D8B166-2654-4599-81CD-090450DC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545EFA-9E6A-445E-8D63-AA5C6DA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78E511-8C01-48B0-86BA-51C6AEA9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752293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A84DCF3-1782-4C08-96B2-D43EBCE1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8719A1-DC72-431A-9D4E-96FA10E29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005688-EA75-4393-9E80-A1CE8939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F067B-09AF-4046-BACD-D60555EC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EB7427-BEE7-4670-92C0-022D2034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171007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60480588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nadpis 1">
            <a:extLst>
              <a:ext uri="{FF2B5EF4-FFF2-40B4-BE49-F238E27FC236}">
                <a16:creationId xmlns:a16="http://schemas.microsoft.com/office/drawing/2014/main" id="{D974BC2D-0A11-4F45-6B2F-22B49CF0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4" y="323180"/>
            <a:ext cx="10515600" cy="582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1">
                <a:solidFill>
                  <a:srgbClr val="14377B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87203518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6" y="510746"/>
            <a:ext cx="11442357" cy="53546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7299E2-C7A3-447A-8E9A-FDCA7E37B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226" y="1178010"/>
            <a:ext cx="11442357" cy="5314863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670490508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lný tvar 6">
            <a:extLst>
              <a:ext uri="{FF2B5EF4-FFF2-40B4-BE49-F238E27FC236}">
                <a16:creationId xmlns:a16="http://schemas.microsoft.com/office/drawing/2014/main" id="{BA092CE4-D0D2-4FE6-B5CA-D630F8365A9F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Volný tvar 17">
            <a:extLst>
              <a:ext uri="{FF2B5EF4-FFF2-40B4-BE49-F238E27FC236}">
                <a16:creationId xmlns:a16="http://schemas.microsoft.com/office/drawing/2014/main" id="{A9AC28C5-3B85-48C6-9C27-101F202976F0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8">
            <a:extLst>
              <a:ext uri="{FF2B5EF4-FFF2-40B4-BE49-F238E27FC236}">
                <a16:creationId xmlns:a16="http://schemas.microsoft.com/office/drawing/2014/main" id="{9D30F62E-03CA-4E15-BE1A-2DDEE1CF958D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9" name="Volný tvar 19">
            <a:extLst>
              <a:ext uri="{FF2B5EF4-FFF2-40B4-BE49-F238E27FC236}">
                <a16:creationId xmlns:a16="http://schemas.microsoft.com/office/drawing/2014/main" id="{64049582-92A1-480A-B8BC-2ACD393580B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3F6A0B0-6E00-4A6E-B854-C29F20D2A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35" y="365125"/>
            <a:ext cx="11203460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977926775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OZSÁHLÝ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7">
            <a:extLst>
              <a:ext uri="{FF2B5EF4-FFF2-40B4-BE49-F238E27FC236}">
                <a16:creationId xmlns:a16="http://schemas.microsoft.com/office/drawing/2014/main" id="{A8154FCD-CFDA-4C01-89FD-0484B5445F5D}"/>
              </a:ext>
            </a:extLst>
          </p:cNvPr>
          <p:cNvSpPr/>
          <p:nvPr userDrawn="1"/>
        </p:nvSpPr>
        <p:spPr>
          <a:xfrm rot="10800000">
            <a:off x="-9427" y="5750354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19">
            <a:extLst>
              <a:ext uri="{FF2B5EF4-FFF2-40B4-BE49-F238E27FC236}">
                <a16:creationId xmlns:a16="http://schemas.microsoft.com/office/drawing/2014/main" id="{3B85F4A6-C534-4C91-AEEA-A35B084CCD30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746799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01915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4523869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AC82574F-5960-89ED-D455-A5F176296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5" name="Logo UZIS">
            <a:extLst>
              <a:ext uri="{FF2B5EF4-FFF2-40B4-BE49-F238E27FC236}">
                <a16:creationId xmlns:a16="http://schemas.microsoft.com/office/drawing/2014/main" id="{4F434A3F-AA7E-53BF-47CA-DC428B5A7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6" name="Přímá spojnice 3">
            <a:extLst>
              <a:ext uri="{FF2B5EF4-FFF2-40B4-BE49-F238E27FC236}">
                <a16:creationId xmlns:a16="http://schemas.microsoft.com/office/drawing/2014/main" id="{CE587C3F-0ACB-4309-BFF6-25328A0439A6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7" name="Obdélník 14">
            <a:extLst>
              <a:ext uri="{FF2B5EF4-FFF2-40B4-BE49-F238E27FC236}">
                <a16:creationId xmlns:a16="http://schemas.microsoft.com/office/drawing/2014/main" id="{1DFC5229-D661-E774-D4B4-6583AAF250E2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9F0F90D9-06E7-A541-619D-9E798E2383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963348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sp>
        <p:nvSpPr>
          <p:cNvPr id="19" name="Volný tvar 17">
            <a:extLst>
              <a:ext uri="{FF2B5EF4-FFF2-40B4-BE49-F238E27FC236}">
                <a16:creationId xmlns:a16="http://schemas.microsoft.com/office/drawing/2014/main" id="{DF1AA1DD-DCEB-9FDF-5F9F-251DA6A5D47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Volný tvar 19">
            <a:extLst>
              <a:ext uri="{FF2B5EF4-FFF2-40B4-BE49-F238E27FC236}">
                <a16:creationId xmlns:a16="http://schemas.microsoft.com/office/drawing/2014/main" id="{C476646C-C391-C20B-2ED6-96FFC1B18ADD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6460040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BEAF2980-B349-E8AE-0520-8F3274E4F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14" name="Logo UZIS">
            <a:extLst>
              <a:ext uri="{FF2B5EF4-FFF2-40B4-BE49-F238E27FC236}">
                <a16:creationId xmlns:a16="http://schemas.microsoft.com/office/drawing/2014/main" id="{75321557-877C-C289-E0C2-D99B1E9F99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5" name="Přímá spojnice 3">
            <a:extLst>
              <a:ext uri="{FF2B5EF4-FFF2-40B4-BE49-F238E27FC236}">
                <a16:creationId xmlns:a16="http://schemas.microsoft.com/office/drawing/2014/main" id="{2623DA2A-E630-59CA-BB8B-B895613B72FA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6" name="Obdélník 14">
            <a:extLst>
              <a:ext uri="{FF2B5EF4-FFF2-40B4-BE49-F238E27FC236}">
                <a16:creationId xmlns:a16="http://schemas.microsoft.com/office/drawing/2014/main" id="{BA2D69BE-4DBC-4C9F-0401-E9E88BA981FA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B897A23D-DBFF-EDC2-178F-C41494A78C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18" name="Volný tvar 17">
            <a:extLst>
              <a:ext uri="{FF2B5EF4-FFF2-40B4-BE49-F238E27FC236}">
                <a16:creationId xmlns:a16="http://schemas.microsoft.com/office/drawing/2014/main" id="{C5F2D782-D686-73ED-505A-A987E53C029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Volný tvar 19">
            <a:extLst>
              <a:ext uri="{FF2B5EF4-FFF2-40B4-BE49-F238E27FC236}">
                <a16:creationId xmlns:a16="http://schemas.microsoft.com/office/drawing/2014/main" id="{7B0B5B1D-4B79-F351-E819-2E07AFA964F7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9269359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8583F88F-242E-99D8-921D-E98F4C8A21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13697"/>
            <a:ext cx="647424" cy="252000"/>
          </a:xfrm>
          <a:prstGeom prst="rect">
            <a:avLst/>
          </a:prstGeom>
        </p:spPr>
      </p:pic>
      <p:pic>
        <p:nvPicPr>
          <p:cNvPr id="3" name="Logo UZIS">
            <a:extLst>
              <a:ext uri="{FF2B5EF4-FFF2-40B4-BE49-F238E27FC236}">
                <a16:creationId xmlns:a16="http://schemas.microsoft.com/office/drawing/2014/main" id="{79E74928-2338-4044-DAC9-416851245E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F4FC978B-E286-7E6A-A1E0-49640C23360D}"/>
              </a:ext>
            </a:extLst>
          </p:cNvPr>
          <p:cNvCxnSpPr>
            <a:cxnSpLocks/>
          </p:cNvCxnSpPr>
          <p:nvPr userDrawn="1"/>
        </p:nvCxnSpPr>
        <p:spPr>
          <a:xfrm>
            <a:off x="1057474" y="6523200"/>
            <a:ext cx="7740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5" name="Obdélník 14">
            <a:extLst>
              <a:ext uri="{FF2B5EF4-FFF2-40B4-BE49-F238E27FC236}">
                <a16:creationId xmlns:a16="http://schemas.microsoft.com/office/drawing/2014/main" id="{9AE06431-1031-9D95-AC3C-EA192351D95B}"/>
              </a:ext>
            </a:extLst>
          </p:cNvPr>
          <p:cNvSpPr/>
          <p:nvPr userDrawn="1"/>
        </p:nvSpPr>
        <p:spPr>
          <a:xfrm>
            <a:off x="1034040" y="6488094"/>
            <a:ext cx="77852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2E59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Strategický rámec rozvoje péče o zdraví v České republice do roku 2030: analytické podklady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2E5980"/>
              </a:solidFill>
              <a:effectLst/>
              <a:uLnTx/>
              <a:uFillTx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DA5E211F-7340-FD1D-3D20-408FD30326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0434" y="6500472"/>
            <a:ext cx="2101765" cy="180000"/>
          </a:xfrm>
          <a:prstGeom prst="rect">
            <a:avLst/>
          </a:prstGeom>
        </p:spPr>
      </p:pic>
      <p:sp>
        <p:nvSpPr>
          <p:cNvPr id="7" name="Volný tvar 17">
            <a:extLst>
              <a:ext uri="{FF2B5EF4-FFF2-40B4-BE49-F238E27FC236}">
                <a16:creationId xmlns:a16="http://schemas.microsoft.com/office/drawing/2014/main" id="{CC9DFAEB-3502-19EC-9200-9AC369E2063F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3E68FDED-C4E7-5B5F-E291-72378D9BE1FE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9494324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4119535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1032C3-23EF-4ABC-BE51-6098C1B9B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8B0A50E-E00E-42F1-9731-B614F7E21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83D821-D0F6-4BFC-AE5E-ACCA93C363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7044A1-BDF9-4E4D-BEDF-A1A972F44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14617F-CB3F-476C-A8CE-77E283608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8077830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0EC6C-92F7-40E8-9FEB-067D2C434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92D96A-91AC-4373-BDEE-340E82EEF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BD81FC-C01A-4079-A6AD-B060F18CCA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8CF0ED-BD78-4C50-A81D-1A67822B3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143CC1-9354-4A72-B983-71EB2522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6122837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ACB2EF-6B15-4DDD-A51E-196114D8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9C9B7D2-C62F-4C0C-B656-2C92CA1BB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980494-AA91-4802-8567-B4D5BD5177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C31CD6-F098-497E-A971-8E9CE328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A2A976-AEC4-40DD-A804-CFFD9D5D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698016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3BAF9A-C9FC-49E9-A075-07F69A29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AD2B5E-E021-46B0-9968-1E2957B71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A114950-752A-484C-A57D-455B1B11F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DE56074-62FC-4D69-A708-B9A49EF10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0E6D19E-0A29-4DF9-8474-AFA0EC03A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C20DD2F-0FE7-4BAE-A21B-391F52DB6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747225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EE06D9-5E84-4F99-B1DB-67DC38269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AF3AF5-8518-4BD1-A0E1-5E3C74060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EDF3C2A-15F0-4ADD-92F5-445DA778F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3955237-E7A0-4860-8C18-27DB4FAB3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82B09E1-AC77-45F2-BB1C-859D619A83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038683E-864C-4115-889F-84DB1072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52CD801-0A1B-4F9E-A076-559F55223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049B392-AC93-44BE-9909-703BA29F6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7686717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122308-67A0-4CE7-B9E3-F13E1CB1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CC2AED2-3A2D-4489-8517-425816DDC7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27A81A9-7686-4DF9-A1C7-51C70ABED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0F13BC2-20C5-493A-87C1-F4728740F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6898944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699A347-F3E5-4E5D-AD44-22955DF11B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C55B42E-B7CE-4577-AA71-E7FB47A94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BB9A233-4A8D-4181-BA84-93C6C79C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454631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375444-BBFB-444E-AF80-6FBCDBC32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6DA650-3DF6-45A8-A0DF-E4A44C9C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CE105F-365E-4E5C-9B66-32D761C74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703AAD5-DD69-4296-92C4-1A38FB1E8D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AF80FD1-E18C-4C29-B4B8-99962FB8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EB6C386-68FE-4119-AFC7-04CCF223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7290380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4A6094-DB9D-45EB-9BC7-F1C783187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D6843EB-C5CA-4FA2-8B71-54A5DF89F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F3B37CF-AFDA-4A70-B12B-B8B117A4A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31AFE7E-2692-4DCA-A615-5AE7362F2E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DBE77F-A61F-4CB7-A7FE-5FE04DD0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EC10BCA-6F14-4A8B-B6B4-99D1B4958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876436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2C293D-153B-4A8A-A29A-7A669B3E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ABE6A0-8FF2-4297-BCB8-EFA6CF84C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045589-C9C0-4345-AAB0-6E421DA0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62A73D-8FE6-448B-BE3C-8C1E32302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C73989-42FC-42F5-8AAB-8E4008FA1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1312454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99A518D-842A-4640-A0F7-C3DB0D407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D6E37F6-7E26-4B94-A3C4-3A2BD4EC7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BB55ADB-DA17-4EC8-88B2-20077C83E6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0ED9C6-B959-43D0-AF87-E70B6663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647ECA-066F-440B-B543-3506B82C5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472128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14377B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51690377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0893408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CA797ED8-728E-4B69-2BBD-C59909EE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0" y="160258"/>
            <a:ext cx="11386173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55392944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DD5507E7-6040-46C7-BA13-A67CB6B7E0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08302"/>
            <a:ext cx="11973582" cy="587095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574C265-9688-4695-B70F-7D8F1AF5DF4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22899" y="453751"/>
            <a:ext cx="2705836" cy="909047"/>
          </a:xfrm>
          <a:prstGeom prst="rect">
            <a:avLst/>
          </a:prstGeom>
        </p:spPr>
      </p:pic>
      <p:pic>
        <p:nvPicPr>
          <p:cNvPr id="10" name="Picture 24">
            <a:extLst>
              <a:ext uri="{FF2B5EF4-FFF2-40B4-BE49-F238E27FC236}">
                <a16:creationId xmlns:a16="http://schemas.microsoft.com/office/drawing/2014/main" id="{C9EC134C-8054-40CA-BA9F-4D862FE4D205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364760" y="1342772"/>
            <a:ext cx="592937" cy="39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EE98073-5742-4288-8853-84EC47AAE30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701" y="1259484"/>
            <a:ext cx="574173" cy="574173"/>
          </a:xfrm>
          <a:prstGeom prst="rect">
            <a:avLst/>
          </a:prstGeom>
        </p:spPr>
      </p:pic>
      <p:sp>
        <p:nvSpPr>
          <p:cNvPr id="12" name="Volný tvar 6">
            <a:extLst>
              <a:ext uri="{FF2B5EF4-FFF2-40B4-BE49-F238E27FC236}">
                <a16:creationId xmlns:a16="http://schemas.microsoft.com/office/drawing/2014/main" id="{676871B5-CE05-4A72-BCF5-11BBD8581B4F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9702EB63-1A8D-44D4-853F-DEFFD6896BFA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2A2927F2-9BEA-42A8-B5F9-088301A4532A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B292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4A958730-21BE-48A3-B952-CF28D94671A1}"/>
              </a:ext>
            </a:extLst>
          </p:cNvPr>
          <p:cNvSpPr/>
          <p:nvPr userDrawn="1"/>
        </p:nvSpPr>
        <p:spPr>
          <a:xfrm>
            <a:off x="0" y="5896269"/>
            <a:ext cx="12204000" cy="64800"/>
          </a:xfrm>
          <a:prstGeom prst="roundRect">
            <a:avLst/>
          </a:prstGeom>
          <a:solidFill>
            <a:srgbClr val="E72929"/>
          </a:solidFill>
          <a:ln>
            <a:solidFill>
              <a:srgbClr val="E7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DB2925"/>
              </a:solidFill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4C7844D4-67D5-4FEB-922D-E1B8D4FB4B6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192" y="6272375"/>
            <a:ext cx="603954" cy="399218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00B33972-B5F2-4344-B977-4548C5B33DB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225" y="6370983"/>
            <a:ext cx="3170928" cy="27777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C362A5E-1FBF-4FF6-ABC7-B610635E19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8338" y="532609"/>
            <a:ext cx="10092965" cy="1463939"/>
          </a:xfrm>
        </p:spPr>
        <p:txBody>
          <a:bodyPr anchor="ctr">
            <a:normAutofit/>
          </a:bodyPr>
          <a:lstStyle>
            <a:lvl1pPr algn="l"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5" name="Volný tvar 17">
            <a:extLst>
              <a:ext uri="{FF2B5EF4-FFF2-40B4-BE49-F238E27FC236}">
                <a16:creationId xmlns:a16="http://schemas.microsoft.com/office/drawing/2014/main" id="{A66578D3-C0E1-4CDE-8EED-0D8E774BCE9D}"/>
              </a:ext>
            </a:extLst>
          </p:cNvPr>
          <p:cNvSpPr/>
          <p:nvPr userDrawn="1"/>
        </p:nvSpPr>
        <p:spPr>
          <a:xfrm rot="10800000">
            <a:off x="-16476" y="4380807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B292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Zástupný text 19">
            <a:extLst>
              <a:ext uri="{FF2B5EF4-FFF2-40B4-BE49-F238E27FC236}">
                <a16:creationId xmlns:a16="http://schemas.microsoft.com/office/drawing/2014/main" id="{D5969FB3-D432-BA06-D90C-554AA624DC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6722" y="5729437"/>
            <a:ext cx="5229872" cy="542938"/>
          </a:xfrm>
          <a:solidFill>
            <a:schemeClr val="bg1"/>
          </a:solidFill>
        </p:spPr>
        <p:txBody>
          <a:bodyPr tIns="0" anchor="t"/>
          <a:lstStyle>
            <a:lvl1pPr marL="0" indent="0">
              <a:buNone/>
              <a:defRPr/>
            </a:lvl1pPr>
          </a:lstStyle>
          <a:p>
            <a:pPr lvl="0"/>
            <a:r>
              <a:rPr lang="cs-CZ"/>
              <a:t>Doplňte text</a:t>
            </a:r>
          </a:p>
        </p:txBody>
      </p:sp>
    </p:spTree>
    <p:extLst>
      <p:ext uri="{BB962C8B-B14F-4D97-AF65-F5344CB8AC3E}">
        <p14:creationId xmlns:p14="http://schemas.microsoft.com/office/powerpoint/2010/main" val="387184150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Záhlaví oddílu - ROZDĚLOV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F4F0A2B-8D05-4F0C-B1C2-35A9FBED36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2975"/>
            <a:ext cx="12192000" cy="431343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FDDED17-A310-4D00-882D-EE60643FA3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71072" y="1"/>
            <a:ext cx="2013074" cy="676308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8400AC73-7B27-419F-961E-86FEC8DCB999}"/>
              </a:ext>
            </a:extLst>
          </p:cNvPr>
          <p:cNvGrpSpPr/>
          <p:nvPr userDrawn="1"/>
        </p:nvGrpSpPr>
        <p:grpSpPr>
          <a:xfrm>
            <a:off x="7780833" y="6272375"/>
            <a:ext cx="4176775" cy="399218"/>
            <a:chOff x="7767225" y="6272375"/>
            <a:chExt cx="4176775" cy="399218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97A280FA-ADAE-4186-AEA9-8DEB58AE92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0046" y="6272375"/>
              <a:ext cx="603954" cy="399218"/>
            </a:xfrm>
            <a:prstGeom prst="rect">
              <a:avLst/>
            </a:prstGeom>
          </p:spPr>
        </p:pic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76476DA6-1759-4807-A8A4-F86760D730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7225" y="6370983"/>
              <a:ext cx="3170928" cy="277776"/>
            </a:xfrm>
            <a:prstGeom prst="rect">
              <a:avLst/>
            </a:prstGeom>
          </p:spPr>
        </p:pic>
      </p:grp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4196C38-B857-4D73-8975-1D21769F5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192" y="4342574"/>
            <a:ext cx="8293296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4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2463F2E9-BD25-C91D-8E1E-B72CD52735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4" y="151166"/>
            <a:ext cx="1252291" cy="487435"/>
          </a:xfrm>
          <a:prstGeom prst="rect">
            <a:avLst/>
          </a:prstGeom>
        </p:spPr>
      </p:pic>
      <p:sp>
        <p:nvSpPr>
          <p:cNvPr id="5" name="Obdélník: se zakulacenými rohy na opačné straně 4">
            <a:extLst>
              <a:ext uri="{FF2B5EF4-FFF2-40B4-BE49-F238E27FC236}">
                <a16:creationId xmlns:a16="http://schemas.microsoft.com/office/drawing/2014/main" id="{A99F47CC-B15F-0639-E92A-FE0B8481F6D4}"/>
              </a:ext>
            </a:extLst>
          </p:cNvPr>
          <p:cNvSpPr/>
          <p:nvPr userDrawn="1"/>
        </p:nvSpPr>
        <p:spPr>
          <a:xfrm flipV="1">
            <a:off x="0" y="638599"/>
            <a:ext cx="6282675" cy="317575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14377B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BC53C67-C16B-455F-BF19-A8E2B0567F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175" y="1322844"/>
            <a:ext cx="4883085" cy="174395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80868161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738675895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33905621-221A-4D2B-8220-E4076A120BD1}"/>
              </a:ext>
            </a:extLst>
          </p:cNvPr>
          <p:cNvSpPr/>
          <p:nvPr userDrawn="1"/>
        </p:nvSpPr>
        <p:spPr>
          <a:xfrm>
            <a:off x="7105454" y="-9427"/>
            <a:ext cx="5102679" cy="3837214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4377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7">
            <a:extLst>
              <a:ext uri="{FF2B5EF4-FFF2-40B4-BE49-F238E27FC236}">
                <a16:creationId xmlns:a16="http://schemas.microsoft.com/office/drawing/2014/main" id="{CBD59BF0-156D-4F3D-B5BB-1A11FA1D8BC5}"/>
              </a:ext>
            </a:extLst>
          </p:cNvPr>
          <p:cNvSpPr/>
          <p:nvPr userDrawn="1"/>
        </p:nvSpPr>
        <p:spPr>
          <a:xfrm rot="10800000">
            <a:off x="-9428" y="4390233"/>
            <a:ext cx="3549535" cy="2477193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18">
            <a:extLst>
              <a:ext uri="{FF2B5EF4-FFF2-40B4-BE49-F238E27FC236}">
                <a16:creationId xmlns:a16="http://schemas.microsoft.com/office/drawing/2014/main" id="{FC103EDD-CF0E-4187-8A63-8A1923745119}"/>
              </a:ext>
            </a:extLst>
          </p:cNvPr>
          <p:cNvSpPr/>
          <p:nvPr userDrawn="1"/>
        </p:nvSpPr>
        <p:spPr>
          <a:xfrm>
            <a:off x="9081211" y="-9426"/>
            <a:ext cx="3129643" cy="2441120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33CCCC"/>
              </a:solidFill>
            </a:endParaRPr>
          </a:p>
        </p:txBody>
      </p:sp>
      <p:sp>
        <p:nvSpPr>
          <p:cNvPr id="10" name="Volný tvar 19">
            <a:extLst>
              <a:ext uri="{FF2B5EF4-FFF2-40B4-BE49-F238E27FC236}">
                <a16:creationId xmlns:a16="http://schemas.microsoft.com/office/drawing/2014/main" id="{2B469BE3-65BC-494E-880C-943A184DBD66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729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DA9CD6A5-03CD-FF82-E592-98934393E2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54963112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36944806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B8C8-DCF8-418F-81E0-44375B3F2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6" y="510746"/>
            <a:ext cx="11442357" cy="53546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03688367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73C1EB-9D85-6634-16DE-08D82256A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D83FF08-23F2-2924-58CA-93F7CE0C0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427E3D-78BC-4831-DCA8-1058842B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E29E-C078-4544-980F-5A2236964CA2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A5FD58-CE88-DD5E-67A2-F128E91E8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548DE6E-6B23-52A2-1587-085BA31B9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DDC2-7A1B-40A1-A180-B179B6B15A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9836843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0EC6C-92F7-40E8-9FEB-067D2C434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92D96A-91AC-4373-BDEE-340E82EEF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BD81FC-C01A-4079-A6AD-B060F18CC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F52A8-F8B2-43D3-8EFD-CBFA0229DF96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8CF0ED-BD78-4C50-A81D-1A67822B3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143CC1-9354-4A72-B983-71EB2522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A35-4815-40AB-93E9-D82099A8C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298534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31671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250935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AC6AE01A-30B5-16A9-BF24-5CA79BEFB6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243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F9F2E37-FE7A-792D-FCFC-15B97BF72C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457" y="1051713"/>
            <a:ext cx="8124143" cy="1719262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DA0CA1A-9139-8D17-C312-6339DA38D4E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7654124" cy="1500187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C1497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31F705-9B6C-617E-3F45-7B513F45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86C2-06C0-4206-9C2C-BCDE5ED9D322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501743C-2422-05EE-E36C-67DE778EE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8D78E1-45E8-81F3-61A3-1C37BB1C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D8DCA-9651-4B21-9C3F-FCE1AACE5E4A}" type="slidenum">
              <a:rPr lang="cs-CZ" smtClean="0"/>
              <a:t>‹#›</a:t>
            </a:fld>
            <a:endParaRPr lang="cs-CZ"/>
          </a:p>
        </p:txBody>
      </p:sp>
      <p:pic>
        <p:nvPicPr>
          <p:cNvPr id="11" name="Obrázek 10" descr="Obsah obrázku Písmo, text, Grafika, snímek obrazovky&#10;&#10;Popis byl vytvořen automaticky">
            <a:extLst>
              <a:ext uri="{FF2B5EF4-FFF2-40B4-BE49-F238E27FC236}">
                <a16:creationId xmlns:a16="http://schemas.microsoft.com/office/drawing/2014/main" id="{03F2F8D3-9BE2-B5F6-E927-52AE1DCD1B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94" y="137567"/>
            <a:ext cx="1464467" cy="360000"/>
          </a:xfrm>
          <a:prstGeom prst="rect">
            <a:avLst/>
          </a:prstGeom>
        </p:spPr>
      </p:pic>
      <p:pic>
        <p:nvPicPr>
          <p:cNvPr id="12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F386FA1-1CB1-3017-E9ED-F997034AF8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748" y="155567"/>
            <a:ext cx="832403" cy="324000"/>
          </a:xfrm>
          <a:prstGeom prst="rect">
            <a:avLst/>
          </a:prstGeom>
        </p:spPr>
      </p:pic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5E2BDFB4-CD8B-54F4-4143-EC71D059E4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58148" y="196215"/>
            <a:ext cx="2522118" cy="216000"/>
          </a:xfrm>
          <a:prstGeom prst="rect">
            <a:avLst/>
          </a:prstGeom>
        </p:spPr>
      </p:pic>
      <p:pic>
        <p:nvPicPr>
          <p:cNvPr id="14" name="Grafický objekt 4">
            <a:extLst>
              <a:ext uri="{FF2B5EF4-FFF2-40B4-BE49-F238E27FC236}">
                <a16:creationId xmlns:a16="http://schemas.microsoft.com/office/drawing/2014/main" id="{5E973340-FE21-BA57-9D50-BB63B930513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6102" y="6356350"/>
            <a:ext cx="3592049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37998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zadi seda">
            <a:extLst>
              <a:ext uri="{FF2B5EF4-FFF2-40B4-BE49-F238E27FC236}">
                <a16:creationId xmlns:a16="http://schemas.microsoft.com/office/drawing/2014/main" id="{C6DB6EA3-D18B-4247-B7E0-D3F0ED4ABC66}"/>
              </a:ext>
            </a:extLst>
          </p:cNvPr>
          <p:cNvSpPr/>
          <p:nvPr userDrawn="1"/>
        </p:nvSpPr>
        <p:spPr bwMode="gray">
          <a:xfrm>
            <a:off x="0" y="1899462"/>
            <a:ext cx="12192000" cy="4028858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997" tIns="71997" rIns="71997" bIns="71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5552" y="5881971"/>
            <a:ext cx="12173011" cy="36000"/>
          </a:xfrm>
          <a:prstGeom prst="rect">
            <a:avLst/>
          </a:prstGeom>
          <a:solidFill>
            <a:srgbClr val="D71440"/>
          </a:solidFill>
          <a:ln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pic>
        <p:nvPicPr>
          <p:cNvPr id="8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6" y="6275298"/>
            <a:ext cx="3763463" cy="324000"/>
          </a:xfrm>
          <a:prstGeom prst="rect">
            <a:avLst/>
          </a:prstGeom>
        </p:spPr>
      </p:pic>
      <p:pic>
        <p:nvPicPr>
          <p:cNvPr id="6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37" y="6124324"/>
            <a:ext cx="822458" cy="540000"/>
          </a:xfrm>
          <a:prstGeom prst="rect">
            <a:avLst/>
          </a:prstGeom>
        </p:spPr>
      </p:pic>
      <p:pic>
        <p:nvPicPr>
          <p:cNvPr id="11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3" y="2607870"/>
            <a:ext cx="5715760" cy="2224771"/>
          </a:xfrm>
          <a:prstGeom prst="rect">
            <a:avLst/>
          </a:prstGeom>
        </p:spPr>
      </p:pic>
      <p:pic>
        <p:nvPicPr>
          <p:cNvPr id="61" name="Ikona 7">
            <a:extLst>
              <a:ext uri="{FF2B5EF4-FFF2-40B4-BE49-F238E27FC236}">
                <a16:creationId xmlns:a16="http://schemas.microsoft.com/office/drawing/2014/main" id="{1E522FD7-51BC-4B8E-A68D-8A0B5E4169E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06" y="3727037"/>
            <a:ext cx="791389" cy="792000"/>
          </a:xfrm>
          <a:prstGeom prst="rect">
            <a:avLst/>
          </a:prstGeom>
        </p:spPr>
      </p:pic>
      <p:pic>
        <p:nvPicPr>
          <p:cNvPr id="62" name="Ikona 6">
            <a:extLst>
              <a:ext uri="{FF2B5EF4-FFF2-40B4-BE49-F238E27FC236}">
                <a16:creationId xmlns:a16="http://schemas.microsoft.com/office/drawing/2014/main" id="{E01AA11B-D042-44CE-8E91-BAD234FB490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17" y="2819547"/>
            <a:ext cx="791389" cy="792000"/>
          </a:xfrm>
          <a:prstGeom prst="rect">
            <a:avLst/>
          </a:prstGeom>
        </p:spPr>
      </p:pic>
      <p:pic>
        <p:nvPicPr>
          <p:cNvPr id="63" name="Ikona 5">
            <a:extLst>
              <a:ext uri="{FF2B5EF4-FFF2-40B4-BE49-F238E27FC236}">
                <a16:creationId xmlns:a16="http://schemas.microsoft.com/office/drawing/2014/main" id="{6E1D9AE5-9B01-4D1E-A130-EA1856689D6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28" y="2821182"/>
            <a:ext cx="791389" cy="792000"/>
          </a:xfrm>
          <a:prstGeom prst="rect">
            <a:avLst/>
          </a:prstGeom>
        </p:spPr>
      </p:pic>
      <p:pic>
        <p:nvPicPr>
          <p:cNvPr id="64" name="Ikona 4">
            <a:extLst>
              <a:ext uri="{FF2B5EF4-FFF2-40B4-BE49-F238E27FC236}">
                <a16:creationId xmlns:a16="http://schemas.microsoft.com/office/drawing/2014/main" id="{78221017-9FB8-4EF8-A88B-38444E30A27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197" y="2826357"/>
            <a:ext cx="788298" cy="792000"/>
          </a:xfrm>
          <a:prstGeom prst="rect">
            <a:avLst/>
          </a:prstGeom>
        </p:spPr>
      </p:pic>
      <p:pic>
        <p:nvPicPr>
          <p:cNvPr id="65" name="Ikona 3">
            <a:extLst>
              <a:ext uri="{FF2B5EF4-FFF2-40B4-BE49-F238E27FC236}">
                <a16:creationId xmlns:a16="http://schemas.microsoft.com/office/drawing/2014/main" id="{D435ECA9-9699-4A70-9ABD-16C688E3468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68" y="2827327"/>
            <a:ext cx="788298" cy="792000"/>
          </a:xfrm>
          <a:prstGeom prst="rect">
            <a:avLst/>
          </a:prstGeom>
        </p:spPr>
      </p:pic>
      <p:pic>
        <p:nvPicPr>
          <p:cNvPr id="66" name="Ikona 2">
            <a:extLst>
              <a:ext uri="{FF2B5EF4-FFF2-40B4-BE49-F238E27FC236}">
                <a16:creationId xmlns:a16="http://schemas.microsoft.com/office/drawing/2014/main" id="{06B998D0-4DD3-4617-8B85-7A97769C7BF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93" y="3720280"/>
            <a:ext cx="791389" cy="792000"/>
          </a:xfrm>
          <a:prstGeom prst="rect">
            <a:avLst/>
          </a:prstGeom>
        </p:spPr>
      </p:pic>
      <p:pic>
        <p:nvPicPr>
          <p:cNvPr id="67" name="Ikona 1">
            <a:extLst>
              <a:ext uri="{FF2B5EF4-FFF2-40B4-BE49-F238E27FC236}">
                <a16:creationId xmlns:a16="http://schemas.microsoft.com/office/drawing/2014/main" id="{CDFE4053-986D-4CF5-BB65-55DDA986CB7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04" y="3714480"/>
            <a:ext cx="794492" cy="792000"/>
          </a:xfrm>
          <a:prstGeom prst="rect">
            <a:avLst/>
          </a:prstGeom>
        </p:spPr>
      </p:pic>
      <p:pic>
        <p:nvPicPr>
          <p:cNvPr id="9" name="Vlajka CR">
            <a:extLst>
              <a:ext uri="{FF2B5EF4-FFF2-40B4-BE49-F238E27FC236}">
                <a16:creationId xmlns:a16="http://schemas.microsoft.com/office/drawing/2014/main" id="{471DD38C-87B2-4EF0-9C4F-92FAABA3B665}"/>
              </a:ext>
            </a:extLst>
          </p:cNvPr>
          <p:cNvPicPr>
            <a:picLocks noChangeArrowheads="1"/>
          </p:cNvPicPr>
          <p:nvPr userDrawn="1"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525177" y="249066"/>
            <a:ext cx="54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Vlajka EU">
            <a:extLst>
              <a:ext uri="{FF2B5EF4-FFF2-40B4-BE49-F238E27FC236}">
                <a16:creationId xmlns:a16="http://schemas.microsoft.com/office/drawing/2014/main" id="{F0605D3E-9EE4-4CE0-8944-A11CBF44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8"/>
          <a:stretch/>
        </p:blipFill>
        <p:spPr>
          <a:xfrm>
            <a:off x="10876479" y="245794"/>
            <a:ext cx="538775" cy="360000"/>
          </a:xfrm>
          <a:prstGeom prst="rect">
            <a:avLst/>
          </a:prstGeom>
        </p:spPr>
      </p:pic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399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2" y="240975"/>
            <a:ext cx="8648147" cy="1598025"/>
          </a:xfrm>
        </p:spPr>
        <p:txBody>
          <a:bodyPr>
            <a:normAutofit/>
          </a:bodyPr>
          <a:lstStyle>
            <a:lvl1pPr marL="0" algn="l" defTabSz="914399" rtl="0" eaLnBrk="1" latinLnBrk="0" hangingPunct="1">
              <a:defRPr lang="cs-CZ" sz="3600" b="1" kern="1200">
                <a:solidFill>
                  <a:srgbClr val="2E598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9" name="Ovál 29">
            <a:extLst>
              <a:ext uri="{FF2B5EF4-FFF2-40B4-BE49-F238E27FC236}">
                <a16:creationId xmlns:a16="http://schemas.microsoft.com/office/drawing/2014/main" id="{E411B488-D6A9-4125-9226-91E8FF7C26F2}"/>
              </a:ext>
            </a:extLst>
          </p:cNvPr>
          <p:cNvSpPr/>
          <p:nvPr userDrawn="1"/>
        </p:nvSpPr>
        <p:spPr>
          <a:xfrm>
            <a:off x="8139290" y="752122"/>
            <a:ext cx="1747911" cy="1747911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30" name="Ovál 30">
            <a:extLst>
              <a:ext uri="{FF2B5EF4-FFF2-40B4-BE49-F238E27FC236}">
                <a16:creationId xmlns:a16="http://schemas.microsoft.com/office/drawing/2014/main" id="{822DE0E7-21EC-4CAD-9CAC-791515B7EB64}"/>
              </a:ext>
            </a:extLst>
          </p:cNvPr>
          <p:cNvSpPr/>
          <p:nvPr userDrawn="1"/>
        </p:nvSpPr>
        <p:spPr>
          <a:xfrm>
            <a:off x="8256660" y="869492"/>
            <a:ext cx="1513171" cy="1513171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pic>
        <p:nvPicPr>
          <p:cNvPr id="31" name="Obrázek 3">
            <a:extLst>
              <a:ext uri="{FF2B5EF4-FFF2-40B4-BE49-F238E27FC236}">
                <a16:creationId xmlns:a16="http://schemas.microsoft.com/office/drawing/2014/main" id="{BCAAFFEC-4A0F-48DD-BAB8-3AD3D610DB9B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730" y="1265655"/>
            <a:ext cx="1500937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2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4" y="1354230"/>
            <a:ext cx="3136237" cy="3656116"/>
          </a:xfrm>
          <a:prstGeom prst="rect">
            <a:avLst/>
          </a:prstGeom>
        </p:spPr>
      </p:pic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5" y="-947765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6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2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2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7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sp>
        <p:nvSpPr>
          <p:cNvPr id="23" name="Rovnoramenný trojúhelník 4">
            <a:extLst>
              <a:ext uri="{FF2B5EF4-FFF2-40B4-BE49-F238E27FC236}">
                <a16:creationId xmlns:a16="http://schemas.microsoft.com/office/drawing/2014/main" id="{DC0E0343-5C45-43CF-8F9D-7E1B45D81C97}"/>
              </a:ext>
            </a:extLst>
          </p:cNvPr>
          <p:cNvSpPr/>
          <p:nvPr userDrawn="1"/>
        </p:nvSpPr>
        <p:spPr>
          <a:xfrm rot="1106797">
            <a:off x="9882938" y="3843575"/>
            <a:ext cx="962460" cy="1373876"/>
          </a:xfrm>
          <a:prstGeom prst="triangle">
            <a:avLst>
              <a:gd name="adj" fmla="val 34206"/>
            </a:avLst>
          </a:prstGeom>
          <a:solidFill>
            <a:srgbClr val="FFC000">
              <a:alpha val="44000"/>
            </a:srgbClr>
          </a:solidFill>
          <a:ln w="15875">
            <a:solidFill>
              <a:srgbClr val="2E5980"/>
            </a:solidFill>
          </a:ln>
          <a:effectLst>
            <a:outerShdw blurRad="50800" dist="50800" dir="5400000" algn="ctr" rotWithShape="0">
              <a:srgbClr val="2E598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24" name="Ovál 22">
            <a:extLst>
              <a:ext uri="{FF2B5EF4-FFF2-40B4-BE49-F238E27FC236}">
                <a16:creationId xmlns:a16="http://schemas.microsoft.com/office/drawing/2014/main" id="{EAB28B21-0EBC-4D5E-A01B-64E94BE63564}"/>
              </a:ext>
            </a:extLst>
          </p:cNvPr>
          <p:cNvSpPr/>
          <p:nvPr userDrawn="1"/>
        </p:nvSpPr>
        <p:spPr>
          <a:xfrm>
            <a:off x="9573907" y="4835335"/>
            <a:ext cx="1029600" cy="10296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41" name="Ovál 23">
            <a:extLst>
              <a:ext uri="{FF2B5EF4-FFF2-40B4-BE49-F238E27FC236}">
                <a16:creationId xmlns:a16="http://schemas.microsoft.com/office/drawing/2014/main" id="{2D70AF7D-718E-4855-BE82-7D311FFE57F9}"/>
              </a:ext>
            </a:extLst>
          </p:cNvPr>
          <p:cNvSpPr/>
          <p:nvPr userDrawn="1"/>
        </p:nvSpPr>
        <p:spPr>
          <a:xfrm>
            <a:off x="9643043" y="4904472"/>
            <a:ext cx="891327" cy="891327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pic>
        <p:nvPicPr>
          <p:cNvPr id="42" name="Obrázek 6">
            <a:extLst>
              <a:ext uri="{FF2B5EF4-FFF2-40B4-BE49-F238E27FC236}">
                <a16:creationId xmlns:a16="http://schemas.microsoft.com/office/drawing/2014/main" id="{D946300A-C6F1-4177-8ADA-FAB7F5E45A3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218" y="5028995"/>
            <a:ext cx="987296" cy="621997"/>
          </a:xfrm>
          <a:prstGeom prst="rect">
            <a:avLst/>
          </a:prstGeom>
        </p:spPr>
      </p:pic>
      <p:pic>
        <p:nvPicPr>
          <p:cNvPr id="43" name="Obrázek 14">
            <a:extLst>
              <a:ext uri="{FF2B5EF4-FFF2-40B4-BE49-F238E27FC236}">
                <a16:creationId xmlns:a16="http://schemas.microsoft.com/office/drawing/2014/main" id="{C82DE588-4085-4E8F-8B1E-3453F84DD5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882843" y="23662"/>
            <a:ext cx="2039875" cy="58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01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39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70069850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A14E4D-27AA-8330-5523-1FBE875D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44" y="365125"/>
            <a:ext cx="10935056" cy="634733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16468E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Volný tvar 17">
            <a:extLst>
              <a:ext uri="{FF2B5EF4-FFF2-40B4-BE49-F238E27FC236}">
                <a16:creationId xmlns:a16="http://schemas.microsoft.com/office/drawing/2014/main" id="{E4D438A5-7AE6-C0B2-E322-D950B70FB551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497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Volný tvar 19">
            <a:extLst>
              <a:ext uri="{FF2B5EF4-FFF2-40B4-BE49-F238E27FC236}">
                <a16:creationId xmlns:a16="http://schemas.microsoft.com/office/drawing/2014/main" id="{AC18BBCB-735D-29CB-2E95-C24C8FC84250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6468E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F9B519CA-61E7-77A2-B0D3-0B5236F994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D6970EC6-320B-BD5C-0790-AE81CB68B1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07" y="6425889"/>
            <a:ext cx="411229" cy="270000"/>
          </a:xfrm>
          <a:prstGeom prst="rect">
            <a:avLst/>
          </a:prstGeom>
        </p:spPr>
      </p:pic>
      <p:cxnSp>
        <p:nvCxnSpPr>
          <p:cNvPr id="10" name="Přímá spojnice 3">
            <a:extLst>
              <a:ext uri="{FF2B5EF4-FFF2-40B4-BE49-F238E27FC236}">
                <a16:creationId xmlns:a16="http://schemas.microsoft.com/office/drawing/2014/main" id="{94E9B56D-79B4-B9FA-99F6-098E9265E629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796000" cy="7961"/>
          </a:xfrm>
          <a:prstGeom prst="line">
            <a:avLst/>
          </a:prstGeom>
          <a:noFill/>
          <a:ln w="6350" cap="flat" cmpd="sng" algn="ctr">
            <a:solidFill>
              <a:srgbClr val="16468E"/>
            </a:solidFill>
            <a:prstDash val="solid"/>
            <a:miter lim="800000"/>
          </a:ln>
          <a:effectLst/>
        </p:spPr>
      </p:cxnSp>
      <p:sp>
        <p:nvSpPr>
          <p:cNvPr id="11" name="Obdélník 14">
            <a:extLst>
              <a:ext uri="{FF2B5EF4-FFF2-40B4-BE49-F238E27FC236}">
                <a16:creationId xmlns:a16="http://schemas.microsoft.com/office/drawing/2014/main" id="{964C0C6C-825D-DDBF-2EB4-C8F2958814D9}"/>
              </a:ext>
            </a:extLst>
          </p:cNvPr>
          <p:cNvSpPr/>
          <p:nvPr userDrawn="1"/>
        </p:nvSpPr>
        <p:spPr>
          <a:xfrm>
            <a:off x="1031837" y="6539370"/>
            <a:ext cx="579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>
                <a:ln>
                  <a:noFill/>
                </a:ln>
                <a:solidFill>
                  <a:srgbClr val="16468E"/>
                </a:solidFill>
                <a:effectLst/>
                <a:uLnTx/>
                <a:uFillTx/>
              </a:rPr>
              <a:t>Budování Národního sociálního informačního systému (NSIS) 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16468E"/>
              </a:solidFill>
              <a:effectLst/>
              <a:uLnTx/>
              <a:uFillTx/>
            </a:endParaRP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6B3B6E3C-FAB8-0A45-4D66-371977CC6CA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42600" y="6500472"/>
            <a:ext cx="2101765" cy="180000"/>
          </a:xfrm>
          <a:prstGeom prst="rect">
            <a:avLst/>
          </a:prstGeom>
        </p:spPr>
      </p:pic>
      <p:pic>
        <p:nvPicPr>
          <p:cNvPr id="16" name="Obrázek 15" descr="Obsah obrázku Písmo, text, Grafika, snímek obrazovky&#10;&#10;Popis byl vytvořen automaticky">
            <a:extLst>
              <a:ext uri="{FF2B5EF4-FFF2-40B4-BE49-F238E27FC236}">
                <a16:creationId xmlns:a16="http://schemas.microsoft.com/office/drawing/2014/main" id="{EF9089EA-7DBF-0196-BF97-D77A752AD35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399" y="6442597"/>
            <a:ext cx="1328527" cy="32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51283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A602EC-17E2-56DD-B433-E35BC53BA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670793-DA19-D861-01A8-1B28AACC2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0E8B35-5708-B98F-4B28-D0FE9388F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86C2-06C0-4206-9C2C-BCDE5ED9D322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ADF2DD-EBB5-0878-B252-DA73885DC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3281017-88F0-8F17-7F11-C2FE8D020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D8DCA-9651-4B21-9C3F-FCE1AACE5E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741663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1E9F78-E2CE-4E8B-BE9E-D684648B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E5DDF9-EF30-4D78-811A-73ED0762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501578-6596-47E2-A888-C9138A57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7DA9367-A77A-4DD8-A455-6B8AA14E5B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897" y="6329435"/>
            <a:ext cx="610086" cy="40327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BAD892B-E80F-4F2B-84EB-5AEF368BA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661" y="6315280"/>
            <a:ext cx="447015" cy="43158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D92C38A-ACF3-4511-83B2-BBC8D3BC1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76357"/>
            <a:ext cx="12077699" cy="83235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C22728"/>
                </a:solidFill>
                <a:effectLst/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6E1183-66C6-4A27-95E6-796A78D36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568" y="2201678"/>
            <a:ext cx="10515600" cy="2143935"/>
          </a:xfrm>
        </p:spPr>
        <p:txBody>
          <a:bodyPr/>
          <a:lstStyle>
            <a:lvl1pPr>
              <a:defRPr sz="3200" b="1">
                <a:solidFill>
                  <a:srgbClr val="232C77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3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2186562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6371CE85-3C48-4067-84BD-19347C58EFB5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5B432300-D56C-43FA-B60E-02B43833B4F3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94B4D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4F58D6F-F4F6-4AB7-B9D7-2015CEF38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85751"/>
            <a:ext cx="10515600" cy="777240"/>
          </a:xfrm>
        </p:spPr>
        <p:txBody>
          <a:bodyPr anchor="b">
            <a:normAutofit/>
          </a:bodyPr>
          <a:lstStyle>
            <a:lvl1pPr>
              <a:defRPr sz="3200">
                <a:solidFill>
                  <a:srgbClr val="232C77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C4274D-4CC4-4057-938D-BE8076BC9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59565"/>
            <a:ext cx="10515600" cy="44300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37AA9A-488A-4315-90BC-B51744924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E6F3EA5-98D7-41B0-A08C-43B794AB1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B96EA8-5A02-4D79-9E28-F34D5DD4B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6068716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214639-86F0-4610-AEDE-BCAFC7BB9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DBD5DD-9692-44CC-A948-EC20F5CCC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E028D73-E3A6-4DDA-A109-63B37A71B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8CDA8AA-1F63-4AFF-B6EC-32087350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B8A31C7-1544-4D7D-8873-9B612709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34E1AB3-6DE3-4489-9F3F-3BDB9F502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708609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4782BE-CC23-4AAD-93CC-A66DF46A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284452-8A83-4E56-96E9-F1805944B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EE35199-C4F4-4A17-B23A-5AF8FDED6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0BDAD5E-8AEE-4DDD-B75E-31966FC29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1CA4CCB-5D30-4AB4-8C7B-71FC318E34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474A756-D0A8-41F1-B10B-9E15D5F9E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287B86C-E8BA-4276-B884-E64D8210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2D21218-AE48-4494-A290-2C5C8B7FF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8382768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A6975C-3203-4753-9BFF-E8FFCB6C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859B1E9-7BF2-4853-A014-44A9CED4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F0510A4-CB32-4DE6-B293-EFC7F3DD7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C0DE08E-2CF1-4F26-8A8E-41094C578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15613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A94D742-B739-45AE-9C02-F20D70F1C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6F8C3FD-B1CE-4D53-A0DC-4028158BA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5530D2C-02EF-4EA6-ADB5-5FDDFFA1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559540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B1F378-FCF3-4DCE-85EA-7E1DBD3B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1C0664-DB76-461D-8CA9-7DA097034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5E5908B-5222-437A-8B46-1E2FB0B88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0A9E425-112E-4DBD-BF2C-ECDE1710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049A9BA-E18C-4214-AC4A-21BBD8046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E373984-D22B-407F-BE10-617F79989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4452277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DCFDAE-DCC0-4AFE-981B-34763322E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544AC64-94B9-4657-9843-DEAF09987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BBC1403-ADBC-40FD-8C2E-BBFF329B4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5958DDA-105C-4E77-89BF-5CA36DA2C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8FE356A-E6D0-4FE1-B0BF-DCE642A2B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1A6D7E2-8E2C-4C8B-A3C6-DD3755AEE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9261964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3A4851-222D-4C44-A2BD-3D75F71D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901D2F-63DE-4B03-AB8A-FADCDF967E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2E39B44-7488-423B-B208-9029E737D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1ECF74A-F18C-4ED1-B437-39AFD352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0A19F4-1EF1-4C3C-AB76-70BACA216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1561844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8903EFB-A207-4DA7-AD65-9D7F806C5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B5304D6-B966-40CD-88F2-CBFD20F09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4096BF-5AD4-403F-B13C-74E4D21D0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7A45EB2-49A1-457F-90B4-8BEAB4C46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F5FD90-E661-40AB-94F6-CE3338263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9334297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1595358" cy="523137"/>
          </a:xfrm>
        </p:spPr>
        <p:txBody>
          <a:bodyPr anchor="t">
            <a:noAutofit/>
          </a:bodyPr>
          <a:lstStyle>
            <a:lvl1pPr>
              <a:defRPr lang="cs-CZ" sz="2800" b="1" kern="1200" dirty="0" smtClean="0">
                <a:solidFill>
                  <a:srgbClr val="C10C1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466009217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ulní mod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C10EBC8-3A65-6E0F-351E-C703C28037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A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547130B-4ACC-44A6-92B9-B89C6303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62288"/>
            <a:ext cx="10515600" cy="1500187"/>
          </a:xfrm>
        </p:spPr>
        <p:txBody>
          <a:bodyPr anchor="b">
            <a:noAutofit/>
          </a:bodyPr>
          <a:lstStyle>
            <a:lvl1pPr algn="ctr">
              <a:defRPr sz="4400" b="1" baseline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1B13A7-818C-43B5-AEC3-94C6B7542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ACFAD3C-EB37-2417-783D-D0805CF4BE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83" y="406302"/>
            <a:ext cx="3005205" cy="299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2093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ulní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47130B-4ACC-44A6-92B9-B89C6303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62288"/>
            <a:ext cx="10515600" cy="1500187"/>
          </a:xfrm>
          <a:solidFill>
            <a:schemeClr val="bg1"/>
          </a:solidFill>
        </p:spPr>
        <p:txBody>
          <a:bodyPr anchor="b">
            <a:noAutofit/>
          </a:bodyPr>
          <a:lstStyle>
            <a:lvl1pPr algn="ctr">
              <a:defRPr sz="4400" b="1" baseline="0">
                <a:solidFill>
                  <a:srgbClr val="005A85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1B13A7-818C-43B5-AEC3-94C6B7542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005A8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4AF2A645-F365-3417-4AEF-A19DB772F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83" y="398770"/>
            <a:ext cx="3005205" cy="299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14938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B57926-7B30-46BF-80E4-9F67B9DCD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1122363"/>
            <a:ext cx="1052195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0F0BF92-2161-46F7-9C64-66071D9FE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3602038"/>
            <a:ext cx="1052195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5757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CF23D42-7E0B-7053-93C6-7FBD7DEBCB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F028C806-C8D9-89E5-06E1-603FDF8CC747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ástupný symbol pro číslo snímku 4">
            <a:extLst>
              <a:ext uri="{FF2B5EF4-FFF2-40B4-BE49-F238E27FC236}">
                <a16:creationId xmlns:a16="http://schemas.microsoft.com/office/drawing/2014/main" id="{E07773B0-1933-7D59-9A88-6B24B71BDBA2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623789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mod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0F1BF364-4775-3B61-B075-62C188E8650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A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70E85C74-4854-D384-6126-6FBEDF08B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99504"/>
            <a:ext cx="10515600" cy="2852737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604168D3-F6F5-E0FF-402F-A5E6C4ACD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361296"/>
            <a:ext cx="10515600" cy="15001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2C1DD0F-5CF5-84BF-BE00-D50E52BF89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4894" y="135617"/>
            <a:ext cx="1343637" cy="133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3304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ola bí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47130B-4ACC-44A6-92B9-B89C6303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99504"/>
            <a:ext cx="10515600" cy="2852737"/>
          </a:xfrm>
        </p:spPr>
        <p:txBody>
          <a:bodyPr anchor="b">
            <a:noAutofit/>
          </a:bodyPr>
          <a:lstStyle>
            <a:lvl1pPr>
              <a:defRPr sz="4400"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1B13A7-818C-43B5-AEC3-94C6B7542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361296"/>
            <a:ext cx="10515600" cy="15001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5757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C1F61DD-D359-0F3E-6E54-E06762045A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CF14B182-70FC-4ED8-D9D3-98FD918F6BF7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symbol pro číslo snímku 4">
            <a:extLst>
              <a:ext uri="{FF2B5EF4-FFF2-40B4-BE49-F238E27FC236}">
                <a16:creationId xmlns:a16="http://schemas.microsoft.com/office/drawing/2014/main" id="{77E286C5-A922-D895-8206-BCF60E823747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990475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sah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2CD4E5-2A46-47FA-A2E4-772D3DF9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79F663-11C5-4132-897E-FC89A1143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744E13F-F6C5-FDF7-3729-85AC3DAAA7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8022E1AA-CFCA-9FE5-0D89-69683A17B999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symbol pro číslo snímku 4">
            <a:extLst>
              <a:ext uri="{FF2B5EF4-FFF2-40B4-BE49-F238E27FC236}">
                <a16:creationId xmlns:a16="http://schemas.microsoft.com/office/drawing/2014/main" id="{AE9AEAFE-F6D0-E8BF-74FA-6633EEE7EFFB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97587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bsah 2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97635E-1258-43AF-ACD5-F530770F3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2B5FC4-34A5-4923-A251-5984AD664D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DB5A2EF-605B-4419-9368-7AB6FCE91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symbol pro číslo snímku 4">
            <a:extLst>
              <a:ext uri="{FF2B5EF4-FFF2-40B4-BE49-F238E27FC236}">
                <a16:creationId xmlns:a16="http://schemas.microsoft.com/office/drawing/2014/main" id="{F7275448-B2AF-4A31-B469-FAFF5E99FD3C}"/>
              </a:ext>
            </a:extLst>
          </p:cNvPr>
          <p:cNvSpPr txBox="1">
            <a:spLocks/>
          </p:cNvSpPr>
          <p:nvPr userDrawn="1"/>
        </p:nvSpPr>
        <p:spPr>
          <a:xfrm>
            <a:off x="11042650" y="456409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800" smtClean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pPr/>
              <a:t>‹#›</a:t>
            </a:fld>
            <a:endParaRPr lang="cs-CZ" dirty="0">
              <a:solidFill>
                <a:srgbClr val="57575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B7ACE15-788E-B505-F787-ECFE9AB03D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9DB43A7C-1039-453C-8EA3-88F85E1E9C0C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symbol pro číslo snímku 4">
            <a:extLst>
              <a:ext uri="{FF2B5EF4-FFF2-40B4-BE49-F238E27FC236}">
                <a16:creationId xmlns:a16="http://schemas.microsoft.com/office/drawing/2014/main" id="{F4446758-BA5F-F968-56A5-BBE9F0411706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610012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obsah 2 podnadpis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5A768C-3005-4839-9BB1-148A900E7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F4EC796-9DB1-426A-99DF-C05BEB519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ctr">
            <a:noAutofit/>
          </a:bodyPr>
          <a:lstStyle>
            <a:lvl1pPr marL="0" indent="0">
              <a:buNone/>
              <a:defRPr sz="2400" b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E27144-0798-4D2B-8A98-724337AA2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F641FAB-8271-44B6-B155-DCEF14899D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ctr">
            <a:noAutofit/>
          </a:bodyPr>
          <a:lstStyle>
            <a:lvl1pPr marL="0" indent="0">
              <a:buNone/>
              <a:defRPr sz="2400" b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0C77AA9-15E9-42CB-9CBB-BD35EC775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FFBF03D-54FC-9F26-E569-175D134A22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D7264020-6621-3CE8-5959-523B304E2FF1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číslo snímku 4">
            <a:extLst>
              <a:ext uri="{FF2B5EF4-FFF2-40B4-BE49-F238E27FC236}">
                <a16:creationId xmlns:a16="http://schemas.microsoft.com/office/drawing/2014/main" id="{2F67B741-F1BD-68B8-E559-FB631C4C7CB1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498690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3F85E5-0A12-4274-9158-7C34699E8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09250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text 2">
            <a:extLst>
              <a:ext uri="{FF2B5EF4-FFF2-40B4-BE49-F238E27FC236}">
                <a16:creationId xmlns:a16="http://schemas.microsoft.com/office/drawing/2014/main" id="{DB1DAF73-C0A8-474E-9CF8-001D37C90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90688"/>
            <a:ext cx="10509250" cy="15001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919C7079-6630-E7D5-AD31-79B1B9AF6F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27379D0B-9A91-FB28-5A33-5384FD81E5B4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symbol pro číslo snímku 4">
            <a:extLst>
              <a:ext uri="{FF2B5EF4-FFF2-40B4-BE49-F238E27FC236}">
                <a16:creationId xmlns:a16="http://schemas.microsoft.com/office/drawing/2014/main" id="{EB7691B9-9A89-476A-7FE4-25DE17BA25F4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86302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D76979-6BC7-4BCF-8BB7-C8FAC080B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3200"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3105AC9-8117-44C3-B1E9-A7555AAEC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426799B-17B8-2DDB-2317-0C4656A889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BF0C3FD1-AEBA-D7C4-EEF2-D0C6D85E3A0A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symbol pro číslo snímku 4">
            <a:extLst>
              <a:ext uri="{FF2B5EF4-FFF2-40B4-BE49-F238E27FC236}">
                <a16:creationId xmlns:a16="http://schemas.microsoft.com/office/drawing/2014/main" id="{625CE042-62E8-6BF6-1252-1C7BBB268AAA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604115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ist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95FD49D5-C8FC-A8FD-36C5-FEC82E009645}"/>
              </a:ext>
            </a:extLst>
          </p:cNvPr>
          <p:cNvSpPr/>
          <p:nvPr userDrawn="1"/>
        </p:nvSpPr>
        <p:spPr>
          <a:xfrm>
            <a:off x="0" y="6238959"/>
            <a:ext cx="12192000" cy="619041"/>
          </a:xfrm>
          <a:prstGeom prst="rect">
            <a:avLst/>
          </a:prstGeom>
          <a:solidFill>
            <a:srgbClr val="D9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ástupný symbol pro číslo snímku 4">
            <a:extLst>
              <a:ext uri="{FF2B5EF4-FFF2-40B4-BE49-F238E27FC236}">
                <a16:creationId xmlns:a16="http://schemas.microsoft.com/office/drawing/2014/main" id="{9CF17AA4-67EE-D59C-EC45-60FEE985B7E5}"/>
              </a:ext>
            </a:extLst>
          </p:cNvPr>
          <p:cNvSpPr txBox="1">
            <a:spLocks/>
          </p:cNvSpPr>
          <p:nvPr userDrawn="1"/>
        </p:nvSpPr>
        <p:spPr>
          <a:xfrm>
            <a:off x="11366834" y="6375188"/>
            <a:ext cx="423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ulish Bold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18E280C-09BD-4291-9104-EDC85F70CC51}" type="slidenum">
              <a:rPr lang="cs-CZ" sz="1200" b="0" smtClean="0">
                <a:solidFill>
                  <a:srgbClr val="005A85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pPr/>
              <a:t>‹#›</a:t>
            </a:fld>
            <a:endParaRPr lang="cs-CZ" sz="1200" b="0" dirty="0">
              <a:solidFill>
                <a:srgbClr val="005A85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C5D2D81-D690-0C30-E31A-7454EF20BB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4" y="135617"/>
            <a:ext cx="1343637" cy="133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34790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ec modr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DC4238DF-E74D-B26D-2272-FC8EE2BB22A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A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F3AF0334-CCA0-41E9-9EAF-53785832A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62288"/>
            <a:ext cx="10515600" cy="1500187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0C8EEEED-1BBA-4962-AACA-A1D86336A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B2DA1AD-4D6E-27C0-13C8-4BD234EB7F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83" y="406302"/>
            <a:ext cx="3005205" cy="299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68233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ec bíl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F3AF0334-CCA0-41E9-9EAF-53785832A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62288"/>
            <a:ext cx="10515600" cy="1500187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0C8EEEED-1BBA-4962-AACA-A1D86336A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005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58E1B5D-86D2-8AF8-10C0-1E363F7EBE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83" y="398770"/>
            <a:ext cx="3005205" cy="299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47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9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42" Type="http://schemas.openxmlformats.org/officeDocument/2006/relationships/theme" Target="../theme/theme3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29" Type="http://schemas.openxmlformats.org/officeDocument/2006/relationships/slideLayout" Target="../slideLayouts/slideLayout65.xml"/><Relationship Id="rId41" Type="http://schemas.openxmlformats.org/officeDocument/2006/relationships/slideLayout" Target="../slideLayouts/slideLayout77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slideLayout" Target="../slideLayouts/slideLayout73.xml"/><Relationship Id="rId40" Type="http://schemas.openxmlformats.org/officeDocument/2006/relationships/slideLayout" Target="../slideLayouts/slideLayout76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slideLayout" Target="../slideLayouts/slideLayout74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33" Type="http://schemas.openxmlformats.org/officeDocument/2006/relationships/theme" Target="../theme/theme6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29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32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31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slideLayout" Target="../slideLayouts/slideLayout109.xml"/><Relationship Id="rId30" Type="http://schemas.openxmlformats.org/officeDocument/2006/relationships/slideLayout" Target="../slideLayouts/slideLayout112.xml"/><Relationship Id="rId8" Type="http://schemas.openxmlformats.org/officeDocument/2006/relationships/slideLayout" Target="../slideLayouts/slideLayout90.xml"/></Relationships>
</file>

<file path=ppt/slideMasters/_rels/slideMaster7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35.xml"/><Relationship Id="rId34" Type="http://schemas.openxmlformats.org/officeDocument/2006/relationships/slideLayout" Target="../slideLayouts/slideLayout148.xml"/><Relationship Id="rId42" Type="http://schemas.openxmlformats.org/officeDocument/2006/relationships/slideLayout" Target="../slideLayouts/slideLayout156.xml"/><Relationship Id="rId47" Type="http://schemas.openxmlformats.org/officeDocument/2006/relationships/slideLayout" Target="../slideLayouts/slideLayout161.xml"/><Relationship Id="rId50" Type="http://schemas.openxmlformats.org/officeDocument/2006/relationships/slideLayout" Target="../slideLayouts/slideLayout164.xml"/><Relationship Id="rId55" Type="http://schemas.openxmlformats.org/officeDocument/2006/relationships/slideLayout" Target="../slideLayouts/slideLayout169.xml"/><Relationship Id="rId6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9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25.xml"/><Relationship Id="rId24" Type="http://schemas.openxmlformats.org/officeDocument/2006/relationships/slideLayout" Target="../slideLayouts/slideLayout138.xml"/><Relationship Id="rId32" Type="http://schemas.openxmlformats.org/officeDocument/2006/relationships/slideLayout" Target="../slideLayouts/slideLayout146.xml"/><Relationship Id="rId37" Type="http://schemas.openxmlformats.org/officeDocument/2006/relationships/slideLayout" Target="../slideLayouts/slideLayout151.xml"/><Relationship Id="rId40" Type="http://schemas.openxmlformats.org/officeDocument/2006/relationships/slideLayout" Target="../slideLayouts/slideLayout154.xml"/><Relationship Id="rId45" Type="http://schemas.openxmlformats.org/officeDocument/2006/relationships/slideLayout" Target="../slideLayouts/slideLayout159.xml"/><Relationship Id="rId53" Type="http://schemas.openxmlformats.org/officeDocument/2006/relationships/slideLayout" Target="../slideLayouts/slideLayout167.xml"/><Relationship Id="rId58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19.xml"/><Relationship Id="rId61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slideLayout" Target="../slideLayouts/slideLayout141.xml"/><Relationship Id="rId30" Type="http://schemas.openxmlformats.org/officeDocument/2006/relationships/slideLayout" Target="../slideLayouts/slideLayout144.xml"/><Relationship Id="rId35" Type="http://schemas.openxmlformats.org/officeDocument/2006/relationships/slideLayout" Target="../slideLayouts/slideLayout149.xml"/><Relationship Id="rId43" Type="http://schemas.openxmlformats.org/officeDocument/2006/relationships/slideLayout" Target="../slideLayouts/slideLayout157.xml"/><Relationship Id="rId48" Type="http://schemas.openxmlformats.org/officeDocument/2006/relationships/slideLayout" Target="../slideLayouts/slideLayout162.xml"/><Relationship Id="rId56" Type="http://schemas.openxmlformats.org/officeDocument/2006/relationships/slideLayout" Target="../slideLayouts/slideLayout170.xml"/><Relationship Id="rId64" Type="http://schemas.openxmlformats.org/officeDocument/2006/relationships/slideLayout" Target="../slideLayouts/slideLayout178.xml"/><Relationship Id="rId8" Type="http://schemas.openxmlformats.org/officeDocument/2006/relationships/slideLayout" Target="../slideLayouts/slideLayout122.xml"/><Relationship Id="rId51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slideLayout" Target="../slideLayouts/slideLayout139.xml"/><Relationship Id="rId33" Type="http://schemas.openxmlformats.org/officeDocument/2006/relationships/slideLayout" Target="../slideLayouts/slideLayout147.xml"/><Relationship Id="rId38" Type="http://schemas.openxmlformats.org/officeDocument/2006/relationships/slideLayout" Target="../slideLayouts/slideLayout152.xml"/><Relationship Id="rId46" Type="http://schemas.openxmlformats.org/officeDocument/2006/relationships/slideLayout" Target="../slideLayouts/slideLayout160.xml"/><Relationship Id="rId59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34.xml"/><Relationship Id="rId41" Type="http://schemas.openxmlformats.org/officeDocument/2006/relationships/slideLayout" Target="../slideLayouts/slideLayout155.xml"/><Relationship Id="rId54" Type="http://schemas.openxmlformats.org/officeDocument/2006/relationships/slideLayout" Target="../slideLayouts/slideLayout168.xml"/><Relationship Id="rId6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28" Type="http://schemas.openxmlformats.org/officeDocument/2006/relationships/slideLayout" Target="../slideLayouts/slideLayout142.xml"/><Relationship Id="rId36" Type="http://schemas.openxmlformats.org/officeDocument/2006/relationships/slideLayout" Target="../slideLayouts/slideLayout150.xml"/><Relationship Id="rId49" Type="http://schemas.openxmlformats.org/officeDocument/2006/relationships/slideLayout" Target="../slideLayouts/slideLayout163.xml"/><Relationship Id="rId57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24.xml"/><Relationship Id="rId31" Type="http://schemas.openxmlformats.org/officeDocument/2006/relationships/slideLayout" Target="../slideLayouts/slideLayout145.xml"/><Relationship Id="rId44" Type="http://schemas.openxmlformats.org/officeDocument/2006/relationships/slideLayout" Target="../slideLayouts/slideLayout158.xml"/><Relationship Id="rId52" Type="http://schemas.openxmlformats.org/officeDocument/2006/relationships/slideLayout" Target="../slideLayouts/slideLayout166.xml"/><Relationship Id="rId60" Type="http://schemas.openxmlformats.org/officeDocument/2006/relationships/slideLayout" Target="../slideLayouts/slideLayout174.xml"/><Relationship Id="rId65" Type="http://schemas.openxmlformats.org/officeDocument/2006/relationships/theme" Target="../theme/theme7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9" Type="http://schemas.openxmlformats.org/officeDocument/2006/relationships/slideLayout" Target="../slideLayouts/slideLayout15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8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18" Type="http://schemas.openxmlformats.org/officeDocument/2006/relationships/slideLayout" Target="../slideLayouts/slideLayout203.xml"/><Relationship Id="rId26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188.xml"/><Relationship Id="rId21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5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20" Type="http://schemas.openxmlformats.org/officeDocument/2006/relationships/slideLayout" Target="../slideLayouts/slideLayout205.xml"/><Relationship Id="rId29" Type="http://schemas.openxmlformats.org/officeDocument/2006/relationships/theme" Target="../theme/theme9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24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23" Type="http://schemas.openxmlformats.org/officeDocument/2006/relationships/slideLayout" Target="../slideLayouts/slideLayout208.xml"/><Relationship Id="rId28" Type="http://schemas.openxmlformats.org/officeDocument/2006/relationships/slideLayout" Target="../slideLayouts/slideLayout213.xml"/><Relationship Id="rId10" Type="http://schemas.openxmlformats.org/officeDocument/2006/relationships/slideLayout" Target="../slideLayouts/slideLayout195.xml"/><Relationship Id="rId19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Relationship Id="rId22" Type="http://schemas.openxmlformats.org/officeDocument/2006/relationships/slideLayout" Target="../slideLayouts/slideLayout207.xml"/><Relationship Id="rId27" Type="http://schemas.openxmlformats.org/officeDocument/2006/relationships/slideLayout" Target="../slideLayouts/slideLayout212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26.xml"/><Relationship Id="rId18" Type="http://schemas.openxmlformats.org/officeDocument/2006/relationships/slideLayout" Target="../slideLayouts/slideLayout231.xml"/><Relationship Id="rId26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16.xml"/><Relationship Id="rId21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17" Type="http://schemas.openxmlformats.org/officeDocument/2006/relationships/slideLayout" Target="../slideLayouts/slideLayout230.xml"/><Relationship Id="rId25" Type="http://schemas.openxmlformats.org/officeDocument/2006/relationships/slideLayout" Target="../slideLayouts/slideLayout238.xml"/><Relationship Id="rId33" Type="http://schemas.openxmlformats.org/officeDocument/2006/relationships/theme" Target="../theme/theme10.xml"/><Relationship Id="rId2" Type="http://schemas.openxmlformats.org/officeDocument/2006/relationships/slideLayout" Target="../slideLayouts/slideLayout215.xml"/><Relationship Id="rId16" Type="http://schemas.openxmlformats.org/officeDocument/2006/relationships/slideLayout" Target="../slideLayouts/slideLayout229.xml"/><Relationship Id="rId20" Type="http://schemas.openxmlformats.org/officeDocument/2006/relationships/slideLayout" Target="../slideLayouts/slideLayout233.xml"/><Relationship Id="rId29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24" Type="http://schemas.openxmlformats.org/officeDocument/2006/relationships/slideLayout" Target="../slideLayouts/slideLayout237.xml"/><Relationship Id="rId32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18.xml"/><Relationship Id="rId15" Type="http://schemas.openxmlformats.org/officeDocument/2006/relationships/slideLayout" Target="../slideLayouts/slideLayout228.xml"/><Relationship Id="rId23" Type="http://schemas.openxmlformats.org/officeDocument/2006/relationships/slideLayout" Target="../slideLayouts/slideLayout236.xml"/><Relationship Id="rId28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3.xml"/><Relationship Id="rId19" Type="http://schemas.openxmlformats.org/officeDocument/2006/relationships/slideLayout" Target="../slideLayouts/slideLayout232.xml"/><Relationship Id="rId31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slideLayout" Target="../slideLayouts/slideLayout227.xml"/><Relationship Id="rId22" Type="http://schemas.openxmlformats.org/officeDocument/2006/relationships/slideLayout" Target="../slideLayouts/slideLayout235.xml"/><Relationship Id="rId27" Type="http://schemas.openxmlformats.org/officeDocument/2006/relationships/slideLayout" Target="../slideLayouts/slideLayout240.xml"/><Relationship Id="rId30" Type="http://schemas.openxmlformats.org/officeDocument/2006/relationships/slideLayout" Target="../slideLayouts/slideLayout243.xml"/><Relationship Id="rId8" Type="http://schemas.openxmlformats.org/officeDocument/2006/relationships/slideLayout" Target="../slideLayouts/slideLayout22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13" Type="http://schemas.openxmlformats.org/officeDocument/2006/relationships/slideLayout" Target="../slideLayouts/slideLayout258.xml"/><Relationship Id="rId18" Type="http://schemas.openxmlformats.org/officeDocument/2006/relationships/slideLayout" Target="../slideLayouts/slideLayout263.xml"/><Relationship Id="rId26" Type="http://schemas.openxmlformats.org/officeDocument/2006/relationships/slideLayout" Target="../slideLayouts/slideLayout271.xml"/><Relationship Id="rId3" Type="http://schemas.openxmlformats.org/officeDocument/2006/relationships/slideLayout" Target="../slideLayouts/slideLayout248.xml"/><Relationship Id="rId21" Type="http://schemas.openxmlformats.org/officeDocument/2006/relationships/slideLayout" Target="../slideLayouts/slideLayout266.xml"/><Relationship Id="rId7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57.xml"/><Relationship Id="rId17" Type="http://schemas.openxmlformats.org/officeDocument/2006/relationships/slideLayout" Target="../slideLayouts/slideLayout262.xml"/><Relationship Id="rId25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47.xml"/><Relationship Id="rId16" Type="http://schemas.openxmlformats.org/officeDocument/2006/relationships/slideLayout" Target="../slideLayouts/slideLayout261.xml"/><Relationship Id="rId20" Type="http://schemas.openxmlformats.org/officeDocument/2006/relationships/slideLayout" Target="../slideLayouts/slideLayout265.xml"/><Relationship Id="rId29" Type="http://schemas.openxmlformats.org/officeDocument/2006/relationships/slideLayout" Target="../slideLayouts/slideLayout274.xml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24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50.xml"/><Relationship Id="rId15" Type="http://schemas.openxmlformats.org/officeDocument/2006/relationships/slideLayout" Target="../slideLayouts/slideLayout260.xml"/><Relationship Id="rId23" Type="http://schemas.openxmlformats.org/officeDocument/2006/relationships/slideLayout" Target="../slideLayouts/slideLayout268.xml"/><Relationship Id="rId28" Type="http://schemas.openxmlformats.org/officeDocument/2006/relationships/slideLayout" Target="../slideLayouts/slideLayout273.xml"/><Relationship Id="rId10" Type="http://schemas.openxmlformats.org/officeDocument/2006/relationships/slideLayout" Target="../slideLayouts/slideLayout255.xml"/><Relationship Id="rId19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Relationship Id="rId14" Type="http://schemas.openxmlformats.org/officeDocument/2006/relationships/slideLayout" Target="../slideLayouts/slideLayout259.xml"/><Relationship Id="rId22" Type="http://schemas.openxmlformats.org/officeDocument/2006/relationships/slideLayout" Target="../slideLayouts/slideLayout267.xml"/><Relationship Id="rId27" Type="http://schemas.openxmlformats.org/officeDocument/2006/relationships/slideLayout" Target="../slideLayouts/slideLayout272.xml"/><Relationship Id="rId30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8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0.xml"/><Relationship Id="rId13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89.xml"/><Relationship Id="rId12" Type="http://schemas.openxmlformats.org/officeDocument/2006/relationships/slideLayout" Target="../slideLayouts/slideLayout294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284.xml"/><Relationship Id="rId16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8.xml"/><Relationship Id="rId11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87.xml"/><Relationship Id="rId15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292.xml"/><Relationship Id="rId4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91.xml"/><Relationship Id="rId14" Type="http://schemas.openxmlformats.org/officeDocument/2006/relationships/slideLayout" Target="../slideLayouts/slideLayout29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4.xml"/><Relationship Id="rId11" Type="http://schemas.openxmlformats.org/officeDocument/2006/relationships/theme" Target="../theme/theme14.xml"/><Relationship Id="rId5" Type="http://schemas.openxmlformats.org/officeDocument/2006/relationships/slideLayout" Target="../slideLayouts/slideLayout303.xml"/><Relationship Id="rId10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302.xml"/><Relationship Id="rId9" Type="http://schemas.openxmlformats.org/officeDocument/2006/relationships/slideLayout" Target="../slideLayouts/slideLayout30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slideLayout" Target="../slideLayouts/slideLayout321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slideLayout" Target="../slideLayouts/slideLayout320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Relationship Id="rId14" Type="http://schemas.openxmlformats.org/officeDocument/2006/relationships/slideLayout" Target="../slideLayouts/slideLayout32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5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26.xml"/><Relationship Id="rId9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5" Type="http://schemas.openxmlformats.org/officeDocument/2006/relationships/slideLayout" Target="../slideLayouts/slideLayout335.xml"/><Relationship Id="rId4" Type="http://schemas.openxmlformats.org/officeDocument/2006/relationships/slideLayout" Target="../slideLayouts/slideLayout334.xml"/><Relationship Id="rId9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6.xml"/><Relationship Id="rId3" Type="http://schemas.openxmlformats.org/officeDocument/2006/relationships/slideLayout" Target="../slideLayouts/slideLayout341.xml"/><Relationship Id="rId7" Type="http://schemas.openxmlformats.org/officeDocument/2006/relationships/slideLayout" Target="../slideLayouts/slideLayout34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40.xml"/><Relationship Id="rId1" Type="http://schemas.openxmlformats.org/officeDocument/2006/relationships/slideLayout" Target="../slideLayouts/slideLayout339.xml"/><Relationship Id="rId6" Type="http://schemas.openxmlformats.org/officeDocument/2006/relationships/slideLayout" Target="../slideLayouts/slideLayout344.xml"/><Relationship Id="rId11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43.xml"/><Relationship Id="rId10" Type="http://schemas.openxmlformats.org/officeDocument/2006/relationships/slideLayout" Target="../slideLayouts/slideLayout348.xml"/><Relationship Id="rId4" Type="http://schemas.openxmlformats.org/officeDocument/2006/relationships/slideLayout" Target="../slideLayouts/slideLayout342.xml"/><Relationship Id="rId9" Type="http://schemas.openxmlformats.org/officeDocument/2006/relationships/slideLayout" Target="../slideLayouts/slideLayout34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7.xml"/><Relationship Id="rId13" Type="http://schemas.openxmlformats.org/officeDocument/2006/relationships/slideLayout" Target="../slideLayouts/slideLayout362.xml"/><Relationship Id="rId3" Type="http://schemas.openxmlformats.org/officeDocument/2006/relationships/slideLayout" Target="../slideLayouts/slideLayout352.xml"/><Relationship Id="rId7" Type="http://schemas.openxmlformats.org/officeDocument/2006/relationships/slideLayout" Target="../slideLayouts/slideLayout356.xml"/><Relationship Id="rId12" Type="http://schemas.openxmlformats.org/officeDocument/2006/relationships/slideLayout" Target="../slideLayouts/slideLayout361.xml"/><Relationship Id="rId2" Type="http://schemas.openxmlformats.org/officeDocument/2006/relationships/slideLayout" Target="../slideLayouts/slideLayout351.xml"/><Relationship Id="rId1" Type="http://schemas.openxmlformats.org/officeDocument/2006/relationships/slideLayout" Target="../slideLayouts/slideLayout350.xml"/><Relationship Id="rId6" Type="http://schemas.openxmlformats.org/officeDocument/2006/relationships/slideLayout" Target="../slideLayouts/slideLayout355.xml"/><Relationship Id="rId11" Type="http://schemas.openxmlformats.org/officeDocument/2006/relationships/slideLayout" Target="../slideLayouts/slideLayout360.xml"/><Relationship Id="rId5" Type="http://schemas.openxmlformats.org/officeDocument/2006/relationships/slideLayout" Target="../slideLayouts/slideLayout354.xml"/><Relationship Id="rId10" Type="http://schemas.openxmlformats.org/officeDocument/2006/relationships/slideLayout" Target="../slideLayouts/slideLayout359.xml"/><Relationship Id="rId4" Type="http://schemas.openxmlformats.org/officeDocument/2006/relationships/slideLayout" Target="../slideLayouts/slideLayout353.xml"/><Relationship Id="rId9" Type="http://schemas.openxmlformats.org/officeDocument/2006/relationships/slideLayout" Target="../slideLayouts/slideLayout358.xml"/><Relationship Id="rId14" Type="http://schemas.openxmlformats.org/officeDocument/2006/relationships/theme" Target="../theme/theme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121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757" r:id="rId12"/>
    <p:sldLayoutId id="2147483758" r:id="rId13"/>
    <p:sldLayoutId id="21474837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9" r:id="rId21"/>
    <p:sldLayoutId id="2147483780" r:id="rId22"/>
    <p:sldLayoutId id="2147483782" r:id="rId23"/>
    <p:sldLayoutId id="2147483783" r:id="rId24"/>
    <p:sldLayoutId id="2147483784" r:id="rId25"/>
    <p:sldLayoutId id="2147483792" r:id="rId26"/>
    <p:sldLayoutId id="2147483793" r:id="rId27"/>
    <p:sldLayoutId id="2147483794" r:id="rId28"/>
    <p:sldLayoutId id="2147483795" r:id="rId29"/>
    <p:sldLayoutId id="2147483796" r:id="rId30"/>
    <p:sldLayoutId id="2147483797" r:id="rId31"/>
    <p:sldLayoutId id="2147484232" r:id="rId32"/>
    <p:sldLayoutId id="2147484233" r:id="rId33"/>
    <p:sldLayoutId id="2147484244" r:id="rId34"/>
    <p:sldLayoutId id="2147484246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0DD7E04-5DBC-4B1E-9477-950FBAF62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F90FED4-A5CB-4838-B1A6-10682CEEC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83F415-683F-44AB-A9F0-E9DF590F5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41DC1-AD56-49EF-8192-50F23F676C7C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9789F5-2FE9-4D15-85A1-47BEDB354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21B36F7-AAA1-460E-9405-C2D668E4B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A097D-7F6C-46D5-AE8C-9BA4554021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915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081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62" r:id="rId9"/>
    <p:sldLayoutId id="2147484263" r:id="rId10"/>
    <p:sldLayoutId id="2147484264" r:id="rId11"/>
    <p:sldLayoutId id="2147484265" r:id="rId12"/>
    <p:sldLayoutId id="2147484266" r:id="rId13"/>
    <p:sldLayoutId id="2147484267" r:id="rId14"/>
    <p:sldLayoutId id="2147484268" r:id="rId15"/>
    <p:sldLayoutId id="2147484269" r:id="rId16"/>
    <p:sldLayoutId id="2147484270" r:id="rId17"/>
    <p:sldLayoutId id="2147484271" r:id="rId18"/>
    <p:sldLayoutId id="2147484272" r:id="rId19"/>
    <p:sldLayoutId id="2147484273" r:id="rId20"/>
    <p:sldLayoutId id="2147484275" r:id="rId21"/>
    <p:sldLayoutId id="2147484276" r:id="rId22"/>
    <p:sldLayoutId id="2147484281" r:id="rId23"/>
    <p:sldLayoutId id="2147484282" r:id="rId24"/>
    <p:sldLayoutId id="2147484283" r:id="rId25"/>
    <p:sldLayoutId id="2147484284" r:id="rId26"/>
    <p:sldLayoutId id="2147484285" r:id="rId27"/>
    <p:sldLayoutId id="2147484286" r:id="rId28"/>
    <p:sldLayoutId id="2147484287" r:id="rId29"/>
    <p:sldLayoutId id="2147484289" r:id="rId30"/>
    <p:sldLayoutId id="2147484290" r:id="rId31"/>
    <p:sldLayoutId id="2147484291" r:id="rId32"/>
    <p:sldLayoutId id="2147484292" r:id="rId33"/>
    <p:sldLayoutId id="2147484296" r:id="rId34"/>
    <p:sldLayoutId id="2147484297" r:id="rId35"/>
    <p:sldLayoutId id="2147484298" r:id="rId36"/>
    <p:sldLayoutId id="2147484299" r:id="rId37"/>
    <p:sldLayoutId id="2147484300" r:id="rId38"/>
    <p:sldLayoutId id="2147484301" r:id="rId39"/>
    <p:sldLayoutId id="2147484302" r:id="rId40"/>
    <p:sldLayoutId id="2147484303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959114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E29F1E6-ED0B-46BA-8E34-71ED3EB5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438496F-B824-41C1-AA93-D9881432A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CCCD239-AA6C-468B-B245-CD5B8A25AB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C3069-8C51-47E8-9C44-38C8AF77A8AC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DE7136D-3C88-4971-84B6-5D5DE228D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AB90520-7E94-4EFB-924D-7EC9C954C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DAE22-6391-4995-B91F-1C3568FD311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790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3" r:id="rId1"/>
    <p:sldLayoutId id="2147484614" r:id="rId2"/>
    <p:sldLayoutId id="2147484615" r:id="rId3"/>
    <p:sldLayoutId id="2147484616" r:id="rId4"/>
    <p:sldLayoutId id="214748461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AA6F532-D7EC-48E9-A215-420941A98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381003-F90E-4316-9327-96176CCBE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7634AD-1675-4871-805B-2C8C819F45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E3E45C-2BF3-4558-A99B-100B3D7E2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DDD1E6-343B-4BC6-BCA7-7A7CB5C37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5951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3" r:id="rId1"/>
    <p:sldLayoutId id="2147484634" r:id="rId2"/>
    <p:sldLayoutId id="2147484635" r:id="rId3"/>
    <p:sldLayoutId id="2147484636" r:id="rId4"/>
    <p:sldLayoutId id="2147484637" r:id="rId5"/>
    <p:sldLayoutId id="2147484638" r:id="rId6"/>
    <p:sldLayoutId id="2147484639" r:id="rId7"/>
    <p:sldLayoutId id="2147484640" r:id="rId8"/>
    <p:sldLayoutId id="2147484641" r:id="rId9"/>
    <p:sldLayoutId id="2147484642" r:id="rId10"/>
    <p:sldLayoutId id="2147484643" r:id="rId11"/>
    <p:sldLayoutId id="2147484644" r:id="rId12"/>
    <p:sldLayoutId id="2147484645" r:id="rId13"/>
    <p:sldLayoutId id="2147484646" r:id="rId14"/>
    <p:sldLayoutId id="2147484647" r:id="rId15"/>
    <p:sldLayoutId id="2147484648" r:id="rId16"/>
    <p:sldLayoutId id="2147484649" r:id="rId17"/>
    <p:sldLayoutId id="2147484650" r:id="rId18"/>
    <p:sldLayoutId id="2147484651" r:id="rId19"/>
    <p:sldLayoutId id="2147484652" r:id="rId20"/>
    <p:sldLayoutId id="2147484653" r:id="rId21"/>
    <p:sldLayoutId id="2147484654" r:id="rId22"/>
    <p:sldLayoutId id="2147484655" r:id="rId23"/>
    <p:sldLayoutId id="2147484656" r:id="rId24"/>
    <p:sldLayoutId id="2147484657" r:id="rId25"/>
    <p:sldLayoutId id="2147484658" r:id="rId26"/>
    <p:sldLayoutId id="2147484659" r:id="rId27"/>
    <p:sldLayoutId id="2147484660" r:id="rId28"/>
    <p:sldLayoutId id="2147484661" r:id="rId29"/>
    <p:sldLayoutId id="2147484662" r:id="rId30"/>
    <p:sldLayoutId id="2147484663" r:id="rId31"/>
    <p:sldLayoutId id="214748466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253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7" r:id="rId1"/>
    <p:sldLayoutId id="2147484668" r:id="rId2"/>
    <p:sldLayoutId id="2147484669" r:id="rId3"/>
    <p:sldLayoutId id="2147484670" r:id="rId4"/>
    <p:sldLayoutId id="2147484671" r:id="rId5"/>
    <p:sldLayoutId id="2147484672" r:id="rId6"/>
    <p:sldLayoutId id="2147484673" r:id="rId7"/>
    <p:sldLayoutId id="2147484674" r:id="rId8"/>
    <p:sldLayoutId id="2147484675" r:id="rId9"/>
    <p:sldLayoutId id="2147484676" r:id="rId10"/>
    <p:sldLayoutId id="2147484677" r:id="rId11"/>
    <p:sldLayoutId id="2147484678" r:id="rId12"/>
    <p:sldLayoutId id="2147484679" r:id="rId13"/>
    <p:sldLayoutId id="2147484680" r:id="rId14"/>
    <p:sldLayoutId id="2147484681" r:id="rId15"/>
    <p:sldLayoutId id="2147484682" r:id="rId16"/>
    <p:sldLayoutId id="2147484683" r:id="rId17"/>
    <p:sldLayoutId id="2147484684" r:id="rId18"/>
    <p:sldLayoutId id="2147484685" r:id="rId19"/>
    <p:sldLayoutId id="2147484686" r:id="rId20"/>
    <p:sldLayoutId id="2147484687" r:id="rId21"/>
    <p:sldLayoutId id="2147484688" r:id="rId22"/>
    <p:sldLayoutId id="2147484689" r:id="rId23"/>
    <p:sldLayoutId id="2147484690" r:id="rId24"/>
    <p:sldLayoutId id="2147484691" r:id="rId25"/>
    <p:sldLayoutId id="2147484692" r:id="rId26"/>
    <p:sldLayoutId id="2147484693" r:id="rId27"/>
    <p:sldLayoutId id="2147484694" r:id="rId28"/>
    <p:sldLayoutId id="2147484695" r:id="rId29"/>
    <p:sldLayoutId id="2147484696" r:id="rId30"/>
    <p:sldLayoutId id="2147484697" r:id="rId31"/>
    <p:sldLayoutId id="2147484698" r:id="rId32"/>
    <p:sldLayoutId id="2147484699" r:id="rId33"/>
    <p:sldLayoutId id="2147484700" r:id="rId34"/>
    <p:sldLayoutId id="2147484701" r:id="rId35"/>
    <p:sldLayoutId id="2147484702" r:id="rId36"/>
    <p:sldLayoutId id="2147484703" r:id="rId37"/>
    <p:sldLayoutId id="2147484704" r:id="rId38"/>
    <p:sldLayoutId id="2147484705" r:id="rId39"/>
    <p:sldLayoutId id="2147484706" r:id="rId40"/>
    <p:sldLayoutId id="2147484707" r:id="rId41"/>
    <p:sldLayoutId id="2147484708" r:id="rId42"/>
    <p:sldLayoutId id="2147484709" r:id="rId43"/>
    <p:sldLayoutId id="2147484710" r:id="rId44"/>
    <p:sldLayoutId id="2147484711" r:id="rId45"/>
    <p:sldLayoutId id="2147484712" r:id="rId46"/>
    <p:sldLayoutId id="2147484713" r:id="rId47"/>
    <p:sldLayoutId id="2147484714" r:id="rId48"/>
    <p:sldLayoutId id="2147484715" r:id="rId49"/>
    <p:sldLayoutId id="2147484716" r:id="rId50"/>
    <p:sldLayoutId id="2147484717" r:id="rId51"/>
    <p:sldLayoutId id="2147484718" r:id="rId52"/>
    <p:sldLayoutId id="2147484719" r:id="rId53"/>
    <p:sldLayoutId id="2147484720" r:id="rId54"/>
    <p:sldLayoutId id="2147484721" r:id="rId55"/>
    <p:sldLayoutId id="2147484722" r:id="rId56"/>
    <p:sldLayoutId id="2147484723" r:id="rId57"/>
    <p:sldLayoutId id="2147484724" r:id="rId58"/>
    <p:sldLayoutId id="2147484725" r:id="rId59"/>
    <p:sldLayoutId id="2147484726" r:id="rId60"/>
    <p:sldLayoutId id="2147484727" r:id="rId61"/>
    <p:sldLayoutId id="2147484728" r:id="rId62"/>
    <p:sldLayoutId id="2147484729" r:id="rId63"/>
    <p:sldLayoutId id="2147484730" r:id="rId6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0DD7E04-5DBC-4B1E-9477-950FBAF62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F90FED4-A5CB-4838-B1A6-10682CEEC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83F415-683F-44AB-A9F0-E9DF590F5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41DC1-AD56-49EF-8192-50F23F676C7C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9789F5-2FE9-4D15-85A1-47BEDB354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21B36F7-AAA1-460E-9405-C2D668E4B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A097D-7F6C-46D5-AE8C-9BA4554021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459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7" r:id="rId1"/>
    <p:sldLayoutId id="2147484788" r:id="rId2"/>
    <p:sldLayoutId id="2147484789" r:id="rId3"/>
    <p:sldLayoutId id="2147484790" r:id="rId4"/>
    <p:sldLayoutId id="2147484791" r:id="rId5"/>
    <p:sldLayoutId id="2147484855" r:id="rId6"/>
    <p:sldLayoutId id="214748495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AB32BF6-713C-4E30-BCDD-2637B3BB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91A704A-9B47-48B0-A765-F3A2A741E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63528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3" r:id="rId1"/>
    <p:sldLayoutId id="2147484814" r:id="rId2"/>
    <p:sldLayoutId id="2147484815" r:id="rId3"/>
    <p:sldLayoutId id="2147484816" r:id="rId4"/>
    <p:sldLayoutId id="2147484817" r:id="rId5"/>
    <p:sldLayoutId id="2147484818" r:id="rId6"/>
    <p:sldLayoutId id="2147484819" r:id="rId7"/>
    <p:sldLayoutId id="2147484820" r:id="rId8"/>
    <p:sldLayoutId id="2147484821" r:id="rId9"/>
    <p:sldLayoutId id="2147484822" r:id="rId10"/>
    <p:sldLayoutId id="2147484823" r:id="rId11"/>
    <p:sldLayoutId id="2147484824" r:id="rId12"/>
    <p:sldLayoutId id="2147484825" r:id="rId13"/>
    <p:sldLayoutId id="2147484826" r:id="rId14"/>
    <p:sldLayoutId id="2147484827" r:id="rId15"/>
    <p:sldLayoutId id="2147484828" r:id="rId16"/>
    <p:sldLayoutId id="2147484829" r:id="rId17"/>
    <p:sldLayoutId id="2147484830" r:id="rId18"/>
    <p:sldLayoutId id="2147484831" r:id="rId19"/>
    <p:sldLayoutId id="2147484832" r:id="rId20"/>
    <p:sldLayoutId id="2147484833" r:id="rId21"/>
    <p:sldLayoutId id="2147484834" r:id="rId22"/>
    <p:sldLayoutId id="2147484835" r:id="rId23"/>
    <p:sldLayoutId id="2147484836" r:id="rId24"/>
    <p:sldLayoutId id="2147484837" r:id="rId25"/>
    <p:sldLayoutId id="2147484838" r:id="rId26"/>
    <p:sldLayoutId id="2147484839" r:id="rId27"/>
    <p:sldLayoutId id="2147484840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0DD7E04-5DBC-4B1E-9477-950FBAF62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F90FED4-A5CB-4838-B1A6-10682CEEC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83F415-683F-44AB-A9F0-E9DF590F5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41DC1-AD56-49EF-8192-50F23F676C7C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9789F5-2FE9-4D15-85A1-47BEDB354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21B36F7-AAA1-460E-9405-C2D668E4B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A097D-7F6C-46D5-AE8C-9BA4554021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536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7" r:id="rId1"/>
    <p:sldLayoutId id="2147484858" r:id="rId2"/>
    <p:sldLayoutId id="2147484859" r:id="rId3"/>
    <p:sldLayoutId id="2147484860" r:id="rId4"/>
    <p:sldLayoutId id="2147484861" r:id="rId5"/>
    <p:sldLayoutId id="2147484862" r:id="rId6"/>
    <p:sldLayoutId id="2147484863" r:id="rId7"/>
    <p:sldLayoutId id="2147484864" r:id="rId8"/>
    <p:sldLayoutId id="2147484865" r:id="rId9"/>
    <p:sldLayoutId id="2147484866" r:id="rId10"/>
    <p:sldLayoutId id="2147484867" r:id="rId11"/>
    <p:sldLayoutId id="2147484868" r:id="rId12"/>
    <p:sldLayoutId id="2147484869" r:id="rId13"/>
    <p:sldLayoutId id="2147484870" r:id="rId14"/>
    <p:sldLayoutId id="2147484871" r:id="rId15"/>
    <p:sldLayoutId id="2147484872" r:id="rId16"/>
    <p:sldLayoutId id="2147484873" r:id="rId17"/>
    <p:sldLayoutId id="2147484874" r:id="rId18"/>
    <p:sldLayoutId id="2147484875" r:id="rId19"/>
    <p:sldLayoutId id="2147484876" r:id="rId20"/>
    <p:sldLayoutId id="2147484877" r:id="rId21"/>
    <p:sldLayoutId id="2147484878" r:id="rId22"/>
    <p:sldLayoutId id="2147484879" r:id="rId23"/>
    <p:sldLayoutId id="2147484880" r:id="rId24"/>
    <p:sldLayoutId id="2147484881" r:id="rId25"/>
    <p:sldLayoutId id="2147484882" r:id="rId26"/>
    <p:sldLayoutId id="2147484883" r:id="rId27"/>
    <p:sldLayoutId id="2147484884" r:id="rId28"/>
    <p:sldLayoutId id="2147484885" r:id="rId29"/>
    <p:sldLayoutId id="2147484886" r:id="rId30"/>
    <p:sldLayoutId id="2147484887" r:id="rId31"/>
    <p:sldLayoutId id="2147484888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AA6F532-D7EC-48E9-A215-420941A98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381003-F90E-4316-9327-96176CCBE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7634AD-1675-4871-805B-2C8C819F45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4EA20-B24C-489F-912F-A3AF0FE7DA5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E3E45C-2BF3-4558-A99B-100B3D7E2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DDD1E6-343B-4BC6-BCA7-7A7CB5C37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A13E3-C065-4953-B1FA-AC900549B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794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0" r:id="rId1"/>
    <p:sldLayoutId id="2147484891" r:id="rId2"/>
    <p:sldLayoutId id="2147484892" r:id="rId3"/>
    <p:sldLayoutId id="2147484893" r:id="rId4"/>
    <p:sldLayoutId id="2147484894" r:id="rId5"/>
    <p:sldLayoutId id="2147484895" r:id="rId6"/>
    <p:sldLayoutId id="2147484896" r:id="rId7"/>
    <p:sldLayoutId id="2147484897" r:id="rId8"/>
    <p:sldLayoutId id="2147484898" r:id="rId9"/>
    <p:sldLayoutId id="2147484899" r:id="rId10"/>
    <p:sldLayoutId id="2147484900" r:id="rId11"/>
    <p:sldLayoutId id="2147484901" r:id="rId12"/>
    <p:sldLayoutId id="2147484902" r:id="rId13"/>
    <p:sldLayoutId id="2147484903" r:id="rId14"/>
    <p:sldLayoutId id="2147484904" r:id="rId15"/>
    <p:sldLayoutId id="2147484905" r:id="rId16"/>
    <p:sldLayoutId id="2147484906" r:id="rId17"/>
    <p:sldLayoutId id="2147484907" r:id="rId18"/>
    <p:sldLayoutId id="2147484908" r:id="rId19"/>
    <p:sldLayoutId id="2147484909" r:id="rId20"/>
    <p:sldLayoutId id="2147484910" r:id="rId21"/>
    <p:sldLayoutId id="2147484911" r:id="rId22"/>
    <p:sldLayoutId id="2147484912" r:id="rId23"/>
    <p:sldLayoutId id="2147484913" r:id="rId24"/>
    <p:sldLayoutId id="2147484914" r:id="rId25"/>
    <p:sldLayoutId id="2147484915" r:id="rId26"/>
    <p:sldLayoutId id="2147484916" r:id="rId27"/>
    <p:sldLayoutId id="2147484917" r:id="rId28"/>
    <p:sldLayoutId id="2147484918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095B96A-D7E3-4CF8-B1D9-840C3B8C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5"/>
            <a:ext cx="110880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BC9ABF0-5B0E-4D77-83AE-3D563962C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1108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862D74E-66F3-476C-B342-8802B9A7D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fld id="{5962840B-2F24-4CE0-A1A7-F65E269521DA}" type="datetime1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80CB15-B080-4DC9-9F3B-D20C1FE12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490F1C5-1D91-4DEC-9617-BC9CD44C3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74900" y="6356350"/>
            <a:ext cx="2253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fld id="{890E54D3-D00C-4F51-80A7-9147D6EFBB5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999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0" r:id="rId1"/>
    <p:sldLayoutId id="2147484921" r:id="rId2"/>
    <p:sldLayoutId id="2147484922" r:id="rId3"/>
    <p:sldLayoutId id="2147484923" r:id="rId4"/>
    <p:sldLayoutId id="2147484924" r:id="rId5"/>
    <p:sldLayoutId id="2147484925" r:id="rId6"/>
    <p:sldLayoutId id="2147484926" r:id="rId7"/>
    <p:sldLayoutId id="2147484927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b="1" kern="1200">
          <a:solidFill>
            <a:schemeClr val="tx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535631C-4CDD-42C2-A7AD-9AA51AFB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0DE45-F4C7-4C3F-B3D7-F5ED14ED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8A5DE6-F4CE-43D4-9B38-F7564481C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8E6B-3635-4F98-86A1-C42C823AD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DC5EA2-659F-491D-ACEB-F665442B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2569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9" r:id="rId1"/>
    <p:sldLayoutId id="2147484930" r:id="rId2"/>
    <p:sldLayoutId id="2147484931" r:id="rId3"/>
    <p:sldLayoutId id="2147484932" r:id="rId4"/>
    <p:sldLayoutId id="2147484933" r:id="rId5"/>
    <p:sldLayoutId id="2147484934" r:id="rId6"/>
    <p:sldLayoutId id="2147484935" r:id="rId7"/>
    <p:sldLayoutId id="2147484936" r:id="rId8"/>
    <p:sldLayoutId id="2147484937" r:id="rId9"/>
    <p:sldLayoutId id="2147484938" r:id="rId10"/>
    <p:sldLayoutId id="2147484939" r:id="rId11"/>
    <p:sldLayoutId id="2147484940" r:id="rId12"/>
    <p:sldLayoutId id="2147484941" r:id="rId13"/>
    <p:sldLayoutId id="2147484942" r:id="rId14"/>
    <p:sldLayoutId id="2147484943" r:id="rId15"/>
    <p:sldLayoutId id="214748494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0DD7E04-5DBC-4B1E-9477-950FBAF62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F90FED4-A5CB-4838-B1A6-10682CEEC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83F415-683F-44AB-A9F0-E9DF590F5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41DC1-AD56-49EF-8192-50F23F676C7C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9789F5-2FE9-4D15-85A1-47BEDB354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21B36F7-AAA1-460E-9405-C2D668E4B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A097D-7F6C-46D5-AE8C-9BA4554021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32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6" r:id="rId1"/>
    <p:sldLayoutId id="2147484947" r:id="rId2"/>
    <p:sldLayoutId id="2147484948" r:id="rId3"/>
    <p:sldLayoutId id="2147484949" r:id="rId4"/>
    <p:sldLayoutId id="2147484950" r:id="rId5"/>
    <p:sldLayoutId id="2147484951" r:id="rId6"/>
    <p:sldLayoutId id="2147484952" r:id="rId7"/>
    <p:sldLayoutId id="2147484953" r:id="rId8"/>
    <p:sldLayoutId id="2147484954" r:id="rId9"/>
    <p:sldLayoutId id="214748495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9821EA0-B989-46EB-B568-8A592E361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41674E-368F-4FBB-AE97-B0DF356D6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40823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8" r:id="rId1"/>
    <p:sldLayoutId id="2147484959" r:id="rId2"/>
    <p:sldLayoutId id="2147484960" r:id="rId3"/>
    <p:sldLayoutId id="2147484961" r:id="rId4"/>
    <p:sldLayoutId id="2147484962" r:id="rId5"/>
    <p:sldLayoutId id="2147484963" r:id="rId6"/>
    <p:sldLayoutId id="2147484964" r:id="rId7"/>
    <p:sldLayoutId id="2147484965" r:id="rId8"/>
    <p:sldLayoutId id="2147484966" r:id="rId9"/>
    <p:sldLayoutId id="2147484967" r:id="rId10"/>
    <p:sldLayoutId id="2147484968" r:id="rId11"/>
    <p:sldLayoutId id="2147484969" r:id="rId12"/>
    <p:sldLayoutId id="2147484970" r:id="rId13"/>
    <p:sldLayoutId id="214748497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0DD7E04-5DBC-4B1E-9477-950FBAF62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F90FED4-A5CB-4838-B1A6-10682CEEC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83F415-683F-44AB-A9F0-E9DF590F5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41DC1-AD56-49EF-8192-50F23F676C7C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9789F5-2FE9-4D15-85A1-47BEDB354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21B36F7-AAA1-460E-9405-C2D668E4B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A097D-7F6C-46D5-AE8C-9BA4554021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751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3" r:id="rId1"/>
    <p:sldLayoutId id="2147484974" r:id="rId2"/>
    <p:sldLayoutId id="2147484975" r:id="rId3"/>
    <p:sldLayoutId id="2147484976" r:id="rId4"/>
    <p:sldLayoutId id="2147484977" r:id="rId5"/>
    <p:sldLayoutId id="2147484978" r:id="rId6"/>
    <p:sldLayoutId id="2147484979" r:id="rId7"/>
    <p:sldLayoutId id="214748498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282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6" r:id="rId1"/>
    <p:sldLayoutId id="2147484997" r:id="rId2"/>
    <p:sldLayoutId id="2147484998" r:id="rId3"/>
    <p:sldLayoutId id="2147484999" r:id="rId4"/>
    <p:sldLayoutId id="2147485000" r:id="rId5"/>
    <p:sldLayoutId id="2147485001" r:id="rId6"/>
    <p:sldLayoutId id="2147485002" r:id="rId7"/>
    <p:sldLayoutId id="214748500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3E50998-ED33-4EDD-B82D-715CD621C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937C3EE-B3AE-42F4-870A-8515E00C6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1F9CC2-A3C0-413D-A3D6-3907C26F0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464F1-3EBB-408E-8703-06B65CDE4B4A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1FD861-8F42-45D5-9489-254B89F7BA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2196BD-EABB-4B0B-919E-BF72ABAFF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0223B-8D7A-4681-813B-55198971A1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961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5" r:id="rId1"/>
    <p:sldLayoutId id="2147485006" r:id="rId2"/>
    <p:sldLayoutId id="2147485007" r:id="rId3"/>
    <p:sldLayoutId id="2147485008" r:id="rId4"/>
    <p:sldLayoutId id="2147485009" r:id="rId5"/>
    <p:sldLayoutId id="2147485010" r:id="rId6"/>
    <p:sldLayoutId id="2147485011" r:id="rId7"/>
    <p:sldLayoutId id="2147485012" r:id="rId8"/>
    <p:sldLayoutId id="2147485013" r:id="rId9"/>
    <p:sldLayoutId id="2147485014" r:id="rId10"/>
    <p:sldLayoutId id="21474850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9036CC7-BF31-4350-A361-79A604B06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18E86EA-AB3B-4A2F-AE60-A9AE97E3A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52139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7" r:id="rId1"/>
    <p:sldLayoutId id="2147485018" r:id="rId2"/>
    <p:sldLayoutId id="2147485019" r:id="rId3"/>
    <p:sldLayoutId id="2147485020" r:id="rId4"/>
    <p:sldLayoutId id="2147485021" r:id="rId5"/>
    <p:sldLayoutId id="2147485022" r:id="rId6"/>
    <p:sldLayoutId id="2147485023" r:id="rId7"/>
    <p:sldLayoutId id="2147485024" r:id="rId8"/>
    <p:sldLayoutId id="2147485025" r:id="rId9"/>
    <p:sldLayoutId id="2147485026" r:id="rId10"/>
    <p:sldLayoutId id="2147485027" r:id="rId11"/>
    <p:sldLayoutId id="2147485028" r:id="rId12"/>
    <p:sldLayoutId id="214748502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84.xml"/><Relationship Id="rId4" Type="http://schemas.openxmlformats.org/officeDocument/2006/relationships/image" Target="../media/image6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5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tags" Target="../tags/tag16.xml"/><Relationship Id="rId7" Type="http://schemas.openxmlformats.org/officeDocument/2006/relationships/image" Target="../media/image85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87.xml"/><Relationship Id="rId10" Type="http://schemas.openxmlformats.org/officeDocument/2006/relationships/image" Target="../media/image88.png"/><Relationship Id="rId4" Type="http://schemas.openxmlformats.org/officeDocument/2006/relationships/tags" Target="../tags/tag17.xml"/><Relationship Id="rId9" Type="http://schemas.openxmlformats.org/officeDocument/2006/relationships/image" Target="../media/image8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7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10" Type="http://schemas.openxmlformats.org/officeDocument/2006/relationships/chart" Target="../charts/chart6.xml"/><Relationship Id="rId4" Type="http://schemas.openxmlformats.org/officeDocument/2006/relationships/tags" Target="../tags/tag21.xml"/><Relationship Id="rId9" Type="http://schemas.openxmlformats.org/officeDocument/2006/relationships/notesSlide" Target="../notesSlides/notesSlide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tags" Target="../tags/tag27.xml"/><Relationship Id="rId7" Type="http://schemas.openxmlformats.org/officeDocument/2006/relationships/image" Target="../media/image90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89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8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chart" Target="../charts/chart9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chart" Target="../charts/chart8.xml"/><Relationship Id="rId2" Type="http://schemas.openxmlformats.org/officeDocument/2006/relationships/tags" Target="../tags/tag29.xml"/><Relationship Id="rId16" Type="http://schemas.openxmlformats.org/officeDocument/2006/relationships/chart" Target="../charts/chart7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5" Type="http://schemas.openxmlformats.org/officeDocument/2006/relationships/tags" Target="../tags/tag32.xml"/><Relationship Id="rId15" Type="http://schemas.openxmlformats.org/officeDocument/2006/relationships/notesSlide" Target="../notesSlides/notesSlide13.xml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slideLayout" Target="../slideLayouts/slideLayout19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chart" Target="../charts/chart10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325.xml"/><Relationship Id="rId4" Type="http://schemas.openxmlformats.org/officeDocument/2006/relationships/tags" Target="../tags/tag4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8" Type="http://schemas.openxmlformats.org/officeDocument/2006/relationships/tags" Target="../tags/tag6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tags" Target="../tags/tag61.xml"/><Relationship Id="rId2" Type="http://schemas.openxmlformats.org/officeDocument/2006/relationships/tags" Target="../tags/tag46.xml"/><Relationship Id="rId16" Type="http://schemas.openxmlformats.org/officeDocument/2006/relationships/tags" Target="../tags/tag60.xml"/><Relationship Id="rId20" Type="http://schemas.openxmlformats.org/officeDocument/2006/relationships/notesSlide" Target="../notesSlides/notesSlide15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5" Type="http://schemas.openxmlformats.org/officeDocument/2006/relationships/tags" Target="../tags/tag49.xml"/><Relationship Id="rId15" Type="http://schemas.openxmlformats.org/officeDocument/2006/relationships/tags" Target="../tags/tag59.xml"/><Relationship Id="rId10" Type="http://schemas.openxmlformats.org/officeDocument/2006/relationships/tags" Target="../tags/tag54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tags" Target="../tags/tag5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82.xml"/><Relationship Id="rId1" Type="http://schemas.openxmlformats.org/officeDocument/2006/relationships/tags" Target="../tags/tag63.xml"/><Relationship Id="rId4" Type="http://schemas.openxmlformats.org/officeDocument/2006/relationships/chart" Target="../charts/char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chart" Target="../charts/chart12.xml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12" Type="http://schemas.openxmlformats.org/officeDocument/2006/relationships/notesSlide" Target="../notesSlides/notesSlide19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slideLayout" Target="../slideLayouts/slideLayout82.xml"/><Relationship Id="rId5" Type="http://schemas.openxmlformats.org/officeDocument/2006/relationships/tags" Target="../tags/tag68.xml"/><Relationship Id="rId10" Type="http://schemas.openxmlformats.org/officeDocument/2006/relationships/tags" Target="../tags/tag73.xml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chart" Target="../charts/char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chart" Target="../charts/chart15.xml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12" Type="http://schemas.openxmlformats.org/officeDocument/2006/relationships/chart" Target="../charts/chart14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notesSlide" Target="../notesSlides/notesSlide21.xml"/><Relationship Id="rId5" Type="http://schemas.openxmlformats.org/officeDocument/2006/relationships/tags" Target="../tags/tag78.xml"/><Relationship Id="rId10" Type="http://schemas.openxmlformats.org/officeDocument/2006/relationships/slideLayout" Target="../slideLayouts/slideLayout82.xml"/><Relationship Id="rId4" Type="http://schemas.openxmlformats.org/officeDocument/2006/relationships/tags" Target="../tags/tag77.xml"/><Relationship Id="rId9" Type="http://schemas.openxmlformats.org/officeDocument/2006/relationships/tags" Target="../tags/tag8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32.xml"/><Relationship Id="rId1" Type="http://schemas.openxmlformats.org/officeDocument/2006/relationships/tags" Target="../tags/tag83.xml"/><Relationship Id="rId4" Type="http://schemas.openxmlformats.org/officeDocument/2006/relationships/chart" Target="../charts/char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" TargetMode="External"/><Relationship Id="rId2" Type="http://schemas.openxmlformats.org/officeDocument/2006/relationships/slideLayout" Target="../slideLayouts/slideLayout286.xml"/><Relationship Id="rId1" Type="http://schemas.openxmlformats.org/officeDocument/2006/relationships/tags" Target="../tags/tag84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08.xml"/><Relationship Id="rId4" Type="http://schemas.openxmlformats.org/officeDocument/2006/relationships/image" Target="../media/image9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5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5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53.xml"/><Relationship Id="rId4" Type="http://schemas.openxmlformats.org/officeDocument/2006/relationships/image" Target="../media/image10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cdc.europa.eu/en/dengue" TargetMode="External"/><Relationship Id="rId3" Type="http://schemas.openxmlformats.org/officeDocument/2006/relationships/image" Target="../media/image103.png"/><Relationship Id="rId7" Type="http://schemas.openxmlformats.org/officeDocument/2006/relationships/hyperlink" Target="https://www.who.int/news-room/fact-sheets/detail/ageing-and-health?utm_source=chatgpt.com" TargetMode="External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55.xml"/><Relationship Id="rId6" Type="http://schemas.openxmlformats.org/officeDocument/2006/relationships/hyperlink" Target="https://www.who.int/news-room/events/detail/2026/04/24/default-calendar/world-immunization-week-2026--for-every-generation--vaccines-work" TargetMode="External"/><Relationship Id="rId5" Type="http://schemas.openxmlformats.org/officeDocument/2006/relationships/hyperlink" Target="https://www.who.int/news-room/feature-stories/detail/counting-the-impact-of-vaccines?linkId=211783186&amp;utm_source=chatgpt.com" TargetMode="External"/><Relationship Id="rId4" Type="http://schemas.openxmlformats.org/officeDocument/2006/relationships/image" Target="../media/image10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5.xml"/><Relationship Id="rId4" Type="http://schemas.openxmlformats.org/officeDocument/2006/relationships/hyperlink" Target="https://www.who.int/news-room/events/detail/2026/04/24/default-calendar/world-immunization-week-2026--for-every-generation--vaccines-wor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CBCFE51D-413B-45B0-80FB-B66CD7AB3B5F}"/>
              </a:ext>
            </a:extLst>
          </p:cNvPr>
          <p:cNvSpPr/>
          <p:nvPr/>
        </p:nvSpPr>
        <p:spPr>
          <a:xfrm>
            <a:off x="290945" y="5853579"/>
            <a:ext cx="4504339" cy="292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5A249F5-DEB6-4921-9D2B-5C668F1B84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945" y="243488"/>
            <a:ext cx="9305712" cy="1463939"/>
          </a:xfrm>
        </p:spPr>
        <p:txBody>
          <a:bodyPr>
            <a:noAutofit/>
          </a:bodyPr>
          <a:lstStyle/>
          <a:p>
            <a:r>
              <a:rPr lang="cs-CZ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Respirační sezóna v datech </a:t>
            </a:r>
            <a:br>
              <a:rPr lang="cs-CZ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600" dirty="0">
                <a:solidFill>
                  <a:srgbClr val="DC2B2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Agendy očkování a sledování infekčních nemocí jsou plně elektronizované a datově zajištěné </a:t>
            </a:r>
            <a:endParaRPr lang="en-GB" sz="2600" dirty="0">
              <a:solidFill>
                <a:srgbClr val="DC2B27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5123D93-8B59-4AD0-9EB0-E3E3A27F6D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5335" y="5728130"/>
            <a:ext cx="4590823" cy="542938"/>
          </a:xfrm>
        </p:spPr>
        <p:txBody>
          <a:bodyPr>
            <a:normAutofit fontScale="85000" lnSpcReduction="10000"/>
          </a:bodyPr>
          <a:lstStyle/>
          <a:p>
            <a:r>
              <a:rPr lang="cs-CZ" dirty="0"/>
              <a:t>Tisková konference 21.4. 2026</a:t>
            </a:r>
          </a:p>
        </p:txBody>
      </p:sp>
      <p:pic>
        <p:nvPicPr>
          <p:cNvPr id="6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02CA2A54-86CA-1992-4BD6-13FF14CAA3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861" y="1318241"/>
            <a:ext cx="1252291" cy="48743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86E3C2C-8997-4246-F01E-8712C0232C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6061" y="168182"/>
            <a:ext cx="2653120" cy="687920"/>
          </a:xfrm>
          <a:prstGeom prst="rect">
            <a:avLst/>
          </a:prstGeom>
        </p:spPr>
      </p:pic>
      <p:grpSp>
        <p:nvGrpSpPr>
          <p:cNvPr id="7" name="Grafický objekt 4">
            <a:extLst>
              <a:ext uri="{FF2B5EF4-FFF2-40B4-BE49-F238E27FC236}">
                <a16:creationId xmlns:a16="http://schemas.microsoft.com/office/drawing/2014/main" id="{DC5C250A-F9F6-9A19-4319-EEC02C1A5C55}"/>
              </a:ext>
            </a:extLst>
          </p:cNvPr>
          <p:cNvGrpSpPr>
            <a:grpSpLocks noChangeAspect="1"/>
          </p:cNvGrpSpPr>
          <p:nvPr/>
        </p:nvGrpSpPr>
        <p:grpSpPr>
          <a:xfrm>
            <a:off x="3330492" y="6386047"/>
            <a:ext cx="4156640" cy="303771"/>
            <a:chOff x="5553215" y="2760399"/>
            <a:chExt cx="5938075" cy="433959"/>
          </a:xfrm>
          <a:solidFill>
            <a:srgbClr val="3C5991"/>
          </a:solidFill>
        </p:grpSpPr>
        <p:sp>
          <p:nvSpPr>
            <p:cNvPr id="8" name="Volný tvar: obrazec 7">
              <a:extLst>
                <a:ext uri="{FF2B5EF4-FFF2-40B4-BE49-F238E27FC236}">
                  <a16:creationId xmlns:a16="http://schemas.microsoft.com/office/drawing/2014/main" id="{9ABA47FD-9D51-36B1-737C-CA560C8CB0DF}"/>
                </a:ext>
              </a:extLst>
            </p:cNvPr>
            <p:cNvSpPr/>
            <p:nvPr/>
          </p:nvSpPr>
          <p:spPr>
            <a:xfrm>
              <a:off x="7911509" y="2760399"/>
              <a:ext cx="52768" cy="433959"/>
            </a:xfrm>
            <a:custGeom>
              <a:avLst/>
              <a:gdLst>
                <a:gd name="connsiteX0" fmla="*/ 0 w 52768"/>
                <a:gd name="connsiteY0" fmla="*/ 0 h 433959"/>
                <a:gd name="connsiteX1" fmla="*/ 52768 w 52768"/>
                <a:gd name="connsiteY1" fmla="*/ 0 h 433959"/>
                <a:gd name="connsiteX2" fmla="*/ 52768 w 52768"/>
                <a:gd name="connsiteY2" fmla="*/ 433959 h 433959"/>
                <a:gd name="connsiteX3" fmla="*/ 0 w 52768"/>
                <a:gd name="connsiteY3" fmla="*/ 433959 h 43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68" h="433959">
                  <a:moveTo>
                    <a:pt x="0" y="0"/>
                  </a:moveTo>
                  <a:lnTo>
                    <a:pt x="52768" y="0"/>
                  </a:lnTo>
                  <a:lnTo>
                    <a:pt x="52768" y="433959"/>
                  </a:lnTo>
                  <a:lnTo>
                    <a:pt x="0" y="4339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B6C1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afický objekt 4">
              <a:extLst>
                <a:ext uri="{FF2B5EF4-FFF2-40B4-BE49-F238E27FC236}">
                  <a16:creationId xmlns:a16="http://schemas.microsoft.com/office/drawing/2014/main" id="{0DE9A9FC-4F15-D186-3510-94D9EEBF6761}"/>
                </a:ext>
              </a:extLst>
            </p:cNvPr>
            <p:cNvGrpSpPr/>
            <p:nvPr/>
          </p:nvGrpSpPr>
          <p:grpSpPr>
            <a:xfrm>
              <a:off x="5553215" y="2812786"/>
              <a:ext cx="2206656" cy="330422"/>
              <a:chOff x="5553215" y="2812786"/>
              <a:chExt cx="2206656" cy="330422"/>
            </a:xfrm>
            <a:grpFill/>
          </p:grpSpPr>
          <p:sp>
            <p:nvSpPr>
              <p:cNvPr id="88" name="Volný tvar: obrazec 87">
                <a:extLst>
                  <a:ext uri="{FF2B5EF4-FFF2-40B4-BE49-F238E27FC236}">
                    <a16:creationId xmlns:a16="http://schemas.microsoft.com/office/drawing/2014/main" id="{C83BEF25-4CEC-953B-F5D0-67BC2AE8E623}"/>
                  </a:ext>
                </a:extLst>
              </p:cNvPr>
              <p:cNvSpPr/>
              <p:nvPr/>
            </p:nvSpPr>
            <p:spPr>
              <a:xfrm>
                <a:off x="5553215" y="2812786"/>
                <a:ext cx="238982" cy="330327"/>
              </a:xfrm>
              <a:custGeom>
                <a:avLst/>
                <a:gdLst>
                  <a:gd name="connsiteX0" fmla="*/ 0 w 238982"/>
                  <a:gd name="connsiteY0" fmla="*/ 230315 h 330327"/>
                  <a:gd name="connsiteX1" fmla="*/ 76772 w 238982"/>
                  <a:gd name="connsiteY1" fmla="*/ 230315 h 330327"/>
                  <a:gd name="connsiteX2" fmla="*/ 119539 w 238982"/>
                  <a:gd name="connsiteY2" fmla="*/ 262890 h 330327"/>
                  <a:gd name="connsiteX3" fmla="*/ 162306 w 238982"/>
                  <a:gd name="connsiteY3" fmla="*/ 230315 h 330327"/>
                  <a:gd name="connsiteX4" fmla="*/ 108871 w 238982"/>
                  <a:gd name="connsiteY4" fmla="*/ 199263 h 330327"/>
                  <a:gd name="connsiteX5" fmla="*/ 5906 w 238982"/>
                  <a:gd name="connsiteY5" fmla="*/ 103061 h 330327"/>
                  <a:gd name="connsiteX6" fmla="*/ 120015 w 238982"/>
                  <a:gd name="connsiteY6" fmla="*/ 0 h 330327"/>
                  <a:gd name="connsiteX7" fmla="*/ 234125 w 238982"/>
                  <a:gd name="connsiteY7" fmla="*/ 100584 h 330327"/>
                  <a:gd name="connsiteX8" fmla="*/ 160306 w 238982"/>
                  <a:gd name="connsiteY8" fmla="*/ 100584 h 330327"/>
                  <a:gd name="connsiteX9" fmla="*/ 120968 w 238982"/>
                  <a:gd name="connsiteY9" fmla="*/ 67532 h 330327"/>
                  <a:gd name="connsiteX10" fmla="*/ 81629 w 238982"/>
                  <a:gd name="connsiteY10" fmla="*/ 100108 h 330327"/>
                  <a:gd name="connsiteX11" fmla="*/ 135541 w 238982"/>
                  <a:gd name="connsiteY11" fmla="*/ 131159 h 330327"/>
                  <a:gd name="connsiteX12" fmla="*/ 238982 w 238982"/>
                  <a:gd name="connsiteY12" fmla="*/ 227362 h 330327"/>
                  <a:gd name="connsiteX13" fmla="*/ 119539 w 238982"/>
                  <a:gd name="connsiteY13" fmla="*/ 330327 h 330327"/>
                  <a:gd name="connsiteX14" fmla="*/ 0 w 238982"/>
                  <a:gd name="connsiteY14" fmla="*/ 230315 h 330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8982" h="330327">
                    <a:moveTo>
                      <a:pt x="0" y="230315"/>
                    </a:moveTo>
                    <a:lnTo>
                      <a:pt x="76772" y="230315"/>
                    </a:lnTo>
                    <a:cubicBezTo>
                      <a:pt x="76772" y="250222"/>
                      <a:pt x="88868" y="262890"/>
                      <a:pt x="119539" y="262890"/>
                    </a:cubicBezTo>
                    <a:cubicBezTo>
                      <a:pt x="150209" y="262890"/>
                      <a:pt x="162306" y="250222"/>
                      <a:pt x="162306" y="230315"/>
                    </a:cubicBezTo>
                    <a:cubicBezTo>
                      <a:pt x="162306" y="209455"/>
                      <a:pt x="138017" y="204597"/>
                      <a:pt x="108871" y="199263"/>
                    </a:cubicBezTo>
                    <a:cubicBezTo>
                      <a:pt x="63722" y="190976"/>
                      <a:pt x="5906" y="180308"/>
                      <a:pt x="5906" y="103061"/>
                    </a:cubicBezTo>
                    <a:cubicBezTo>
                      <a:pt x="5810" y="42767"/>
                      <a:pt x="51530" y="0"/>
                      <a:pt x="120015" y="0"/>
                    </a:cubicBezTo>
                    <a:cubicBezTo>
                      <a:pt x="188500" y="0"/>
                      <a:pt x="231743" y="40291"/>
                      <a:pt x="234125" y="100584"/>
                    </a:cubicBezTo>
                    <a:lnTo>
                      <a:pt x="160306" y="100584"/>
                    </a:lnTo>
                    <a:cubicBezTo>
                      <a:pt x="159830" y="82106"/>
                      <a:pt x="148209" y="67532"/>
                      <a:pt x="120968" y="67532"/>
                    </a:cubicBezTo>
                    <a:cubicBezTo>
                      <a:pt x="93726" y="67532"/>
                      <a:pt x="81629" y="83534"/>
                      <a:pt x="81629" y="100108"/>
                    </a:cubicBezTo>
                    <a:cubicBezTo>
                      <a:pt x="81629" y="120968"/>
                      <a:pt x="105918" y="125825"/>
                      <a:pt x="135541" y="131159"/>
                    </a:cubicBezTo>
                    <a:cubicBezTo>
                      <a:pt x="181166" y="139446"/>
                      <a:pt x="238982" y="150114"/>
                      <a:pt x="238982" y="227362"/>
                    </a:cubicBezTo>
                    <a:cubicBezTo>
                      <a:pt x="238982" y="290513"/>
                      <a:pt x="191357" y="330327"/>
                      <a:pt x="119539" y="330327"/>
                    </a:cubicBezTo>
                    <a:cubicBezTo>
                      <a:pt x="47720" y="330327"/>
                      <a:pt x="1429" y="291941"/>
                      <a:pt x="0" y="23031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Volný tvar: obrazec 88">
                <a:extLst>
                  <a:ext uri="{FF2B5EF4-FFF2-40B4-BE49-F238E27FC236}">
                    <a16:creationId xmlns:a16="http://schemas.microsoft.com/office/drawing/2014/main" id="{FFF09887-C7BE-F55B-24C0-D0BDDC19CE26}"/>
                  </a:ext>
                </a:extLst>
              </p:cNvPr>
              <p:cNvSpPr/>
              <p:nvPr/>
            </p:nvSpPr>
            <p:spPr>
              <a:xfrm>
                <a:off x="5834011" y="2812786"/>
                <a:ext cx="334232" cy="330327"/>
              </a:xfrm>
              <a:custGeom>
                <a:avLst/>
                <a:gdLst>
                  <a:gd name="connsiteX0" fmla="*/ 0 w 334232"/>
                  <a:gd name="connsiteY0" fmla="*/ 165164 h 330327"/>
                  <a:gd name="connsiteX1" fmla="*/ 169069 w 334232"/>
                  <a:gd name="connsiteY1" fmla="*/ 0 h 330327"/>
                  <a:gd name="connsiteX2" fmla="*/ 334232 w 334232"/>
                  <a:gd name="connsiteY2" fmla="*/ 126778 h 330327"/>
                  <a:gd name="connsiteX3" fmla="*/ 251174 w 334232"/>
                  <a:gd name="connsiteY3" fmla="*/ 126778 h 330327"/>
                  <a:gd name="connsiteX4" fmla="*/ 169069 w 334232"/>
                  <a:gd name="connsiteY4" fmla="*/ 72866 h 330327"/>
                  <a:gd name="connsiteX5" fmla="*/ 79724 w 334232"/>
                  <a:gd name="connsiteY5" fmla="*/ 165164 h 330327"/>
                  <a:gd name="connsiteX6" fmla="*/ 169069 w 334232"/>
                  <a:gd name="connsiteY6" fmla="*/ 257461 h 330327"/>
                  <a:gd name="connsiteX7" fmla="*/ 251174 w 334232"/>
                  <a:gd name="connsiteY7" fmla="*/ 203549 h 330327"/>
                  <a:gd name="connsiteX8" fmla="*/ 334232 w 334232"/>
                  <a:gd name="connsiteY8" fmla="*/ 203549 h 330327"/>
                  <a:gd name="connsiteX9" fmla="*/ 169069 w 334232"/>
                  <a:gd name="connsiteY9" fmla="*/ 330327 h 330327"/>
                  <a:gd name="connsiteX10" fmla="*/ 0 w 334232"/>
                  <a:gd name="connsiteY10" fmla="*/ 165164 h 330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4232" h="330327">
                    <a:moveTo>
                      <a:pt x="0" y="165164"/>
                    </a:moveTo>
                    <a:cubicBezTo>
                      <a:pt x="0" y="69914"/>
                      <a:pt x="69914" y="0"/>
                      <a:pt x="169069" y="0"/>
                    </a:cubicBezTo>
                    <a:cubicBezTo>
                      <a:pt x="254032" y="0"/>
                      <a:pt x="318230" y="51530"/>
                      <a:pt x="334232" y="126778"/>
                    </a:cubicBezTo>
                    <a:lnTo>
                      <a:pt x="251174" y="126778"/>
                    </a:lnTo>
                    <a:cubicBezTo>
                      <a:pt x="238506" y="94202"/>
                      <a:pt x="208883" y="72866"/>
                      <a:pt x="169069" y="72866"/>
                    </a:cubicBezTo>
                    <a:cubicBezTo>
                      <a:pt x="115157" y="72866"/>
                      <a:pt x="79724" y="111728"/>
                      <a:pt x="79724" y="165164"/>
                    </a:cubicBezTo>
                    <a:cubicBezTo>
                      <a:pt x="79724" y="218599"/>
                      <a:pt x="115157" y="257461"/>
                      <a:pt x="169069" y="257461"/>
                    </a:cubicBezTo>
                    <a:cubicBezTo>
                      <a:pt x="208883" y="257461"/>
                      <a:pt x="238506" y="236125"/>
                      <a:pt x="251174" y="203549"/>
                    </a:cubicBezTo>
                    <a:lnTo>
                      <a:pt x="334232" y="203549"/>
                    </a:lnTo>
                    <a:cubicBezTo>
                      <a:pt x="318230" y="278797"/>
                      <a:pt x="254127" y="330327"/>
                      <a:pt x="169069" y="330327"/>
                    </a:cubicBezTo>
                    <a:cubicBezTo>
                      <a:pt x="70009" y="330327"/>
                      <a:pt x="0" y="260414"/>
                      <a:pt x="0" y="16516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Volný tvar: obrazec 89">
                <a:extLst>
                  <a:ext uri="{FF2B5EF4-FFF2-40B4-BE49-F238E27FC236}">
                    <a16:creationId xmlns:a16="http://schemas.microsoft.com/office/drawing/2014/main" id="{BA21EA1A-1A34-2D61-47E7-75E5B3481311}"/>
                  </a:ext>
                </a:extLst>
              </p:cNvPr>
              <p:cNvSpPr/>
              <p:nvPr/>
            </p:nvSpPr>
            <p:spPr>
              <a:xfrm>
                <a:off x="6208439" y="2812786"/>
                <a:ext cx="338137" cy="330327"/>
              </a:xfrm>
              <a:custGeom>
                <a:avLst/>
                <a:gdLst>
                  <a:gd name="connsiteX0" fmla="*/ 0 w 338137"/>
                  <a:gd name="connsiteY0" fmla="*/ 165164 h 330327"/>
                  <a:gd name="connsiteX1" fmla="*/ 169069 w 338137"/>
                  <a:gd name="connsiteY1" fmla="*/ 0 h 330327"/>
                  <a:gd name="connsiteX2" fmla="*/ 338138 w 338137"/>
                  <a:gd name="connsiteY2" fmla="*/ 165164 h 330327"/>
                  <a:gd name="connsiteX3" fmla="*/ 169069 w 338137"/>
                  <a:gd name="connsiteY3" fmla="*/ 330327 h 330327"/>
                  <a:gd name="connsiteX4" fmla="*/ 0 w 338137"/>
                  <a:gd name="connsiteY4" fmla="*/ 165164 h 330327"/>
                  <a:gd name="connsiteX5" fmla="*/ 258413 w 338137"/>
                  <a:gd name="connsiteY5" fmla="*/ 165164 h 330327"/>
                  <a:gd name="connsiteX6" fmla="*/ 169069 w 338137"/>
                  <a:gd name="connsiteY6" fmla="*/ 72866 h 330327"/>
                  <a:gd name="connsiteX7" fmla="*/ 79724 w 338137"/>
                  <a:gd name="connsiteY7" fmla="*/ 165164 h 330327"/>
                  <a:gd name="connsiteX8" fmla="*/ 169069 w 338137"/>
                  <a:gd name="connsiteY8" fmla="*/ 257461 h 330327"/>
                  <a:gd name="connsiteX9" fmla="*/ 258413 w 338137"/>
                  <a:gd name="connsiteY9" fmla="*/ 165164 h 330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8137" h="330327">
                    <a:moveTo>
                      <a:pt x="0" y="165164"/>
                    </a:moveTo>
                    <a:cubicBezTo>
                      <a:pt x="0" y="69914"/>
                      <a:pt x="69913" y="0"/>
                      <a:pt x="169069" y="0"/>
                    </a:cubicBezTo>
                    <a:cubicBezTo>
                      <a:pt x="268224" y="0"/>
                      <a:pt x="338138" y="69914"/>
                      <a:pt x="338138" y="165164"/>
                    </a:cubicBezTo>
                    <a:cubicBezTo>
                      <a:pt x="338138" y="260414"/>
                      <a:pt x="268224" y="330327"/>
                      <a:pt x="169069" y="330327"/>
                    </a:cubicBezTo>
                    <a:cubicBezTo>
                      <a:pt x="69913" y="330327"/>
                      <a:pt x="0" y="260414"/>
                      <a:pt x="0" y="165164"/>
                    </a:cubicBezTo>
                    <a:close/>
                    <a:moveTo>
                      <a:pt x="258413" y="165164"/>
                    </a:moveTo>
                    <a:cubicBezTo>
                      <a:pt x="258413" y="111728"/>
                      <a:pt x="222980" y="72866"/>
                      <a:pt x="169069" y="72866"/>
                    </a:cubicBezTo>
                    <a:cubicBezTo>
                      <a:pt x="115157" y="72866"/>
                      <a:pt x="79724" y="111728"/>
                      <a:pt x="79724" y="165164"/>
                    </a:cubicBezTo>
                    <a:cubicBezTo>
                      <a:pt x="79724" y="218599"/>
                      <a:pt x="115157" y="257461"/>
                      <a:pt x="169069" y="257461"/>
                    </a:cubicBezTo>
                    <a:cubicBezTo>
                      <a:pt x="222980" y="257461"/>
                      <a:pt x="258413" y="218599"/>
                      <a:pt x="258413" y="16516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Volný tvar: obrazec 90">
                <a:extLst>
                  <a:ext uri="{FF2B5EF4-FFF2-40B4-BE49-F238E27FC236}">
                    <a16:creationId xmlns:a16="http://schemas.microsoft.com/office/drawing/2014/main" id="{3D6CD486-9D5F-D80E-A278-56913DA61DE3}"/>
                  </a:ext>
                </a:extLst>
              </p:cNvPr>
              <p:cNvSpPr/>
              <p:nvPr/>
            </p:nvSpPr>
            <p:spPr>
              <a:xfrm>
                <a:off x="6605251" y="2819168"/>
                <a:ext cx="249745" cy="317658"/>
              </a:xfrm>
              <a:custGeom>
                <a:avLst/>
                <a:gdLst>
                  <a:gd name="connsiteX0" fmla="*/ 0 w 249745"/>
                  <a:gd name="connsiteY0" fmla="*/ 0 h 317658"/>
                  <a:gd name="connsiteX1" fmla="*/ 124873 w 249745"/>
                  <a:gd name="connsiteY1" fmla="*/ 0 h 317658"/>
                  <a:gd name="connsiteX2" fmla="*/ 249746 w 249745"/>
                  <a:gd name="connsiteY2" fmla="*/ 111728 h 317658"/>
                  <a:gd name="connsiteX3" fmla="*/ 124873 w 249745"/>
                  <a:gd name="connsiteY3" fmla="*/ 223933 h 317658"/>
                  <a:gd name="connsiteX4" fmla="*/ 78772 w 249745"/>
                  <a:gd name="connsiteY4" fmla="*/ 223933 h 317658"/>
                  <a:gd name="connsiteX5" fmla="*/ 78772 w 249745"/>
                  <a:gd name="connsiteY5" fmla="*/ 317659 h 317658"/>
                  <a:gd name="connsiteX6" fmla="*/ 95 w 249745"/>
                  <a:gd name="connsiteY6" fmla="*/ 317659 h 317658"/>
                  <a:gd name="connsiteX7" fmla="*/ 95 w 249745"/>
                  <a:gd name="connsiteY7" fmla="*/ 0 h 317658"/>
                  <a:gd name="connsiteX8" fmla="*/ 126302 w 249745"/>
                  <a:gd name="connsiteY8" fmla="*/ 151067 h 317658"/>
                  <a:gd name="connsiteX9" fmla="*/ 170021 w 249745"/>
                  <a:gd name="connsiteY9" fmla="*/ 111728 h 317658"/>
                  <a:gd name="connsiteX10" fmla="*/ 126302 w 249745"/>
                  <a:gd name="connsiteY10" fmla="*/ 72866 h 317658"/>
                  <a:gd name="connsiteX11" fmla="*/ 78677 w 249745"/>
                  <a:gd name="connsiteY11" fmla="*/ 72866 h 317658"/>
                  <a:gd name="connsiteX12" fmla="*/ 78677 w 249745"/>
                  <a:gd name="connsiteY12" fmla="*/ 151067 h 317658"/>
                  <a:gd name="connsiteX13" fmla="*/ 126302 w 249745"/>
                  <a:gd name="connsiteY13" fmla="*/ 151067 h 317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9745" h="317658">
                    <a:moveTo>
                      <a:pt x="0" y="0"/>
                    </a:moveTo>
                    <a:lnTo>
                      <a:pt x="124873" y="0"/>
                    </a:lnTo>
                    <a:cubicBezTo>
                      <a:pt x="211360" y="0"/>
                      <a:pt x="249746" y="47149"/>
                      <a:pt x="249746" y="111728"/>
                    </a:cubicBezTo>
                    <a:cubicBezTo>
                      <a:pt x="249746" y="176308"/>
                      <a:pt x="211360" y="223933"/>
                      <a:pt x="124873" y="223933"/>
                    </a:cubicBezTo>
                    <a:lnTo>
                      <a:pt x="78772" y="223933"/>
                    </a:lnTo>
                    <a:lnTo>
                      <a:pt x="78772" y="317659"/>
                    </a:lnTo>
                    <a:lnTo>
                      <a:pt x="95" y="317659"/>
                    </a:lnTo>
                    <a:lnTo>
                      <a:pt x="95" y="0"/>
                    </a:lnTo>
                    <a:close/>
                    <a:moveTo>
                      <a:pt x="126302" y="151067"/>
                    </a:moveTo>
                    <a:cubicBezTo>
                      <a:pt x="159830" y="151067"/>
                      <a:pt x="170021" y="134588"/>
                      <a:pt x="170021" y="111728"/>
                    </a:cubicBezTo>
                    <a:cubicBezTo>
                      <a:pt x="170021" y="88868"/>
                      <a:pt x="159830" y="72866"/>
                      <a:pt x="126302" y="72866"/>
                    </a:cubicBezTo>
                    <a:lnTo>
                      <a:pt x="78677" y="72866"/>
                    </a:lnTo>
                    <a:lnTo>
                      <a:pt x="78677" y="151067"/>
                    </a:lnTo>
                    <a:lnTo>
                      <a:pt x="126302" y="15106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Volný tvar: obrazec 91">
                <a:extLst>
                  <a:ext uri="{FF2B5EF4-FFF2-40B4-BE49-F238E27FC236}">
                    <a16:creationId xmlns:a16="http://schemas.microsoft.com/office/drawing/2014/main" id="{D16C5417-7BFE-3B4F-2527-11AB43DEEF06}"/>
                  </a:ext>
                </a:extLst>
              </p:cNvPr>
              <p:cNvSpPr/>
              <p:nvPr/>
            </p:nvSpPr>
            <p:spPr>
              <a:xfrm>
                <a:off x="6907384" y="2819168"/>
                <a:ext cx="234600" cy="317753"/>
              </a:xfrm>
              <a:custGeom>
                <a:avLst/>
                <a:gdLst>
                  <a:gd name="connsiteX0" fmla="*/ 0 w 234600"/>
                  <a:gd name="connsiteY0" fmla="*/ 0 h 317753"/>
                  <a:gd name="connsiteX1" fmla="*/ 234601 w 234600"/>
                  <a:gd name="connsiteY1" fmla="*/ 0 h 317753"/>
                  <a:gd name="connsiteX2" fmla="*/ 234601 w 234600"/>
                  <a:gd name="connsiteY2" fmla="*/ 72866 h 317753"/>
                  <a:gd name="connsiteX3" fmla="*/ 78676 w 234600"/>
                  <a:gd name="connsiteY3" fmla="*/ 72866 h 317753"/>
                  <a:gd name="connsiteX4" fmla="*/ 78676 w 234600"/>
                  <a:gd name="connsiteY4" fmla="*/ 124873 h 317753"/>
                  <a:gd name="connsiteX5" fmla="*/ 206407 w 234600"/>
                  <a:gd name="connsiteY5" fmla="*/ 124873 h 317753"/>
                  <a:gd name="connsiteX6" fmla="*/ 206407 w 234600"/>
                  <a:gd name="connsiteY6" fmla="*/ 188024 h 317753"/>
                  <a:gd name="connsiteX7" fmla="*/ 78676 w 234600"/>
                  <a:gd name="connsiteY7" fmla="*/ 188024 h 317753"/>
                  <a:gd name="connsiteX8" fmla="*/ 78676 w 234600"/>
                  <a:gd name="connsiteY8" fmla="*/ 244888 h 317753"/>
                  <a:gd name="connsiteX9" fmla="*/ 234601 w 234600"/>
                  <a:gd name="connsiteY9" fmla="*/ 244888 h 317753"/>
                  <a:gd name="connsiteX10" fmla="*/ 234601 w 234600"/>
                  <a:gd name="connsiteY10" fmla="*/ 317754 h 317753"/>
                  <a:gd name="connsiteX11" fmla="*/ 0 w 234600"/>
                  <a:gd name="connsiteY11" fmla="*/ 317754 h 317753"/>
                  <a:gd name="connsiteX12" fmla="*/ 0 w 234600"/>
                  <a:gd name="connsiteY12" fmla="*/ 0 h 31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4600" h="317753">
                    <a:moveTo>
                      <a:pt x="0" y="0"/>
                    </a:moveTo>
                    <a:lnTo>
                      <a:pt x="234601" y="0"/>
                    </a:lnTo>
                    <a:lnTo>
                      <a:pt x="234601" y="72866"/>
                    </a:lnTo>
                    <a:lnTo>
                      <a:pt x="78676" y="72866"/>
                    </a:lnTo>
                    <a:lnTo>
                      <a:pt x="78676" y="124873"/>
                    </a:lnTo>
                    <a:lnTo>
                      <a:pt x="206407" y="124873"/>
                    </a:lnTo>
                    <a:lnTo>
                      <a:pt x="206407" y="188024"/>
                    </a:lnTo>
                    <a:lnTo>
                      <a:pt x="78676" y="188024"/>
                    </a:lnTo>
                    <a:lnTo>
                      <a:pt x="78676" y="244888"/>
                    </a:lnTo>
                    <a:lnTo>
                      <a:pt x="234601" y="244888"/>
                    </a:lnTo>
                    <a:lnTo>
                      <a:pt x="234601" y="317754"/>
                    </a:lnTo>
                    <a:lnTo>
                      <a:pt x="0" y="31775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Volný tvar: obrazec 92">
                <a:extLst>
                  <a:ext uri="{FF2B5EF4-FFF2-40B4-BE49-F238E27FC236}">
                    <a16:creationId xmlns:a16="http://schemas.microsoft.com/office/drawing/2014/main" id="{4E8FFF90-6C0E-579A-A5BD-699BFC21B30C}"/>
                  </a:ext>
                </a:extLst>
              </p:cNvPr>
              <p:cNvSpPr/>
              <p:nvPr/>
            </p:nvSpPr>
            <p:spPr>
              <a:xfrm>
                <a:off x="7185228" y="2969758"/>
                <a:ext cx="145732" cy="70389"/>
              </a:xfrm>
              <a:custGeom>
                <a:avLst/>
                <a:gdLst>
                  <a:gd name="connsiteX0" fmla="*/ 0 w 145732"/>
                  <a:gd name="connsiteY0" fmla="*/ 0 h 70389"/>
                  <a:gd name="connsiteX1" fmla="*/ 145733 w 145732"/>
                  <a:gd name="connsiteY1" fmla="*/ 0 h 70389"/>
                  <a:gd name="connsiteX2" fmla="*/ 145733 w 145732"/>
                  <a:gd name="connsiteY2" fmla="*/ 70390 h 70389"/>
                  <a:gd name="connsiteX3" fmla="*/ 0 w 145732"/>
                  <a:gd name="connsiteY3" fmla="*/ 70390 h 70389"/>
                  <a:gd name="connsiteX4" fmla="*/ 0 w 145732"/>
                  <a:gd name="connsiteY4" fmla="*/ 0 h 7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732" h="70389">
                    <a:moveTo>
                      <a:pt x="0" y="0"/>
                    </a:moveTo>
                    <a:lnTo>
                      <a:pt x="145733" y="0"/>
                    </a:lnTo>
                    <a:lnTo>
                      <a:pt x="145733" y="70390"/>
                    </a:lnTo>
                    <a:lnTo>
                      <a:pt x="0" y="7039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Volný tvar: obrazec 93">
                <a:extLst>
                  <a:ext uri="{FF2B5EF4-FFF2-40B4-BE49-F238E27FC236}">
                    <a16:creationId xmlns:a16="http://schemas.microsoft.com/office/drawing/2014/main" id="{842AFF6B-1CF1-9A8C-270A-2E4A959A1593}"/>
                  </a:ext>
                </a:extLst>
              </p:cNvPr>
              <p:cNvSpPr/>
              <p:nvPr/>
            </p:nvSpPr>
            <p:spPr>
              <a:xfrm>
                <a:off x="7384396" y="2819168"/>
                <a:ext cx="78676" cy="317658"/>
              </a:xfrm>
              <a:custGeom>
                <a:avLst/>
                <a:gdLst>
                  <a:gd name="connsiteX0" fmla="*/ 0 w 78676"/>
                  <a:gd name="connsiteY0" fmla="*/ 0 h 317658"/>
                  <a:gd name="connsiteX1" fmla="*/ 78676 w 78676"/>
                  <a:gd name="connsiteY1" fmla="*/ 0 h 317658"/>
                  <a:gd name="connsiteX2" fmla="*/ 78676 w 78676"/>
                  <a:gd name="connsiteY2" fmla="*/ 317659 h 317658"/>
                  <a:gd name="connsiteX3" fmla="*/ 0 w 78676"/>
                  <a:gd name="connsiteY3" fmla="*/ 317659 h 317658"/>
                  <a:gd name="connsiteX4" fmla="*/ 0 w 78676"/>
                  <a:gd name="connsiteY4" fmla="*/ 0 h 317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676" h="317658">
                    <a:moveTo>
                      <a:pt x="0" y="0"/>
                    </a:moveTo>
                    <a:lnTo>
                      <a:pt x="78676" y="0"/>
                    </a:lnTo>
                    <a:lnTo>
                      <a:pt x="78676" y="317659"/>
                    </a:lnTo>
                    <a:lnTo>
                      <a:pt x="0" y="31765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Volný tvar: obrazec 94">
                <a:extLst>
                  <a:ext uri="{FF2B5EF4-FFF2-40B4-BE49-F238E27FC236}">
                    <a16:creationId xmlns:a16="http://schemas.microsoft.com/office/drawing/2014/main" id="{BEACB166-989B-D6D0-95CA-3434F58FA59D}"/>
                  </a:ext>
                </a:extLst>
              </p:cNvPr>
              <p:cNvSpPr/>
              <p:nvPr/>
            </p:nvSpPr>
            <p:spPr>
              <a:xfrm>
                <a:off x="7520889" y="2812881"/>
                <a:ext cx="238982" cy="330326"/>
              </a:xfrm>
              <a:custGeom>
                <a:avLst/>
                <a:gdLst>
                  <a:gd name="connsiteX0" fmla="*/ 0 w 238982"/>
                  <a:gd name="connsiteY0" fmla="*/ 230219 h 330326"/>
                  <a:gd name="connsiteX1" fmla="*/ 76771 w 238982"/>
                  <a:gd name="connsiteY1" fmla="*/ 230219 h 330326"/>
                  <a:gd name="connsiteX2" fmla="*/ 119539 w 238982"/>
                  <a:gd name="connsiteY2" fmla="*/ 262795 h 330326"/>
                  <a:gd name="connsiteX3" fmla="*/ 162306 w 238982"/>
                  <a:gd name="connsiteY3" fmla="*/ 230219 h 330326"/>
                  <a:gd name="connsiteX4" fmla="*/ 108871 w 238982"/>
                  <a:gd name="connsiteY4" fmla="*/ 199168 h 330326"/>
                  <a:gd name="connsiteX5" fmla="*/ 5905 w 238982"/>
                  <a:gd name="connsiteY5" fmla="*/ 102965 h 330326"/>
                  <a:gd name="connsiteX6" fmla="*/ 120015 w 238982"/>
                  <a:gd name="connsiteY6" fmla="*/ 0 h 330326"/>
                  <a:gd name="connsiteX7" fmla="*/ 234125 w 238982"/>
                  <a:gd name="connsiteY7" fmla="*/ 100584 h 330326"/>
                  <a:gd name="connsiteX8" fmla="*/ 160306 w 238982"/>
                  <a:gd name="connsiteY8" fmla="*/ 100584 h 330326"/>
                  <a:gd name="connsiteX9" fmla="*/ 120967 w 238982"/>
                  <a:gd name="connsiteY9" fmla="*/ 67532 h 330326"/>
                  <a:gd name="connsiteX10" fmla="*/ 81629 w 238982"/>
                  <a:gd name="connsiteY10" fmla="*/ 100108 h 330326"/>
                  <a:gd name="connsiteX11" fmla="*/ 135541 w 238982"/>
                  <a:gd name="connsiteY11" fmla="*/ 131159 h 330326"/>
                  <a:gd name="connsiteX12" fmla="*/ 238982 w 238982"/>
                  <a:gd name="connsiteY12" fmla="*/ 227362 h 330326"/>
                  <a:gd name="connsiteX13" fmla="*/ 119539 w 238982"/>
                  <a:gd name="connsiteY13" fmla="*/ 330327 h 330326"/>
                  <a:gd name="connsiteX14" fmla="*/ 95 w 238982"/>
                  <a:gd name="connsiteY14" fmla="*/ 230315 h 33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8982" h="330326">
                    <a:moveTo>
                      <a:pt x="0" y="230219"/>
                    </a:moveTo>
                    <a:lnTo>
                      <a:pt x="76771" y="230219"/>
                    </a:lnTo>
                    <a:cubicBezTo>
                      <a:pt x="76771" y="250127"/>
                      <a:pt x="88868" y="262795"/>
                      <a:pt x="119539" y="262795"/>
                    </a:cubicBezTo>
                    <a:cubicBezTo>
                      <a:pt x="150209" y="262795"/>
                      <a:pt x="162306" y="250127"/>
                      <a:pt x="162306" y="230219"/>
                    </a:cubicBezTo>
                    <a:cubicBezTo>
                      <a:pt x="162306" y="209360"/>
                      <a:pt x="138017" y="204502"/>
                      <a:pt x="108871" y="199168"/>
                    </a:cubicBezTo>
                    <a:cubicBezTo>
                      <a:pt x="63722" y="190881"/>
                      <a:pt x="5905" y="180213"/>
                      <a:pt x="5905" y="102965"/>
                    </a:cubicBezTo>
                    <a:cubicBezTo>
                      <a:pt x="5905" y="42767"/>
                      <a:pt x="51530" y="0"/>
                      <a:pt x="120015" y="0"/>
                    </a:cubicBezTo>
                    <a:cubicBezTo>
                      <a:pt x="188500" y="0"/>
                      <a:pt x="231743" y="40291"/>
                      <a:pt x="234125" y="100584"/>
                    </a:cubicBezTo>
                    <a:lnTo>
                      <a:pt x="160306" y="100584"/>
                    </a:lnTo>
                    <a:cubicBezTo>
                      <a:pt x="159829" y="82106"/>
                      <a:pt x="148209" y="67532"/>
                      <a:pt x="120967" y="67532"/>
                    </a:cubicBezTo>
                    <a:cubicBezTo>
                      <a:pt x="93726" y="67532"/>
                      <a:pt x="81629" y="83534"/>
                      <a:pt x="81629" y="100108"/>
                    </a:cubicBezTo>
                    <a:cubicBezTo>
                      <a:pt x="81629" y="120967"/>
                      <a:pt x="105918" y="125825"/>
                      <a:pt x="135541" y="131159"/>
                    </a:cubicBezTo>
                    <a:cubicBezTo>
                      <a:pt x="181166" y="139446"/>
                      <a:pt x="238982" y="150114"/>
                      <a:pt x="238982" y="227362"/>
                    </a:cubicBezTo>
                    <a:cubicBezTo>
                      <a:pt x="238982" y="290512"/>
                      <a:pt x="191357" y="330327"/>
                      <a:pt x="119539" y="330327"/>
                    </a:cubicBezTo>
                    <a:cubicBezTo>
                      <a:pt x="47720" y="330327"/>
                      <a:pt x="1524" y="291941"/>
                      <a:pt x="95" y="23031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afický objekt 4">
              <a:extLst>
                <a:ext uri="{FF2B5EF4-FFF2-40B4-BE49-F238E27FC236}">
                  <a16:creationId xmlns:a16="http://schemas.microsoft.com/office/drawing/2014/main" id="{7787B828-C273-D1F4-D4F9-5414C9D36FDC}"/>
                </a:ext>
              </a:extLst>
            </p:cNvPr>
            <p:cNvGrpSpPr/>
            <p:nvPr/>
          </p:nvGrpSpPr>
          <p:grpSpPr>
            <a:xfrm>
              <a:off x="8115725" y="2816882"/>
              <a:ext cx="3375564" cy="356425"/>
              <a:chOff x="8115725" y="2816882"/>
              <a:chExt cx="3375564" cy="356425"/>
            </a:xfrm>
            <a:grpFill/>
          </p:grpSpPr>
          <p:sp>
            <p:nvSpPr>
              <p:cNvPr id="11" name="Volný tvar: obrazec 10">
                <a:extLst>
                  <a:ext uri="{FF2B5EF4-FFF2-40B4-BE49-F238E27FC236}">
                    <a16:creationId xmlns:a16="http://schemas.microsoft.com/office/drawing/2014/main" id="{37774E05-10FA-9F22-9C3D-72CCE199825F}"/>
                  </a:ext>
                </a:extLst>
              </p:cNvPr>
              <p:cNvSpPr/>
              <p:nvPr/>
            </p:nvSpPr>
            <p:spPr>
              <a:xfrm>
                <a:off x="8115725" y="2821740"/>
                <a:ext cx="85248" cy="120300"/>
              </a:xfrm>
              <a:custGeom>
                <a:avLst/>
                <a:gdLst>
                  <a:gd name="connsiteX0" fmla="*/ 41815 w 85248"/>
                  <a:gd name="connsiteY0" fmla="*/ 66485 h 120300"/>
                  <a:gd name="connsiteX1" fmla="*/ 12859 w 85248"/>
                  <a:gd name="connsiteY1" fmla="*/ 52483 h 120300"/>
                  <a:gd name="connsiteX2" fmla="*/ 3810 w 85248"/>
                  <a:gd name="connsiteY2" fmla="*/ 31909 h 120300"/>
                  <a:gd name="connsiteX3" fmla="*/ 14859 w 85248"/>
                  <a:gd name="connsiteY3" fmla="*/ 9049 h 120300"/>
                  <a:gd name="connsiteX4" fmla="*/ 43624 w 85248"/>
                  <a:gd name="connsiteY4" fmla="*/ 0 h 120300"/>
                  <a:gd name="connsiteX5" fmla="*/ 65151 w 85248"/>
                  <a:gd name="connsiteY5" fmla="*/ 4667 h 120300"/>
                  <a:gd name="connsiteX6" fmla="*/ 79820 w 85248"/>
                  <a:gd name="connsiteY6" fmla="*/ 17526 h 120300"/>
                  <a:gd name="connsiteX7" fmla="*/ 84963 w 85248"/>
                  <a:gd name="connsiteY7" fmla="*/ 35433 h 120300"/>
                  <a:gd name="connsiteX8" fmla="*/ 69437 w 85248"/>
                  <a:gd name="connsiteY8" fmla="*/ 35433 h 120300"/>
                  <a:gd name="connsiteX9" fmla="*/ 62674 w 85248"/>
                  <a:gd name="connsiteY9" fmla="*/ 18669 h 120300"/>
                  <a:gd name="connsiteX10" fmla="*/ 43624 w 85248"/>
                  <a:gd name="connsiteY10" fmla="*/ 12573 h 120300"/>
                  <a:gd name="connsiteX11" fmla="*/ 25813 w 85248"/>
                  <a:gd name="connsiteY11" fmla="*/ 17621 h 120300"/>
                  <a:gd name="connsiteX12" fmla="*/ 19431 w 85248"/>
                  <a:gd name="connsiteY12" fmla="*/ 31623 h 120300"/>
                  <a:gd name="connsiteX13" fmla="*/ 25527 w 85248"/>
                  <a:gd name="connsiteY13" fmla="*/ 43720 h 120300"/>
                  <a:gd name="connsiteX14" fmla="*/ 46196 w 85248"/>
                  <a:gd name="connsiteY14" fmla="*/ 52768 h 120300"/>
                  <a:gd name="connsiteX15" fmla="*/ 69056 w 85248"/>
                  <a:gd name="connsiteY15" fmla="*/ 61817 h 120300"/>
                  <a:gd name="connsiteX16" fmla="*/ 81248 w 85248"/>
                  <a:gd name="connsiteY16" fmla="*/ 73343 h 120300"/>
                  <a:gd name="connsiteX17" fmla="*/ 85249 w 85248"/>
                  <a:gd name="connsiteY17" fmla="*/ 88868 h 120300"/>
                  <a:gd name="connsiteX18" fmla="*/ 74104 w 85248"/>
                  <a:gd name="connsiteY18" fmla="*/ 111728 h 120300"/>
                  <a:gd name="connsiteX19" fmla="*/ 44387 w 85248"/>
                  <a:gd name="connsiteY19" fmla="*/ 120301 h 120300"/>
                  <a:gd name="connsiteX20" fmla="*/ 21812 w 85248"/>
                  <a:gd name="connsiteY20" fmla="*/ 115634 h 120300"/>
                  <a:gd name="connsiteX21" fmla="*/ 5715 w 85248"/>
                  <a:gd name="connsiteY21" fmla="*/ 102965 h 120300"/>
                  <a:gd name="connsiteX22" fmla="*/ 0 w 85248"/>
                  <a:gd name="connsiteY22" fmla="*/ 84677 h 120300"/>
                  <a:gd name="connsiteX23" fmla="*/ 15526 w 85248"/>
                  <a:gd name="connsiteY23" fmla="*/ 84677 h 120300"/>
                  <a:gd name="connsiteX24" fmla="*/ 23336 w 85248"/>
                  <a:gd name="connsiteY24" fmla="*/ 101441 h 120300"/>
                  <a:gd name="connsiteX25" fmla="*/ 44291 w 85248"/>
                  <a:gd name="connsiteY25" fmla="*/ 107633 h 120300"/>
                  <a:gd name="connsiteX26" fmla="*/ 63055 w 85248"/>
                  <a:gd name="connsiteY26" fmla="*/ 102679 h 120300"/>
                  <a:gd name="connsiteX27" fmla="*/ 69532 w 85248"/>
                  <a:gd name="connsiteY27" fmla="*/ 89059 h 120300"/>
                  <a:gd name="connsiteX28" fmla="*/ 63532 w 85248"/>
                  <a:gd name="connsiteY28" fmla="*/ 75724 h 120300"/>
                  <a:gd name="connsiteX29" fmla="*/ 41624 w 85248"/>
                  <a:gd name="connsiteY29" fmla="*/ 66389 h 12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5248" h="120300">
                    <a:moveTo>
                      <a:pt x="41815" y="66485"/>
                    </a:moveTo>
                    <a:cubicBezTo>
                      <a:pt x="28575" y="62675"/>
                      <a:pt x="18955" y="58007"/>
                      <a:pt x="12859" y="52483"/>
                    </a:cubicBezTo>
                    <a:cubicBezTo>
                      <a:pt x="6858" y="46958"/>
                      <a:pt x="3810" y="40100"/>
                      <a:pt x="3810" y="31909"/>
                    </a:cubicBezTo>
                    <a:cubicBezTo>
                      <a:pt x="3810" y="22669"/>
                      <a:pt x="7525" y="15050"/>
                      <a:pt x="14859" y="9049"/>
                    </a:cubicBezTo>
                    <a:cubicBezTo>
                      <a:pt x="22193" y="3048"/>
                      <a:pt x="31813" y="0"/>
                      <a:pt x="43624" y="0"/>
                    </a:cubicBezTo>
                    <a:cubicBezTo>
                      <a:pt x="51626" y="0"/>
                      <a:pt x="58864" y="1524"/>
                      <a:pt x="65151" y="4667"/>
                    </a:cubicBezTo>
                    <a:cubicBezTo>
                      <a:pt x="71438" y="7811"/>
                      <a:pt x="76295" y="12097"/>
                      <a:pt x="79820" y="17526"/>
                    </a:cubicBezTo>
                    <a:cubicBezTo>
                      <a:pt x="83344" y="22955"/>
                      <a:pt x="84963" y="28956"/>
                      <a:pt x="84963" y="35433"/>
                    </a:cubicBezTo>
                    <a:lnTo>
                      <a:pt x="69437" y="35433"/>
                    </a:lnTo>
                    <a:cubicBezTo>
                      <a:pt x="69437" y="28289"/>
                      <a:pt x="67151" y="22765"/>
                      <a:pt x="62674" y="18669"/>
                    </a:cubicBezTo>
                    <a:cubicBezTo>
                      <a:pt x="58198" y="14573"/>
                      <a:pt x="51816" y="12573"/>
                      <a:pt x="43624" y="12573"/>
                    </a:cubicBezTo>
                    <a:cubicBezTo>
                      <a:pt x="36004" y="12573"/>
                      <a:pt x="30099" y="14288"/>
                      <a:pt x="25813" y="17621"/>
                    </a:cubicBezTo>
                    <a:cubicBezTo>
                      <a:pt x="21527" y="20955"/>
                      <a:pt x="19431" y="25622"/>
                      <a:pt x="19431" y="31623"/>
                    </a:cubicBezTo>
                    <a:cubicBezTo>
                      <a:pt x="19431" y="36386"/>
                      <a:pt x="21431" y="40481"/>
                      <a:pt x="25527" y="43720"/>
                    </a:cubicBezTo>
                    <a:cubicBezTo>
                      <a:pt x="29623" y="47054"/>
                      <a:pt x="36481" y="50006"/>
                      <a:pt x="46196" y="52768"/>
                    </a:cubicBezTo>
                    <a:cubicBezTo>
                      <a:pt x="55912" y="55531"/>
                      <a:pt x="63532" y="58484"/>
                      <a:pt x="69056" y="61817"/>
                    </a:cubicBezTo>
                    <a:cubicBezTo>
                      <a:pt x="74581" y="65151"/>
                      <a:pt x="78581" y="68961"/>
                      <a:pt x="81248" y="73343"/>
                    </a:cubicBezTo>
                    <a:cubicBezTo>
                      <a:pt x="83915" y="77724"/>
                      <a:pt x="85249" y="82868"/>
                      <a:pt x="85249" y="88868"/>
                    </a:cubicBezTo>
                    <a:cubicBezTo>
                      <a:pt x="85249" y="98393"/>
                      <a:pt x="81534" y="105918"/>
                      <a:pt x="74104" y="111728"/>
                    </a:cubicBezTo>
                    <a:cubicBezTo>
                      <a:pt x="66675" y="117443"/>
                      <a:pt x="56769" y="120301"/>
                      <a:pt x="44387" y="120301"/>
                    </a:cubicBezTo>
                    <a:cubicBezTo>
                      <a:pt x="36386" y="120301"/>
                      <a:pt x="28861" y="118777"/>
                      <a:pt x="21812" y="115634"/>
                    </a:cubicBezTo>
                    <a:cubicBezTo>
                      <a:pt x="14859" y="112586"/>
                      <a:pt x="9430" y="108299"/>
                      <a:pt x="5715" y="102965"/>
                    </a:cubicBezTo>
                    <a:cubicBezTo>
                      <a:pt x="1905" y="97631"/>
                      <a:pt x="0" y="91535"/>
                      <a:pt x="0" y="84677"/>
                    </a:cubicBezTo>
                    <a:lnTo>
                      <a:pt x="15526" y="84677"/>
                    </a:lnTo>
                    <a:cubicBezTo>
                      <a:pt x="15526" y="91726"/>
                      <a:pt x="18097" y="97346"/>
                      <a:pt x="23336" y="101441"/>
                    </a:cubicBezTo>
                    <a:cubicBezTo>
                      <a:pt x="28575" y="105537"/>
                      <a:pt x="35528" y="107633"/>
                      <a:pt x="44291" y="107633"/>
                    </a:cubicBezTo>
                    <a:cubicBezTo>
                      <a:pt x="52483" y="107633"/>
                      <a:pt x="58674" y="106013"/>
                      <a:pt x="63055" y="102679"/>
                    </a:cubicBezTo>
                    <a:cubicBezTo>
                      <a:pt x="67437" y="99346"/>
                      <a:pt x="69532" y="94869"/>
                      <a:pt x="69532" y="89059"/>
                    </a:cubicBezTo>
                    <a:cubicBezTo>
                      <a:pt x="69532" y="83249"/>
                      <a:pt x="67532" y="78867"/>
                      <a:pt x="63532" y="75724"/>
                    </a:cubicBezTo>
                    <a:cubicBezTo>
                      <a:pt x="59531" y="72581"/>
                      <a:pt x="52197" y="69533"/>
                      <a:pt x="41624" y="6638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Volný tvar: obrazec 11">
                <a:extLst>
                  <a:ext uri="{FF2B5EF4-FFF2-40B4-BE49-F238E27FC236}">
                    <a16:creationId xmlns:a16="http://schemas.microsoft.com/office/drawing/2014/main" id="{AEEF17BE-5B95-C684-C692-8D3459F1A9FA}"/>
                  </a:ext>
                </a:extLst>
              </p:cNvPr>
              <p:cNvSpPr/>
              <p:nvPr/>
            </p:nvSpPr>
            <p:spPr>
              <a:xfrm>
                <a:off x="8207927" y="2832312"/>
                <a:ext cx="47339" cy="109727"/>
              </a:xfrm>
              <a:custGeom>
                <a:avLst/>
                <a:gdLst>
                  <a:gd name="connsiteX0" fmla="*/ 30671 w 47339"/>
                  <a:gd name="connsiteY0" fmla="*/ 0 h 109727"/>
                  <a:gd name="connsiteX1" fmla="*/ 30671 w 47339"/>
                  <a:gd name="connsiteY1" fmla="*/ 21050 h 109727"/>
                  <a:gd name="connsiteX2" fmla="*/ 46958 w 47339"/>
                  <a:gd name="connsiteY2" fmla="*/ 21050 h 109727"/>
                  <a:gd name="connsiteX3" fmla="*/ 46958 w 47339"/>
                  <a:gd name="connsiteY3" fmla="*/ 32576 h 109727"/>
                  <a:gd name="connsiteX4" fmla="*/ 30671 w 47339"/>
                  <a:gd name="connsiteY4" fmla="*/ 32576 h 109727"/>
                  <a:gd name="connsiteX5" fmla="*/ 30671 w 47339"/>
                  <a:gd name="connsiteY5" fmla="*/ 86582 h 109727"/>
                  <a:gd name="connsiteX6" fmla="*/ 32861 w 47339"/>
                  <a:gd name="connsiteY6" fmla="*/ 94393 h 109727"/>
                  <a:gd name="connsiteX7" fmla="*/ 40291 w 47339"/>
                  <a:gd name="connsiteY7" fmla="*/ 97060 h 109727"/>
                  <a:gd name="connsiteX8" fmla="*/ 47339 w 47339"/>
                  <a:gd name="connsiteY8" fmla="*/ 96107 h 109727"/>
                  <a:gd name="connsiteX9" fmla="*/ 47339 w 47339"/>
                  <a:gd name="connsiteY9" fmla="*/ 108109 h 109727"/>
                  <a:gd name="connsiteX10" fmla="*/ 35909 w 47339"/>
                  <a:gd name="connsiteY10" fmla="*/ 109728 h 109727"/>
                  <a:gd name="connsiteX11" fmla="*/ 20860 w 47339"/>
                  <a:gd name="connsiteY11" fmla="*/ 103727 h 109727"/>
                  <a:gd name="connsiteX12" fmla="*/ 15812 w 47339"/>
                  <a:gd name="connsiteY12" fmla="*/ 86582 h 109727"/>
                  <a:gd name="connsiteX13" fmla="*/ 15812 w 47339"/>
                  <a:gd name="connsiteY13" fmla="*/ 32576 h 109727"/>
                  <a:gd name="connsiteX14" fmla="*/ 0 w 47339"/>
                  <a:gd name="connsiteY14" fmla="*/ 32576 h 109727"/>
                  <a:gd name="connsiteX15" fmla="*/ 0 w 47339"/>
                  <a:gd name="connsiteY15" fmla="*/ 21050 h 109727"/>
                  <a:gd name="connsiteX16" fmla="*/ 15812 w 47339"/>
                  <a:gd name="connsiteY16" fmla="*/ 21050 h 109727"/>
                  <a:gd name="connsiteX17" fmla="*/ 15812 w 47339"/>
                  <a:gd name="connsiteY17" fmla="*/ 0 h 109727"/>
                  <a:gd name="connsiteX18" fmla="*/ 30671 w 47339"/>
                  <a:gd name="connsiteY18" fmla="*/ 0 h 10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7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3" y="92678"/>
                      <a:pt x="32861" y="94393"/>
                    </a:cubicBezTo>
                    <a:cubicBezTo>
                      <a:pt x="34290" y="96107"/>
                      <a:pt x="36767" y="97060"/>
                      <a:pt x="40291" y="97060"/>
                    </a:cubicBezTo>
                    <a:cubicBezTo>
                      <a:pt x="42005" y="97060"/>
                      <a:pt x="44387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289" y="107728"/>
                      <a:pt x="20860" y="103727"/>
                    </a:cubicBezTo>
                    <a:cubicBezTo>
                      <a:pt x="17431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Volný tvar: obrazec 12">
                <a:extLst>
                  <a:ext uri="{FF2B5EF4-FFF2-40B4-BE49-F238E27FC236}">
                    <a16:creationId xmlns:a16="http://schemas.microsoft.com/office/drawing/2014/main" id="{D2ED130F-9305-CBDD-B9B3-86755C583BA4}"/>
                  </a:ext>
                </a:extLst>
              </p:cNvPr>
              <p:cNvSpPr/>
              <p:nvPr/>
            </p:nvSpPr>
            <p:spPr>
              <a:xfrm>
                <a:off x="8272221" y="2851839"/>
                <a:ext cx="42100" cy="88582"/>
              </a:xfrm>
              <a:custGeom>
                <a:avLst/>
                <a:gdLst>
                  <a:gd name="connsiteX0" fmla="*/ 42101 w 42100"/>
                  <a:gd name="connsiteY0" fmla="*/ 14859 h 88582"/>
                  <a:gd name="connsiteX1" fmla="*/ 34766 w 42100"/>
                  <a:gd name="connsiteY1" fmla="*/ 14288 h 88582"/>
                  <a:gd name="connsiteX2" fmla="*/ 14859 w 42100"/>
                  <a:gd name="connsiteY2" fmla="*/ 26765 h 88582"/>
                  <a:gd name="connsiteX3" fmla="*/ 14859 w 42100"/>
                  <a:gd name="connsiteY3" fmla="*/ 88582 h 88582"/>
                  <a:gd name="connsiteX4" fmla="*/ 0 w 42100"/>
                  <a:gd name="connsiteY4" fmla="*/ 88582 h 88582"/>
                  <a:gd name="connsiteX5" fmla="*/ 0 w 42100"/>
                  <a:gd name="connsiteY5" fmla="*/ 1524 h 88582"/>
                  <a:gd name="connsiteX6" fmla="*/ 14478 w 42100"/>
                  <a:gd name="connsiteY6" fmla="*/ 1524 h 88582"/>
                  <a:gd name="connsiteX7" fmla="*/ 14764 w 42100"/>
                  <a:gd name="connsiteY7" fmla="*/ 11620 h 88582"/>
                  <a:gd name="connsiteX8" fmla="*/ 35528 w 42100"/>
                  <a:gd name="connsiteY8" fmla="*/ 0 h 88582"/>
                  <a:gd name="connsiteX9" fmla="*/ 42101 w 42100"/>
                  <a:gd name="connsiteY9" fmla="*/ 1143 h 88582"/>
                  <a:gd name="connsiteX10" fmla="*/ 42101 w 42100"/>
                  <a:gd name="connsiteY10" fmla="*/ 14954 h 8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100" h="88582">
                    <a:moveTo>
                      <a:pt x="42101" y="14859"/>
                    </a:moveTo>
                    <a:cubicBezTo>
                      <a:pt x="39815" y="14478"/>
                      <a:pt x="37433" y="14288"/>
                      <a:pt x="34766" y="14288"/>
                    </a:cubicBezTo>
                    <a:cubicBezTo>
                      <a:pt x="24955" y="14288"/>
                      <a:pt x="18383" y="18478"/>
                      <a:pt x="14859" y="26765"/>
                    </a:cubicBezTo>
                    <a:lnTo>
                      <a:pt x="14859" y="88582"/>
                    </a:lnTo>
                    <a:lnTo>
                      <a:pt x="0" y="88582"/>
                    </a:lnTo>
                    <a:lnTo>
                      <a:pt x="0" y="1524"/>
                    </a:lnTo>
                    <a:lnTo>
                      <a:pt x="14478" y="1524"/>
                    </a:lnTo>
                    <a:lnTo>
                      <a:pt x="14764" y="11620"/>
                    </a:lnTo>
                    <a:cubicBezTo>
                      <a:pt x="19621" y="3810"/>
                      <a:pt x="26575" y="0"/>
                      <a:pt x="35528" y="0"/>
                    </a:cubicBezTo>
                    <a:cubicBezTo>
                      <a:pt x="38386" y="0"/>
                      <a:pt x="40672" y="381"/>
                      <a:pt x="42101" y="1143"/>
                    </a:cubicBezTo>
                    <a:lnTo>
                      <a:pt x="42101" y="149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Volný tvar: obrazec 13">
                <a:extLst>
                  <a:ext uri="{FF2B5EF4-FFF2-40B4-BE49-F238E27FC236}">
                    <a16:creationId xmlns:a16="http://schemas.microsoft.com/office/drawing/2014/main" id="{8A5E0061-97FC-E9F5-3406-C218A9964B74}"/>
                  </a:ext>
                </a:extLst>
              </p:cNvPr>
              <p:cNvSpPr/>
              <p:nvPr/>
            </p:nvSpPr>
            <p:spPr>
              <a:xfrm>
                <a:off x="8324228" y="2851839"/>
                <a:ext cx="73818" cy="90201"/>
              </a:xfrm>
              <a:custGeom>
                <a:avLst/>
                <a:gdLst>
                  <a:gd name="connsiteX0" fmla="*/ 39909 w 73818"/>
                  <a:gd name="connsiteY0" fmla="*/ 90202 h 90201"/>
                  <a:gd name="connsiteX1" fmla="*/ 11144 w 73818"/>
                  <a:gd name="connsiteY1" fmla="*/ 78581 h 90201"/>
                  <a:gd name="connsiteX2" fmla="*/ 0 w 73818"/>
                  <a:gd name="connsiteY2" fmla="*/ 47530 h 90201"/>
                  <a:gd name="connsiteX3" fmla="*/ 0 w 73818"/>
                  <a:gd name="connsiteY3" fmla="*/ 44768 h 90201"/>
                  <a:gd name="connsiteX4" fmla="*/ 4953 w 73818"/>
                  <a:gd name="connsiteY4" fmla="*/ 21622 h 90201"/>
                  <a:gd name="connsiteX5" fmla="*/ 18764 w 73818"/>
                  <a:gd name="connsiteY5" fmla="*/ 5715 h 90201"/>
                  <a:gd name="connsiteX6" fmla="*/ 38005 w 73818"/>
                  <a:gd name="connsiteY6" fmla="*/ 0 h 90201"/>
                  <a:gd name="connsiteX7" fmla="*/ 64389 w 73818"/>
                  <a:gd name="connsiteY7" fmla="*/ 11144 h 90201"/>
                  <a:gd name="connsiteX8" fmla="*/ 73819 w 73818"/>
                  <a:gd name="connsiteY8" fmla="*/ 43148 h 90201"/>
                  <a:gd name="connsiteX9" fmla="*/ 73819 w 73818"/>
                  <a:gd name="connsiteY9" fmla="*/ 49339 h 90201"/>
                  <a:gd name="connsiteX10" fmla="*/ 14859 w 73818"/>
                  <a:gd name="connsiteY10" fmla="*/ 49339 h 90201"/>
                  <a:gd name="connsiteX11" fmla="*/ 22384 w 73818"/>
                  <a:gd name="connsiteY11" fmla="*/ 70104 h 90201"/>
                  <a:gd name="connsiteX12" fmla="*/ 40672 w 73818"/>
                  <a:gd name="connsiteY12" fmla="*/ 78010 h 90201"/>
                  <a:gd name="connsiteX13" fmla="*/ 54007 w 73818"/>
                  <a:gd name="connsiteY13" fmla="*/ 74771 h 90201"/>
                  <a:gd name="connsiteX14" fmla="*/ 63532 w 73818"/>
                  <a:gd name="connsiteY14" fmla="*/ 66199 h 90201"/>
                  <a:gd name="connsiteX15" fmla="*/ 72676 w 73818"/>
                  <a:gd name="connsiteY15" fmla="*/ 73247 h 90201"/>
                  <a:gd name="connsiteX16" fmla="*/ 39814 w 73818"/>
                  <a:gd name="connsiteY16" fmla="*/ 90106 h 90201"/>
                  <a:gd name="connsiteX17" fmla="*/ 38100 w 73818"/>
                  <a:gd name="connsiteY17" fmla="*/ 12192 h 90201"/>
                  <a:gd name="connsiteX18" fmla="*/ 22955 w 73818"/>
                  <a:gd name="connsiteY18" fmla="*/ 18764 h 90201"/>
                  <a:gd name="connsiteX19" fmla="*/ 15430 w 73818"/>
                  <a:gd name="connsiteY19" fmla="*/ 37147 h 90201"/>
                  <a:gd name="connsiteX20" fmla="*/ 59055 w 73818"/>
                  <a:gd name="connsiteY20" fmla="*/ 37147 h 90201"/>
                  <a:gd name="connsiteX21" fmla="*/ 59055 w 73818"/>
                  <a:gd name="connsiteY21" fmla="*/ 36004 h 90201"/>
                  <a:gd name="connsiteX22" fmla="*/ 52959 w 73818"/>
                  <a:gd name="connsiteY22" fmla="*/ 18383 h 90201"/>
                  <a:gd name="connsiteX23" fmla="*/ 38195 w 73818"/>
                  <a:gd name="connsiteY23" fmla="*/ 12097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818" h="90201">
                    <a:moveTo>
                      <a:pt x="39909" y="90202"/>
                    </a:moveTo>
                    <a:cubicBezTo>
                      <a:pt x="28099" y="90202"/>
                      <a:pt x="18478" y="86296"/>
                      <a:pt x="11144" y="78581"/>
                    </a:cubicBezTo>
                    <a:cubicBezTo>
                      <a:pt x="3810" y="70866"/>
                      <a:pt x="0" y="60484"/>
                      <a:pt x="0" y="47530"/>
                    </a:cubicBezTo>
                    <a:lnTo>
                      <a:pt x="0" y="44768"/>
                    </a:lnTo>
                    <a:cubicBezTo>
                      <a:pt x="0" y="36100"/>
                      <a:pt x="1619" y="28384"/>
                      <a:pt x="4953" y="21622"/>
                    </a:cubicBezTo>
                    <a:cubicBezTo>
                      <a:pt x="8287" y="14859"/>
                      <a:pt x="12859" y="9525"/>
                      <a:pt x="18764" y="5715"/>
                    </a:cubicBezTo>
                    <a:cubicBezTo>
                      <a:pt x="24670" y="1905"/>
                      <a:pt x="31147" y="0"/>
                      <a:pt x="38005" y="0"/>
                    </a:cubicBezTo>
                    <a:cubicBezTo>
                      <a:pt x="49339" y="0"/>
                      <a:pt x="58102" y="3715"/>
                      <a:pt x="64389" y="11144"/>
                    </a:cubicBezTo>
                    <a:cubicBezTo>
                      <a:pt x="70675" y="18574"/>
                      <a:pt x="73819" y="29242"/>
                      <a:pt x="73819" y="43148"/>
                    </a:cubicBezTo>
                    <a:lnTo>
                      <a:pt x="73819" y="49339"/>
                    </a:lnTo>
                    <a:lnTo>
                      <a:pt x="14859" y="49339"/>
                    </a:lnTo>
                    <a:cubicBezTo>
                      <a:pt x="15049" y="57912"/>
                      <a:pt x="17621" y="64865"/>
                      <a:pt x="22384" y="70104"/>
                    </a:cubicBezTo>
                    <a:cubicBezTo>
                      <a:pt x="27146" y="75343"/>
                      <a:pt x="33242" y="78010"/>
                      <a:pt x="40672" y="78010"/>
                    </a:cubicBezTo>
                    <a:cubicBezTo>
                      <a:pt x="45910" y="78010"/>
                      <a:pt x="50387" y="76962"/>
                      <a:pt x="54007" y="74771"/>
                    </a:cubicBezTo>
                    <a:cubicBezTo>
                      <a:pt x="57626" y="72580"/>
                      <a:pt x="60865" y="69818"/>
                      <a:pt x="63532" y="66199"/>
                    </a:cubicBezTo>
                    <a:lnTo>
                      <a:pt x="72676" y="73247"/>
                    </a:lnTo>
                    <a:cubicBezTo>
                      <a:pt x="65341" y="84487"/>
                      <a:pt x="54388" y="90106"/>
                      <a:pt x="39814" y="90106"/>
                    </a:cubicBezTo>
                    <a:close/>
                    <a:moveTo>
                      <a:pt x="38100" y="12192"/>
                    </a:moveTo>
                    <a:cubicBezTo>
                      <a:pt x="32099" y="12192"/>
                      <a:pt x="27051" y="14383"/>
                      <a:pt x="22955" y="18764"/>
                    </a:cubicBezTo>
                    <a:cubicBezTo>
                      <a:pt x="18859" y="23146"/>
                      <a:pt x="16383" y="29242"/>
                      <a:pt x="15430" y="37147"/>
                    </a:cubicBezTo>
                    <a:lnTo>
                      <a:pt x="59055" y="37147"/>
                    </a:lnTo>
                    <a:lnTo>
                      <a:pt x="59055" y="36004"/>
                    </a:lnTo>
                    <a:cubicBezTo>
                      <a:pt x="58674" y="28480"/>
                      <a:pt x="56578" y="22574"/>
                      <a:pt x="52959" y="18383"/>
                    </a:cubicBezTo>
                    <a:cubicBezTo>
                      <a:pt x="49339" y="14192"/>
                      <a:pt x="44386" y="12097"/>
                      <a:pt x="38195" y="1209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Volný tvar: obrazec 14">
                <a:extLst>
                  <a:ext uri="{FF2B5EF4-FFF2-40B4-BE49-F238E27FC236}">
                    <a16:creationId xmlns:a16="http://schemas.microsoft.com/office/drawing/2014/main" id="{DCD05CB9-AFC3-3B19-A0EB-5CF18BA07E22}"/>
                  </a:ext>
                </a:extLst>
              </p:cNvPr>
              <p:cNvSpPr/>
              <p:nvPr/>
            </p:nvSpPr>
            <p:spPr>
              <a:xfrm>
                <a:off x="8415382" y="2851743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90 w 68389"/>
                  <a:gd name="connsiteY3" fmla="*/ 31147 h 88677"/>
                  <a:gd name="connsiteX4" fmla="*/ 68390 w 68389"/>
                  <a:gd name="connsiteY4" fmla="*/ 88678 h 88677"/>
                  <a:gd name="connsiteX5" fmla="*/ 53530 w 68389"/>
                  <a:gd name="connsiteY5" fmla="*/ 88678 h 88677"/>
                  <a:gd name="connsiteX6" fmla="*/ 53530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2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90" y="31147"/>
                    </a:cubicBezTo>
                    <a:lnTo>
                      <a:pt x="68390" y="88678"/>
                    </a:lnTo>
                    <a:lnTo>
                      <a:pt x="53530" y="88678"/>
                    </a:lnTo>
                    <a:lnTo>
                      <a:pt x="53530" y="31052"/>
                    </a:lnTo>
                    <a:cubicBezTo>
                      <a:pt x="53530" y="24765"/>
                      <a:pt x="52007" y="20098"/>
                      <a:pt x="49244" y="17145"/>
                    </a:cubicBezTo>
                    <a:cubicBezTo>
                      <a:pt x="46387" y="14097"/>
                      <a:pt x="42005" y="12668"/>
                      <a:pt x="36100" y="12668"/>
                    </a:cubicBezTo>
                    <a:cubicBezTo>
                      <a:pt x="31242" y="12668"/>
                      <a:pt x="27051" y="13907"/>
                      <a:pt x="23432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Volný tvar: obrazec 15">
                <a:extLst>
                  <a:ext uri="{FF2B5EF4-FFF2-40B4-BE49-F238E27FC236}">
                    <a16:creationId xmlns:a16="http://schemas.microsoft.com/office/drawing/2014/main" id="{00443817-0A5D-2654-533B-1ECABF0BE1A1}"/>
                  </a:ext>
                </a:extLst>
              </p:cNvPr>
              <p:cNvSpPr/>
              <p:nvPr/>
            </p:nvSpPr>
            <p:spPr>
              <a:xfrm>
                <a:off x="8502726" y="2851743"/>
                <a:ext cx="73628" cy="122967"/>
              </a:xfrm>
              <a:custGeom>
                <a:avLst/>
                <a:gdLst>
                  <a:gd name="connsiteX0" fmla="*/ 0 w 73628"/>
                  <a:gd name="connsiteY0" fmla="*/ 44387 h 122967"/>
                  <a:gd name="connsiteX1" fmla="*/ 9430 w 73628"/>
                  <a:gd name="connsiteY1" fmla="*/ 12002 h 122967"/>
                  <a:gd name="connsiteX2" fmla="*/ 34385 w 73628"/>
                  <a:gd name="connsiteY2" fmla="*/ 0 h 122967"/>
                  <a:gd name="connsiteX3" fmla="*/ 59246 w 73628"/>
                  <a:gd name="connsiteY3" fmla="*/ 11240 h 122967"/>
                  <a:gd name="connsiteX4" fmla="*/ 60007 w 73628"/>
                  <a:gd name="connsiteY4" fmla="*/ 1619 h 122967"/>
                  <a:gd name="connsiteX5" fmla="*/ 73628 w 73628"/>
                  <a:gd name="connsiteY5" fmla="*/ 1619 h 122967"/>
                  <a:gd name="connsiteX6" fmla="*/ 73628 w 73628"/>
                  <a:gd name="connsiteY6" fmla="*/ 86582 h 122967"/>
                  <a:gd name="connsiteX7" fmla="*/ 63627 w 73628"/>
                  <a:gd name="connsiteY7" fmla="*/ 113252 h 122967"/>
                  <a:gd name="connsiteX8" fmla="*/ 36671 w 73628"/>
                  <a:gd name="connsiteY8" fmla="*/ 122968 h 122967"/>
                  <a:gd name="connsiteX9" fmla="*/ 18288 w 73628"/>
                  <a:gd name="connsiteY9" fmla="*/ 118967 h 122967"/>
                  <a:gd name="connsiteX10" fmla="*/ 4572 w 73628"/>
                  <a:gd name="connsiteY10" fmla="*/ 107918 h 122967"/>
                  <a:gd name="connsiteX11" fmla="*/ 12287 w 73628"/>
                  <a:gd name="connsiteY11" fmla="*/ 98965 h 122967"/>
                  <a:gd name="connsiteX12" fmla="*/ 35719 w 73628"/>
                  <a:gd name="connsiteY12" fmla="*/ 110776 h 122967"/>
                  <a:gd name="connsiteX13" fmla="*/ 52673 w 73628"/>
                  <a:gd name="connsiteY13" fmla="*/ 104680 h 122967"/>
                  <a:gd name="connsiteX14" fmla="*/ 58769 w 73628"/>
                  <a:gd name="connsiteY14" fmla="*/ 87440 h 122967"/>
                  <a:gd name="connsiteX15" fmla="*/ 58769 w 73628"/>
                  <a:gd name="connsiteY15" fmla="*/ 79915 h 122967"/>
                  <a:gd name="connsiteX16" fmla="*/ 34385 w 73628"/>
                  <a:gd name="connsiteY16" fmla="*/ 90202 h 122967"/>
                  <a:gd name="connsiteX17" fmla="*/ 9620 w 73628"/>
                  <a:gd name="connsiteY17" fmla="*/ 77915 h 122967"/>
                  <a:gd name="connsiteX18" fmla="*/ 190 w 73628"/>
                  <a:gd name="connsiteY18" fmla="*/ 44387 h 122967"/>
                  <a:gd name="connsiteX19" fmla="*/ 14954 w 73628"/>
                  <a:gd name="connsiteY19" fmla="*/ 46101 h 122967"/>
                  <a:gd name="connsiteX20" fmla="*/ 20955 w 73628"/>
                  <a:gd name="connsiteY20" fmla="*/ 69247 h 122967"/>
                  <a:gd name="connsiteX21" fmla="*/ 37814 w 73628"/>
                  <a:gd name="connsiteY21" fmla="*/ 77629 h 122967"/>
                  <a:gd name="connsiteX22" fmla="*/ 58483 w 73628"/>
                  <a:gd name="connsiteY22" fmla="*/ 64865 h 122967"/>
                  <a:gd name="connsiteX23" fmla="*/ 58483 w 73628"/>
                  <a:gd name="connsiteY23" fmla="*/ 25146 h 122967"/>
                  <a:gd name="connsiteX24" fmla="*/ 38005 w 73628"/>
                  <a:gd name="connsiteY24" fmla="*/ 12668 h 122967"/>
                  <a:gd name="connsiteX25" fmla="*/ 21050 w 73628"/>
                  <a:gd name="connsiteY25" fmla="*/ 21146 h 122967"/>
                  <a:gd name="connsiteX26" fmla="*/ 14954 w 73628"/>
                  <a:gd name="connsiteY26" fmla="*/ 46196 h 122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3628" h="122967">
                    <a:moveTo>
                      <a:pt x="0" y="44387"/>
                    </a:moveTo>
                    <a:cubicBezTo>
                      <a:pt x="0" y="30861"/>
                      <a:pt x="3143" y="20002"/>
                      <a:pt x="9430" y="12002"/>
                    </a:cubicBezTo>
                    <a:cubicBezTo>
                      <a:pt x="15716" y="4001"/>
                      <a:pt x="24003" y="0"/>
                      <a:pt x="34385" y="0"/>
                    </a:cubicBezTo>
                    <a:cubicBezTo>
                      <a:pt x="44767" y="0"/>
                      <a:pt x="53340" y="3715"/>
                      <a:pt x="59246" y="11240"/>
                    </a:cubicBezTo>
                    <a:lnTo>
                      <a:pt x="60007" y="1619"/>
                    </a:lnTo>
                    <a:lnTo>
                      <a:pt x="73628" y="1619"/>
                    </a:lnTo>
                    <a:lnTo>
                      <a:pt x="73628" y="86582"/>
                    </a:lnTo>
                    <a:cubicBezTo>
                      <a:pt x="73628" y="97822"/>
                      <a:pt x="70295" y="106680"/>
                      <a:pt x="63627" y="113252"/>
                    </a:cubicBezTo>
                    <a:cubicBezTo>
                      <a:pt x="56960" y="119825"/>
                      <a:pt x="48006" y="122968"/>
                      <a:pt x="36671" y="122968"/>
                    </a:cubicBezTo>
                    <a:cubicBezTo>
                      <a:pt x="30385" y="122968"/>
                      <a:pt x="24289" y="121634"/>
                      <a:pt x="18288" y="118967"/>
                    </a:cubicBezTo>
                    <a:cubicBezTo>
                      <a:pt x="12287" y="116300"/>
                      <a:pt x="7715" y="112586"/>
                      <a:pt x="4572" y="107918"/>
                    </a:cubicBezTo>
                    <a:lnTo>
                      <a:pt x="12287" y="98965"/>
                    </a:lnTo>
                    <a:cubicBezTo>
                      <a:pt x="18669" y="106870"/>
                      <a:pt x="26479" y="110776"/>
                      <a:pt x="35719" y="110776"/>
                    </a:cubicBezTo>
                    <a:cubicBezTo>
                      <a:pt x="42958" y="110776"/>
                      <a:pt x="48578" y="108776"/>
                      <a:pt x="52673" y="104680"/>
                    </a:cubicBezTo>
                    <a:cubicBezTo>
                      <a:pt x="56674" y="100584"/>
                      <a:pt x="58769" y="94869"/>
                      <a:pt x="58769" y="87440"/>
                    </a:cubicBezTo>
                    <a:lnTo>
                      <a:pt x="58769" y="79915"/>
                    </a:lnTo>
                    <a:cubicBezTo>
                      <a:pt x="52864" y="86773"/>
                      <a:pt x="44672" y="90202"/>
                      <a:pt x="34385" y="90202"/>
                    </a:cubicBezTo>
                    <a:cubicBezTo>
                      <a:pt x="24098" y="90202"/>
                      <a:pt x="15907" y="86106"/>
                      <a:pt x="9620" y="77915"/>
                    </a:cubicBezTo>
                    <a:cubicBezTo>
                      <a:pt x="3334" y="69723"/>
                      <a:pt x="190" y="58483"/>
                      <a:pt x="190" y="44387"/>
                    </a:cubicBezTo>
                    <a:close/>
                    <a:moveTo>
                      <a:pt x="14954" y="46101"/>
                    </a:moveTo>
                    <a:cubicBezTo>
                      <a:pt x="14954" y="55912"/>
                      <a:pt x="16954" y="63627"/>
                      <a:pt x="20955" y="69247"/>
                    </a:cubicBezTo>
                    <a:cubicBezTo>
                      <a:pt x="24955" y="74867"/>
                      <a:pt x="30575" y="77629"/>
                      <a:pt x="37814" y="77629"/>
                    </a:cubicBezTo>
                    <a:cubicBezTo>
                      <a:pt x="47244" y="77629"/>
                      <a:pt x="54102" y="73343"/>
                      <a:pt x="58483" y="64865"/>
                    </a:cubicBezTo>
                    <a:lnTo>
                      <a:pt x="58483" y="25146"/>
                    </a:lnTo>
                    <a:cubicBezTo>
                      <a:pt x="53912" y="16859"/>
                      <a:pt x="47054" y="12668"/>
                      <a:pt x="38005" y="12668"/>
                    </a:cubicBezTo>
                    <a:cubicBezTo>
                      <a:pt x="30766" y="12668"/>
                      <a:pt x="25146" y="15430"/>
                      <a:pt x="21050" y="21146"/>
                    </a:cubicBezTo>
                    <a:cubicBezTo>
                      <a:pt x="16954" y="26765"/>
                      <a:pt x="14954" y="35147"/>
                      <a:pt x="14954" y="4619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Volný tvar: obrazec 16">
                <a:extLst>
                  <a:ext uri="{FF2B5EF4-FFF2-40B4-BE49-F238E27FC236}">
                    <a16:creationId xmlns:a16="http://schemas.microsoft.com/office/drawing/2014/main" id="{4172ED56-2C50-F9BE-A62E-478360F091F1}"/>
                  </a:ext>
                </a:extLst>
              </p:cNvPr>
              <p:cNvSpPr/>
              <p:nvPr/>
            </p:nvSpPr>
            <p:spPr>
              <a:xfrm>
                <a:off x="8588165" y="2832312"/>
                <a:ext cx="47339" cy="109727"/>
              </a:xfrm>
              <a:custGeom>
                <a:avLst/>
                <a:gdLst>
                  <a:gd name="connsiteX0" fmla="*/ 30671 w 47339"/>
                  <a:gd name="connsiteY0" fmla="*/ 0 h 109727"/>
                  <a:gd name="connsiteX1" fmla="*/ 30671 w 47339"/>
                  <a:gd name="connsiteY1" fmla="*/ 21050 h 109727"/>
                  <a:gd name="connsiteX2" fmla="*/ 46958 w 47339"/>
                  <a:gd name="connsiteY2" fmla="*/ 21050 h 109727"/>
                  <a:gd name="connsiteX3" fmla="*/ 46958 w 47339"/>
                  <a:gd name="connsiteY3" fmla="*/ 32576 h 109727"/>
                  <a:gd name="connsiteX4" fmla="*/ 30671 w 47339"/>
                  <a:gd name="connsiteY4" fmla="*/ 32576 h 109727"/>
                  <a:gd name="connsiteX5" fmla="*/ 30671 w 47339"/>
                  <a:gd name="connsiteY5" fmla="*/ 86582 h 109727"/>
                  <a:gd name="connsiteX6" fmla="*/ 32861 w 47339"/>
                  <a:gd name="connsiteY6" fmla="*/ 94393 h 109727"/>
                  <a:gd name="connsiteX7" fmla="*/ 40291 w 47339"/>
                  <a:gd name="connsiteY7" fmla="*/ 97060 h 109727"/>
                  <a:gd name="connsiteX8" fmla="*/ 47339 w 47339"/>
                  <a:gd name="connsiteY8" fmla="*/ 96107 h 109727"/>
                  <a:gd name="connsiteX9" fmla="*/ 47339 w 47339"/>
                  <a:gd name="connsiteY9" fmla="*/ 108109 h 109727"/>
                  <a:gd name="connsiteX10" fmla="*/ 35909 w 47339"/>
                  <a:gd name="connsiteY10" fmla="*/ 109728 h 109727"/>
                  <a:gd name="connsiteX11" fmla="*/ 20860 w 47339"/>
                  <a:gd name="connsiteY11" fmla="*/ 103727 h 109727"/>
                  <a:gd name="connsiteX12" fmla="*/ 15812 w 47339"/>
                  <a:gd name="connsiteY12" fmla="*/ 86582 h 109727"/>
                  <a:gd name="connsiteX13" fmla="*/ 15812 w 47339"/>
                  <a:gd name="connsiteY13" fmla="*/ 32576 h 109727"/>
                  <a:gd name="connsiteX14" fmla="*/ 0 w 47339"/>
                  <a:gd name="connsiteY14" fmla="*/ 32576 h 109727"/>
                  <a:gd name="connsiteX15" fmla="*/ 0 w 47339"/>
                  <a:gd name="connsiteY15" fmla="*/ 21050 h 109727"/>
                  <a:gd name="connsiteX16" fmla="*/ 15812 w 47339"/>
                  <a:gd name="connsiteY16" fmla="*/ 21050 h 109727"/>
                  <a:gd name="connsiteX17" fmla="*/ 15812 w 47339"/>
                  <a:gd name="connsiteY17" fmla="*/ 0 h 109727"/>
                  <a:gd name="connsiteX18" fmla="*/ 30671 w 47339"/>
                  <a:gd name="connsiteY18" fmla="*/ 0 h 10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7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393"/>
                    </a:cubicBezTo>
                    <a:cubicBezTo>
                      <a:pt x="34290" y="96107"/>
                      <a:pt x="36766" y="97060"/>
                      <a:pt x="40291" y="97060"/>
                    </a:cubicBezTo>
                    <a:cubicBezTo>
                      <a:pt x="42005" y="97060"/>
                      <a:pt x="44387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289" y="107728"/>
                      <a:pt x="20860" y="103727"/>
                    </a:cubicBezTo>
                    <a:cubicBezTo>
                      <a:pt x="17431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Volný tvar: obrazec 17">
                <a:extLst>
                  <a:ext uri="{FF2B5EF4-FFF2-40B4-BE49-F238E27FC236}">
                    <a16:creationId xmlns:a16="http://schemas.microsoft.com/office/drawing/2014/main" id="{6D41A548-ABBC-03B9-69FB-CCD37F32C826}"/>
                  </a:ext>
                </a:extLst>
              </p:cNvPr>
              <p:cNvSpPr/>
              <p:nvPr/>
            </p:nvSpPr>
            <p:spPr>
              <a:xfrm>
                <a:off x="8652554" y="2816882"/>
                <a:ext cx="68389" cy="123539"/>
              </a:xfrm>
              <a:custGeom>
                <a:avLst/>
                <a:gdLst>
                  <a:gd name="connsiteX0" fmla="*/ 14859 w 68389"/>
                  <a:gd name="connsiteY0" fmla="*/ 47054 h 123539"/>
                  <a:gd name="connsiteX1" fmla="*/ 40576 w 68389"/>
                  <a:gd name="connsiteY1" fmla="*/ 34862 h 123539"/>
                  <a:gd name="connsiteX2" fmla="*/ 68389 w 68389"/>
                  <a:gd name="connsiteY2" fmla="*/ 66008 h 123539"/>
                  <a:gd name="connsiteX3" fmla="*/ 68389 w 68389"/>
                  <a:gd name="connsiteY3" fmla="*/ 123539 h 123539"/>
                  <a:gd name="connsiteX4" fmla="*/ 53530 w 68389"/>
                  <a:gd name="connsiteY4" fmla="*/ 123539 h 123539"/>
                  <a:gd name="connsiteX5" fmla="*/ 53530 w 68389"/>
                  <a:gd name="connsiteY5" fmla="*/ 65913 h 123539"/>
                  <a:gd name="connsiteX6" fmla="*/ 49244 w 68389"/>
                  <a:gd name="connsiteY6" fmla="*/ 52007 h 123539"/>
                  <a:gd name="connsiteX7" fmla="*/ 36100 w 68389"/>
                  <a:gd name="connsiteY7" fmla="*/ 47530 h 123539"/>
                  <a:gd name="connsiteX8" fmla="*/ 23431 w 68389"/>
                  <a:gd name="connsiteY8" fmla="*/ 51435 h 123539"/>
                  <a:gd name="connsiteX9" fmla="*/ 14859 w 68389"/>
                  <a:gd name="connsiteY9" fmla="*/ 61532 h 123539"/>
                  <a:gd name="connsiteX10" fmla="*/ 14859 w 68389"/>
                  <a:gd name="connsiteY10" fmla="*/ 123539 h 123539"/>
                  <a:gd name="connsiteX11" fmla="*/ 0 w 68389"/>
                  <a:gd name="connsiteY11" fmla="*/ 123539 h 123539"/>
                  <a:gd name="connsiteX12" fmla="*/ 0 w 68389"/>
                  <a:gd name="connsiteY12" fmla="*/ 0 h 123539"/>
                  <a:gd name="connsiteX13" fmla="*/ 14859 w 68389"/>
                  <a:gd name="connsiteY13" fmla="*/ 0 h 123539"/>
                  <a:gd name="connsiteX14" fmla="*/ 14859 w 68389"/>
                  <a:gd name="connsiteY14" fmla="*/ 47054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123539">
                    <a:moveTo>
                      <a:pt x="14859" y="47054"/>
                    </a:moveTo>
                    <a:cubicBezTo>
                      <a:pt x="21431" y="38957"/>
                      <a:pt x="30004" y="34862"/>
                      <a:pt x="40576" y="34862"/>
                    </a:cubicBezTo>
                    <a:cubicBezTo>
                      <a:pt x="58959" y="34862"/>
                      <a:pt x="68294" y="45244"/>
                      <a:pt x="68389" y="66008"/>
                    </a:cubicBezTo>
                    <a:lnTo>
                      <a:pt x="68389" y="123539"/>
                    </a:lnTo>
                    <a:lnTo>
                      <a:pt x="53530" y="123539"/>
                    </a:lnTo>
                    <a:lnTo>
                      <a:pt x="53530" y="65913"/>
                    </a:lnTo>
                    <a:cubicBezTo>
                      <a:pt x="53530" y="59626"/>
                      <a:pt x="52006" y="54959"/>
                      <a:pt x="49244" y="52007"/>
                    </a:cubicBezTo>
                    <a:cubicBezTo>
                      <a:pt x="46482" y="49054"/>
                      <a:pt x="42005" y="47530"/>
                      <a:pt x="36100" y="47530"/>
                    </a:cubicBezTo>
                    <a:cubicBezTo>
                      <a:pt x="31242" y="47530"/>
                      <a:pt x="27051" y="48768"/>
                      <a:pt x="23431" y="51435"/>
                    </a:cubicBezTo>
                    <a:cubicBezTo>
                      <a:pt x="19812" y="54102"/>
                      <a:pt x="16954" y="57341"/>
                      <a:pt x="14859" y="61532"/>
                    </a:cubicBezTo>
                    <a:lnTo>
                      <a:pt x="14859" y="123539"/>
                    </a:ln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470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Volný tvar: obrazec 18">
                <a:extLst>
                  <a:ext uri="{FF2B5EF4-FFF2-40B4-BE49-F238E27FC236}">
                    <a16:creationId xmlns:a16="http://schemas.microsoft.com/office/drawing/2014/main" id="{039C129F-B175-15B8-AB70-D11A50EE52E8}"/>
                  </a:ext>
                </a:extLst>
              </p:cNvPr>
              <p:cNvSpPr/>
              <p:nvPr/>
            </p:nvSpPr>
            <p:spPr>
              <a:xfrm>
                <a:off x="8739517" y="2851839"/>
                <a:ext cx="73818" cy="90201"/>
              </a:xfrm>
              <a:custGeom>
                <a:avLst/>
                <a:gdLst>
                  <a:gd name="connsiteX0" fmla="*/ 39910 w 73818"/>
                  <a:gd name="connsiteY0" fmla="*/ 90202 h 90201"/>
                  <a:gd name="connsiteX1" fmla="*/ 11144 w 73818"/>
                  <a:gd name="connsiteY1" fmla="*/ 78581 h 90201"/>
                  <a:gd name="connsiteX2" fmla="*/ 0 w 73818"/>
                  <a:gd name="connsiteY2" fmla="*/ 47530 h 90201"/>
                  <a:gd name="connsiteX3" fmla="*/ 0 w 73818"/>
                  <a:gd name="connsiteY3" fmla="*/ 44768 h 90201"/>
                  <a:gd name="connsiteX4" fmla="*/ 4953 w 73818"/>
                  <a:gd name="connsiteY4" fmla="*/ 21622 h 90201"/>
                  <a:gd name="connsiteX5" fmla="*/ 18764 w 73818"/>
                  <a:gd name="connsiteY5" fmla="*/ 5715 h 90201"/>
                  <a:gd name="connsiteX6" fmla="*/ 38005 w 73818"/>
                  <a:gd name="connsiteY6" fmla="*/ 0 h 90201"/>
                  <a:gd name="connsiteX7" fmla="*/ 64389 w 73818"/>
                  <a:gd name="connsiteY7" fmla="*/ 11144 h 90201"/>
                  <a:gd name="connsiteX8" fmla="*/ 73819 w 73818"/>
                  <a:gd name="connsiteY8" fmla="*/ 43148 h 90201"/>
                  <a:gd name="connsiteX9" fmla="*/ 73819 w 73818"/>
                  <a:gd name="connsiteY9" fmla="*/ 49339 h 90201"/>
                  <a:gd name="connsiteX10" fmla="*/ 14859 w 73818"/>
                  <a:gd name="connsiteY10" fmla="*/ 49339 h 90201"/>
                  <a:gd name="connsiteX11" fmla="*/ 22384 w 73818"/>
                  <a:gd name="connsiteY11" fmla="*/ 70104 h 90201"/>
                  <a:gd name="connsiteX12" fmla="*/ 40672 w 73818"/>
                  <a:gd name="connsiteY12" fmla="*/ 78010 h 90201"/>
                  <a:gd name="connsiteX13" fmla="*/ 54007 w 73818"/>
                  <a:gd name="connsiteY13" fmla="*/ 74771 h 90201"/>
                  <a:gd name="connsiteX14" fmla="*/ 63627 w 73818"/>
                  <a:gd name="connsiteY14" fmla="*/ 66199 h 90201"/>
                  <a:gd name="connsiteX15" fmla="*/ 72676 w 73818"/>
                  <a:gd name="connsiteY15" fmla="*/ 73247 h 90201"/>
                  <a:gd name="connsiteX16" fmla="*/ 39815 w 73818"/>
                  <a:gd name="connsiteY16" fmla="*/ 90106 h 90201"/>
                  <a:gd name="connsiteX17" fmla="*/ 38005 w 73818"/>
                  <a:gd name="connsiteY17" fmla="*/ 12192 h 90201"/>
                  <a:gd name="connsiteX18" fmla="*/ 22860 w 73818"/>
                  <a:gd name="connsiteY18" fmla="*/ 18764 h 90201"/>
                  <a:gd name="connsiteX19" fmla="*/ 15335 w 73818"/>
                  <a:gd name="connsiteY19" fmla="*/ 37147 h 90201"/>
                  <a:gd name="connsiteX20" fmla="*/ 58960 w 73818"/>
                  <a:gd name="connsiteY20" fmla="*/ 37147 h 90201"/>
                  <a:gd name="connsiteX21" fmla="*/ 58960 w 73818"/>
                  <a:gd name="connsiteY21" fmla="*/ 36004 h 90201"/>
                  <a:gd name="connsiteX22" fmla="*/ 52864 w 73818"/>
                  <a:gd name="connsiteY22" fmla="*/ 18383 h 90201"/>
                  <a:gd name="connsiteX23" fmla="*/ 38100 w 73818"/>
                  <a:gd name="connsiteY23" fmla="*/ 12097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818" h="90201">
                    <a:moveTo>
                      <a:pt x="39910" y="90202"/>
                    </a:moveTo>
                    <a:cubicBezTo>
                      <a:pt x="28099" y="90202"/>
                      <a:pt x="18479" y="86296"/>
                      <a:pt x="11144" y="78581"/>
                    </a:cubicBezTo>
                    <a:cubicBezTo>
                      <a:pt x="3715" y="70866"/>
                      <a:pt x="0" y="60484"/>
                      <a:pt x="0" y="47530"/>
                    </a:cubicBezTo>
                    <a:lnTo>
                      <a:pt x="0" y="44768"/>
                    </a:lnTo>
                    <a:cubicBezTo>
                      <a:pt x="0" y="36100"/>
                      <a:pt x="1619" y="28384"/>
                      <a:pt x="4953" y="21622"/>
                    </a:cubicBezTo>
                    <a:cubicBezTo>
                      <a:pt x="8287" y="14859"/>
                      <a:pt x="12859" y="9525"/>
                      <a:pt x="18764" y="5715"/>
                    </a:cubicBezTo>
                    <a:cubicBezTo>
                      <a:pt x="24670" y="1905"/>
                      <a:pt x="31147" y="0"/>
                      <a:pt x="38005" y="0"/>
                    </a:cubicBezTo>
                    <a:cubicBezTo>
                      <a:pt x="49340" y="0"/>
                      <a:pt x="58103" y="3715"/>
                      <a:pt x="64389" y="11144"/>
                    </a:cubicBezTo>
                    <a:cubicBezTo>
                      <a:pt x="70676" y="18574"/>
                      <a:pt x="73819" y="29242"/>
                      <a:pt x="73819" y="43148"/>
                    </a:cubicBezTo>
                    <a:lnTo>
                      <a:pt x="73819" y="49339"/>
                    </a:lnTo>
                    <a:lnTo>
                      <a:pt x="14859" y="49339"/>
                    </a:lnTo>
                    <a:cubicBezTo>
                      <a:pt x="15050" y="57912"/>
                      <a:pt x="17621" y="64865"/>
                      <a:pt x="22384" y="70104"/>
                    </a:cubicBezTo>
                    <a:cubicBezTo>
                      <a:pt x="27146" y="75343"/>
                      <a:pt x="33242" y="78010"/>
                      <a:pt x="40672" y="78010"/>
                    </a:cubicBezTo>
                    <a:cubicBezTo>
                      <a:pt x="45911" y="78010"/>
                      <a:pt x="50387" y="76962"/>
                      <a:pt x="54007" y="74771"/>
                    </a:cubicBezTo>
                    <a:cubicBezTo>
                      <a:pt x="57626" y="72580"/>
                      <a:pt x="60865" y="69818"/>
                      <a:pt x="63627" y="66199"/>
                    </a:cubicBezTo>
                    <a:lnTo>
                      <a:pt x="72676" y="73247"/>
                    </a:lnTo>
                    <a:cubicBezTo>
                      <a:pt x="65342" y="84487"/>
                      <a:pt x="54388" y="90106"/>
                      <a:pt x="39815" y="90106"/>
                    </a:cubicBezTo>
                    <a:close/>
                    <a:moveTo>
                      <a:pt x="38005" y="12192"/>
                    </a:moveTo>
                    <a:cubicBezTo>
                      <a:pt x="32004" y="12192"/>
                      <a:pt x="26956" y="14383"/>
                      <a:pt x="22860" y="18764"/>
                    </a:cubicBezTo>
                    <a:cubicBezTo>
                      <a:pt x="18764" y="23146"/>
                      <a:pt x="16288" y="29242"/>
                      <a:pt x="15335" y="37147"/>
                    </a:cubicBezTo>
                    <a:lnTo>
                      <a:pt x="58960" y="37147"/>
                    </a:lnTo>
                    <a:lnTo>
                      <a:pt x="58960" y="36004"/>
                    </a:lnTo>
                    <a:cubicBezTo>
                      <a:pt x="58579" y="28480"/>
                      <a:pt x="56483" y="22574"/>
                      <a:pt x="52864" y="18383"/>
                    </a:cubicBezTo>
                    <a:cubicBezTo>
                      <a:pt x="49244" y="14192"/>
                      <a:pt x="44291" y="12097"/>
                      <a:pt x="38100" y="1209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Volný tvar: obrazec 19">
                <a:extLst>
                  <a:ext uri="{FF2B5EF4-FFF2-40B4-BE49-F238E27FC236}">
                    <a16:creationId xmlns:a16="http://schemas.microsoft.com/office/drawing/2014/main" id="{8604044F-375C-361A-39C5-20859237AC2B}"/>
                  </a:ext>
                </a:extLst>
              </p:cNvPr>
              <p:cNvSpPr/>
              <p:nvPr/>
            </p:nvSpPr>
            <p:spPr>
              <a:xfrm>
                <a:off x="8830672" y="2851743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89 w 68389"/>
                  <a:gd name="connsiteY3" fmla="*/ 31147 h 88677"/>
                  <a:gd name="connsiteX4" fmla="*/ 68389 w 68389"/>
                  <a:gd name="connsiteY4" fmla="*/ 88678 h 88677"/>
                  <a:gd name="connsiteX5" fmla="*/ 53530 w 68389"/>
                  <a:gd name="connsiteY5" fmla="*/ 88678 h 88677"/>
                  <a:gd name="connsiteX6" fmla="*/ 53530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1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89" y="31147"/>
                    </a:cubicBezTo>
                    <a:lnTo>
                      <a:pt x="68389" y="88678"/>
                    </a:lnTo>
                    <a:lnTo>
                      <a:pt x="53530" y="88678"/>
                    </a:lnTo>
                    <a:lnTo>
                      <a:pt x="53530" y="31052"/>
                    </a:lnTo>
                    <a:cubicBezTo>
                      <a:pt x="53530" y="24765"/>
                      <a:pt x="52006" y="20098"/>
                      <a:pt x="49244" y="17145"/>
                    </a:cubicBezTo>
                    <a:cubicBezTo>
                      <a:pt x="46482" y="14192"/>
                      <a:pt x="42005" y="12668"/>
                      <a:pt x="36100" y="12668"/>
                    </a:cubicBezTo>
                    <a:cubicBezTo>
                      <a:pt x="31242" y="12668"/>
                      <a:pt x="27051" y="13907"/>
                      <a:pt x="23431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Volný tvar: obrazec 20">
                <a:extLst>
                  <a:ext uri="{FF2B5EF4-FFF2-40B4-BE49-F238E27FC236}">
                    <a16:creationId xmlns:a16="http://schemas.microsoft.com/office/drawing/2014/main" id="{8A94F0F7-65D6-2F61-C4F4-CE630FFA7F01}"/>
                  </a:ext>
                </a:extLst>
              </p:cNvPr>
              <p:cNvSpPr/>
              <p:nvPr/>
            </p:nvSpPr>
            <p:spPr>
              <a:xfrm>
                <a:off x="8921540" y="2821740"/>
                <a:ext cx="17621" cy="118681"/>
              </a:xfrm>
              <a:custGeom>
                <a:avLst/>
                <a:gdLst>
                  <a:gd name="connsiteX0" fmla="*/ 0 w 17621"/>
                  <a:gd name="connsiteY0" fmla="*/ 8573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3 h 118681"/>
                  <a:gd name="connsiteX5" fmla="*/ 15335 w 17621"/>
                  <a:gd name="connsiteY5" fmla="*/ 14573 h 118681"/>
                  <a:gd name="connsiteX6" fmla="*/ 8763 w 17621"/>
                  <a:gd name="connsiteY6" fmla="*/ 16955 h 118681"/>
                  <a:gd name="connsiteX7" fmla="*/ 2191 w 17621"/>
                  <a:gd name="connsiteY7" fmla="*/ 14573 h 118681"/>
                  <a:gd name="connsiteX8" fmla="*/ 0 w 17621"/>
                  <a:gd name="connsiteY8" fmla="*/ 8573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3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715" y="857"/>
                      <a:pt x="5810" y="0"/>
                      <a:pt x="8763" y="0"/>
                    </a:cubicBezTo>
                    <a:cubicBezTo>
                      <a:pt x="11716" y="0"/>
                      <a:pt x="13906" y="857"/>
                      <a:pt x="15335" y="2476"/>
                    </a:cubicBezTo>
                    <a:cubicBezTo>
                      <a:pt x="16859" y="4096"/>
                      <a:pt x="17621" y="6191"/>
                      <a:pt x="17621" y="8573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3"/>
                      <a:pt x="11621" y="16955"/>
                      <a:pt x="8763" y="16955"/>
                    </a:cubicBezTo>
                    <a:cubicBezTo>
                      <a:pt x="5905" y="16955"/>
                      <a:pt x="3715" y="16193"/>
                      <a:pt x="2191" y="14573"/>
                    </a:cubicBezTo>
                    <a:cubicBezTo>
                      <a:pt x="762" y="12954"/>
                      <a:pt x="0" y="10954"/>
                      <a:pt x="0" y="8573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Volný tvar: obrazec 21">
                <a:extLst>
                  <a:ext uri="{FF2B5EF4-FFF2-40B4-BE49-F238E27FC236}">
                    <a16:creationId xmlns:a16="http://schemas.microsoft.com/office/drawing/2014/main" id="{AFE86D2C-FE55-80BD-1815-AEE99F8B8FFF}"/>
                  </a:ext>
                </a:extLst>
              </p:cNvPr>
              <p:cNvSpPr/>
              <p:nvPr/>
            </p:nvSpPr>
            <p:spPr>
              <a:xfrm>
                <a:off x="8961545" y="2851743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90 w 68389"/>
                  <a:gd name="connsiteY3" fmla="*/ 31147 h 88677"/>
                  <a:gd name="connsiteX4" fmla="*/ 68390 w 68389"/>
                  <a:gd name="connsiteY4" fmla="*/ 88678 h 88677"/>
                  <a:gd name="connsiteX5" fmla="*/ 53531 w 68389"/>
                  <a:gd name="connsiteY5" fmla="*/ 88678 h 88677"/>
                  <a:gd name="connsiteX6" fmla="*/ 53531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2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90" y="31147"/>
                    </a:cubicBezTo>
                    <a:lnTo>
                      <a:pt x="68390" y="88678"/>
                    </a:lnTo>
                    <a:lnTo>
                      <a:pt x="53531" y="88678"/>
                    </a:lnTo>
                    <a:lnTo>
                      <a:pt x="53531" y="31052"/>
                    </a:lnTo>
                    <a:cubicBezTo>
                      <a:pt x="53531" y="24765"/>
                      <a:pt x="52007" y="20098"/>
                      <a:pt x="49244" y="17145"/>
                    </a:cubicBezTo>
                    <a:cubicBezTo>
                      <a:pt x="46387" y="14097"/>
                      <a:pt x="42005" y="12668"/>
                      <a:pt x="36100" y="12668"/>
                    </a:cubicBezTo>
                    <a:cubicBezTo>
                      <a:pt x="31242" y="12668"/>
                      <a:pt x="27051" y="13907"/>
                      <a:pt x="23432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Volný tvar: obrazec 22">
                <a:extLst>
                  <a:ext uri="{FF2B5EF4-FFF2-40B4-BE49-F238E27FC236}">
                    <a16:creationId xmlns:a16="http://schemas.microsoft.com/office/drawing/2014/main" id="{8A9D6587-5749-D33C-CF5E-D2AE36206ADC}"/>
                  </a:ext>
                </a:extLst>
              </p:cNvPr>
              <p:cNvSpPr/>
              <p:nvPr/>
            </p:nvSpPr>
            <p:spPr>
              <a:xfrm>
                <a:off x="9048794" y="2851743"/>
                <a:ext cx="73628" cy="122967"/>
              </a:xfrm>
              <a:custGeom>
                <a:avLst/>
                <a:gdLst>
                  <a:gd name="connsiteX0" fmla="*/ 0 w 73628"/>
                  <a:gd name="connsiteY0" fmla="*/ 44387 h 122967"/>
                  <a:gd name="connsiteX1" fmla="*/ 9430 w 73628"/>
                  <a:gd name="connsiteY1" fmla="*/ 12002 h 122967"/>
                  <a:gd name="connsiteX2" fmla="*/ 34385 w 73628"/>
                  <a:gd name="connsiteY2" fmla="*/ 0 h 122967"/>
                  <a:gd name="connsiteX3" fmla="*/ 59246 w 73628"/>
                  <a:gd name="connsiteY3" fmla="*/ 11240 h 122967"/>
                  <a:gd name="connsiteX4" fmla="*/ 60008 w 73628"/>
                  <a:gd name="connsiteY4" fmla="*/ 1619 h 122967"/>
                  <a:gd name="connsiteX5" fmla="*/ 73628 w 73628"/>
                  <a:gd name="connsiteY5" fmla="*/ 1619 h 122967"/>
                  <a:gd name="connsiteX6" fmla="*/ 73628 w 73628"/>
                  <a:gd name="connsiteY6" fmla="*/ 86582 h 122967"/>
                  <a:gd name="connsiteX7" fmla="*/ 63627 w 73628"/>
                  <a:gd name="connsiteY7" fmla="*/ 113252 h 122967"/>
                  <a:gd name="connsiteX8" fmla="*/ 36671 w 73628"/>
                  <a:gd name="connsiteY8" fmla="*/ 122968 h 122967"/>
                  <a:gd name="connsiteX9" fmla="*/ 18288 w 73628"/>
                  <a:gd name="connsiteY9" fmla="*/ 118967 h 122967"/>
                  <a:gd name="connsiteX10" fmla="*/ 4572 w 73628"/>
                  <a:gd name="connsiteY10" fmla="*/ 107918 h 122967"/>
                  <a:gd name="connsiteX11" fmla="*/ 12287 w 73628"/>
                  <a:gd name="connsiteY11" fmla="*/ 98965 h 122967"/>
                  <a:gd name="connsiteX12" fmla="*/ 35719 w 73628"/>
                  <a:gd name="connsiteY12" fmla="*/ 110776 h 122967"/>
                  <a:gd name="connsiteX13" fmla="*/ 52673 w 73628"/>
                  <a:gd name="connsiteY13" fmla="*/ 104680 h 122967"/>
                  <a:gd name="connsiteX14" fmla="*/ 58769 w 73628"/>
                  <a:gd name="connsiteY14" fmla="*/ 87440 h 122967"/>
                  <a:gd name="connsiteX15" fmla="*/ 58769 w 73628"/>
                  <a:gd name="connsiteY15" fmla="*/ 79915 h 122967"/>
                  <a:gd name="connsiteX16" fmla="*/ 34385 w 73628"/>
                  <a:gd name="connsiteY16" fmla="*/ 90202 h 122967"/>
                  <a:gd name="connsiteX17" fmla="*/ 9620 w 73628"/>
                  <a:gd name="connsiteY17" fmla="*/ 77915 h 122967"/>
                  <a:gd name="connsiteX18" fmla="*/ 191 w 73628"/>
                  <a:gd name="connsiteY18" fmla="*/ 44387 h 122967"/>
                  <a:gd name="connsiteX19" fmla="*/ 15050 w 73628"/>
                  <a:gd name="connsiteY19" fmla="*/ 46101 h 122967"/>
                  <a:gd name="connsiteX20" fmla="*/ 21050 w 73628"/>
                  <a:gd name="connsiteY20" fmla="*/ 69247 h 122967"/>
                  <a:gd name="connsiteX21" fmla="*/ 37910 w 73628"/>
                  <a:gd name="connsiteY21" fmla="*/ 77629 h 122967"/>
                  <a:gd name="connsiteX22" fmla="*/ 58579 w 73628"/>
                  <a:gd name="connsiteY22" fmla="*/ 64865 h 122967"/>
                  <a:gd name="connsiteX23" fmla="*/ 58579 w 73628"/>
                  <a:gd name="connsiteY23" fmla="*/ 25146 h 122967"/>
                  <a:gd name="connsiteX24" fmla="*/ 38100 w 73628"/>
                  <a:gd name="connsiteY24" fmla="*/ 12668 h 122967"/>
                  <a:gd name="connsiteX25" fmla="*/ 21146 w 73628"/>
                  <a:gd name="connsiteY25" fmla="*/ 21146 h 122967"/>
                  <a:gd name="connsiteX26" fmla="*/ 15050 w 73628"/>
                  <a:gd name="connsiteY26" fmla="*/ 46196 h 122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3628" h="122967">
                    <a:moveTo>
                      <a:pt x="0" y="44387"/>
                    </a:moveTo>
                    <a:cubicBezTo>
                      <a:pt x="0" y="30861"/>
                      <a:pt x="3143" y="20002"/>
                      <a:pt x="9430" y="12002"/>
                    </a:cubicBezTo>
                    <a:cubicBezTo>
                      <a:pt x="15716" y="4001"/>
                      <a:pt x="24003" y="0"/>
                      <a:pt x="34385" y="0"/>
                    </a:cubicBezTo>
                    <a:cubicBezTo>
                      <a:pt x="44768" y="0"/>
                      <a:pt x="53245" y="3715"/>
                      <a:pt x="59246" y="11240"/>
                    </a:cubicBezTo>
                    <a:lnTo>
                      <a:pt x="60008" y="1619"/>
                    </a:lnTo>
                    <a:lnTo>
                      <a:pt x="73628" y="1619"/>
                    </a:lnTo>
                    <a:lnTo>
                      <a:pt x="73628" y="86582"/>
                    </a:lnTo>
                    <a:cubicBezTo>
                      <a:pt x="73628" y="97822"/>
                      <a:pt x="70295" y="106680"/>
                      <a:pt x="63627" y="113252"/>
                    </a:cubicBezTo>
                    <a:cubicBezTo>
                      <a:pt x="56960" y="119825"/>
                      <a:pt x="48006" y="122968"/>
                      <a:pt x="36671" y="122968"/>
                    </a:cubicBezTo>
                    <a:cubicBezTo>
                      <a:pt x="30385" y="122968"/>
                      <a:pt x="24289" y="121634"/>
                      <a:pt x="18288" y="118967"/>
                    </a:cubicBezTo>
                    <a:cubicBezTo>
                      <a:pt x="12287" y="116300"/>
                      <a:pt x="7715" y="112586"/>
                      <a:pt x="4572" y="107918"/>
                    </a:cubicBezTo>
                    <a:lnTo>
                      <a:pt x="12287" y="98965"/>
                    </a:lnTo>
                    <a:cubicBezTo>
                      <a:pt x="18669" y="106870"/>
                      <a:pt x="26479" y="110776"/>
                      <a:pt x="35719" y="110776"/>
                    </a:cubicBezTo>
                    <a:cubicBezTo>
                      <a:pt x="42958" y="110776"/>
                      <a:pt x="48578" y="108776"/>
                      <a:pt x="52673" y="104680"/>
                    </a:cubicBezTo>
                    <a:cubicBezTo>
                      <a:pt x="56769" y="100584"/>
                      <a:pt x="58769" y="94869"/>
                      <a:pt x="58769" y="87440"/>
                    </a:cubicBezTo>
                    <a:lnTo>
                      <a:pt x="58769" y="79915"/>
                    </a:lnTo>
                    <a:cubicBezTo>
                      <a:pt x="52864" y="86773"/>
                      <a:pt x="44672" y="90202"/>
                      <a:pt x="34385" y="90202"/>
                    </a:cubicBezTo>
                    <a:cubicBezTo>
                      <a:pt x="24098" y="90202"/>
                      <a:pt x="15907" y="86106"/>
                      <a:pt x="9620" y="77915"/>
                    </a:cubicBezTo>
                    <a:cubicBezTo>
                      <a:pt x="3334" y="69723"/>
                      <a:pt x="191" y="58483"/>
                      <a:pt x="191" y="44387"/>
                    </a:cubicBezTo>
                    <a:close/>
                    <a:moveTo>
                      <a:pt x="15050" y="46101"/>
                    </a:moveTo>
                    <a:cubicBezTo>
                      <a:pt x="15050" y="55912"/>
                      <a:pt x="17050" y="63627"/>
                      <a:pt x="21050" y="69247"/>
                    </a:cubicBezTo>
                    <a:cubicBezTo>
                      <a:pt x="25051" y="74867"/>
                      <a:pt x="30671" y="77629"/>
                      <a:pt x="37910" y="77629"/>
                    </a:cubicBezTo>
                    <a:cubicBezTo>
                      <a:pt x="47339" y="77629"/>
                      <a:pt x="54197" y="73343"/>
                      <a:pt x="58579" y="64865"/>
                    </a:cubicBezTo>
                    <a:lnTo>
                      <a:pt x="58579" y="25146"/>
                    </a:lnTo>
                    <a:cubicBezTo>
                      <a:pt x="54007" y="16859"/>
                      <a:pt x="47149" y="12668"/>
                      <a:pt x="38100" y="12668"/>
                    </a:cubicBezTo>
                    <a:cubicBezTo>
                      <a:pt x="30861" y="12668"/>
                      <a:pt x="25241" y="15430"/>
                      <a:pt x="21146" y="21146"/>
                    </a:cubicBezTo>
                    <a:cubicBezTo>
                      <a:pt x="17050" y="26765"/>
                      <a:pt x="15050" y="35147"/>
                      <a:pt x="15050" y="4619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Volný tvar: obrazec 23">
                <a:extLst>
                  <a:ext uri="{FF2B5EF4-FFF2-40B4-BE49-F238E27FC236}">
                    <a16:creationId xmlns:a16="http://schemas.microsoft.com/office/drawing/2014/main" id="{802BD49A-12AC-9594-1F10-A033DC74A2E9}"/>
                  </a:ext>
                </a:extLst>
              </p:cNvPr>
              <p:cNvSpPr/>
              <p:nvPr/>
            </p:nvSpPr>
            <p:spPr>
              <a:xfrm>
                <a:off x="9175096" y="2832312"/>
                <a:ext cx="47339" cy="109727"/>
              </a:xfrm>
              <a:custGeom>
                <a:avLst/>
                <a:gdLst>
                  <a:gd name="connsiteX0" fmla="*/ 30671 w 47339"/>
                  <a:gd name="connsiteY0" fmla="*/ 0 h 109727"/>
                  <a:gd name="connsiteX1" fmla="*/ 30671 w 47339"/>
                  <a:gd name="connsiteY1" fmla="*/ 21050 h 109727"/>
                  <a:gd name="connsiteX2" fmla="*/ 46958 w 47339"/>
                  <a:gd name="connsiteY2" fmla="*/ 21050 h 109727"/>
                  <a:gd name="connsiteX3" fmla="*/ 46958 w 47339"/>
                  <a:gd name="connsiteY3" fmla="*/ 32576 h 109727"/>
                  <a:gd name="connsiteX4" fmla="*/ 30671 w 47339"/>
                  <a:gd name="connsiteY4" fmla="*/ 32576 h 109727"/>
                  <a:gd name="connsiteX5" fmla="*/ 30671 w 47339"/>
                  <a:gd name="connsiteY5" fmla="*/ 86582 h 109727"/>
                  <a:gd name="connsiteX6" fmla="*/ 32861 w 47339"/>
                  <a:gd name="connsiteY6" fmla="*/ 94393 h 109727"/>
                  <a:gd name="connsiteX7" fmla="*/ 40291 w 47339"/>
                  <a:gd name="connsiteY7" fmla="*/ 97060 h 109727"/>
                  <a:gd name="connsiteX8" fmla="*/ 47339 w 47339"/>
                  <a:gd name="connsiteY8" fmla="*/ 96107 h 109727"/>
                  <a:gd name="connsiteX9" fmla="*/ 47339 w 47339"/>
                  <a:gd name="connsiteY9" fmla="*/ 108109 h 109727"/>
                  <a:gd name="connsiteX10" fmla="*/ 35909 w 47339"/>
                  <a:gd name="connsiteY10" fmla="*/ 109728 h 109727"/>
                  <a:gd name="connsiteX11" fmla="*/ 20860 w 47339"/>
                  <a:gd name="connsiteY11" fmla="*/ 103727 h 109727"/>
                  <a:gd name="connsiteX12" fmla="*/ 15812 w 47339"/>
                  <a:gd name="connsiteY12" fmla="*/ 86582 h 109727"/>
                  <a:gd name="connsiteX13" fmla="*/ 15812 w 47339"/>
                  <a:gd name="connsiteY13" fmla="*/ 32576 h 109727"/>
                  <a:gd name="connsiteX14" fmla="*/ 0 w 47339"/>
                  <a:gd name="connsiteY14" fmla="*/ 32576 h 109727"/>
                  <a:gd name="connsiteX15" fmla="*/ 0 w 47339"/>
                  <a:gd name="connsiteY15" fmla="*/ 21050 h 109727"/>
                  <a:gd name="connsiteX16" fmla="*/ 15812 w 47339"/>
                  <a:gd name="connsiteY16" fmla="*/ 21050 h 109727"/>
                  <a:gd name="connsiteX17" fmla="*/ 15812 w 47339"/>
                  <a:gd name="connsiteY17" fmla="*/ 0 h 109727"/>
                  <a:gd name="connsiteX18" fmla="*/ 30671 w 47339"/>
                  <a:gd name="connsiteY18" fmla="*/ 0 h 10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7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393"/>
                    </a:cubicBezTo>
                    <a:cubicBezTo>
                      <a:pt x="34290" y="96107"/>
                      <a:pt x="36766" y="97060"/>
                      <a:pt x="40291" y="97060"/>
                    </a:cubicBezTo>
                    <a:cubicBezTo>
                      <a:pt x="42005" y="97060"/>
                      <a:pt x="44387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289" y="107728"/>
                      <a:pt x="20860" y="103727"/>
                    </a:cubicBezTo>
                    <a:cubicBezTo>
                      <a:pt x="17431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Volný tvar: obrazec 24">
                <a:extLst>
                  <a:ext uri="{FF2B5EF4-FFF2-40B4-BE49-F238E27FC236}">
                    <a16:creationId xmlns:a16="http://schemas.microsoft.com/office/drawing/2014/main" id="{D68E49C1-A327-397E-6EB8-B2B08B865BDA}"/>
                  </a:ext>
                </a:extLst>
              </p:cNvPr>
              <p:cNvSpPr/>
              <p:nvPr/>
            </p:nvSpPr>
            <p:spPr>
              <a:xfrm>
                <a:off x="9239485" y="2816882"/>
                <a:ext cx="68389" cy="123539"/>
              </a:xfrm>
              <a:custGeom>
                <a:avLst/>
                <a:gdLst>
                  <a:gd name="connsiteX0" fmla="*/ 14859 w 68389"/>
                  <a:gd name="connsiteY0" fmla="*/ 47054 h 123539"/>
                  <a:gd name="connsiteX1" fmla="*/ 40576 w 68389"/>
                  <a:gd name="connsiteY1" fmla="*/ 34862 h 123539"/>
                  <a:gd name="connsiteX2" fmla="*/ 68389 w 68389"/>
                  <a:gd name="connsiteY2" fmla="*/ 66008 h 123539"/>
                  <a:gd name="connsiteX3" fmla="*/ 68389 w 68389"/>
                  <a:gd name="connsiteY3" fmla="*/ 123539 h 123539"/>
                  <a:gd name="connsiteX4" fmla="*/ 53530 w 68389"/>
                  <a:gd name="connsiteY4" fmla="*/ 123539 h 123539"/>
                  <a:gd name="connsiteX5" fmla="*/ 53530 w 68389"/>
                  <a:gd name="connsiteY5" fmla="*/ 65913 h 123539"/>
                  <a:gd name="connsiteX6" fmla="*/ 49244 w 68389"/>
                  <a:gd name="connsiteY6" fmla="*/ 52007 h 123539"/>
                  <a:gd name="connsiteX7" fmla="*/ 36100 w 68389"/>
                  <a:gd name="connsiteY7" fmla="*/ 47530 h 123539"/>
                  <a:gd name="connsiteX8" fmla="*/ 23431 w 68389"/>
                  <a:gd name="connsiteY8" fmla="*/ 51435 h 123539"/>
                  <a:gd name="connsiteX9" fmla="*/ 14859 w 68389"/>
                  <a:gd name="connsiteY9" fmla="*/ 61532 h 123539"/>
                  <a:gd name="connsiteX10" fmla="*/ 14859 w 68389"/>
                  <a:gd name="connsiteY10" fmla="*/ 123539 h 123539"/>
                  <a:gd name="connsiteX11" fmla="*/ 0 w 68389"/>
                  <a:gd name="connsiteY11" fmla="*/ 123539 h 123539"/>
                  <a:gd name="connsiteX12" fmla="*/ 0 w 68389"/>
                  <a:gd name="connsiteY12" fmla="*/ 0 h 123539"/>
                  <a:gd name="connsiteX13" fmla="*/ 14859 w 68389"/>
                  <a:gd name="connsiteY13" fmla="*/ 0 h 123539"/>
                  <a:gd name="connsiteX14" fmla="*/ 14859 w 68389"/>
                  <a:gd name="connsiteY14" fmla="*/ 47054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123539">
                    <a:moveTo>
                      <a:pt x="14859" y="47054"/>
                    </a:moveTo>
                    <a:cubicBezTo>
                      <a:pt x="21431" y="38957"/>
                      <a:pt x="30004" y="34862"/>
                      <a:pt x="40576" y="34862"/>
                    </a:cubicBezTo>
                    <a:cubicBezTo>
                      <a:pt x="58960" y="34862"/>
                      <a:pt x="68294" y="45244"/>
                      <a:pt x="68389" y="66008"/>
                    </a:cubicBezTo>
                    <a:lnTo>
                      <a:pt x="68389" y="123539"/>
                    </a:lnTo>
                    <a:lnTo>
                      <a:pt x="53530" y="123539"/>
                    </a:lnTo>
                    <a:lnTo>
                      <a:pt x="53530" y="65913"/>
                    </a:lnTo>
                    <a:cubicBezTo>
                      <a:pt x="53530" y="59626"/>
                      <a:pt x="52006" y="54959"/>
                      <a:pt x="49244" y="52007"/>
                    </a:cubicBezTo>
                    <a:cubicBezTo>
                      <a:pt x="46387" y="48959"/>
                      <a:pt x="42005" y="47530"/>
                      <a:pt x="36100" y="47530"/>
                    </a:cubicBezTo>
                    <a:cubicBezTo>
                      <a:pt x="31242" y="47530"/>
                      <a:pt x="27051" y="48768"/>
                      <a:pt x="23431" y="51435"/>
                    </a:cubicBezTo>
                    <a:cubicBezTo>
                      <a:pt x="19812" y="54102"/>
                      <a:pt x="16954" y="57341"/>
                      <a:pt x="14859" y="61532"/>
                    </a:cubicBezTo>
                    <a:lnTo>
                      <a:pt x="14859" y="123539"/>
                    </a:ln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470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Volný tvar: obrazec 25">
                <a:extLst>
                  <a:ext uri="{FF2B5EF4-FFF2-40B4-BE49-F238E27FC236}">
                    <a16:creationId xmlns:a16="http://schemas.microsoft.com/office/drawing/2014/main" id="{10D3A174-59F9-3203-028C-0FF0816000A8}"/>
                  </a:ext>
                </a:extLst>
              </p:cNvPr>
              <p:cNvSpPr/>
              <p:nvPr/>
            </p:nvSpPr>
            <p:spPr>
              <a:xfrm>
                <a:off x="9326448" y="2851839"/>
                <a:ext cx="73818" cy="90201"/>
              </a:xfrm>
              <a:custGeom>
                <a:avLst/>
                <a:gdLst>
                  <a:gd name="connsiteX0" fmla="*/ 39909 w 73818"/>
                  <a:gd name="connsiteY0" fmla="*/ 90202 h 90201"/>
                  <a:gd name="connsiteX1" fmla="*/ 11144 w 73818"/>
                  <a:gd name="connsiteY1" fmla="*/ 78581 h 90201"/>
                  <a:gd name="connsiteX2" fmla="*/ 0 w 73818"/>
                  <a:gd name="connsiteY2" fmla="*/ 47530 h 90201"/>
                  <a:gd name="connsiteX3" fmla="*/ 0 w 73818"/>
                  <a:gd name="connsiteY3" fmla="*/ 44768 h 90201"/>
                  <a:gd name="connsiteX4" fmla="*/ 4953 w 73818"/>
                  <a:gd name="connsiteY4" fmla="*/ 21622 h 90201"/>
                  <a:gd name="connsiteX5" fmla="*/ 18764 w 73818"/>
                  <a:gd name="connsiteY5" fmla="*/ 5715 h 90201"/>
                  <a:gd name="connsiteX6" fmla="*/ 38005 w 73818"/>
                  <a:gd name="connsiteY6" fmla="*/ 0 h 90201"/>
                  <a:gd name="connsiteX7" fmla="*/ 64389 w 73818"/>
                  <a:gd name="connsiteY7" fmla="*/ 11144 h 90201"/>
                  <a:gd name="connsiteX8" fmla="*/ 73819 w 73818"/>
                  <a:gd name="connsiteY8" fmla="*/ 43148 h 90201"/>
                  <a:gd name="connsiteX9" fmla="*/ 73819 w 73818"/>
                  <a:gd name="connsiteY9" fmla="*/ 49339 h 90201"/>
                  <a:gd name="connsiteX10" fmla="*/ 14859 w 73818"/>
                  <a:gd name="connsiteY10" fmla="*/ 49339 h 90201"/>
                  <a:gd name="connsiteX11" fmla="*/ 22384 w 73818"/>
                  <a:gd name="connsiteY11" fmla="*/ 70104 h 90201"/>
                  <a:gd name="connsiteX12" fmla="*/ 40672 w 73818"/>
                  <a:gd name="connsiteY12" fmla="*/ 78010 h 90201"/>
                  <a:gd name="connsiteX13" fmla="*/ 54007 w 73818"/>
                  <a:gd name="connsiteY13" fmla="*/ 74771 h 90201"/>
                  <a:gd name="connsiteX14" fmla="*/ 63532 w 73818"/>
                  <a:gd name="connsiteY14" fmla="*/ 66199 h 90201"/>
                  <a:gd name="connsiteX15" fmla="*/ 72676 w 73818"/>
                  <a:gd name="connsiteY15" fmla="*/ 73247 h 90201"/>
                  <a:gd name="connsiteX16" fmla="*/ 39814 w 73818"/>
                  <a:gd name="connsiteY16" fmla="*/ 90106 h 90201"/>
                  <a:gd name="connsiteX17" fmla="*/ 38005 w 73818"/>
                  <a:gd name="connsiteY17" fmla="*/ 12192 h 90201"/>
                  <a:gd name="connsiteX18" fmla="*/ 22860 w 73818"/>
                  <a:gd name="connsiteY18" fmla="*/ 18764 h 90201"/>
                  <a:gd name="connsiteX19" fmla="*/ 15335 w 73818"/>
                  <a:gd name="connsiteY19" fmla="*/ 37147 h 90201"/>
                  <a:gd name="connsiteX20" fmla="*/ 58959 w 73818"/>
                  <a:gd name="connsiteY20" fmla="*/ 37147 h 90201"/>
                  <a:gd name="connsiteX21" fmla="*/ 58959 w 73818"/>
                  <a:gd name="connsiteY21" fmla="*/ 36004 h 90201"/>
                  <a:gd name="connsiteX22" fmla="*/ 52864 w 73818"/>
                  <a:gd name="connsiteY22" fmla="*/ 18383 h 90201"/>
                  <a:gd name="connsiteX23" fmla="*/ 38100 w 73818"/>
                  <a:gd name="connsiteY23" fmla="*/ 12097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818" h="90201">
                    <a:moveTo>
                      <a:pt x="39909" y="90202"/>
                    </a:moveTo>
                    <a:cubicBezTo>
                      <a:pt x="28099" y="90202"/>
                      <a:pt x="18478" y="86296"/>
                      <a:pt x="11144" y="78581"/>
                    </a:cubicBezTo>
                    <a:cubicBezTo>
                      <a:pt x="3810" y="70866"/>
                      <a:pt x="0" y="60484"/>
                      <a:pt x="0" y="47530"/>
                    </a:cubicBezTo>
                    <a:lnTo>
                      <a:pt x="0" y="44768"/>
                    </a:lnTo>
                    <a:cubicBezTo>
                      <a:pt x="0" y="36100"/>
                      <a:pt x="1619" y="28384"/>
                      <a:pt x="4953" y="21622"/>
                    </a:cubicBezTo>
                    <a:cubicBezTo>
                      <a:pt x="8287" y="14859"/>
                      <a:pt x="12859" y="9525"/>
                      <a:pt x="18764" y="5715"/>
                    </a:cubicBezTo>
                    <a:cubicBezTo>
                      <a:pt x="24670" y="1905"/>
                      <a:pt x="31147" y="0"/>
                      <a:pt x="38005" y="0"/>
                    </a:cubicBezTo>
                    <a:cubicBezTo>
                      <a:pt x="49339" y="0"/>
                      <a:pt x="58102" y="3715"/>
                      <a:pt x="64389" y="11144"/>
                    </a:cubicBezTo>
                    <a:cubicBezTo>
                      <a:pt x="70675" y="18574"/>
                      <a:pt x="73819" y="29242"/>
                      <a:pt x="73819" y="43148"/>
                    </a:cubicBezTo>
                    <a:lnTo>
                      <a:pt x="73819" y="49339"/>
                    </a:lnTo>
                    <a:lnTo>
                      <a:pt x="14859" y="49339"/>
                    </a:lnTo>
                    <a:cubicBezTo>
                      <a:pt x="15049" y="57912"/>
                      <a:pt x="17621" y="64865"/>
                      <a:pt x="22384" y="70104"/>
                    </a:cubicBezTo>
                    <a:cubicBezTo>
                      <a:pt x="27146" y="75343"/>
                      <a:pt x="33242" y="78010"/>
                      <a:pt x="40672" y="78010"/>
                    </a:cubicBezTo>
                    <a:cubicBezTo>
                      <a:pt x="45910" y="78010"/>
                      <a:pt x="50387" y="76962"/>
                      <a:pt x="54007" y="74771"/>
                    </a:cubicBezTo>
                    <a:cubicBezTo>
                      <a:pt x="57626" y="72580"/>
                      <a:pt x="60865" y="69818"/>
                      <a:pt x="63532" y="66199"/>
                    </a:cubicBezTo>
                    <a:lnTo>
                      <a:pt x="72676" y="73247"/>
                    </a:lnTo>
                    <a:cubicBezTo>
                      <a:pt x="65341" y="84487"/>
                      <a:pt x="54388" y="90106"/>
                      <a:pt x="39814" y="90106"/>
                    </a:cubicBezTo>
                    <a:close/>
                    <a:moveTo>
                      <a:pt x="38005" y="12192"/>
                    </a:moveTo>
                    <a:cubicBezTo>
                      <a:pt x="32004" y="12192"/>
                      <a:pt x="26956" y="14383"/>
                      <a:pt x="22860" y="18764"/>
                    </a:cubicBezTo>
                    <a:cubicBezTo>
                      <a:pt x="18764" y="23146"/>
                      <a:pt x="16288" y="29242"/>
                      <a:pt x="15335" y="37147"/>
                    </a:cubicBezTo>
                    <a:lnTo>
                      <a:pt x="58959" y="37147"/>
                    </a:lnTo>
                    <a:lnTo>
                      <a:pt x="58959" y="36004"/>
                    </a:lnTo>
                    <a:cubicBezTo>
                      <a:pt x="58579" y="28480"/>
                      <a:pt x="56483" y="22574"/>
                      <a:pt x="52864" y="18383"/>
                    </a:cubicBezTo>
                    <a:cubicBezTo>
                      <a:pt x="49244" y="14192"/>
                      <a:pt x="44291" y="12097"/>
                      <a:pt x="38100" y="1209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Volný tvar: obrazec 26">
                <a:extLst>
                  <a:ext uri="{FF2B5EF4-FFF2-40B4-BE49-F238E27FC236}">
                    <a16:creationId xmlns:a16="http://schemas.microsoft.com/office/drawing/2014/main" id="{3C06B7AB-4010-2F20-1A90-072102C7515D}"/>
                  </a:ext>
                </a:extLst>
              </p:cNvPr>
              <p:cNvSpPr/>
              <p:nvPr/>
            </p:nvSpPr>
            <p:spPr>
              <a:xfrm>
                <a:off x="9456655" y="2821644"/>
                <a:ext cx="90201" cy="120395"/>
              </a:xfrm>
              <a:custGeom>
                <a:avLst/>
                <a:gdLst>
                  <a:gd name="connsiteX0" fmla="*/ 90106 w 90201"/>
                  <a:gd name="connsiteY0" fmla="*/ 81629 h 120395"/>
                  <a:gd name="connsiteX1" fmla="*/ 76390 w 90201"/>
                  <a:gd name="connsiteY1" fmla="*/ 110300 h 120395"/>
                  <a:gd name="connsiteX2" fmla="*/ 45720 w 90201"/>
                  <a:gd name="connsiteY2" fmla="*/ 120396 h 120395"/>
                  <a:gd name="connsiteX3" fmla="*/ 12478 w 90201"/>
                  <a:gd name="connsiteY3" fmla="*/ 105537 h 120395"/>
                  <a:gd name="connsiteX4" fmla="*/ 0 w 90201"/>
                  <a:gd name="connsiteY4" fmla="*/ 65723 h 120395"/>
                  <a:gd name="connsiteX5" fmla="*/ 0 w 90201"/>
                  <a:gd name="connsiteY5" fmla="*/ 54483 h 120395"/>
                  <a:gd name="connsiteX6" fmla="*/ 5810 w 90201"/>
                  <a:gd name="connsiteY6" fmla="*/ 25718 h 120395"/>
                  <a:gd name="connsiteX7" fmla="*/ 22384 w 90201"/>
                  <a:gd name="connsiteY7" fmla="*/ 6668 h 120395"/>
                  <a:gd name="connsiteX8" fmla="*/ 47149 w 90201"/>
                  <a:gd name="connsiteY8" fmla="*/ 0 h 120395"/>
                  <a:gd name="connsiteX9" fmla="*/ 77057 w 90201"/>
                  <a:gd name="connsiteY9" fmla="*/ 10382 h 120395"/>
                  <a:gd name="connsiteX10" fmla="*/ 90202 w 90201"/>
                  <a:gd name="connsiteY10" fmla="*/ 39243 h 120395"/>
                  <a:gd name="connsiteX11" fmla="*/ 74676 w 90201"/>
                  <a:gd name="connsiteY11" fmla="*/ 39243 h 120395"/>
                  <a:gd name="connsiteX12" fmla="*/ 65913 w 90201"/>
                  <a:gd name="connsiteY12" fmla="*/ 18860 h 120395"/>
                  <a:gd name="connsiteX13" fmla="*/ 47149 w 90201"/>
                  <a:gd name="connsiteY13" fmla="*/ 12573 h 120395"/>
                  <a:gd name="connsiteX14" fmla="*/ 23908 w 90201"/>
                  <a:gd name="connsiteY14" fmla="*/ 23527 h 120395"/>
                  <a:gd name="connsiteX15" fmla="*/ 15526 w 90201"/>
                  <a:gd name="connsiteY15" fmla="*/ 54674 h 120395"/>
                  <a:gd name="connsiteX16" fmla="*/ 15526 w 90201"/>
                  <a:gd name="connsiteY16" fmla="*/ 66008 h 120395"/>
                  <a:gd name="connsiteX17" fmla="*/ 23527 w 90201"/>
                  <a:gd name="connsiteY17" fmla="*/ 96393 h 120395"/>
                  <a:gd name="connsiteX18" fmla="*/ 45815 w 90201"/>
                  <a:gd name="connsiteY18" fmla="*/ 107633 h 120395"/>
                  <a:gd name="connsiteX19" fmla="*/ 65532 w 90201"/>
                  <a:gd name="connsiteY19" fmla="*/ 101822 h 120395"/>
                  <a:gd name="connsiteX20" fmla="*/ 74676 w 90201"/>
                  <a:gd name="connsiteY20" fmla="*/ 81534 h 120395"/>
                  <a:gd name="connsiteX21" fmla="*/ 90202 w 90201"/>
                  <a:gd name="connsiteY21" fmla="*/ 81534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0201" h="120395">
                    <a:moveTo>
                      <a:pt x="90106" y="81629"/>
                    </a:moveTo>
                    <a:cubicBezTo>
                      <a:pt x="88678" y="94012"/>
                      <a:pt x="84106" y="103537"/>
                      <a:pt x="76390" y="110300"/>
                    </a:cubicBezTo>
                    <a:cubicBezTo>
                      <a:pt x="68675" y="117062"/>
                      <a:pt x="58484" y="120396"/>
                      <a:pt x="45720" y="120396"/>
                    </a:cubicBezTo>
                    <a:cubicBezTo>
                      <a:pt x="31909" y="120396"/>
                      <a:pt x="20764" y="115443"/>
                      <a:pt x="12478" y="105537"/>
                    </a:cubicBezTo>
                    <a:cubicBezTo>
                      <a:pt x="4096" y="95631"/>
                      <a:pt x="0" y="82296"/>
                      <a:pt x="0" y="65723"/>
                    </a:cubicBezTo>
                    <a:lnTo>
                      <a:pt x="0" y="54483"/>
                    </a:lnTo>
                    <a:cubicBezTo>
                      <a:pt x="0" y="43625"/>
                      <a:pt x="1905" y="34004"/>
                      <a:pt x="5810" y="25718"/>
                    </a:cubicBezTo>
                    <a:cubicBezTo>
                      <a:pt x="9715" y="17431"/>
                      <a:pt x="15240" y="11144"/>
                      <a:pt x="22384" y="6668"/>
                    </a:cubicBezTo>
                    <a:cubicBezTo>
                      <a:pt x="29528" y="2286"/>
                      <a:pt x="37814" y="0"/>
                      <a:pt x="47149" y="0"/>
                    </a:cubicBezTo>
                    <a:cubicBezTo>
                      <a:pt x="59627" y="0"/>
                      <a:pt x="69532" y="3429"/>
                      <a:pt x="77057" y="10382"/>
                    </a:cubicBezTo>
                    <a:cubicBezTo>
                      <a:pt x="84582" y="17336"/>
                      <a:pt x="88963" y="26956"/>
                      <a:pt x="90202" y="39243"/>
                    </a:cubicBezTo>
                    <a:lnTo>
                      <a:pt x="74676" y="39243"/>
                    </a:lnTo>
                    <a:cubicBezTo>
                      <a:pt x="73343" y="29908"/>
                      <a:pt x="70390" y="23146"/>
                      <a:pt x="65913" y="18860"/>
                    </a:cubicBezTo>
                    <a:cubicBezTo>
                      <a:pt x="61436" y="14669"/>
                      <a:pt x="55150" y="12573"/>
                      <a:pt x="47149" y="12573"/>
                    </a:cubicBezTo>
                    <a:cubicBezTo>
                      <a:pt x="37243" y="12573"/>
                      <a:pt x="29528" y="16193"/>
                      <a:pt x="23908" y="23527"/>
                    </a:cubicBezTo>
                    <a:cubicBezTo>
                      <a:pt x="18288" y="30861"/>
                      <a:pt x="15526" y="41243"/>
                      <a:pt x="15526" y="54674"/>
                    </a:cubicBezTo>
                    <a:lnTo>
                      <a:pt x="15526" y="66008"/>
                    </a:lnTo>
                    <a:cubicBezTo>
                      <a:pt x="15526" y="78772"/>
                      <a:pt x="18193" y="88868"/>
                      <a:pt x="23527" y="96393"/>
                    </a:cubicBezTo>
                    <a:cubicBezTo>
                      <a:pt x="28861" y="103918"/>
                      <a:pt x="36290" y="107633"/>
                      <a:pt x="45815" y="107633"/>
                    </a:cubicBezTo>
                    <a:cubicBezTo>
                      <a:pt x="54388" y="107633"/>
                      <a:pt x="60960" y="105728"/>
                      <a:pt x="65532" y="101822"/>
                    </a:cubicBezTo>
                    <a:cubicBezTo>
                      <a:pt x="70104" y="97917"/>
                      <a:pt x="73152" y="91154"/>
                      <a:pt x="74676" y="81534"/>
                    </a:cubicBezTo>
                    <a:lnTo>
                      <a:pt x="90202" y="815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Volný tvar: obrazec 27">
                <a:extLst>
                  <a:ext uri="{FF2B5EF4-FFF2-40B4-BE49-F238E27FC236}">
                    <a16:creationId xmlns:a16="http://schemas.microsoft.com/office/drawing/2014/main" id="{0ACDC115-AB15-E22D-395E-8A4209D398F4}"/>
                  </a:ext>
                </a:extLst>
              </p:cNvPr>
              <p:cNvSpPr/>
              <p:nvPr/>
            </p:nvSpPr>
            <p:spPr>
              <a:xfrm>
                <a:off x="9562954" y="2851743"/>
                <a:ext cx="71913" cy="90296"/>
              </a:xfrm>
              <a:custGeom>
                <a:avLst/>
                <a:gdLst>
                  <a:gd name="connsiteX0" fmla="*/ 56293 w 71913"/>
                  <a:gd name="connsiteY0" fmla="*/ 88678 h 90296"/>
                  <a:gd name="connsiteX1" fmla="*/ 54197 w 71913"/>
                  <a:gd name="connsiteY1" fmla="*/ 79534 h 90296"/>
                  <a:gd name="connsiteX2" fmla="*/ 29432 w 71913"/>
                  <a:gd name="connsiteY2" fmla="*/ 90297 h 90296"/>
                  <a:gd name="connsiteX3" fmla="*/ 8287 w 71913"/>
                  <a:gd name="connsiteY3" fmla="*/ 83058 h 90296"/>
                  <a:gd name="connsiteX4" fmla="*/ 0 w 71913"/>
                  <a:gd name="connsiteY4" fmla="*/ 64580 h 90296"/>
                  <a:gd name="connsiteX5" fmla="*/ 10382 w 71913"/>
                  <a:gd name="connsiteY5" fmla="*/ 43434 h 90296"/>
                  <a:gd name="connsiteX6" fmla="*/ 39433 w 71913"/>
                  <a:gd name="connsiteY6" fmla="*/ 35909 h 90296"/>
                  <a:gd name="connsiteX7" fmla="*/ 53912 w 71913"/>
                  <a:gd name="connsiteY7" fmla="*/ 35909 h 90296"/>
                  <a:gd name="connsiteX8" fmla="*/ 53912 w 71913"/>
                  <a:gd name="connsiteY8" fmla="*/ 29051 h 90296"/>
                  <a:gd name="connsiteX9" fmla="*/ 49244 w 71913"/>
                  <a:gd name="connsiteY9" fmla="*/ 16669 h 90296"/>
                  <a:gd name="connsiteX10" fmla="*/ 35528 w 71913"/>
                  <a:gd name="connsiteY10" fmla="*/ 12002 h 90296"/>
                  <a:gd name="connsiteX11" fmla="*/ 22193 w 71913"/>
                  <a:gd name="connsiteY11" fmla="*/ 16002 h 90296"/>
                  <a:gd name="connsiteX12" fmla="*/ 16764 w 71913"/>
                  <a:gd name="connsiteY12" fmla="*/ 25717 h 90296"/>
                  <a:gd name="connsiteX13" fmla="*/ 1810 w 71913"/>
                  <a:gd name="connsiteY13" fmla="*/ 25717 h 90296"/>
                  <a:gd name="connsiteX14" fmla="*/ 6477 w 71913"/>
                  <a:gd name="connsiteY14" fmla="*/ 13145 h 90296"/>
                  <a:gd name="connsiteX15" fmla="*/ 19050 w 71913"/>
                  <a:gd name="connsiteY15" fmla="*/ 3524 h 90296"/>
                  <a:gd name="connsiteX16" fmla="*/ 36481 w 71913"/>
                  <a:gd name="connsiteY16" fmla="*/ 0 h 90296"/>
                  <a:gd name="connsiteX17" fmla="*/ 60007 w 71913"/>
                  <a:gd name="connsiteY17" fmla="*/ 7525 h 90296"/>
                  <a:gd name="connsiteX18" fmla="*/ 68866 w 71913"/>
                  <a:gd name="connsiteY18" fmla="*/ 28289 h 90296"/>
                  <a:gd name="connsiteX19" fmla="*/ 68866 w 71913"/>
                  <a:gd name="connsiteY19" fmla="*/ 68390 h 90296"/>
                  <a:gd name="connsiteX20" fmla="*/ 71914 w 71913"/>
                  <a:gd name="connsiteY20" fmla="*/ 87440 h 90296"/>
                  <a:gd name="connsiteX21" fmla="*/ 71914 w 71913"/>
                  <a:gd name="connsiteY21" fmla="*/ 88773 h 90296"/>
                  <a:gd name="connsiteX22" fmla="*/ 56293 w 71913"/>
                  <a:gd name="connsiteY22" fmla="*/ 88773 h 90296"/>
                  <a:gd name="connsiteX23" fmla="*/ 31623 w 71913"/>
                  <a:gd name="connsiteY23" fmla="*/ 77343 h 90296"/>
                  <a:gd name="connsiteX24" fmla="*/ 44863 w 71913"/>
                  <a:gd name="connsiteY24" fmla="*/ 73724 h 90296"/>
                  <a:gd name="connsiteX25" fmla="*/ 53912 w 71913"/>
                  <a:gd name="connsiteY25" fmla="*/ 64294 h 90296"/>
                  <a:gd name="connsiteX26" fmla="*/ 53912 w 71913"/>
                  <a:gd name="connsiteY26" fmla="*/ 46387 h 90296"/>
                  <a:gd name="connsiteX27" fmla="*/ 42291 w 71913"/>
                  <a:gd name="connsiteY27" fmla="*/ 46387 h 90296"/>
                  <a:gd name="connsiteX28" fmla="*/ 14954 w 71913"/>
                  <a:gd name="connsiteY28" fmla="*/ 62389 h 90296"/>
                  <a:gd name="connsiteX29" fmla="*/ 19621 w 71913"/>
                  <a:gd name="connsiteY29" fmla="*/ 73343 h 90296"/>
                  <a:gd name="connsiteX30" fmla="*/ 31623 w 71913"/>
                  <a:gd name="connsiteY30" fmla="*/ 77248 h 9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6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382" y="43434"/>
                    </a:cubicBezTo>
                    <a:cubicBezTo>
                      <a:pt x="17240" y="38386"/>
                      <a:pt x="26956" y="35909"/>
                      <a:pt x="39433" y="35909"/>
                    </a:cubicBezTo>
                    <a:lnTo>
                      <a:pt x="53912" y="35909"/>
                    </a:lnTo>
                    <a:lnTo>
                      <a:pt x="53912" y="29051"/>
                    </a:lnTo>
                    <a:cubicBezTo>
                      <a:pt x="53912" y="23813"/>
                      <a:pt x="52388" y="19717"/>
                      <a:pt x="49244" y="16669"/>
                    </a:cubicBezTo>
                    <a:cubicBezTo>
                      <a:pt x="46101" y="13621"/>
                      <a:pt x="41529" y="12002"/>
                      <a:pt x="35528" y="12002"/>
                    </a:cubicBezTo>
                    <a:cubicBezTo>
                      <a:pt x="30194" y="12002"/>
                      <a:pt x="25718" y="13335"/>
                      <a:pt x="22193" y="16002"/>
                    </a:cubicBezTo>
                    <a:cubicBezTo>
                      <a:pt x="18574" y="18669"/>
                      <a:pt x="16764" y="21908"/>
                      <a:pt x="16764" y="25717"/>
                    </a:cubicBezTo>
                    <a:lnTo>
                      <a:pt x="1810" y="25717"/>
                    </a:lnTo>
                    <a:cubicBezTo>
                      <a:pt x="1810" y="21336"/>
                      <a:pt x="3334" y="17145"/>
                      <a:pt x="6477" y="13145"/>
                    </a:cubicBezTo>
                    <a:cubicBezTo>
                      <a:pt x="9525" y="9144"/>
                      <a:pt x="13716" y="5905"/>
                      <a:pt x="19050" y="3524"/>
                    </a:cubicBezTo>
                    <a:cubicBezTo>
                      <a:pt x="24289" y="1143"/>
                      <a:pt x="30099" y="0"/>
                      <a:pt x="36481" y="0"/>
                    </a:cubicBezTo>
                    <a:cubicBezTo>
                      <a:pt x="46482" y="0"/>
                      <a:pt x="54388" y="2477"/>
                      <a:pt x="60007" y="7525"/>
                    </a:cubicBezTo>
                    <a:cubicBezTo>
                      <a:pt x="65722" y="12573"/>
                      <a:pt x="68675" y="19431"/>
                      <a:pt x="68866" y="28289"/>
                    </a:cubicBezTo>
                    <a:lnTo>
                      <a:pt x="68866" y="68390"/>
                    </a:lnTo>
                    <a:cubicBezTo>
                      <a:pt x="68866" y="76391"/>
                      <a:pt x="69913" y="82772"/>
                      <a:pt x="71914" y="87440"/>
                    </a:cubicBezTo>
                    <a:lnTo>
                      <a:pt x="71914" y="88773"/>
                    </a:lnTo>
                    <a:lnTo>
                      <a:pt x="56293" y="8877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672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98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3"/>
                    </a:cubicBezTo>
                    <a:cubicBezTo>
                      <a:pt x="22765" y="76009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Volný tvar: obrazec 28">
                <a:extLst>
                  <a:ext uri="{FF2B5EF4-FFF2-40B4-BE49-F238E27FC236}">
                    <a16:creationId xmlns:a16="http://schemas.microsoft.com/office/drawing/2014/main" id="{61B46B6C-13EE-4CE6-7B5B-69E17643BC6B}"/>
                  </a:ext>
                </a:extLst>
              </p:cNvPr>
              <p:cNvSpPr/>
              <p:nvPr/>
            </p:nvSpPr>
            <p:spPr>
              <a:xfrm>
                <a:off x="9655251" y="2851743"/>
                <a:ext cx="73628" cy="122110"/>
              </a:xfrm>
              <a:custGeom>
                <a:avLst/>
                <a:gdLst>
                  <a:gd name="connsiteX0" fmla="*/ 73438 w 73628"/>
                  <a:gd name="connsiteY0" fmla="*/ 46101 h 122110"/>
                  <a:gd name="connsiteX1" fmla="*/ 64389 w 73628"/>
                  <a:gd name="connsiteY1" fmla="*/ 78105 h 122110"/>
                  <a:gd name="connsiteX2" fmla="*/ 39814 w 73628"/>
                  <a:gd name="connsiteY2" fmla="*/ 90297 h 122110"/>
                  <a:gd name="connsiteX3" fmla="*/ 14859 w 73628"/>
                  <a:gd name="connsiteY3" fmla="*/ 80201 h 122110"/>
                  <a:gd name="connsiteX4" fmla="*/ 14859 w 73628"/>
                  <a:gd name="connsiteY4" fmla="*/ 122111 h 122110"/>
                  <a:gd name="connsiteX5" fmla="*/ 0 w 73628"/>
                  <a:gd name="connsiteY5" fmla="*/ 122111 h 122110"/>
                  <a:gd name="connsiteX6" fmla="*/ 0 w 73628"/>
                  <a:gd name="connsiteY6" fmla="*/ 1619 h 122110"/>
                  <a:gd name="connsiteX7" fmla="*/ 13621 w 73628"/>
                  <a:gd name="connsiteY7" fmla="*/ 1619 h 122110"/>
                  <a:gd name="connsiteX8" fmla="*/ 14383 w 73628"/>
                  <a:gd name="connsiteY8" fmla="*/ 11240 h 122110"/>
                  <a:gd name="connsiteX9" fmla="*/ 39624 w 73628"/>
                  <a:gd name="connsiteY9" fmla="*/ 0 h 122110"/>
                  <a:gd name="connsiteX10" fmla="*/ 64484 w 73628"/>
                  <a:gd name="connsiteY10" fmla="*/ 11811 h 122110"/>
                  <a:gd name="connsiteX11" fmla="*/ 73628 w 73628"/>
                  <a:gd name="connsiteY11" fmla="*/ 44768 h 122110"/>
                  <a:gd name="connsiteX12" fmla="*/ 73628 w 73628"/>
                  <a:gd name="connsiteY12" fmla="*/ 46101 h 122110"/>
                  <a:gd name="connsiteX13" fmla="*/ 58579 w 73628"/>
                  <a:gd name="connsiteY13" fmla="*/ 44387 h 122110"/>
                  <a:gd name="connsiteX14" fmla="*/ 52292 w 73628"/>
                  <a:gd name="connsiteY14" fmla="*/ 21146 h 122110"/>
                  <a:gd name="connsiteX15" fmla="*/ 35052 w 73628"/>
                  <a:gd name="connsiteY15" fmla="*/ 12573 h 122110"/>
                  <a:gd name="connsiteX16" fmla="*/ 14764 w 73628"/>
                  <a:gd name="connsiteY16" fmla="*/ 24575 h 122110"/>
                  <a:gd name="connsiteX17" fmla="*/ 14764 w 73628"/>
                  <a:gd name="connsiteY17" fmla="*/ 66199 h 122110"/>
                  <a:gd name="connsiteX18" fmla="*/ 35242 w 73628"/>
                  <a:gd name="connsiteY18" fmla="*/ 78105 h 122110"/>
                  <a:gd name="connsiteX19" fmla="*/ 52292 w 73628"/>
                  <a:gd name="connsiteY19" fmla="*/ 69628 h 122110"/>
                  <a:gd name="connsiteX20" fmla="*/ 58579 w 73628"/>
                  <a:gd name="connsiteY20" fmla="*/ 44387 h 12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628" h="122110">
                    <a:moveTo>
                      <a:pt x="73438" y="46101"/>
                    </a:moveTo>
                    <a:cubicBezTo>
                      <a:pt x="73438" y="59341"/>
                      <a:pt x="70390" y="70009"/>
                      <a:pt x="64389" y="78105"/>
                    </a:cubicBezTo>
                    <a:cubicBezTo>
                      <a:pt x="58293" y="86201"/>
                      <a:pt x="50102" y="90297"/>
                      <a:pt x="39814" y="90297"/>
                    </a:cubicBezTo>
                    <a:cubicBezTo>
                      <a:pt x="29528" y="90297"/>
                      <a:pt x="20955" y="86963"/>
                      <a:pt x="14859" y="80201"/>
                    </a:cubicBezTo>
                    <a:lnTo>
                      <a:pt x="14859" y="122111"/>
                    </a:lnTo>
                    <a:lnTo>
                      <a:pt x="0" y="122111"/>
                    </a:lnTo>
                    <a:lnTo>
                      <a:pt x="0" y="1619"/>
                    </a:lnTo>
                    <a:lnTo>
                      <a:pt x="13621" y="1619"/>
                    </a:lnTo>
                    <a:lnTo>
                      <a:pt x="14383" y="11240"/>
                    </a:lnTo>
                    <a:cubicBezTo>
                      <a:pt x="20479" y="3715"/>
                      <a:pt x="28861" y="0"/>
                      <a:pt x="39624" y="0"/>
                    </a:cubicBezTo>
                    <a:cubicBezTo>
                      <a:pt x="50387" y="0"/>
                      <a:pt x="58388" y="3905"/>
                      <a:pt x="64484" y="11811"/>
                    </a:cubicBezTo>
                    <a:cubicBezTo>
                      <a:pt x="70580" y="19717"/>
                      <a:pt x="73628" y="30671"/>
                      <a:pt x="73628" y="44768"/>
                    </a:cubicBezTo>
                    <a:lnTo>
                      <a:pt x="73628" y="46101"/>
                    </a:lnTo>
                    <a:close/>
                    <a:moveTo>
                      <a:pt x="58579" y="44387"/>
                    </a:moveTo>
                    <a:cubicBezTo>
                      <a:pt x="58579" y="34576"/>
                      <a:pt x="56483" y="26860"/>
                      <a:pt x="52292" y="21146"/>
                    </a:cubicBezTo>
                    <a:cubicBezTo>
                      <a:pt x="48101" y="15430"/>
                      <a:pt x="42386" y="12573"/>
                      <a:pt x="35052" y="12573"/>
                    </a:cubicBezTo>
                    <a:cubicBezTo>
                      <a:pt x="26003" y="12573"/>
                      <a:pt x="19240" y="16573"/>
                      <a:pt x="14764" y="24575"/>
                    </a:cubicBezTo>
                    <a:lnTo>
                      <a:pt x="14764" y="66199"/>
                    </a:lnTo>
                    <a:cubicBezTo>
                      <a:pt x="19240" y="74105"/>
                      <a:pt x="26003" y="78105"/>
                      <a:pt x="35242" y="78105"/>
                    </a:cubicBezTo>
                    <a:cubicBezTo>
                      <a:pt x="42386" y="78105"/>
                      <a:pt x="48006" y="75248"/>
                      <a:pt x="52292" y="69628"/>
                    </a:cubicBezTo>
                    <a:cubicBezTo>
                      <a:pt x="56483" y="64008"/>
                      <a:pt x="58579" y="55531"/>
                      <a:pt x="58579" y="4438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Volný tvar: obrazec 29">
                <a:extLst>
                  <a:ext uri="{FF2B5EF4-FFF2-40B4-BE49-F238E27FC236}">
                    <a16:creationId xmlns:a16="http://schemas.microsoft.com/office/drawing/2014/main" id="{31198B4D-2404-2882-30DA-33E9791AA6DF}"/>
                  </a:ext>
                </a:extLst>
              </p:cNvPr>
              <p:cNvSpPr/>
              <p:nvPr/>
            </p:nvSpPr>
            <p:spPr>
              <a:xfrm>
                <a:off x="9745072" y="2851743"/>
                <a:ext cx="71913" cy="90296"/>
              </a:xfrm>
              <a:custGeom>
                <a:avLst/>
                <a:gdLst>
                  <a:gd name="connsiteX0" fmla="*/ 56293 w 71913"/>
                  <a:gd name="connsiteY0" fmla="*/ 88678 h 90296"/>
                  <a:gd name="connsiteX1" fmla="*/ 54197 w 71913"/>
                  <a:gd name="connsiteY1" fmla="*/ 79534 h 90296"/>
                  <a:gd name="connsiteX2" fmla="*/ 29432 w 71913"/>
                  <a:gd name="connsiteY2" fmla="*/ 90297 h 90296"/>
                  <a:gd name="connsiteX3" fmla="*/ 8287 w 71913"/>
                  <a:gd name="connsiteY3" fmla="*/ 83058 h 90296"/>
                  <a:gd name="connsiteX4" fmla="*/ 0 w 71913"/>
                  <a:gd name="connsiteY4" fmla="*/ 64580 h 90296"/>
                  <a:gd name="connsiteX5" fmla="*/ 10287 w 71913"/>
                  <a:gd name="connsiteY5" fmla="*/ 43434 h 90296"/>
                  <a:gd name="connsiteX6" fmla="*/ 39338 w 71913"/>
                  <a:gd name="connsiteY6" fmla="*/ 35909 h 90296"/>
                  <a:gd name="connsiteX7" fmla="*/ 53816 w 71913"/>
                  <a:gd name="connsiteY7" fmla="*/ 35909 h 90296"/>
                  <a:gd name="connsiteX8" fmla="*/ 53816 w 71913"/>
                  <a:gd name="connsiteY8" fmla="*/ 29051 h 90296"/>
                  <a:gd name="connsiteX9" fmla="*/ 49149 w 71913"/>
                  <a:gd name="connsiteY9" fmla="*/ 16669 h 90296"/>
                  <a:gd name="connsiteX10" fmla="*/ 35433 w 71913"/>
                  <a:gd name="connsiteY10" fmla="*/ 12002 h 90296"/>
                  <a:gd name="connsiteX11" fmla="*/ 22098 w 71913"/>
                  <a:gd name="connsiteY11" fmla="*/ 16002 h 90296"/>
                  <a:gd name="connsiteX12" fmla="*/ 16669 w 71913"/>
                  <a:gd name="connsiteY12" fmla="*/ 25717 h 90296"/>
                  <a:gd name="connsiteX13" fmla="*/ 1714 w 71913"/>
                  <a:gd name="connsiteY13" fmla="*/ 25717 h 90296"/>
                  <a:gd name="connsiteX14" fmla="*/ 6382 w 71913"/>
                  <a:gd name="connsiteY14" fmla="*/ 13145 h 90296"/>
                  <a:gd name="connsiteX15" fmla="*/ 18955 w 71913"/>
                  <a:gd name="connsiteY15" fmla="*/ 3524 h 90296"/>
                  <a:gd name="connsiteX16" fmla="*/ 36386 w 71913"/>
                  <a:gd name="connsiteY16" fmla="*/ 0 h 90296"/>
                  <a:gd name="connsiteX17" fmla="*/ 60008 w 71913"/>
                  <a:gd name="connsiteY17" fmla="*/ 7525 h 90296"/>
                  <a:gd name="connsiteX18" fmla="*/ 68866 w 71913"/>
                  <a:gd name="connsiteY18" fmla="*/ 28289 h 90296"/>
                  <a:gd name="connsiteX19" fmla="*/ 68866 w 71913"/>
                  <a:gd name="connsiteY19" fmla="*/ 68390 h 90296"/>
                  <a:gd name="connsiteX20" fmla="*/ 71914 w 71913"/>
                  <a:gd name="connsiteY20" fmla="*/ 87440 h 90296"/>
                  <a:gd name="connsiteX21" fmla="*/ 71914 w 71913"/>
                  <a:gd name="connsiteY21" fmla="*/ 88773 h 90296"/>
                  <a:gd name="connsiteX22" fmla="*/ 56293 w 71913"/>
                  <a:gd name="connsiteY22" fmla="*/ 88773 h 90296"/>
                  <a:gd name="connsiteX23" fmla="*/ 31623 w 71913"/>
                  <a:gd name="connsiteY23" fmla="*/ 77343 h 90296"/>
                  <a:gd name="connsiteX24" fmla="*/ 44863 w 71913"/>
                  <a:gd name="connsiteY24" fmla="*/ 73724 h 90296"/>
                  <a:gd name="connsiteX25" fmla="*/ 53912 w 71913"/>
                  <a:gd name="connsiteY25" fmla="*/ 64294 h 90296"/>
                  <a:gd name="connsiteX26" fmla="*/ 53912 w 71913"/>
                  <a:gd name="connsiteY26" fmla="*/ 46387 h 90296"/>
                  <a:gd name="connsiteX27" fmla="*/ 42291 w 71913"/>
                  <a:gd name="connsiteY27" fmla="*/ 46387 h 90296"/>
                  <a:gd name="connsiteX28" fmla="*/ 14954 w 71913"/>
                  <a:gd name="connsiteY28" fmla="*/ 62389 h 90296"/>
                  <a:gd name="connsiteX29" fmla="*/ 19621 w 71913"/>
                  <a:gd name="connsiteY29" fmla="*/ 73343 h 90296"/>
                  <a:gd name="connsiteX30" fmla="*/ 31623 w 71913"/>
                  <a:gd name="connsiteY30" fmla="*/ 77248 h 9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6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287" y="43434"/>
                    </a:cubicBezTo>
                    <a:cubicBezTo>
                      <a:pt x="17145" y="38386"/>
                      <a:pt x="26861" y="35909"/>
                      <a:pt x="39338" y="35909"/>
                    </a:cubicBezTo>
                    <a:lnTo>
                      <a:pt x="53816" y="35909"/>
                    </a:lnTo>
                    <a:lnTo>
                      <a:pt x="53816" y="29051"/>
                    </a:lnTo>
                    <a:cubicBezTo>
                      <a:pt x="53816" y="23813"/>
                      <a:pt x="52292" y="19717"/>
                      <a:pt x="49149" y="16669"/>
                    </a:cubicBezTo>
                    <a:cubicBezTo>
                      <a:pt x="46006" y="13621"/>
                      <a:pt x="41434" y="12002"/>
                      <a:pt x="35433" y="12002"/>
                    </a:cubicBezTo>
                    <a:cubicBezTo>
                      <a:pt x="30099" y="12002"/>
                      <a:pt x="25718" y="13335"/>
                      <a:pt x="22098" y="16002"/>
                    </a:cubicBezTo>
                    <a:cubicBezTo>
                      <a:pt x="18479" y="18669"/>
                      <a:pt x="16669" y="21908"/>
                      <a:pt x="16669" y="25717"/>
                    </a:cubicBezTo>
                    <a:lnTo>
                      <a:pt x="1714" y="25717"/>
                    </a:lnTo>
                    <a:cubicBezTo>
                      <a:pt x="1714" y="21336"/>
                      <a:pt x="3238" y="17145"/>
                      <a:pt x="6382" y="13145"/>
                    </a:cubicBezTo>
                    <a:cubicBezTo>
                      <a:pt x="9430" y="9144"/>
                      <a:pt x="13621" y="5905"/>
                      <a:pt x="18955" y="3524"/>
                    </a:cubicBezTo>
                    <a:cubicBezTo>
                      <a:pt x="24194" y="1143"/>
                      <a:pt x="30004" y="0"/>
                      <a:pt x="36386" y="0"/>
                    </a:cubicBezTo>
                    <a:cubicBezTo>
                      <a:pt x="46387" y="0"/>
                      <a:pt x="54293" y="2477"/>
                      <a:pt x="60008" y="7525"/>
                    </a:cubicBezTo>
                    <a:cubicBezTo>
                      <a:pt x="65722" y="12573"/>
                      <a:pt x="68675" y="19431"/>
                      <a:pt x="68866" y="28289"/>
                    </a:cubicBezTo>
                    <a:lnTo>
                      <a:pt x="68866" y="68390"/>
                    </a:lnTo>
                    <a:cubicBezTo>
                      <a:pt x="68866" y="76391"/>
                      <a:pt x="69913" y="82772"/>
                      <a:pt x="71914" y="87440"/>
                    </a:cubicBezTo>
                    <a:lnTo>
                      <a:pt x="71914" y="88773"/>
                    </a:lnTo>
                    <a:lnTo>
                      <a:pt x="56293" y="8877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767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03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3"/>
                    </a:cubicBezTo>
                    <a:cubicBezTo>
                      <a:pt x="22765" y="76009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Volný tvar: obrazec 30">
                <a:extLst>
                  <a:ext uri="{FF2B5EF4-FFF2-40B4-BE49-F238E27FC236}">
                    <a16:creationId xmlns:a16="http://schemas.microsoft.com/office/drawing/2014/main" id="{DB64095A-06C0-E543-76F2-F3B0A99E5BA1}"/>
                  </a:ext>
                </a:extLst>
              </p:cNvPr>
              <p:cNvSpPr/>
              <p:nvPr/>
            </p:nvSpPr>
            <p:spPr>
              <a:xfrm>
                <a:off x="9833368" y="2851743"/>
                <a:ext cx="73437" cy="90201"/>
              </a:xfrm>
              <a:custGeom>
                <a:avLst/>
                <a:gdLst>
                  <a:gd name="connsiteX0" fmla="*/ 38767 w 73437"/>
                  <a:gd name="connsiteY0" fmla="*/ 78105 h 90201"/>
                  <a:gd name="connsiteX1" fmla="*/ 52674 w 73437"/>
                  <a:gd name="connsiteY1" fmla="*/ 73247 h 90201"/>
                  <a:gd name="connsiteX2" fmla="*/ 59246 w 73437"/>
                  <a:gd name="connsiteY2" fmla="*/ 61151 h 90201"/>
                  <a:gd name="connsiteX3" fmla="*/ 73343 w 73437"/>
                  <a:gd name="connsiteY3" fmla="*/ 61151 h 90201"/>
                  <a:gd name="connsiteX4" fmla="*/ 68199 w 73437"/>
                  <a:gd name="connsiteY4" fmla="*/ 75438 h 90201"/>
                  <a:gd name="connsiteX5" fmla="*/ 55531 w 73437"/>
                  <a:gd name="connsiteY5" fmla="*/ 86201 h 90201"/>
                  <a:gd name="connsiteX6" fmla="*/ 38767 w 73437"/>
                  <a:gd name="connsiteY6" fmla="*/ 90202 h 90201"/>
                  <a:gd name="connsiteX7" fmla="*/ 10478 w 73437"/>
                  <a:gd name="connsiteY7" fmla="*/ 78295 h 90201"/>
                  <a:gd name="connsiteX8" fmla="*/ 0 w 73437"/>
                  <a:gd name="connsiteY8" fmla="*/ 45815 h 90201"/>
                  <a:gd name="connsiteX9" fmla="*/ 0 w 73437"/>
                  <a:gd name="connsiteY9" fmla="*/ 43339 h 90201"/>
                  <a:gd name="connsiteX10" fmla="*/ 4667 w 73437"/>
                  <a:gd name="connsiteY10" fmla="*/ 20765 h 90201"/>
                  <a:gd name="connsiteX11" fmla="*/ 18098 w 73437"/>
                  <a:gd name="connsiteY11" fmla="*/ 5429 h 90201"/>
                  <a:gd name="connsiteX12" fmla="*/ 38767 w 73437"/>
                  <a:gd name="connsiteY12" fmla="*/ 0 h 90201"/>
                  <a:gd name="connsiteX13" fmla="*/ 63151 w 73437"/>
                  <a:gd name="connsiteY13" fmla="*/ 8763 h 90201"/>
                  <a:gd name="connsiteX14" fmla="*/ 73438 w 73437"/>
                  <a:gd name="connsiteY14" fmla="*/ 31528 h 90201"/>
                  <a:gd name="connsiteX15" fmla="*/ 59341 w 73437"/>
                  <a:gd name="connsiteY15" fmla="*/ 31528 h 90201"/>
                  <a:gd name="connsiteX16" fmla="*/ 52959 w 73437"/>
                  <a:gd name="connsiteY16" fmla="*/ 17621 h 90201"/>
                  <a:gd name="connsiteX17" fmla="*/ 38767 w 73437"/>
                  <a:gd name="connsiteY17" fmla="*/ 12192 h 90201"/>
                  <a:gd name="connsiteX18" fmla="*/ 21146 w 73437"/>
                  <a:gd name="connsiteY18" fmla="*/ 20383 h 90201"/>
                  <a:gd name="connsiteX19" fmla="*/ 14954 w 73437"/>
                  <a:gd name="connsiteY19" fmla="*/ 44006 h 90201"/>
                  <a:gd name="connsiteX20" fmla="*/ 14954 w 73437"/>
                  <a:gd name="connsiteY20" fmla="*/ 46863 h 90201"/>
                  <a:gd name="connsiteX21" fmla="*/ 21146 w 73437"/>
                  <a:gd name="connsiteY21" fmla="*/ 70009 h 90201"/>
                  <a:gd name="connsiteX22" fmla="*/ 38862 w 73437"/>
                  <a:gd name="connsiteY22" fmla="*/ 78105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3437" h="90201">
                    <a:moveTo>
                      <a:pt x="38767" y="78105"/>
                    </a:moveTo>
                    <a:cubicBezTo>
                      <a:pt x="44101" y="78105"/>
                      <a:pt x="48673" y="76486"/>
                      <a:pt x="52674" y="73247"/>
                    </a:cubicBezTo>
                    <a:cubicBezTo>
                      <a:pt x="56674" y="70009"/>
                      <a:pt x="58865" y="66008"/>
                      <a:pt x="59246" y="61151"/>
                    </a:cubicBezTo>
                    <a:lnTo>
                      <a:pt x="73343" y="61151"/>
                    </a:lnTo>
                    <a:cubicBezTo>
                      <a:pt x="73057" y="66104"/>
                      <a:pt x="71342" y="70866"/>
                      <a:pt x="68199" y="75438"/>
                    </a:cubicBezTo>
                    <a:cubicBezTo>
                      <a:pt x="65056" y="79915"/>
                      <a:pt x="60770" y="83534"/>
                      <a:pt x="55531" y="86201"/>
                    </a:cubicBezTo>
                    <a:cubicBezTo>
                      <a:pt x="50292" y="88868"/>
                      <a:pt x="44672" y="90202"/>
                      <a:pt x="38767" y="90202"/>
                    </a:cubicBezTo>
                    <a:cubicBezTo>
                      <a:pt x="26861" y="90202"/>
                      <a:pt x="17526" y="86201"/>
                      <a:pt x="10478" y="78295"/>
                    </a:cubicBezTo>
                    <a:cubicBezTo>
                      <a:pt x="3524" y="70390"/>
                      <a:pt x="0" y="59531"/>
                      <a:pt x="0" y="45815"/>
                    </a:cubicBezTo>
                    <a:lnTo>
                      <a:pt x="0" y="43339"/>
                    </a:lnTo>
                    <a:cubicBezTo>
                      <a:pt x="0" y="34862"/>
                      <a:pt x="1524" y="27337"/>
                      <a:pt x="4667" y="20765"/>
                    </a:cubicBezTo>
                    <a:cubicBezTo>
                      <a:pt x="7811" y="14192"/>
                      <a:pt x="12287" y="9049"/>
                      <a:pt x="18098" y="5429"/>
                    </a:cubicBezTo>
                    <a:cubicBezTo>
                      <a:pt x="23908" y="1810"/>
                      <a:pt x="30766" y="0"/>
                      <a:pt x="38767" y="0"/>
                    </a:cubicBezTo>
                    <a:cubicBezTo>
                      <a:pt x="48578" y="0"/>
                      <a:pt x="56674" y="2953"/>
                      <a:pt x="63151" y="8763"/>
                    </a:cubicBezTo>
                    <a:cubicBezTo>
                      <a:pt x="69628" y="14573"/>
                      <a:pt x="73057" y="22193"/>
                      <a:pt x="73438" y="31528"/>
                    </a:cubicBezTo>
                    <a:lnTo>
                      <a:pt x="59341" y="31528"/>
                    </a:lnTo>
                    <a:cubicBezTo>
                      <a:pt x="58960" y="25908"/>
                      <a:pt x="56769" y="21241"/>
                      <a:pt x="52959" y="17621"/>
                    </a:cubicBezTo>
                    <a:cubicBezTo>
                      <a:pt x="49149" y="14002"/>
                      <a:pt x="44387" y="12192"/>
                      <a:pt x="38767" y="12192"/>
                    </a:cubicBezTo>
                    <a:cubicBezTo>
                      <a:pt x="31242" y="12192"/>
                      <a:pt x="25337" y="14954"/>
                      <a:pt x="21146" y="20383"/>
                    </a:cubicBezTo>
                    <a:cubicBezTo>
                      <a:pt x="16955" y="25813"/>
                      <a:pt x="14954" y="33719"/>
                      <a:pt x="14954" y="44006"/>
                    </a:cubicBezTo>
                    <a:lnTo>
                      <a:pt x="14954" y="46863"/>
                    </a:lnTo>
                    <a:cubicBezTo>
                      <a:pt x="14954" y="56864"/>
                      <a:pt x="17050" y="64580"/>
                      <a:pt x="21146" y="70009"/>
                    </a:cubicBezTo>
                    <a:cubicBezTo>
                      <a:pt x="25241" y="75438"/>
                      <a:pt x="31147" y="78105"/>
                      <a:pt x="38862" y="7810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Volný tvar: obrazec 31">
                <a:extLst>
                  <a:ext uri="{FF2B5EF4-FFF2-40B4-BE49-F238E27FC236}">
                    <a16:creationId xmlns:a16="http://schemas.microsoft.com/office/drawing/2014/main" id="{09CF741F-D8F5-F507-817C-AE45C356684E}"/>
                  </a:ext>
                </a:extLst>
              </p:cNvPr>
              <p:cNvSpPr/>
              <p:nvPr/>
            </p:nvSpPr>
            <p:spPr>
              <a:xfrm>
                <a:off x="9923570" y="2821740"/>
                <a:ext cx="17621" cy="118681"/>
              </a:xfrm>
              <a:custGeom>
                <a:avLst/>
                <a:gdLst>
                  <a:gd name="connsiteX0" fmla="*/ 0 w 17621"/>
                  <a:gd name="connsiteY0" fmla="*/ 8573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3 h 118681"/>
                  <a:gd name="connsiteX5" fmla="*/ 15335 w 17621"/>
                  <a:gd name="connsiteY5" fmla="*/ 14573 h 118681"/>
                  <a:gd name="connsiteX6" fmla="*/ 8763 w 17621"/>
                  <a:gd name="connsiteY6" fmla="*/ 16955 h 118681"/>
                  <a:gd name="connsiteX7" fmla="*/ 2191 w 17621"/>
                  <a:gd name="connsiteY7" fmla="*/ 14573 h 118681"/>
                  <a:gd name="connsiteX8" fmla="*/ 0 w 17621"/>
                  <a:gd name="connsiteY8" fmla="*/ 8573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3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620" y="857"/>
                      <a:pt x="5810" y="0"/>
                      <a:pt x="8763" y="0"/>
                    </a:cubicBezTo>
                    <a:cubicBezTo>
                      <a:pt x="11716" y="0"/>
                      <a:pt x="13811" y="857"/>
                      <a:pt x="15335" y="2476"/>
                    </a:cubicBezTo>
                    <a:cubicBezTo>
                      <a:pt x="16859" y="4096"/>
                      <a:pt x="17621" y="6191"/>
                      <a:pt x="17621" y="8573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3"/>
                      <a:pt x="11621" y="16955"/>
                      <a:pt x="8763" y="16955"/>
                    </a:cubicBezTo>
                    <a:cubicBezTo>
                      <a:pt x="5906" y="16955"/>
                      <a:pt x="3715" y="16193"/>
                      <a:pt x="2191" y="14573"/>
                    </a:cubicBezTo>
                    <a:cubicBezTo>
                      <a:pt x="667" y="12954"/>
                      <a:pt x="0" y="10954"/>
                      <a:pt x="0" y="8573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Volný tvar: obrazec 32">
                <a:extLst>
                  <a:ext uri="{FF2B5EF4-FFF2-40B4-BE49-F238E27FC236}">
                    <a16:creationId xmlns:a16="http://schemas.microsoft.com/office/drawing/2014/main" id="{1BAA39BD-8FF4-1D5B-45D4-FAB0A0D1F218}"/>
                  </a:ext>
                </a:extLst>
              </p:cNvPr>
              <p:cNvSpPr/>
              <p:nvPr/>
            </p:nvSpPr>
            <p:spPr>
              <a:xfrm>
                <a:off x="9953003" y="2832312"/>
                <a:ext cx="47339" cy="109727"/>
              </a:xfrm>
              <a:custGeom>
                <a:avLst/>
                <a:gdLst>
                  <a:gd name="connsiteX0" fmla="*/ 30671 w 47339"/>
                  <a:gd name="connsiteY0" fmla="*/ 0 h 109727"/>
                  <a:gd name="connsiteX1" fmla="*/ 30671 w 47339"/>
                  <a:gd name="connsiteY1" fmla="*/ 21050 h 109727"/>
                  <a:gd name="connsiteX2" fmla="*/ 46958 w 47339"/>
                  <a:gd name="connsiteY2" fmla="*/ 21050 h 109727"/>
                  <a:gd name="connsiteX3" fmla="*/ 46958 w 47339"/>
                  <a:gd name="connsiteY3" fmla="*/ 32576 h 109727"/>
                  <a:gd name="connsiteX4" fmla="*/ 30671 w 47339"/>
                  <a:gd name="connsiteY4" fmla="*/ 32576 h 109727"/>
                  <a:gd name="connsiteX5" fmla="*/ 30671 w 47339"/>
                  <a:gd name="connsiteY5" fmla="*/ 86582 h 109727"/>
                  <a:gd name="connsiteX6" fmla="*/ 32861 w 47339"/>
                  <a:gd name="connsiteY6" fmla="*/ 94393 h 109727"/>
                  <a:gd name="connsiteX7" fmla="*/ 40291 w 47339"/>
                  <a:gd name="connsiteY7" fmla="*/ 97060 h 109727"/>
                  <a:gd name="connsiteX8" fmla="*/ 47339 w 47339"/>
                  <a:gd name="connsiteY8" fmla="*/ 96107 h 109727"/>
                  <a:gd name="connsiteX9" fmla="*/ 47339 w 47339"/>
                  <a:gd name="connsiteY9" fmla="*/ 108109 h 109727"/>
                  <a:gd name="connsiteX10" fmla="*/ 35909 w 47339"/>
                  <a:gd name="connsiteY10" fmla="*/ 109728 h 109727"/>
                  <a:gd name="connsiteX11" fmla="*/ 20859 w 47339"/>
                  <a:gd name="connsiteY11" fmla="*/ 103727 h 109727"/>
                  <a:gd name="connsiteX12" fmla="*/ 15811 w 47339"/>
                  <a:gd name="connsiteY12" fmla="*/ 86582 h 109727"/>
                  <a:gd name="connsiteX13" fmla="*/ 15811 w 47339"/>
                  <a:gd name="connsiteY13" fmla="*/ 32576 h 109727"/>
                  <a:gd name="connsiteX14" fmla="*/ 0 w 47339"/>
                  <a:gd name="connsiteY14" fmla="*/ 32576 h 109727"/>
                  <a:gd name="connsiteX15" fmla="*/ 0 w 47339"/>
                  <a:gd name="connsiteY15" fmla="*/ 21050 h 109727"/>
                  <a:gd name="connsiteX16" fmla="*/ 15811 w 47339"/>
                  <a:gd name="connsiteY16" fmla="*/ 21050 h 109727"/>
                  <a:gd name="connsiteX17" fmla="*/ 15811 w 47339"/>
                  <a:gd name="connsiteY17" fmla="*/ 0 h 109727"/>
                  <a:gd name="connsiteX18" fmla="*/ 30671 w 47339"/>
                  <a:gd name="connsiteY18" fmla="*/ 0 h 10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7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393"/>
                    </a:cubicBezTo>
                    <a:cubicBezTo>
                      <a:pt x="34290" y="96107"/>
                      <a:pt x="36766" y="97060"/>
                      <a:pt x="40291" y="97060"/>
                    </a:cubicBezTo>
                    <a:cubicBezTo>
                      <a:pt x="42005" y="97060"/>
                      <a:pt x="44386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193" y="107728"/>
                      <a:pt x="20859" y="103727"/>
                    </a:cubicBezTo>
                    <a:cubicBezTo>
                      <a:pt x="17526" y="99727"/>
                      <a:pt x="15811" y="94012"/>
                      <a:pt x="15811" y="86582"/>
                    </a:cubicBezTo>
                    <a:lnTo>
                      <a:pt x="15811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1" y="21050"/>
                    </a:lnTo>
                    <a:lnTo>
                      <a:pt x="15811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Volný tvar: obrazec 33">
                <a:extLst>
                  <a:ext uri="{FF2B5EF4-FFF2-40B4-BE49-F238E27FC236}">
                    <a16:creationId xmlns:a16="http://schemas.microsoft.com/office/drawing/2014/main" id="{B4385089-F6C6-6FF1-0354-B2C3BDC057F5}"/>
                  </a:ext>
                </a:extLst>
              </p:cNvPr>
              <p:cNvSpPr/>
              <p:nvPr/>
            </p:nvSpPr>
            <p:spPr>
              <a:xfrm>
                <a:off x="10007866" y="2853267"/>
                <a:ext cx="74104" cy="122301"/>
              </a:xfrm>
              <a:custGeom>
                <a:avLst/>
                <a:gdLst>
                  <a:gd name="connsiteX0" fmla="*/ 37910 w 74104"/>
                  <a:gd name="connsiteY0" fmla="*/ 65342 h 122301"/>
                  <a:gd name="connsiteX1" fmla="*/ 58198 w 74104"/>
                  <a:gd name="connsiteY1" fmla="*/ 95 h 122301"/>
                  <a:gd name="connsiteX2" fmla="*/ 74104 w 74104"/>
                  <a:gd name="connsiteY2" fmla="*/ 95 h 122301"/>
                  <a:gd name="connsiteX3" fmla="*/ 39148 w 74104"/>
                  <a:gd name="connsiteY3" fmla="*/ 100584 h 122301"/>
                  <a:gd name="connsiteX4" fmla="*/ 13335 w 74104"/>
                  <a:gd name="connsiteY4" fmla="*/ 122301 h 122301"/>
                  <a:gd name="connsiteX5" fmla="*/ 10478 w 74104"/>
                  <a:gd name="connsiteY5" fmla="*/ 122015 h 122301"/>
                  <a:gd name="connsiteX6" fmla="*/ 4953 w 74104"/>
                  <a:gd name="connsiteY6" fmla="*/ 120968 h 122301"/>
                  <a:gd name="connsiteX7" fmla="*/ 4953 w 74104"/>
                  <a:gd name="connsiteY7" fmla="*/ 108871 h 122301"/>
                  <a:gd name="connsiteX8" fmla="*/ 8954 w 74104"/>
                  <a:gd name="connsiteY8" fmla="*/ 109156 h 122301"/>
                  <a:gd name="connsiteX9" fmla="*/ 20764 w 74104"/>
                  <a:gd name="connsiteY9" fmla="*/ 106108 h 122301"/>
                  <a:gd name="connsiteX10" fmla="*/ 27718 w 74104"/>
                  <a:gd name="connsiteY10" fmla="*/ 94964 h 122301"/>
                  <a:gd name="connsiteX11" fmla="*/ 31052 w 74104"/>
                  <a:gd name="connsiteY11" fmla="*/ 86106 h 122301"/>
                  <a:gd name="connsiteX12" fmla="*/ 0 w 74104"/>
                  <a:gd name="connsiteY12" fmla="*/ 0 h 122301"/>
                  <a:gd name="connsiteX13" fmla="*/ 16288 w 74104"/>
                  <a:gd name="connsiteY13" fmla="*/ 0 h 122301"/>
                  <a:gd name="connsiteX14" fmla="*/ 38005 w 74104"/>
                  <a:gd name="connsiteY14" fmla="*/ 65246 h 12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104" h="122301">
                    <a:moveTo>
                      <a:pt x="37910" y="65342"/>
                    </a:moveTo>
                    <a:lnTo>
                      <a:pt x="58198" y="95"/>
                    </a:lnTo>
                    <a:lnTo>
                      <a:pt x="74104" y="95"/>
                    </a:lnTo>
                    <a:lnTo>
                      <a:pt x="39148" y="100584"/>
                    </a:lnTo>
                    <a:cubicBezTo>
                      <a:pt x="33719" y="115062"/>
                      <a:pt x="25146" y="122301"/>
                      <a:pt x="13335" y="122301"/>
                    </a:cubicBezTo>
                    <a:lnTo>
                      <a:pt x="10478" y="122015"/>
                    </a:lnTo>
                    <a:lnTo>
                      <a:pt x="4953" y="120968"/>
                    </a:lnTo>
                    <a:lnTo>
                      <a:pt x="4953" y="108871"/>
                    </a:lnTo>
                    <a:lnTo>
                      <a:pt x="8954" y="109156"/>
                    </a:lnTo>
                    <a:cubicBezTo>
                      <a:pt x="14002" y="109156"/>
                      <a:pt x="17907" y="108109"/>
                      <a:pt x="20764" y="106108"/>
                    </a:cubicBezTo>
                    <a:cubicBezTo>
                      <a:pt x="23622" y="104108"/>
                      <a:pt x="25908" y="100298"/>
                      <a:pt x="27718" y="94964"/>
                    </a:cubicBezTo>
                    <a:lnTo>
                      <a:pt x="31052" y="86106"/>
                    </a:lnTo>
                    <a:lnTo>
                      <a:pt x="0" y="0"/>
                    </a:lnTo>
                    <a:lnTo>
                      <a:pt x="16288" y="0"/>
                    </a:lnTo>
                    <a:lnTo>
                      <a:pt x="38005" y="652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Volný tvar: obrazec 34">
                <a:extLst>
                  <a:ext uri="{FF2B5EF4-FFF2-40B4-BE49-F238E27FC236}">
                    <a16:creationId xmlns:a16="http://schemas.microsoft.com/office/drawing/2014/main" id="{03E9628B-C8B6-D305-F056-41F7C0CED713}"/>
                  </a:ext>
                </a:extLst>
              </p:cNvPr>
              <p:cNvSpPr/>
              <p:nvPr/>
            </p:nvSpPr>
            <p:spPr>
              <a:xfrm>
                <a:off x="10133501" y="2851743"/>
                <a:ext cx="71913" cy="90296"/>
              </a:xfrm>
              <a:custGeom>
                <a:avLst/>
                <a:gdLst>
                  <a:gd name="connsiteX0" fmla="*/ 56293 w 71913"/>
                  <a:gd name="connsiteY0" fmla="*/ 88678 h 90296"/>
                  <a:gd name="connsiteX1" fmla="*/ 54197 w 71913"/>
                  <a:gd name="connsiteY1" fmla="*/ 79534 h 90296"/>
                  <a:gd name="connsiteX2" fmla="*/ 29432 w 71913"/>
                  <a:gd name="connsiteY2" fmla="*/ 90297 h 90296"/>
                  <a:gd name="connsiteX3" fmla="*/ 8287 w 71913"/>
                  <a:gd name="connsiteY3" fmla="*/ 83058 h 90296"/>
                  <a:gd name="connsiteX4" fmla="*/ 0 w 71913"/>
                  <a:gd name="connsiteY4" fmla="*/ 64580 h 90296"/>
                  <a:gd name="connsiteX5" fmla="*/ 10287 w 71913"/>
                  <a:gd name="connsiteY5" fmla="*/ 43434 h 90296"/>
                  <a:gd name="connsiteX6" fmla="*/ 39338 w 71913"/>
                  <a:gd name="connsiteY6" fmla="*/ 35909 h 90296"/>
                  <a:gd name="connsiteX7" fmla="*/ 53816 w 71913"/>
                  <a:gd name="connsiteY7" fmla="*/ 35909 h 90296"/>
                  <a:gd name="connsiteX8" fmla="*/ 53816 w 71913"/>
                  <a:gd name="connsiteY8" fmla="*/ 29051 h 90296"/>
                  <a:gd name="connsiteX9" fmla="*/ 49149 w 71913"/>
                  <a:gd name="connsiteY9" fmla="*/ 16669 h 90296"/>
                  <a:gd name="connsiteX10" fmla="*/ 35433 w 71913"/>
                  <a:gd name="connsiteY10" fmla="*/ 12002 h 90296"/>
                  <a:gd name="connsiteX11" fmla="*/ 22098 w 71913"/>
                  <a:gd name="connsiteY11" fmla="*/ 16002 h 90296"/>
                  <a:gd name="connsiteX12" fmla="*/ 16669 w 71913"/>
                  <a:gd name="connsiteY12" fmla="*/ 25717 h 90296"/>
                  <a:gd name="connsiteX13" fmla="*/ 1714 w 71913"/>
                  <a:gd name="connsiteY13" fmla="*/ 25717 h 90296"/>
                  <a:gd name="connsiteX14" fmla="*/ 6382 w 71913"/>
                  <a:gd name="connsiteY14" fmla="*/ 13145 h 90296"/>
                  <a:gd name="connsiteX15" fmla="*/ 18955 w 71913"/>
                  <a:gd name="connsiteY15" fmla="*/ 3524 h 90296"/>
                  <a:gd name="connsiteX16" fmla="*/ 36386 w 71913"/>
                  <a:gd name="connsiteY16" fmla="*/ 0 h 90296"/>
                  <a:gd name="connsiteX17" fmla="*/ 60008 w 71913"/>
                  <a:gd name="connsiteY17" fmla="*/ 7525 h 90296"/>
                  <a:gd name="connsiteX18" fmla="*/ 68866 w 71913"/>
                  <a:gd name="connsiteY18" fmla="*/ 28289 h 90296"/>
                  <a:gd name="connsiteX19" fmla="*/ 68866 w 71913"/>
                  <a:gd name="connsiteY19" fmla="*/ 68390 h 90296"/>
                  <a:gd name="connsiteX20" fmla="*/ 71914 w 71913"/>
                  <a:gd name="connsiteY20" fmla="*/ 87440 h 90296"/>
                  <a:gd name="connsiteX21" fmla="*/ 71914 w 71913"/>
                  <a:gd name="connsiteY21" fmla="*/ 88773 h 90296"/>
                  <a:gd name="connsiteX22" fmla="*/ 56293 w 71913"/>
                  <a:gd name="connsiteY22" fmla="*/ 88773 h 90296"/>
                  <a:gd name="connsiteX23" fmla="*/ 31623 w 71913"/>
                  <a:gd name="connsiteY23" fmla="*/ 77343 h 90296"/>
                  <a:gd name="connsiteX24" fmla="*/ 44863 w 71913"/>
                  <a:gd name="connsiteY24" fmla="*/ 73724 h 90296"/>
                  <a:gd name="connsiteX25" fmla="*/ 53912 w 71913"/>
                  <a:gd name="connsiteY25" fmla="*/ 64294 h 90296"/>
                  <a:gd name="connsiteX26" fmla="*/ 53912 w 71913"/>
                  <a:gd name="connsiteY26" fmla="*/ 46387 h 90296"/>
                  <a:gd name="connsiteX27" fmla="*/ 42291 w 71913"/>
                  <a:gd name="connsiteY27" fmla="*/ 46387 h 90296"/>
                  <a:gd name="connsiteX28" fmla="*/ 14954 w 71913"/>
                  <a:gd name="connsiteY28" fmla="*/ 62389 h 90296"/>
                  <a:gd name="connsiteX29" fmla="*/ 19621 w 71913"/>
                  <a:gd name="connsiteY29" fmla="*/ 73343 h 90296"/>
                  <a:gd name="connsiteX30" fmla="*/ 31623 w 71913"/>
                  <a:gd name="connsiteY30" fmla="*/ 77248 h 9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6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287" y="43434"/>
                    </a:cubicBezTo>
                    <a:cubicBezTo>
                      <a:pt x="17145" y="38386"/>
                      <a:pt x="26861" y="35909"/>
                      <a:pt x="39338" y="35909"/>
                    </a:cubicBezTo>
                    <a:lnTo>
                      <a:pt x="53816" y="35909"/>
                    </a:lnTo>
                    <a:lnTo>
                      <a:pt x="53816" y="29051"/>
                    </a:lnTo>
                    <a:cubicBezTo>
                      <a:pt x="53816" y="23813"/>
                      <a:pt x="52292" y="19717"/>
                      <a:pt x="49149" y="16669"/>
                    </a:cubicBezTo>
                    <a:cubicBezTo>
                      <a:pt x="46006" y="13621"/>
                      <a:pt x="41434" y="12002"/>
                      <a:pt x="35433" y="12002"/>
                    </a:cubicBezTo>
                    <a:cubicBezTo>
                      <a:pt x="30099" y="12002"/>
                      <a:pt x="25718" y="13335"/>
                      <a:pt x="22098" y="16002"/>
                    </a:cubicBezTo>
                    <a:cubicBezTo>
                      <a:pt x="18479" y="18669"/>
                      <a:pt x="16669" y="21908"/>
                      <a:pt x="16669" y="25717"/>
                    </a:cubicBezTo>
                    <a:lnTo>
                      <a:pt x="1714" y="25717"/>
                    </a:lnTo>
                    <a:cubicBezTo>
                      <a:pt x="1714" y="21336"/>
                      <a:pt x="3238" y="17145"/>
                      <a:pt x="6382" y="13145"/>
                    </a:cubicBezTo>
                    <a:cubicBezTo>
                      <a:pt x="9430" y="9144"/>
                      <a:pt x="13621" y="5905"/>
                      <a:pt x="18955" y="3524"/>
                    </a:cubicBezTo>
                    <a:cubicBezTo>
                      <a:pt x="24194" y="1143"/>
                      <a:pt x="30004" y="0"/>
                      <a:pt x="36386" y="0"/>
                    </a:cubicBezTo>
                    <a:cubicBezTo>
                      <a:pt x="46387" y="0"/>
                      <a:pt x="54293" y="2477"/>
                      <a:pt x="60008" y="7525"/>
                    </a:cubicBezTo>
                    <a:cubicBezTo>
                      <a:pt x="65722" y="12573"/>
                      <a:pt x="68675" y="19431"/>
                      <a:pt x="68866" y="28289"/>
                    </a:cubicBezTo>
                    <a:lnTo>
                      <a:pt x="68866" y="68390"/>
                    </a:lnTo>
                    <a:cubicBezTo>
                      <a:pt x="68866" y="76391"/>
                      <a:pt x="69913" y="82772"/>
                      <a:pt x="71914" y="87440"/>
                    </a:cubicBezTo>
                    <a:lnTo>
                      <a:pt x="71914" y="88773"/>
                    </a:lnTo>
                    <a:lnTo>
                      <a:pt x="56293" y="8877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767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03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3"/>
                    </a:cubicBezTo>
                    <a:cubicBezTo>
                      <a:pt x="22765" y="76009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Volný tvar: obrazec 35">
                <a:extLst>
                  <a:ext uri="{FF2B5EF4-FFF2-40B4-BE49-F238E27FC236}">
                    <a16:creationId xmlns:a16="http://schemas.microsoft.com/office/drawing/2014/main" id="{9828714F-26EB-DB14-8044-EA3BDE338694}"/>
                  </a:ext>
                </a:extLst>
              </p:cNvPr>
              <p:cNvSpPr/>
              <p:nvPr/>
            </p:nvSpPr>
            <p:spPr>
              <a:xfrm>
                <a:off x="10225798" y="2851743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89 w 68389"/>
                  <a:gd name="connsiteY3" fmla="*/ 31147 h 88677"/>
                  <a:gd name="connsiteX4" fmla="*/ 68389 w 68389"/>
                  <a:gd name="connsiteY4" fmla="*/ 88678 h 88677"/>
                  <a:gd name="connsiteX5" fmla="*/ 53530 w 68389"/>
                  <a:gd name="connsiteY5" fmla="*/ 88678 h 88677"/>
                  <a:gd name="connsiteX6" fmla="*/ 53530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1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89" y="31147"/>
                    </a:cubicBezTo>
                    <a:lnTo>
                      <a:pt x="68389" y="88678"/>
                    </a:lnTo>
                    <a:lnTo>
                      <a:pt x="53530" y="88678"/>
                    </a:lnTo>
                    <a:lnTo>
                      <a:pt x="53530" y="31052"/>
                    </a:lnTo>
                    <a:cubicBezTo>
                      <a:pt x="53530" y="24765"/>
                      <a:pt x="52006" y="20098"/>
                      <a:pt x="49244" y="17145"/>
                    </a:cubicBezTo>
                    <a:cubicBezTo>
                      <a:pt x="46387" y="14097"/>
                      <a:pt x="42005" y="12668"/>
                      <a:pt x="36100" y="12668"/>
                    </a:cubicBezTo>
                    <a:cubicBezTo>
                      <a:pt x="31242" y="12668"/>
                      <a:pt x="27051" y="13907"/>
                      <a:pt x="23431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Volný tvar: obrazec 36">
                <a:extLst>
                  <a:ext uri="{FF2B5EF4-FFF2-40B4-BE49-F238E27FC236}">
                    <a16:creationId xmlns:a16="http://schemas.microsoft.com/office/drawing/2014/main" id="{558D0408-AD6C-0C4C-969F-2DDECC16508C}"/>
                  </a:ext>
                </a:extLst>
              </p:cNvPr>
              <p:cNvSpPr/>
              <p:nvPr/>
            </p:nvSpPr>
            <p:spPr>
              <a:xfrm>
                <a:off x="10312952" y="2816882"/>
                <a:ext cx="73533" cy="125158"/>
              </a:xfrm>
              <a:custGeom>
                <a:avLst/>
                <a:gdLst>
                  <a:gd name="connsiteX0" fmla="*/ 95 w 73533"/>
                  <a:gd name="connsiteY0" fmla="*/ 79248 h 125158"/>
                  <a:gd name="connsiteX1" fmla="*/ 9620 w 73533"/>
                  <a:gd name="connsiteY1" fmla="*/ 47054 h 125158"/>
                  <a:gd name="connsiteX2" fmla="*/ 34480 w 73533"/>
                  <a:gd name="connsiteY2" fmla="*/ 34862 h 125158"/>
                  <a:gd name="connsiteX3" fmla="*/ 58674 w 73533"/>
                  <a:gd name="connsiteY3" fmla="*/ 45339 h 125158"/>
                  <a:gd name="connsiteX4" fmla="*/ 58674 w 73533"/>
                  <a:gd name="connsiteY4" fmla="*/ 0 h 125158"/>
                  <a:gd name="connsiteX5" fmla="*/ 73533 w 73533"/>
                  <a:gd name="connsiteY5" fmla="*/ 0 h 125158"/>
                  <a:gd name="connsiteX6" fmla="*/ 73533 w 73533"/>
                  <a:gd name="connsiteY6" fmla="*/ 123539 h 125158"/>
                  <a:gd name="connsiteX7" fmla="*/ 59817 w 73533"/>
                  <a:gd name="connsiteY7" fmla="*/ 123539 h 125158"/>
                  <a:gd name="connsiteX8" fmla="*/ 59055 w 73533"/>
                  <a:gd name="connsiteY8" fmla="*/ 114205 h 125158"/>
                  <a:gd name="connsiteX9" fmla="*/ 34195 w 73533"/>
                  <a:gd name="connsiteY9" fmla="*/ 125159 h 125158"/>
                  <a:gd name="connsiteX10" fmla="*/ 9525 w 73533"/>
                  <a:gd name="connsiteY10" fmla="*/ 112776 h 125158"/>
                  <a:gd name="connsiteX11" fmla="*/ 0 w 73533"/>
                  <a:gd name="connsiteY11" fmla="*/ 80391 h 125158"/>
                  <a:gd name="connsiteX12" fmla="*/ 0 w 73533"/>
                  <a:gd name="connsiteY12" fmla="*/ 79248 h 125158"/>
                  <a:gd name="connsiteX13" fmla="*/ 14954 w 73533"/>
                  <a:gd name="connsiteY13" fmla="*/ 80963 h 125158"/>
                  <a:gd name="connsiteX14" fmla="*/ 21050 w 73533"/>
                  <a:gd name="connsiteY14" fmla="*/ 104108 h 125158"/>
                  <a:gd name="connsiteX15" fmla="*/ 37910 w 73533"/>
                  <a:gd name="connsiteY15" fmla="*/ 112490 h 125158"/>
                  <a:gd name="connsiteX16" fmla="*/ 58579 w 73533"/>
                  <a:gd name="connsiteY16" fmla="*/ 99822 h 125158"/>
                  <a:gd name="connsiteX17" fmla="*/ 58579 w 73533"/>
                  <a:gd name="connsiteY17" fmla="*/ 59817 h 125158"/>
                  <a:gd name="connsiteX18" fmla="*/ 38100 w 73533"/>
                  <a:gd name="connsiteY18" fmla="*/ 47530 h 125158"/>
                  <a:gd name="connsiteX19" fmla="*/ 21050 w 73533"/>
                  <a:gd name="connsiteY19" fmla="*/ 56007 h 125158"/>
                  <a:gd name="connsiteX20" fmla="*/ 14954 w 73533"/>
                  <a:gd name="connsiteY20" fmla="*/ 81058 h 125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533" h="125158">
                    <a:moveTo>
                      <a:pt x="95" y="79248"/>
                    </a:moveTo>
                    <a:cubicBezTo>
                      <a:pt x="95" y="65913"/>
                      <a:pt x="3238" y="55150"/>
                      <a:pt x="9620" y="47054"/>
                    </a:cubicBezTo>
                    <a:cubicBezTo>
                      <a:pt x="15907" y="38957"/>
                      <a:pt x="24194" y="34862"/>
                      <a:pt x="34480" y="34862"/>
                    </a:cubicBezTo>
                    <a:cubicBezTo>
                      <a:pt x="44768" y="34862"/>
                      <a:pt x="52769" y="38386"/>
                      <a:pt x="58674" y="45339"/>
                    </a:cubicBezTo>
                    <a:lnTo>
                      <a:pt x="58674" y="0"/>
                    </a:lnTo>
                    <a:lnTo>
                      <a:pt x="73533" y="0"/>
                    </a:lnTo>
                    <a:lnTo>
                      <a:pt x="73533" y="123539"/>
                    </a:lnTo>
                    <a:lnTo>
                      <a:pt x="59817" y="123539"/>
                    </a:lnTo>
                    <a:lnTo>
                      <a:pt x="59055" y="114205"/>
                    </a:lnTo>
                    <a:cubicBezTo>
                      <a:pt x="53150" y="121539"/>
                      <a:pt x="44768" y="125159"/>
                      <a:pt x="34195" y="125159"/>
                    </a:cubicBezTo>
                    <a:cubicBezTo>
                      <a:pt x="23622" y="125159"/>
                      <a:pt x="15907" y="121063"/>
                      <a:pt x="9525" y="112776"/>
                    </a:cubicBezTo>
                    <a:cubicBezTo>
                      <a:pt x="3143" y="104489"/>
                      <a:pt x="0" y="93726"/>
                      <a:pt x="0" y="80391"/>
                    </a:cubicBezTo>
                    <a:lnTo>
                      <a:pt x="0" y="79248"/>
                    </a:lnTo>
                    <a:close/>
                    <a:moveTo>
                      <a:pt x="14954" y="80963"/>
                    </a:moveTo>
                    <a:cubicBezTo>
                      <a:pt x="14954" y="90869"/>
                      <a:pt x="16954" y="98584"/>
                      <a:pt x="21050" y="104108"/>
                    </a:cubicBezTo>
                    <a:cubicBezTo>
                      <a:pt x="25146" y="109728"/>
                      <a:pt x="30766" y="112490"/>
                      <a:pt x="37910" y="112490"/>
                    </a:cubicBezTo>
                    <a:cubicBezTo>
                      <a:pt x="47339" y="112490"/>
                      <a:pt x="54197" y="108204"/>
                      <a:pt x="58579" y="99822"/>
                    </a:cubicBezTo>
                    <a:lnTo>
                      <a:pt x="58579" y="59817"/>
                    </a:lnTo>
                    <a:cubicBezTo>
                      <a:pt x="54102" y="51626"/>
                      <a:pt x="47244" y="47530"/>
                      <a:pt x="38100" y="47530"/>
                    </a:cubicBezTo>
                    <a:cubicBezTo>
                      <a:pt x="30766" y="47530"/>
                      <a:pt x="25146" y="50292"/>
                      <a:pt x="21050" y="56007"/>
                    </a:cubicBezTo>
                    <a:cubicBezTo>
                      <a:pt x="16954" y="61627"/>
                      <a:pt x="14954" y="70009"/>
                      <a:pt x="14954" y="8105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Volný tvar: obrazec 37">
                <a:extLst>
                  <a:ext uri="{FF2B5EF4-FFF2-40B4-BE49-F238E27FC236}">
                    <a16:creationId xmlns:a16="http://schemas.microsoft.com/office/drawing/2014/main" id="{FF1F72E2-D577-C742-5DCA-85003E4E7B12}"/>
                  </a:ext>
                </a:extLst>
              </p:cNvPr>
              <p:cNvSpPr/>
              <p:nvPr/>
            </p:nvSpPr>
            <p:spPr>
              <a:xfrm>
                <a:off x="10448778" y="2821644"/>
                <a:ext cx="90202" cy="120395"/>
              </a:xfrm>
              <a:custGeom>
                <a:avLst/>
                <a:gdLst>
                  <a:gd name="connsiteX0" fmla="*/ 90107 w 90202"/>
                  <a:gd name="connsiteY0" fmla="*/ 81629 h 120395"/>
                  <a:gd name="connsiteX1" fmla="*/ 76391 w 90202"/>
                  <a:gd name="connsiteY1" fmla="*/ 110300 h 120395"/>
                  <a:gd name="connsiteX2" fmla="*/ 45720 w 90202"/>
                  <a:gd name="connsiteY2" fmla="*/ 120396 h 120395"/>
                  <a:gd name="connsiteX3" fmla="*/ 12478 w 90202"/>
                  <a:gd name="connsiteY3" fmla="*/ 105537 h 120395"/>
                  <a:gd name="connsiteX4" fmla="*/ 0 w 90202"/>
                  <a:gd name="connsiteY4" fmla="*/ 65723 h 120395"/>
                  <a:gd name="connsiteX5" fmla="*/ 0 w 90202"/>
                  <a:gd name="connsiteY5" fmla="*/ 54483 h 120395"/>
                  <a:gd name="connsiteX6" fmla="*/ 5811 w 90202"/>
                  <a:gd name="connsiteY6" fmla="*/ 25718 h 120395"/>
                  <a:gd name="connsiteX7" fmla="*/ 22384 w 90202"/>
                  <a:gd name="connsiteY7" fmla="*/ 6668 h 120395"/>
                  <a:gd name="connsiteX8" fmla="*/ 47149 w 90202"/>
                  <a:gd name="connsiteY8" fmla="*/ 0 h 120395"/>
                  <a:gd name="connsiteX9" fmla="*/ 77058 w 90202"/>
                  <a:gd name="connsiteY9" fmla="*/ 10382 h 120395"/>
                  <a:gd name="connsiteX10" fmla="*/ 90202 w 90202"/>
                  <a:gd name="connsiteY10" fmla="*/ 39243 h 120395"/>
                  <a:gd name="connsiteX11" fmla="*/ 74676 w 90202"/>
                  <a:gd name="connsiteY11" fmla="*/ 39243 h 120395"/>
                  <a:gd name="connsiteX12" fmla="*/ 65913 w 90202"/>
                  <a:gd name="connsiteY12" fmla="*/ 18860 h 120395"/>
                  <a:gd name="connsiteX13" fmla="*/ 47149 w 90202"/>
                  <a:gd name="connsiteY13" fmla="*/ 12573 h 120395"/>
                  <a:gd name="connsiteX14" fmla="*/ 23908 w 90202"/>
                  <a:gd name="connsiteY14" fmla="*/ 23527 h 120395"/>
                  <a:gd name="connsiteX15" fmla="*/ 15526 w 90202"/>
                  <a:gd name="connsiteY15" fmla="*/ 54674 h 120395"/>
                  <a:gd name="connsiteX16" fmla="*/ 15526 w 90202"/>
                  <a:gd name="connsiteY16" fmla="*/ 66008 h 120395"/>
                  <a:gd name="connsiteX17" fmla="*/ 23527 w 90202"/>
                  <a:gd name="connsiteY17" fmla="*/ 96393 h 120395"/>
                  <a:gd name="connsiteX18" fmla="*/ 45816 w 90202"/>
                  <a:gd name="connsiteY18" fmla="*/ 107633 h 120395"/>
                  <a:gd name="connsiteX19" fmla="*/ 65532 w 90202"/>
                  <a:gd name="connsiteY19" fmla="*/ 101822 h 120395"/>
                  <a:gd name="connsiteX20" fmla="*/ 74676 w 90202"/>
                  <a:gd name="connsiteY20" fmla="*/ 81534 h 120395"/>
                  <a:gd name="connsiteX21" fmla="*/ 90202 w 90202"/>
                  <a:gd name="connsiteY21" fmla="*/ 81534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0202" h="120395">
                    <a:moveTo>
                      <a:pt x="90107" y="81629"/>
                    </a:moveTo>
                    <a:cubicBezTo>
                      <a:pt x="88678" y="94012"/>
                      <a:pt x="84106" y="103537"/>
                      <a:pt x="76391" y="110300"/>
                    </a:cubicBezTo>
                    <a:cubicBezTo>
                      <a:pt x="68675" y="117062"/>
                      <a:pt x="58484" y="120396"/>
                      <a:pt x="45720" y="120396"/>
                    </a:cubicBezTo>
                    <a:cubicBezTo>
                      <a:pt x="31909" y="120396"/>
                      <a:pt x="20765" y="115443"/>
                      <a:pt x="12478" y="105537"/>
                    </a:cubicBezTo>
                    <a:cubicBezTo>
                      <a:pt x="4096" y="95631"/>
                      <a:pt x="0" y="82296"/>
                      <a:pt x="0" y="65723"/>
                    </a:cubicBezTo>
                    <a:lnTo>
                      <a:pt x="0" y="54483"/>
                    </a:lnTo>
                    <a:cubicBezTo>
                      <a:pt x="0" y="43625"/>
                      <a:pt x="1905" y="34004"/>
                      <a:pt x="5811" y="25718"/>
                    </a:cubicBezTo>
                    <a:cubicBezTo>
                      <a:pt x="9716" y="17431"/>
                      <a:pt x="15240" y="11144"/>
                      <a:pt x="22384" y="6668"/>
                    </a:cubicBezTo>
                    <a:cubicBezTo>
                      <a:pt x="29528" y="2286"/>
                      <a:pt x="37815" y="0"/>
                      <a:pt x="47149" y="0"/>
                    </a:cubicBezTo>
                    <a:cubicBezTo>
                      <a:pt x="59627" y="0"/>
                      <a:pt x="69533" y="3429"/>
                      <a:pt x="77058" y="10382"/>
                    </a:cubicBezTo>
                    <a:cubicBezTo>
                      <a:pt x="84582" y="17336"/>
                      <a:pt x="88964" y="26956"/>
                      <a:pt x="90202" y="39243"/>
                    </a:cubicBezTo>
                    <a:lnTo>
                      <a:pt x="74676" y="39243"/>
                    </a:lnTo>
                    <a:cubicBezTo>
                      <a:pt x="73343" y="29908"/>
                      <a:pt x="70390" y="23146"/>
                      <a:pt x="65913" y="18860"/>
                    </a:cubicBezTo>
                    <a:cubicBezTo>
                      <a:pt x="61436" y="14669"/>
                      <a:pt x="55150" y="12573"/>
                      <a:pt x="47149" y="12573"/>
                    </a:cubicBezTo>
                    <a:cubicBezTo>
                      <a:pt x="37243" y="12573"/>
                      <a:pt x="29528" y="16193"/>
                      <a:pt x="23908" y="23527"/>
                    </a:cubicBezTo>
                    <a:cubicBezTo>
                      <a:pt x="18288" y="30861"/>
                      <a:pt x="15526" y="41243"/>
                      <a:pt x="15526" y="54674"/>
                    </a:cubicBezTo>
                    <a:lnTo>
                      <a:pt x="15526" y="66008"/>
                    </a:lnTo>
                    <a:cubicBezTo>
                      <a:pt x="15526" y="78772"/>
                      <a:pt x="18193" y="88868"/>
                      <a:pt x="23527" y="96393"/>
                    </a:cubicBezTo>
                    <a:cubicBezTo>
                      <a:pt x="28861" y="103918"/>
                      <a:pt x="36291" y="107633"/>
                      <a:pt x="45816" y="107633"/>
                    </a:cubicBezTo>
                    <a:cubicBezTo>
                      <a:pt x="54388" y="107633"/>
                      <a:pt x="60960" y="105728"/>
                      <a:pt x="65532" y="101822"/>
                    </a:cubicBezTo>
                    <a:cubicBezTo>
                      <a:pt x="70104" y="97917"/>
                      <a:pt x="73153" y="91154"/>
                      <a:pt x="74676" y="81534"/>
                    </a:cubicBezTo>
                    <a:lnTo>
                      <a:pt x="90202" y="815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Volný tvar: obrazec 38">
                <a:extLst>
                  <a:ext uri="{FF2B5EF4-FFF2-40B4-BE49-F238E27FC236}">
                    <a16:creationId xmlns:a16="http://schemas.microsoft.com/office/drawing/2014/main" id="{568682D1-A736-6446-00EA-B1DC647B0759}"/>
                  </a:ext>
                </a:extLst>
              </p:cNvPr>
              <p:cNvSpPr/>
              <p:nvPr/>
            </p:nvSpPr>
            <p:spPr>
              <a:xfrm>
                <a:off x="10555078" y="2851743"/>
                <a:ext cx="71913" cy="90296"/>
              </a:xfrm>
              <a:custGeom>
                <a:avLst/>
                <a:gdLst>
                  <a:gd name="connsiteX0" fmla="*/ 56292 w 71913"/>
                  <a:gd name="connsiteY0" fmla="*/ 88678 h 90296"/>
                  <a:gd name="connsiteX1" fmla="*/ 54197 w 71913"/>
                  <a:gd name="connsiteY1" fmla="*/ 79534 h 90296"/>
                  <a:gd name="connsiteX2" fmla="*/ 29432 w 71913"/>
                  <a:gd name="connsiteY2" fmla="*/ 90297 h 90296"/>
                  <a:gd name="connsiteX3" fmla="*/ 8287 w 71913"/>
                  <a:gd name="connsiteY3" fmla="*/ 83058 h 90296"/>
                  <a:gd name="connsiteX4" fmla="*/ 0 w 71913"/>
                  <a:gd name="connsiteY4" fmla="*/ 64580 h 90296"/>
                  <a:gd name="connsiteX5" fmla="*/ 10382 w 71913"/>
                  <a:gd name="connsiteY5" fmla="*/ 43434 h 90296"/>
                  <a:gd name="connsiteX6" fmla="*/ 39434 w 71913"/>
                  <a:gd name="connsiteY6" fmla="*/ 35909 h 90296"/>
                  <a:gd name="connsiteX7" fmla="*/ 53911 w 71913"/>
                  <a:gd name="connsiteY7" fmla="*/ 35909 h 90296"/>
                  <a:gd name="connsiteX8" fmla="*/ 53911 w 71913"/>
                  <a:gd name="connsiteY8" fmla="*/ 29051 h 90296"/>
                  <a:gd name="connsiteX9" fmla="*/ 49244 w 71913"/>
                  <a:gd name="connsiteY9" fmla="*/ 16669 h 90296"/>
                  <a:gd name="connsiteX10" fmla="*/ 35528 w 71913"/>
                  <a:gd name="connsiteY10" fmla="*/ 12002 h 90296"/>
                  <a:gd name="connsiteX11" fmla="*/ 22193 w 71913"/>
                  <a:gd name="connsiteY11" fmla="*/ 16002 h 90296"/>
                  <a:gd name="connsiteX12" fmla="*/ 16764 w 71913"/>
                  <a:gd name="connsiteY12" fmla="*/ 25717 h 90296"/>
                  <a:gd name="connsiteX13" fmla="*/ 1810 w 71913"/>
                  <a:gd name="connsiteY13" fmla="*/ 25717 h 90296"/>
                  <a:gd name="connsiteX14" fmla="*/ 6477 w 71913"/>
                  <a:gd name="connsiteY14" fmla="*/ 13145 h 90296"/>
                  <a:gd name="connsiteX15" fmla="*/ 19050 w 71913"/>
                  <a:gd name="connsiteY15" fmla="*/ 3524 h 90296"/>
                  <a:gd name="connsiteX16" fmla="*/ 36481 w 71913"/>
                  <a:gd name="connsiteY16" fmla="*/ 0 h 90296"/>
                  <a:gd name="connsiteX17" fmla="*/ 60007 w 71913"/>
                  <a:gd name="connsiteY17" fmla="*/ 7525 h 90296"/>
                  <a:gd name="connsiteX18" fmla="*/ 68866 w 71913"/>
                  <a:gd name="connsiteY18" fmla="*/ 28289 h 90296"/>
                  <a:gd name="connsiteX19" fmla="*/ 68866 w 71913"/>
                  <a:gd name="connsiteY19" fmla="*/ 68390 h 90296"/>
                  <a:gd name="connsiteX20" fmla="*/ 71914 w 71913"/>
                  <a:gd name="connsiteY20" fmla="*/ 87440 h 90296"/>
                  <a:gd name="connsiteX21" fmla="*/ 71914 w 71913"/>
                  <a:gd name="connsiteY21" fmla="*/ 88773 h 90296"/>
                  <a:gd name="connsiteX22" fmla="*/ 56292 w 71913"/>
                  <a:gd name="connsiteY22" fmla="*/ 88773 h 90296"/>
                  <a:gd name="connsiteX23" fmla="*/ 31528 w 71913"/>
                  <a:gd name="connsiteY23" fmla="*/ 77343 h 90296"/>
                  <a:gd name="connsiteX24" fmla="*/ 44768 w 71913"/>
                  <a:gd name="connsiteY24" fmla="*/ 73724 h 90296"/>
                  <a:gd name="connsiteX25" fmla="*/ 53816 w 71913"/>
                  <a:gd name="connsiteY25" fmla="*/ 64294 h 90296"/>
                  <a:gd name="connsiteX26" fmla="*/ 53816 w 71913"/>
                  <a:gd name="connsiteY26" fmla="*/ 46387 h 90296"/>
                  <a:gd name="connsiteX27" fmla="*/ 42196 w 71913"/>
                  <a:gd name="connsiteY27" fmla="*/ 46387 h 90296"/>
                  <a:gd name="connsiteX28" fmla="*/ 14859 w 71913"/>
                  <a:gd name="connsiteY28" fmla="*/ 62389 h 90296"/>
                  <a:gd name="connsiteX29" fmla="*/ 19526 w 71913"/>
                  <a:gd name="connsiteY29" fmla="*/ 73343 h 90296"/>
                  <a:gd name="connsiteX30" fmla="*/ 31528 w 71913"/>
                  <a:gd name="connsiteY30" fmla="*/ 77248 h 9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6">
                    <a:moveTo>
                      <a:pt x="56292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2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382" y="43434"/>
                    </a:cubicBezTo>
                    <a:cubicBezTo>
                      <a:pt x="17240" y="38386"/>
                      <a:pt x="26956" y="35909"/>
                      <a:pt x="39434" y="35909"/>
                    </a:cubicBezTo>
                    <a:lnTo>
                      <a:pt x="53911" y="35909"/>
                    </a:lnTo>
                    <a:lnTo>
                      <a:pt x="53911" y="29051"/>
                    </a:lnTo>
                    <a:cubicBezTo>
                      <a:pt x="53911" y="23813"/>
                      <a:pt x="52388" y="19717"/>
                      <a:pt x="49244" y="16669"/>
                    </a:cubicBezTo>
                    <a:cubicBezTo>
                      <a:pt x="46101" y="13621"/>
                      <a:pt x="41529" y="12002"/>
                      <a:pt x="35528" y="12002"/>
                    </a:cubicBezTo>
                    <a:cubicBezTo>
                      <a:pt x="30194" y="12002"/>
                      <a:pt x="25718" y="13335"/>
                      <a:pt x="22193" y="16002"/>
                    </a:cubicBezTo>
                    <a:cubicBezTo>
                      <a:pt x="18574" y="18669"/>
                      <a:pt x="16764" y="21908"/>
                      <a:pt x="16764" y="25717"/>
                    </a:cubicBezTo>
                    <a:lnTo>
                      <a:pt x="1810" y="25717"/>
                    </a:lnTo>
                    <a:cubicBezTo>
                      <a:pt x="1810" y="21336"/>
                      <a:pt x="3334" y="17145"/>
                      <a:pt x="6477" y="13145"/>
                    </a:cubicBezTo>
                    <a:cubicBezTo>
                      <a:pt x="9525" y="9144"/>
                      <a:pt x="13716" y="5905"/>
                      <a:pt x="19050" y="3524"/>
                    </a:cubicBezTo>
                    <a:cubicBezTo>
                      <a:pt x="24289" y="1143"/>
                      <a:pt x="30099" y="0"/>
                      <a:pt x="36481" y="0"/>
                    </a:cubicBezTo>
                    <a:cubicBezTo>
                      <a:pt x="46482" y="0"/>
                      <a:pt x="54388" y="2477"/>
                      <a:pt x="60007" y="7525"/>
                    </a:cubicBezTo>
                    <a:cubicBezTo>
                      <a:pt x="65723" y="12573"/>
                      <a:pt x="68675" y="19431"/>
                      <a:pt x="68866" y="28289"/>
                    </a:cubicBezTo>
                    <a:lnTo>
                      <a:pt x="68866" y="68390"/>
                    </a:lnTo>
                    <a:cubicBezTo>
                      <a:pt x="68866" y="76391"/>
                      <a:pt x="69913" y="82772"/>
                      <a:pt x="71914" y="87440"/>
                    </a:cubicBezTo>
                    <a:lnTo>
                      <a:pt x="71914" y="88773"/>
                    </a:lnTo>
                    <a:lnTo>
                      <a:pt x="56292" y="88773"/>
                    </a:lnTo>
                    <a:close/>
                    <a:moveTo>
                      <a:pt x="31528" y="77343"/>
                    </a:moveTo>
                    <a:cubicBezTo>
                      <a:pt x="36195" y="77343"/>
                      <a:pt x="40577" y="76105"/>
                      <a:pt x="44768" y="73724"/>
                    </a:cubicBezTo>
                    <a:cubicBezTo>
                      <a:pt x="48959" y="71342"/>
                      <a:pt x="52007" y="68199"/>
                      <a:pt x="53816" y="64294"/>
                    </a:cubicBezTo>
                    <a:lnTo>
                      <a:pt x="53816" y="46387"/>
                    </a:lnTo>
                    <a:lnTo>
                      <a:pt x="42196" y="46387"/>
                    </a:lnTo>
                    <a:cubicBezTo>
                      <a:pt x="24003" y="46387"/>
                      <a:pt x="14859" y="51721"/>
                      <a:pt x="14859" y="62389"/>
                    </a:cubicBezTo>
                    <a:cubicBezTo>
                      <a:pt x="14859" y="67056"/>
                      <a:pt x="16383" y="70676"/>
                      <a:pt x="19526" y="73343"/>
                    </a:cubicBezTo>
                    <a:cubicBezTo>
                      <a:pt x="22670" y="76009"/>
                      <a:pt x="26670" y="77248"/>
                      <a:pt x="31528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Volný tvar: obrazec 39">
                <a:extLst>
                  <a:ext uri="{FF2B5EF4-FFF2-40B4-BE49-F238E27FC236}">
                    <a16:creationId xmlns:a16="http://schemas.microsoft.com/office/drawing/2014/main" id="{889DEBE2-27CD-F106-8CA3-808496C2ED36}"/>
                  </a:ext>
                </a:extLst>
              </p:cNvPr>
              <p:cNvSpPr/>
              <p:nvPr/>
            </p:nvSpPr>
            <p:spPr>
              <a:xfrm>
                <a:off x="10647280" y="2851743"/>
                <a:ext cx="73628" cy="122110"/>
              </a:xfrm>
              <a:custGeom>
                <a:avLst/>
                <a:gdLst>
                  <a:gd name="connsiteX0" fmla="*/ 73438 w 73628"/>
                  <a:gd name="connsiteY0" fmla="*/ 46101 h 122110"/>
                  <a:gd name="connsiteX1" fmla="*/ 64389 w 73628"/>
                  <a:gd name="connsiteY1" fmla="*/ 78105 h 122110"/>
                  <a:gd name="connsiteX2" fmla="*/ 39814 w 73628"/>
                  <a:gd name="connsiteY2" fmla="*/ 90297 h 122110"/>
                  <a:gd name="connsiteX3" fmla="*/ 14859 w 73628"/>
                  <a:gd name="connsiteY3" fmla="*/ 80201 h 122110"/>
                  <a:gd name="connsiteX4" fmla="*/ 14859 w 73628"/>
                  <a:gd name="connsiteY4" fmla="*/ 122111 h 122110"/>
                  <a:gd name="connsiteX5" fmla="*/ 0 w 73628"/>
                  <a:gd name="connsiteY5" fmla="*/ 122111 h 122110"/>
                  <a:gd name="connsiteX6" fmla="*/ 0 w 73628"/>
                  <a:gd name="connsiteY6" fmla="*/ 1619 h 122110"/>
                  <a:gd name="connsiteX7" fmla="*/ 13621 w 73628"/>
                  <a:gd name="connsiteY7" fmla="*/ 1619 h 122110"/>
                  <a:gd name="connsiteX8" fmla="*/ 14383 w 73628"/>
                  <a:gd name="connsiteY8" fmla="*/ 11240 h 122110"/>
                  <a:gd name="connsiteX9" fmla="*/ 39624 w 73628"/>
                  <a:gd name="connsiteY9" fmla="*/ 0 h 122110"/>
                  <a:gd name="connsiteX10" fmla="*/ 64484 w 73628"/>
                  <a:gd name="connsiteY10" fmla="*/ 11811 h 122110"/>
                  <a:gd name="connsiteX11" fmla="*/ 73628 w 73628"/>
                  <a:gd name="connsiteY11" fmla="*/ 44768 h 122110"/>
                  <a:gd name="connsiteX12" fmla="*/ 73628 w 73628"/>
                  <a:gd name="connsiteY12" fmla="*/ 46101 h 122110"/>
                  <a:gd name="connsiteX13" fmla="*/ 58579 w 73628"/>
                  <a:gd name="connsiteY13" fmla="*/ 44387 h 122110"/>
                  <a:gd name="connsiteX14" fmla="*/ 52292 w 73628"/>
                  <a:gd name="connsiteY14" fmla="*/ 21146 h 122110"/>
                  <a:gd name="connsiteX15" fmla="*/ 35052 w 73628"/>
                  <a:gd name="connsiteY15" fmla="*/ 12573 h 122110"/>
                  <a:gd name="connsiteX16" fmla="*/ 14764 w 73628"/>
                  <a:gd name="connsiteY16" fmla="*/ 24575 h 122110"/>
                  <a:gd name="connsiteX17" fmla="*/ 14764 w 73628"/>
                  <a:gd name="connsiteY17" fmla="*/ 66199 h 122110"/>
                  <a:gd name="connsiteX18" fmla="*/ 35243 w 73628"/>
                  <a:gd name="connsiteY18" fmla="*/ 78105 h 122110"/>
                  <a:gd name="connsiteX19" fmla="*/ 52292 w 73628"/>
                  <a:gd name="connsiteY19" fmla="*/ 69628 h 122110"/>
                  <a:gd name="connsiteX20" fmla="*/ 58579 w 73628"/>
                  <a:gd name="connsiteY20" fmla="*/ 44387 h 12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628" h="122110">
                    <a:moveTo>
                      <a:pt x="73438" y="46101"/>
                    </a:moveTo>
                    <a:cubicBezTo>
                      <a:pt x="73438" y="59341"/>
                      <a:pt x="70390" y="70009"/>
                      <a:pt x="64389" y="78105"/>
                    </a:cubicBezTo>
                    <a:cubicBezTo>
                      <a:pt x="58293" y="86201"/>
                      <a:pt x="50102" y="90297"/>
                      <a:pt x="39814" y="90297"/>
                    </a:cubicBezTo>
                    <a:cubicBezTo>
                      <a:pt x="29527" y="90297"/>
                      <a:pt x="20955" y="86963"/>
                      <a:pt x="14859" y="80201"/>
                    </a:cubicBezTo>
                    <a:lnTo>
                      <a:pt x="14859" y="122111"/>
                    </a:lnTo>
                    <a:lnTo>
                      <a:pt x="0" y="122111"/>
                    </a:lnTo>
                    <a:lnTo>
                      <a:pt x="0" y="1619"/>
                    </a:lnTo>
                    <a:lnTo>
                      <a:pt x="13621" y="1619"/>
                    </a:lnTo>
                    <a:lnTo>
                      <a:pt x="14383" y="11240"/>
                    </a:lnTo>
                    <a:cubicBezTo>
                      <a:pt x="20479" y="3715"/>
                      <a:pt x="28861" y="0"/>
                      <a:pt x="39624" y="0"/>
                    </a:cubicBezTo>
                    <a:cubicBezTo>
                      <a:pt x="50387" y="0"/>
                      <a:pt x="58388" y="3905"/>
                      <a:pt x="64484" y="11811"/>
                    </a:cubicBezTo>
                    <a:cubicBezTo>
                      <a:pt x="70580" y="19717"/>
                      <a:pt x="73628" y="30671"/>
                      <a:pt x="73628" y="44768"/>
                    </a:cubicBezTo>
                    <a:lnTo>
                      <a:pt x="73628" y="46101"/>
                    </a:lnTo>
                    <a:close/>
                    <a:moveTo>
                      <a:pt x="58579" y="44387"/>
                    </a:moveTo>
                    <a:cubicBezTo>
                      <a:pt x="58579" y="34576"/>
                      <a:pt x="56483" y="26860"/>
                      <a:pt x="52292" y="21146"/>
                    </a:cubicBezTo>
                    <a:cubicBezTo>
                      <a:pt x="48101" y="15430"/>
                      <a:pt x="42386" y="12573"/>
                      <a:pt x="35052" y="12573"/>
                    </a:cubicBezTo>
                    <a:cubicBezTo>
                      <a:pt x="26003" y="12573"/>
                      <a:pt x="19241" y="16573"/>
                      <a:pt x="14764" y="24575"/>
                    </a:cubicBezTo>
                    <a:lnTo>
                      <a:pt x="14764" y="66199"/>
                    </a:lnTo>
                    <a:cubicBezTo>
                      <a:pt x="19241" y="74105"/>
                      <a:pt x="26003" y="78105"/>
                      <a:pt x="35243" y="78105"/>
                    </a:cubicBezTo>
                    <a:cubicBezTo>
                      <a:pt x="42386" y="78105"/>
                      <a:pt x="48006" y="75248"/>
                      <a:pt x="52292" y="69628"/>
                    </a:cubicBezTo>
                    <a:cubicBezTo>
                      <a:pt x="56483" y="64008"/>
                      <a:pt x="58579" y="55531"/>
                      <a:pt x="58579" y="4438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Volný tvar: obrazec 40">
                <a:extLst>
                  <a:ext uri="{FF2B5EF4-FFF2-40B4-BE49-F238E27FC236}">
                    <a16:creationId xmlns:a16="http://schemas.microsoft.com/office/drawing/2014/main" id="{65EC168C-F20A-8DF8-5E1C-909C7F7775B7}"/>
                  </a:ext>
                </a:extLst>
              </p:cNvPr>
              <p:cNvSpPr/>
              <p:nvPr/>
            </p:nvSpPr>
            <p:spPr>
              <a:xfrm>
                <a:off x="10737100" y="2851743"/>
                <a:ext cx="71913" cy="90296"/>
              </a:xfrm>
              <a:custGeom>
                <a:avLst/>
                <a:gdLst>
                  <a:gd name="connsiteX0" fmla="*/ 56293 w 71913"/>
                  <a:gd name="connsiteY0" fmla="*/ 88678 h 90296"/>
                  <a:gd name="connsiteX1" fmla="*/ 54197 w 71913"/>
                  <a:gd name="connsiteY1" fmla="*/ 79534 h 90296"/>
                  <a:gd name="connsiteX2" fmla="*/ 29433 w 71913"/>
                  <a:gd name="connsiteY2" fmla="*/ 90297 h 90296"/>
                  <a:gd name="connsiteX3" fmla="*/ 8287 w 71913"/>
                  <a:gd name="connsiteY3" fmla="*/ 83058 h 90296"/>
                  <a:gd name="connsiteX4" fmla="*/ 0 w 71913"/>
                  <a:gd name="connsiteY4" fmla="*/ 64580 h 90296"/>
                  <a:gd name="connsiteX5" fmla="*/ 10287 w 71913"/>
                  <a:gd name="connsiteY5" fmla="*/ 43434 h 90296"/>
                  <a:gd name="connsiteX6" fmla="*/ 39338 w 71913"/>
                  <a:gd name="connsiteY6" fmla="*/ 35909 h 90296"/>
                  <a:gd name="connsiteX7" fmla="*/ 53816 w 71913"/>
                  <a:gd name="connsiteY7" fmla="*/ 35909 h 90296"/>
                  <a:gd name="connsiteX8" fmla="*/ 53816 w 71913"/>
                  <a:gd name="connsiteY8" fmla="*/ 29051 h 90296"/>
                  <a:gd name="connsiteX9" fmla="*/ 49149 w 71913"/>
                  <a:gd name="connsiteY9" fmla="*/ 16669 h 90296"/>
                  <a:gd name="connsiteX10" fmla="*/ 35433 w 71913"/>
                  <a:gd name="connsiteY10" fmla="*/ 12002 h 90296"/>
                  <a:gd name="connsiteX11" fmla="*/ 22098 w 71913"/>
                  <a:gd name="connsiteY11" fmla="*/ 16002 h 90296"/>
                  <a:gd name="connsiteX12" fmla="*/ 16669 w 71913"/>
                  <a:gd name="connsiteY12" fmla="*/ 25717 h 90296"/>
                  <a:gd name="connsiteX13" fmla="*/ 1714 w 71913"/>
                  <a:gd name="connsiteY13" fmla="*/ 25717 h 90296"/>
                  <a:gd name="connsiteX14" fmla="*/ 6382 w 71913"/>
                  <a:gd name="connsiteY14" fmla="*/ 13145 h 90296"/>
                  <a:gd name="connsiteX15" fmla="*/ 18955 w 71913"/>
                  <a:gd name="connsiteY15" fmla="*/ 3524 h 90296"/>
                  <a:gd name="connsiteX16" fmla="*/ 36386 w 71913"/>
                  <a:gd name="connsiteY16" fmla="*/ 0 h 90296"/>
                  <a:gd name="connsiteX17" fmla="*/ 60007 w 71913"/>
                  <a:gd name="connsiteY17" fmla="*/ 7525 h 90296"/>
                  <a:gd name="connsiteX18" fmla="*/ 68866 w 71913"/>
                  <a:gd name="connsiteY18" fmla="*/ 28289 h 90296"/>
                  <a:gd name="connsiteX19" fmla="*/ 68866 w 71913"/>
                  <a:gd name="connsiteY19" fmla="*/ 68390 h 90296"/>
                  <a:gd name="connsiteX20" fmla="*/ 71914 w 71913"/>
                  <a:gd name="connsiteY20" fmla="*/ 87440 h 90296"/>
                  <a:gd name="connsiteX21" fmla="*/ 71914 w 71913"/>
                  <a:gd name="connsiteY21" fmla="*/ 88773 h 90296"/>
                  <a:gd name="connsiteX22" fmla="*/ 56293 w 71913"/>
                  <a:gd name="connsiteY22" fmla="*/ 88773 h 90296"/>
                  <a:gd name="connsiteX23" fmla="*/ 31623 w 71913"/>
                  <a:gd name="connsiteY23" fmla="*/ 77343 h 90296"/>
                  <a:gd name="connsiteX24" fmla="*/ 44863 w 71913"/>
                  <a:gd name="connsiteY24" fmla="*/ 73724 h 90296"/>
                  <a:gd name="connsiteX25" fmla="*/ 53912 w 71913"/>
                  <a:gd name="connsiteY25" fmla="*/ 64294 h 90296"/>
                  <a:gd name="connsiteX26" fmla="*/ 53912 w 71913"/>
                  <a:gd name="connsiteY26" fmla="*/ 46387 h 90296"/>
                  <a:gd name="connsiteX27" fmla="*/ 42291 w 71913"/>
                  <a:gd name="connsiteY27" fmla="*/ 46387 h 90296"/>
                  <a:gd name="connsiteX28" fmla="*/ 14954 w 71913"/>
                  <a:gd name="connsiteY28" fmla="*/ 62389 h 90296"/>
                  <a:gd name="connsiteX29" fmla="*/ 19621 w 71913"/>
                  <a:gd name="connsiteY29" fmla="*/ 73343 h 90296"/>
                  <a:gd name="connsiteX30" fmla="*/ 31623 w 71913"/>
                  <a:gd name="connsiteY30" fmla="*/ 77248 h 9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6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3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3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287" y="43434"/>
                    </a:cubicBezTo>
                    <a:cubicBezTo>
                      <a:pt x="17145" y="38386"/>
                      <a:pt x="26861" y="35909"/>
                      <a:pt x="39338" y="35909"/>
                    </a:cubicBezTo>
                    <a:lnTo>
                      <a:pt x="53816" y="35909"/>
                    </a:lnTo>
                    <a:lnTo>
                      <a:pt x="53816" y="29051"/>
                    </a:lnTo>
                    <a:cubicBezTo>
                      <a:pt x="53816" y="23813"/>
                      <a:pt x="52292" y="19717"/>
                      <a:pt x="49149" y="16669"/>
                    </a:cubicBezTo>
                    <a:cubicBezTo>
                      <a:pt x="46006" y="13621"/>
                      <a:pt x="41434" y="12002"/>
                      <a:pt x="35433" y="12002"/>
                    </a:cubicBezTo>
                    <a:cubicBezTo>
                      <a:pt x="30099" y="12002"/>
                      <a:pt x="25718" y="13335"/>
                      <a:pt x="22098" y="16002"/>
                    </a:cubicBezTo>
                    <a:cubicBezTo>
                      <a:pt x="18479" y="18669"/>
                      <a:pt x="16669" y="21908"/>
                      <a:pt x="16669" y="25717"/>
                    </a:cubicBezTo>
                    <a:lnTo>
                      <a:pt x="1714" y="25717"/>
                    </a:lnTo>
                    <a:cubicBezTo>
                      <a:pt x="1714" y="21336"/>
                      <a:pt x="3239" y="17145"/>
                      <a:pt x="6382" y="13145"/>
                    </a:cubicBezTo>
                    <a:cubicBezTo>
                      <a:pt x="9430" y="9144"/>
                      <a:pt x="13621" y="5905"/>
                      <a:pt x="18955" y="3524"/>
                    </a:cubicBezTo>
                    <a:cubicBezTo>
                      <a:pt x="24194" y="1143"/>
                      <a:pt x="30004" y="0"/>
                      <a:pt x="36386" y="0"/>
                    </a:cubicBezTo>
                    <a:cubicBezTo>
                      <a:pt x="46387" y="0"/>
                      <a:pt x="54293" y="2477"/>
                      <a:pt x="60007" y="7525"/>
                    </a:cubicBezTo>
                    <a:cubicBezTo>
                      <a:pt x="65723" y="12573"/>
                      <a:pt x="68675" y="19431"/>
                      <a:pt x="68866" y="28289"/>
                    </a:cubicBezTo>
                    <a:lnTo>
                      <a:pt x="68866" y="68390"/>
                    </a:lnTo>
                    <a:cubicBezTo>
                      <a:pt x="68866" y="76391"/>
                      <a:pt x="69914" y="82772"/>
                      <a:pt x="71914" y="87440"/>
                    </a:cubicBezTo>
                    <a:lnTo>
                      <a:pt x="71914" y="88773"/>
                    </a:lnTo>
                    <a:lnTo>
                      <a:pt x="56293" y="8877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767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03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3"/>
                    </a:cubicBezTo>
                    <a:cubicBezTo>
                      <a:pt x="22765" y="76009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Volný tvar: obrazec 41">
                <a:extLst>
                  <a:ext uri="{FF2B5EF4-FFF2-40B4-BE49-F238E27FC236}">
                    <a16:creationId xmlns:a16="http://schemas.microsoft.com/office/drawing/2014/main" id="{BE08D4EF-8A6C-91E3-5253-0439362825A6}"/>
                  </a:ext>
                </a:extLst>
              </p:cNvPr>
              <p:cNvSpPr/>
              <p:nvPr/>
            </p:nvSpPr>
            <p:spPr>
              <a:xfrm>
                <a:off x="10829302" y="2816882"/>
                <a:ext cx="73723" cy="125158"/>
              </a:xfrm>
              <a:custGeom>
                <a:avLst/>
                <a:gdLst>
                  <a:gd name="connsiteX0" fmla="*/ 73723 w 73723"/>
                  <a:gd name="connsiteY0" fmla="*/ 80963 h 125158"/>
                  <a:gd name="connsiteX1" fmla="*/ 64580 w 73723"/>
                  <a:gd name="connsiteY1" fmla="*/ 113062 h 125158"/>
                  <a:gd name="connsiteX2" fmla="*/ 40005 w 73723"/>
                  <a:gd name="connsiteY2" fmla="*/ 125159 h 125158"/>
                  <a:gd name="connsiteX3" fmla="*/ 14478 w 73723"/>
                  <a:gd name="connsiteY3" fmla="*/ 113538 h 125158"/>
                  <a:gd name="connsiteX4" fmla="*/ 13716 w 73723"/>
                  <a:gd name="connsiteY4" fmla="*/ 123635 h 125158"/>
                  <a:gd name="connsiteX5" fmla="*/ 0 w 73723"/>
                  <a:gd name="connsiteY5" fmla="*/ 123635 h 125158"/>
                  <a:gd name="connsiteX6" fmla="*/ 0 w 73723"/>
                  <a:gd name="connsiteY6" fmla="*/ 0 h 125158"/>
                  <a:gd name="connsiteX7" fmla="*/ 14859 w 73723"/>
                  <a:gd name="connsiteY7" fmla="*/ 0 h 125158"/>
                  <a:gd name="connsiteX8" fmla="*/ 14859 w 73723"/>
                  <a:gd name="connsiteY8" fmla="*/ 46101 h 125158"/>
                  <a:gd name="connsiteX9" fmla="*/ 39720 w 73723"/>
                  <a:gd name="connsiteY9" fmla="*/ 34957 h 125158"/>
                  <a:gd name="connsiteX10" fmla="*/ 64580 w 73723"/>
                  <a:gd name="connsiteY10" fmla="*/ 46958 h 125158"/>
                  <a:gd name="connsiteX11" fmla="*/ 73629 w 73723"/>
                  <a:gd name="connsiteY11" fmla="*/ 79820 h 125158"/>
                  <a:gd name="connsiteX12" fmla="*/ 73629 w 73723"/>
                  <a:gd name="connsiteY12" fmla="*/ 81058 h 125158"/>
                  <a:gd name="connsiteX13" fmla="*/ 58770 w 73723"/>
                  <a:gd name="connsiteY13" fmla="*/ 79248 h 125158"/>
                  <a:gd name="connsiteX14" fmla="*/ 52864 w 73723"/>
                  <a:gd name="connsiteY14" fmla="*/ 55721 h 125158"/>
                  <a:gd name="connsiteX15" fmla="*/ 36005 w 73723"/>
                  <a:gd name="connsiteY15" fmla="*/ 47435 h 125158"/>
                  <a:gd name="connsiteX16" fmla="*/ 14859 w 73723"/>
                  <a:gd name="connsiteY16" fmla="*/ 61151 h 125158"/>
                  <a:gd name="connsiteX17" fmla="*/ 14859 w 73723"/>
                  <a:gd name="connsiteY17" fmla="*/ 98774 h 125158"/>
                  <a:gd name="connsiteX18" fmla="*/ 36195 w 73723"/>
                  <a:gd name="connsiteY18" fmla="*/ 112490 h 125158"/>
                  <a:gd name="connsiteX19" fmla="*/ 52864 w 73723"/>
                  <a:gd name="connsiteY19" fmla="*/ 104204 h 125158"/>
                  <a:gd name="connsiteX20" fmla="*/ 58770 w 73723"/>
                  <a:gd name="connsiteY20" fmla="*/ 79248 h 125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723" h="125158">
                    <a:moveTo>
                      <a:pt x="73723" y="80963"/>
                    </a:moveTo>
                    <a:cubicBezTo>
                      <a:pt x="73723" y="94298"/>
                      <a:pt x="70676" y="104966"/>
                      <a:pt x="64580" y="113062"/>
                    </a:cubicBezTo>
                    <a:cubicBezTo>
                      <a:pt x="58484" y="121158"/>
                      <a:pt x="50292" y="125159"/>
                      <a:pt x="40005" y="125159"/>
                    </a:cubicBezTo>
                    <a:cubicBezTo>
                      <a:pt x="29051" y="125159"/>
                      <a:pt x="20479" y="121253"/>
                      <a:pt x="14478" y="113538"/>
                    </a:cubicBezTo>
                    <a:lnTo>
                      <a:pt x="13716" y="123635"/>
                    </a:lnTo>
                    <a:lnTo>
                      <a:pt x="0" y="123635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46101"/>
                    </a:lnTo>
                    <a:cubicBezTo>
                      <a:pt x="20860" y="38672"/>
                      <a:pt x="29146" y="34957"/>
                      <a:pt x="39720" y="34957"/>
                    </a:cubicBezTo>
                    <a:cubicBezTo>
                      <a:pt x="50292" y="34957"/>
                      <a:pt x="58579" y="38957"/>
                      <a:pt x="64580" y="46958"/>
                    </a:cubicBezTo>
                    <a:cubicBezTo>
                      <a:pt x="70581" y="54959"/>
                      <a:pt x="73629" y="65913"/>
                      <a:pt x="73629" y="79820"/>
                    </a:cubicBezTo>
                    <a:lnTo>
                      <a:pt x="73629" y="81058"/>
                    </a:lnTo>
                    <a:close/>
                    <a:moveTo>
                      <a:pt x="58770" y="79248"/>
                    </a:moveTo>
                    <a:cubicBezTo>
                      <a:pt x="58770" y="69152"/>
                      <a:pt x="56769" y="61246"/>
                      <a:pt x="52864" y="55721"/>
                    </a:cubicBezTo>
                    <a:cubicBezTo>
                      <a:pt x="48959" y="50197"/>
                      <a:pt x="43339" y="47435"/>
                      <a:pt x="36005" y="47435"/>
                    </a:cubicBezTo>
                    <a:cubicBezTo>
                      <a:pt x="26194" y="47435"/>
                      <a:pt x="19145" y="52007"/>
                      <a:pt x="14859" y="61151"/>
                    </a:cubicBezTo>
                    <a:lnTo>
                      <a:pt x="14859" y="98774"/>
                    </a:lnTo>
                    <a:cubicBezTo>
                      <a:pt x="19431" y="107918"/>
                      <a:pt x="26480" y="112490"/>
                      <a:pt x="36195" y="112490"/>
                    </a:cubicBezTo>
                    <a:cubicBezTo>
                      <a:pt x="43339" y="112490"/>
                      <a:pt x="48863" y="109728"/>
                      <a:pt x="52864" y="104204"/>
                    </a:cubicBezTo>
                    <a:cubicBezTo>
                      <a:pt x="56865" y="98679"/>
                      <a:pt x="58770" y="90392"/>
                      <a:pt x="58770" y="79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Volný tvar: obrazec 42">
                <a:extLst>
                  <a:ext uri="{FF2B5EF4-FFF2-40B4-BE49-F238E27FC236}">
                    <a16:creationId xmlns:a16="http://schemas.microsoft.com/office/drawing/2014/main" id="{64E21278-7B66-D653-7F26-9FB163051D0A}"/>
                  </a:ext>
                </a:extLst>
              </p:cNvPr>
              <p:cNvSpPr/>
              <p:nvPr/>
            </p:nvSpPr>
            <p:spPr>
              <a:xfrm>
                <a:off x="10921790" y="2821740"/>
                <a:ext cx="17621" cy="118681"/>
              </a:xfrm>
              <a:custGeom>
                <a:avLst/>
                <a:gdLst>
                  <a:gd name="connsiteX0" fmla="*/ 0 w 17621"/>
                  <a:gd name="connsiteY0" fmla="*/ 8573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3 h 118681"/>
                  <a:gd name="connsiteX5" fmla="*/ 15335 w 17621"/>
                  <a:gd name="connsiteY5" fmla="*/ 14573 h 118681"/>
                  <a:gd name="connsiteX6" fmla="*/ 8763 w 17621"/>
                  <a:gd name="connsiteY6" fmla="*/ 16955 h 118681"/>
                  <a:gd name="connsiteX7" fmla="*/ 2191 w 17621"/>
                  <a:gd name="connsiteY7" fmla="*/ 14573 h 118681"/>
                  <a:gd name="connsiteX8" fmla="*/ 0 w 17621"/>
                  <a:gd name="connsiteY8" fmla="*/ 8573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3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620" y="857"/>
                      <a:pt x="5810" y="0"/>
                      <a:pt x="8763" y="0"/>
                    </a:cubicBezTo>
                    <a:cubicBezTo>
                      <a:pt x="11716" y="0"/>
                      <a:pt x="13811" y="857"/>
                      <a:pt x="15335" y="2476"/>
                    </a:cubicBezTo>
                    <a:cubicBezTo>
                      <a:pt x="16859" y="4096"/>
                      <a:pt x="17621" y="6191"/>
                      <a:pt x="17621" y="8573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3"/>
                      <a:pt x="11620" y="16955"/>
                      <a:pt x="8763" y="16955"/>
                    </a:cubicBezTo>
                    <a:cubicBezTo>
                      <a:pt x="5905" y="16955"/>
                      <a:pt x="3715" y="16193"/>
                      <a:pt x="2191" y="14573"/>
                    </a:cubicBezTo>
                    <a:cubicBezTo>
                      <a:pt x="667" y="12954"/>
                      <a:pt x="0" y="10954"/>
                      <a:pt x="0" y="8573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Volný tvar: obrazec 43">
                <a:extLst>
                  <a:ext uri="{FF2B5EF4-FFF2-40B4-BE49-F238E27FC236}">
                    <a16:creationId xmlns:a16="http://schemas.microsoft.com/office/drawing/2014/main" id="{84362152-AA70-413C-4316-047E5C699599}"/>
                  </a:ext>
                </a:extLst>
              </p:cNvPr>
              <p:cNvSpPr/>
              <p:nvPr/>
            </p:nvSpPr>
            <p:spPr>
              <a:xfrm>
                <a:off x="10963034" y="2816882"/>
                <a:ext cx="14858" cy="123539"/>
              </a:xfrm>
              <a:custGeom>
                <a:avLst/>
                <a:gdLst>
                  <a:gd name="connsiteX0" fmla="*/ 14859 w 14858"/>
                  <a:gd name="connsiteY0" fmla="*/ 123539 h 123539"/>
                  <a:gd name="connsiteX1" fmla="*/ 0 w 14858"/>
                  <a:gd name="connsiteY1" fmla="*/ 123539 h 123539"/>
                  <a:gd name="connsiteX2" fmla="*/ 0 w 14858"/>
                  <a:gd name="connsiteY2" fmla="*/ 0 h 123539"/>
                  <a:gd name="connsiteX3" fmla="*/ 14859 w 14858"/>
                  <a:gd name="connsiteY3" fmla="*/ 0 h 123539"/>
                  <a:gd name="connsiteX4" fmla="*/ 14859 w 14858"/>
                  <a:gd name="connsiteY4" fmla="*/ 123539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8" h="123539">
                    <a:moveTo>
                      <a:pt x="14859" y="123539"/>
                    </a:move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1235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Volný tvar: obrazec 44">
                <a:extLst>
                  <a:ext uri="{FF2B5EF4-FFF2-40B4-BE49-F238E27FC236}">
                    <a16:creationId xmlns:a16="http://schemas.microsoft.com/office/drawing/2014/main" id="{99AD6C0E-D8C9-A808-7517-6F4D4481901A}"/>
                  </a:ext>
                </a:extLst>
              </p:cNvPr>
              <p:cNvSpPr/>
              <p:nvPr/>
            </p:nvSpPr>
            <p:spPr>
              <a:xfrm>
                <a:off x="11001801" y="2821740"/>
                <a:ext cx="17621" cy="118681"/>
              </a:xfrm>
              <a:custGeom>
                <a:avLst/>
                <a:gdLst>
                  <a:gd name="connsiteX0" fmla="*/ 0 w 17621"/>
                  <a:gd name="connsiteY0" fmla="*/ 8573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3 h 118681"/>
                  <a:gd name="connsiteX5" fmla="*/ 15335 w 17621"/>
                  <a:gd name="connsiteY5" fmla="*/ 14573 h 118681"/>
                  <a:gd name="connsiteX6" fmla="*/ 8763 w 17621"/>
                  <a:gd name="connsiteY6" fmla="*/ 16955 h 118681"/>
                  <a:gd name="connsiteX7" fmla="*/ 2191 w 17621"/>
                  <a:gd name="connsiteY7" fmla="*/ 14573 h 118681"/>
                  <a:gd name="connsiteX8" fmla="*/ 0 w 17621"/>
                  <a:gd name="connsiteY8" fmla="*/ 8573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3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619" y="857"/>
                      <a:pt x="5810" y="0"/>
                      <a:pt x="8763" y="0"/>
                    </a:cubicBezTo>
                    <a:cubicBezTo>
                      <a:pt x="11716" y="0"/>
                      <a:pt x="13811" y="857"/>
                      <a:pt x="15335" y="2476"/>
                    </a:cubicBezTo>
                    <a:cubicBezTo>
                      <a:pt x="16859" y="4096"/>
                      <a:pt x="17621" y="6191"/>
                      <a:pt x="17621" y="8573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3"/>
                      <a:pt x="11620" y="16955"/>
                      <a:pt x="8763" y="16955"/>
                    </a:cubicBezTo>
                    <a:cubicBezTo>
                      <a:pt x="5905" y="16955"/>
                      <a:pt x="3714" y="16193"/>
                      <a:pt x="2191" y="14573"/>
                    </a:cubicBezTo>
                    <a:cubicBezTo>
                      <a:pt x="666" y="12954"/>
                      <a:pt x="0" y="10954"/>
                      <a:pt x="0" y="8573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Volný tvar: obrazec 45">
                <a:extLst>
                  <a:ext uri="{FF2B5EF4-FFF2-40B4-BE49-F238E27FC236}">
                    <a16:creationId xmlns:a16="http://schemas.microsoft.com/office/drawing/2014/main" id="{A3D21337-BEF7-DA18-E2DE-091F9E2586DB}"/>
                  </a:ext>
                </a:extLst>
              </p:cNvPr>
              <p:cNvSpPr/>
              <p:nvPr/>
            </p:nvSpPr>
            <p:spPr>
              <a:xfrm>
                <a:off x="11031232" y="2832312"/>
                <a:ext cx="47339" cy="109727"/>
              </a:xfrm>
              <a:custGeom>
                <a:avLst/>
                <a:gdLst>
                  <a:gd name="connsiteX0" fmla="*/ 30671 w 47339"/>
                  <a:gd name="connsiteY0" fmla="*/ 0 h 109727"/>
                  <a:gd name="connsiteX1" fmla="*/ 30671 w 47339"/>
                  <a:gd name="connsiteY1" fmla="*/ 21050 h 109727"/>
                  <a:gd name="connsiteX2" fmla="*/ 46958 w 47339"/>
                  <a:gd name="connsiteY2" fmla="*/ 21050 h 109727"/>
                  <a:gd name="connsiteX3" fmla="*/ 46958 w 47339"/>
                  <a:gd name="connsiteY3" fmla="*/ 32576 h 109727"/>
                  <a:gd name="connsiteX4" fmla="*/ 30671 w 47339"/>
                  <a:gd name="connsiteY4" fmla="*/ 32576 h 109727"/>
                  <a:gd name="connsiteX5" fmla="*/ 30671 w 47339"/>
                  <a:gd name="connsiteY5" fmla="*/ 86582 h 109727"/>
                  <a:gd name="connsiteX6" fmla="*/ 32861 w 47339"/>
                  <a:gd name="connsiteY6" fmla="*/ 94393 h 109727"/>
                  <a:gd name="connsiteX7" fmla="*/ 40291 w 47339"/>
                  <a:gd name="connsiteY7" fmla="*/ 97060 h 109727"/>
                  <a:gd name="connsiteX8" fmla="*/ 47340 w 47339"/>
                  <a:gd name="connsiteY8" fmla="*/ 96107 h 109727"/>
                  <a:gd name="connsiteX9" fmla="*/ 47340 w 47339"/>
                  <a:gd name="connsiteY9" fmla="*/ 108109 h 109727"/>
                  <a:gd name="connsiteX10" fmla="*/ 35909 w 47339"/>
                  <a:gd name="connsiteY10" fmla="*/ 109728 h 109727"/>
                  <a:gd name="connsiteX11" fmla="*/ 20860 w 47339"/>
                  <a:gd name="connsiteY11" fmla="*/ 103727 h 109727"/>
                  <a:gd name="connsiteX12" fmla="*/ 15812 w 47339"/>
                  <a:gd name="connsiteY12" fmla="*/ 86582 h 109727"/>
                  <a:gd name="connsiteX13" fmla="*/ 15812 w 47339"/>
                  <a:gd name="connsiteY13" fmla="*/ 32576 h 109727"/>
                  <a:gd name="connsiteX14" fmla="*/ 0 w 47339"/>
                  <a:gd name="connsiteY14" fmla="*/ 32576 h 109727"/>
                  <a:gd name="connsiteX15" fmla="*/ 0 w 47339"/>
                  <a:gd name="connsiteY15" fmla="*/ 21050 h 109727"/>
                  <a:gd name="connsiteX16" fmla="*/ 15812 w 47339"/>
                  <a:gd name="connsiteY16" fmla="*/ 21050 h 109727"/>
                  <a:gd name="connsiteX17" fmla="*/ 15812 w 47339"/>
                  <a:gd name="connsiteY17" fmla="*/ 0 h 109727"/>
                  <a:gd name="connsiteX18" fmla="*/ 30671 w 47339"/>
                  <a:gd name="connsiteY18" fmla="*/ 0 h 10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7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393"/>
                    </a:cubicBezTo>
                    <a:cubicBezTo>
                      <a:pt x="34290" y="96107"/>
                      <a:pt x="36766" y="97060"/>
                      <a:pt x="40291" y="97060"/>
                    </a:cubicBezTo>
                    <a:cubicBezTo>
                      <a:pt x="42006" y="97060"/>
                      <a:pt x="44387" y="96774"/>
                      <a:pt x="47340" y="96107"/>
                    </a:cubicBezTo>
                    <a:lnTo>
                      <a:pt x="47340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289" y="107728"/>
                      <a:pt x="20860" y="103727"/>
                    </a:cubicBezTo>
                    <a:cubicBezTo>
                      <a:pt x="17431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Volný tvar: obrazec 46">
                <a:extLst>
                  <a:ext uri="{FF2B5EF4-FFF2-40B4-BE49-F238E27FC236}">
                    <a16:creationId xmlns:a16="http://schemas.microsoft.com/office/drawing/2014/main" id="{261CCA0E-BDD8-438F-6AE1-FCEC842B8C5B}"/>
                  </a:ext>
                </a:extLst>
              </p:cNvPr>
              <p:cNvSpPr/>
              <p:nvPr/>
            </p:nvSpPr>
            <p:spPr>
              <a:xfrm>
                <a:off x="11086097" y="2853267"/>
                <a:ext cx="74104" cy="122301"/>
              </a:xfrm>
              <a:custGeom>
                <a:avLst/>
                <a:gdLst>
                  <a:gd name="connsiteX0" fmla="*/ 37909 w 74104"/>
                  <a:gd name="connsiteY0" fmla="*/ 65342 h 122301"/>
                  <a:gd name="connsiteX1" fmla="*/ 58198 w 74104"/>
                  <a:gd name="connsiteY1" fmla="*/ 95 h 122301"/>
                  <a:gd name="connsiteX2" fmla="*/ 74104 w 74104"/>
                  <a:gd name="connsiteY2" fmla="*/ 95 h 122301"/>
                  <a:gd name="connsiteX3" fmla="*/ 39148 w 74104"/>
                  <a:gd name="connsiteY3" fmla="*/ 100584 h 122301"/>
                  <a:gd name="connsiteX4" fmla="*/ 13335 w 74104"/>
                  <a:gd name="connsiteY4" fmla="*/ 122301 h 122301"/>
                  <a:gd name="connsiteX5" fmla="*/ 10477 w 74104"/>
                  <a:gd name="connsiteY5" fmla="*/ 122015 h 122301"/>
                  <a:gd name="connsiteX6" fmla="*/ 4953 w 74104"/>
                  <a:gd name="connsiteY6" fmla="*/ 120968 h 122301"/>
                  <a:gd name="connsiteX7" fmla="*/ 4953 w 74104"/>
                  <a:gd name="connsiteY7" fmla="*/ 108871 h 122301"/>
                  <a:gd name="connsiteX8" fmla="*/ 8954 w 74104"/>
                  <a:gd name="connsiteY8" fmla="*/ 109156 h 122301"/>
                  <a:gd name="connsiteX9" fmla="*/ 20764 w 74104"/>
                  <a:gd name="connsiteY9" fmla="*/ 106108 h 122301"/>
                  <a:gd name="connsiteX10" fmla="*/ 27717 w 74104"/>
                  <a:gd name="connsiteY10" fmla="*/ 94964 h 122301"/>
                  <a:gd name="connsiteX11" fmla="*/ 31052 w 74104"/>
                  <a:gd name="connsiteY11" fmla="*/ 86106 h 122301"/>
                  <a:gd name="connsiteX12" fmla="*/ 0 w 74104"/>
                  <a:gd name="connsiteY12" fmla="*/ 0 h 122301"/>
                  <a:gd name="connsiteX13" fmla="*/ 16288 w 74104"/>
                  <a:gd name="connsiteY13" fmla="*/ 0 h 122301"/>
                  <a:gd name="connsiteX14" fmla="*/ 38005 w 74104"/>
                  <a:gd name="connsiteY14" fmla="*/ 65246 h 12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104" h="122301">
                    <a:moveTo>
                      <a:pt x="37909" y="65342"/>
                    </a:moveTo>
                    <a:lnTo>
                      <a:pt x="58198" y="95"/>
                    </a:lnTo>
                    <a:lnTo>
                      <a:pt x="74104" y="95"/>
                    </a:lnTo>
                    <a:lnTo>
                      <a:pt x="39148" y="100584"/>
                    </a:lnTo>
                    <a:cubicBezTo>
                      <a:pt x="33718" y="115062"/>
                      <a:pt x="25146" y="122301"/>
                      <a:pt x="13335" y="122301"/>
                    </a:cubicBezTo>
                    <a:lnTo>
                      <a:pt x="10477" y="122015"/>
                    </a:lnTo>
                    <a:lnTo>
                      <a:pt x="4953" y="120968"/>
                    </a:lnTo>
                    <a:lnTo>
                      <a:pt x="4953" y="108871"/>
                    </a:lnTo>
                    <a:lnTo>
                      <a:pt x="8954" y="109156"/>
                    </a:lnTo>
                    <a:cubicBezTo>
                      <a:pt x="14001" y="109156"/>
                      <a:pt x="17907" y="108109"/>
                      <a:pt x="20764" y="106108"/>
                    </a:cubicBezTo>
                    <a:cubicBezTo>
                      <a:pt x="23622" y="104108"/>
                      <a:pt x="25908" y="100298"/>
                      <a:pt x="27717" y="94964"/>
                    </a:cubicBezTo>
                    <a:lnTo>
                      <a:pt x="31052" y="86106"/>
                    </a:lnTo>
                    <a:lnTo>
                      <a:pt x="0" y="0"/>
                    </a:lnTo>
                    <a:lnTo>
                      <a:pt x="16288" y="0"/>
                    </a:lnTo>
                    <a:lnTo>
                      <a:pt x="38005" y="652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Volný tvar: obrazec 47">
                <a:extLst>
                  <a:ext uri="{FF2B5EF4-FFF2-40B4-BE49-F238E27FC236}">
                    <a16:creationId xmlns:a16="http://schemas.microsoft.com/office/drawing/2014/main" id="{E403B4CC-5D77-F1E6-274A-69DBE6F9C3EF}"/>
                  </a:ext>
                </a:extLst>
              </p:cNvPr>
              <p:cNvSpPr/>
              <p:nvPr/>
            </p:nvSpPr>
            <p:spPr>
              <a:xfrm>
                <a:off x="8116773" y="3049482"/>
                <a:ext cx="79247" cy="90201"/>
              </a:xfrm>
              <a:custGeom>
                <a:avLst/>
                <a:gdLst>
                  <a:gd name="connsiteX0" fmla="*/ 0 w 79247"/>
                  <a:gd name="connsiteY0" fmla="*/ 44386 h 90201"/>
                  <a:gd name="connsiteX1" fmla="*/ 5048 w 79247"/>
                  <a:gd name="connsiteY1" fmla="*/ 21336 h 90201"/>
                  <a:gd name="connsiteX2" fmla="*/ 19050 w 79247"/>
                  <a:gd name="connsiteY2" fmla="*/ 5524 h 90201"/>
                  <a:gd name="connsiteX3" fmla="*/ 39529 w 79247"/>
                  <a:gd name="connsiteY3" fmla="*/ 0 h 90201"/>
                  <a:gd name="connsiteX4" fmla="*/ 68294 w 79247"/>
                  <a:gd name="connsiteY4" fmla="*/ 12287 h 90201"/>
                  <a:gd name="connsiteX5" fmla="*/ 79248 w 79247"/>
                  <a:gd name="connsiteY5" fmla="*/ 45053 h 90201"/>
                  <a:gd name="connsiteX6" fmla="*/ 79248 w 79247"/>
                  <a:gd name="connsiteY6" fmla="*/ 46101 h 90201"/>
                  <a:gd name="connsiteX7" fmla="*/ 74390 w 79247"/>
                  <a:gd name="connsiteY7" fmla="*/ 68866 h 90201"/>
                  <a:gd name="connsiteX8" fmla="*/ 60484 w 79247"/>
                  <a:gd name="connsiteY8" fmla="*/ 84582 h 90201"/>
                  <a:gd name="connsiteX9" fmla="*/ 39719 w 79247"/>
                  <a:gd name="connsiteY9" fmla="*/ 90202 h 90201"/>
                  <a:gd name="connsiteX10" fmla="*/ 11049 w 79247"/>
                  <a:gd name="connsiteY10" fmla="*/ 77914 h 90201"/>
                  <a:gd name="connsiteX11" fmla="*/ 95 w 79247"/>
                  <a:gd name="connsiteY11" fmla="*/ 45339 h 90201"/>
                  <a:gd name="connsiteX12" fmla="*/ 95 w 79247"/>
                  <a:gd name="connsiteY12" fmla="*/ 44291 h 90201"/>
                  <a:gd name="connsiteX13" fmla="*/ 14954 w 79247"/>
                  <a:gd name="connsiteY13" fmla="*/ 46101 h 90201"/>
                  <a:gd name="connsiteX14" fmla="*/ 21717 w 79247"/>
                  <a:gd name="connsiteY14" fmla="*/ 69342 h 90201"/>
                  <a:gd name="connsiteX15" fmla="*/ 39719 w 79247"/>
                  <a:gd name="connsiteY15" fmla="*/ 78105 h 90201"/>
                  <a:gd name="connsiteX16" fmla="*/ 57721 w 79247"/>
                  <a:gd name="connsiteY16" fmla="*/ 69247 h 90201"/>
                  <a:gd name="connsiteX17" fmla="*/ 64389 w 79247"/>
                  <a:gd name="connsiteY17" fmla="*/ 44386 h 90201"/>
                  <a:gd name="connsiteX18" fmla="*/ 57626 w 79247"/>
                  <a:gd name="connsiteY18" fmla="*/ 21145 h 90201"/>
                  <a:gd name="connsiteX19" fmla="*/ 39529 w 79247"/>
                  <a:gd name="connsiteY19" fmla="*/ 12287 h 90201"/>
                  <a:gd name="connsiteX20" fmla="*/ 21717 w 79247"/>
                  <a:gd name="connsiteY20" fmla="*/ 21050 h 90201"/>
                  <a:gd name="connsiteX21" fmla="*/ 14954 w 79247"/>
                  <a:gd name="connsiteY21" fmla="*/ 46101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9247" h="90201">
                    <a:moveTo>
                      <a:pt x="0" y="44386"/>
                    </a:moveTo>
                    <a:cubicBezTo>
                      <a:pt x="0" y="35814"/>
                      <a:pt x="1714" y="28194"/>
                      <a:pt x="5048" y="21336"/>
                    </a:cubicBezTo>
                    <a:cubicBezTo>
                      <a:pt x="8382" y="14573"/>
                      <a:pt x="13049" y="9239"/>
                      <a:pt x="19050" y="5524"/>
                    </a:cubicBezTo>
                    <a:cubicBezTo>
                      <a:pt x="25051" y="1810"/>
                      <a:pt x="31813" y="0"/>
                      <a:pt x="39529" y="0"/>
                    </a:cubicBezTo>
                    <a:cubicBezTo>
                      <a:pt x="51435" y="0"/>
                      <a:pt x="60960" y="4096"/>
                      <a:pt x="68294" y="12287"/>
                    </a:cubicBezTo>
                    <a:cubicBezTo>
                      <a:pt x="75628" y="20479"/>
                      <a:pt x="79248" y="31433"/>
                      <a:pt x="79248" y="45053"/>
                    </a:cubicBezTo>
                    <a:lnTo>
                      <a:pt x="79248" y="46101"/>
                    </a:lnTo>
                    <a:cubicBezTo>
                      <a:pt x="79248" y="54578"/>
                      <a:pt x="77629" y="62198"/>
                      <a:pt x="74390" y="68866"/>
                    </a:cubicBezTo>
                    <a:cubicBezTo>
                      <a:pt x="71151" y="75629"/>
                      <a:pt x="66484" y="80867"/>
                      <a:pt x="60484" y="84582"/>
                    </a:cubicBezTo>
                    <a:cubicBezTo>
                      <a:pt x="54483" y="88297"/>
                      <a:pt x="47530" y="90202"/>
                      <a:pt x="39719" y="90202"/>
                    </a:cubicBezTo>
                    <a:cubicBezTo>
                      <a:pt x="27908" y="90202"/>
                      <a:pt x="18383" y="86106"/>
                      <a:pt x="11049" y="77914"/>
                    </a:cubicBezTo>
                    <a:cubicBezTo>
                      <a:pt x="3715" y="69723"/>
                      <a:pt x="95" y="58864"/>
                      <a:pt x="95" y="45339"/>
                    </a:cubicBezTo>
                    <a:lnTo>
                      <a:pt x="95" y="44291"/>
                    </a:lnTo>
                    <a:close/>
                    <a:moveTo>
                      <a:pt x="14954" y="46101"/>
                    </a:moveTo>
                    <a:cubicBezTo>
                      <a:pt x="14954" y="55721"/>
                      <a:pt x="17240" y="63532"/>
                      <a:pt x="21717" y="69342"/>
                    </a:cubicBezTo>
                    <a:cubicBezTo>
                      <a:pt x="26194" y="75152"/>
                      <a:pt x="32194" y="78105"/>
                      <a:pt x="39719" y="78105"/>
                    </a:cubicBezTo>
                    <a:cubicBezTo>
                      <a:pt x="47244" y="78105"/>
                      <a:pt x="53245" y="75152"/>
                      <a:pt x="57721" y="69247"/>
                    </a:cubicBezTo>
                    <a:cubicBezTo>
                      <a:pt x="62198" y="63341"/>
                      <a:pt x="64389" y="55055"/>
                      <a:pt x="64389" y="44386"/>
                    </a:cubicBezTo>
                    <a:cubicBezTo>
                      <a:pt x="64389" y="34861"/>
                      <a:pt x="62103" y="27146"/>
                      <a:pt x="57626" y="21145"/>
                    </a:cubicBezTo>
                    <a:cubicBezTo>
                      <a:pt x="53054" y="15240"/>
                      <a:pt x="47053" y="12287"/>
                      <a:pt x="39529" y="12287"/>
                    </a:cubicBezTo>
                    <a:cubicBezTo>
                      <a:pt x="32004" y="12287"/>
                      <a:pt x="26289" y="15240"/>
                      <a:pt x="21717" y="21050"/>
                    </a:cubicBezTo>
                    <a:cubicBezTo>
                      <a:pt x="17240" y="26860"/>
                      <a:pt x="14954" y="35242"/>
                      <a:pt x="14954" y="4610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Volný tvar: obrazec 48">
                <a:extLst>
                  <a:ext uri="{FF2B5EF4-FFF2-40B4-BE49-F238E27FC236}">
                    <a16:creationId xmlns:a16="http://schemas.microsoft.com/office/drawing/2014/main" id="{35BF34E3-8F0A-DE10-4503-100D64D7C2F4}"/>
                  </a:ext>
                </a:extLst>
              </p:cNvPr>
              <p:cNvSpPr/>
              <p:nvPr/>
            </p:nvSpPr>
            <p:spPr>
              <a:xfrm>
                <a:off x="8208213" y="3012906"/>
                <a:ext cx="52578" cy="125348"/>
              </a:xfrm>
              <a:custGeom>
                <a:avLst/>
                <a:gdLst>
                  <a:gd name="connsiteX0" fmla="*/ 13716 w 52578"/>
                  <a:gd name="connsiteY0" fmla="*/ 125254 h 125348"/>
                  <a:gd name="connsiteX1" fmla="*/ 13716 w 52578"/>
                  <a:gd name="connsiteY1" fmla="*/ 49720 h 125348"/>
                  <a:gd name="connsiteX2" fmla="*/ 0 w 52578"/>
                  <a:gd name="connsiteY2" fmla="*/ 49720 h 125348"/>
                  <a:gd name="connsiteX3" fmla="*/ 0 w 52578"/>
                  <a:gd name="connsiteY3" fmla="*/ 38195 h 125348"/>
                  <a:gd name="connsiteX4" fmla="*/ 13716 w 52578"/>
                  <a:gd name="connsiteY4" fmla="*/ 38195 h 125348"/>
                  <a:gd name="connsiteX5" fmla="*/ 13716 w 52578"/>
                  <a:gd name="connsiteY5" fmla="*/ 29242 h 125348"/>
                  <a:gd name="connsiteX6" fmla="*/ 21241 w 52578"/>
                  <a:gd name="connsiteY6" fmla="*/ 7620 h 125348"/>
                  <a:gd name="connsiteX7" fmla="*/ 42386 w 52578"/>
                  <a:gd name="connsiteY7" fmla="*/ 0 h 125348"/>
                  <a:gd name="connsiteX8" fmla="*/ 52578 w 52578"/>
                  <a:gd name="connsiteY8" fmla="*/ 1333 h 125348"/>
                  <a:gd name="connsiteX9" fmla="*/ 51816 w 52578"/>
                  <a:gd name="connsiteY9" fmla="*/ 13335 h 125348"/>
                  <a:gd name="connsiteX10" fmla="*/ 43815 w 52578"/>
                  <a:gd name="connsiteY10" fmla="*/ 12573 h 125348"/>
                  <a:gd name="connsiteX11" fmla="*/ 32671 w 52578"/>
                  <a:gd name="connsiteY11" fmla="*/ 16859 h 125348"/>
                  <a:gd name="connsiteX12" fmla="*/ 28766 w 52578"/>
                  <a:gd name="connsiteY12" fmla="*/ 29051 h 125348"/>
                  <a:gd name="connsiteX13" fmla="*/ 28766 w 52578"/>
                  <a:gd name="connsiteY13" fmla="*/ 38291 h 125348"/>
                  <a:gd name="connsiteX14" fmla="*/ 47339 w 52578"/>
                  <a:gd name="connsiteY14" fmla="*/ 38291 h 125348"/>
                  <a:gd name="connsiteX15" fmla="*/ 47339 w 52578"/>
                  <a:gd name="connsiteY15" fmla="*/ 49816 h 125348"/>
                  <a:gd name="connsiteX16" fmla="*/ 28766 w 52578"/>
                  <a:gd name="connsiteY16" fmla="*/ 49816 h 125348"/>
                  <a:gd name="connsiteX17" fmla="*/ 28766 w 52578"/>
                  <a:gd name="connsiteY17" fmla="*/ 125349 h 125348"/>
                  <a:gd name="connsiteX18" fmla="*/ 13907 w 52578"/>
                  <a:gd name="connsiteY18" fmla="*/ 125349 h 125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2578" h="125348">
                    <a:moveTo>
                      <a:pt x="13716" y="125254"/>
                    </a:moveTo>
                    <a:lnTo>
                      <a:pt x="13716" y="49720"/>
                    </a:lnTo>
                    <a:lnTo>
                      <a:pt x="0" y="49720"/>
                    </a:lnTo>
                    <a:lnTo>
                      <a:pt x="0" y="38195"/>
                    </a:lnTo>
                    <a:lnTo>
                      <a:pt x="13716" y="38195"/>
                    </a:lnTo>
                    <a:lnTo>
                      <a:pt x="13716" y="29242"/>
                    </a:lnTo>
                    <a:cubicBezTo>
                      <a:pt x="13716" y="19907"/>
                      <a:pt x="16193" y="12668"/>
                      <a:pt x="21241" y="7620"/>
                    </a:cubicBezTo>
                    <a:cubicBezTo>
                      <a:pt x="26194" y="2477"/>
                      <a:pt x="33242" y="0"/>
                      <a:pt x="42386" y="0"/>
                    </a:cubicBezTo>
                    <a:cubicBezTo>
                      <a:pt x="45815" y="0"/>
                      <a:pt x="49244" y="476"/>
                      <a:pt x="52578" y="1333"/>
                    </a:cubicBezTo>
                    <a:lnTo>
                      <a:pt x="51816" y="13335"/>
                    </a:lnTo>
                    <a:cubicBezTo>
                      <a:pt x="49340" y="12859"/>
                      <a:pt x="46577" y="12573"/>
                      <a:pt x="43815" y="12573"/>
                    </a:cubicBezTo>
                    <a:cubicBezTo>
                      <a:pt x="38957" y="12573"/>
                      <a:pt x="35243" y="14002"/>
                      <a:pt x="32671" y="16859"/>
                    </a:cubicBezTo>
                    <a:cubicBezTo>
                      <a:pt x="30004" y="19717"/>
                      <a:pt x="28766" y="23717"/>
                      <a:pt x="28766" y="29051"/>
                    </a:cubicBezTo>
                    <a:lnTo>
                      <a:pt x="28766" y="38291"/>
                    </a:lnTo>
                    <a:lnTo>
                      <a:pt x="47339" y="38291"/>
                    </a:lnTo>
                    <a:lnTo>
                      <a:pt x="47339" y="49816"/>
                    </a:lnTo>
                    <a:lnTo>
                      <a:pt x="28766" y="49816"/>
                    </a:lnTo>
                    <a:lnTo>
                      <a:pt x="28766" y="125349"/>
                    </a:lnTo>
                    <a:lnTo>
                      <a:pt x="13907" y="12534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Volný tvar: obrazec 49">
                <a:extLst>
                  <a:ext uri="{FF2B5EF4-FFF2-40B4-BE49-F238E27FC236}">
                    <a16:creationId xmlns:a16="http://schemas.microsoft.com/office/drawing/2014/main" id="{24A83924-86A9-6AA9-3BB9-C88CAF60E82B}"/>
                  </a:ext>
                </a:extLst>
              </p:cNvPr>
              <p:cNvSpPr/>
              <p:nvPr/>
            </p:nvSpPr>
            <p:spPr>
              <a:xfrm>
                <a:off x="8314988" y="3021003"/>
                <a:ext cx="90011" cy="117157"/>
              </a:xfrm>
              <a:custGeom>
                <a:avLst/>
                <a:gdLst>
                  <a:gd name="connsiteX0" fmla="*/ 90011 w 90011"/>
                  <a:gd name="connsiteY0" fmla="*/ 117157 h 117157"/>
                  <a:gd name="connsiteX1" fmla="*/ 74485 w 90011"/>
                  <a:gd name="connsiteY1" fmla="*/ 117157 h 117157"/>
                  <a:gd name="connsiteX2" fmla="*/ 15526 w 90011"/>
                  <a:gd name="connsiteY2" fmla="*/ 26860 h 117157"/>
                  <a:gd name="connsiteX3" fmla="*/ 15526 w 90011"/>
                  <a:gd name="connsiteY3" fmla="*/ 117157 h 117157"/>
                  <a:gd name="connsiteX4" fmla="*/ 0 w 90011"/>
                  <a:gd name="connsiteY4" fmla="*/ 117157 h 117157"/>
                  <a:gd name="connsiteX5" fmla="*/ 0 w 90011"/>
                  <a:gd name="connsiteY5" fmla="*/ 0 h 117157"/>
                  <a:gd name="connsiteX6" fmla="*/ 15526 w 90011"/>
                  <a:gd name="connsiteY6" fmla="*/ 0 h 117157"/>
                  <a:gd name="connsiteX7" fmla="*/ 74676 w 90011"/>
                  <a:gd name="connsiteY7" fmla="*/ 90678 h 117157"/>
                  <a:gd name="connsiteX8" fmla="*/ 74676 w 90011"/>
                  <a:gd name="connsiteY8" fmla="*/ 0 h 117157"/>
                  <a:gd name="connsiteX9" fmla="*/ 90011 w 90011"/>
                  <a:gd name="connsiteY9" fmla="*/ 0 h 117157"/>
                  <a:gd name="connsiteX10" fmla="*/ 90011 w 90011"/>
                  <a:gd name="connsiteY10" fmla="*/ 117157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011" h="117157">
                    <a:moveTo>
                      <a:pt x="90011" y="117157"/>
                    </a:moveTo>
                    <a:lnTo>
                      <a:pt x="74485" y="117157"/>
                    </a:lnTo>
                    <a:lnTo>
                      <a:pt x="15526" y="26860"/>
                    </a:lnTo>
                    <a:lnTo>
                      <a:pt x="15526" y="117157"/>
                    </a:lnTo>
                    <a:lnTo>
                      <a:pt x="0" y="117157"/>
                    </a:lnTo>
                    <a:lnTo>
                      <a:pt x="0" y="0"/>
                    </a:lnTo>
                    <a:lnTo>
                      <a:pt x="15526" y="0"/>
                    </a:lnTo>
                    <a:lnTo>
                      <a:pt x="74676" y="90678"/>
                    </a:lnTo>
                    <a:lnTo>
                      <a:pt x="74676" y="0"/>
                    </a:lnTo>
                    <a:lnTo>
                      <a:pt x="90011" y="0"/>
                    </a:lnTo>
                    <a:lnTo>
                      <a:pt x="90011" y="1171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Volný tvar: obrazec 50">
                <a:extLst>
                  <a:ext uri="{FF2B5EF4-FFF2-40B4-BE49-F238E27FC236}">
                    <a16:creationId xmlns:a16="http://schemas.microsoft.com/office/drawing/2014/main" id="{58B645D6-7643-681A-8A56-7D8E91CEEA4A}"/>
                  </a:ext>
                </a:extLst>
              </p:cNvPr>
              <p:cNvSpPr/>
              <p:nvPr/>
            </p:nvSpPr>
            <p:spPr>
              <a:xfrm>
                <a:off x="8427574" y="3049482"/>
                <a:ext cx="71913" cy="90297"/>
              </a:xfrm>
              <a:custGeom>
                <a:avLst/>
                <a:gdLst>
                  <a:gd name="connsiteX0" fmla="*/ 56293 w 71913"/>
                  <a:gd name="connsiteY0" fmla="*/ 88678 h 90297"/>
                  <a:gd name="connsiteX1" fmla="*/ 54197 w 71913"/>
                  <a:gd name="connsiteY1" fmla="*/ 79534 h 90297"/>
                  <a:gd name="connsiteX2" fmla="*/ 29432 w 71913"/>
                  <a:gd name="connsiteY2" fmla="*/ 90297 h 90297"/>
                  <a:gd name="connsiteX3" fmla="*/ 8287 w 71913"/>
                  <a:gd name="connsiteY3" fmla="*/ 83058 h 90297"/>
                  <a:gd name="connsiteX4" fmla="*/ 0 w 71913"/>
                  <a:gd name="connsiteY4" fmla="*/ 64580 h 90297"/>
                  <a:gd name="connsiteX5" fmla="*/ 10382 w 71913"/>
                  <a:gd name="connsiteY5" fmla="*/ 43434 h 90297"/>
                  <a:gd name="connsiteX6" fmla="*/ 39434 w 71913"/>
                  <a:gd name="connsiteY6" fmla="*/ 35909 h 90297"/>
                  <a:gd name="connsiteX7" fmla="*/ 53912 w 71913"/>
                  <a:gd name="connsiteY7" fmla="*/ 35909 h 90297"/>
                  <a:gd name="connsiteX8" fmla="*/ 53912 w 71913"/>
                  <a:gd name="connsiteY8" fmla="*/ 29051 h 90297"/>
                  <a:gd name="connsiteX9" fmla="*/ 49244 w 71913"/>
                  <a:gd name="connsiteY9" fmla="*/ 16669 h 90297"/>
                  <a:gd name="connsiteX10" fmla="*/ 35528 w 71913"/>
                  <a:gd name="connsiteY10" fmla="*/ 12002 h 90297"/>
                  <a:gd name="connsiteX11" fmla="*/ 22193 w 71913"/>
                  <a:gd name="connsiteY11" fmla="*/ 16002 h 90297"/>
                  <a:gd name="connsiteX12" fmla="*/ 16764 w 71913"/>
                  <a:gd name="connsiteY12" fmla="*/ 25717 h 90297"/>
                  <a:gd name="connsiteX13" fmla="*/ 1810 w 71913"/>
                  <a:gd name="connsiteY13" fmla="*/ 25717 h 90297"/>
                  <a:gd name="connsiteX14" fmla="*/ 6477 w 71913"/>
                  <a:gd name="connsiteY14" fmla="*/ 13144 h 90297"/>
                  <a:gd name="connsiteX15" fmla="*/ 19050 w 71913"/>
                  <a:gd name="connsiteY15" fmla="*/ 3524 h 90297"/>
                  <a:gd name="connsiteX16" fmla="*/ 36481 w 71913"/>
                  <a:gd name="connsiteY16" fmla="*/ 0 h 90297"/>
                  <a:gd name="connsiteX17" fmla="*/ 60008 w 71913"/>
                  <a:gd name="connsiteY17" fmla="*/ 7525 h 90297"/>
                  <a:gd name="connsiteX18" fmla="*/ 68866 w 71913"/>
                  <a:gd name="connsiteY18" fmla="*/ 28194 h 90297"/>
                  <a:gd name="connsiteX19" fmla="*/ 68866 w 71913"/>
                  <a:gd name="connsiteY19" fmla="*/ 68294 h 90297"/>
                  <a:gd name="connsiteX20" fmla="*/ 71914 w 71913"/>
                  <a:gd name="connsiteY20" fmla="*/ 87344 h 90297"/>
                  <a:gd name="connsiteX21" fmla="*/ 71914 w 71913"/>
                  <a:gd name="connsiteY21" fmla="*/ 88583 h 90297"/>
                  <a:gd name="connsiteX22" fmla="*/ 56293 w 71913"/>
                  <a:gd name="connsiteY22" fmla="*/ 88583 h 90297"/>
                  <a:gd name="connsiteX23" fmla="*/ 31623 w 71913"/>
                  <a:gd name="connsiteY23" fmla="*/ 77343 h 90297"/>
                  <a:gd name="connsiteX24" fmla="*/ 44863 w 71913"/>
                  <a:gd name="connsiteY24" fmla="*/ 73724 h 90297"/>
                  <a:gd name="connsiteX25" fmla="*/ 53912 w 71913"/>
                  <a:gd name="connsiteY25" fmla="*/ 64294 h 90297"/>
                  <a:gd name="connsiteX26" fmla="*/ 53912 w 71913"/>
                  <a:gd name="connsiteY26" fmla="*/ 46387 h 90297"/>
                  <a:gd name="connsiteX27" fmla="*/ 42291 w 71913"/>
                  <a:gd name="connsiteY27" fmla="*/ 46387 h 90297"/>
                  <a:gd name="connsiteX28" fmla="*/ 14954 w 71913"/>
                  <a:gd name="connsiteY28" fmla="*/ 62389 h 90297"/>
                  <a:gd name="connsiteX29" fmla="*/ 19621 w 71913"/>
                  <a:gd name="connsiteY29" fmla="*/ 73342 h 90297"/>
                  <a:gd name="connsiteX30" fmla="*/ 31623 w 71913"/>
                  <a:gd name="connsiteY30" fmla="*/ 77248 h 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7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382" y="43434"/>
                    </a:cubicBezTo>
                    <a:cubicBezTo>
                      <a:pt x="17240" y="38386"/>
                      <a:pt x="26956" y="35909"/>
                      <a:pt x="39434" y="35909"/>
                    </a:cubicBezTo>
                    <a:lnTo>
                      <a:pt x="53912" y="35909"/>
                    </a:lnTo>
                    <a:lnTo>
                      <a:pt x="53912" y="29051"/>
                    </a:lnTo>
                    <a:cubicBezTo>
                      <a:pt x="53912" y="23812"/>
                      <a:pt x="52388" y="19717"/>
                      <a:pt x="49244" y="16669"/>
                    </a:cubicBezTo>
                    <a:cubicBezTo>
                      <a:pt x="46101" y="13621"/>
                      <a:pt x="41529" y="12002"/>
                      <a:pt x="35528" y="12002"/>
                    </a:cubicBezTo>
                    <a:cubicBezTo>
                      <a:pt x="30194" y="12002"/>
                      <a:pt x="25718" y="13335"/>
                      <a:pt x="22193" y="16002"/>
                    </a:cubicBezTo>
                    <a:cubicBezTo>
                      <a:pt x="18574" y="18669"/>
                      <a:pt x="16764" y="21908"/>
                      <a:pt x="16764" y="25717"/>
                    </a:cubicBezTo>
                    <a:lnTo>
                      <a:pt x="1810" y="25717"/>
                    </a:lnTo>
                    <a:cubicBezTo>
                      <a:pt x="1810" y="21336"/>
                      <a:pt x="3334" y="17145"/>
                      <a:pt x="6477" y="13144"/>
                    </a:cubicBezTo>
                    <a:cubicBezTo>
                      <a:pt x="9525" y="9144"/>
                      <a:pt x="13716" y="5905"/>
                      <a:pt x="19050" y="3524"/>
                    </a:cubicBezTo>
                    <a:cubicBezTo>
                      <a:pt x="24289" y="1143"/>
                      <a:pt x="30099" y="0"/>
                      <a:pt x="36481" y="0"/>
                    </a:cubicBezTo>
                    <a:cubicBezTo>
                      <a:pt x="46482" y="0"/>
                      <a:pt x="54388" y="2477"/>
                      <a:pt x="60008" y="7525"/>
                    </a:cubicBezTo>
                    <a:cubicBezTo>
                      <a:pt x="65627" y="12573"/>
                      <a:pt x="68675" y="19431"/>
                      <a:pt x="68866" y="28194"/>
                    </a:cubicBezTo>
                    <a:lnTo>
                      <a:pt x="68866" y="68294"/>
                    </a:lnTo>
                    <a:cubicBezTo>
                      <a:pt x="68866" y="76295"/>
                      <a:pt x="69913" y="82677"/>
                      <a:pt x="71914" y="87344"/>
                    </a:cubicBezTo>
                    <a:lnTo>
                      <a:pt x="71914" y="88583"/>
                    </a:lnTo>
                    <a:lnTo>
                      <a:pt x="56293" y="8858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672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98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2"/>
                    </a:cubicBezTo>
                    <a:cubicBezTo>
                      <a:pt x="22765" y="76010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Volný tvar: obrazec 51">
                <a:extLst>
                  <a:ext uri="{FF2B5EF4-FFF2-40B4-BE49-F238E27FC236}">
                    <a16:creationId xmlns:a16="http://schemas.microsoft.com/office/drawing/2014/main" id="{2A81DE46-C6F7-E284-85A6-9D10258C7C56}"/>
                  </a:ext>
                </a:extLst>
              </p:cNvPr>
              <p:cNvSpPr/>
              <p:nvPr/>
            </p:nvSpPr>
            <p:spPr>
              <a:xfrm>
                <a:off x="8509298" y="3030051"/>
                <a:ext cx="47339" cy="109728"/>
              </a:xfrm>
              <a:custGeom>
                <a:avLst/>
                <a:gdLst>
                  <a:gd name="connsiteX0" fmla="*/ 30671 w 47339"/>
                  <a:gd name="connsiteY0" fmla="*/ 0 h 109728"/>
                  <a:gd name="connsiteX1" fmla="*/ 30671 w 47339"/>
                  <a:gd name="connsiteY1" fmla="*/ 21050 h 109728"/>
                  <a:gd name="connsiteX2" fmla="*/ 46958 w 47339"/>
                  <a:gd name="connsiteY2" fmla="*/ 21050 h 109728"/>
                  <a:gd name="connsiteX3" fmla="*/ 46958 w 47339"/>
                  <a:gd name="connsiteY3" fmla="*/ 32576 h 109728"/>
                  <a:gd name="connsiteX4" fmla="*/ 30671 w 47339"/>
                  <a:gd name="connsiteY4" fmla="*/ 32576 h 109728"/>
                  <a:gd name="connsiteX5" fmla="*/ 30671 w 47339"/>
                  <a:gd name="connsiteY5" fmla="*/ 86582 h 109728"/>
                  <a:gd name="connsiteX6" fmla="*/ 32861 w 47339"/>
                  <a:gd name="connsiteY6" fmla="*/ 94488 h 109728"/>
                  <a:gd name="connsiteX7" fmla="*/ 40291 w 47339"/>
                  <a:gd name="connsiteY7" fmla="*/ 97060 h 109728"/>
                  <a:gd name="connsiteX8" fmla="*/ 47339 w 47339"/>
                  <a:gd name="connsiteY8" fmla="*/ 96107 h 109728"/>
                  <a:gd name="connsiteX9" fmla="*/ 47339 w 47339"/>
                  <a:gd name="connsiteY9" fmla="*/ 108109 h 109728"/>
                  <a:gd name="connsiteX10" fmla="*/ 35909 w 47339"/>
                  <a:gd name="connsiteY10" fmla="*/ 109728 h 109728"/>
                  <a:gd name="connsiteX11" fmla="*/ 20860 w 47339"/>
                  <a:gd name="connsiteY11" fmla="*/ 103727 h 109728"/>
                  <a:gd name="connsiteX12" fmla="*/ 15812 w 47339"/>
                  <a:gd name="connsiteY12" fmla="*/ 86582 h 109728"/>
                  <a:gd name="connsiteX13" fmla="*/ 15812 w 47339"/>
                  <a:gd name="connsiteY13" fmla="*/ 32576 h 109728"/>
                  <a:gd name="connsiteX14" fmla="*/ 0 w 47339"/>
                  <a:gd name="connsiteY14" fmla="*/ 32576 h 109728"/>
                  <a:gd name="connsiteX15" fmla="*/ 0 w 47339"/>
                  <a:gd name="connsiteY15" fmla="*/ 21050 h 109728"/>
                  <a:gd name="connsiteX16" fmla="*/ 15812 w 47339"/>
                  <a:gd name="connsiteY16" fmla="*/ 21050 h 109728"/>
                  <a:gd name="connsiteX17" fmla="*/ 15812 w 47339"/>
                  <a:gd name="connsiteY17" fmla="*/ 0 h 109728"/>
                  <a:gd name="connsiteX18" fmla="*/ 30671 w 47339"/>
                  <a:gd name="connsiteY18" fmla="*/ 0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8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488"/>
                    </a:cubicBezTo>
                    <a:cubicBezTo>
                      <a:pt x="34290" y="96203"/>
                      <a:pt x="36766" y="97060"/>
                      <a:pt x="40291" y="97060"/>
                    </a:cubicBezTo>
                    <a:cubicBezTo>
                      <a:pt x="42005" y="97060"/>
                      <a:pt x="44387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194" y="107728"/>
                      <a:pt x="20860" y="103727"/>
                    </a:cubicBezTo>
                    <a:cubicBezTo>
                      <a:pt x="17526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Volný tvar: obrazec 52">
                <a:extLst>
                  <a:ext uri="{FF2B5EF4-FFF2-40B4-BE49-F238E27FC236}">
                    <a16:creationId xmlns:a16="http://schemas.microsoft.com/office/drawing/2014/main" id="{6655D263-F2ED-F081-97C0-D0191D318EBF}"/>
                  </a:ext>
                </a:extLst>
              </p:cNvPr>
              <p:cNvSpPr/>
              <p:nvPr/>
            </p:nvSpPr>
            <p:spPr>
              <a:xfrm>
                <a:off x="8573687" y="3019479"/>
                <a:ext cx="17621" cy="118681"/>
              </a:xfrm>
              <a:custGeom>
                <a:avLst/>
                <a:gdLst>
                  <a:gd name="connsiteX0" fmla="*/ 0 w 17621"/>
                  <a:gd name="connsiteY0" fmla="*/ 8572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2 h 118681"/>
                  <a:gd name="connsiteX5" fmla="*/ 15335 w 17621"/>
                  <a:gd name="connsiteY5" fmla="*/ 14573 h 118681"/>
                  <a:gd name="connsiteX6" fmla="*/ 8763 w 17621"/>
                  <a:gd name="connsiteY6" fmla="*/ 16954 h 118681"/>
                  <a:gd name="connsiteX7" fmla="*/ 2191 w 17621"/>
                  <a:gd name="connsiteY7" fmla="*/ 14573 h 118681"/>
                  <a:gd name="connsiteX8" fmla="*/ 0 w 17621"/>
                  <a:gd name="connsiteY8" fmla="*/ 8572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2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715" y="857"/>
                      <a:pt x="5810" y="0"/>
                      <a:pt x="8763" y="0"/>
                    </a:cubicBezTo>
                    <a:cubicBezTo>
                      <a:pt x="11716" y="0"/>
                      <a:pt x="13907" y="857"/>
                      <a:pt x="15335" y="2476"/>
                    </a:cubicBezTo>
                    <a:cubicBezTo>
                      <a:pt x="16859" y="4096"/>
                      <a:pt x="17621" y="6191"/>
                      <a:pt x="17621" y="8572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2"/>
                      <a:pt x="11621" y="16954"/>
                      <a:pt x="8763" y="16954"/>
                    </a:cubicBezTo>
                    <a:cubicBezTo>
                      <a:pt x="5906" y="16954"/>
                      <a:pt x="3715" y="16192"/>
                      <a:pt x="2191" y="14573"/>
                    </a:cubicBezTo>
                    <a:cubicBezTo>
                      <a:pt x="762" y="12954"/>
                      <a:pt x="0" y="10954"/>
                      <a:pt x="0" y="8572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Volný tvar: obrazec 53">
                <a:extLst>
                  <a:ext uri="{FF2B5EF4-FFF2-40B4-BE49-F238E27FC236}">
                    <a16:creationId xmlns:a16="http://schemas.microsoft.com/office/drawing/2014/main" id="{EC4D59F2-F1AF-B5CA-6834-B6C6564655B6}"/>
                  </a:ext>
                </a:extLst>
              </p:cNvPr>
              <p:cNvSpPr/>
              <p:nvPr/>
            </p:nvSpPr>
            <p:spPr>
              <a:xfrm>
                <a:off x="8609597" y="3049482"/>
                <a:ext cx="79248" cy="90201"/>
              </a:xfrm>
              <a:custGeom>
                <a:avLst/>
                <a:gdLst>
                  <a:gd name="connsiteX0" fmla="*/ 0 w 79248"/>
                  <a:gd name="connsiteY0" fmla="*/ 44386 h 90201"/>
                  <a:gd name="connsiteX1" fmla="*/ 5048 w 79248"/>
                  <a:gd name="connsiteY1" fmla="*/ 21336 h 90201"/>
                  <a:gd name="connsiteX2" fmla="*/ 19050 w 79248"/>
                  <a:gd name="connsiteY2" fmla="*/ 5524 h 90201"/>
                  <a:gd name="connsiteX3" fmla="*/ 39529 w 79248"/>
                  <a:gd name="connsiteY3" fmla="*/ 0 h 90201"/>
                  <a:gd name="connsiteX4" fmla="*/ 68294 w 79248"/>
                  <a:gd name="connsiteY4" fmla="*/ 12287 h 90201"/>
                  <a:gd name="connsiteX5" fmla="*/ 79248 w 79248"/>
                  <a:gd name="connsiteY5" fmla="*/ 45053 h 90201"/>
                  <a:gd name="connsiteX6" fmla="*/ 79248 w 79248"/>
                  <a:gd name="connsiteY6" fmla="*/ 46101 h 90201"/>
                  <a:gd name="connsiteX7" fmla="*/ 74390 w 79248"/>
                  <a:gd name="connsiteY7" fmla="*/ 68866 h 90201"/>
                  <a:gd name="connsiteX8" fmla="*/ 60484 w 79248"/>
                  <a:gd name="connsiteY8" fmla="*/ 84582 h 90201"/>
                  <a:gd name="connsiteX9" fmla="*/ 39719 w 79248"/>
                  <a:gd name="connsiteY9" fmla="*/ 90202 h 90201"/>
                  <a:gd name="connsiteX10" fmla="*/ 11049 w 79248"/>
                  <a:gd name="connsiteY10" fmla="*/ 77914 h 90201"/>
                  <a:gd name="connsiteX11" fmla="*/ 95 w 79248"/>
                  <a:gd name="connsiteY11" fmla="*/ 45339 h 90201"/>
                  <a:gd name="connsiteX12" fmla="*/ 95 w 79248"/>
                  <a:gd name="connsiteY12" fmla="*/ 44291 h 90201"/>
                  <a:gd name="connsiteX13" fmla="*/ 14954 w 79248"/>
                  <a:gd name="connsiteY13" fmla="*/ 46101 h 90201"/>
                  <a:gd name="connsiteX14" fmla="*/ 21717 w 79248"/>
                  <a:gd name="connsiteY14" fmla="*/ 69342 h 90201"/>
                  <a:gd name="connsiteX15" fmla="*/ 39719 w 79248"/>
                  <a:gd name="connsiteY15" fmla="*/ 78105 h 90201"/>
                  <a:gd name="connsiteX16" fmla="*/ 57721 w 79248"/>
                  <a:gd name="connsiteY16" fmla="*/ 69247 h 90201"/>
                  <a:gd name="connsiteX17" fmla="*/ 64389 w 79248"/>
                  <a:gd name="connsiteY17" fmla="*/ 44386 h 90201"/>
                  <a:gd name="connsiteX18" fmla="*/ 57626 w 79248"/>
                  <a:gd name="connsiteY18" fmla="*/ 21145 h 90201"/>
                  <a:gd name="connsiteX19" fmla="*/ 39529 w 79248"/>
                  <a:gd name="connsiteY19" fmla="*/ 12287 h 90201"/>
                  <a:gd name="connsiteX20" fmla="*/ 21717 w 79248"/>
                  <a:gd name="connsiteY20" fmla="*/ 21050 h 90201"/>
                  <a:gd name="connsiteX21" fmla="*/ 14954 w 79248"/>
                  <a:gd name="connsiteY21" fmla="*/ 46101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9248" h="90201">
                    <a:moveTo>
                      <a:pt x="0" y="44386"/>
                    </a:moveTo>
                    <a:cubicBezTo>
                      <a:pt x="0" y="35814"/>
                      <a:pt x="1714" y="28194"/>
                      <a:pt x="5048" y="21336"/>
                    </a:cubicBezTo>
                    <a:cubicBezTo>
                      <a:pt x="8382" y="14573"/>
                      <a:pt x="13049" y="9239"/>
                      <a:pt x="19050" y="5524"/>
                    </a:cubicBezTo>
                    <a:cubicBezTo>
                      <a:pt x="25051" y="1810"/>
                      <a:pt x="31813" y="0"/>
                      <a:pt x="39529" y="0"/>
                    </a:cubicBezTo>
                    <a:cubicBezTo>
                      <a:pt x="51340" y="0"/>
                      <a:pt x="60960" y="4096"/>
                      <a:pt x="68294" y="12287"/>
                    </a:cubicBezTo>
                    <a:cubicBezTo>
                      <a:pt x="75629" y="20479"/>
                      <a:pt x="79248" y="31433"/>
                      <a:pt x="79248" y="45053"/>
                    </a:cubicBezTo>
                    <a:lnTo>
                      <a:pt x="79248" y="46101"/>
                    </a:lnTo>
                    <a:cubicBezTo>
                      <a:pt x="79248" y="54578"/>
                      <a:pt x="77629" y="62198"/>
                      <a:pt x="74390" y="68866"/>
                    </a:cubicBezTo>
                    <a:cubicBezTo>
                      <a:pt x="71152" y="75629"/>
                      <a:pt x="66484" y="80867"/>
                      <a:pt x="60484" y="84582"/>
                    </a:cubicBezTo>
                    <a:cubicBezTo>
                      <a:pt x="54483" y="88297"/>
                      <a:pt x="47530" y="90202"/>
                      <a:pt x="39719" y="90202"/>
                    </a:cubicBezTo>
                    <a:cubicBezTo>
                      <a:pt x="27908" y="90202"/>
                      <a:pt x="18383" y="86106"/>
                      <a:pt x="11049" y="77914"/>
                    </a:cubicBezTo>
                    <a:cubicBezTo>
                      <a:pt x="3715" y="69723"/>
                      <a:pt x="95" y="58864"/>
                      <a:pt x="95" y="45339"/>
                    </a:cubicBezTo>
                    <a:lnTo>
                      <a:pt x="95" y="44291"/>
                    </a:lnTo>
                    <a:close/>
                    <a:moveTo>
                      <a:pt x="14954" y="46101"/>
                    </a:moveTo>
                    <a:cubicBezTo>
                      <a:pt x="14954" y="55721"/>
                      <a:pt x="17145" y="63532"/>
                      <a:pt x="21717" y="69342"/>
                    </a:cubicBezTo>
                    <a:cubicBezTo>
                      <a:pt x="26194" y="75152"/>
                      <a:pt x="32195" y="78105"/>
                      <a:pt x="39719" y="78105"/>
                    </a:cubicBezTo>
                    <a:cubicBezTo>
                      <a:pt x="47244" y="78105"/>
                      <a:pt x="53245" y="75152"/>
                      <a:pt x="57721" y="69247"/>
                    </a:cubicBezTo>
                    <a:cubicBezTo>
                      <a:pt x="62198" y="63341"/>
                      <a:pt x="64389" y="55055"/>
                      <a:pt x="64389" y="44386"/>
                    </a:cubicBezTo>
                    <a:cubicBezTo>
                      <a:pt x="64389" y="34861"/>
                      <a:pt x="62103" y="27146"/>
                      <a:pt x="57626" y="21145"/>
                    </a:cubicBezTo>
                    <a:cubicBezTo>
                      <a:pt x="53054" y="15240"/>
                      <a:pt x="47054" y="12287"/>
                      <a:pt x="39529" y="12287"/>
                    </a:cubicBezTo>
                    <a:cubicBezTo>
                      <a:pt x="32004" y="12287"/>
                      <a:pt x="26289" y="15240"/>
                      <a:pt x="21717" y="21050"/>
                    </a:cubicBezTo>
                    <a:cubicBezTo>
                      <a:pt x="17240" y="26860"/>
                      <a:pt x="14954" y="35242"/>
                      <a:pt x="14954" y="4610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Volný tvar: obrazec 54">
                <a:extLst>
                  <a:ext uri="{FF2B5EF4-FFF2-40B4-BE49-F238E27FC236}">
                    <a16:creationId xmlns:a16="http://schemas.microsoft.com/office/drawing/2014/main" id="{5A54717D-2C6D-8B22-2B79-41A4F7B61898}"/>
                  </a:ext>
                </a:extLst>
              </p:cNvPr>
              <p:cNvSpPr/>
              <p:nvPr/>
            </p:nvSpPr>
            <p:spPr>
              <a:xfrm>
                <a:off x="8707609" y="3049482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6 w 68389"/>
                  <a:gd name="connsiteY2" fmla="*/ 0 h 88677"/>
                  <a:gd name="connsiteX3" fmla="*/ 68389 w 68389"/>
                  <a:gd name="connsiteY3" fmla="*/ 31147 h 88677"/>
                  <a:gd name="connsiteX4" fmla="*/ 68389 w 68389"/>
                  <a:gd name="connsiteY4" fmla="*/ 88678 h 88677"/>
                  <a:gd name="connsiteX5" fmla="*/ 53530 w 68389"/>
                  <a:gd name="connsiteY5" fmla="*/ 88678 h 88677"/>
                  <a:gd name="connsiteX6" fmla="*/ 53530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1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6" y="0"/>
                    </a:cubicBezTo>
                    <a:cubicBezTo>
                      <a:pt x="58959" y="0"/>
                      <a:pt x="68294" y="10382"/>
                      <a:pt x="68389" y="31147"/>
                    </a:cubicBezTo>
                    <a:lnTo>
                      <a:pt x="68389" y="88678"/>
                    </a:lnTo>
                    <a:lnTo>
                      <a:pt x="53530" y="88678"/>
                    </a:lnTo>
                    <a:lnTo>
                      <a:pt x="53530" y="31052"/>
                    </a:lnTo>
                    <a:cubicBezTo>
                      <a:pt x="53530" y="24765"/>
                      <a:pt x="52006" y="20098"/>
                      <a:pt x="49244" y="17145"/>
                    </a:cubicBezTo>
                    <a:cubicBezTo>
                      <a:pt x="46387" y="14097"/>
                      <a:pt x="42005" y="12668"/>
                      <a:pt x="36100" y="12668"/>
                    </a:cubicBezTo>
                    <a:cubicBezTo>
                      <a:pt x="31242" y="12668"/>
                      <a:pt x="27051" y="13906"/>
                      <a:pt x="23431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Volný tvar: obrazec 55">
                <a:extLst>
                  <a:ext uri="{FF2B5EF4-FFF2-40B4-BE49-F238E27FC236}">
                    <a16:creationId xmlns:a16="http://schemas.microsoft.com/office/drawing/2014/main" id="{EA7F0F0B-2528-7376-6CBB-A581DA51344D}"/>
                  </a:ext>
                </a:extLst>
              </p:cNvPr>
              <p:cNvSpPr/>
              <p:nvPr/>
            </p:nvSpPr>
            <p:spPr>
              <a:xfrm>
                <a:off x="8795906" y="3049482"/>
                <a:ext cx="71913" cy="90297"/>
              </a:xfrm>
              <a:custGeom>
                <a:avLst/>
                <a:gdLst>
                  <a:gd name="connsiteX0" fmla="*/ 56293 w 71913"/>
                  <a:gd name="connsiteY0" fmla="*/ 88678 h 90297"/>
                  <a:gd name="connsiteX1" fmla="*/ 54197 w 71913"/>
                  <a:gd name="connsiteY1" fmla="*/ 79534 h 90297"/>
                  <a:gd name="connsiteX2" fmla="*/ 29432 w 71913"/>
                  <a:gd name="connsiteY2" fmla="*/ 90297 h 90297"/>
                  <a:gd name="connsiteX3" fmla="*/ 8287 w 71913"/>
                  <a:gd name="connsiteY3" fmla="*/ 83058 h 90297"/>
                  <a:gd name="connsiteX4" fmla="*/ 0 w 71913"/>
                  <a:gd name="connsiteY4" fmla="*/ 64580 h 90297"/>
                  <a:gd name="connsiteX5" fmla="*/ 10382 w 71913"/>
                  <a:gd name="connsiteY5" fmla="*/ 43434 h 90297"/>
                  <a:gd name="connsiteX6" fmla="*/ 39433 w 71913"/>
                  <a:gd name="connsiteY6" fmla="*/ 35909 h 90297"/>
                  <a:gd name="connsiteX7" fmla="*/ 53912 w 71913"/>
                  <a:gd name="connsiteY7" fmla="*/ 35909 h 90297"/>
                  <a:gd name="connsiteX8" fmla="*/ 53912 w 71913"/>
                  <a:gd name="connsiteY8" fmla="*/ 29051 h 90297"/>
                  <a:gd name="connsiteX9" fmla="*/ 49244 w 71913"/>
                  <a:gd name="connsiteY9" fmla="*/ 16669 h 90297"/>
                  <a:gd name="connsiteX10" fmla="*/ 35528 w 71913"/>
                  <a:gd name="connsiteY10" fmla="*/ 12002 h 90297"/>
                  <a:gd name="connsiteX11" fmla="*/ 22193 w 71913"/>
                  <a:gd name="connsiteY11" fmla="*/ 16002 h 90297"/>
                  <a:gd name="connsiteX12" fmla="*/ 16764 w 71913"/>
                  <a:gd name="connsiteY12" fmla="*/ 25717 h 90297"/>
                  <a:gd name="connsiteX13" fmla="*/ 1810 w 71913"/>
                  <a:gd name="connsiteY13" fmla="*/ 25717 h 90297"/>
                  <a:gd name="connsiteX14" fmla="*/ 6477 w 71913"/>
                  <a:gd name="connsiteY14" fmla="*/ 13144 h 90297"/>
                  <a:gd name="connsiteX15" fmla="*/ 19050 w 71913"/>
                  <a:gd name="connsiteY15" fmla="*/ 3524 h 90297"/>
                  <a:gd name="connsiteX16" fmla="*/ 36481 w 71913"/>
                  <a:gd name="connsiteY16" fmla="*/ 0 h 90297"/>
                  <a:gd name="connsiteX17" fmla="*/ 60007 w 71913"/>
                  <a:gd name="connsiteY17" fmla="*/ 7525 h 90297"/>
                  <a:gd name="connsiteX18" fmla="*/ 68866 w 71913"/>
                  <a:gd name="connsiteY18" fmla="*/ 28194 h 90297"/>
                  <a:gd name="connsiteX19" fmla="*/ 68866 w 71913"/>
                  <a:gd name="connsiteY19" fmla="*/ 68294 h 90297"/>
                  <a:gd name="connsiteX20" fmla="*/ 71914 w 71913"/>
                  <a:gd name="connsiteY20" fmla="*/ 87344 h 90297"/>
                  <a:gd name="connsiteX21" fmla="*/ 71914 w 71913"/>
                  <a:gd name="connsiteY21" fmla="*/ 88583 h 90297"/>
                  <a:gd name="connsiteX22" fmla="*/ 56293 w 71913"/>
                  <a:gd name="connsiteY22" fmla="*/ 88583 h 90297"/>
                  <a:gd name="connsiteX23" fmla="*/ 31623 w 71913"/>
                  <a:gd name="connsiteY23" fmla="*/ 77343 h 90297"/>
                  <a:gd name="connsiteX24" fmla="*/ 44863 w 71913"/>
                  <a:gd name="connsiteY24" fmla="*/ 73724 h 90297"/>
                  <a:gd name="connsiteX25" fmla="*/ 53912 w 71913"/>
                  <a:gd name="connsiteY25" fmla="*/ 64294 h 90297"/>
                  <a:gd name="connsiteX26" fmla="*/ 53912 w 71913"/>
                  <a:gd name="connsiteY26" fmla="*/ 46387 h 90297"/>
                  <a:gd name="connsiteX27" fmla="*/ 42291 w 71913"/>
                  <a:gd name="connsiteY27" fmla="*/ 46387 h 90297"/>
                  <a:gd name="connsiteX28" fmla="*/ 14954 w 71913"/>
                  <a:gd name="connsiteY28" fmla="*/ 62389 h 90297"/>
                  <a:gd name="connsiteX29" fmla="*/ 19621 w 71913"/>
                  <a:gd name="connsiteY29" fmla="*/ 73342 h 90297"/>
                  <a:gd name="connsiteX30" fmla="*/ 31623 w 71913"/>
                  <a:gd name="connsiteY30" fmla="*/ 77248 h 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7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382" y="43434"/>
                    </a:cubicBezTo>
                    <a:cubicBezTo>
                      <a:pt x="17240" y="38386"/>
                      <a:pt x="26956" y="35909"/>
                      <a:pt x="39433" y="35909"/>
                    </a:cubicBezTo>
                    <a:lnTo>
                      <a:pt x="53912" y="35909"/>
                    </a:lnTo>
                    <a:lnTo>
                      <a:pt x="53912" y="29051"/>
                    </a:lnTo>
                    <a:cubicBezTo>
                      <a:pt x="53912" y="23812"/>
                      <a:pt x="52388" y="19717"/>
                      <a:pt x="49244" y="16669"/>
                    </a:cubicBezTo>
                    <a:cubicBezTo>
                      <a:pt x="46101" y="13621"/>
                      <a:pt x="41529" y="12002"/>
                      <a:pt x="35528" y="12002"/>
                    </a:cubicBezTo>
                    <a:cubicBezTo>
                      <a:pt x="30194" y="12002"/>
                      <a:pt x="25718" y="13335"/>
                      <a:pt x="22193" y="16002"/>
                    </a:cubicBezTo>
                    <a:cubicBezTo>
                      <a:pt x="18574" y="18669"/>
                      <a:pt x="16764" y="21908"/>
                      <a:pt x="16764" y="25717"/>
                    </a:cubicBezTo>
                    <a:lnTo>
                      <a:pt x="1810" y="25717"/>
                    </a:lnTo>
                    <a:cubicBezTo>
                      <a:pt x="1810" y="21336"/>
                      <a:pt x="3334" y="17145"/>
                      <a:pt x="6477" y="13144"/>
                    </a:cubicBezTo>
                    <a:cubicBezTo>
                      <a:pt x="9525" y="9144"/>
                      <a:pt x="13716" y="5905"/>
                      <a:pt x="19050" y="3524"/>
                    </a:cubicBezTo>
                    <a:cubicBezTo>
                      <a:pt x="24289" y="1143"/>
                      <a:pt x="30099" y="0"/>
                      <a:pt x="36481" y="0"/>
                    </a:cubicBezTo>
                    <a:cubicBezTo>
                      <a:pt x="46482" y="0"/>
                      <a:pt x="54388" y="2477"/>
                      <a:pt x="60007" y="7525"/>
                    </a:cubicBezTo>
                    <a:cubicBezTo>
                      <a:pt x="65627" y="12573"/>
                      <a:pt x="68675" y="19431"/>
                      <a:pt x="68866" y="28194"/>
                    </a:cubicBezTo>
                    <a:lnTo>
                      <a:pt x="68866" y="68294"/>
                    </a:lnTo>
                    <a:cubicBezTo>
                      <a:pt x="68866" y="76295"/>
                      <a:pt x="69913" y="82677"/>
                      <a:pt x="71914" y="87344"/>
                    </a:cubicBezTo>
                    <a:lnTo>
                      <a:pt x="71914" y="88583"/>
                    </a:lnTo>
                    <a:lnTo>
                      <a:pt x="56293" y="8858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672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98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2"/>
                    </a:cubicBezTo>
                    <a:cubicBezTo>
                      <a:pt x="22765" y="76010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Volný tvar: obrazec 56">
                <a:extLst>
                  <a:ext uri="{FF2B5EF4-FFF2-40B4-BE49-F238E27FC236}">
                    <a16:creationId xmlns:a16="http://schemas.microsoft.com/office/drawing/2014/main" id="{51817346-A8B8-8ADE-90B1-6B10F8D33072}"/>
                  </a:ext>
                </a:extLst>
              </p:cNvPr>
              <p:cNvSpPr/>
              <p:nvPr/>
            </p:nvSpPr>
            <p:spPr>
              <a:xfrm>
                <a:off x="8889346" y="3014621"/>
                <a:ext cx="14858" cy="123539"/>
              </a:xfrm>
              <a:custGeom>
                <a:avLst/>
                <a:gdLst>
                  <a:gd name="connsiteX0" fmla="*/ 14859 w 14858"/>
                  <a:gd name="connsiteY0" fmla="*/ 123539 h 123539"/>
                  <a:gd name="connsiteX1" fmla="*/ 0 w 14858"/>
                  <a:gd name="connsiteY1" fmla="*/ 123539 h 123539"/>
                  <a:gd name="connsiteX2" fmla="*/ 0 w 14858"/>
                  <a:gd name="connsiteY2" fmla="*/ 0 h 123539"/>
                  <a:gd name="connsiteX3" fmla="*/ 14859 w 14858"/>
                  <a:gd name="connsiteY3" fmla="*/ 0 h 123539"/>
                  <a:gd name="connsiteX4" fmla="*/ 14859 w 14858"/>
                  <a:gd name="connsiteY4" fmla="*/ 123539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8" h="123539">
                    <a:moveTo>
                      <a:pt x="14859" y="123539"/>
                    </a:move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1235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Volný tvar: obrazec 57">
                <a:extLst>
                  <a:ext uri="{FF2B5EF4-FFF2-40B4-BE49-F238E27FC236}">
                    <a16:creationId xmlns:a16="http://schemas.microsoft.com/office/drawing/2014/main" id="{890F84D4-A5CE-B701-4546-3B23F6DCA8B3}"/>
                  </a:ext>
                </a:extLst>
              </p:cNvPr>
              <p:cNvSpPr/>
              <p:nvPr/>
            </p:nvSpPr>
            <p:spPr>
              <a:xfrm>
                <a:off x="8971261" y="3021003"/>
                <a:ext cx="84200" cy="117157"/>
              </a:xfrm>
              <a:custGeom>
                <a:avLst/>
                <a:gdLst>
                  <a:gd name="connsiteX0" fmla="*/ 15430 w 84200"/>
                  <a:gd name="connsiteY0" fmla="*/ 71342 h 117157"/>
                  <a:gd name="connsiteX1" fmla="*/ 15430 w 84200"/>
                  <a:gd name="connsiteY1" fmla="*/ 117157 h 117157"/>
                  <a:gd name="connsiteX2" fmla="*/ 0 w 84200"/>
                  <a:gd name="connsiteY2" fmla="*/ 117157 h 117157"/>
                  <a:gd name="connsiteX3" fmla="*/ 0 w 84200"/>
                  <a:gd name="connsiteY3" fmla="*/ 0 h 117157"/>
                  <a:gd name="connsiteX4" fmla="*/ 43244 w 84200"/>
                  <a:gd name="connsiteY4" fmla="*/ 0 h 117157"/>
                  <a:gd name="connsiteX5" fmla="*/ 73342 w 84200"/>
                  <a:gd name="connsiteY5" fmla="*/ 9811 h 117157"/>
                  <a:gd name="connsiteX6" fmla="*/ 84201 w 84200"/>
                  <a:gd name="connsiteY6" fmla="*/ 35814 h 117157"/>
                  <a:gd name="connsiteX7" fmla="*/ 73533 w 84200"/>
                  <a:gd name="connsiteY7" fmla="*/ 62103 h 117157"/>
                  <a:gd name="connsiteX8" fmla="*/ 42958 w 84200"/>
                  <a:gd name="connsiteY8" fmla="*/ 71342 h 117157"/>
                  <a:gd name="connsiteX9" fmla="*/ 15335 w 84200"/>
                  <a:gd name="connsiteY9" fmla="*/ 71342 h 117157"/>
                  <a:gd name="connsiteX10" fmla="*/ 15430 w 84200"/>
                  <a:gd name="connsiteY10" fmla="*/ 58674 h 117157"/>
                  <a:gd name="connsiteX11" fmla="*/ 43148 w 84200"/>
                  <a:gd name="connsiteY11" fmla="*/ 58674 h 117157"/>
                  <a:gd name="connsiteX12" fmla="*/ 62103 w 84200"/>
                  <a:gd name="connsiteY12" fmla="*/ 52864 h 117157"/>
                  <a:gd name="connsiteX13" fmla="*/ 68675 w 84200"/>
                  <a:gd name="connsiteY13" fmla="*/ 36004 h 117157"/>
                  <a:gd name="connsiteX14" fmla="*/ 62103 w 84200"/>
                  <a:gd name="connsiteY14" fmla="*/ 19240 h 117157"/>
                  <a:gd name="connsiteX15" fmla="*/ 44005 w 84200"/>
                  <a:gd name="connsiteY15" fmla="*/ 12668 h 117157"/>
                  <a:gd name="connsiteX16" fmla="*/ 15335 w 84200"/>
                  <a:gd name="connsiteY16" fmla="*/ 12668 h 117157"/>
                  <a:gd name="connsiteX17" fmla="*/ 15335 w 84200"/>
                  <a:gd name="connsiteY17" fmla="*/ 58674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4200" h="117157">
                    <a:moveTo>
                      <a:pt x="15430" y="71342"/>
                    </a:moveTo>
                    <a:lnTo>
                      <a:pt x="15430" y="117157"/>
                    </a:lnTo>
                    <a:lnTo>
                      <a:pt x="0" y="117157"/>
                    </a:lnTo>
                    <a:lnTo>
                      <a:pt x="0" y="0"/>
                    </a:lnTo>
                    <a:lnTo>
                      <a:pt x="43244" y="0"/>
                    </a:lnTo>
                    <a:cubicBezTo>
                      <a:pt x="56102" y="0"/>
                      <a:pt x="66104" y="3239"/>
                      <a:pt x="73342" y="9811"/>
                    </a:cubicBezTo>
                    <a:cubicBezTo>
                      <a:pt x="80581" y="16383"/>
                      <a:pt x="84201" y="25051"/>
                      <a:pt x="84201" y="35814"/>
                    </a:cubicBezTo>
                    <a:cubicBezTo>
                      <a:pt x="84201" y="47149"/>
                      <a:pt x="80677" y="55912"/>
                      <a:pt x="73533" y="62103"/>
                    </a:cubicBezTo>
                    <a:cubicBezTo>
                      <a:pt x="66389" y="68294"/>
                      <a:pt x="56293" y="71342"/>
                      <a:pt x="42958" y="71342"/>
                    </a:cubicBezTo>
                    <a:lnTo>
                      <a:pt x="15335" y="71342"/>
                    </a:lnTo>
                    <a:close/>
                    <a:moveTo>
                      <a:pt x="15430" y="58674"/>
                    </a:moveTo>
                    <a:lnTo>
                      <a:pt x="43148" y="58674"/>
                    </a:lnTo>
                    <a:cubicBezTo>
                      <a:pt x="51435" y="58674"/>
                      <a:pt x="57721" y="56674"/>
                      <a:pt x="62103" y="52864"/>
                    </a:cubicBezTo>
                    <a:cubicBezTo>
                      <a:pt x="66484" y="48958"/>
                      <a:pt x="68675" y="43339"/>
                      <a:pt x="68675" y="36004"/>
                    </a:cubicBezTo>
                    <a:cubicBezTo>
                      <a:pt x="68675" y="28670"/>
                      <a:pt x="66484" y="23431"/>
                      <a:pt x="62103" y="19240"/>
                    </a:cubicBezTo>
                    <a:cubicBezTo>
                      <a:pt x="57721" y="15049"/>
                      <a:pt x="51721" y="12859"/>
                      <a:pt x="44005" y="12668"/>
                    </a:cubicBezTo>
                    <a:lnTo>
                      <a:pt x="15335" y="12668"/>
                    </a:lnTo>
                    <a:lnTo>
                      <a:pt x="15335" y="586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Volný tvar: obrazec 58">
                <a:extLst>
                  <a:ext uri="{FF2B5EF4-FFF2-40B4-BE49-F238E27FC236}">
                    <a16:creationId xmlns:a16="http://schemas.microsoft.com/office/drawing/2014/main" id="{7D0954F7-26BE-E9E4-8734-3C5AFEA69582}"/>
                  </a:ext>
                </a:extLst>
              </p:cNvPr>
              <p:cNvSpPr/>
              <p:nvPr/>
            </p:nvSpPr>
            <p:spPr>
              <a:xfrm>
                <a:off x="9072416" y="3051102"/>
                <a:ext cx="68484" cy="88677"/>
              </a:xfrm>
              <a:custGeom>
                <a:avLst/>
                <a:gdLst>
                  <a:gd name="connsiteX0" fmla="*/ 54102 w 68484"/>
                  <a:gd name="connsiteY0" fmla="*/ 78486 h 88677"/>
                  <a:gd name="connsiteX1" fmla="*/ 28575 w 68484"/>
                  <a:gd name="connsiteY1" fmla="*/ 88678 h 88677"/>
                  <a:gd name="connsiteX2" fmla="*/ 7334 w 68484"/>
                  <a:gd name="connsiteY2" fmla="*/ 80581 h 88677"/>
                  <a:gd name="connsiteX3" fmla="*/ 0 w 68484"/>
                  <a:gd name="connsiteY3" fmla="*/ 56674 h 88677"/>
                  <a:gd name="connsiteX4" fmla="*/ 0 w 68484"/>
                  <a:gd name="connsiteY4" fmla="*/ 0 h 88677"/>
                  <a:gd name="connsiteX5" fmla="*/ 14859 w 68484"/>
                  <a:gd name="connsiteY5" fmla="*/ 0 h 88677"/>
                  <a:gd name="connsiteX6" fmla="*/ 14859 w 68484"/>
                  <a:gd name="connsiteY6" fmla="*/ 56197 h 88677"/>
                  <a:gd name="connsiteX7" fmla="*/ 30956 w 68484"/>
                  <a:gd name="connsiteY7" fmla="*/ 76009 h 88677"/>
                  <a:gd name="connsiteX8" fmla="*/ 53626 w 68484"/>
                  <a:gd name="connsiteY8" fmla="*/ 63341 h 88677"/>
                  <a:gd name="connsiteX9" fmla="*/ 53626 w 68484"/>
                  <a:gd name="connsiteY9" fmla="*/ 0 h 88677"/>
                  <a:gd name="connsiteX10" fmla="*/ 68485 w 68484"/>
                  <a:gd name="connsiteY10" fmla="*/ 0 h 88677"/>
                  <a:gd name="connsiteX11" fmla="*/ 68485 w 68484"/>
                  <a:gd name="connsiteY11" fmla="*/ 87058 h 88677"/>
                  <a:gd name="connsiteX12" fmla="*/ 54293 w 68484"/>
                  <a:gd name="connsiteY12" fmla="*/ 87058 h 88677"/>
                  <a:gd name="connsiteX13" fmla="*/ 54007 w 68484"/>
                  <a:gd name="connsiteY13" fmla="*/ 78486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8484" h="88677">
                    <a:moveTo>
                      <a:pt x="54102" y="78486"/>
                    </a:moveTo>
                    <a:cubicBezTo>
                      <a:pt x="48292" y="85344"/>
                      <a:pt x="39814" y="88678"/>
                      <a:pt x="28575" y="88678"/>
                    </a:cubicBezTo>
                    <a:cubicBezTo>
                      <a:pt x="19336" y="88678"/>
                      <a:pt x="12192" y="86011"/>
                      <a:pt x="7334" y="80581"/>
                    </a:cubicBezTo>
                    <a:cubicBezTo>
                      <a:pt x="2477" y="75152"/>
                      <a:pt x="0" y="67247"/>
                      <a:pt x="0" y="56674"/>
                    </a:cubicBez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56197"/>
                    </a:lnTo>
                    <a:cubicBezTo>
                      <a:pt x="14859" y="69437"/>
                      <a:pt x="20193" y="76009"/>
                      <a:pt x="30956" y="76009"/>
                    </a:cubicBezTo>
                    <a:cubicBezTo>
                      <a:pt x="42291" y="76009"/>
                      <a:pt x="49911" y="71819"/>
                      <a:pt x="53626" y="63341"/>
                    </a:cubicBezTo>
                    <a:lnTo>
                      <a:pt x="53626" y="0"/>
                    </a:lnTo>
                    <a:lnTo>
                      <a:pt x="68485" y="0"/>
                    </a:lnTo>
                    <a:lnTo>
                      <a:pt x="68485" y="87058"/>
                    </a:lnTo>
                    <a:lnTo>
                      <a:pt x="54293" y="87058"/>
                    </a:lnTo>
                    <a:lnTo>
                      <a:pt x="54007" y="784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Volný tvar: obrazec 59">
                <a:extLst>
                  <a:ext uri="{FF2B5EF4-FFF2-40B4-BE49-F238E27FC236}">
                    <a16:creationId xmlns:a16="http://schemas.microsoft.com/office/drawing/2014/main" id="{012CB7EA-EDDF-CC1E-CBB4-E38D63F7557F}"/>
                  </a:ext>
                </a:extLst>
              </p:cNvPr>
              <p:cNvSpPr/>
              <p:nvPr/>
            </p:nvSpPr>
            <p:spPr>
              <a:xfrm>
                <a:off x="9163666" y="3014716"/>
                <a:ext cx="73723" cy="125063"/>
              </a:xfrm>
              <a:custGeom>
                <a:avLst/>
                <a:gdLst>
                  <a:gd name="connsiteX0" fmla="*/ 73724 w 73723"/>
                  <a:gd name="connsiteY0" fmla="*/ 80867 h 125063"/>
                  <a:gd name="connsiteX1" fmla="*/ 64579 w 73723"/>
                  <a:gd name="connsiteY1" fmla="*/ 112967 h 125063"/>
                  <a:gd name="connsiteX2" fmla="*/ 40005 w 73723"/>
                  <a:gd name="connsiteY2" fmla="*/ 125063 h 125063"/>
                  <a:gd name="connsiteX3" fmla="*/ 14478 w 73723"/>
                  <a:gd name="connsiteY3" fmla="*/ 113443 h 125063"/>
                  <a:gd name="connsiteX4" fmla="*/ 13716 w 73723"/>
                  <a:gd name="connsiteY4" fmla="*/ 123539 h 125063"/>
                  <a:gd name="connsiteX5" fmla="*/ 0 w 73723"/>
                  <a:gd name="connsiteY5" fmla="*/ 123539 h 125063"/>
                  <a:gd name="connsiteX6" fmla="*/ 0 w 73723"/>
                  <a:gd name="connsiteY6" fmla="*/ 0 h 125063"/>
                  <a:gd name="connsiteX7" fmla="*/ 14859 w 73723"/>
                  <a:gd name="connsiteY7" fmla="*/ 0 h 125063"/>
                  <a:gd name="connsiteX8" fmla="*/ 14859 w 73723"/>
                  <a:gd name="connsiteY8" fmla="*/ 46101 h 125063"/>
                  <a:gd name="connsiteX9" fmla="*/ 39719 w 73723"/>
                  <a:gd name="connsiteY9" fmla="*/ 34957 h 125063"/>
                  <a:gd name="connsiteX10" fmla="*/ 64579 w 73723"/>
                  <a:gd name="connsiteY10" fmla="*/ 46958 h 125063"/>
                  <a:gd name="connsiteX11" fmla="*/ 73628 w 73723"/>
                  <a:gd name="connsiteY11" fmla="*/ 79820 h 125063"/>
                  <a:gd name="connsiteX12" fmla="*/ 73628 w 73723"/>
                  <a:gd name="connsiteY12" fmla="*/ 81058 h 125063"/>
                  <a:gd name="connsiteX13" fmla="*/ 58769 w 73723"/>
                  <a:gd name="connsiteY13" fmla="*/ 79153 h 125063"/>
                  <a:gd name="connsiteX14" fmla="*/ 52864 w 73723"/>
                  <a:gd name="connsiteY14" fmla="*/ 55626 h 125063"/>
                  <a:gd name="connsiteX15" fmla="*/ 36004 w 73723"/>
                  <a:gd name="connsiteY15" fmla="*/ 47339 h 125063"/>
                  <a:gd name="connsiteX16" fmla="*/ 14859 w 73723"/>
                  <a:gd name="connsiteY16" fmla="*/ 61055 h 125063"/>
                  <a:gd name="connsiteX17" fmla="*/ 14859 w 73723"/>
                  <a:gd name="connsiteY17" fmla="*/ 98679 h 125063"/>
                  <a:gd name="connsiteX18" fmla="*/ 36195 w 73723"/>
                  <a:gd name="connsiteY18" fmla="*/ 112395 h 125063"/>
                  <a:gd name="connsiteX19" fmla="*/ 52864 w 73723"/>
                  <a:gd name="connsiteY19" fmla="*/ 104108 h 125063"/>
                  <a:gd name="connsiteX20" fmla="*/ 58769 w 73723"/>
                  <a:gd name="connsiteY20" fmla="*/ 79153 h 125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723" h="125063">
                    <a:moveTo>
                      <a:pt x="73724" y="80867"/>
                    </a:moveTo>
                    <a:cubicBezTo>
                      <a:pt x="73724" y="94202"/>
                      <a:pt x="70676" y="104870"/>
                      <a:pt x="64579" y="112967"/>
                    </a:cubicBezTo>
                    <a:cubicBezTo>
                      <a:pt x="58484" y="121063"/>
                      <a:pt x="50292" y="125063"/>
                      <a:pt x="40005" y="125063"/>
                    </a:cubicBezTo>
                    <a:cubicBezTo>
                      <a:pt x="29051" y="125063"/>
                      <a:pt x="20479" y="121158"/>
                      <a:pt x="14478" y="113443"/>
                    </a:cubicBezTo>
                    <a:lnTo>
                      <a:pt x="13716" y="123539"/>
                    </a:ln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46101"/>
                    </a:lnTo>
                    <a:cubicBezTo>
                      <a:pt x="20860" y="38671"/>
                      <a:pt x="29146" y="34957"/>
                      <a:pt x="39719" y="34957"/>
                    </a:cubicBezTo>
                    <a:cubicBezTo>
                      <a:pt x="50292" y="34957"/>
                      <a:pt x="58579" y="38957"/>
                      <a:pt x="64579" y="46958"/>
                    </a:cubicBezTo>
                    <a:cubicBezTo>
                      <a:pt x="70580" y="54959"/>
                      <a:pt x="73628" y="65913"/>
                      <a:pt x="73628" y="79820"/>
                    </a:cubicBezTo>
                    <a:lnTo>
                      <a:pt x="73628" y="81058"/>
                    </a:lnTo>
                    <a:close/>
                    <a:moveTo>
                      <a:pt x="58769" y="79153"/>
                    </a:moveTo>
                    <a:cubicBezTo>
                      <a:pt x="58769" y="69056"/>
                      <a:pt x="56769" y="61150"/>
                      <a:pt x="52864" y="55626"/>
                    </a:cubicBezTo>
                    <a:cubicBezTo>
                      <a:pt x="48959" y="50101"/>
                      <a:pt x="43339" y="47339"/>
                      <a:pt x="36004" y="47339"/>
                    </a:cubicBezTo>
                    <a:cubicBezTo>
                      <a:pt x="26194" y="47339"/>
                      <a:pt x="19145" y="51911"/>
                      <a:pt x="14859" y="61055"/>
                    </a:cubicBezTo>
                    <a:lnTo>
                      <a:pt x="14859" y="98679"/>
                    </a:lnTo>
                    <a:cubicBezTo>
                      <a:pt x="19431" y="107823"/>
                      <a:pt x="26479" y="112395"/>
                      <a:pt x="36195" y="112395"/>
                    </a:cubicBezTo>
                    <a:cubicBezTo>
                      <a:pt x="43339" y="112395"/>
                      <a:pt x="48863" y="109633"/>
                      <a:pt x="52864" y="104108"/>
                    </a:cubicBezTo>
                    <a:cubicBezTo>
                      <a:pt x="56864" y="98584"/>
                      <a:pt x="58769" y="90297"/>
                      <a:pt x="58769" y="7915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Volný tvar: obrazec 60">
                <a:extLst>
                  <a:ext uri="{FF2B5EF4-FFF2-40B4-BE49-F238E27FC236}">
                    <a16:creationId xmlns:a16="http://schemas.microsoft.com/office/drawing/2014/main" id="{DAD9124D-2966-C914-6457-8B4E2EA138CC}"/>
                  </a:ext>
                </a:extLst>
              </p:cNvPr>
              <p:cNvSpPr/>
              <p:nvPr/>
            </p:nvSpPr>
            <p:spPr>
              <a:xfrm>
                <a:off x="9257392" y="3014621"/>
                <a:ext cx="14858" cy="123539"/>
              </a:xfrm>
              <a:custGeom>
                <a:avLst/>
                <a:gdLst>
                  <a:gd name="connsiteX0" fmla="*/ 14859 w 14858"/>
                  <a:gd name="connsiteY0" fmla="*/ 123539 h 123539"/>
                  <a:gd name="connsiteX1" fmla="*/ 0 w 14858"/>
                  <a:gd name="connsiteY1" fmla="*/ 123539 h 123539"/>
                  <a:gd name="connsiteX2" fmla="*/ 0 w 14858"/>
                  <a:gd name="connsiteY2" fmla="*/ 0 h 123539"/>
                  <a:gd name="connsiteX3" fmla="*/ 14859 w 14858"/>
                  <a:gd name="connsiteY3" fmla="*/ 0 h 123539"/>
                  <a:gd name="connsiteX4" fmla="*/ 14859 w 14858"/>
                  <a:gd name="connsiteY4" fmla="*/ 123539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8" h="123539">
                    <a:moveTo>
                      <a:pt x="14859" y="123539"/>
                    </a:move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1235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Volný tvar: obrazec 61">
                <a:extLst>
                  <a:ext uri="{FF2B5EF4-FFF2-40B4-BE49-F238E27FC236}">
                    <a16:creationId xmlns:a16="http://schemas.microsoft.com/office/drawing/2014/main" id="{B3102A80-2ABA-AEFF-7997-8010805CB469}"/>
                  </a:ext>
                </a:extLst>
              </p:cNvPr>
              <p:cNvSpPr/>
              <p:nvPr/>
            </p:nvSpPr>
            <p:spPr>
              <a:xfrm>
                <a:off x="9296158" y="3019479"/>
                <a:ext cx="17621" cy="118681"/>
              </a:xfrm>
              <a:custGeom>
                <a:avLst/>
                <a:gdLst>
                  <a:gd name="connsiteX0" fmla="*/ 0 w 17621"/>
                  <a:gd name="connsiteY0" fmla="*/ 8572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2 h 118681"/>
                  <a:gd name="connsiteX5" fmla="*/ 15335 w 17621"/>
                  <a:gd name="connsiteY5" fmla="*/ 14573 h 118681"/>
                  <a:gd name="connsiteX6" fmla="*/ 8763 w 17621"/>
                  <a:gd name="connsiteY6" fmla="*/ 16954 h 118681"/>
                  <a:gd name="connsiteX7" fmla="*/ 2191 w 17621"/>
                  <a:gd name="connsiteY7" fmla="*/ 14573 h 118681"/>
                  <a:gd name="connsiteX8" fmla="*/ 0 w 17621"/>
                  <a:gd name="connsiteY8" fmla="*/ 8572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2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620" y="857"/>
                      <a:pt x="5810" y="0"/>
                      <a:pt x="8763" y="0"/>
                    </a:cubicBezTo>
                    <a:cubicBezTo>
                      <a:pt x="11716" y="0"/>
                      <a:pt x="13811" y="857"/>
                      <a:pt x="15335" y="2476"/>
                    </a:cubicBezTo>
                    <a:cubicBezTo>
                      <a:pt x="16859" y="4096"/>
                      <a:pt x="17621" y="6191"/>
                      <a:pt x="17621" y="8572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2"/>
                      <a:pt x="11621" y="16954"/>
                      <a:pt x="8763" y="16954"/>
                    </a:cubicBezTo>
                    <a:cubicBezTo>
                      <a:pt x="5905" y="16954"/>
                      <a:pt x="3715" y="16192"/>
                      <a:pt x="2191" y="14573"/>
                    </a:cubicBezTo>
                    <a:cubicBezTo>
                      <a:pt x="667" y="12954"/>
                      <a:pt x="0" y="10954"/>
                      <a:pt x="0" y="8572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Volný tvar: obrazec 62">
                <a:extLst>
                  <a:ext uri="{FF2B5EF4-FFF2-40B4-BE49-F238E27FC236}">
                    <a16:creationId xmlns:a16="http://schemas.microsoft.com/office/drawing/2014/main" id="{BDA9EDCD-6201-D0DD-EB2C-9D918FB49327}"/>
                  </a:ext>
                </a:extLst>
              </p:cNvPr>
              <p:cNvSpPr/>
              <p:nvPr/>
            </p:nvSpPr>
            <p:spPr>
              <a:xfrm>
                <a:off x="9332258" y="3049482"/>
                <a:ext cx="73437" cy="90201"/>
              </a:xfrm>
              <a:custGeom>
                <a:avLst/>
                <a:gdLst>
                  <a:gd name="connsiteX0" fmla="*/ 38767 w 73437"/>
                  <a:gd name="connsiteY0" fmla="*/ 78105 h 90201"/>
                  <a:gd name="connsiteX1" fmla="*/ 52673 w 73437"/>
                  <a:gd name="connsiteY1" fmla="*/ 73247 h 90201"/>
                  <a:gd name="connsiteX2" fmla="*/ 59246 w 73437"/>
                  <a:gd name="connsiteY2" fmla="*/ 61151 h 90201"/>
                  <a:gd name="connsiteX3" fmla="*/ 73343 w 73437"/>
                  <a:gd name="connsiteY3" fmla="*/ 61151 h 90201"/>
                  <a:gd name="connsiteX4" fmla="*/ 68199 w 73437"/>
                  <a:gd name="connsiteY4" fmla="*/ 75438 h 90201"/>
                  <a:gd name="connsiteX5" fmla="*/ 55531 w 73437"/>
                  <a:gd name="connsiteY5" fmla="*/ 86201 h 90201"/>
                  <a:gd name="connsiteX6" fmla="*/ 38767 w 73437"/>
                  <a:gd name="connsiteY6" fmla="*/ 90202 h 90201"/>
                  <a:gd name="connsiteX7" fmla="*/ 10478 w 73437"/>
                  <a:gd name="connsiteY7" fmla="*/ 78295 h 90201"/>
                  <a:gd name="connsiteX8" fmla="*/ 0 w 73437"/>
                  <a:gd name="connsiteY8" fmla="*/ 45815 h 90201"/>
                  <a:gd name="connsiteX9" fmla="*/ 0 w 73437"/>
                  <a:gd name="connsiteY9" fmla="*/ 43339 h 90201"/>
                  <a:gd name="connsiteX10" fmla="*/ 4667 w 73437"/>
                  <a:gd name="connsiteY10" fmla="*/ 20764 h 90201"/>
                  <a:gd name="connsiteX11" fmla="*/ 18097 w 73437"/>
                  <a:gd name="connsiteY11" fmla="*/ 5429 h 90201"/>
                  <a:gd name="connsiteX12" fmla="*/ 38767 w 73437"/>
                  <a:gd name="connsiteY12" fmla="*/ 0 h 90201"/>
                  <a:gd name="connsiteX13" fmla="*/ 63151 w 73437"/>
                  <a:gd name="connsiteY13" fmla="*/ 8763 h 90201"/>
                  <a:gd name="connsiteX14" fmla="*/ 73438 w 73437"/>
                  <a:gd name="connsiteY14" fmla="*/ 31528 h 90201"/>
                  <a:gd name="connsiteX15" fmla="*/ 59341 w 73437"/>
                  <a:gd name="connsiteY15" fmla="*/ 31528 h 90201"/>
                  <a:gd name="connsiteX16" fmla="*/ 52959 w 73437"/>
                  <a:gd name="connsiteY16" fmla="*/ 17621 h 90201"/>
                  <a:gd name="connsiteX17" fmla="*/ 38767 w 73437"/>
                  <a:gd name="connsiteY17" fmla="*/ 12192 h 90201"/>
                  <a:gd name="connsiteX18" fmla="*/ 21146 w 73437"/>
                  <a:gd name="connsiteY18" fmla="*/ 20384 h 90201"/>
                  <a:gd name="connsiteX19" fmla="*/ 14954 w 73437"/>
                  <a:gd name="connsiteY19" fmla="*/ 44006 h 90201"/>
                  <a:gd name="connsiteX20" fmla="*/ 14954 w 73437"/>
                  <a:gd name="connsiteY20" fmla="*/ 46863 h 90201"/>
                  <a:gd name="connsiteX21" fmla="*/ 21146 w 73437"/>
                  <a:gd name="connsiteY21" fmla="*/ 70009 h 90201"/>
                  <a:gd name="connsiteX22" fmla="*/ 38862 w 73437"/>
                  <a:gd name="connsiteY22" fmla="*/ 78105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3437" h="90201">
                    <a:moveTo>
                      <a:pt x="38767" y="78105"/>
                    </a:moveTo>
                    <a:cubicBezTo>
                      <a:pt x="44101" y="78105"/>
                      <a:pt x="48673" y="76486"/>
                      <a:pt x="52673" y="73247"/>
                    </a:cubicBezTo>
                    <a:cubicBezTo>
                      <a:pt x="56674" y="70009"/>
                      <a:pt x="58864" y="66008"/>
                      <a:pt x="59246" y="61151"/>
                    </a:cubicBezTo>
                    <a:lnTo>
                      <a:pt x="73343" y="61151"/>
                    </a:lnTo>
                    <a:cubicBezTo>
                      <a:pt x="73057" y="66104"/>
                      <a:pt x="71342" y="70866"/>
                      <a:pt x="68199" y="75438"/>
                    </a:cubicBezTo>
                    <a:cubicBezTo>
                      <a:pt x="65056" y="79915"/>
                      <a:pt x="60770" y="83534"/>
                      <a:pt x="55531" y="86201"/>
                    </a:cubicBezTo>
                    <a:cubicBezTo>
                      <a:pt x="50292" y="88868"/>
                      <a:pt x="44672" y="90202"/>
                      <a:pt x="38767" y="90202"/>
                    </a:cubicBezTo>
                    <a:cubicBezTo>
                      <a:pt x="26861" y="90202"/>
                      <a:pt x="17526" y="86201"/>
                      <a:pt x="10478" y="78295"/>
                    </a:cubicBezTo>
                    <a:cubicBezTo>
                      <a:pt x="3524" y="70390"/>
                      <a:pt x="0" y="59531"/>
                      <a:pt x="0" y="45815"/>
                    </a:cubicBezTo>
                    <a:lnTo>
                      <a:pt x="0" y="43339"/>
                    </a:lnTo>
                    <a:cubicBezTo>
                      <a:pt x="0" y="34861"/>
                      <a:pt x="1524" y="27337"/>
                      <a:pt x="4667" y="20764"/>
                    </a:cubicBezTo>
                    <a:cubicBezTo>
                      <a:pt x="7811" y="14192"/>
                      <a:pt x="12287" y="9049"/>
                      <a:pt x="18097" y="5429"/>
                    </a:cubicBezTo>
                    <a:cubicBezTo>
                      <a:pt x="23908" y="1810"/>
                      <a:pt x="30766" y="0"/>
                      <a:pt x="38767" y="0"/>
                    </a:cubicBezTo>
                    <a:cubicBezTo>
                      <a:pt x="48578" y="0"/>
                      <a:pt x="56674" y="2953"/>
                      <a:pt x="63151" y="8763"/>
                    </a:cubicBezTo>
                    <a:cubicBezTo>
                      <a:pt x="69628" y="14573"/>
                      <a:pt x="73057" y="22193"/>
                      <a:pt x="73438" y="31528"/>
                    </a:cubicBezTo>
                    <a:lnTo>
                      <a:pt x="59341" y="31528"/>
                    </a:lnTo>
                    <a:cubicBezTo>
                      <a:pt x="58960" y="25908"/>
                      <a:pt x="56769" y="21241"/>
                      <a:pt x="52959" y="17621"/>
                    </a:cubicBezTo>
                    <a:cubicBezTo>
                      <a:pt x="49149" y="14002"/>
                      <a:pt x="44387" y="12192"/>
                      <a:pt x="38767" y="12192"/>
                    </a:cubicBezTo>
                    <a:cubicBezTo>
                      <a:pt x="31242" y="12192"/>
                      <a:pt x="25337" y="14954"/>
                      <a:pt x="21146" y="20384"/>
                    </a:cubicBezTo>
                    <a:cubicBezTo>
                      <a:pt x="16954" y="25813"/>
                      <a:pt x="14954" y="33718"/>
                      <a:pt x="14954" y="44006"/>
                    </a:cubicBezTo>
                    <a:lnTo>
                      <a:pt x="14954" y="46863"/>
                    </a:lnTo>
                    <a:cubicBezTo>
                      <a:pt x="14954" y="56864"/>
                      <a:pt x="17050" y="64580"/>
                      <a:pt x="21146" y="70009"/>
                    </a:cubicBezTo>
                    <a:cubicBezTo>
                      <a:pt x="25241" y="75438"/>
                      <a:pt x="31147" y="78105"/>
                      <a:pt x="38862" y="7810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Volný tvar: obrazec 63">
                <a:extLst>
                  <a:ext uri="{FF2B5EF4-FFF2-40B4-BE49-F238E27FC236}">
                    <a16:creationId xmlns:a16="http://schemas.microsoft.com/office/drawing/2014/main" id="{2F8D4146-1C43-1218-F27E-7CAEFBE43794}"/>
                  </a:ext>
                </a:extLst>
              </p:cNvPr>
              <p:cNvSpPr/>
              <p:nvPr/>
            </p:nvSpPr>
            <p:spPr>
              <a:xfrm>
                <a:off x="9465513" y="3021003"/>
                <a:ext cx="90011" cy="117157"/>
              </a:xfrm>
              <a:custGeom>
                <a:avLst/>
                <a:gdLst>
                  <a:gd name="connsiteX0" fmla="*/ 90011 w 90011"/>
                  <a:gd name="connsiteY0" fmla="*/ 117157 h 117157"/>
                  <a:gd name="connsiteX1" fmla="*/ 74486 w 90011"/>
                  <a:gd name="connsiteY1" fmla="*/ 117157 h 117157"/>
                  <a:gd name="connsiteX2" fmla="*/ 74486 w 90011"/>
                  <a:gd name="connsiteY2" fmla="*/ 63055 h 117157"/>
                  <a:gd name="connsiteX3" fmla="*/ 15430 w 90011"/>
                  <a:gd name="connsiteY3" fmla="*/ 63055 h 117157"/>
                  <a:gd name="connsiteX4" fmla="*/ 15430 w 90011"/>
                  <a:gd name="connsiteY4" fmla="*/ 117157 h 117157"/>
                  <a:gd name="connsiteX5" fmla="*/ 0 w 90011"/>
                  <a:gd name="connsiteY5" fmla="*/ 117157 h 117157"/>
                  <a:gd name="connsiteX6" fmla="*/ 0 w 90011"/>
                  <a:gd name="connsiteY6" fmla="*/ 0 h 117157"/>
                  <a:gd name="connsiteX7" fmla="*/ 15430 w 90011"/>
                  <a:gd name="connsiteY7" fmla="*/ 0 h 117157"/>
                  <a:gd name="connsiteX8" fmla="*/ 15430 w 90011"/>
                  <a:gd name="connsiteY8" fmla="*/ 50387 h 117157"/>
                  <a:gd name="connsiteX9" fmla="*/ 74486 w 90011"/>
                  <a:gd name="connsiteY9" fmla="*/ 50387 h 117157"/>
                  <a:gd name="connsiteX10" fmla="*/ 74486 w 90011"/>
                  <a:gd name="connsiteY10" fmla="*/ 0 h 117157"/>
                  <a:gd name="connsiteX11" fmla="*/ 90011 w 90011"/>
                  <a:gd name="connsiteY11" fmla="*/ 0 h 117157"/>
                  <a:gd name="connsiteX12" fmla="*/ 90011 w 90011"/>
                  <a:gd name="connsiteY12" fmla="*/ 117157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011" h="117157">
                    <a:moveTo>
                      <a:pt x="90011" y="117157"/>
                    </a:moveTo>
                    <a:lnTo>
                      <a:pt x="74486" y="117157"/>
                    </a:lnTo>
                    <a:lnTo>
                      <a:pt x="74486" y="63055"/>
                    </a:lnTo>
                    <a:lnTo>
                      <a:pt x="15430" y="63055"/>
                    </a:lnTo>
                    <a:lnTo>
                      <a:pt x="15430" y="117157"/>
                    </a:lnTo>
                    <a:lnTo>
                      <a:pt x="0" y="117157"/>
                    </a:lnTo>
                    <a:lnTo>
                      <a:pt x="0" y="0"/>
                    </a:lnTo>
                    <a:lnTo>
                      <a:pt x="15430" y="0"/>
                    </a:lnTo>
                    <a:lnTo>
                      <a:pt x="15430" y="50387"/>
                    </a:lnTo>
                    <a:lnTo>
                      <a:pt x="74486" y="50387"/>
                    </a:lnTo>
                    <a:lnTo>
                      <a:pt x="74486" y="0"/>
                    </a:lnTo>
                    <a:lnTo>
                      <a:pt x="90011" y="0"/>
                    </a:lnTo>
                    <a:lnTo>
                      <a:pt x="90011" y="1171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Volný tvar: obrazec 64">
                <a:extLst>
                  <a:ext uri="{FF2B5EF4-FFF2-40B4-BE49-F238E27FC236}">
                    <a16:creationId xmlns:a16="http://schemas.microsoft.com/office/drawing/2014/main" id="{4C4A0C78-6F8A-6E5F-2F32-4B238474435B}"/>
                  </a:ext>
                </a:extLst>
              </p:cNvPr>
              <p:cNvSpPr/>
              <p:nvPr/>
            </p:nvSpPr>
            <p:spPr>
              <a:xfrm>
                <a:off x="9576765" y="3049578"/>
                <a:ext cx="73818" cy="90201"/>
              </a:xfrm>
              <a:custGeom>
                <a:avLst/>
                <a:gdLst>
                  <a:gd name="connsiteX0" fmla="*/ 39909 w 73818"/>
                  <a:gd name="connsiteY0" fmla="*/ 90202 h 90201"/>
                  <a:gd name="connsiteX1" fmla="*/ 11144 w 73818"/>
                  <a:gd name="connsiteY1" fmla="*/ 78581 h 90201"/>
                  <a:gd name="connsiteX2" fmla="*/ 0 w 73818"/>
                  <a:gd name="connsiteY2" fmla="*/ 47530 h 90201"/>
                  <a:gd name="connsiteX3" fmla="*/ 0 w 73818"/>
                  <a:gd name="connsiteY3" fmla="*/ 44768 h 90201"/>
                  <a:gd name="connsiteX4" fmla="*/ 4953 w 73818"/>
                  <a:gd name="connsiteY4" fmla="*/ 21622 h 90201"/>
                  <a:gd name="connsiteX5" fmla="*/ 18764 w 73818"/>
                  <a:gd name="connsiteY5" fmla="*/ 5715 h 90201"/>
                  <a:gd name="connsiteX6" fmla="*/ 38005 w 73818"/>
                  <a:gd name="connsiteY6" fmla="*/ 0 h 90201"/>
                  <a:gd name="connsiteX7" fmla="*/ 64389 w 73818"/>
                  <a:gd name="connsiteY7" fmla="*/ 11144 h 90201"/>
                  <a:gd name="connsiteX8" fmla="*/ 73819 w 73818"/>
                  <a:gd name="connsiteY8" fmla="*/ 43148 h 90201"/>
                  <a:gd name="connsiteX9" fmla="*/ 73819 w 73818"/>
                  <a:gd name="connsiteY9" fmla="*/ 49340 h 90201"/>
                  <a:gd name="connsiteX10" fmla="*/ 14859 w 73818"/>
                  <a:gd name="connsiteY10" fmla="*/ 49340 h 90201"/>
                  <a:gd name="connsiteX11" fmla="*/ 22384 w 73818"/>
                  <a:gd name="connsiteY11" fmla="*/ 70104 h 90201"/>
                  <a:gd name="connsiteX12" fmla="*/ 40672 w 73818"/>
                  <a:gd name="connsiteY12" fmla="*/ 78010 h 90201"/>
                  <a:gd name="connsiteX13" fmla="*/ 54007 w 73818"/>
                  <a:gd name="connsiteY13" fmla="*/ 74771 h 90201"/>
                  <a:gd name="connsiteX14" fmla="*/ 63532 w 73818"/>
                  <a:gd name="connsiteY14" fmla="*/ 66199 h 90201"/>
                  <a:gd name="connsiteX15" fmla="*/ 72676 w 73818"/>
                  <a:gd name="connsiteY15" fmla="*/ 73247 h 90201"/>
                  <a:gd name="connsiteX16" fmla="*/ 39814 w 73818"/>
                  <a:gd name="connsiteY16" fmla="*/ 90106 h 90201"/>
                  <a:gd name="connsiteX17" fmla="*/ 38100 w 73818"/>
                  <a:gd name="connsiteY17" fmla="*/ 12192 h 90201"/>
                  <a:gd name="connsiteX18" fmla="*/ 22955 w 73818"/>
                  <a:gd name="connsiteY18" fmla="*/ 18764 h 90201"/>
                  <a:gd name="connsiteX19" fmla="*/ 15430 w 73818"/>
                  <a:gd name="connsiteY19" fmla="*/ 37147 h 90201"/>
                  <a:gd name="connsiteX20" fmla="*/ 59055 w 73818"/>
                  <a:gd name="connsiteY20" fmla="*/ 37147 h 90201"/>
                  <a:gd name="connsiteX21" fmla="*/ 59055 w 73818"/>
                  <a:gd name="connsiteY21" fmla="*/ 36004 h 90201"/>
                  <a:gd name="connsiteX22" fmla="*/ 52959 w 73818"/>
                  <a:gd name="connsiteY22" fmla="*/ 18383 h 90201"/>
                  <a:gd name="connsiteX23" fmla="*/ 38195 w 73818"/>
                  <a:gd name="connsiteY23" fmla="*/ 12192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818" h="90201">
                    <a:moveTo>
                      <a:pt x="39909" y="90202"/>
                    </a:moveTo>
                    <a:cubicBezTo>
                      <a:pt x="28099" y="90202"/>
                      <a:pt x="18478" y="86296"/>
                      <a:pt x="11144" y="78581"/>
                    </a:cubicBezTo>
                    <a:cubicBezTo>
                      <a:pt x="3810" y="70866"/>
                      <a:pt x="0" y="60484"/>
                      <a:pt x="0" y="47530"/>
                    </a:cubicBezTo>
                    <a:lnTo>
                      <a:pt x="0" y="44768"/>
                    </a:lnTo>
                    <a:cubicBezTo>
                      <a:pt x="0" y="36100"/>
                      <a:pt x="1619" y="28384"/>
                      <a:pt x="4953" y="21622"/>
                    </a:cubicBezTo>
                    <a:cubicBezTo>
                      <a:pt x="8287" y="14859"/>
                      <a:pt x="12859" y="9525"/>
                      <a:pt x="18764" y="5715"/>
                    </a:cubicBezTo>
                    <a:cubicBezTo>
                      <a:pt x="24670" y="1905"/>
                      <a:pt x="31147" y="0"/>
                      <a:pt x="38005" y="0"/>
                    </a:cubicBezTo>
                    <a:cubicBezTo>
                      <a:pt x="49339" y="0"/>
                      <a:pt x="58102" y="3715"/>
                      <a:pt x="64389" y="11144"/>
                    </a:cubicBezTo>
                    <a:cubicBezTo>
                      <a:pt x="70675" y="18574"/>
                      <a:pt x="73819" y="29242"/>
                      <a:pt x="73819" y="43148"/>
                    </a:cubicBezTo>
                    <a:lnTo>
                      <a:pt x="73819" y="49340"/>
                    </a:lnTo>
                    <a:lnTo>
                      <a:pt x="14859" y="49340"/>
                    </a:lnTo>
                    <a:cubicBezTo>
                      <a:pt x="15049" y="57912"/>
                      <a:pt x="17621" y="64865"/>
                      <a:pt x="22384" y="70104"/>
                    </a:cubicBezTo>
                    <a:cubicBezTo>
                      <a:pt x="27146" y="75343"/>
                      <a:pt x="33242" y="78010"/>
                      <a:pt x="40672" y="78010"/>
                    </a:cubicBezTo>
                    <a:cubicBezTo>
                      <a:pt x="45910" y="78010"/>
                      <a:pt x="50387" y="76962"/>
                      <a:pt x="54007" y="74771"/>
                    </a:cubicBezTo>
                    <a:cubicBezTo>
                      <a:pt x="57626" y="72580"/>
                      <a:pt x="60865" y="69818"/>
                      <a:pt x="63532" y="66199"/>
                    </a:cubicBezTo>
                    <a:lnTo>
                      <a:pt x="72676" y="73247"/>
                    </a:lnTo>
                    <a:cubicBezTo>
                      <a:pt x="65341" y="84487"/>
                      <a:pt x="54388" y="90106"/>
                      <a:pt x="39814" y="90106"/>
                    </a:cubicBezTo>
                    <a:close/>
                    <a:moveTo>
                      <a:pt x="38100" y="12192"/>
                    </a:moveTo>
                    <a:cubicBezTo>
                      <a:pt x="32099" y="12192"/>
                      <a:pt x="27051" y="14383"/>
                      <a:pt x="22955" y="18764"/>
                    </a:cubicBezTo>
                    <a:cubicBezTo>
                      <a:pt x="18859" y="23146"/>
                      <a:pt x="16383" y="29242"/>
                      <a:pt x="15430" y="37147"/>
                    </a:cubicBezTo>
                    <a:lnTo>
                      <a:pt x="59055" y="37147"/>
                    </a:lnTo>
                    <a:lnTo>
                      <a:pt x="59055" y="36004"/>
                    </a:lnTo>
                    <a:cubicBezTo>
                      <a:pt x="58674" y="28480"/>
                      <a:pt x="56578" y="22574"/>
                      <a:pt x="52959" y="18383"/>
                    </a:cubicBezTo>
                    <a:cubicBezTo>
                      <a:pt x="49339" y="14192"/>
                      <a:pt x="44386" y="12192"/>
                      <a:pt x="38195" y="1219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Volný tvar: obrazec 65">
                <a:extLst>
                  <a:ext uri="{FF2B5EF4-FFF2-40B4-BE49-F238E27FC236}">
                    <a16:creationId xmlns:a16="http://schemas.microsoft.com/office/drawing/2014/main" id="{E31AC77E-DC79-1648-C6C5-170838D7E9C5}"/>
                  </a:ext>
                </a:extLst>
              </p:cNvPr>
              <p:cNvSpPr/>
              <p:nvPr/>
            </p:nvSpPr>
            <p:spPr>
              <a:xfrm>
                <a:off x="9665348" y="3049482"/>
                <a:ext cx="71913" cy="90297"/>
              </a:xfrm>
              <a:custGeom>
                <a:avLst/>
                <a:gdLst>
                  <a:gd name="connsiteX0" fmla="*/ 56293 w 71913"/>
                  <a:gd name="connsiteY0" fmla="*/ 88678 h 90297"/>
                  <a:gd name="connsiteX1" fmla="*/ 54197 w 71913"/>
                  <a:gd name="connsiteY1" fmla="*/ 79534 h 90297"/>
                  <a:gd name="connsiteX2" fmla="*/ 29432 w 71913"/>
                  <a:gd name="connsiteY2" fmla="*/ 90297 h 90297"/>
                  <a:gd name="connsiteX3" fmla="*/ 8287 w 71913"/>
                  <a:gd name="connsiteY3" fmla="*/ 83058 h 90297"/>
                  <a:gd name="connsiteX4" fmla="*/ 0 w 71913"/>
                  <a:gd name="connsiteY4" fmla="*/ 64580 h 90297"/>
                  <a:gd name="connsiteX5" fmla="*/ 10287 w 71913"/>
                  <a:gd name="connsiteY5" fmla="*/ 43434 h 90297"/>
                  <a:gd name="connsiteX6" fmla="*/ 39338 w 71913"/>
                  <a:gd name="connsiteY6" fmla="*/ 35909 h 90297"/>
                  <a:gd name="connsiteX7" fmla="*/ 53816 w 71913"/>
                  <a:gd name="connsiteY7" fmla="*/ 35909 h 90297"/>
                  <a:gd name="connsiteX8" fmla="*/ 53816 w 71913"/>
                  <a:gd name="connsiteY8" fmla="*/ 29051 h 90297"/>
                  <a:gd name="connsiteX9" fmla="*/ 49149 w 71913"/>
                  <a:gd name="connsiteY9" fmla="*/ 16669 h 90297"/>
                  <a:gd name="connsiteX10" fmla="*/ 35433 w 71913"/>
                  <a:gd name="connsiteY10" fmla="*/ 12002 h 90297"/>
                  <a:gd name="connsiteX11" fmla="*/ 22098 w 71913"/>
                  <a:gd name="connsiteY11" fmla="*/ 16002 h 90297"/>
                  <a:gd name="connsiteX12" fmla="*/ 16669 w 71913"/>
                  <a:gd name="connsiteY12" fmla="*/ 25717 h 90297"/>
                  <a:gd name="connsiteX13" fmla="*/ 1714 w 71913"/>
                  <a:gd name="connsiteY13" fmla="*/ 25717 h 90297"/>
                  <a:gd name="connsiteX14" fmla="*/ 6382 w 71913"/>
                  <a:gd name="connsiteY14" fmla="*/ 13144 h 90297"/>
                  <a:gd name="connsiteX15" fmla="*/ 18955 w 71913"/>
                  <a:gd name="connsiteY15" fmla="*/ 3524 h 90297"/>
                  <a:gd name="connsiteX16" fmla="*/ 36386 w 71913"/>
                  <a:gd name="connsiteY16" fmla="*/ 0 h 90297"/>
                  <a:gd name="connsiteX17" fmla="*/ 60007 w 71913"/>
                  <a:gd name="connsiteY17" fmla="*/ 7525 h 90297"/>
                  <a:gd name="connsiteX18" fmla="*/ 68866 w 71913"/>
                  <a:gd name="connsiteY18" fmla="*/ 28194 h 90297"/>
                  <a:gd name="connsiteX19" fmla="*/ 68866 w 71913"/>
                  <a:gd name="connsiteY19" fmla="*/ 68294 h 90297"/>
                  <a:gd name="connsiteX20" fmla="*/ 71914 w 71913"/>
                  <a:gd name="connsiteY20" fmla="*/ 87344 h 90297"/>
                  <a:gd name="connsiteX21" fmla="*/ 71914 w 71913"/>
                  <a:gd name="connsiteY21" fmla="*/ 88583 h 90297"/>
                  <a:gd name="connsiteX22" fmla="*/ 56293 w 71913"/>
                  <a:gd name="connsiteY22" fmla="*/ 88583 h 90297"/>
                  <a:gd name="connsiteX23" fmla="*/ 31623 w 71913"/>
                  <a:gd name="connsiteY23" fmla="*/ 77343 h 90297"/>
                  <a:gd name="connsiteX24" fmla="*/ 44863 w 71913"/>
                  <a:gd name="connsiteY24" fmla="*/ 73724 h 90297"/>
                  <a:gd name="connsiteX25" fmla="*/ 53912 w 71913"/>
                  <a:gd name="connsiteY25" fmla="*/ 64294 h 90297"/>
                  <a:gd name="connsiteX26" fmla="*/ 53912 w 71913"/>
                  <a:gd name="connsiteY26" fmla="*/ 46387 h 90297"/>
                  <a:gd name="connsiteX27" fmla="*/ 42291 w 71913"/>
                  <a:gd name="connsiteY27" fmla="*/ 46387 h 90297"/>
                  <a:gd name="connsiteX28" fmla="*/ 14954 w 71913"/>
                  <a:gd name="connsiteY28" fmla="*/ 62389 h 90297"/>
                  <a:gd name="connsiteX29" fmla="*/ 19621 w 71913"/>
                  <a:gd name="connsiteY29" fmla="*/ 73342 h 90297"/>
                  <a:gd name="connsiteX30" fmla="*/ 31623 w 71913"/>
                  <a:gd name="connsiteY30" fmla="*/ 77248 h 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7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287" y="43434"/>
                    </a:cubicBezTo>
                    <a:cubicBezTo>
                      <a:pt x="17145" y="38386"/>
                      <a:pt x="26861" y="35909"/>
                      <a:pt x="39338" y="35909"/>
                    </a:cubicBezTo>
                    <a:lnTo>
                      <a:pt x="53816" y="35909"/>
                    </a:lnTo>
                    <a:lnTo>
                      <a:pt x="53816" y="29051"/>
                    </a:lnTo>
                    <a:cubicBezTo>
                      <a:pt x="53816" y="23812"/>
                      <a:pt x="52292" y="19717"/>
                      <a:pt x="49149" y="16669"/>
                    </a:cubicBezTo>
                    <a:cubicBezTo>
                      <a:pt x="46006" y="13621"/>
                      <a:pt x="41434" y="12002"/>
                      <a:pt x="35433" y="12002"/>
                    </a:cubicBezTo>
                    <a:cubicBezTo>
                      <a:pt x="30099" y="12002"/>
                      <a:pt x="25718" y="13335"/>
                      <a:pt x="22098" y="16002"/>
                    </a:cubicBezTo>
                    <a:cubicBezTo>
                      <a:pt x="18479" y="18669"/>
                      <a:pt x="16669" y="21908"/>
                      <a:pt x="16669" y="25717"/>
                    </a:cubicBezTo>
                    <a:lnTo>
                      <a:pt x="1714" y="25717"/>
                    </a:lnTo>
                    <a:cubicBezTo>
                      <a:pt x="1714" y="21336"/>
                      <a:pt x="3238" y="17145"/>
                      <a:pt x="6382" y="13144"/>
                    </a:cubicBezTo>
                    <a:cubicBezTo>
                      <a:pt x="9430" y="9144"/>
                      <a:pt x="13621" y="5905"/>
                      <a:pt x="18955" y="3524"/>
                    </a:cubicBezTo>
                    <a:cubicBezTo>
                      <a:pt x="24194" y="1143"/>
                      <a:pt x="30004" y="0"/>
                      <a:pt x="36386" y="0"/>
                    </a:cubicBezTo>
                    <a:cubicBezTo>
                      <a:pt x="46387" y="0"/>
                      <a:pt x="54293" y="2477"/>
                      <a:pt x="60007" y="7525"/>
                    </a:cubicBezTo>
                    <a:cubicBezTo>
                      <a:pt x="65722" y="12573"/>
                      <a:pt x="68675" y="19431"/>
                      <a:pt x="68866" y="28194"/>
                    </a:cubicBezTo>
                    <a:lnTo>
                      <a:pt x="68866" y="68294"/>
                    </a:lnTo>
                    <a:cubicBezTo>
                      <a:pt x="68866" y="76295"/>
                      <a:pt x="69913" y="82677"/>
                      <a:pt x="71914" y="87344"/>
                    </a:cubicBezTo>
                    <a:lnTo>
                      <a:pt x="71914" y="88583"/>
                    </a:lnTo>
                    <a:lnTo>
                      <a:pt x="56293" y="8858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767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03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2"/>
                    </a:cubicBezTo>
                    <a:cubicBezTo>
                      <a:pt x="22765" y="76010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Volný tvar: obrazec 66">
                <a:extLst>
                  <a:ext uri="{FF2B5EF4-FFF2-40B4-BE49-F238E27FC236}">
                    <a16:creationId xmlns:a16="http://schemas.microsoft.com/office/drawing/2014/main" id="{177AF0B8-82B6-C97B-6E9F-BEF9300461DB}"/>
                  </a:ext>
                </a:extLst>
              </p:cNvPr>
              <p:cNvSpPr/>
              <p:nvPr/>
            </p:nvSpPr>
            <p:spPr>
              <a:xfrm>
                <a:off x="9758788" y="3014621"/>
                <a:ext cx="14858" cy="123539"/>
              </a:xfrm>
              <a:custGeom>
                <a:avLst/>
                <a:gdLst>
                  <a:gd name="connsiteX0" fmla="*/ 14859 w 14858"/>
                  <a:gd name="connsiteY0" fmla="*/ 123539 h 123539"/>
                  <a:gd name="connsiteX1" fmla="*/ 0 w 14858"/>
                  <a:gd name="connsiteY1" fmla="*/ 123539 h 123539"/>
                  <a:gd name="connsiteX2" fmla="*/ 0 w 14858"/>
                  <a:gd name="connsiteY2" fmla="*/ 0 h 123539"/>
                  <a:gd name="connsiteX3" fmla="*/ 14859 w 14858"/>
                  <a:gd name="connsiteY3" fmla="*/ 0 h 123539"/>
                  <a:gd name="connsiteX4" fmla="*/ 14859 w 14858"/>
                  <a:gd name="connsiteY4" fmla="*/ 123539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8" h="123539">
                    <a:moveTo>
                      <a:pt x="14859" y="123539"/>
                    </a:move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1235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Volný tvar: obrazec 67">
                <a:extLst>
                  <a:ext uri="{FF2B5EF4-FFF2-40B4-BE49-F238E27FC236}">
                    <a16:creationId xmlns:a16="http://schemas.microsoft.com/office/drawing/2014/main" id="{6173D14F-C581-1391-D05A-841BAE4EDC5B}"/>
                  </a:ext>
                </a:extLst>
              </p:cNvPr>
              <p:cNvSpPr/>
              <p:nvPr/>
            </p:nvSpPr>
            <p:spPr>
              <a:xfrm>
                <a:off x="9787077" y="3030051"/>
                <a:ext cx="47339" cy="109728"/>
              </a:xfrm>
              <a:custGeom>
                <a:avLst/>
                <a:gdLst>
                  <a:gd name="connsiteX0" fmla="*/ 30671 w 47339"/>
                  <a:gd name="connsiteY0" fmla="*/ 0 h 109728"/>
                  <a:gd name="connsiteX1" fmla="*/ 30671 w 47339"/>
                  <a:gd name="connsiteY1" fmla="*/ 21050 h 109728"/>
                  <a:gd name="connsiteX2" fmla="*/ 46958 w 47339"/>
                  <a:gd name="connsiteY2" fmla="*/ 21050 h 109728"/>
                  <a:gd name="connsiteX3" fmla="*/ 46958 w 47339"/>
                  <a:gd name="connsiteY3" fmla="*/ 32576 h 109728"/>
                  <a:gd name="connsiteX4" fmla="*/ 30671 w 47339"/>
                  <a:gd name="connsiteY4" fmla="*/ 32576 h 109728"/>
                  <a:gd name="connsiteX5" fmla="*/ 30671 w 47339"/>
                  <a:gd name="connsiteY5" fmla="*/ 86582 h 109728"/>
                  <a:gd name="connsiteX6" fmla="*/ 32861 w 47339"/>
                  <a:gd name="connsiteY6" fmla="*/ 94488 h 109728"/>
                  <a:gd name="connsiteX7" fmla="*/ 40291 w 47339"/>
                  <a:gd name="connsiteY7" fmla="*/ 97060 h 109728"/>
                  <a:gd name="connsiteX8" fmla="*/ 47339 w 47339"/>
                  <a:gd name="connsiteY8" fmla="*/ 96107 h 109728"/>
                  <a:gd name="connsiteX9" fmla="*/ 47339 w 47339"/>
                  <a:gd name="connsiteY9" fmla="*/ 108109 h 109728"/>
                  <a:gd name="connsiteX10" fmla="*/ 35909 w 47339"/>
                  <a:gd name="connsiteY10" fmla="*/ 109728 h 109728"/>
                  <a:gd name="connsiteX11" fmla="*/ 20860 w 47339"/>
                  <a:gd name="connsiteY11" fmla="*/ 103727 h 109728"/>
                  <a:gd name="connsiteX12" fmla="*/ 15812 w 47339"/>
                  <a:gd name="connsiteY12" fmla="*/ 86582 h 109728"/>
                  <a:gd name="connsiteX13" fmla="*/ 15812 w 47339"/>
                  <a:gd name="connsiteY13" fmla="*/ 32576 h 109728"/>
                  <a:gd name="connsiteX14" fmla="*/ 0 w 47339"/>
                  <a:gd name="connsiteY14" fmla="*/ 32576 h 109728"/>
                  <a:gd name="connsiteX15" fmla="*/ 0 w 47339"/>
                  <a:gd name="connsiteY15" fmla="*/ 21050 h 109728"/>
                  <a:gd name="connsiteX16" fmla="*/ 15812 w 47339"/>
                  <a:gd name="connsiteY16" fmla="*/ 21050 h 109728"/>
                  <a:gd name="connsiteX17" fmla="*/ 15812 w 47339"/>
                  <a:gd name="connsiteY17" fmla="*/ 0 h 109728"/>
                  <a:gd name="connsiteX18" fmla="*/ 30671 w 47339"/>
                  <a:gd name="connsiteY18" fmla="*/ 0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8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488"/>
                    </a:cubicBezTo>
                    <a:cubicBezTo>
                      <a:pt x="34290" y="96203"/>
                      <a:pt x="36766" y="97060"/>
                      <a:pt x="40291" y="97060"/>
                    </a:cubicBezTo>
                    <a:cubicBezTo>
                      <a:pt x="42005" y="97060"/>
                      <a:pt x="44387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289" y="107728"/>
                      <a:pt x="20860" y="103727"/>
                    </a:cubicBezTo>
                    <a:cubicBezTo>
                      <a:pt x="17431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Volný tvar: obrazec 68">
                <a:extLst>
                  <a:ext uri="{FF2B5EF4-FFF2-40B4-BE49-F238E27FC236}">
                    <a16:creationId xmlns:a16="http://schemas.microsoft.com/office/drawing/2014/main" id="{E9DBD4ED-FCDA-88FD-3EA1-A8E27E212EE7}"/>
                  </a:ext>
                </a:extLst>
              </p:cNvPr>
              <p:cNvSpPr/>
              <p:nvPr/>
            </p:nvSpPr>
            <p:spPr>
              <a:xfrm>
                <a:off x="9851371" y="3014621"/>
                <a:ext cx="68389" cy="123539"/>
              </a:xfrm>
              <a:custGeom>
                <a:avLst/>
                <a:gdLst>
                  <a:gd name="connsiteX0" fmla="*/ 14859 w 68389"/>
                  <a:gd name="connsiteY0" fmla="*/ 47053 h 123539"/>
                  <a:gd name="connsiteX1" fmla="*/ 40577 w 68389"/>
                  <a:gd name="connsiteY1" fmla="*/ 34862 h 123539"/>
                  <a:gd name="connsiteX2" fmla="*/ 68389 w 68389"/>
                  <a:gd name="connsiteY2" fmla="*/ 66008 h 123539"/>
                  <a:gd name="connsiteX3" fmla="*/ 68389 w 68389"/>
                  <a:gd name="connsiteY3" fmla="*/ 123539 h 123539"/>
                  <a:gd name="connsiteX4" fmla="*/ 53530 w 68389"/>
                  <a:gd name="connsiteY4" fmla="*/ 123539 h 123539"/>
                  <a:gd name="connsiteX5" fmla="*/ 53530 w 68389"/>
                  <a:gd name="connsiteY5" fmla="*/ 65913 h 123539"/>
                  <a:gd name="connsiteX6" fmla="*/ 49244 w 68389"/>
                  <a:gd name="connsiteY6" fmla="*/ 52007 h 123539"/>
                  <a:gd name="connsiteX7" fmla="*/ 36100 w 68389"/>
                  <a:gd name="connsiteY7" fmla="*/ 47530 h 123539"/>
                  <a:gd name="connsiteX8" fmla="*/ 23431 w 68389"/>
                  <a:gd name="connsiteY8" fmla="*/ 51435 h 123539"/>
                  <a:gd name="connsiteX9" fmla="*/ 14859 w 68389"/>
                  <a:gd name="connsiteY9" fmla="*/ 61532 h 123539"/>
                  <a:gd name="connsiteX10" fmla="*/ 14859 w 68389"/>
                  <a:gd name="connsiteY10" fmla="*/ 123539 h 123539"/>
                  <a:gd name="connsiteX11" fmla="*/ 0 w 68389"/>
                  <a:gd name="connsiteY11" fmla="*/ 123539 h 123539"/>
                  <a:gd name="connsiteX12" fmla="*/ 0 w 68389"/>
                  <a:gd name="connsiteY12" fmla="*/ 0 h 123539"/>
                  <a:gd name="connsiteX13" fmla="*/ 14859 w 68389"/>
                  <a:gd name="connsiteY13" fmla="*/ 0 h 123539"/>
                  <a:gd name="connsiteX14" fmla="*/ 14859 w 68389"/>
                  <a:gd name="connsiteY14" fmla="*/ 47053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123539">
                    <a:moveTo>
                      <a:pt x="14859" y="47053"/>
                    </a:moveTo>
                    <a:cubicBezTo>
                      <a:pt x="21431" y="38957"/>
                      <a:pt x="30004" y="34862"/>
                      <a:pt x="40577" y="34862"/>
                    </a:cubicBezTo>
                    <a:cubicBezTo>
                      <a:pt x="58960" y="34862"/>
                      <a:pt x="68294" y="45244"/>
                      <a:pt x="68389" y="66008"/>
                    </a:cubicBezTo>
                    <a:lnTo>
                      <a:pt x="68389" y="123539"/>
                    </a:lnTo>
                    <a:lnTo>
                      <a:pt x="53530" y="123539"/>
                    </a:lnTo>
                    <a:lnTo>
                      <a:pt x="53530" y="65913"/>
                    </a:lnTo>
                    <a:cubicBezTo>
                      <a:pt x="53530" y="59627"/>
                      <a:pt x="52006" y="54959"/>
                      <a:pt x="49244" y="52007"/>
                    </a:cubicBezTo>
                    <a:cubicBezTo>
                      <a:pt x="46482" y="49054"/>
                      <a:pt x="42005" y="47530"/>
                      <a:pt x="36100" y="47530"/>
                    </a:cubicBezTo>
                    <a:cubicBezTo>
                      <a:pt x="31242" y="47530"/>
                      <a:pt x="27051" y="48768"/>
                      <a:pt x="23431" y="51435"/>
                    </a:cubicBezTo>
                    <a:cubicBezTo>
                      <a:pt x="19812" y="54102"/>
                      <a:pt x="16954" y="57340"/>
                      <a:pt x="14859" y="61532"/>
                    </a:cubicBezTo>
                    <a:lnTo>
                      <a:pt x="14859" y="123539"/>
                    </a:ln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4705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Volný tvar: obrazec 69">
                <a:extLst>
                  <a:ext uri="{FF2B5EF4-FFF2-40B4-BE49-F238E27FC236}">
                    <a16:creationId xmlns:a16="http://schemas.microsoft.com/office/drawing/2014/main" id="{ED8C6538-A9AF-6BBD-7D7B-7CE29A8A007D}"/>
                  </a:ext>
                </a:extLst>
              </p:cNvPr>
              <p:cNvSpPr/>
              <p:nvPr/>
            </p:nvSpPr>
            <p:spPr>
              <a:xfrm>
                <a:off x="9986340" y="3021003"/>
                <a:ext cx="15430" cy="117157"/>
              </a:xfrm>
              <a:custGeom>
                <a:avLst/>
                <a:gdLst>
                  <a:gd name="connsiteX0" fmla="*/ 15430 w 15430"/>
                  <a:gd name="connsiteY0" fmla="*/ 117157 h 117157"/>
                  <a:gd name="connsiteX1" fmla="*/ 0 w 15430"/>
                  <a:gd name="connsiteY1" fmla="*/ 117157 h 117157"/>
                  <a:gd name="connsiteX2" fmla="*/ 0 w 15430"/>
                  <a:gd name="connsiteY2" fmla="*/ 0 h 117157"/>
                  <a:gd name="connsiteX3" fmla="*/ 15430 w 15430"/>
                  <a:gd name="connsiteY3" fmla="*/ 0 h 117157"/>
                  <a:gd name="connsiteX4" fmla="*/ 15430 w 15430"/>
                  <a:gd name="connsiteY4" fmla="*/ 117157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30" h="117157">
                    <a:moveTo>
                      <a:pt x="15430" y="117157"/>
                    </a:moveTo>
                    <a:lnTo>
                      <a:pt x="0" y="117157"/>
                    </a:lnTo>
                    <a:lnTo>
                      <a:pt x="0" y="0"/>
                    </a:lnTo>
                    <a:lnTo>
                      <a:pt x="15430" y="0"/>
                    </a:lnTo>
                    <a:lnTo>
                      <a:pt x="15430" y="1171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Volný tvar: obrazec 70">
                <a:extLst>
                  <a:ext uri="{FF2B5EF4-FFF2-40B4-BE49-F238E27FC236}">
                    <a16:creationId xmlns:a16="http://schemas.microsoft.com/office/drawing/2014/main" id="{B1090F10-A312-CB78-D540-4396FABCFAFA}"/>
                  </a:ext>
                </a:extLst>
              </p:cNvPr>
              <p:cNvSpPr/>
              <p:nvPr/>
            </p:nvSpPr>
            <p:spPr>
              <a:xfrm>
                <a:off x="10027774" y="3049482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90 w 68389"/>
                  <a:gd name="connsiteY3" fmla="*/ 31147 h 88677"/>
                  <a:gd name="connsiteX4" fmla="*/ 68390 w 68389"/>
                  <a:gd name="connsiteY4" fmla="*/ 88678 h 88677"/>
                  <a:gd name="connsiteX5" fmla="*/ 53531 w 68389"/>
                  <a:gd name="connsiteY5" fmla="*/ 88678 h 88677"/>
                  <a:gd name="connsiteX6" fmla="*/ 53531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2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90" y="31147"/>
                    </a:cubicBezTo>
                    <a:lnTo>
                      <a:pt x="68390" y="88678"/>
                    </a:lnTo>
                    <a:lnTo>
                      <a:pt x="53531" y="88678"/>
                    </a:lnTo>
                    <a:lnTo>
                      <a:pt x="53531" y="31052"/>
                    </a:lnTo>
                    <a:cubicBezTo>
                      <a:pt x="53531" y="24765"/>
                      <a:pt x="52007" y="20098"/>
                      <a:pt x="49244" y="17145"/>
                    </a:cubicBezTo>
                    <a:cubicBezTo>
                      <a:pt x="46387" y="14097"/>
                      <a:pt x="42005" y="12668"/>
                      <a:pt x="36100" y="12668"/>
                    </a:cubicBezTo>
                    <a:cubicBezTo>
                      <a:pt x="31242" y="12668"/>
                      <a:pt x="27051" y="13906"/>
                      <a:pt x="23432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Volný tvar: obrazec 71">
                <a:extLst>
                  <a:ext uri="{FF2B5EF4-FFF2-40B4-BE49-F238E27FC236}">
                    <a16:creationId xmlns:a16="http://schemas.microsoft.com/office/drawing/2014/main" id="{D6890EDF-87A3-0DAA-7729-42C734BBB591}"/>
                  </a:ext>
                </a:extLst>
              </p:cNvPr>
              <p:cNvSpPr/>
              <p:nvPr/>
            </p:nvSpPr>
            <p:spPr>
              <a:xfrm>
                <a:off x="10112261" y="3012906"/>
                <a:ext cx="52577" cy="125348"/>
              </a:xfrm>
              <a:custGeom>
                <a:avLst/>
                <a:gdLst>
                  <a:gd name="connsiteX0" fmla="*/ 13716 w 52577"/>
                  <a:gd name="connsiteY0" fmla="*/ 125254 h 125348"/>
                  <a:gd name="connsiteX1" fmla="*/ 13716 w 52577"/>
                  <a:gd name="connsiteY1" fmla="*/ 49720 h 125348"/>
                  <a:gd name="connsiteX2" fmla="*/ 0 w 52577"/>
                  <a:gd name="connsiteY2" fmla="*/ 49720 h 125348"/>
                  <a:gd name="connsiteX3" fmla="*/ 0 w 52577"/>
                  <a:gd name="connsiteY3" fmla="*/ 38195 h 125348"/>
                  <a:gd name="connsiteX4" fmla="*/ 13716 w 52577"/>
                  <a:gd name="connsiteY4" fmla="*/ 38195 h 125348"/>
                  <a:gd name="connsiteX5" fmla="*/ 13716 w 52577"/>
                  <a:gd name="connsiteY5" fmla="*/ 29242 h 125348"/>
                  <a:gd name="connsiteX6" fmla="*/ 21241 w 52577"/>
                  <a:gd name="connsiteY6" fmla="*/ 7620 h 125348"/>
                  <a:gd name="connsiteX7" fmla="*/ 42386 w 52577"/>
                  <a:gd name="connsiteY7" fmla="*/ 0 h 125348"/>
                  <a:gd name="connsiteX8" fmla="*/ 52578 w 52577"/>
                  <a:gd name="connsiteY8" fmla="*/ 1333 h 125348"/>
                  <a:gd name="connsiteX9" fmla="*/ 51816 w 52577"/>
                  <a:gd name="connsiteY9" fmla="*/ 13335 h 125348"/>
                  <a:gd name="connsiteX10" fmla="*/ 43815 w 52577"/>
                  <a:gd name="connsiteY10" fmla="*/ 12573 h 125348"/>
                  <a:gd name="connsiteX11" fmla="*/ 32671 w 52577"/>
                  <a:gd name="connsiteY11" fmla="*/ 16859 h 125348"/>
                  <a:gd name="connsiteX12" fmla="*/ 28765 w 52577"/>
                  <a:gd name="connsiteY12" fmla="*/ 29051 h 125348"/>
                  <a:gd name="connsiteX13" fmla="*/ 28765 w 52577"/>
                  <a:gd name="connsiteY13" fmla="*/ 38291 h 125348"/>
                  <a:gd name="connsiteX14" fmla="*/ 47339 w 52577"/>
                  <a:gd name="connsiteY14" fmla="*/ 38291 h 125348"/>
                  <a:gd name="connsiteX15" fmla="*/ 47339 w 52577"/>
                  <a:gd name="connsiteY15" fmla="*/ 49816 h 125348"/>
                  <a:gd name="connsiteX16" fmla="*/ 28765 w 52577"/>
                  <a:gd name="connsiteY16" fmla="*/ 49816 h 125348"/>
                  <a:gd name="connsiteX17" fmla="*/ 28765 w 52577"/>
                  <a:gd name="connsiteY17" fmla="*/ 125349 h 125348"/>
                  <a:gd name="connsiteX18" fmla="*/ 13906 w 52577"/>
                  <a:gd name="connsiteY18" fmla="*/ 125349 h 125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2577" h="125348">
                    <a:moveTo>
                      <a:pt x="13716" y="125254"/>
                    </a:moveTo>
                    <a:lnTo>
                      <a:pt x="13716" y="49720"/>
                    </a:lnTo>
                    <a:lnTo>
                      <a:pt x="0" y="49720"/>
                    </a:lnTo>
                    <a:lnTo>
                      <a:pt x="0" y="38195"/>
                    </a:lnTo>
                    <a:lnTo>
                      <a:pt x="13716" y="38195"/>
                    </a:lnTo>
                    <a:lnTo>
                      <a:pt x="13716" y="29242"/>
                    </a:lnTo>
                    <a:cubicBezTo>
                      <a:pt x="13716" y="19907"/>
                      <a:pt x="16192" y="12668"/>
                      <a:pt x="21241" y="7620"/>
                    </a:cubicBezTo>
                    <a:cubicBezTo>
                      <a:pt x="26194" y="2477"/>
                      <a:pt x="33242" y="0"/>
                      <a:pt x="42386" y="0"/>
                    </a:cubicBezTo>
                    <a:cubicBezTo>
                      <a:pt x="45815" y="0"/>
                      <a:pt x="49244" y="476"/>
                      <a:pt x="52578" y="1333"/>
                    </a:cubicBezTo>
                    <a:lnTo>
                      <a:pt x="51816" y="13335"/>
                    </a:lnTo>
                    <a:cubicBezTo>
                      <a:pt x="49339" y="12859"/>
                      <a:pt x="46577" y="12573"/>
                      <a:pt x="43815" y="12573"/>
                    </a:cubicBezTo>
                    <a:cubicBezTo>
                      <a:pt x="38957" y="12573"/>
                      <a:pt x="35242" y="14002"/>
                      <a:pt x="32671" y="16859"/>
                    </a:cubicBezTo>
                    <a:cubicBezTo>
                      <a:pt x="30004" y="19717"/>
                      <a:pt x="28765" y="23717"/>
                      <a:pt x="28765" y="29051"/>
                    </a:cubicBezTo>
                    <a:lnTo>
                      <a:pt x="28765" y="38291"/>
                    </a:lnTo>
                    <a:lnTo>
                      <a:pt x="47339" y="38291"/>
                    </a:lnTo>
                    <a:lnTo>
                      <a:pt x="47339" y="49816"/>
                    </a:lnTo>
                    <a:lnTo>
                      <a:pt x="28765" y="49816"/>
                    </a:lnTo>
                    <a:lnTo>
                      <a:pt x="28765" y="125349"/>
                    </a:lnTo>
                    <a:lnTo>
                      <a:pt x="13906" y="12534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Volný tvar: obrazec 72">
                <a:extLst>
                  <a:ext uri="{FF2B5EF4-FFF2-40B4-BE49-F238E27FC236}">
                    <a16:creationId xmlns:a16="http://schemas.microsoft.com/office/drawing/2014/main" id="{25D02966-3C5C-D14B-725B-7DD348266A4C}"/>
                  </a:ext>
                </a:extLst>
              </p:cNvPr>
              <p:cNvSpPr/>
              <p:nvPr/>
            </p:nvSpPr>
            <p:spPr>
              <a:xfrm>
                <a:off x="10171887" y="3049482"/>
                <a:ext cx="79248" cy="90201"/>
              </a:xfrm>
              <a:custGeom>
                <a:avLst/>
                <a:gdLst>
                  <a:gd name="connsiteX0" fmla="*/ 0 w 79248"/>
                  <a:gd name="connsiteY0" fmla="*/ 44386 h 90201"/>
                  <a:gd name="connsiteX1" fmla="*/ 5048 w 79248"/>
                  <a:gd name="connsiteY1" fmla="*/ 21336 h 90201"/>
                  <a:gd name="connsiteX2" fmla="*/ 19050 w 79248"/>
                  <a:gd name="connsiteY2" fmla="*/ 5524 h 90201"/>
                  <a:gd name="connsiteX3" fmla="*/ 39529 w 79248"/>
                  <a:gd name="connsiteY3" fmla="*/ 0 h 90201"/>
                  <a:gd name="connsiteX4" fmla="*/ 68294 w 79248"/>
                  <a:gd name="connsiteY4" fmla="*/ 12287 h 90201"/>
                  <a:gd name="connsiteX5" fmla="*/ 79248 w 79248"/>
                  <a:gd name="connsiteY5" fmla="*/ 45053 h 90201"/>
                  <a:gd name="connsiteX6" fmla="*/ 79248 w 79248"/>
                  <a:gd name="connsiteY6" fmla="*/ 46101 h 90201"/>
                  <a:gd name="connsiteX7" fmla="*/ 74390 w 79248"/>
                  <a:gd name="connsiteY7" fmla="*/ 68866 h 90201"/>
                  <a:gd name="connsiteX8" fmla="*/ 60484 w 79248"/>
                  <a:gd name="connsiteY8" fmla="*/ 84582 h 90201"/>
                  <a:gd name="connsiteX9" fmla="*/ 39719 w 79248"/>
                  <a:gd name="connsiteY9" fmla="*/ 90202 h 90201"/>
                  <a:gd name="connsiteX10" fmla="*/ 11049 w 79248"/>
                  <a:gd name="connsiteY10" fmla="*/ 77914 h 90201"/>
                  <a:gd name="connsiteX11" fmla="*/ 95 w 79248"/>
                  <a:gd name="connsiteY11" fmla="*/ 45339 h 90201"/>
                  <a:gd name="connsiteX12" fmla="*/ 95 w 79248"/>
                  <a:gd name="connsiteY12" fmla="*/ 44291 h 90201"/>
                  <a:gd name="connsiteX13" fmla="*/ 14954 w 79248"/>
                  <a:gd name="connsiteY13" fmla="*/ 46101 h 90201"/>
                  <a:gd name="connsiteX14" fmla="*/ 21717 w 79248"/>
                  <a:gd name="connsiteY14" fmla="*/ 69342 h 90201"/>
                  <a:gd name="connsiteX15" fmla="*/ 39719 w 79248"/>
                  <a:gd name="connsiteY15" fmla="*/ 78105 h 90201"/>
                  <a:gd name="connsiteX16" fmla="*/ 57721 w 79248"/>
                  <a:gd name="connsiteY16" fmla="*/ 69247 h 90201"/>
                  <a:gd name="connsiteX17" fmla="*/ 64389 w 79248"/>
                  <a:gd name="connsiteY17" fmla="*/ 44386 h 90201"/>
                  <a:gd name="connsiteX18" fmla="*/ 57626 w 79248"/>
                  <a:gd name="connsiteY18" fmla="*/ 21145 h 90201"/>
                  <a:gd name="connsiteX19" fmla="*/ 39529 w 79248"/>
                  <a:gd name="connsiteY19" fmla="*/ 12287 h 90201"/>
                  <a:gd name="connsiteX20" fmla="*/ 21717 w 79248"/>
                  <a:gd name="connsiteY20" fmla="*/ 21050 h 90201"/>
                  <a:gd name="connsiteX21" fmla="*/ 14954 w 79248"/>
                  <a:gd name="connsiteY21" fmla="*/ 46101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9248" h="90201">
                    <a:moveTo>
                      <a:pt x="0" y="44386"/>
                    </a:moveTo>
                    <a:cubicBezTo>
                      <a:pt x="0" y="35814"/>
                      <a:pt x="1714" y="28194"/>
                      <a:pt x="5048" y="21336"/>
                    </a:cubicBezTo>
                    <a:cubicBezTo>
                      <a:pt x="8382" y="14573"/>
                      <a:pt x="13049" y="9239"/>
                      <a:pt x="19050" y="5524"/>
                    </a:cubicBezTo>
                    <a:cubicBezTo>
                      <a:pt x="25051" y="1810"/>
                      <a:pt x="31813" y="0"/>
                      <a:pt x="39529" y="0"/>
                    </a:cubicBezTo>
                    <a:cubicBezTo>
                      <a:pt x="51340" y="0"/>
                      <a:pt x="60960" y="4096"/>
                      <a:pt x="68294" y="12287"/>
                    </a:cubicBezTo>
                    <a:cubicBezTo>
                      <a:pt x="75629" y="20479"/>
                      <a:pt x="79248" y="31433"/>
                      <a:pt x="79248" y="45053"/>
                    </a:cubicBezTo>
                    <a:lnTo>
                      <a:pt x="79248" y="46101"/>
                    </a:lnTo>
                    <a:cubicBezTo>
                      <a:pt x="79248" y="54578"/>
                      <a:pt x="77629" y="62198"/>
                      <a:pt x="74390" y="68866"/>
                    </a:cubicBezTo>
                    <a:cubicBezTo>
                      <a:pt x="71152" y="75629"/>
                      <a:pt x="66485" y="80867"/>
                      <a:pt x="60484" y="84582"/>
                    </a:cubicBezTo>
                    <a:cubicBezTo>
                      <a:pt x="54483" y="88297"/>
                      <a:pt x="47530" y="90202"/>
                      <a:pt x="39719" y="90202"/>
                    </a:cubicBezTo>
                    <a:cubicBezTo>
                      <a:pt x="27908" y="90202"/>
                      <a:pt x="18383" y="86106"/>
                      <a:pt x="11049" y="77914"/>
                    </a:cubicBezTo>
                    <a:cubicBezTo>
                      <a:pt x="3715" y="69723"/>
                      <a:pt x="95" y="58864"/>
                      <a:pt x="95" y="45339"/>
                    </a:cubicBezTo>
                    <a:lnTo>
                      <a:pt x="95" y="44291"/>
                    </a:lnTo>
                    <a:close/>
                    <a:moveTo>
                      <a:pt x="14954" y="46101"/>
                    </a:moveTo>
                    <a:cubicBezTo>
                      <a:pt x="14954" y="55721"/>
                      <a:pt x="17145" y="63532"/>
                      <a:pt x="21717" y="69342"/>
                    </a:cubicBezTo>
                    <a:cubicBezTo>
                      <a:pt x="26194" y="75152"/>
                      <a:pt x="32195" y="78105"/>
                      <a:pt x="39719" y="78105"/>
                    </a:cubicBezTo>
                    <a:cubicBezTo>
                      <a:pt x="47244" y="78105"/>
                      <a:pt x="53245" y="75152"/>
                      <a:pt x="57721" y="69247"/>
                    </a:cubicBezTo>
                    <a:cubicBezTo>
                      <a:pt x="62198" y="63341"/>
                      <a:pt x="64389" y="55055"/>
                      <a:pt x="64389" y="44386"/>
                    </a:cubicBezTo>
                    <a:cubicBezTo>
                      <a:pt x="64389" y="34861"/>
                      <a:pt x="62103" y="27146"/>
                      <a:pt x="57626" y="21145"/>
                    </a:cubicBezTo>
                    <a:cubicBezTo>
                      <a:pt x="53054" y="15240"/>
                      <a:pt x="47054" y="12287"/>
                      <a:pt x="39529" y="12287"/>
                    </a:cubicBezTo>
                    <a:cubicBezTo>
                      <a:pt x="32004" y="12287"/>
                      <a:pt x="26289" y="15240"/>
                      <a:pt x="21717" y="21050"/>
                    </a:cubicBezTo>
                    <a:cubicBezTo>
                      <a:pt x="17240" y="26860"/>
                      <a:pt x="14954" y="35242"/>
                      <a:pt x="14954" y="4610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Volný tvar: obrazec 73">
                <a:extLst>
                  <a:ext uri="{FF2B5EF4-FFF2-40B4-BE49-F238E27FC236}">
                    <a16:creationId xmlns:a16="http://schemas.microsoft.com/office/drawing/2014/main" id="{D9F27600-B4CC-CBB2-17AB-8433016C5D83}"/>
                  </a:ext>
                </a:extLst>
              </p:cNvPr>
              <p:cNvSpPr/>
              <p:nvPr/>
            </p:nvSpPr>
            <p:spPr>
              <a:xfrm>
                <a:off x="10269804" y="3049578"/>
                <a:ext cx="42100" cy="88582"/>
              </a:xfrm>
              <a:custGeom>
                <a:avLst/>
                <a:gdLst>
                  <a:gd name="connsiteX0" fmla="*/ 42101 w 42100"/>
                  <a:gd name="connsiteY0" fmla="*/ 14859 h 88582"/>
                  <a:gd name="connsiteX1" fmla="*/ 34766 w 42100"/>
                  <a:gd name="connsiteY1" fmla="*/ 14288 h 88582"/>
                  <a:gd name="connsiteX2" fmla="*/ 14859 w 42100"/>
                  <a:gd name="connsiteY2" fmla="*/ 26765 h 88582"/>
                  <a:gd name="connsiteX3" fmla="*/ 14859 w 42100"/>
                  <a:gd name="connsiteY3" fmla="*/ 88582 h 88582"/>
                  <a:gd name="connsiteX4" fmla="*/ 0 w 42100"/>
                  <a:gd name="connsiteY4" fmla="*/ 88582 h 88582"/>
                  <a:gd name="connsiteX5" fmla="*/ 0 w 42100"/>
                  <a:gd name="connsiteY5" fmla="*/ 1524 h 88582"/>
                  <a:gd name="connsiteX6" fmla="*/ 14478 w 42100"/>
                  <a:gd name="connsiteY6" fmla="*/ 1524 h 88582"/>
                  <a:gd name="connsiteX7" fmla="*/ 14764 w 42100"/>
                  <a:gd name="connsiteY7" fmla="*/ 11620 h 88582"/>
                  <a:gd name="connsiteX8" fmla="*/ 35528 w 42100"/>
                  <a:gd name="connsiteY8" fmla="*/ 0 h 88582"/>
                  <a:gd name="connsiteX9" fmla="*/ 42101 w 42100"/>
                  <a:gd name="connsiteY9" fmla="*/ 1143 h 88582"/>
                  <a:gd name="connsiteX10" fmla="*/ 42101 w 42100"/>
                  <a:gd name="connsiteY10" fmla="*/ 14954 h 8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100" h="88582">
                    <a:moveTo>
                      <a:pt x="42101" y="14859"/>
                    </a:moveTo>
                    <a:cubicBezTo>
                      <a:pt x="39814" y="14478"/>
                      <a:pt x="37433" y="14288"/>
                      <a:pt x="34766" y="14288"/>
                    </a:cubicBezTo>
                    <a:cubicBezTo>
                      <a:pt x="25051" y="14288"/>
                      <a:pt x="18383" y="18478"/>
                      <a:pt x="14859" y="26765"/>
                    </a:cubicBezTo>
                    <a:lnTo>
                      <a:pt x="14859" y="88582"/>
                    </a:lnTo>
                    <a:lnTo>
                      <a:pt x="0" y="88582"/>
                    </a:lnTo>
                    <a:lnTo>
                      <a:pt x="0" y="1524"/>
                    </a:lnTo>
                    <a:lnTo>
                      <a:pt x="14478" y="1524"/>
                    </a:lnTo>
                    <a:lnTo>
                      <a:pt x="14764" y="11620"/>
                    </a:lnTo>
                    <a:cubicBezTo>
                      <a:pt x="19621" y="3810"/>
                      <a:pt x="26575" y="0"/>
                      <a:pt x="35528" y="0"/>
                    </a:cubicBezTo>
                    <a:cubicBezTo>
                      <a:pt x="38386" y="0"/>
                      <a:pt x="40672" y="381"/>
                      <a:pt x="42101" y="1143"/>
                    </a:cubicBezTo>
                    <a:lnTo>
                      <a:pt x="42101" y="149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Volný tvar: obrazec 74">
                <a:extLst>
                  <a:ext uri="{FF2B5EF4-FFF2-40B4-BE49-F238E27FC236}">
                    <a16:creationId xmlns:a16="http://schemas.microsoft.com/office/drawing/2014/main" id="{78A6F3FB-4DF9-A5F6-D731-F0A5E5FCAD91}"/>
                  </a:ext>
                </a:extLst>
              </p:cNvPr>
              <p:cNvSpPr/>
              <p:nvPr/>
            </p:nvSpPr>
            <p:spPr>
              <a:xfrm>
                <a:off x="10325621" y="3049482"/>
                <a:ext cx="121920" cy="88582"/>
              </a:xfrm>
              <a:custGeom>
                <a:avLst/>
                <a:gdLst>
                  <a:gd name="connsiteX0" fmla="*/ 13906 w 121920"/>
                  <a:gd name="connsiteY0" fmla="*/ 1619 h 88582"/>
                  <a:gd name="connsiteX1" fmla="*/ 14288 w 121920"/>
                  <a:gd name="connsiteY1" fmla="*/ 11240 h 88582"/>
                  <a:gd name="connsiteX2" fmla="*/ 40100 w 121920"/>
                  <a:gd name="connsiteY2" fmla="*/ 0 h 88582"/>
                  <a:gd name="connsiteX3" fmla="*/ 64960 w 121920"/>
                  <a:gd name="connsiteY3" fmla="*/ 14002 h 88582"/>
                  <a:gd name="connsiteX4" fmla="*/ 76295 w 121920"/>
                  <a:gd name="connsiteY4" fmla="*/ 3905 h 88582"/>
                  <a:gd name="connsiteX5" fmla="*/ 92773 w 121920"/>
                  <a:gd name="connsiteY5" fmla="*/ 0 h 88582"/>
                  <a:gd name="connsiteX6" fmla="*/ 121920 w 121920"/>
                  <a:gd name="connsiteY6" fmla="*/ 30289 h 88582"/>
                  <a:gd name="connsiteX7" fmla="*/ 121920 w 121920"/>
                  <a:gd name="connsiteY7" fmla="*/ 88583 h 88582"/>
                  <a:gd name="connsiteX8" fmla="*/ 107061 w 121920"/>
                  <a:gd name="connsiteY8" fmla="*/ 88583 h 88582"/>
                  <a:gd name="connsiteX9" fmla="*/ 107061 w 121920"/>
                  <a:gd name="connsiteY9" fmla="*/ 31147 h 88582"/>
                  <a:gd name="connsiteX10" fmla="*/ 102775 w 121920"/>
                  <a:gd name="connsiteY10" fmla="*/ 17145 h 88582"/>
                  <a:gd name="connsiteX11" fmla="*/ 88487 w 121920"/>
                  <a:gd name="connsiteY11" fmla="*/ 12478 h 88582"/>
                  <a:gd name="connsiteX12" fmla="*/ 74771 w 121920"/>
                  <a:gd name="connsiteY12" fmla="*/ 17431 h 88582"/>
                  <a:gd name="connsiteX13" fmla="*/ 68389 w 121920"/>
                  <a:gd name="connsiteY13" fmla="*/ 30766 h 88582"/>
                  <a:gd name="connsiteX14" fmla="*/ 68389 w 121920"/>
                  <a:gd name="connsiteY14" fmla="*/ 88583 h 88582"/>
                  <a:gd name="connsiteX15" fmla="*/ 53435 w 121920"/>
                  <a:gd name="connsiteY15" fmla="*/ 88583 h 88582"/>
                  <a:gd name="connsiteX16" fmla="*/ 53435 w 121920"/>
                  <a:gd name="connsiteY16" fmla="*/ 31528 h 88582"/>
                  <a:gd name="connsiteX17" fmla="*/ 34862 w 121920"/>
                  <a:gd name="connsiteY17" fmla="*/ 12573 h 88582"/>
                  <a:gd name="connsiteX18" fmla="*/ 14859 w 121920"/>
                  <a:gd name="connsiteY18" fmla="*/ 25051 h 88582"/>
                  <a:gd name="connsiteX19" fmla="*/ 14859 w 121920"/>
                  <a:gd name="connsiteY19" fmla="*/ 88583 h 88582"/>
                  <a:gd name="connsiteX20" fmla="*/ 0 w 121920"/>
                  <a:gd name="connsiteY20" fmla="*/ 88583 h 88582"/>
                  <a:gd name="connsiteX21" fmla="*/ 0 w 121920"/>
                  <a:gd name="connsiteY21" fmla="*/ 1524 h 88582"/>
                  <a:gd name="connsiteX22" fmla="*/ 14097 w 121920"/>
                  <a:gd name="connsiteY22" fmla="*/ 1524 h 8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1920" h="88582">
                    <a:moveTo>
                      <a:pt x="13906" y="1619"/>
                    </a:moveTo>
                    <a:lnTo>
                      <a:pt x="14288" y="11240"/>
                    </a:lnTo>
                    <a:cubicBezTo>
                      <a:pt x="20669" y="3715"/>
                      <a:pt x="29242" y="0"/>
                      <a:pt x="40100" y="0"/>
                    </a:cubicBezTo>
                    <a:cubicBezTo>
                      <a:pt x="52292" y="0"/>
                      <a:pt x="60579" y="4667"/>
                      <a:pt x="64960" y="14002"/>
                    </a:cubicBezTo>
                    <a:cubicBezTo>
                      <a:pt x="67818" y="9811"/>
                      <a:pt x="71628" y="6477"/>
                      <a:pt x="76295" y="3905"/>
                    </a:cubicBezTo>
                    <a:cubicBezTo>
                      <a:pt x="80963" y="1333"/>
                      <a:pt x="86392" y="0"/>
                      <a:pt x="92773" y="0"/>
                    </a:cubicBezTo>
                    <a:cubicBezTo>
                      <a:pt x="111824" y="0"/>
                      <a:pt x="121539" y="10096"/>
                      <a:pt x="121920" y="30289"/>
                    </a:cubicBezTo>
                    <a:lnTo>
                      <a:pt x="121920" y="88583"/>
                    </a:lnTo>
                    <a:lnTo>
                      <a:pt x="107061" y="88583"/>
                    </a:lnTo>
                    <a:lnTo>
                      <a:pt x="107061" y="31147"/>
                    </a:lnTo>
                    <a:cubicBezTo>
                      <a:pt x="107061" y="24956"/>
                      <a:pt x="105632" y="20288"/>
                      <a:pt x="102775" y="17145"/>
                    </a:cubicBezTo>
                    <a:cubicBezTo>
                      <a:pt x="99917" y="14097"/>
                      <a:pt x="95155" y="12478"/>
                      <a:pt x="88487" y="12478"/>
                    </a:cubicBezTo>
                    <a:cubicBezTo>
                      <a:pt x="82963" y="12478"/>
                      <a:pt x="78391" y="14097"/>
                      <a:pt x="74771" y="17431"/>
                    </a:cubicBezTo>
                    <a:cubicBezTo>
                      <a:pt x="71152" y="20764"/>
                      <a:pt x="68961" y="25146"/>
                      <a:pt x="68389" y="30766"/>
                    </a:cubicBezTo>
                    <a:lnTo>
                      <a:pt x="68389" y="88583"/>
                    </a:lnTo>
                    <a:lnTo>
                      <a:pt x="53435" y="88583"/>
                    </a:lnTo>
                    <a:lnTo>
                      <a:pt x="53435" y="31528"/>
                    </a:lnTo>
                    <a:cubicBezTo>
                      <a:pt x="53435" y="18860"/>
                      <a:pt x="47244" y="12573"/>
                      <a:pt x="34862" y="12573"/>
                    </a:cubicBezTo>
                    <a:cubicBezTo>
                      <a:pt x="25051" y="12573"/>
                      <a:pt x="18383" y="16764"/>
                      <a:pt x="14859" y="25051"/>
                    </a:cubicBezTo>
                    <a:lnTo>
                      <a:pt x="14859" y="88583"/>
                    </a:lnTo>
                    <a:lnTo>
                      <a:pt x="0" y="88583"/>
                    </a:lnTo>
                    <a:lnTo>
                      <a:pt x="0" y="1524"/>
                    </a:lnTo>
                    <a:lnTo>
                      <a:pt x="14097" y="15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Volný tvar: obrazec 75">
                <a:extLst>
                  <a:ext uri="{FF2B5EF4-FFF2-40B4-BE49-F238E27FC236}">
                    <a16:creationId xmlns:a16="http://schemas.microsoft.com/office/drawing/2014/main" id="{2996D70F-A755-C92C-A27F-FE7EE874F109}"/>
                  </a:ext>
                </a:extLst>
              </p:cNvPr>
              <p:cNvSpPr/>
              <p:nvPr/>
            </p:nvSpPr>
            <p:spPr>
              <a:xfrm>
                <a:off x="10467448" y="3049482"/>
                <a:ext cx="71913" cy="90297"/>
              </a:xfrm>
              <a:custGeom>
                <a:avLst/>
                <a:gdLst>
                  <a:gd name="connsiteX0" fmla="*/ 56293 w 71913"/>
                  <a:gd name="connsiteY0" fmla="*/ 88678 h 90297"/>
                  <a:gd name="connsiteX1" fmla="*/ 54197 w 71913"/>
                  <a:gd name="connsiteY1" fmla="*/ 79534 h 90297"/>
                  <a:gd name="connsiteX2" fmla="*/ 29433 w 71913"/>
                  <a:gd name="connsiteY2" fmla="*/ 90297 h 90297"/>
                  <a:gd name="connsiteX3" fmla="*/ 8287 w 71913"/>
                  <a:gd name="connsiteY3" fmla="*/ 83058 h 90297"/>
                  <a:gd name="connsiteX4" fmla="*/ 0 w 71913"/>
                  <a:gd name="connsiteY4" fmla="*/ 64580 h 90297"/>
                  <a:gd name="connsiteX5" fmla="*/ 10287 w 71913"/>
                  <a:gd name="connsiteY5" fmla="*/ 43434 h 90297"/>
                  <a:gd name="connsiteX6" fmla="*/ 39338 w 71913"/>
                  <a:gd name="connsiteY6" fmla="*/ 35909 h 90297"/>
                  <a:gd name="connsiteX7" fmla="*/ 53816 w 71913"/>
                  <a:gd name="connsiteY7" fmla="*/ 35909 h 90297"/>
                  <a:gd name="connsiteX8" fmla="*/ 53816 w 71913"/>
                  <a:gd name="connsiteY8" fmla="*/ 29051 h 90297"/>
                  <a:gd name="connsiteX9" fmla="*/ 49149 w 71913"/>
                  <a:gd name="connsiteY9" fmla="*/ 16669 h 90297"/>
                  <a:gd name="connsiteX10" fmla="*/ 35433 w 71913"/>
                  <a:gd name="connsiteY10" fmla="*/ 12002 h 90297"/>
                  <a:gd name="connsiteX11" fmla="*/ 22098 w 71913"/>
                  <a:gd name="connsiteY11" fmla="*/ 16002 h 90297"/>
                  <a:gd name="connsiteX12" fmla="*/ 16669 w 71913"/>
                  <a:gd name="connsiteY12" fmla="*/ 25717 h 90297"/>
                  <a:gd name="connsiteX13" fmla="*/ 1714 w 71913"/>
                  <a:gd name="connsiteY13" fmla="*/ 25717 h 90297"/>
                  <a:gd name="connsiteX14" fmla="*/ 6382 w 71913"/>
                  <a:gd name="connsiteY14" fmla="*/ 13144 h 90297"/>
                  <a:gd name="connsiteX15" fmla="*/ 18955 w 71913"/>
                  <a:gd name="connsiteY15" fmla="*/ 3524 h 90297"/>
                  <a:gd name="connsiteX16" fmla="*/ 36386 w 71913"/>
                  <a:gd name="connsiteY16" fmla="*/ 0 h 90297"/>
                  <a:gd name="connsiteX17" fmla="*/ 60007 w 71913"/>
                  <a:gd name="connsiteY17" fmla="*/ 7525 h 90297"/>
                  <a:gd name="connsiteX18" fmla="*/ 68866 w 71913"/>
                  <a:gd name="connsiteY18" fmla="*/ 28194 h 90297"/>
                  <a:gd name="connsiteX19" fmla="*/ 68866 w 71913"/>
                  <a:gd name="connsiteY19" fmla="*/ 68294 h 90297"/>
                  <a:gd name="connsiteX20" fmla="*/ 71914 w 71913"/>
                  <a:gd name="connsiteY20" fmla="*/ 87344 h 90297"/>
                  <a:gd name="connsiteX21" fmla="*/ 71914 w 71913"/>
                  <a:gd name="connsiteY21" fmla="*/ 88583 h 90297"/>
                  <a:gd name="connsiteX22" fmla="*/ 56293 w 71913"/>
                  <a:gd name="connsiteY22" fmla="*/ 88583 h 90297"/>
                  <a:gd name="connsiteX23" fmla="*/ 31528 w 71913"/>
                  <a:gd name="connsiteY23" fmla="*/ 77343 h 90297"/>
                  <a:gd name="connsiteX24" fmla="*/ 44768 w 71913"/>
                  <a:gd name="connsiteY24" fmla="*/ 73724 h 90297"/>
                  <a:gd name="connsiteX25" fmla="*/ 53816 w 71913"/>
                  <a:gd name="connsiteY25" fmla="*/ 64294 h 90297"/>
                  <a:gd name="connsiteX26" fmla="*/ 53816 w 71913"/>
                  <a:gd name="connsiteY26" fmla="*/ 46387 h 90297"/>
                  <a:gd name="connsiteX27" fmla="*/ 42196 w 71913"/>
                  <a:gd name="connsiteY27" fmla="*/ 46387 h 90297"/>
                  <a:gd name="connsiteX28" fmla="*/ 14859 w 71913"/>
                  <a:gd name="connsiteY28" fmla="*/ 62389 h 90297"/>
                  <a:gd name="connsiteX29" fmla="*/ 19526 w 71913"/>
                  <a:gd name="connsiteY29" fmla="*/ 73342 h 90297"/>
                  <a:gd name="connsiteX30" fmla="*/ 31528 w 71913"/>
                  <a:gd name="connsiteY30" fmla="*/ 77248 h 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7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3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287" y="43434"/>
                    </a:cubicBezTo>
                    <a:cubicBezTo>
                      <a:pt x="17145" y="38386"/>
                      <a:pt x="26861" y="35909"/>
                      <a:pt x="39338" y="35909"/>
                    </a:cubicBezTo>
                    <a:lnTo>
                      <a:pt x="53816" y="35909"/>
                    </a:lnTo>
                    <a:lnTo>
                      <a:pt x="53816" y="29051"/>
                    </a:lnTo>
                    <a:cubicBezTo>
                      <a:pt x="53816" y="23812"/>
                      <a:pt x="52292" y="19717"/>
                      <a:pt x="49149" y="16669"/>
                    </a:cubicBezTo>
                    <a:cubicBezTo>
                      <a:pt x="46006" y="13621"/>
                      <a:pt x="41434" y="12002"/>
                      <a:pt x="35433" y="12002"/>
                    </a:cubicBezTo>
                    <a:cubicBezTo>
                      <a:pt x="30099" y="12002"/>
                      <a:pt x="25718" y="13335"/>
                      <a:pt x="22098" y="16002"/>
                    </a:cubicBezTo>
                    <a:cubicBezTo>
                      <a:pt x="18479" y="18669"/>
                      <a:pt x="16669" y="21908"/>
                      <a:pt x="16669" y="25717"/>
                    </a:cubicBezTo>
                    <a:lnTo>
                      <a:pt x="1714" y="25717"/>
                    </a:lnTo>
                    <a:cubicBezTo>
                      <a:pt x="1714" y="21336"/>
                      <a:pt x="3239" y="17145"/>
                      <a:pt x="6382" y="13144"/>
                    </a:cubicBezTo>
                    <a:cubicBezTo>
                      <a:pt x="9430" y="9144"/>
                      <a:pt x="13621" y="5905"/>
                      <a:pt x="18955" y="3524"/>
                    </a:cubicBezTo>
                    <a:cubicBezTo>
                      <a:pt x="24193" y="1143"/>
                      <a:pt x="30004" y="0"/>
                      <a:pt x="36386" y="0"/>
                    </a:cubicBezTo>
                    <a:cubicBezTo>
                      <a:pt x="46387" y="0"/>
                      <a:pt x="54293" y="2477"/>
                      <a:pt x="60007" y="7525"/>
                    </a:cubicBezTo>
                    <a:cubicBezTo>
                      <a:pt x="65723" y="12573"/>
                      <a:pt x="68675" y="19431"/>
                      <a:pt x="68866" y="28194"/>
                    </a:cubicBezTo>
                    <a:lnTo>
                      <a:pt x="68866" y="68294"/>
                    </a:lnTo>
                    <a:cubicBezTo>
                      <a:pt x="68866" y="76295"/>
                      <a:pt x="69914" y="82677"/>
                      <a:pt x="71914" y="87344"/>
                    </a:cubicBezTo>
                    <a:lnTo>
                      <a:pt x="71914" y="88583"/>
                    </a:lnTo>
                    <a:lnTo>
                      <a:pt x="56293" y="88583"/>
                    </a:lnTo>
                    <a:close/>
                    <a:moveTo>
                      <a:pt x="31528" y="77343"/>
                    </a:moveTo>
                    <a:cubicBezTo>
                      <a:pt x="36195" y="77343"/>
                      <a:pt x="40672" y="76105"/>
                      <a:pt x="44768" y="73724"/>
                    </a:cubicBezTo>
                    <a:cubicBezTo>
                      <a:pt x="48959" y="71342"/>
                      <a:pt x="52007" y="68199"/>
                      <a:pt x="53816" y="64294"/>
                    </a:cubicBezTo>
                    <a:lnTo>
                      <a:pt x="53816" y="46387"/>
                    </a:lnTo>
                    <a:lnTo>
                      <a:pt x="42196" y="46387"/>
                    </a:lnTo>
                    <a:cubicBezTo>
                      <a:pt x="23908" y="46387"/>
                      <a:pt x="14859" y="51721"/>
                      <a:pt x="14859" y="62389"/>
                    </a:cubicBezTo>
                    <a:cubicBezTo>
                      <a:pt x="14859" y="67056"/>
                      <a:pt x="16383" y="70676"/>
                      <a:pt x="19526" y="73342"/>
                    </a:cubicBezTo>
                    <a:cubicBezTo>
                      <a:pt x="22670" y="76010"/>
                      <a:pt x="26670" y="77248"/>
                      <a:pt x="31528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Volný tvar: obrazec 76">
                <a:extLst>
                  <a:ext uri="{FF2B5EF4-FFF2-40B4-BE49-F238E27FC236}">
                    <a16:creationId xmlns:a16="http://schemas.microsoft.com/office/drawing/2014/main" id="{182DA40F-D7C5-B5EB-0317-FFA76401253A}"/>
                  </a:ext>
                </a:extLst>
              </p:cNvPr>
              <p:cNvSpPr/>
              <p:nvPr/>
            </p:nvSpPr>
            <p:spPr>
              <a:xfrm>
                <a:off x="10549077" y="3030051"/>
                <a:ext cx="47338" cy="109728"/>
              </a:xfrm>
              <a:custGeom>
                <a:avLst/>
                <a:gdLst>
                  <a:gd name="connsiteX0" fmla="*/ 30670 w 47338"/>
                  <a:gd name="connsiteY0" fmla="*/ 0 h 109728"/>
                  <a:gd name="connsiteX1" fmla="*/ 30670 w 47338"/>
                  <a:gd name="connsiteY1" fmla="*/ 21050 h 109728"/>
                  <a:gd name="connsiteX2" fmla="*/ 46958 w 47338"/>
                  <a:gd name="connsiteY2" fmla="*/ 21050 h 109728"/>
                  <a:gd name="connsiteX3" fmla="*/ 46958 w 47338"/>
                  <a:gd name="connsiteY3" fmla="*/ 32576 h 109728"/>
                  <a:gd name="connsiteX4" fmla="*/ 30670 w 47338"/>
                  <a:gd name="connsiteY4" fmla="*/ 32576 h 109728"/>
                  <a:gd name="connsiteX5" fmla="*/ 30670 w 47338"/>
                  <a:gd name="connsiteY5" fmla="*/ 86582 h 109728"/>
                  <a:gd name="connsiteX6" fmla="*/ 32861 w 47338"/>
                  <a:gd name="connsiteY6" fmla="*/ 94488 h 109728"/>
                  <a:gd name="connsiteX7" fmla="*/ 40291 w 47338"/>
                  <a:gd name="connsiteY7" fmla="*/ 97060 h 109728"/>
                  <a:gd name="connsiteX8" fmla="*/ 47339 w 47338"/>
                  <a:gd name="connsiteY8" fmla="*/ 96107 h 109728"/>
                  <a:gd name="connsiteX9" fmla="*/ 47339 w 47338"/>
                  <a:gd name="connsiteY9" fmla="*/ 108109 h 109728"/>
                  <a:gd name="connsiteX10" fmla="*/ 35909 w 47338"/>
                  <a:gd name="connsiteY10" fmla="*/ 109728 h 109728"/>
                  <a:gd name="connsiteX11" fmla="*/ 20860 w 47338"/>
                  <a:gd name="connsiteY11" fmla="*/ 103727 h 109728"/>
                  <a:gd name="connsiteX12" fmla="*/ 15811 w 47338"/>
                  <a:gd name="connsiteY12" fmla="*/ 86582 h 109728"/>
                  <a:gd name="connsiteX13" fmla="*/ 15811 w 47338"/>
                  <a:gd name="connsiteY13" fmla="*/ 32576 h 109728"/>
                  <a:gd name="connsiteX14" fmla="*/ 0 w 47338"/>
                  <a:gd name="connsiteY14" fmla="*/ 32576 h 109728"/>
                  <a:gd name="connsiteX15" fmla="*/ 0 w 47338"/>
                  <a:gd name="connsiteY15" fmla="*/ 21050 h 109728"/>
                  <a:gd name="connsiteX16" fmla="*/ 15811 w 47338"/>
                  <a:gd name="connsiteY16" fmla="*/ 21050 h 109728"/>
                  <a:gd name="connsiteX17" fmla="*/ 15811 w 47338"/>
                  <a:gd name="connsiteY17" fmla="*/ 0 h 109728"/>
                  <a:gd name="connsiteX18" fmla="*/ 30670 w 47338"/>
                  <a:gd name="connsiteY18" fmla="*/ 0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8" h="109728">
                    <a:moveTo>
                      <a:pt x="30670" y="0"/>
                    </a:moveTo>
                    <a:lnTo>
                      <a:pt x="30670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0" y="32576"/>
                    </a:lnTo>
                    <a:lnTo>
                      <a:pt x="30670" y="86582"/>
                    </a:lnTo>
                    <a:cubicBezTo>
                      <a:pt x="30670" y="90107"/>
                      <a:pt x="31432" y="92678"/>
                      <a:pt x="32861" y="94488"/>
                    </a:cubicBezTo>
                    <a:cubicBezTo>
                      <a:pt x="34290" y="96203"/>
                      <a:pt x="36766" y="97060"/>
                      <a:pt x="40291" y="97060"/>
                    </a:cubicBezTo>
                    <a:cubicBezTo>
                      <a:pt x="42005" y="97060"/>
                      <a:pt x="44386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193" y="107728"/>
                      <a:pt x="20860" y="103727"/>
                    </a:cubicBezTo>
                    <a:cubicBezTo>
                      <a:pt x="17526" y="99727"/>
                      <a:pt x="15811" y="94012"/>
                      <a:pt x="15811" y="86582"/>
                    </a:cubicBezTo>
                    <a:lnTo>
                      <a:pt x="15811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1" y="21050"/>
                    </a:lnTo>
                    <a:lnTo>
                      <a:pt x="15811" y="0"/>
                    </a:lnTo>
                    <a:lnTo>
                      <a:pt x="3067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Volný tvar: obrazec 77">
                <a:extLst>
                  <a:ext uri="{FF2B5EF4-FFF2-40B4-BE49-F238E27FC236}">
                    <a16:creationId xmlns:a16="http://schemas.microsoft.com/office/drawing/2014/main" id="{32433E26-132A-FCA5-242D-4A912CEEB85D}"/>
                  </a:ext>
                </a:extLst>
              </p:cNvPr>
              <p:cNvSpPr/>
              <p:nvPr/>
            </p:nvSpPr>
            <p:spPr>
              <a:xfrm>
                <a:off x="10613466" y="3019479"/>
                <a:ext cx="17621" cy="118681"/>
              </a:xfrm>
              <a:custGeom>
                <a:avLst/>
                <a:gdLst>
                  <a:gd name="connsiteX0" fmla="*/ 0 w 17621"/>
                  <a:gd name="connsiteY0" fmla="*/ 8572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2 h 118681"/>
                  <a:gd name="connsiteX5" fmla="*/ 15335 w 17621"/>
                  <a:gd name="connsiteY5" fmla="*/ 14573 h 118681"/>
                  <a:gd name="connsiteX6" fmla="*/ 8763 w 17621"/>
                  <a:gd name="connsiteY6" fmla="*/ 16954 h 118681"/>
                  <a:gd name="connsiteX7" fmla="*/ 2191 w 17621"/>
                  <a:gd name="connsiteY7" fmla="*/ 14573 h 118681"/>
                  <a:gd name="connsiteX8" fmla="*/ 0 w 17621"/>
                  <a:gd name="connsiteY8" fmla="*/ 8572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2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620" y="857"/>
                      <a:pt x="5810" y="0"/>
                      <a:pt x="8763" y="0"/>
                    </a:cubicBezTo>
                    <a:cubicBezTo>
                      <a:pt x="11716" y="0"/>
                      <a:pt x="13811" y="857"/>
                      <a:pt x="15335" y="2476"/>
                    </a:cubicBezTo>
                    <a:cubicBezTo>
                      <a:pt x="16859" y="4096"/>
                      <a:pt x="17621" y="6191"/>
                      <a:pt x="17621" y="8572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2"/>
                      <a:pt x="11620" y="16954"/>
                      <a:pt x="8763" y="16954"/>
                    </a:cubicBezTo>
                    <a:cubicBezTo>
                      <a:pt x="5905" y="16954"/>
                      <a:pt x="3715" y="16192"/>
                      <a:pt x="2191" y="14573"/>
                    </a:cubicBezTo>
                    <a:cubicBezTo>
                      <a:pt x="667" y="12954"/>
                      <a:pt x="0" y="10954"/>
                      <a:pt x="0" y="8572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Volný tvar: obrazec 78">
                <a:extLst>
                  <a:ext uri="{FF2B5EF4-FFF2-40B4-BE49-F238E27FC236}">
                    <a16:creationId xmlns:a16="http://schemas.microsoft.com/office/drawing/2014/main" id="{E18F2BB2-44BE-4B5B-0D92-A416A5E5B4F8}"/>
                  </a:ext>
                </a:extLst>
              </p:cNvPr>
              <p:cNvSpPr/>
              <p:nvPr/>
            </p:nvSpPr>
            <p:spPr>
              <a:xfrm>
                <a:off x="10649470" y="3049482"/>
                <a:ext cx="79248" cy="90201"/>
              </a:xfrm>
              <a:custGeom>
                <a:avLst/>
                <a:gdLst>
                  <a:gd name="connsiteX0" fmla="*/ 0 w 79248"/>
                  <a:gd name="connsiteY0" fmla="*/ 44386 h 90201"/>
                  <a:gd name="connsiteX1" fmla="*/ 5049 w 79248"/>
                  <a:gd name="connsiteY1" fmla="*/ 21336 h 90201"/>
                  <a:gd name="connsiteX2" fmla="*/ 19050 w 79248"/>
                  <a:gd name="connsiteY2" fmla="*/ 5524 h 90201"/>
                  <a:gd name="connsiteX3" fmla="*/ 39529 w 79248"/>
                  <a:gd name="connsiteY3" fmla="*/ 0 h 90201"/>
                  <a:gd name="connsiteX4" fmla="*/ 68295 w 79248"/>
                  <a:gd name="connsiteY4" fmla="*/ 12287 h 90201"/>
                  <a:gd name="connsiteX5" fmla="*/ 79248 w 79248"/>
                  <a:gd name="connsiteY5" fmla="*/ 45053 h 90201"/>
                  <a:gd name="connsiteX6" fmla="*/ 79248 w 79248"/>
                  <a:gd name="connsiteY6" fmla="*/ 46101 h 90201"/>
                  <a:gd name="connsiteX7" fmla="*/ 74390 w 79248"/>
                  <a:gd name="connsiteY7" fmla="*/ 68866 h 90201"/>
                  <a:gd name="connsiteX8" fmla="*/ 60484 w 79248"/>
                  <a:gd name="connsiteY8" fmla="*/ 84582 h 90201"/>
                  <a:gd name="connsiteX9" fmla="*/ 39720 w 79248"/>
                  <a:gd name="connsiteY9" fmla="*/ 90202 h 90201"/>
                  <a:gd name="connsiteX10" fmla="*/ 11049 w 79248"/>
                  <a:gd name="connsiteY10" fmla="*/ 77914 h 90201"/>
                  <a:gd name="connsiteX11" fmla="*/ 95 w 79248"/>
                  <a:gd name="connsiteY11" fmla="*/ 45339 h 90201"/>
                  <a:gd name="connsiteX12" fmla="*/ 95 w 79248"/>
                  <a:gd name="connsiteY12" fmla="*/ 44291 h 90201"/>
                  <a:gd name="connsiteX13" fmla="*/ 14954 w 79248"/>
                  <a:gd name="connsiteY13" fmla="*/ 46101 h 90201"/>
                  <a:gd name="connsiteX14" fmla="*/ 21717 w 79248"/>
                  <a:gd name="connsiteY14" fmla="*/ 69342 h 90201"/>
                  <a:gd name="connsiteX15" fmla="*/ 39720 w 79248"/>
                  <a:gd name="connsiteY15" fmla="*/ 78105 h 90201"/>
                  <a:gd name="connsiteX16" fmla="*/ 57721 w 79248"/>
                  <a:gd name="connsiteY16" fmla="*/ 69247 h 90201"/>
                  <a:gd name="connsiteX17" fmla="*/ 64389 w 79248"/>
                  <a:gd name="connsiteY17" fmla="*/ 44386 h 90201"/>
                  <a:gd name="connsiteX18" fmla="*/ 57627 w 79248"/>
                  <a:gd name="connsiteY18" fmla="*/ 21145 h 90201"/>
                  <a:gd name="connsiteX19" fmla="*/ 39529 w 79248"/>
                  <a:gd name="connsiteY19" fmla="*/ 12287 h 90201"/>
                  <a:gd name="connsiteX20" fmla="*/ 21717 w 79248"/>
                  <a:gd name="connsiteY20" fmla="*/ 21050 h 90201"/>
                  <a:gd name="connsiteX21" fmla="*/ 14954 w 79248"/>
                  <a:gd name="connsiteY21" fmla="*/ 46101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9248" h="90201">
                    <a:moveTo>
                      <a:pt x="0" y="44386"/>
                    </a:moveTo>
                    <a:cubicBezTo>
                      <a:pt x="0" y="35814"/>
                      <a:pt x="1714" y="28194"/>
                      <a:pt x="5049" y="21336"/>
                    </a:cubicBezTo>
                    <a:cubicBezTo>
                      <a:pt x="8382" y="14573"/>
                      <a:pt x="13049" y="9239"/>
                      <a:pt x="19050" y="5524"/>
                    </a:cubicBezTo>
                    <a:cubicBezTo>
                      <a:pt x="25051" y="1810"/>
                      <a:pt x="31814" y="0"/>
                      <a:pt x="39529" y="0"/>
                    </a:cubicBezTo>
                    <a:cubicBezTo>
                      <a:pt x="51435" y="0"/>
                      <a:pt x="60960" y="4096"/>
                      <a:pt x="68295" y="12287"/>
                    </a:cubicBezTo>
                    <a:cubicBezTo>
                      <a:pt x="75629" y="20479"/>
                      <a:pt x="79248" y="31433"/>
                      <a:pt x="79248" y="45053"/>
                    </a:cubicBezTo>
                    <a:lnTo>
                      <a:pt x="79248" y="46101"/>
                    </a:lnTo>
                    <a:cubicBezTo>
                      <a:pt x="79248" y="54578"/>
                      <a:pt x="77629" y="62198"/>
                      <a:pt x="74390" y="68866"/>
                    </a:cubicBezTo>
                    <a:cubicBezTo>
                      <a:pt x="71152" y="75629"/>
                      <a:pt x="66485" y="80867"/>
                      <a:pt x="60484" y="84582"/>
                    </a:cubicBezTo>
                    <a:cubicBezTo>
                      <a:pt x="54483" y="88297"/>
                      <a:pt x="47530" y="90202"/>
                      <a:pt x="39720" y="90202"/>
                    </a:cubicBezTo>
                    <a:cubicBezTo>
                      <a:pt x="27908" y="90202"/>
                      <a:pt x="18383" y="86106"/>
                      <a:pt x="11049" y="77914"/>
                    </a:cubicBezTo>
                    <a:cubicBezTo>
                      <a:pt x="3715" y="69723"/>
                      <a:pt x="95" y="58864"/>
                      <a:pt x="95" y="45339"/>
                    </a:cubicBezTo>
                    <a:lnTo>
                      <a:pt x="95" y="44291"/>
                    </a:lnTo>
                    <a:close/>
                    <a:moveTo>
                      <a:pt x="14954" y="46101"/>
                    </a:moveTo>
                    <a:cubicBezTo>
                      <a:pt x="14954" y="55721"/>
                      <a:pt x="17240" y="63532"/>
                      <a:pt x="21717" y="69342"/>
                    </a:cubicBezTo>
                    <a:cubicBezTo>
                      <a:pt x="26194" y="75152"/>
                      <a:pt x="32195" y="78105"/>
                      <a:pt x="39720" y="78105"/>
                    </a:cubicBezTo>
                    <a:cubicBezTo>
                      <a:pt x="47244" y="78105"/>
                      <a:pt x="53245" y="75152"/>
                      <a:pt x="57721" y="69247"/>
                    </a:cubicBezTo>
                    <a:cubicBezTo>
                      <a:pt x="62199" y="63341"/>
                      <a:pt x="64389" y="55055"/>
                      <a:pt x="64389" y="44386"/>
                    </a:cubicBezTo>
                    <a:cubicBezTo>
                      <a:pt x="64389" y="34861"/>
                      <a:pt x="62103" y="27146"/>
                      <a:pt x="57627" y="21145"/>
                    </a:cubicBezTo>
                    <a:cubicBezTo>
                      <a:pt x="53054" y="15240"/>
                      <a:pt x="47054" y="12287"/>
                      <a:pt x="39529" y="12287"/>
                    </a:cubicBezTo>
                    <a:cubicBezTo>
                      <a:pt x="32004" y="12287"/>
                      <a:pt x="26289" y="15240"/>
                      <a:pt x="21717" y="21050"/>
                    </a:cubicBezTo>
                    <a:cubicBezTo>
                      <a:pt x="17240" y="26860"/>
                      <a:pt x="14954" y="35242"/>
                      <a:pt x="14954" y="4610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Volný tvar: obrazec 79">
                <a:extLst>
                  <a:ext uri="{FF2B5EF4-FFF2-40B4-BE49-F238E27FC236}">
                    <a16:creationId xmlns:a16="http://schemas.microsoft.com/office/drawing/2014/main" id="{FA8C88CC-2230-0059-64BA-9123C4262AE9}"/>
                  </a:ext>
                </a:extLst>
              </p:cNvPr>
              <p:cNvSpPr/>
              <p:nvPr/>
            </p:nvSpPr>
            <p:spPr>
              <a:xfrm>
                <a:off x="10747483" y="3049482"/>
                <a:ext cx="68389" cy="88677"/>
              </a:xfrm>
              <a:custGeom>
                <a:avLst/>
                <a:gdLst>
                  <a:gd name="connsiteX0" fmla="*/ 14001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89 w 68389"/>
                  <a:gd name="connsiteY3" fmla="*/ 31147 h 88677"/>
                  <a:gd name="connsiteX4" fmla="*/ 68389 w 68389"/>
                  <a:gd name="connsiteY4" fmla="*/ 88678 h 88677"/>
                  <a:gd name="connsiteX5" fmla="*/ 53530 w 68389"/>
                  <a:gd name="connsiteY5" fmla="*/ 88678 h 88677"/>
                  <a:gd name="connsiteX6" fmla="*/ 53530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1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1" y="1619"/>
                    </a:moveTo>
                    <a:lnTo>
                      <a:pt x="14478" y="12573"/>
                    </a:lnTo>
                    <a:cubicBezTo>
                      <a:pt x="21145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89" y="31147"/>
                    </a:cubicBezTo>
                    <a:lnTo>
                      <a:pt x="68389" y="88678"/>
                    </a:lnTo>
                    <a:lnTo>
                      <a:pt x="53530" y="88678"/>
                    </a:lnTo>
                    <a:lnTo>
                      <a:pt x="53530" y="31052"/>
                    </a:lnTo>
                    <a:cubicBezTo>
                      <a:pt x="53530" y="24765"/>
                      <a:pt x="52006" y="20098"/>
                      <a:pt x="49244" y="17145"/>
                    </a:cubicBezTo>
                    <a:cubicBezTo>
                      <a:pt x="46482" y="14192"/>
                      <a:pt x="42005" y="12668"/>
                      <a:pt x="36100" y="12668"/>
                    </a:cubicBezTo>
                    <a:cubicBezTo>
                      <a:pt x="31242" y="12668"/>
                      <a:pt x="27051" y="13906"/>
                      <a:pt x="23431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Volný tvar: obrazec 80">
                <a:extLst>
                  <a:ext uri="{FF2B5EF4-FFF2-40B4-BE49-F238E27FC236}">
                    <a16:creationId xmlns:a16="http://schemas.microsoft.com/office/drawing/2014/main" id="{84C419D1-318B-98C6-E390-B76FC7851959}"/>
                  </a:ext>
                </a:extLst>
              </p:cNvPr>
              <p:cNvSpPr/>
              <p:nvPr/>
            </p:nvSpPr>
            <p:spPr>
              <a:xfrm>
                <a:off x="10874165" y="3019479"/>
                <a:ext cx="85248" cy="120205"/>
              </a:xfrm>
              <a:custGeom>
                <a:avLst/>
                <a:gdLst>
                  <a:gd name="connsiteX0" fmla="*/ 41815 w 85248"/>
                  <a:gd name="connsiteY0" fmla="*/ 66484 h 120205"/>
                  <a:gd name="connsiteX1" fmla="*/ 12859 w 85248"/>
                  <a:gd name="connsiteY1" fmla="*/ 52483 h 120205"/>
                  <a:gd name="connsiteX2" fmla="*/ 3810 w 85248"/>
                  <a:gd name="connsiteY2" fmla="*/ 31909 h 120205"/>
                  <a:gd name="connsiteX3" fmla="*/ 14859 w 85248"/>
                  <a:gd name="connsiteY3" fmla="*/ 9049 h 120205"/>
                  <a:gd name="connsiteX4" fmla="*/ 43625 w 85248"/>
                  <a:gd name="connsiteY4" fmla="*/ 0 h 120205"/>
                  <a:gd name="connsiteX5" fmla="*/ 65151 w 85248"/>
                  <a:gd name="connsiteY5" fmla="*/ 4667 h 120205"/>
                  <a:gd name="connsiteX6" fmla="*/ 79820 w 85248"/>
                  <a:gd name="connsiteY6" fmla="*/ 17526 h 120205"/>
                  <a:gd name="connsiteX7" fmla="*/ 84963 w 85248"/>
                  <a:gd name="connsiteY7" fmla="*/ 35433 h 120205"/>
                  <a:gd name="connsiteX8" fmla="*/ 69437 w 85248"/>
                  <a:gd name="connsiteY8" fmla="*/ 35433 h 120205"/>
                  <a:gd name="connsiteX9" fmla="*/ 62675 w 85248"/>
                  <a:gd name="connsiteY9" fmla="*/ 18669 h 120205"/>
                  <a:gd name="connsiteX10" fmla="*/ 43625 w 85248"/>
                  <a:gd name="connsiteY10" fmla="*/ 12573 h 120205"/>
                  <a:gd name="connsiteX11" fmla="*/ 25813 w 85248"/>
                  <a:gd name="connsiteY11" fmla="*/ 17621 h 120205"/>
                  <a:gd name="connsiteX12" fmla="*/ 19431 w 85248"/>
                  <a:gd name="connsiteY12" fmla="*/ 31623 h 120205"/>
                  <a:gd name="connsiteX13" fmla="*/ 25527 w 85248"/>
                  <a:gd name="connsiteY13" fmla="*/ 43720 h 120205"/>
                  <a:gd name="connsiteX14" fmla="*/ 46196 w 85248"/>
                  <a:gd name="connsiteY14" fmla="*/ 52769 h 120205"/>
                  <a:gd name="connsiteX15" fmla="*/ 69056 w 85248"/>
                  <a:gd name="connsiteY15" fmla="*/ 61817 h 120205"/>
                  <a:gd name="connsiteX16" fmla="*/ 81248 w 85248"/>
                  <a:gd name="connsiteY16" fmla="*/ 73343 h 120205"/>
                  <a:gd name="connsiteX17" fmla="*/ 85249 w 85248"/>
                  <a:gd name="connsiteY17" fmla="*/ 88868 h 120205"/>
                  <a:gd name="connsiteX18" fmla="*/ 74104 w 85248"/>
                  <a:gd name="connsiteY18" fmla="*/ 111633 h 120205"/>
                  <a:gd name="connsiteX19" fmla="*/ 44386 w 85248"/>
                  <a:gd name="connsiteY19" fmla="*/ 120205 h 120205"/>
                  <a:gd name="connsiteX20" fmla="*/ 21812 w 85248"/>
                  <a:gd name="connsiteY20" fmla="*/ 115538 h 120205"/>
                  <a:gd name="connsiteX21" fmla="*/ 5715 w 85248"/>
                  <a:gd name="connsiteY21" fmla="*/ 102870 h 120205"/>
                  <a:gd name="connsiteX22" fmla="*/ 0 w 85248"/>
                  <a:gd name="connsiteY22" fmla="*/ 84582 h 120205"/>
                  <a:gd name="connsiteX23" fmla="*/ 15526 w 85248"/>
                  <a:gd name="connsiteY23" fmla="*/ 84582 h 120205"/>
                  <a:gd name="connsiteX24" fmla="*/ 23336 w 85248"/>
                  <a:gd name="connsiteY24" fmla="*/ 101346 h 120205"/>
                  <a:gd name="connsiteX25" fmla="*/ 44291 w 85248"/>
                  <a:gd name="connsiteY25" fmla="*/ 107537 h 120205"/>
                  <a:gd name="connsiteX26" fmla="*/ 63055 w 85248"/>
                  <a:gd name="connsiteY26" fmla="*/ 102584 h 120205"/>
                  <a:gd name="connsiteX27" fmla="*/ 69532 w 85248"/>
                  <a:gd name="connsiteY27" fmla="*/ 88964 h 120205"/>
                  <a:gd name="connsiteX28" fmla="*/ 63532 w 85248"/>
                  <a:gd name="connsiteY28" fmla="*/ 75628 h 120205"/>
                  <a:gd name="connsiteX29" fmla="*/ 41624 w 85248"/>
                  <a:gd name="connsiteY29" fmla="*/ 66294 h 120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5248" h="120205">
                    <a:moveTo>
                      <a:pt x="41815" y="66484"/>
                    </a:moveTo>
                    <a:cubicBezTo>
                      <a:pt x="28575" y="62674"/>
                      <a:pt x="18955" y="58007"/>
                      <a:pt x="12859" y="52483"/>
                    </a:cubicBezTo>
                    <a:cubicBezTo>
                      <a:pt x="6858" y="46958"/>
                      <a:pt x="3810" y="40100"/>
                      <a:pt x="3810" y="31909"/>
                    </a:cubicBezTo>
                    <a:cubicBezTo>
                      <a:pt x="3810" y="22669"/>
                      <a:pt x="7525" y="15049"/>
                      <a:pt x="14859" y="9049"/>
                    </a:cubicBezTo>
                    <a:cubicBezTo>
                      <a:pt x="22193" y="3048"/>
                      <a:pt x="31813" y="0"/>
                      <a:pt x="43625" y="0"/>
                    </a:cubicBezTo>
                    <a:cubicBezTo>
                      <a:pt x="51625" y="0"/>
                      <a:pt x="58864" y="1524"/>
                      <a:pt x="65151" y="4667"/>
                    </a:cubicBezTo>
                    <a:cubicBezTo>
                      <a:pt x="71438" y="7810"/>
                      <a:pt x="76295" y="12097"/>
                      <a:pt x="79820" y="17526"/>
                    </a:cubicBezTo>
                    <a:cubicBezTo>
                      <a:pt x="83248" y="22955"/>
                      <a:pt x="84963" y="28956"/>
                      <a:pt x="84963" y="35433"/>
                    </a:cubicBezTo>
                    <a:lnTo>
                      <a:pt x="69437" y="35433"/>
                    </a:lnTo>
                    <a:cubicBezTo>
                      <a:pt x="69437" y="28289"/>
                      <a:pt x="67151" y="22765"/>
                      <a:pt x="62675" y="18669"/>
                    </a:cubicBezTo>
                    <a:cubicBezTo>
                      <a:pt x="58198" y="14573"/>
                      <a:pt x="51816" y="12573"/>
                      <a:pt x="43625" y="12573"/>
                    </a:cubicBezTo>
                    <a:cubicBezTo>
                      <a:pt x="36004" y="12573"/>
                      <a:pt x="30099" y="14288"/>
                      <a:pt x="25813" y="17621"/>
                    </a:cubicBezTo>
                    <a:cubicBezTo>
                      <a:pt x="21527" y="20955"/>
                      <a:pt x="19431" y="25622"/>
                      <a:pt x="19431" y="31623"/>
                    </a:cubicBezTo>
                    <a:cubicBezTo>
                      <a:pt x="19431" y="36385"/>
                      <a:pt x="21431" y="40481"/>
                      <a:pt x="25527" y="43720"/>
                    </a:cubicBezTo>
                    <a:cubicBezTo>
                      <a:pt x="29527" y="47053"/>
                      <a:pt x="36481" y="50006"/>
                      <a:pt x="46196" y="52769"/>
                    </a:cubicBezTo>
                    <a:cubicBezTo>
                      <a:pt x="55912" y="55531"/>
                      <a:pt x="63532" y="58483"/>
                      <a:pt x="69056" y="61817"/>
                    </a:cubicBezTo>
                    <a:cubicBezTo>
                      <a:pt x="74581" y="65151"/>
                      <a:pt x="78677" y="68961"/>
                      <a:pt x="81248" y="73343"/>
                    </a:cubicBezTo>
                    <a:cubicBezTo>
                      <a:pt x="83915" y="77724"/>
                      <a:pt x="85249" y="82868"/>
                      <a:pt x="85249" y="88868"/>
                    </a:cubicBezTo>
                    <a:cubicBezTo>
                      <a:pt x="85249" y="98393"/>
                      <a:pt x="81534" y="105918"/>
                      <a:pt x="74104" y="111633"/>
                    </a:cubicBezTo>
                    <a:cubicBezTo>
                      <a:pt x="66675" y="117348"/>
                      <a:pt x="56769" y="120205"/>
                      <a:pt x="44386" y="120205"/>
                    </a:cubicBezTo>
                    <a:cubicBezTo>
                      <a:pt x="36386" y="120205"/>
                      <a:pt x="28860" y="118681"/>
                      <a:pt x="21812" y="115538"/>
                    </a:cubicBezTo>
                    <a:cubicBezTo>
                      <a:pt x="14859" y="112490"/>
                      <a:pt x="9430" y="108204"/>
                      <a:pt x="5715" y="102870"/>
                    </a:cubicBezTo>
                    <a:cubicBezTo>
                      <a:pt x="1905" y="97536"/>
                      <a:pt x="0" y="91440"/>
                      <a:pt x="0" y="84582"/>
                    </a:cubicBezTo>
                    <a:lnTo>
                      <a:pt x="15526" y="84582"/>
                    </a:lnTo>
                    <a:cubicBezTo>
                      <a:pt x="15526" y="91630"/>
                      <a:pt x="18098" y="97250"/>
                      <a:pt x="23336" y="101346"/>
                    </a:cubicBezTo>
                    <a:cubicBezTo>
                      <a:pt x="28575" y="105442"/>
                      <a:pt x="35528" y="107537"/>
                      <a:pt x="44291" y="107537"/>
                    </a:cubicBezTo>
                    <a:cubicBezTo>
                      <a:pt x="52483" y="107537"/>
                      <a:pt x="58674" y="105918"/>
                      <a:pt x="63055" y="102584"/>
                    </a:cubicBezTo>
                    <a:cubicBezTo>
                      <a:pt x="67437" y="99250"/>
                      <a:pt x="69532" y="94678"/>
                      <a:pt x="69532" y="88964"/>
                    </a:cubicBezTo>
                    <a:cubicBezTo>
                      <a:pt x="69532" y="83248"/>
                      <a:pt x="67532" y="78772"/>
                      <a:pt x="63532" y="75628"/>
                    </a:cubicBezTo>
                    <a:cubicBezTo>
                      <a:pt x="59531" y="72485"/>
                      <a:pt x="52197" y="69437"/>
                      <a:pt x="41624" y="6629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Volný tvar: obrazec 81">
                <a:extLst>
                  <a:ext uri="{FF2B5EF4-FFF2-40B4-BE49-F238E27FC236}">
                    <a16:creationId xmlns:a16="http://schemas.microsoft.com/office/drawing/2014/main" id="{C98F794A-7178-C987-5B27-A4ADAEC41B48}"/>
                  </a:ext>
                </a:extLst>
              </p:cNvPr>
              <p:cNvSpPr/>
              <p:nvPr/>
            </p:nvSpPr>
            <p:spPr>
              <a:xfrm>
                <a:off x="10967510" y="3051006"/>
                <a:ext cx="74009" cy="122300"/>
              </a:xfrm>
              <a:custGeom>
                <a:avLst/>
                <a:gdLst>
                  <a:gd name="connsiteX0" fmla="*/ 37815 w 74009"/>
                  <a:gd name="connsiteY0" fmla="*/ 65341 h 122300"/>
                  <a:gd name="connsiteX1" fmla="*/ 58103 w 74009"/>
                  <a:gd name="connsiteY1" fmla="*/ 95 h 122300"/>
                  <a:gd name="connsiteX2" fmla="*/ 74009 w 74009"/>
                  <a:gd name="connsiteY2" fmla="*/ 95 h 122300"/>
                  <a:gd name="connsiteX3" fmla="*/ 39053 w 74009"/>
                  <a:gd name="connsiteY3" fmla="*/ 100584 h 122300"/>
                  <a:gd name="connsiteX4" fmla="*/ 13240 w 74009"/>
                  <a:gd name="connsiteY4" fmla="*/ 122301 h 122300"/>
                  <a:gd name="connsiteX5" fmla="*/ 10478 w 74009"/>
                  <a:gd name="connsiteY5" fmla="*/ 122015 h 122300"/>
                  <a:gd name="connsiteX6" fmla="*/ 4953 w 74009"/>
                  <a:gd name="connsiteY6" fmla="*/ 120967 h 122300"/>
                  <a:gd name="connsiteX7" fmla="*/ 4953 w 74009"/>
                  <a:gd name="connsiteY7" fmla="*/ 108871 h 122300"/>
                  <a:gd name="connsiteX8" fmla="*/ 8954 w 74009"/>
                  <a:gd name="connsiteY8" fmla="*/ 109157 h 122300"/>
                  <a:gd name="connsiteX9" fmla="*/ 20764 w 74009"/>
                  <a:gd name="connsiteY9" fmla="*/ 106109 h 122300"/>
                  <a:gd name="connsiteX10" fmla="*/ 27718 w 74009"/>
                  <a:gd name="connsiteY10" fmla="*/ 94964 h 122300"/>
                  <a:gd name="connsiteX11" fmla="*/ 31052 w 74009"/>
                  <a:gd name="connsiteY11" fmla="*/ 86106 h 122300"/>
                  <a:gd name="connsiteX12" fmla="*/ 0 w 74009"/>
                  <a:gd name="connsiteY12" fmla="*/ 0 h 122300"/>
                  <a:gd name="connsiteX13" fmla="*/ 16288 w 74009"/>
                  <a:gd name="connsiteY13" fmla="*/ 0 h 122300"/>
                  <a:gd name="connsiteX14" fmla="*/ 38005 w 74009"/>
                  <a:gd name="connsiteY14" fmla="*/ 65246 h 1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009" h="122300">
                    <a:moveTo>
                      <a:pt x="37815" y="65341"/>
                    </a:moveTo>
                    <a:lnTo>
                      <a:pt x="58103" y="95"/>
                    </a:lnTo>
                    <a:lnTo>
                      <a:pt x="74009" y="95"/>
                    </a:lnTo>
                    <a:lnTo>
                      <a:pt x="39053" y="100584"/>
                    </a:lnTo>
                    <a:cubicBezTo>
                      <a:pt x="33624" y="115062"/>
                      <a:pt x="25051" y="122301"/>
                      <a:pt x="13240" y="122301"/>
                    </a:cubicBezTo>
                    <a:lnTo>
                      <a:pt x="10478" y="122015"/>
                    </a:lnTo>
                    <a:lnTo>
                      <a:pt x="4953" y="120967"/>
                    </a:lnTo>
                    <a:lnTo>
                      <a:pt x="4953" y="108871"/>
                    </a:lnTo>
                    <a:lnTo>
                      <a:pt x="8954" y="109157"/>
                    </a:lnTo>
                    <a:cubicBezTo>
                      <a:pt x="14002" y="109157"/>
                      <a:pt x="17907" y="108109"/>
                      <a:pt x="20764" y="106109"/>
                    </a:cubicBezTo>
                    <a:cubicBezTo>
                      <a:pt x="23527" y="104108"/>
                      <a:pt x="25908" y="100298"/>
                      <a:pt x="27718" y="94964"/>
                    </a:cubicBezTo>
                    <a:lnTo>
                      <a:pt x="31052" y="86106"/>
                    </a:lnTo>
                    <a:lnTo>
                      <a:pt x="0" y="0"/>
                    </a:lnTo>
                    <a:lnTo>
                      <a:pt x="16288" y="0"/>
                    </a:lnTo>
                    <a:lnTo>
                      <a:pt x="38005" y="652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Volný tvar: obrazec 82">
                <a:extLst>
                  <a:ext uri="{FF2B5EF4-FFF2-40B4-BE49-F238E27FC236}">
                    <a16:creationId xmlns:a16="http://schemas.microsoft.com/office/drawing/2014/main" id="{8CF8F21D-B194-1FC3-3502-CFDF63773B21}"/>
                  </a:ext>
                </a:extLst>
              </p:cNvPr>
              <p:cNvSpPr/>
              <p:nvPr/>
            </p:nvSpPr>
            <p:spPr>
              <a:xfrm>
                <a:off x="11051616" y="3049578"/>
                <a:ext cx="69151" cy="90106"/>
              </a:xfrm>
              <a:custGeom>
                <a:avLst/>
                <a:gdLst>
                  <a:gd name="connsiteX0" fmla="*/ 53911 w 69151"/>
                  <a:gd name="connsiteY0" fmla="*/ 65532 h 90106"/>
                  <a:gd name="connsiteX1" fmla="*/ 49339 w 69151"/>
                  <a:gd name="connsiteY1" fmla="*/ 56197 h 90106"/>
                  <a:gd name="connsiteX2" fmla="*/ 33528 w 69151"/>
                  <a:gd name="connsiteY2" fmla="*/ 50482 h 90106"/>
                  <a:gd name="connsiteX3" fmla="*/ 15621 w 69151"/>
                  <a:gd name="connsiteY3" fmla="*/ 44672 h 90106"/>
                  <a:gd name="connsiteX4" fmla="*/ 5810 w 69151"/>
                  <a:gd name="connsiteY4" fmla="*/ 36671 h 90106"/>
                  <a:gd name="connsiteX5" fmla="*/ 2667 w 69151"/>
                  <a:gd name="connsiteY5" fmla="*/ 25527 h 90106"/>
                  <a:gd name="connsiteX6" fmla="*/ 11716 w 69151"/>
                  <a:gd name="connsiteY6" fmla="*/ 7429 h 90106"/>
                  <a:gd name="connsiteX7" fmla="*/ 34861 w 69151"/>
                  <a:gd name="connsiteY7" fmla="*/ 0 h 90106"/>
                  <a:gd name="connsiteX8" fmla="*/ 58864 w 69151"/>
                  <a:gd name="connsiteY8" fmla="*/ 7620 h 90106"/>
                  <a:gd name="connsiteX9" fmla="*/ 68103 w 69151"/>
                  <a:gd name="connsiteY9" fmla="*/ 27146 h 90106"/>
                  <a:gd name="connsiteX10" fmla="*/ 53150 w 69151"/>
                  <a:gd name="connsiteY10" fmla="*/ 27146 h 90106"/>
                  <a:gd name="connsiteX11" fmla="*/ 48006 w 69151"/>
                  <a:gd name="connsiteY11" fmla="*/ 16573 h 90106"/>
                  <a:gd name="connsiteX12" fmla="*/ 34957 w 69151"/>
                  <a:gd name="connsiteY12" fmla="*/ 12192 h 90106"/>
                  <a:gd name="connsiteX13" fmla="*/ 22288 w 69151"/>
                  <a:gd name="connsiteY13" fmla="*/ 15716 h 90106"/>
                  <a:gd name="connsiteX14" fmla="*/ 17716 w 69151"/>
                  <a:gd name="connsiteY14" fmla="*/ 24955 h 90106"/>
                  <a:gd name="connsiteX15" fmla="*/ 22003 w 69151"/>
                  <a:gd name="connsiteY15" fmla="*/ 33052 h 90106"/>
                  <a:gd name="connsiteX16" fmla="*/ 37433 w 69151"/>
                  <a:gd name="connsiteY16" fmla="*/ 38291 h 90106"/>
                  <a:gd name="connsiteX17" fmla="*/ 55531 w 69151"/>
                  <a:gd name="connsiteY17" fmla="*/ 44196 h 90106"/>
                  <a:gd name="connsiteX18" fmla="*/ 65817 w 69151"/>
                  <a:gd name="connsiteY18" fmla="*/ 52483 h 90106"/>
                  <a:gd name="connsiteX19" fmla="*/ 69152 w 69151"/>
                  <a:gd name="connsiteY19" fmla="*/ 64389 h 90106"/>
                  <a:gd name="connsiteX20" fmla="*/ 59817 w 69151"/>
                  <a:gd name="connsiteY20" fmla="*/ 83058 h 90106"/>
                  <a:gd name="connsiteX21" fmla="*/ 35623 w 69151"/>
                  <a:gd name="connsiteY21" fmla="*/ 90106 h 90106"/>
                  <a:gd name="connsiteX22" fmla="*/ 17145 w 69151"/>
                  <a:gd name="connsiteY22" fmla="*/ 86392 h 90106"/>
                  <a:gd name="connsiteX23" fmla="*/ 4572 w 69151"/>
                  <a:gd name="connsiteY23" fmla="*/ 76105 h 90106"/>
                  <a:gd name="connsiteX24" fmla="*/ 0 w 69151"/>
                  <a:gd name="connsiteY24" fmla="*/ 61722 h 90106"/>
                  <a:gd name="connsiteX25" fmla="*/ 14859 w 69151"/>
                  <a:gd name="connsiteY25" fmla="*/ 61722 h 90106"/>
                  <a:gd name="connsiteX26" fmla="*/ 20860 w 69151"/>
                  <a:gd name="connsiteY26" fmla="*/ 73628 h 90106"/>
                  <a:gd name="connsiteX27" fmla="*/ 35623 w 69151"/>
                  <a:gd name="connsiteY27" fmla="*/ 78010 h 90106"/>
                  <a:gd name="connsiteX28" fmla="*/ 49149 w 69151"/>
                  <a:gd name="connsiteY28" fmla="*/ 74581 h 90106"/>
                  <a:gd name="connsiteX29" fmla="*/ 54293 w 69151"/>
                  <a:gd name="connsiteY29" fmla="*/ 65437 h 9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151" h="90106">
                    <a:moveTo>
                      <a:pt x="53911" y="65532"/>
                    </a:moveTo>
                    <a:cubicBezTo>
                      <a:pt x="53911" y="61531"/>
                      <a:pt x="52388" y="58388"/>
                      <a:pt x="49339" y="56197"/>
                    </a:cubicBezTo>
                    <a:cubicBezTo>
                      <a:pt x="46291" y="54007"/>
                      <a:pt x="41053" y="52006"/>
                      <a:pt x="33528" y="50482"/>
                    </a:cubicBezTo>
                    <a:cubicBezTo>
                      <a:pt x="26003" y="48958"/>
                      <a:pt x="20002" y="46958"/>
                      <a:pt x="15621" y="44672"/>
                    </a:cubicBezTo>
                    <a:cubicBezTo>
                      <a:pt x="11239" y="42386"/>
                      <a:pt x="7906" y="39719"/>
                      <a:pt x="5810" y="36671"/>
                    </a:cubicBezTo>
                    <a:cubicBezTo>
                      <a:pt x="3715" y="33528"/>
                      <a:pt x="2667" y="29813"/>
                      <a:pt x="2667" y="25527"/>
                    </a:cubicBezTo>
                    <a:cubicBezTo>
                      <a:pt x="2667" y="18383"/>
                      <a:pt x="5715" y="12382"/>
                      <a:pt x="11716" y="7429"/>
                    </a:cubicBezTo>
                    <a:cubicBezTo>
                      <a:pt x="17716" y="2477"/>
                      <a:pt x="25432" y="0"/>
                      <a:pt x="34861" y="0"/>
                    </a:cubicBezTo>
                    <a:cubicBezTo>
                      <a:pt x="44768" y="0"/>
                      <a:pt x="52768" y="2572"/>
                      <a:pt x="58864" y="7620"/>
                    </a:cubicBezTo>
                    <a:cubicBezTo>
                      <a:pt x="65056" y="12764"/>
                      <a:pt x="68103" y="19241"/>
                      <a:pt x="68103" y="27146"/>
                    </a:cubicBezTo>
                    <a:lnTo>
                      <a:pt x="53150" y="27146"/>
                    </a:lnTo>
                    <a:cubicBezTo>
                      <a:pt x="53150" y="23050"/>
                      <a:pt x="51435" y="19526"/>
                      <a:pt x="48006" y="16573"/>
                    </a:cubicBezTo>
                    <a:cubicBezTo>
                      <a:pt x="44577" y="13621"/>
                      <a:pt x="40195" y="12192"/>
                      <a:pt x="34957" y="12192"/>
                    </a:cubicBezTo>
                    <a:cubicBezTo>
                      <a:pt x="29718" y="12192"/>
                      <a:pt x="25336" y="13335"/>
                      <a:pt x="22288" y="15716"/>
                    </a:cubicBezTo>
                    <a:cubicBezTo>
                      <a:pt x="19241" y="18097"/>
                      <a:pt x="17716" y="21146"/>
                      <a:pt x="17716" y="24955"/>
                    </a:cubicBezTo>
                    <a:cubicBezTo>
                      <a:pt x="17716" y="28575"/>
                      <a:pt x="19145" y="31242"/>
                      <a:pt x="22003" y="33052"/>
                    </a:cubicBezTo>
                    <a:cubicBezTo>
                      <a:pt x="24860" y="34862"/>
                      <a:pt x="30003" y="36576"/>
                      <a:pt x="37433" y="38291"/>
                    </a:cubicBezTo>
                    <a:cubicBezTo>
                      <a:pt x="44862" y="39910"/>
                      <a:pt x="50863" y="41910"/>
                      <a:pt x="55531" y="44196"/>
                    </a:cubicBezTo>
                    <a:cubicBezTo>
                      <a:pt x="60198" y="46482"/>
                      <a:pt x="63532" y="49244"/>
                      <a:pt x="65817" y="52483"/>
                    </a:cubicBezTo>
                    <a:cubicBezTo>
                      <a:pt x="68009" y="55721"/>
                      <a:pt x="69152" y="59722"/>
                      <a:pt x="69152" y="64389"/>
                    </a:cubicBezTo>
                    <a:cubicBezTo>
                      <a:pt x="69152" y="72199"/>
                      <a:pt x="66008" y="78391"/>
                      <a:pt x="59817" y="83058"/>
                    </a:cubicBezTo>
                    <a:cubicBezTo>
                      <a:pt x="53626" y="87725"/>
                      <a:pt x="45529" y="90106"/>
                      <a:pt x="35623" y="90106"/>
                    </a:cubicBezTo>
                    <a:cubicBezTo>
                      <a:pt x="28670" y="90106"/>
                      <a:pt x="22479" y="88868"/>
                      <a:pt x="17145" y="86392"/>
                    </a:cubicBezTo>
                    <a:cubicBezTo>
                      <a:pt x="11811" y="83915"/>
                      <a:pt x="7620" y="80486"/>
                      <a:pt x="4572" y="76105"/>
                    </a:cubicBezTo>
                    <a:cubicBezTo>
                      <a:pt x="1524" y="71723"/>
                      <a:pt x="0" y="66866"/>
                      <a:pt x="0" y="61722"/>
                    </a:cubicBezTo>
                    <a:lnTo>
                      <a:pt x="14859" y="61722"/>
                    </a:lnTo>
                    <a:cubicBezTo>
                      <a:pt x="15144" y="66675"/>
                      <a:pt x="17145" y="70675"/>
                      <a:pt x="20860" y="73628"/>
                    </a:cubicBezTo>
                    <a:cubicBezTo>
                      <a:pt x="24575" y="76581"/>
                      <a:pt x="29527" y="78010"/>
                      <a:pt x="35623" y="78010"/>
                    </a:cubicBezTo>
                    <a:cubicBezTo>
                      <a:pt x="41243" y="78010"/>
                      <a:pt x="45815" y="76867"/>
                      <a:pt x="49149" y="74581"/>
                    </a:cubicBezTo>
                    <a:cubicBezTo>
                      <a:pt x="52483" y="72295"/>
                      <a:pt x="54293" y="69247"/>
                      <a:pt x="54293" y="6543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Volný tvar: obrazec 83">
                <a:extLst>
                  <a:ext uri="{FF2B5EF4-FFF2-40B4-BE49-F238E27FC236}">
                    <a16:creationId xmlns:a16="http://schemas.microsoft.com/office/drawing/2014/main" id="{2A5880AF-258E-2354-8A2F-EB6FEAA87B68}"/>
                  </a:ext>
                </a:extLst>
              </p:cNvPr>
              <p:cNvSpPr/>
              <p:nvPr/>
            </p:nvSpPr>
            <p:spPr>
              <a:xfrm>
                <a:off x="11129340" y="3030051"/>
                <a:ext cx="47339" cy="109728"/>
              </a:xfrm>
              <a:custGeom>
                <a:avLst/>
                <a:gdLst>
                  <a:gd name="connsiteX0" fmla="*/ 30671 w 47339"/>
                  <a:gd name="connsiteY0" fmla="*/ 0 h 109728"/>
                  <a:gd name="connsiteX1" fmla="*/ 30671 w 47339"/>
                  <a:gd name="connsiteY1" fmla="*/ 21050 h 109728"/>
                  <a:gd name="connsiteX2" fmla="*/ 46958 w 47339"/>
                  <a:gd name="connsiteY2" fmla="*/ 21050 h 109728"/>
                  <a:gd name="connsiteX3" fmla="*/ 46958 w 47339"/>
                  <a:gd name="connsiteY3" fmla="*/ 32576 h 109728"/>
                  <a:gd name="connsiteX4" fmla="*/ 30671 w 47339"/>
                  <a:gd name="connsiteY4" fmla="*/ 32576 h 109728"/>
                  <a:gd name="connsiteX5" fmla="*/ 30671 w 47339"/>
                  <a:gd name="connsiteY5" fmla="*/ 86582 h 109728"/>
                  <a:gd name="connsiteX6" fmla="*/ 32861 w 47339"/>
                  <a:gd name="connsiteY6" fmla="*/ 94488 h 109728"/>
                  <a:gd name="connsiteX7" fmla="*/ 40291 w 47339"/>
                  <a:gd name="connsiteY7" fmla="*/ 97060 h 109728"/>
                  <a:gd name="connsiteX8" fmla="*/ 47340 w 47339"/>
                  <a:gd name="connsiteY8" fmla="*/ 96107 h 109728"/>
                  <a:gd name="connsiteX9" fmla="*/ 47340 w 47339"/>
                  <a:gd name="connsiteY9" fmla="*/ 108109 h 109728"/>
                  <a:gd name="connsiteX10" fmla="*/ 35909 w 47339"/>
                  <a:gd name="connsiteY10" fmla="*/ 109728 h 109728"/>
                  <a:gd name="connsiteX11" fmla="*/ 20860 w 47339"/>
                  <a:gd name="connsiteY11" fmla="*/ 103727 h 109728"/>
                  <a:gd name="connsiteX12" fmla="*/ 15812 w 47339"/>
                  <a:gd name="connsiteY12" fmla="*/ 86582 h 109728"/>
                  <a:gd name="connsiteX13" fmla="*/ 15812 w 47339"/>
                  <a:gd name="connsiteY13" fmla="*/ 32576 h 109728"/>
                  <a:gd name="connsiteX14" fmla="*/ 0 w 47339"/>
                  <a:gd name="connsiteY14" fmla="*/ 32576 h 109728"/>
                  <a:gd name="connsiteX15" fmla="*/ 0 w 47339"/>
                  <a:gd name="connsiteY15" fmla="*/ 21050 h 109728"/>
                  <a:gd name="connsiteX16" fmla="*/ 15812 w 47339"/>
                  <a:gd name="connsiteY16" fmla="*/ 21050 h 109728"/>
                  <a:gd name="connsiteX17" fmla="*/ 15812 w 47339"/>
                  <a:gd name="connsiteY17" fmla="*/ 0 h 109728"/>
                  <a:gd name="connsiteX18" fmla="*/ 30671 w 47339"/>
                  <a:gd name="connsiteY18" fmla="*/ 0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8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488"/>
                    </a:cubicBezTo>
                    <a:cubicBezTo>
                      <a:pt x="34290" y="96203"/>
                      <a:pt x="36767" y="97060"/>
                      <a:pt x="40291" y="97060"/>
                    </a:cubicBezTo>
                    <a:cubicBezTo>
                      <a:pt x="42006" y="97060"/>
                      <a:pt x="44387" y="96774"/>
                      <a:pt x="47340" y="96107"/>
                    </a:cubicBezTo>
                    <a:lnTo>
                      <a:pt x="47340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194" y="107728"/>
                      <a:pt x="20860" y="103727"/>
                    </a:cubicBezTo>
                    <a:cubicBezTo>
                      <a:pt x="17526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Volný tvar: obrazec 84">
                <a:extLst>
                  <a:ext uri="{FF2B5EF4-FFF2-40B4-BE49-F238E27FC236}">
                    <a16:creationId xmlns:a16="http://schemas.microsoft.com/office/drawing/2014/main" id="{7089F3D1-AD44-F87C-5E41-0809A5D4419A}"/>
                  </a:ext>
                </a:extLst>
              </p:cNvPr>
              <p:cNvSpPr/>
              <p:nvPr/>
            </p:nvSpPr>
            <p:spPr>
              <a:xfrm>
                <a:off x="11189824" y="3049578"/>
                <a:ext cx="73818" cy="90201"/>
              </a:xfrm>
              <a:custGeom>
                <a:avLst/>
                <a:gdLst>
                  <a:gd name="connsiteX0" fmla="*/ 39910 w 73818"/>
                  <a:gd name="connsiteY0" fmla="*/ 90202 h 90201"/>
                  <a:gd name="connsiteX1" fmla="*/ 11144 w 73818"/>
                  <a:gd name="connsiteY1" fmla="*/ 78581 h 90201"/>
                  <a:gd name="connsiteX2" fmla="*/ 0 w 73818"/>
                  <a:gd name="connsiteY2" fmla="*/ 47530 h 90201"/>
                  <a:gd name="connsiteX3" fmla="*/ 0 w 73818"/>
                  <a:gd name="connsiteY3" fmla="*/ 44768 h 90201"/>
                  <a:gd name="connsiteX4" fmla="*/ 4953 w 73818"/>
                  <a:gd name="connsiteY4" fmla="*/ 21622 h 90201"/>
                  <a:gd name="connsiteX5" fmla="*/ 18764 w 73818"/>
                  <a:gd name="connsiteY5" fmla="*/ 5715 h 90201"/>
                  <a:gd name="connsiteX6" fmla="*/ 38005 w 73818"/>
                  <a:gd name="connsiteY6" fmla="*/ 0 h 90201"/>
                  <a:gd name="connsiteX7" fmla="*/ 64389 w 73818"/>
                  <a:gd name="connsiteY7" fmla="*/ 11144 h 90201"/>
                  <a:gd name="connsiteX8" fmla="*/ 73819 w 73818"/>
                  <a:gd name="connsiteY8" fmla="*/ 43148 h 90201"/>
                  <a:gd name="connsiteX9" fmla="*/ 73819 w 73818"/>
                  <a:gd name="connsiteY9" fmla="*/ 49340 h 90201"/>
                  <a:gd name="connsiteX10" fmla="*/ 14859 w 73818"/>
                  <a:gd name="connsiteY10" fmla="*/ 49340 h 90201"/>
                  <a:gd name="connsiteX11" fmla="*/ 22384 w 73818"/>
                  <a:gd name="connsiteY11" fmla="*/ 70104 h 90201"/>
                  <a:gd name="connsiteX12" fmla="*/ 40671 w 73818"/>
                  <a:gd name="connsiteY12" fmla="*/ 78010 h 90201"/>
                  <a:gd name="connsiteX13" fmla="*/ 54007 w 73818"/>
                  <a:gd name="connsiteY13" fmla="*/ 74771 h 90201"/>
                  <a:gd name="connsiteX14" fmla="*/ 63532 w 73818"/>
                  <a:gd name="connsiteY14" fmla="*/ 66199 h 90201"/>
                  <a:gd name="connsiteX15" fmla="*/ 72676 w 73818"/>
                  <a:gd name="connsiteY15" fmla="*/ 73247 h 90201"/>
                  <a:gd name="connsiteX16" fmla="*/ 39814 w 73818"/>
                  <a:gd name="connsiteY16" fmla="*/ 90106 h 90201"/>
                  <a:gd name="connsiteX17" fmla="*/ 38100 w 73818"/>
                  <a:gd name="connsiteY17" fmla="*/ 12192 h 90201"/>
                  <a:gd name="connsiteX18" fmla="*/ 22955 w 73818"/>
                  <a:gd name="connsiteY18" fmla="*/ 18764 h 90201"/>
                  <a:gd name="connsiteX19" fmla="*/ 15430 w 73818"/>
                  <a:gd name="connsiteY19" fmla="*/ 37147 h 90201"/>
                  <a:gd name="connsiteX20" fmla="*/ 59055 w 73818"/>
                  <a:gd name="connsiteY20" fmla="*/ 37147 h 90201"/>
                  <a:gd name="connsiteX21" fmla="*/ 59055 w 73818"/>
                  <a:gd name="connsiteY21" fmla="*/ 36004 h 90201"/>
                  <a:gd name="connsiteX22" fmla="*/ 52959 w 73818"/>
                  <a:gd name="connsiteY22" fmla="*/ 18383 h 90201"/>
                  <a:gd name="connsiteX23" fmla="*/ 38195 w 73818"/>
                  <a:gd name="connsiteY23" fmla="*/ 12192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818" h="90201">
                    <a:moveTo>
                      <a:pt x="39910" y="90202"/>
                    </a:moveTo>
                    <a:cubicBezTo>
                      <a:pt x="28098" y="90202"/>
                      <a:pt x="18479" y="86296"/>
                      <a:pt x="11144" y="78581"/>
                    </a:cubicBezTo>
                    <a:cubicBezTo>
                      <a:pt x="3810" y="70866"/>
                      <a:pt x="0" y="60484"/>
                      <a:pt x="0" y="47530"/>
                    </a:cubicBezTo>
                    <a:lnTo>
                      <a:pt x="0" y="44768"/>
                    </a:lnTo>
                    <a:cubicBezTo>
                      <a:pt x="0" y="36100"/>
                      <a:pt x="1619" y="28384"/>
                      <a:pt x="4953" y="21622"/>
                    </a:cubicBezTo>
                    <a:cubicBezTo>
                      <a:pt x="8287" y="14859"/>
                      <a:pt x="12859" y="9525"/>
                      <a:pt x="18764" y="5715"/>
                    </a:cubicBezTo>
                    <a:cubicBezTo>
                      <a:pt x="24669" y="1905"/>
                      <a:pt x="31146" y="0"/>
                      <a:pt x="38005" y="0"/>
                    </a:cubicBezTo>
                    <a:cubicBezTo>
                      <a:pt x="49339" y="0"/>
                      <a:pt x="58102" y="3715"/>
                      <a:pt x="64389" y="11144"/>
                    </a:cubicBezTo>
                    <a:cubicBezTo>
                      <a:pt x="70675" y="18574"/>
                      <a:pt x="73819" y="29242"/>
                      <a:pt x="73819" y="43148"/>
                    </a:cubicBezTo>
                    <a:lnTo>
                      <a:pt x="73819" y="49340"/>
                    </a:lnTo>
                    <a:lnTo>
                      <a:pt x="14859" y="49340"/>
                    </a:lnTo>
                    <a:cubicBezTo>
                      <a:pt x="15049" y="57912"/>
                      <a:pt x="17621" y="64865"/>
                      <a:pt x="22384" y="70104"/>
                    </a:cubicBezTo>
                    <a:cubicBezTo>
                      <a:pt x="27146" y="75343"/>
                      <a:pt x="33242" y="78010"/>
                      <a:pt x="40671" y="78010"/>
                    </a:cubicBezTo>
                    <a:cubicBezTo>
                      <a:pt x="45911" y="78010"/>
                      <a:pt x="50387" y="76962"/>
                      <a:pt x="54007" y="74771"/>
                    </a:cubicBezTo>
                    <a:cubicBezTo>
                      <a:pt x="57626" y="72580"/>
                      <a:pt x="60864" y="69818"/>
                      <a:pt x="63532" y="66199"/>
                    </a:cubicBezTo>
                    <a:lnTo>
                      <a:pt x="72676" y="73247"/>
                    </a:lnTo>
                    <a:cubicBezTo>
                      <a:pt x="65341" y="84487"/>
                      <a:pt x="54387" y="90106"/>
                      <a:pt x="39814" y="90106"/>
                    </a:cubicBezTo>
                    <a:close/>
                    <a:moveTo>
                      <a:pt x="38100" y="12192"/>
                    </a:moveTo>
                    <a:cubicBezTo>
                      <a:pt x="32099" y="12192"/>
                      <a:pt x="27051" y="14383"/>
                      <a:pt x="22955" y="18764"/>
                    </a:cubicBezTo>
                    <a:cubicBezTo>
                      <a:pt x="18859" y="23146"/>
                      <a:pt x="16383" y="29242"/>
                      <a:pt x="15430" y="37147"/>
                    </a:cubicBezTo>
                    <a:lnTo>
                      <a:pt x="59055" y="37147"/>
                    </a:lnTo>
                    <a:lnTo>
                      <a:pt x="59055" y="36004"/>
                    </a:lnTo>
                    <a:cubicBezTo>
                      <a:pt x="58674" y="28480"/>
                      <a:pt x="56579" y="22574"/>
                      <a:pt x="52959" y="18383"/>
                    </a:cubicBezTo>
                    <a:cubicBezTo>
                      <a:pt x="49339" y="14192"/>
                      <a:pt x="44386" y="12192"/>
                      <a:pt x="38195" y="1219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Volný tvar: obrazec 85">
                <a:extLst>
                  <a:ext uri="{FF2B5EF4-FFF2-40B4-BE49-F238E27FC236}">
                    <a16:creationId xmlns:a16="http://schemas.microsoft.com/office/drawing/2014/main" id="{AD6EA021-DE56-6A5D-EA62-27FF42054A58}"/>
                  </a:ext>
                </a:extLst>
              </p:cNvPr>
              <p:cNvSpPr/>
              <p:nvPr/>
            </p:nvSpPr>
            <p:spPr>
              <a:xfrm>
                <a:off x="11280883" y="3049482"/>
                <a:ext cx="122015" cy="88582"/>
              </a:xfrm>
              <a:custGeom>
                <a:avLst/>
                <a:gdLst>
                  <a:gd name="connsiteX0" fmla="*/ 14001 w 122015"/>
                  <a:gd name="connsiteY0" fmla="*/ 1619 h 88582"/>
                  <a:gd name="connsiteX1" fmla="*/ 14383 w 122015"/>
                  <a:gd name="connsiteY1" fmla="*/ 11240 h 88582"/>
                  <a:gd name="connsiteX2" fmla="*/ 40195 w 122015"/>
                  <a:gd name="connsiteY2" fmla="*/ 0 h 88582"/>
                  <a:gd name="connsiteX3" fmla="*/ 65055 w 122015"/>
                  <a:gd name="connsiteY3" fmla="*/ 14002 h 88582"/>
                  <a:gd name="connsiteX4" fmla="*/ 76390 w 122015"/>
                  <a:gd name="connsiteY4" fmla="*/ 3905 h 88582"/>
                  <a:gd name="connsiteX5" fmla="*/ 92869 w 122015"/>
                  <a:gd name="connsiteY5" fmla="*/ 0 h 88582"/>
                  <a:gd name="connsiteX6" fmla="*/ 122015 w 122015"/>
                  <a:gd name="connsiteY6" fmla="*/ 30289 h 88582"/>
                  <a:gd name="connsiteX7" fmla="*/ 122015 w 122015"/>
                  <a:gd name="connsiteY7" fmla="*/ 88583 h 88582"/>
                  <a:gd name="connsiteX8" fmla="*/ 107156 w 122015"/>
                  <a:gd name="connsiteY8" fmla="*/ 88583 h 88582"/>
                  <a:gd name="connsiteX9" fmla="*/ 107156 w 122015"/>
                  <a:gd name="connsiteY9" fmla="*/ 31147 h 88582"/>
                  <a:gd name="connsiteX10" fmla="*/ 102870 w 122015"/>
                  <a:gd name="connsiteY10" fmla="*/ 17145 h 88582"/>
                  <a:gd name="connsiteX11" fmla="*/ 88582 w 122015"/>
                  <a:gd name="connsiteY11" fmla="*/ 12478 h 88582"/>
                  <a:gd name="connsiteX12" fmla="*/ 74771 w 122015"/>
                  <a:gd name="connsiteY12" fmla="*/ 17431 h 88582"/>
                  <a:gd name="connsiteX13" fmla="*/ 68389 w 122015"/>
                  <a:gd name="connsiteY13" fmla="*/ 30766 h 88582"/>
                  <a:gd name="connsiteX14" fmla="*/ 68389 w 122015"/>
                  <a:gd name="connsiteY14" fmla="*/ 88583 h 88582"/>
                  <a:gd name="connsiteX15" fmla="*/ 53435 w 122015"/>
                  <a:gd name="connsiteY15" fmla="*/ 88583 h 88582"/>
                  <a:gd name="connsiteX16" fmla="*/ 53435 w 122015"/>
                  <a:gd name="connsiteY16" fmla="*/ 31528 h 88582"/>
                  <a:gd name="connsiteX17" fmla="*/ 34861 w 122015"/>
                  <a:gd name="connsiteY17" fmla="*/ 12573 h 88582"/>
                  <a:gd name="connsiteX18" fmla="*/ 14859 w 122015"/>
                  <a:gd name="connsiteY18" fmla="*/ 25051 h 88582"/>
                  <a:gd name="connsiteX19" fmla="*/ 14859 w 122015"/>
                  <a:gd name="connsiteY19" fmla="*/ 88583 h 88582"/>
                  <a:gd name="connsiteX20" fmla="*/ 0 w 122015"/>
                  <a:gd name="connsiteY20" fmla="*/ 88583 h 88582"/>
                  <a:gd name="connsiteX21" fmla="*/ 0 w 122015"/>
                  <a:gd name="connsiteY21" fmla="*/ 1524 h 88582"/>
                  <a:gd name="connsiteX22" fmla="*/ 14097 w 122015"/>
                  <a:gd name="connsiteY22" fmla="*/ 1524 h 8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2015" h="88582">
                    <a:moveTo>
                      <a:pt x="14001" y="1619"/>
                    </a:moveTo>
                    <a:lnTo>
                      <a:pt x="14383" y="11240"/>
                    </a:lnTo>
                    <a:cubicBezTo>
                      <a:pt x="20764" y="3715"/>
                      <a:pt x="29337" y="0"/>
                      <a:pt x="40195" y="0"/>
                    </a:cubicBezTo>
                    <a:cubicBezTo>
                      <a:pt x="52388" y="0"/>
                      <a:pt x="60674" y="4667"/>
                      <a:pt x="65055" y="14002"/>
                    </a:cubicBezTo>
                    <a:cubicBezTo>
                      <a:pt x="67913" y="9811"/>
                      <a:pt x="71723" y="6477"/>
                      <a:pt x="76390" y="3905"/>
                    </a:cubicBezTo>
                    <a:cubicBezTo>
                      <a:pt x="81058" y="1333"/>
                      <a:pt x="86487" y="0"/>
                      <a:pt x="92869" y="0"/>
                    </a:cubicBezTo>
                    <a:cubicBezTo>
                      <a:pt x="111919" y="0"/>
                      <a:pt x="121634" y="10096"/>
                      <a:pt x="122015" y="30289"/>
                    </a:cubicBezTo>
                    <a:lnTo>
                      <a:pt x="122015" y="88583"/>
                    </a:lnTo>
                    <a:lnTo>
                      <a:pt x="107156" y="88583"/>
                    </a:lnTo>
                    <a:lnTo>
                      <a:pt x="107156" y="31147"/>
                    </a:lnTo>
                    <a:cubicBezTo>
                      <a:pt x="107156" y="24956"/>
                      <a:pt x="105727" y="20288"/>
                      <a:pt x="102870" y="17145"/>
                    </a:cubicBezTo>
                    <a:cubicBezTo>
                      <a:pt x="100013" y="14097"/>
                      <a:pt x="95250" y="12478"/>
                      <a:pt x="88582" y="12478"/>
                    </a:cubicBezTo>
                    <a:cubicBezTo>
                      <a:pt x="83058" y="12478"/>
                      <a:pt x="78486" y="14097"/>
                      <a:pt x="74771" y="17431"/>
                    </a:cubicBezTo>
                    <a:cubicBezTo>
                      <a:pt x="71056" y="20764"/>
                      <a:pt x="68961" y="25146"/>
                      <a:pt x="68389" y="30766"/>
                    </a:cubicBezTo>
                    <a:lnTo>
                      <a:pt x="68389" y="88583"/>
                    </a:lnTo>
                    <a:lnTo>
                      <a:pt x="53435" y="88583"/>
                    </a:lnTo>
                    <a:lnTo>
                      <a:pt x="53435" y="31528"/>
                    </a:lnTo>
                    <a:cubicBezTo>
                      <a:pt x="53435" y="18860"/>
                      <a:pt x="47244" y="12573"/>
                      <a:pt x="34861" y="12573"/>
                    </a:cubicBezTo>
                    <a:cubicBezTo>
                      <a:pt x="25051" y="12573"/>
                      <a:pt x="18383" y="16764"/>
                      <a:pt x="14859" y="25051"/>
                    </a:cubicBezTo>
                    <a:lnTo>
                      <a:pt x="14859" y="88583"/>
                    </a:lnTo>
                    <a:lnTo>
                      <a:pt x="0" y="88583"/>
                    </a:lnTo>
                    <a:lnTo>
                      <a:pt x="0" y="1524"/>
                    </a:lnTo>
                    <a:lnTo>
                      <a:pt x="14097" y="15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Volný tvar: obrazec 86">
                <a:extLst>
                  <a:ext uri="{FF2B5EF4-FFF2-40B4-BE49-F238E27FC236}">
                    <a16:creationId xmlns:a16="http://schemas.microsoft.com/office/drawing/2014/main" id="{75530D4B-36F7-9863-EC7D-9879BDA64C1A}"/>
                  </a:ext>
                </a:extLst>
              </p:cNvPr>
              <p:cNvSpPr/>
              <p:nvPr/>
            </p:nvSpPr>
            <p:spPr>
              <a:xfrm>
                <a:off x="11422138" y="3049578"/>
                <a:ext cx="69151" cy="90106"/>
              </a:xfrm>
              <a:custGeom>
                <a:avLst/>
                <a:gdLst>
                  <a:gd name="connsiteX0" fmla="*/ 53912 w 69151"/>
                  <a:gd name="connsiteY0" fmla="*/ 65532 h 90106"/>
                  <a:gd name="connsiteX1" fmla="*/ 49340 w 69151"/>
                  <a:gd name="connsiteY1" fmla="*/ 56197 h 90106"/>
                  <a:gd name="connsiteX2" fmla="*/ 33528 w 69151"/>
                  <a:gd name="connsiteY2" fmla="*/ 50482 h 90106"/>
                  <a:gd name="connsiteX3" fmla="*/ 15621 w 69151"/>
                  <a:gd name="connsiteY3" fmla="*/ 44672 h 90106"/>
                  <a:gd name="connsiteX4" fmla="*/ 5811 w 69151"/>
                  <a:gd name="connsiteY4" fmla="*/ 36671 h 90106"/>
                  <a:gd name="connsiteX5" fmla="*/ 2667 w 69151"/>
                  <a:gd name="connsiteY5" fmla="*/ 25527 h 90106"/>
                  <a:gd name="connsiteX6" fmla="*/ 11716 w 69151"/>
                  <a:gd name="connsiteY6" fmla="*/ 7429 h 90106"/>
                  <a:gd name="connsiteX7" fmla="*/ 34862 w 69151"/>
                  <a:gd name="connsiteY7" fmla="*/ 0 h 90106"/>
                  <a:gd name="connsiteX8" fmla="*/ 58865 w 69151"/>
                  <a:gd name="connsiteY8" fmla="*/ 7620 h 90106"/>
                  <a:gd name="connsiteX9" fmla="*/ 68104 w 69151"/>
                  <a:gd name="connsiteY9" fmla="*/ 27146 h 90106"/>
                  <a:gd name="connsiteX10" fmla="*/ 53150 w 69151"/>
                  <a:gd name="connsiteY10" fmla="*/ 27146 h 90106"/>
                  <a:gd name="connsiteX11" fmla="*/ 48006 w 69151"/>
                  <a:gd name="connsiteY11" fmla="*/ 16573 h 90106"/>
                  <a:gd name="connsiteX12" fmla="*/ 34957 w 69151"/>
                  <a:gd name="connsiteY12" fmla="*/ 12192 h 90106"/>
                  <a:gd name="connsiteX13" fmla="*/ 22289 w 69151"/>
                  <a:gd name="connsiteY13" fmla="*/ 15716 h 90106"/>
                  <a:gd name="connsiteX14" fmla="*/ 17717 w 69151"/>
                  <a:gd name="connsiteY14" fmla="*/ 24955 h 90106"/>
                  <a:gd name="connsiteX15" fmla="*/ 22003 w 69151"/>
                  <a:gd name="connsiteY15" fmla="*/ 33052 h 90106"/>
                  <a:gd name="connsiteX16" fmla="*/ 37434 w 69151"/>
                  <a:gd name="connsiteY16" fmla="*/ 38291 h 90106"/>
                  <a:gd name="connsiteX17" fmla="*/ 55531 w 69151"/>
                  <a:gd name="connsiteY17" fmla="*/ 44196 h 90106"/>
                  <a:gd name="connsiteX18" fmla="*/ 65818 w 69151"/>
                  <a:gd name="connsiteY18" fmla="*/ 52483 h 90106"/>
                  <a:gd name="connsiteX19" fmla="*/ 69152 w 69151"/>
                  <a:gd name="connsiteY19" fmla="*/ 64389 h 90106"/>
                  <a:gd name="connsiteX20" fmla="*/ 59817 w 69151"/>
                  <a:gd name="connsiteY20" fmla="*/ 83058 h 90106"/>
                  <a:gd name="connsiteX21" fmla="*/ 35624 w 69151"/>
                  <a:gd name="connsiteY21" fmla="*/ 90106 h 90106"/>
                  <a:gd name="connsiteX22" fmla="*/ 17145 w 69151"/>
                  <a:gd name="connsiteY22" fmla="*/ 86392 h 90106"/>
                  <a:gd name="connsiteX23" fmla="*/ 4572 w 69151"/>
                  <a:gd name="connsiteY23" fmla="*/ 76105 h 90106"/>
                  <a:gd name="connsiteX24" fmla="*/ 0 w 69151"/>
                  <a:gd name="connsiteY24" fmla="*/ 61722 h 90106"/>
                  <a:gd name="connsiteX25" fmla="*/ 14859 w 69151"/>
                  <a:gd name="connsiteY25" fmla="*/ 61722 h 90106"/>
                  <a:gd name="connsiteX26" fmla="*/ 20860 w 69151"/>
                  <a:gd name="connsiteY26" fmla="*/ 73628 h 90106"/>
                  <a:gd name="connsiteX27" fmla="*/ 35624 w 69151"/>
                  <a:gd name="connsiteY27" fmla="*/ 78010 h 90106"/>
                  <a:gd name="connsiteX28" fmla="*/ 49149 w 69151"/>
                  <a:gd name="connsiteY28" fmla="*/ 74581 h 90106"/>
                  <a:gd name="connsiteX29" fmla="*/ 54293 w 69151"/>
                  <a:gd name="connsiteY29" fmla="*/ 65437 h 9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151" h="90106">
                    <a:moveTo>
                      <a:pt x="53912" y="65532"/>
                    </a:moveTo>
                    <a:cubicBezTo>
                      <a:pt x="53912" y="61531"/>
                      <a:pt x="52388" y="58388"/>
                      <a:pt x="49340" y="56197"/>
                    </a:cubicBezTo>
                    <a:cubicBezTo>
                      <a:pt x="46292" y="54007"/>
                      <a:pt x="41053" y="52006"/>
                      <a:pt x="33528" y="50482"/>
                    </a:cubicBezTo>
                    <a:cubicBezTo>
                      <a:pt x="26004" y="48958"/>
                      <a:pt x="20003" y="46958"/>
                      <a:pt x="15621" y="44672"/>
                    </a:cubicBezTo>
                    <a:cubicBezTo>
                      <a:pt x="11240" y="42386"/>
                      <a:pt x="7906" y="39719"/>
                      <a:pt x="5811" y="36671"/>
                    </a:cubicBezTo>
                    <a:cubicBezTo>
                      <a:pt x="3715" y="33528"/>
                      <a:pt x="2667" y="29813"/>
                      <a:pt x="2667" y="25527"/>
                    </a:cubicBezTo>
                    <a:cubicBezTo>
                      <a:pt x="2667" y="18383"/>
                      <a:pt x="5715" y="12382"/>
                      <a:pt x="11716" y="7429"/>
                    </a:cubicBezTo>
                    <a:cubicBezTo>
                      <a:pt x="17717" y="2477"/>
                      <a:pt x="25432" y="0"/>
                      <a:pt x="34862" y="0"/>
                    </a:cubicBezTo>
                    <a:cubicBezTo>
                      <a:pt x="44768" y="0"/>
                      <a:pt x="52769" y="2572"/>
                      <a:pt x="58865" y="7620"/>
                    </a:cubicBezTo>
                    <a:cubicBezTo>
                      <a:pt x="64961" y="12668"/>
                      <a:pt x="68104" y="19241"/>
                      <a:pt x="68104" y="27146"/>
                    </a:cubicBezTo>
                    <a:lnTo>
                      <a:pt x="53150" y="27146"/>
                    </a:lnTo>
                    <a:cubicBezTo>
                      <a:pt x="53150" y="23050"/>
                      <a:pt x="51435" y="19526"/>
                      <a:pt x="48006" y="16573"/>
                    </a:cubicBezTo>
                    <a:cubicBezTo>
                      <a:pt x="44578" y="13621"/>
                      <a:pt x="40196" y="12192"/>
                      <a:pt x="34957" y="12192"/>
                    </a:cubicBezTo>
                    <a:cubicBezTo>
                      <a:pt x="29719" y="12192"/>
                      <a:pt x="25337" y="13335"/>
                      <a:pt x="22289" y="15716"/>
                    </a:cubicBezTo>
                    <a:cubicBezTo>
                      <a:pt x="19241" y="18097"/>
                      <a:pt x="17717" y="21146"/>
                      <a:pt x="17717" y="24955"/>
                    </a:cubicBezTo>
                    <a:cubicBezTo>
                      <a:pt x="17717" y="28575"/>
                      <a:pt x="19145" y="31242"/>
                      <a:pt x="22003" y="33052"/>
                    </a:cubicBezTo>
                    <a:cubicBezTo>
                      <a:pt x="24861" y="34862"/>
                      <a:pt x="30004" y="36576"/>
                      <a:pt x="37434" y="38291"/>
                    </a:cubicBezTo>
                    <a:cubicBezTo>
                      <a:pt x="44863" y="40005"/>
                      <a:pt x="50864" y="41910"/>
                      <a:pt x="55531" y="44196"/>
                    </a:cubicBezTo>
                    <a:cubicBezTo>
                      <a:pt x="60198" y="46482"/>
                      <a:pt x="63532" y="49244"/>
                      <a:pt x="65818" y="52483"/>
                    </a:cubicBezTo>
                    <a:cubicBezTo>
                      <a:pt x="68009" y="55721"/>
                      <a:pt x="69152" y="59722"/>
                      <a:pt x="69152" y="64389"/>
                    </a:cubicBezTo>
                    <a:cubicBezTo>
                      <a:pt x="69152" y="72199"/>
                      <a:pt x="66009" y="78391"/>
                      <a:pt x="59817" y="83058"/>
                    </a:cubicBezTo>
                    <a:cubicBezTo>
                      <a:pt x="53626" y="87725"/>
                      <a:pt x="45530" y="90106"/>
                      <a:pt x="35624" y="90106"/>
                    </a:cubicBezTo>
                    <a:cubicBezTo>
                      <a:pt x="28670" y="90106"/>
                      <a:pt x="22479" y="88868"/>
                      <a:pt x="17145" y="86392"/>
                    </a:cubicBezTo>
                    <a:cubicBezTo>
                      <a:pt x="11811" y="83915"/>
                      <a:pt x="7620" y="80486"/>
                      <a:pt x="4572" y="76105"/>
                    </a:cubicBezTo>
                    <a:cubicBezTo>
                      <a:pt x="1524" y="71723"/>
                      <a:pt x="0" y="66866"/>
                      <a:pt x="0" y="61722"/>
                    </a:cubicBezTo>
                    <a:lnTo>
                      <a:pt x="14859" y="61722"/>
                    </a:lnTo>
                    <a:cubicBezTo>
                      <a:pt x="15145" y="66675"/>
                      <a:pt x="17145" y="70675"/>
                      <a:pt x="20860" y="73628"/>
                    </a:cubicBezTo>
                    <a:cubicBezTo>
                      <a:pt x="24575" y="76581"/>
                      <a:pt x="29528" y="78010"/>
                      <a:pt x="35624" y="78010"/>
                    </a:cubicBezTo>
                    <a:cubicBezTo>
                      <a:pt x="41243" y="78010"/>
                      <a:pt x="45815" y="76867"/>
                      <a:pt x="49149" y="74581"/>
                    </a:cubicBezTo>
                    <a:cubicBezTo>
                      <a:pt x="52483" y="72295"/>
                      <a:pt x="54293" y="69247"/>
                      <a:pt x="54293" y="6543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960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2CA1C-4016-96CB-9BCE-AC6F27B2C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AA77CF1C-16D1-6746-6981-1DB545EEF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6999" y="583553"/>
            <a:ext cx="49291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10800" rIns="18000" bIns="10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cs-CZ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CDA1F4D8-1F7D-44CA-9299-19883C763E31}"/>
              </a:ext>
            </a:extLst>
          </p:cNvPr>
          <p:cNvSpPr txBox="1">
            <a:spLocks/>
          </p:cNvSpPr>
          <p:nvPr/>
        </p:nvSpPr>
        <p:spPr>
          <a:xfrm>
            <a:off x="73032" y="1464736"/>
            <a:ext cx="12045936" cy="1122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Elektronizace agend týkajících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se očkování a sledování infekčních nemocí</a:t>
            </a:r>
          </a:p>
        </p:txBody>
      </p:sp>
    </p:spTree>
    <p:extLst>
      <p:ext uri="{BB962C8B-B14F-4D97-AF65-F5344CB8AC3E}">
        <p14:creationId xmlns:p14="http://schemas.microsoft.com/office/powerpoint/2010/main" val="3240052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DA047-5FE5-5A84-B211-E981C8526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A574C9A3-5127-7AD4-3D40-AA569853C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5638414" y="3509213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7695EAAE-1C9E-3251-5677-403086A9A202}"/>
              </a:ext>
            </a:extLst>
          </p:cNvPr>
          <p:cNvSpPr txBox="1"/>
          <p:nvPr/>
        </p:nvSpPr>
        <p:spPr>
          <a:xfrm>
            <a:off x="509611" y="211933"/>
            <a:ext cx="11172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 znamená plná elektronizace agend primární péče týkajících se respiračních infekcí?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F96E901B-485D-0921-BDFC-4F39B7DD49AB}"/>
              </a:ext>
            </a:extLst>
          </p:cNvPr>
          <p:cNvCxnSpPr>
            <a:cxnSpLocks/>
          </p:cNvCxnSpPr>
          <p:nvPr/>
        </p:nvCxnSpPr>
        <p:spPr>
          <a:xfrm flipH="1">
            <a:off x="2179674" y="2031935"/>
            <a:ext cx="3285461" cy="152924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838A536B-7700-A990-6065-EC6F6AFB9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1454931" y="4108287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8816C9D6-C356-4B11-6E5E-70212CB02E8E}"/>
              </a:ext>
            </a:extLst>
          </p:cNvPr>
          <p:cNvSpPr txBox="1"/>
          <p:nvPr/>
        </p:nvSpPr>
        <p:spPr>
          <a:xfrm>
            <a:off x="209314" y="3627645"/>
            <a:ext cx="249123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3600" i="1" dirty="0">
                <a:solidFill>
                  <a:srgbClr val="002060"/>
                </a:solidFill>
              </a:rPr>
              <a:t>e-očkování</a:t>
            </a:r>
            <a:endParaRPr lang="en-US" sz="3600" i="1" dirty="0">
              <a:solidFill>
                <a:srgbClr val="00206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D0AF687-307C-7A99-7213-4395711D9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060" y="4035872"/>
            <a:ext cx="2053716" cy="2051395"/>
          </a:xfrm>
          <a:prstGeom prst="rect">
            <a:avLst/>
          </a:prstGeom>
        </p:spPr>
      </p:pic>
      <p:pic>
        <p:nvPicPr>
          <p:cNvPr id="6" name="Obrázek 5" descr="Obsah obrázku snímek obrazovky, Písmo, Elektricky modrá, logo&#10;&#10;Obsah generovaný pomocí AI může být nesprávný.">
            <a:extLst>
              <a:ext uri="{FF2B5EF4-FFF2-40B4-BE49-F238E27FC236}">
                <a16:creationId xmlns:a16="http://schemas.microsoft.com/office/drawing/2014/main" id="{53866201-BB1E-41CB-D092-1B5236C1D8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904" y="5298584"/>
            <a:ext cx="873744" cy="873744"/>
          </a:xfrm>
          <a:prstGeom prst="rect">
            <a:avLst/>
          </a:prstGeom>
        </p:spPr>
      </p:pic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45FDCDA8-4796-B65C-EBE8-475FCD6ABFA9}"/>
              </a:ext>
            </a:extLst>
          </p:cNvPr>
          <p:cNvCxnSpPr>
            <a:cxnSpLocks/>
          </p:cNvCxnSpPr>
          <p:nvPr/>
        </p:nvCxnSpPr>
        <p:spPr>
          <a:xfrm>
            <a:off x="6170428" y="2135579"/>
            <a:ext cx="870359" cy="2609905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B7BFED0-7F01-1A53-04AA-14DAAFEA0722}"/>
              </a:ext>
            </a:extLst>
          </p:cNvPr>
          <p:cNvSpPr txBox="1"/>
          <p:nvPr/>
        </p:nvSpPr>
        <p:spPr>
          <a:xfrm>
            <a:off x="5858540" y="4738403"/>
            <a:ext cx="280345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3600" i="1" dirty="0">
                <a:solidFill>
                  <a:srgbClr val="002060"/>
                </a:solidFill>
              </a:rPr>
              <a:t>e-</a:t>
            </a:r>
            <a:r>
              <a:rPr lang="cs-CZ" sz="3600" i="1" dirty="0" err="1">
                <a:solidFill>
                  <a:srgbClr val="002060"/>
                </a:solidFill>
              </a:rPr>
              <a:t>surveillance</a:t>
            </a:r>
            <a:endParaRPr lang="en-US" sz="3600" i="1" dirty="0">
              <a:solidFill>
                <a:srgbClr val="002060"/>
              </a:solidFill>
            </a:endParaRP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83B96E2C-33C8-4ADF-02DC-05019B5435F3}"/>
              </a:ext>
            </a:extLst>
          </p:cNvPr>
          <p:cNvCxnSpPr>
            <a:cxnSpLocks/>
          </p:cNvCxnSpPr>
          <p:nvPr/>
        </p:nvCxnSpPr>
        <p:spPr>
          <a:xfrm>
            <a:off x="6866860" y="2063163"/>
            <a:ext cx="2596117" cy="1479421"/>
          </a:xfrm>
          <a:prstGeom prst="straightConnector1">
            <a:avLst/>
          </a:prstGeom>
          <a:ln w="38100"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00B2400F-EEFC-C4CF-8EE3-B9B5CBF897E0}"/>
              </a:ext>
            </a:extLst>
          </p:cNvPr>
          <p:cNvSpPr txBox="1"/>
          <p:nvPr/>
        </p:nvSpPr>
        <p:spPr>
          <a:xfrm>
            <a:off x="8935015" y="3627645"/>
            <a:ext cx="280345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3600" i="1" dirty="0">
                <a:solidFill>
                  <a:srgbClr val="002060"/>
                </a:solidFill>
              </a:rPr>
              <a:t>e-laboratoře</a:t>
            </a:r>
            <a:endParaRPr lang="en-US" sz="3600" i="1" dirty="0">
              <a:solidFill>
                <a:srgbClr val="002060"/>
              </a:solidFill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28FE22E-A079-F75B-48C6-30A9AB8414D8}"/>
              </a:ext>
            </a:extLst>
          </p:cNvPr>
          <p:cNvSpPr txBox="1"/>
          <p:nvPr/>
        </p:nvSpPr>
        <p:spPr>
          <a:xfrm>
            <a:off x="2750168" y="2460826"/>
            <a:ext cx="7262158" cy="49244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600" b="1" i="1" dirty="0">
                <a:solidFill>
                  <a:schemeClr val="bg1"/>
                </a:solidFill>
              </a:rPr>
              <a:t>„Real-</a:t>
            </a:r>
            <a:r>
              <a:rPr lang="cs-CZ" sz="2600" b="1" i="1" dirty="0" err="1">
                <a:solidFill>
                  <a:schemeClr val="bg1"/>
                </a:solidFill>
              </a:rPr>
              <a:t>time</a:t>
            </a:r>
            <a:r>
              <a:rPr lang="cs-CZ" sz="2600" b="1" i="1" dirty="0">
                <a:solidFill>
                  <a:schemeClr val="bg1"/>
                </a:solidFill>
              </a:rPr>
              <a:t>“ systémy přímo vstupující do řízení péče</a:t>
            </a:r>
            <a:endParaRPr lang="en-US" sz="2600" b="1" i="1" dirty="0">
              <a:solidFill>
                <a:schemeClr val="bg1"/>
              </a:solidFill>
            </a:endParaRPr>
          </a:p>
        </p:txBody>
      </p:sp>
      <p:pic>
        <p:nvPicPr>
          <p:cNvPr id="7" name="Picture 2" descr="tick mark with checkbox icon. green checkmark sign for app, ui, website. vector illustration on transparent background.">
            <a:extLst>
              <a:ext uri="{FF2B5EF4-FFF2-40B4-BE49-F238E27FC236}">
                <a16:creationId xmlns:a16="http://schemas.microsoft.com/office/drawing/2014/main" id="{E1F09126-F202-947C-349B-A26642549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0"/>
          <a:stretch>
            <a:fillRect/>
          </a:stretch>
        </p:blipFill>
        <p:spPr bwMode="auto">
          <a:xfrm>
            <a:off x="10194144" y="4108287"/>
            <a:ext cx="10858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avá složená závorka 8">
            <a:extLst>
              <a:ext uri="{FF2B5EF4-FFF2-40B4-BE49-F238E27FC236}">
                <a16:creationId xmlns:a16="http://schemas.microsoft.com/office/drawing/2014/main" id="{81F1CEFD-F983-EC09-7C57-E607FEF3CE87}"/>
              </a:ext>
            </a:extLst>
          </p:cNvPr>
          <p:cNvSpPr/>
          <p:nvPr/>
        </p:nvSpPr>
        <p:spPr>
          <a:xfrm rot="5400000">
            <a:off x="8638946" y="3597064"/>
            <a:ext cx="469972" cy="4299336"/>
          </a:xfrm>
          <a:prstGeom prst="rightBrac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C3C5051-795A-0D12-F64D-EBBFEB34DECD}"/>
              </a:ext>
            </a:extLst>
          </p:cNvPr>
          <p:cNvSpPr txBox="1"/>
          <p:nvPr/>
        </p:nvSpPr>
        <p:spPr>
          <a:xfrm>
            <a:off x="6531402" y="6157628"/>
            <a:ext cx="46850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200" b="1" i="1" dirty="0">
                <a:solidFill>
                  <a:srgbClr val="002060"/>
                </a:solidFill>
              </a:rPr>
              <a:t>Sledování šíření infekčních nemocí</a:t>
            </a:r>
          </a:p>
        </p:txBody>
      </p:sp>
    </p:spTree>
    <p:extLst>
      <p:ext uri="{BB962C8B-B14F-4D97-AF65-F5344CB8AC3E}">
        <p14:creationId xmlns:p14="http://schemas.microsoft.com/office/powerpoint/2010/main" val="765920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D1A14-8745-0A74-DDB6-C703AF9C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FCD6FCD6-C3FA-6022-8457-9D9515400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6999" y="583553"/>
            <a:ext cx="49291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10800" rIns="18000" bIns="10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cs-CZ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292E408F-0892-5571-8F6F-496A4816803F}"/>
              </a:ext>
            </a:extLst>
          </p:cNvPr>
          <p:cNvSpPr txBox="1">
            <a:spLocks/>
          </p:cNvSpPr>
          <p:nvPr/>
        </p:nvSpPr>
        <p:spPr>
          <a:xfrm>
            <a:off x="62328" y="535379"/>
            <a:ext cx="12045936" cy="1122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Komplexní sledování rizik souvisejících s respiračními infekcemi má tři hlavní dimenze a vyžaduje velká data </a:t>
            </a:r>
          </a:p>
        </p:txBody>
      </p:sp>
      <p:cxnSp>
        <p:nvCxnSpPr>
          <p:cNvPr id="4" name="Přímá spojnice se šipkou 3">
            <a:extLst>
              <a:ext uri="{FF2B5EF4-FFF2-40B4-BE49-F238E27FC236}">
                <a16:creationId xmlns:a16="http://schemas.microsoft.com/office/drawing/2014/main" id="{6E4A6445-A59E-C71F-9B43-B007449D0D4F}"/>
              </a:ext>
            </a:extLst>
          </p:cNvPr>
          <p:cNvCxnSpPr>
            <a:cxnSpLocks/>
          </p:cNvCxnSpPr>
          <p:nvPr/>
        </p:nvCxnSpPr>
        <p:spPr>
          <a:xfrm flipH="1">
            <a:off x="2140299" y="1909191"/>
            <a:ext cx="2895602" cy="261257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66230CD0-DFB7-56D7-0A40-9E0932F3B3DA}"/>
              </a:ext>
            </a:extLst>
          </p:cNvPr>
          <p:cNvCxnSpPr>
            <a:cxnSpLocks/>
          </p:cNvCxnSpPr>
          <p:nvPr/>
        </p:nvCxnSpPr>
        <p:spPr>
          <a:xfrm>
            <a:off x="7246535" y="1909191"/>
            <a:ext cx="2600850" cy="28135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43166EE3-CC3D-68B4-E11D-A312CFF3842B}"/>
              </a:ext>
            </a:extLst>
          </p:cNvPr>
          <p:cNvSpPr txBox="1"/>
          <p:nvPr/>
        </p:nvSpPr>
        <p:spPr>
          <a:xfrm>
            <a:off x="522511" y="4722726"/>
            <a:ext cx="35596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Výskyt (šíření) infekcí v populaci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</a:t>
            </a:r>
            <a:r>
              <a:rPr kumimoji="0" lang="cs-CZ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surveillance</a:t>
            </a: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výsledky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AA3E788C-A713-6718-313A-330E78A81959}"/>
              </a:ext>
            </a:extLst>
          </p:cNvPr>
          <p:cNvSpPr txBox="1"/>
          <p:nvPr/>
        </p:nvSpPr>
        <p:spPr>
          <a:xfrm>
            <a:off x="7345345" y="4722726"/>
            <a:ext cx="42010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Očkování /proočkovanost populace </a:t>
            </a:r>
          </a:p>
          <a:p>
            <a:pPr marL="457200" marR="0" lvl="0" indent="-4572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e-očkování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025E7C2-8491-E2E9-5462-01E1276D3C0F}"/>
              </a:ext>
            </a:extLst>
          </p:cNvPr>
          <p:cNvSpPr txBox="1"/>
          <p:nvPr/>
        </p:nvSpPr>
        <p:spPr>
          <a:xfrm>
            <a:off x="3860004" y="2894279"/>
            <a:ext cx="44505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Hodnocení zdravotních dopadů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populaci, zejména na zranitelné skupiny obyvatel</a:t>
            </a:r>
          </a:p>
        </p:txBody>
      </p:sp>
      <p:sp>
        <p:nvSpPr>
          <p:cNvPr id="9" name="Šipka: zahnutá nahoru 8">
            <a:extLst>
              <a:ext uri="{FF2B5EF4-FFF2-40B4-BE49-F238E27FC236}">
                <a16:creationId xmlns:a16="http://schemas.microsoft.com/office/drawing/2014/main" id="{B9D56E50-90DB-8422-4D4C-AF14241B8ABE}"/>
              </a:ext>
            </a:extLst>
          </p:cNvPr>
          <p:cNvSpPr/>
          <p:nvPr/>
        </p:nvSpPr>
        <p:spPr>
          <a:xfrm rot="8585828" flipV="1">
            <a:off x="3339529" y="4885186"/>
            <a:ext cx="2100106" cy="1060074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Šipka: zahnutá nahoru 11">
            <a:extLst>
              <a:ext uri="{FF2B5EF4-FFF2-40B4-BE49-F238E27FC236}">
                <a16:creationId xmlns:a16="http://schemas.microsoft.com/office/drawing/2014/main" id="{6B596A4A-F395-79ED-476A-BA33019F58BB}"/>
              </a:ext>
            </a:extLst>
          </p:cNvPr>
          <p:cNvSpPr/>
          <p:nvPr/>
        </p:nvSpPr>
        <p:spPr>
          <a:xfrm rot="14311468" flipH="1" flipV="1">
            <a:off x="6117107" y="4902045"/>
            <a:ext cx="2077988" cy="1060074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1842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E4247-9908-01E6-65AC-F458FC499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mapa&#10;&#10;Obsah vygenerovaný umělou inteligencí může být nesprávný.">
            <a:extLst>
              <a:ext uri="{FF2B5EF4-FFF2-40B4-BE49-F238E27FC236}">
                <a16:creationId xmlns:a16="http://schemas.microsoft.com/office/drawing/2014/main" id="{02BB1F42-00B9-74CC-4CC9-4525EB892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1" y="3429000"/>
            <a:ext cx="3816273" cy="2585890"/>
          </a:xfrm>
          <a:prstGeom prst="rect">
            <a:avLst/>
          </a:prstGeom>
        </p:spPr>
      </p:pic>
      <p:sp>
        <p:nvSpPr>
          <p:cNvPr id="7" name="Nadpis 8">
            <a:extLst>
              <a:ext uri="{FF2B5EF4-FFF2-40B4-BE49-F238E27FC236}">
                <a16:creationId xmlns:a16="http://schemas.microsoft.com/office/drawing/2014/main" id="{198DF829-48ED-423D-43C8-D2987778A268}"/>
              </a:ext>
            </a:extLst>
          </p:cNvPr>
          <p:cNvSpPr txBox="1">
            <a:spLocks/>
          </p:cNvSpPr>
          <p:nvPr/>
        </p:nvSpPr>
        <p:spPr>
          <a:xfrm>
            <a:off x="165145" y="6110022"/>
            <a:ext cx="4108549" cy="5695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200" b="1" dirty="0">
                <a:solidFill>
                  <a:srgbClr val="002060"/>
                </a:solidFill>
                <a:latin typeface="+mn-lt"/>
              </a:rPr>
              <a:t>Praktičtí lékaři pro děti a dorost</a:t>
            </a:r>
          </a:p>
          <a:p>
            <a:r>
              <a:rPr lang="cs-CZ" sz="2200" b="1" dirty="0">
                <a:solidFill>
                  <a:srgbClr val="002060"/>
                </a:solidFill>
                <a:latin typeface="+mn-lt"/>
              </a:rPr>
              <a:t>(1913 míst poskytování) </a:t>
            </a:r>
          </a:p>
        </p:txBody>
      </p:sp>
      <p:pic>
        <p:nvPicPr>
          <p:cNvPr id="11" name="Obrázek 10" descr="Obsah obrázku mapa&#10;&#10;Obsah vygenerovaný umělou inteligencí může být nesprávný.">
            <a:extLst>
              <a:ext uri="{FF2B5EF4-FFF2-40B4-BE49-F238E27FC236}">
                <a16:creationId xmlns:a16="http://schemas.microsoft.com/office/drawing/2014/main" id="{0ED05BA7-7C92-E5DF-51B7-AFE159353B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585" y="3429000"/>
            <a:ext cx="3816272" cy="2585890"/>
          </a:xfrm>
          <a:prstGeom prst="rect">
            <a:avLst/>
          </a:prstGeom>
        </p:spPr>
      </p:pic>
      <p:sp>
        <p:nvSpPr>
          <p:cNvPr id="12" name="Nadpis 8">
            <a:extLst>
              <a:ext uri="{FF2B5EF4-FFF2-40B4-BE49-F238E27FC236}">
                <a16:creationId xmlns:a16="http://schemas.microsoft.com/office/drawing/2014/main" id="{F7C671D7-927F-D443-0481-00C394846024}"/>
              </a:ext>
            </a:extLst>
          </p:cNvPr>
          <p:cNvSpPr txBox="1">
            <a:spLocks/>
          </p:cNvSpPr>
          <p:nvPr/>
        </p:nvSpPr>
        <p:spPr>
          <a:xfrm>
            <a:off x="7918308" y="6110022"/>
            <a:ext cx="4108549" cy="5695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2200" b="1" dirty="0">
                <a:solidFill>
                  <a:srgbClr val="002060"/>
                </a:solidFill>
                <a:latin typeface="+mn-lt"/>
              </a:rPr>
              <a:t>Praktičtí lékaři pro dospělé</a:t>
            </a:r>
          </a:p>
          <a:p>
            <a:pPr algn="r"/>
            <a:r>
              <a:rPr lang="cs-CZ" sz="2200" b="1" dirty="0">
                <a:solidFill>
                  <a:srgbClr val="002060"/>
                </a:solidFill>
                <a:latin typeface="+mn-lt"/>
              </a:rPr>
              <a:t>(5 223 míst poskytování) </a:t>
            </a:r>
          </a:p>
        </p:txBody>
      </p:sp>
      <p:pic>
        <p:nvPicPr>
          <p:cNvPr id="200" name="Obrázek 199">
            <a:extLst>
              <a:ext uri="{FF2B5EF4-FFF2-40B4-BE49-F238E27FC236}">
                <a16:creationId xmlns:a16="http://schemas.microsoft.com/office/drawing/2014/main" id="{443A261C-3BA6-5028-7123-6972E878C9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3694" y="2722414"/>
            <a:ext cx="3494942" cy="2949632"/>
          </a:xfrm>
          <a:prstGeom prst="rect">
            <a:avLst/>
          </a:prstGeom>
        </p:spPr>
      </p:pic>
      <p:sp>
        <p:nvSpPr>
          <p:cNvPr id="2" name="Nadpis 8">
            <a:extLst>
              <a:ext uri="{FF2B5EF4-FFF2-40B4-BE49-F238E27FC236}">
                <a16:creationId xmlns:a16="http://schemas.microsoft.com/office/drawing/2014/main" id="{B772707D-ADB6-A279-E718-F78488B33A7B}"/>
              </a:ext>
            </a:extLst>
          </p:cNvPr>
          <p:cNvSpPr txBox="1">
            <a:spLocks/>
          </p:cNvSpPr>
          <p:nvPr/>
        </p:nvSpPr>
        <p:spPr>
          <a:xfrm>
            <a:off x="4102036" y="5767178"/>
            <a:ext cx="4108549" cy="5695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200" b="1" dirty="0">
                <a:solidFill>
                  <a:srgbClr val="002060"/>
                </a:solidFill>
                <a:latin typeface="+mn-lt"/>
              </a:rPr>
              <a:t>Nemocnice </a:t>
            </a:r>
          </a:p>
          <a:p>
            <a:pPr algn="ctr"/>
            <a:r>
              <a:rPr lang="cs-CZ" sz="2200" b="1" dirty="0">
                <a:solidFill>
                  <a:srgbClr val="002060"/>
                </a:solidFill>
                <a:latin typeface="+mn-lt"/>
              </a:rPr>
              <a:t>a pobytové sociální služby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0E39CA9-7EDA-4D52-457F-2811E12B6A13}"/>
              </a:ext>
            </a:extLst>
          </p:cNvPr>
          <p:cNvSpPr txBox="1"/>
          <p:nvPr/>
        </p:nvSpPr>
        <p:spPr>
          <a:xfrm>
            <a:off x="699354" y="61419"/>
            <a:ext cx="11239069" cy="743537"/>
          </a:xfrm>
          <a:prstGeom prst="rect">
            <a:avLst/>
          </a:prstGeom>
          <a:noFill/>
          <a:ln w="38100">
            <a:solidFill>
              <a:sysClr val="window" lastClr="FFFFFF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1088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116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Systém je postaven na elektronizaci hlášení od všech dotčených poskytovatelů, </a:t>
            </a:r>
          </a:p>
          <a:p>
            <a:pPr marL="0" marR="0" lvl="0" indent="0" algn="ctr" defTabSz="1088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116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podmínkou je minimalizace hlášených dat a plná automatizace. 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1CF108A-2725-01EF-0112-006D1268C21F}"/>
              </a:ext>
            </a:extLst>
          </p:cNvPr>
          <p:cNvSpPr/>
          <p:nvPr/>
        </p:nvSpPr>
        <p:spPr bwMode="auto">
          <a:xfrm>
            <a:off x="3431946" y="902444"/>
            <a:ext cx="5592746" cy="1267299"/>
          </a:xfrm>
          <a:prstGeom prst="rect">
            <a:avLst/>
          </a:prstGeom>
          <a:solidFill>
            <a:srgbClr val="BBC747"/>
          </a:solidFill>
          <a:ln w="381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48380" tIns="24190" rIns="48380" bIns="241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838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58" b="0" i="1" u="none" strike="noStrike" kern="0" cap="none" spc="0" normalizeH="0" baseline="0" noProof="0">
              <a:ln>
                <a:solidFill>
                  <a:srgbClr val="000000"/>
                </a:solidFill>
                <a:prstDash val="dash"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DEDEDBE-F3D1-524F-50C5-7C1736164E09}"/>
              </a:ext>
            </a:extLst>
          </p:cNvPr>
          <p:cNvSpPr txBox="1"/>
          <p:nvPr/>
        </p:nvSpPr>
        <p:spPr>
          <a:xfrm>
            <a:off x="3933393" y="1352936"/>
            <a:ext cx="1721928" cy="5809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175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ISIN 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AA40288-FB68-79BA-62E1-51A849BF32F7}"/>
              </a:ext>
            </a:extLst>
          </p:cNvPr>
          <p:cNvSpPr txBox="1"/>
          <p:nvPr/>
        </p:nvSpPr>
        <p:spPr>
          <a:xfrm>
            <a:off x="6790783" y="1352936"/>
            <a:ext cx="1721928" cy="5809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175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NZIS</a:t>
            </a:r>
          </a:p>
        </p:txBody>
      </p:sp>
      <p:sp>
        <p:nvSpPr>
          <p:cNvPr id="10" name="Šipka: obousměrná svislá 9">
            <a:extLst>
              <a:ext uri="{FF2B5EF4-FFF2-40B4-BE49-F238E27FC236}">
                <a16:creationId xmlns:a16="http://schemas.microsoft.com/office/drawing/2014/main" id="{860AA251-7E14-7991-85DE-9C05B59C7D5E}"/>
              </a:ext>
            </a:extLst>
          </p:cNvPr>
          <p:cNvSpPr/>
          <p:nvPr/>
        </p:nvSpPr>
        <p:spPr bwMode="auto">
          <a:xfrm rot="5400000">
            <a:off x="6055355" y="1193209"/>
            <a:ext cx="342887" cy="914365"/>
          </a:xfrm>
          <a:prstGeom prst="upDownArrow">
            <a:avLst/>
          </a:prstGeom>
          <a:solidFill>
            <a:srgbClr val="F2F2F2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8380" tIns="24190" rIns="48380" bIns="241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838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58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176FA1AB-1AC8-BCB4-C051-C1B380850C79}"/>
              </a:ext>
            </a:extLst>
          </p:cNvPr>
          <p:cNvSpPr txBox="1"/>
          <p:nvPr/>
        </p:nvSpPr>
        <p:spPr>
          <a:xfrm>
            <a:off x="3959946" y="932924"/>
            <a:ext cx="4495627" cy="4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88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116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Orgány ochrany veřejného zdraví</a:t>
            </a:r>
            <a:endParaRPr kumimoji="0" lang="en-US" sz="211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Šipka: ohnutá 13">
            <a:extLst>
              <a:ext uri="{FF2B5EF4-FFF2-40B4-BE49-F238E27FC236}">
                <a16:creationId xmlns:a16="http://schemas.microsoft.com/office/drawing/2014/main" id="{EF1ADB82-F038-8273-4522-3652175E33C8}"/>
              </a:ext>
            </a:extLst>
          </p:cNvPr>
          <p:cNvSpPr/>
          <p:nvPr/>
        </p:nvSpPr>
        <p:spPr>
          <a:xfrm>
            <a:off x="1934430" y="1478948"/>
            <a:ext cx="1205009" cy="2296622"/>
          </a:xfrm>
          <a:prstGeom prst="bentArrow">
            <a:avLst>
              <a:gd name="adj1" fmla="val 17412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5" name="Šipka: ohnutá 14">
            <a:extLst>
              <a:ext uri="{FF2B5EF4-FFF2-40B4-BE49-F238E27FC236}">
                <a16:creationId xmlns:a16="http://schemas.microsoft.com/office/drawing/2014/main" id="{CAB63483-877F-7CE5-0F99-E084E566DC12}"/>
              </a:ext>
            </a:extLst>
          </p:cNvPr>
          <p:cNvSpPr/>
          <p:nvPr/>
        </p:nvSpPr>
        <p:spPr>
          <a:xfrm flipH="1">
            <a:off x="9370077" y="1536093"/>
            <a:ext cx="1205009" cy="2296622"/>
          </a:xfrm>
          <a:prstGeom prst="bentArrow">
            <a:avLst>
              <a:gd name="adj1" fmla="val 17412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7DDACE4-977A-4FCF-F320-DC2EF5DED018}"/>
              </a:ext>
            </a:extLst>
          </p:cNvPr>
          <p:cNvSpPr txBox="1"/>
          <p:nvPr/>
        </p:nvSpPr>
        <p:spPr>
          <a:xfrm rot="19200314">
            <a:off x="-333" y="2181368"/>
            <a:ext cx="21754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>
                <a:solidFill>
                  <a:srgbClr val="002060"/>
                </a:solidFill>
              </a:rPr>
              <a:t>Výskyt infekcí</a:t>
            </a:r>
          </a:p>
          <a:p>
            <a:pPr algn="ctr"/>
            <a:r>
              <a:rPr lang="cs-CZ" sz="2200" b="1" dirty="0">
                <a:solidFill>
                  <a:srgbClr val="002060"/>
                </a:solidFill>
              </a:rPr>
              <a:t>Očkování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7ABF3FBA-CAC1-E215-7634-D832E704314B}"/>
              </a:ext>
            </a:extLst>
          </p:cNvPr>
          <p:cNvSpPr txBox="1"/>
          <p:nvPr/>
        </p:nvSpPr>
        <p:spPr>
          <a:xfrm rot="2066987">
            <a:off x="10185810" y="2066307"/>
            <a:ext cx="21754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>
                <a:solidFill>
                  <a:srgbClr val="002060"/>
                </a:solidFill>
              </a:rPr>
              <a:t>Výskyt infekcí</a:t>
            </a:r>
          </a:p>
          <a:p>
            <a:pPr algn="ctr"/>
            <a:r>
              <a:rPr lang="cs-CZ" sz="2200" b="1" dirty="0">
                <a:solidFill>
                  <a:srgbClr val="002060"/>
                </a:solidFill>
              </a:rPr>
              <a:t>Očkování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8BC6189B-C8E8-0C8C-A4B5-03AB6D888387}"/>
              </a:ext>
            </a:extLst>
          </p:cNvPr>
          <p:cNvSpPr txBox="1"/>
          <p:nvPr/>
        </p:nvSpPr>
        <p:spPr>
          <a:xfrm>
            <a:off x="3047972" y="2217807"/>
            <a:ext cx="64135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>
                <a:solidFill>
                  <a:srgbClr val="002060"/>
                </a:solidFill>
              </a:rPr>
              <a:t>Těžké infekce, ochrana zranitelných skupin</a:t>
            </a:r>
          </a:p>
        </p:txBody>
      </p:sp>
      <p:sp>
        <p:nvSpPr>
          <p:cNvPr id="19" name="Šipka: ohnutá 18">
            <a:extLst>
              <a:ext uri="{FF2B5EF4-FFF2-40B4-BE49-F238E27FC236}">
                <a16:creationId xmlns:a16="http://schemas.microsoft.com/office/drawing/2014/main" id="{6A276D2F-90C2-1D9F-EF1E-EFA54C5DB06F}"/>
              </a:ext>
            </a:extLst>
          </p:cNvPr>
          <p:cNvSpPr/>
          <p:nvPr/>
        </p:nvSpPr>
        <p:spPr>
          <a:xfrm rot="16200000" flipV="1">
            <a:off x="7743670" y="2600356"/>
            <a:ext cx="1186616" cy="1430731"/>
          </a:xfrm>
          <a:prstGeom prst="bentArrow">
            <a:avLst>
              <a:gd name="adj1" fmla="val 17412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20" name="Šipka: ohnutá 19">
            <a:extLst>
              <a:ext uri="{FF2B5EF4-FFF2-40B4-BE49-F238E27FC236}">
                <a16:creationId xmlns:a16="http://schemas.microsoft.com/office/drawing/2014/main" id="{16CE1048-C5DE-D0BF-1C21-5CA6410FE408}"/>
              </a:ext>
            </a:extLst>
          </p:cNvPr>
          <p:cNvSpPr/>
          <p:nvPr/>
        </p:nvSpPr>
        <p:spPr>
          <a:xfrm rot="16200000">
            <a:off x="3347626" y="2752717"/>
            <a:ext cx="1186616" cy="1205009"/>
          </a:xfrm>
          <a:prstGeom prst="bentArrow">
            <a:avLst>
              <a:gd name="adj1" fmla="val 17412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340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1">
            <a:extLst>
              <a:ext uri="{FF2B5EF4-FFF2-40B4-BE49-F238E27FC236}">
                <a16:creationId xmlns:a16="http://schemas.microsoft.com/office/drawing/2014/main" id="{63477D6E-C1C8-F9EA-F162-9C7062DD7A48}"/>
              </a:ext>
            </a:extLst>
          </p:cNvPr>
          <p:cNvSpPr txBox="1">
            <a:spLocks/>
          </p:cNvSpPr>
          <p:nvPr/>
        </p:nvSpPr>
        <p:spPr>
          <a:xfrm>
            <a:off x="300134" y="2014999"/>
            <a:ext cx="5185202" cy="42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Sběr dat zahájen 1.1.2023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A834366C-FDD8-B866-7037-6B9CC234E6DC}"/>
              </a:ext>
            </a:extLst>
          </p:cNvPr>
          <p:cNvSpPr txBox="1">
            <a:spLocks/>
          </p:cNvSpPr>
          <p:nvPr/>
        </p:nvSpPr>
        <p:spPr>
          <a:xfrm>
            <a:off x="233903" y="6258634"/>
            <a:ext cx="11734704" cy="5094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Plošná implementace proběhla rychle a bez problémů</a:t>
            </a: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. </a:t>
            </a: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13" name="Zástupný obsah 1">
            <a:extLst>
              <a:ext uri="{FF2B5EF4-FFF2-40B4-BE49-F238E27FC236}">
                <a16:creationId xmlns:a16="http://schemas.microsoft.com/office/drawing/2014/main" id="{CF83E9A3-2B3C-87A9-8065-FB6DABA55FD4}"/>
              </a:ext>
            </a:extLst>
          </p:cNvPr>
          <p:cNvSpPr txBox="1">
            <a:spLocks/>
          </p:cNvSpPr>
          <p:nvPr/>
        </p:nvSpPr>
        <p:spPr>
          <a:xfrm>
            <a:off x="7627991" y="1940574"/>
            <a:ext cx="4408714" cy="4254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Sběr dat zahájen 16.10. 2024</a:t>
            </a:r>
          </a:p>
        </p:txBody>
      </p: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B1DAA144-F8AB-5A96-D588-47AE82F99471}"/>
              </a:ext>
            </a:extLst>
          </p:cNvPr>
          <p:cNvCxnSpPr>
            <a:cxnSpLocks/>
          </p:cNvCxnSpPr>
          <p:nvPr/>
        </p:nvCxnSpPr>
        <p:spPr>
          <a:xfrm>
            <a:off x="6096000" y="1940574"/>
            <a:ext cx="0" cy="441917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ázek 4">
            <a:extLst>
              <a:ext uri="{FF2B5EF4-FFF2-40B4-BE49-F238E27FC236}">
                <a16:creationId xmlns:a16="http://schemas.microsoft.com/office/drawing/2014/main" id="{5136CE4C-C08C-1AB0-C1E3-D9DA974F0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626" y="2530756"/>
            <a:ext cx="6096528" cy="342929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B6A8241-56B2-0DAE-2B85-63488D301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099" y="2530756"/>
            <a:ext cx="6096528" cy="3429297"/>
          </a:xfrm>
          <a:prstGeom prst="rect">
            <a:avLst/>
          </a:prstGeom>
        </p:spPr>
      </p:pic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FDAA7034-F8D0-EA46-491F-91523189AD73}"/>
              </a:ext>
            </a:extLst>
          </p:cNvPr>
          <p:cNvSpPr txBox="1">
            <a:spLocks/>
          </p:cNvSpPr>
          <p:nvPr/>
        </p:nvSpPr>
        <p:spPr>
          <a:xfrm>
            <a:off x="300134" y="1215315"/>
            <a:ext cx="5953401" cy="5094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1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Kumulativní počty záznamů o všech očkováních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18009145-A079-5DEF-F6F0-B75228F7118E}"/>
              </a:ext>
            </a:extLst>
          </p:cNvPr>
          <p:cNvSpPr txBox="1">
            <a:spLocks/>
          </p:cNvSpPr>
          <p:nvPr/>
        </p:nvSpPr>
        <p:spPr>
          <a:xfrm>
            <a:off x="457671" y="376688"/>
            <a:ext cx="5185202" cy="582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14377B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Centrální evidence očkování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F6567B5D-223C-25F9-C533-1B86F75CA35C}"/>
              </a:ext>
            </a:extLst>
          </p:cNvPr>
          <p:cNvSpPr txBox="1">
            <a:spLocks/>
          </p:cNvSpPr>
          <p:nvPr/>
        </p:nvSpPr>
        <p:spPr>
          <a:xfrm>
            <a:off x="5803604" y="290685"/>
            <a:ext cx="6233101" cy="582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14377B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Automatizovaný systém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e-</a:t>
            </a:r>
            <a:r>
              <a:rPr kumimoji="0" lang="cs-CZ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surveillance</a:t>
            </a:r>
            <a:r>
              <a:rPr kumimoji="0" lang="cs-CZ" sz="3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</a:p>
        </p:txBody>
      </p:sp>
      <p:sp>
        <p:nvSpPr>
          <p:cNvPr id="7" name="Zástupný obsah 1">
            <a:extLst>
              <a:ext uri="{FF2B5EF4-FFF2-40B4-BE49-F238E27FC236}">
                <a16:creationId xmlns:a16="http://schemas.microsoft.com/office/drawing/2014/main" id="{7C6758F2-A50D-E0D8-1120-E5E5EDBC79CC}"/>
              </a:ext>
            </a:extLst>
          </p:cNvPr>
          <p:cNvSpPr txBox="1">
            <a:spLocks/>
          </p:cNvSpPr>
          <p:nvPr/>
        </p:nvSpPr>
        <p:spPr>
          <a:xfrm>
            <a:off x="6164099" y="1112887"/>
            <a:ext cx="5872606" cy="3733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F7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Kumulativní počty záznamů o respiračních  onemocněních, chřipka, ARI/ILI</a:t>
            </a:r>
          </a:p>
        </p:txBody>
      </p:sp>
    </p:spTree>
    <p:extLst>
      <p:ext uri="{BB962C8B-B14F-4D97-AF65-F5344CB8AC3E}">
        <p14:creationId xmlns:p14="http://schemas.microsoft.com/office/powerpoint/2010/main" val="376502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Šipka: dolů 2">
            <a:extLst>
              <a:ext uri="{FF2B5EF4-FFF2-40B4-BE49-F238E27FC236}">
                <a16:creationId xmlns:a16="http://schemas.microsoft.com/office/drawing/2014/main" id="{E0CB8068-12B7-01E7-D3BE-7F4CC243A385}"/>
              </a:ext>
            </a:extLst>
          </p:cNvPr>
          <p:cNvSpPr/>
          <p:nvPr/>
        </p:nvSpPr>
        <p:spPr>
          <a:xfrm>
            <a:off x="3729612" y="5457928"/>
            <a:ext cx="1485900" cy="89263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1E09671-6CC3-9206-BC4D-DE5DE288AD73}"/>
              </a:ext>
            </a:extLst>
          </p:cNvPr>
          <p:cNvSpPr txBox="1"/>
          <p:nvPr/>
        </p:nvSpPr>
        <p:spPr>
          <a:xfrm>
            <a:off x="419322" y="251427"/>
            <a:ext cx="1158195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Centrální evidence očkování i sledování výskytu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šíření respiračních nemocí jsou  ….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plně automatizované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nezatěžující zdravotnický personál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funkční </a:t>
            </a:r>
            <a:r>
              <a:rPr kumimoji="0" lang="cs-CZ" sz="44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reálném čase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plošně implementované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kontrolovatelné proti NZIS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EAEC86C-6BF7-A4B3-12C4-08D1093AFE34}"/>
              </a:ext>
            </a:extLst>
          </p:cNvPr>
          <p:cNvSpPr txBox="1"/>
          <p:nvPr/>
        </p:nvSpPr>
        <p:spPr>
          <a:xfrm rot="20381136">
            <a:off x="6648855" y="4409449"/>
            <a:ext cx="5465419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 </a:t>
            </a:r>
            <a:r>
              <a:rPr kumimoji="0" lang="cs-CZ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systém hlášení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primární péče, sociálních služeb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C1E1DD6-1F79-1B2D-800D-E7A57936088A}"/>
              </a:ext>
            </a:extLst>
          </p:cNvPr>
          <p:cNvSpPr txBox="1"/>
          <p:nvPr/>
        </p:nvSpPr>
        <p:spPr>
          <a:xfrm rot="20381136">
            <a:off x="8933485" y="2589924"/>
            <a:ext cx="2517727" cy="55399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pokrytí </a:t>
            </a:r>
          </a:p>
        </p:txBody>
      </p:sp>
    </p:spTree>
    <p:extLst>
      <p:ext uri="{BB962C8B-B14F-4D97-AF65-F5344CB8AC3E}">
        <p14:creationId xmlns:p14="http://schemas.microsoft.com/office/powerpoint/2010/main" val="362586189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5F9C418A-8B03-4E7B-9E56-C7003C2CB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5BCF2E69-B97D-F6E7-DAF8-EE087A286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247" y="78436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3463F575-80C5-401E-7A74-108035A9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60D12EA4-26FF-0D77-9EA3-E9AE1CB88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643" y="5653240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C57B2D49-8B71-1FB7-06E3-AF4261339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505C787A-A486-7757-8DF2-C27F316B6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8F376E0B-CEF2-6D28-EA9C-F60F6C6BA069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E3D0961D-39EC-7EA0-D9E1-FB967CBC8E92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C88E1993-AC41-3F71-0C69-08DFF6DEDEFC}"/>
              </a:ext>
            </a:extLst>
          </p:cNvPr>
          <p:cNvSpPr/>
          <p:nvPr/>
        </p:nvSpPr>
        <p:spPr>
          <a:xfrm>
            <a:off x="3523008" y="1256575"/>
            <a:ext cx="1611273" cy="1411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8D75A5DA-A0D9-B1F8-DED1-429EB7E1F70D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5CEE89A2-DC4B-3296-AB7A-709A6CA1C703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32FBA836-2767-6668-C875-E97D8A2EFF51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01788BF-E037-93F2-64A6-35182BEB57CD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5EDE2356-E8CE-51CD-D3BE-CFFD939751C3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F7082ADC-516F-0B99-DEBA-D67B1769F47E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8F96BC15-5BC1-9C87-1A01-8CFD41421709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B829D42-EC1E-13DF-D4DE-CE370F010075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CF5D1FD6-5221-BBAF-8618-DF1691A8E8C5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DD3E07E8-056E-CAF8-A404-2C82C93FC4FE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7F9B236B-A291-7DC2-541A-2003185BD96A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3CA86787-EFE0-5C7D-4BAC-215AA42FDE1A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2B7ABFB-1CC5-461E-23F4-3843D2AE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0">
            <a:extLst>
              <a:ext uri="{FF2B5EF4-FFF2-40B4-BE49-F238E27FC236}">
                <a16:creationId xmlns:a16="http://schemas.microsoft.com/office/drawing/2014/main" id="{5587733C-9953-A067-DD4C-425D2B2B4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68" y="134063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cký objekt 6" descr="Ramenní závěs se souvislou výplní">
            <a:extLst>
              <a:ext uri="{FF2B5EF4-FFF2-40B4-BE49-F238E27FC236}">
                <a16:creationId xmlns:a16="http://schemas.microsoft.com/office/drawing/2014/main" id="{4EE6B32B-1EEF-7F97-B8CB-97B8A04A0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4815" y="1167549"/>
            <a:ext cx="645116" cy="645116"/>
          </a:xfrm>
          <a:prstGeom prst="rect">
            <a:avLst/>
          </a:prstGeom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1FFF0BD8-2F1F-D5AD-3348-F50B0D1B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F52499D5-55F2-7F31-006C-1FAAE6570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26BD68AC-027D-CBA9-10E6-8F42438D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95" y="110785"/>
            <a:ext cx="11107026" cy="535460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003A63"/>
                </a:solidFill>
                <a:latin typeface="+mn-lt"/>
              </a:rPr>
              <a:t>Propojení systémů v režimu „</a:t>
            </a:r>
            <a:r>
              <a:rPr lang="cs-CZ" b="1" dirty="0" err="1">
                <a:solidFill>
                  <a:srgbClr val="003A63"/>
                </a:solidFill>
                <a:latin typeface="+mn-lt"/>
              </a:rPr>
              <a:t>real</a:t>
            </a:r>
            <a:r>
              <a:rPr lang="cs-CZ" b="1" dirty="0">
                <a:solidFill>
                  <a:srgbClr val="003A63"/>
                </a:solidFill>
                <a:latin typeface="+mn-lt"/>
              </a:rPr>
              <a:t> </a:t>
            </a:r>
            <a:r>
              <a:rPr lang="cs-CZ" b="1" dirty="0" err="1">
                <a:solidFill>
                  <a:srgbClr val="003A63"/>
                </a:solidFill>
                <a:latin typeface="+mn-lt"/>
              </a:rPr>
              <a:t>time</a:t>
            </a:r>
            <a:r>
              <a:rPr lang="cs-CZ" b="1" dirty="0">
                <a:solidFill>
                  <a:srgbClr val="003A63"/>
                </a:solidFill>
                <a:latin typeface="+mn-lt"/>
              </a:rPr>
              <a:t>“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832806D-0583-DE5E-316E-63C78ADF1E47}"/>
              </a:ext>
            </a:extLst>
          </p:cNvPr>
          <p:cNvSpPr txBox="1"/>
          <p:nvPr/>
        </p:nvSpPr>
        <p:spPr>
          <a:xfrm rot="1247940">
            <a:off x="3089248" y="4628152"/>
            <a:ext cx="2070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Hlášení očkování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výskytu infekce</a:t>
            </a:r>
          </a:p>
        </p:txBody>
      </p:sp>
    </p:spTree>
    <p:extLst>
      <p:ext uri="{BB962C8B-B14F-4D97-AF65-F5344CB8AC3E}">
        <p14:creationId xmlns:p14="http://schemas.microsoft.com/office/powerpoint/2010/main" val="4012094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7150" y="3612536"/>
            <a:ext cx="13400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eRecept</a:t>
            </a:r>
          </a:p>
        </p:txBody>
      </p:sp>
      <p:pic>
        <p:nvPicPr>
          <p:cNvPr id="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470" y="2475066"/>
            <a:ext cx="864063" cy="106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0">
            <a:extLst>
              <a:ext uri="{FF2B5EF4-FFF2-40B4-BE49-F238E27FC236}">
                <a16:creationId xmlns:a16="http://schemas.microsoft.com/office/drawing/2014/main" id="{BF2AF383-09E5-44AE-8717-751DD185D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8061" y="2461803"/>
            <a:ext cx="2396429" cy="646331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Lékový záznam</a:t>
            </a:r>
            <a:b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(+ správa souhlasů)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Šipka doprava 23"/>
          <p:cNvSpPr/>
          <p:nvPr/>
        </p:nvSpPr>
        <p:spPr>
          <a:xfrm>
            <a:off x="4099627" y="3218637"/>
            <a:ext cx="3577523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5F9C418A-8B03-4E7B-9E56-C7003C2CB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5BCF2E69-B97D-F6E7-DAF8-EE087A286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247" y="78436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3463F575-80C5-401E-7A74-108035A9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60D12EA4-26FF-0D77-9EA3-E9AE1CB88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643" y="5653240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C57B2D49-8B71-1FB7-06E3-AF4261339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505C787A-A486-7757-8DF2-C27F316B6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8F376E0B-CEF2-6D28-EA9C-F60F6C6BA069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E3D0961D-39EC-7EA0-D9E1-FB967CBC8E92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Šipka doprava 23">
            <a:extLst>
              <a:ext uri="{FF2B5EF4-FFF2-40B4-BE49-F238E27FC236}">
                <a16:creationId xmlns:a16="http://schemas.microsoft.com/office/drawing/2014/main" id="{7C28FBDE-1D3F-1429-29F4-7482E34C742B}"/>
              </a:ext>
            </a:extLst>
          </p:cNvPr>
          <p:cNvSpPr/>
          <p:nvPr/>
        </p:nvSpPr>
        <p:spPr>
          <a:xfrm rot="7027138">
            <a:off x="6481120" y="4380467"/>
            <a:ext cx="1515327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C88E1993-AC41-3F71-0C69-08DFF6DEDEFC}"/>
              </a:ext>
            </a:extLst>
          </p:cNvPr>
          <p:cNvSpPr/>
          <p:nvPr/>
        </p:nvSpPr>
        <p:spPr>
          <a:xfrm>
            <a:off x="3523008" y="1256575"/>
            <a:ext cx="1611273" cy="1411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8D75A5DA-A0D9-B1F8-DED1-429EB7E1F70D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5CEE89A2-DC4B-3296-AB7A-709A6CA1C703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32FBA836-2767-6668-C875-E97D8A2EFF51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01788BF-E037-93F2-64A6-35182BEB57CD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5EDE2356-E8CE-51CD-D3BE-CFFD939751C3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F7082ADC-516F-0B99-DEBA-D67B1769F47E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8F96BC15-5BC1-9C87-1A01-8CFD41421709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B829D42-EC1E-13DF-D4DE-CE370F010075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CF5D1FD6-5221-BBAF-8618-DF1691A8E8C5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DD3E07E8-056E-CAF8-A404-2C82C93FC4FE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7F9B236B-A291-7DC2-541A-2003185BD96A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3CA86787-EFE0-5C7D-4BAC-215AA42FDE1A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2B7ABFB-1CC5-461E-23F4-3843D2AE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0">
            <a:extLst>
              <a:ext uri="{FF2B5EF4-FFF2-40B4-BE49-F238E27FC236}">
                <a16:creationId xmlns:a16="http://schemas.microsoft.com/office/drawing/2014/main" id="{5587733C-9953-A067-DD4C-425D2B2B4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68" y="134063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cký objekt 6" descr="Ramenní závěs se souvislou výplní">
            <a:extLst>
              <a:ext uri="{FF2B5EF4-FFF2-40B4-BE49-F238E27FC236}">
                <a16:creationId xmlns:a16="http://schemas.microsoft.com/office/drawing/2014/main" id="{4EE6B32B-1EEF-7F97-B8CB-97B8A04A0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4815" y="1167549"/>
            <a:ext cx="645116" cy="645116"/>
          </a:xfrm>
          <a:prstGeom prst="rect">
            <a:avLst/>
          </a:prstGeom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1FFF0BD8-2F1F-D5AD-3348-F50B0D1B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F52499D5-55F2-7F31-006C-1FAAE6570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26BD68AC-027D-CBA9-10E6-8F42438D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07" y="141897"/>
            <a:ext cx="11107026" cy="535460"/>
          </a:xfrm>
        </p:spPr>
        <p:txBody>
          <a:bodyPr>
            <a:normAutofit/>
          </a:bodyPr>
          <a:lstStyle/>
          <a:p>
            <a:r>
              <a:rPr kumimoji="0" lang="cs-CZ" sz="29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Propojení systémů v režimu „</a:t>
            </a:r>
            <a:r>
              <a:rPr kumimoji="0" lang="cs-CZ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real</a:t>
            </a:r>
            <a:r>
              <a:rPr kumimoji="0" lang="cs-CZ" sz="29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cs-CZ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time</a:t>
            </a:r>
            <a:r>
              <a:rPr kumimoji="0" lang="cs-CZ" sz="29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“</a:t>
            </a:r>
            <a:endParaRPr lang="cs-CZ" b="1" dirty="0">
              <a:solidFill>
                <a:srgbClr val="003A63"/>
              </a:solidFill>
              <a:latin typeface="+mn-lt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94F4E10-6087-4FA7-D429-808F43FC26FE}"/>
              </a:ext>
            </a:extLst>
          </p:cNvPr>
          <p:cNvSpPr txBox="1"/>
          <p:nvPr/>
        </p:nvSpPr>
        <p:spPr>
          <a:xfrm rot="1247940">
            <a:off x="3089248" y="4628152"/>
            <a:ext cx="2070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Hlášení očkování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výskytu infekce</a:t>
            </a:r>
          </a:p>
        </p:txBody>
      </p:sp>
    </p:spTree>
    <p:extLst>
      <p:ext uri="{BB962C8B-B14F-4D97-AF65-F5344CB8AC3E}">
        <p14:creationId xmlns:p14="http://schemas.microsoft.com/office/powerpoint/2010/main" val="180512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7150" y="3612536"/>
            <a:ext cx="13400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eRecept</a:t>
            </a:r>
          </a:p>
        </p:txBody>
      </p:sp>
      <p:pic>
        <p:nvPicPr>
          <p:cNvPr id="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470" y="2475066"/>
            <a:ext cx="864063" cy="106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0">
            <a:extLst>
              <a:ext uri="{FF2B5EF4-FFF2-40B4-BE49-F238E27FC236}">
                <a16:creationId xmlns:a16="http://schemas.microsoft.com/office/drawing/2014/main" id="{BF2AF383-09E5-44AE-8717-751DD185D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8061" y="2461803"/>
            <a:ext cx="2396429" cy="646331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Lékový záznam</a:t>
            </a:r>
            <a:b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(+ správa souhlasů)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CE0532BE-CE52-4746-8DC2-6D8CF433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096D983F-2CFF-472E-BF18-B00B0BF2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Šipka doprava 23"/>
          <p:cNvSpPr/>
          <p:nvPr/>
        </p:nvSpPr>
        <p:spPr>
          <a:xfrm>
            <a:off x="4099627" y="3218637"/>
            <a:ext cx="3577523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EF4C4575-C38C-4319-8BA4-52753C0C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5F9C418A-8B03-4E7B-9E56-C7003C2CB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5BCF2E69-B97D-F6E7-DAF8-EE087A286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247" y="78436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3463F575-80C5-401E-7A74-108035A9B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60D12EA4-26FF-0D77-9EA3-E9AE1CB88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643" y="5653240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1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91220F74-07BC-2381-87FC-9013DEB6C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41" y="3958839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20">
            <a:extLst>
              <a:ext uri="{FF2B5EF4-FFF2-40B4-BE49-F238E27FC236}">
                <a16:creationId xmlns:a16="http://schemas.microsoft.com/office/drawing/2014/main" id="{F97EE0B7-D4AA-2E43-DE0B-2113042B0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361" y="4966095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NZIS</a:t>
            </a:r>
          </a:p>
        </p:txBody>
      </p:sp>
      <p:sp>
        <p:nvSpPr>
          <p:cNvPr id="14" name="Šipka: obousměrná svislá 13">
            <a:extLst>
              <a:ext uri="{FF2B5EF4-FFF2-40B4-BE49-F238E27FC236}">
                <a16:creationId xmlns:a16="http://schemas.microsoft.com/office/drawing/2014/main" id="{033E4BCB-D94D-563A-1FF8-A5787941178D}"/>
              </a:ext>
            </a:extLst>
          </p:cNvPr>
          <p:cNvSpPr/>
          <p:nvPr/>
        </p:nvSpPr>
        <p:spPr>
          <a:xfrm rot="2916197">
            <a:off x="1944814" y="3809754"/>
            <a:ext cx="285698" cy="1370405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C57B2D49-8B71-1FB7-06E3-AF4261339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505C787A-A486-7757-8DF2-C27F316B6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8F376E0B-CEF2-6D28-EA9C-F60F6C6BA069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E3D0961D-39EC-7EA0-D9E1-FB967CBC8E92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Šipka: obousměrná svislá 40">
            <a:extLst>
              <a:ext uri="{FF2B5EF4-FFF2-40B4-BE49-F238E27FC236}">
                <a16:creationId xmlns:a16="http://schemas.microsoft.com/office/drawing/2014/main" id="{64926285-6E2B-216C-EC26-7BF94D362605}"/>
              </a:ext>
            </a:extLst>
          </p:cNvPr>
          <p:cNvSpPr/>
          <p:nvPr/>
        </p:nvSpPr>
        <p:spPr>
          <a:xfrm rot="5400000">
            <a:off x="2000775" y="4834879"/>
            <a:ext cx="277662" cy="115810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Šipka doprava 23">
            <a:extLst>
              <a:ext uri="{FF2B5EF4-FFF2-40B4-BE49-F238E27FC236}">
                <a16:creationId xmlns:a16="http://schemas.microsoft.com/office/drawing/2014/main" id="{7C28FBDE-1D3F-1429-29F4-7482E34C742B}"/>
              </a:ext>
            </a:extLst>
          </p:cNvPr>
          <p:cNvSpPr/>
          <p:nvPr/>
        </p:nvSpPr>
        <p:spPr>
          <a:xfrm rot="7027138">
            <a:off x="6481120" y="4380467"/>
            <a:ext cx="1515327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C88E1993-AC41-3F71-0C69-08DFF6DEDEFC}"/>
              </a:ext>
            </a:extLst>
          </p:cNvPr>
          <p:cNvSpPr/>
          <p:nvPr/>
        </p:nvSpPr>
        <p:spPr>
          <a:xfrm>
            <a:off x="3523008" y="1256575"/>
            <a:ext cx="1611273" cy="1411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Přímá spojnice se šipkou 45">
            <a:extLst>
              <a:ext uri="{FF2B5EF4-FFF2-40B4-BE49-F238E27FC236}">
                <a16:creationId xmlns:a16="http://schemas.microsoft.com/office/drawing/2014/main" id="{CE25AE3D-1CDB-5AB7-0CE4-8E602E61034F}"/>
              </a:ext>
            </a:extLst>
          </p:cNvPr>
          <p:cNvCxnSpPr>
            <a:cxnSpLocks/>
          </p:cNvCxnSpPr>
          <p:nvPr/>
        </p:nvCxnSpPr>
        <p:spPr>
          <a:xfrm flipH="1" flipV="1">
            <a:off x="646640" y="1056295"/>
            <a:ext cx="4921" cy="276757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nice se šipkou 48">
            <a:extLst>
              <a:ext uri="{FF2B5EF4-FFF2-40B4-BE49-F238E27FC236}">
                <a16:creationId xmlns:a16="http://schemas.microsoft.com/office/drawing/2014/main" id="{73AECA25-5DA6-5D88-2DDD-50B68687410D}"/>
              </a:ext>
            </a:extLst>
          </p:cNvPr>
          <p:cNvCxnSpPr>
            <a:cxnSpLocks/>
          </p:cNvCxnSpPr>
          <p:nvPr/>
        </p:nvCxnSpPr>
        <p:spPr>
          <a:xfrm flipV="1">
            <a:off x="669569" y="950183"/>
            <a:ext cx="4464712" cy="9097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8D75A5DA-A0D9-B1F8-DED1-429EB7E1F70D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5CEE89A2-DC4B-3296-AB7A-709A6CA1C703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32FBA836-2767-6668-C875-E97D8A2EFF51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01788BF-E037-93F2-64A6-35182BEB57CD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5EDE2356-E8CE-51CD-D3BE-CFFD939751C3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F7082ADC-516F-0B99-DEBA-D67B1769F47E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8F96BC15-5BC1-9C87-1A01-8CFD41421709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B829D42-EC1E-13DF-D4DE-CE370F010075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CF5D1FD6-5221-BBAF-8618-DF1691A8E8C5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DD3E07E8-056E-CAF8-A404-2C82C93FC4FE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7F9B236B-A291-7DC2-541A-2003185BD96A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3CA86787-EFE0-5C7D-4BAC-215AA42FDE1A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F2B7ABFB-1CC5-461E-23F4-3843D2AE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0">
            <a:extLst>
              <a:ext uri="{FF2B5EF4-FFF2-40B4-BE49-F238E27FC236}">
                <a16:creationId xmlns:a16="http://schemas.microsoft.com/office/drawing/2014/main" id="{5587733C-9953-A067-DD4C-425D2B2B4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68" y="134063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cký objekt 6" descr="Ramenní závěs se souvislou výplní">
            <a:extLst>
              <a:ext uri="{FF2B5EF4-FFF2-40B4-BE49-F238E27FC236}">
                <a16:creationId xmlns:a16="http://schemas.microsoft.com/office/drawing/2014/main" id="{4EE6B32B-1EEF-7F97-B8CB-97B8A04A0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4815" y="1167549"/>
            <a:ext cx="645116" cy="645116"/>
          </a:xfrm>
          <a:prstGeom prst="rect">
            <a:avLst/>
          </a:prstGeom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1FFF0BD8-2F1F-D5AD-3348-F50B0D1B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F52499D5-55F2-7F31-006C-1FAAE6570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2" name="Text Box 20">
            <a:extLst>
              <a:ext uri="{FF2B5EF4-FFF2-40B4-BE49-F238E27FC236}">
                <a16:creationId xmlns:a16="http://schemas.microsoft.com/office/drawing/2014/main" id="{F3D19702-AFBA-632C-5FB1-37ADDAE2D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299" y="5896981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NZIP.cz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otevřená data</a:t>
            </a:r>
          </a:p>
        </p:txBody>
      </p:sp>
      <p:pic>
        <p:nvPicPr>
          <p:cNvPr id="23" name="Grafický objekt 22" descr="Internet se souvislou výplní">
            <a:extLst>
              <a:ext uri="{FF2B5EF4-FFF2-40B4-BE49-F238E27FC236}">
                <a16:creationId xmlns:a16="http://schemas.microsoft.com/office/drawing/2014/main" id="{DA0184DC-2570-5AE2-6E8D-B35CF83FB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447" y="5200114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26BD68AC-027D-CBA9-10E6-8F42438D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75" y="111111"/>
            <a:ext cx="11107026" cy="535460"/>
          </a:xfrm>
        </p:spPr>
        <p:txBody>
          <a:bodyPr>
            <a:normAutofit/>
          </a:bodyPr>
          <a:lstStyle/>
          <a:p>
            <a:r>
              <a:rPr kumimoji="0" lang="cs-CZ" sz="29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Propojení systémů v režimu „</a:t>
            </a:r>
            <a:r>
              <a:rPr kumimoji="0" lang="cs-CZ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real</a:t>
            </a:r>
            <a:r>
              <a:rPr kumimoji="0" lang="cs-CZ" sz="29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cs-CZ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time</a:t>
            </a:r>
            <a:r>
              <a:rPr kumimoji="0" lang="cs-CZ" sz="29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“</a:t>
            </a:r>
            <a:endParaRPr lang="cs-CZ" b="1" dirty="0">
              <a:solidFill>
                <a:srgbClr val="003A63"/>
              </a:solidFill>
              <a:latin typeface="+mn-lt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C3ABFE7-E9FB-FDA8-16F2-192EA046E3B7}"/>
              </a:ext>
            </a:extLst>
          </p:cNvPr>
          <p:cNvSpPr txBox="1"/>
          <p:nvPr/>
        </p:nvSpPr>
        <p:spPr>
          <a:xfrm rot="1247940">
            <a:off x="3089248" y="4628152"/>
            <a:ext cx="2070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Hlášení očkování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výskytu infekce</a:t>
            </a:r>
          </a:p>
        </p:txBody>
      </p:sp>
    </p:spTree>
    <p:extLst>
      <p:ext uri="{BB962C8B-B14F-4D97-AF65-F5344CB8AC3E}">
        <p14:creationId xmlns:p14="http://schemas.microsoft.com/office/powerpoint/2010/main" val="4090987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26421-7B0E-B001-962A-060DEA1A4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0">
            <a:extLst>
              <a:ext uri="{FF2B5EF4-FFF2-40B4-BE49-F238E27FC236}">
                <a16:creationId xmlns:a16="http://schemas.microsoft.com/office/drawing/2014/main" id="{B225F8ED-F632-E994-FA0B-311604D38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7150" y="3612536"/>
            <a:ext cx="13400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eRecept</a:t>
            </a:r>
          </a:p>
        </p:txBody>
      </p:sp>
      <p:pic>
        <p:nvPicPr>
          <p:cNvPr id="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818DA062-CD15-486B-BA82-3D6A81AA1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470" y="2475066"/>
            <a:ext cx="864063" cy="106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0">
            <a:extLst>
              <a:ext uri="{FF2B5EF4-FFF2-40B4-BE49-F238E27FC236}">
                <a16:creationId xmlns:a16="http://schemas.microsoft.com/office/drawing/2014/main" id="{43C23F64-8AFA-779B-9071-7D7EC0A03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8061" y="2461803"/>
            <a:ext cx="2396429" cy="646331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Lékový záznam</a:t>
            </a:r>
            <a:b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(+ správa souhlasů)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BC5CD2A1-30A0-3EAE-CAE7-71E0A68CB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39" y="1723090"/>
            <a:ext cx="2276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Referenční (publikační) vrstva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27E8EA13-5348-B7C8-DC26-2F78DFF7A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815" y="3947302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ISIN</a:t>
            </a:r>
          </a:p>
        </p:txBody>
      </p:sp>
      <p:pic>
        <p:nvPicPr>
          <p:cNvPr id="19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6BD22CD0-9F3D-1103-23DC-B191A7B6B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69" y="2780576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Šipka doprava 23">
            <a:extLst>
              <a:ext uri="{FF2B5EF4-FFF2-40B4-BE49-F238E27FC236}">
                <a16:creationId xmlns:a16="http://schemas.microsoft.com/office/drawing/2014/main" id="{3F079C7A-FE95-912A-6809-2966FF701995}"/>
              </a:ext>
            </a:extLst>
          </p:cNvPr>
          <p:cNvSpPr/>
          <p:nvPr/>
        </p:nvSpPr>
        <p:spPr>
          <a:xfrm>
            <a:off x="4099627" y="3218637"/>
            <a:ext cx="3577523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6FF7911C-B398-485A-5530-B0AC84BCD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608" y="5599797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25A6EC94-155A-0FEC-F04C-E487255CB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38" y="5305011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20">
            <a:extLst>
              <a:ext uri="{FF2B5EF4-FFF2-40B4-BE49-F238E27FC236}">
                <a16:creationId xmlns:a16="http://schemas.microsoft.com/office/drawing/2014/main" id="{CE9A42F6-B1E3-77D9-2D1E-64CA961B3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38" y="6369361"/>
            <a:ext cx="1797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Poskytovatelé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20C6B2E2-DDDD-665C-857F-628C185F6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247" y="784367"/>
            <a:ext cx="2396429" cy="369332"/>
          </a:xfrm>
          <a:prstGeom prst="rect">
            <a:avLst/>
          </a:prstGeom>
          <a:solidFill>
            <a:srgbClr val="2F4E8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(EZK)</a:t>
            </a:r>
          </a:p>
        </p:txBody>
      </p:sp>
      <p:pic>
        <p:nvPicPr>
          <p:cNvPr id="8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40F53CDA-E8EF-F136-A6B2-9D5BC6670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53" y="5106572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>
            <a:extLst>
              <a:ext uri="{FF2B5EF4-FFF2-40B4-BE49-F238E27FC236}">
                <a16:creationId xmlns:a16="http://schemas.microsoft.com/office/drawing/2014/main" id="{3A5D237B-0B23-4677-68C8-1CD09BD55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85" y="5674918"/>
            <a:ext cx="1596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Zdravotní pojišťovny</a:t>
            </a:r>
          </a:p>
        </p:txBody>
      </p:sp>
      <p:pic>
        <p:nvPicPr>
          <p:cNvPr id="11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889EE357-04D2-978F-D89C-E1DDD16B3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41" y="3958839"/>
            <a:ext cx="843039" cy="10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20">
            <a:extLst>
              <a:ext uri="{FF2B5EF4-FFF2-40B4-BE49-F238E27FC236}">
                <a16:creationId xmlns:a16="http://schemas.microsoft.com/office/drawing/2014/main" id="{F0BF51F0-9EA7-84F7-DDBF-292F6E711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361" y="4966095"/>
            <a:ext cx="1158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NZIS</a:t>
            </a:r>
          </a:p>
        </p:txBody>
      </p:sp>
      <p:sp>
        <p:nvSpPr>
          <p:cNvPr id="14" name="Šipka: obousměrná svislá 13">
            <a:extLst>
              <a:ext uri="{FF2B5EF4-FFF2-40B4-BE49-F238E27FC236}">
                <a16:creationId xmlns:a16="http://schemas.microsoft.com/office/drawing/2014/main" id="{DD9E5EE2-E86F-E28D-F35F-A0B2E5A613CE}"/>
              </a:ext>
            </a:extLst>
          </p:cNvPr>
          <p:cNvSpPr/>
          <p:nvPr/>
        </p:nvSpPr>
        <p:spPr>
          <a:xfrm rot="2916197">
            <a:off x="1944814" y="3809754"/>
            <a:ext cx="285698" cy="1370405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54079B3E-5BD8-15A3-5840-FC9684BE4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06" y="2728395"/>
            <a:ext cx="439307" cy="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0">
            <a:extLst>
              <a:ext uri="{FF2B5EF4-FFF2-40B4-BE49-F238E27FC236}">
                <a16:creationId xmlns:a16="http://schemas.microsoft.com/office/drawing/2014/main" id="{68E42C96-1818-1647-D65B-414E4D8B4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621" y="3288364"/>
            <a:ext cx="1625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1200" cap="none" spc="0" normalizeH="0" baseline="0" noProof="0">
                <a:ln>
                  <a:noFill/>
                </a:ln>
                <a:solidFill>
                  <a:srgbClr val="31688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Orgány ochrany VZ</a:t>
            </a:r>
          </a:p>
        </p:txBody>
      </p:sp>
      <p:sp>
        <p:nvSpPr>
          <p:cNvPr id="21" name="Šipka: ohnutá 20">
            <a:extLst>
              <a:ext uri="{FF2B5EF4-FFF2-40B4-BE49-F238E27FC236}">
                <a16:creationId xmlns:a16="http://schemas.microsoft.com/office/drawing/2014/main" id="{3DAF4350-CF60-7592-838B-C20D3C5648C7}"/>
              </a:ext>
            </a:extLst>
          </p:cNvPr>
          <p:cNvSpPr/>
          <p:nvPr/>
        </p:nvSpPr>
        <p:spPr>
          <a:xfrm rot="10800000" flipH="1">
            <a:off x="1584909" y="6109833"/>
            <a:ext cx="3778090" cy="64568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9316A71E-F6AD-FFC7-1D95-73598DD51DEA}"/>
              </a:ext>
            </a:extLst>
          </p:cNvPr>
          <p:cNvCxnSpPr>
            <a:cxnSpLocks/>
          </p:cNvCxnSpPr>
          <p:nvPr/>
        </p:nvCxnSpPr>
        <p:spPr>
          <a:xfrm flipH="1" flipV="1">
            <a:off x="3575331" y="5413933"/>
            <a:ext cx="2066806" cy="50782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84B3F185-C5C3-F7DE-FF57-6183FF3BADBA}"/>
              </a:ext>
            </a:extLst>
          </p:cNvPr>
          <p:cNvCxnSpPr>
            <a:cxnSpLocks/>
          </p:cNvCxnSpPr>
          <p:nvPr/>
        </p:nvCxnSpPr>
        <p:spPr>
          <a:xfrm flipH="1" flipV="1">
            <a:off x="3655868" y="3886313"/>
            <a:ext cx="2183152" cy="1586597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Šipka: obousměrná svislá 40">
            <a:extLst>
              <a:ext uri="{FF2B5EF4-FFF2-40B4-BE49-F238E27FC236}">
                <a16:creationId xmlns:a16="http://schemas.microsoft.com/office/drawing/2014/main" id="{B8667FF8-E716-515F-F54C-74930A61BFE8}"/>
              </a:ext>
            </a:extLst>
          </p:cNvPr>
          <p:cNvSpPr/>
          <p:nvPr/>
        </p:nvSpPr>
        <p:spPr>
          <a:xfrm rot="5400000">
            <a:off x="2000775" y="4834879"/>
            <a:ext cx="277662" cy="115810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Šipka doprava 23">
            <a:extLst>
              <a:ext uri="{FF2B5EF4-FFF2-40B4-BE49-F238E27FC236}">
                <a16:creationId xmlns:a16="http://schemas.microsoft.com/office/drawing/2014/main" id="{4BC213D8-9D01-7206-3524-02323FBF4A7F}"/>
              </a:ext>
            </a:extLst>
          </p:cNvPr>
          <p:cNvSpPr/>
          <p:nvPr/>
        </p:nvSpPr>
        <p:spPr>
          <a:xfrm rot="7027138">
            <a:off x="6481120" y="4380467"/>
            <a:ext cx="1515327" cy="31662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Šipka: ohnutá 44">
            <a:extLst>
              <a:ext uri="{FF2B5EF4-FFF2-40B4-BE49-F238E27FC236}">
                <a16:creationId xmlns:a16="http://schemas.microsoft.com/office/drawing/2014/main" id="{03F23854-4B52-9F8A-AB86-5A92158B0A07}"/>
              </a:ext>
            </a:extLst>
          </p:cNvPr>
          <p:cNvSpPr/>
          <p:nvPr/>
        </p:nvSpPr>
        <p:spPr>
          <a:xfrm>
            <a:off x="3523008" y="1256575"/>
            <a:ext cx="1611273" cy="1411478"/>
          </a:xfrm>
          <a:prstGeom prst="bentArrow">
            <a:avLst>
              <a:gd name="adj1" fmla="val 9784"/>
              <a:gd name="adj2" fmla="val 8551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Přímá spojnice se šipkou 45">
            <a:extLst>
              <a:ext uri="{FF2B5EF4-FFF2-40B4-BE49-F238E27FC236}">
                <a16:creationId xmlns:a16="http://schemas.microsoft.com/office/drawing/2014/main" id="{77161C93-5F60-D015-95B7-9C8D46A19CAE}"/>
              </a:ext>
            </a:extLst>
          </p:cNvPr>
          <p:cNvCxnSpPr>
            <a:cxnSpLocks/>
          </p:cNvCxnSpPr>
          <p:nvPr/>
        </p:nvCxnSpPr>
        <p:spPr>
          <a:xfrm flipH="1" flipV="1">
            <a:off x="646640" y="1056295"/>
            <a:ext cx="4921" cy="276757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nice se šipkou 48">
            <a:extLst>
              <a:ext uri="{FF2B5EF4-FFF2-40B4-BE49-F238E27FC236}">
                <a16:creationId xmlns:a16="http://schemas.microsoft.com/office/drawing/2014/main" id="{31A9DE05-AA77-2B80-58D2-CB92C969DA49}"/>
              </a:ext>
            </a:extLst>
          </p:cNvPr>
          <p:cNvCxnSpPr>
            <a:cxnSpLocks/>
          </p:cNvCxnSpPr>
          <p:nvPr/>
        </p:nvCxnSpPr>
        <p:spPr>
          <a:xfrm flipV="1">
            <a:off x="669569" y="950183"/>
            <a:ext cx="4464712" cy="9097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8E602C13-1550-BF47-093C-CBDDC5D0451B}"/>
              </a:ext>
            </a:extLst>
          </p:cNvPr>
          <p:cNvCxnSpPr>
            <a:cxnSpLocks/>
          </p:cNvCxnSpPr>
          <p:nvPr/>
        </p:nvCxnSpPr>
        <p:spPr>
          <a:xfrm flipV="1">
            <a:off x="9905827" y="283317"/>
            <a:ext cx="12365" cy="912083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Šipka: obousměrná svislá 54">
            <a:extLst>
              <a:ext uri="{FF2B5EF4-FFF2-40B4-BE49-F238E27FC236}">
                <a16:creationId xmlns:a16="http://schemas.microsoft.com/office/drawing/2014/main" id="{E2769D9B-7568-2285-C793-1461AF39C97F}"/>
              </a:ext>
            </a:extLst>
          </p:cNvPr>
          <p:cNvSpPr/>
          <p:nvPr/>
        </p:nvSpPr>
        <p:spPr>
          <a:xfrm>
            <a:off x="9778123" y="1518497"/>
            <a:ext cx="255408" cy="743648"/>
          </a:xfrm>
          <a:prstGeom prst="up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Šipka doprava 23">
            <a:extLst>
              <a:ext uri="{FF2B5EF4-FFF2-40B4-BE49-F238E27FC236}">
                <a16:creationId xmlns:a16="http://schemas.microsoft.com/office/drawing/2014/main" id="{529B1C0C-F6BA-7FD6-750E-A6EAB8A28AA5}"/>
              </a:ext>
            </a:extLst>
          </p:cNvPr>
          <p:cNvSpPr/>
          <p:nvPr/>
        </p:nvSpPr>
        <p:spPr>
          <a:xfrm rot="16200000">
            <a:off x="9655114" y="3948902"/>
            <a:ext cx="666417" cy="26712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E9975C5C-A6D7-AF89-BBEF-F78B8C52FEFE}"/>
              </a:ext>
            </a:extLst>
          </p:cNvPr>
          <p:cNvCxnSpPr>
            <a:cxnSpLocks/>
          </p:cNvCxnSpPr>
          <p:nvPr/>
        </p:nvCxnSpPr>
        <p:spPr>
          <a:xfrm flipH="1" flipV="1">
            <a:off x="10013550" y="4832875"/>
            <a:ext cx="19981" cy="888632"/>
          </a:xfrm>
          <a:prstGeom prst="straightConnector1">
            <a:avLst/>
          </a:prstGeom>
          <a:ln w="571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Šipka: ohnutá 58">
            <a:extLst>
              <a:ext uri="{FF2B5EF4-FFF2-40B4-BE49-F238E27FC236}">
                <a16:creationId xmlns:a16="http://schemas.microsoft.com/office/drawing/2014/main" id="{BE2B05B7-7E03-EAE0-6147-A545490B8995}"/>
              </a:ext>
            </a:extLst>
          </p:cNvPr>
          <p:cNvSpPr/>
          <p:nvPr/>
        </p:nvSpPr>
        <p:spPr>
          <a:xfrm rot="10800000" flipH="1">
            <a:off x="9806262" y="2646031"/>
            <a:ext cx="666417" cy="819234"/>
          </a:xfrm>
          <a:prstGeom prst="bentArrow">
            <a:avLst>
              <a:gd name="adj1" fmla="val 25000"/>
              <a:gd name="adj2" fmla="val 28688"/>
              <a:gd name="adj3" fmla="val 25000"/>
              <a:gd name="adj4" fmla="val 43750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Šipka: ohnutá 59">
            <a:extLst>
              <a:ext uri="{FF2B5EF4-FFF2-40B4-BE49-F238E27FC236}">
                <a16:creationId xmlns:a16="http://schemas.microsoft.com/office/drawing/2014/main" id="{DDCC36E9-2766-C814-DDAE-8C92F2784082}"/>
              </a:ext>
            </a:extLst>
          </p:cNvPr>
          <p:cNvSpPr/>
          <p:nvPr/>
        </p:nvSpPr>
        <p:spPr>
          <a:xfrm>
            <a:off x="9918192" y="5857683"/>
            <a:ext cx="843040" cy="617076"/>
          </a:xfrm>
          <a:prstGeom prst="bentArrow">
            <a:avLst>
              <a:gd name="adj1" fmla="val 17102"/>
              <a:gd name="adj2" fmla="val 23046"/>
              <a:gd name="adj3" fmla="val 18890"/>
              <a:gd name="adj4" fmla="val 434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74073E75-2E8F-DB37-65C7-49687E551EFB}"/>
              </a:ext>
            </a:extLst>
          </p:cNvPr>
          <p:cNvSpPr txBox="1"/>
          <p:nvPr/>
        </p:nvSpPr>
        <p:spPr>
          <a:xfrm>
            <a:off x="10047588" y="174198"/>
            <a:ext cx="2010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Administrativně minimalizované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automatizované hlášení primárních dat od PZS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71D7802-340E-E5E2-C62F-DA8BC4CE75C6}"/>
              </a:ext>
            </a:extLst>
          </p:cNvPr>
          <p:cNvSpPr txBox="1"/>
          <p:nvPr/>
        </p:nvSpPr>
        <p:spPr>
          <a:xfrm>
            <a:off x="10067567" y="1518497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Sdílení dat v rámci resortní infrastruktury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validace obsahu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3357A1A8-882C-D9F4-C1E7-CD82EC4C55ED}"/>
              </a:ext>
            </a:extLst>
          </p:cNvPr>
          <p:cNvSpPr txBox="1"/>
          <p:nvPr/>
        </p:nvSpPr>
        <p:spPr>
          <a:xfrm>
            <a:off x="10087545" y="2602838"/>
            <a:ext cx="197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 a benchmarking pro PZS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6CDE29F1-24A0-1A6D-A1A6-0FE61D8DC107}"/>
              </a:ext>
            </a:extLst>
          </p:cNvPr>
          <p:cNvSpPr txBox="1"/>
          <p:nvPr/>
        </p:nvSpPr>
        <p:spPr>
          <a:xfrm>
            <a:off x="10139470" y="3652944"/>
            <a:ext cx="197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předávání dat pro eRecept a zpřístupnění v lékovém záznamu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1C33320F-1CBE-FDC7-00AD-22644E914069}"/>
              </a:ext>
            </a:extLst>
          </p:cNvPr>
          <p:cNvSpPr txBox="1"/>
          <p:nvPr/>
        </p:nvSpPr>
        <p:spPr>
          <a:xfrm>
            <a:off x="10169963" y="482499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Jednorázový převod dat o očkování hrazených z </a:t>
            </a:r>
            <a:r>
              <a:rPr kumimoji="0" lang="cs-CZ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v.z.p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od r. 2010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95C59D1F-CE52-3C6B-512B-1035658919E4}"/>
              </a:ext>
            </a:extLst>
          </p:cNvPr>
          <p:cNvSpPr txBox="1"/>
          <p:nvPr/>
        </p:nvSpPr>
        <p:spPr>
          <a:xfrm>
            <a:off x="10169963" y="6057802"/>
            <a:ext cx="197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Automatizované zpřístupnění e-očkování pro aplikaci EZK</a:t>
            </a:r>
          </a:p>
        </p:txBody>
      </p:sp>
      <p:pic>
        <p:nvPicPr>
          <p:cNvPr id="72" name="Picture 16" descr="http://t3.gstatic.com/images?q=tbn:ANd9GcQcJxskDqnVD5QpYG4wNPrHjkMQ3yWcw6e0BS11wFJM7mul-Om4JA">
            <a:extLst>
              <a:ext uri="{FF2B5EF4-FFF2-40B4-BE49-F238E27FC236}">
                <a16:creationId xmlns:a16="http://schemas.microsoft.com/office/drawing/2014/main" id="{5DD59FB4-A843-80FF-BF1E-71FF1C434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79" y="5794622"/>
            <a:ext cx="439307" cy="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0">
            <a:extLst>
              <a:ext uri="{FF2B5EF4-FFF2-40B4-BE49-F238E27FC236}">
                <a16:creationId xmlns:a16="http://schemas.microsoft.com/office/drawing/2014/main" id="{906D07F1-070B-FE96-DD5A-FFFAE826F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68" y="1340632"/>
            <a:ext cx="239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Pacient</a:t>
            </a: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-&gt; </a:t>
            </a:r>
            <a:r>
              <a:rPr kumimoji="0" lang="cs-CZ" altLang="cs-CZ" sz="1600" b="1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endParaRPr kumimoji="0" lang="cs-CZ" altLang="cs-CZ" sz="16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cký objekt 6" descr="Ramenní závěs se souvislou výplní">
            <a:extLst>
              <a:ext uri="{FF2B5EF4-FFF2-40B4-BE49-F238E27FC236}">
                <a16:creationId xmlns:a16="http://schemas.microsoft.com/office/drawing/2014/main" id="{01B61241-877B-6A6A-593E-7F9B78DDB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4815" y="1167549"/>
            <a:ext cx="645116" cy="645116"/>
          </a:xfrm>
          <a:prstGeom prst="rect">
            <a:avLst/>
          </a:prstGeom>
        </p:spPr>
      </p:pic>
      <p:sp>
        <p:nvSpPr>
          <p:cNvPr id="10" name="Text Box 20">
            <a:extLst>
              <a:ext uri="{FF2B5EF4-FFF2-40B4-BE49-F238E27FC236}">
                <a16:creationId xmlns:a16="http://schemas.microsoft.com/office/drawing/2014/main" id="{D5C46645-42EF-7BF4-13F2-1B5D8AFE9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061" y="1955484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portál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ocko.uzis.cz</a:t>
            </a:r>
          </a:p>
        </p:txBody>
      </p:sp>
      <p:pic>
        <p:nvPicPr>
          <p:cNvPr id="16" name="Grafický objekt 15" descr="Internet se souvislou výplní">
            <a:extLst>
              <a:ext uri="{FF2B5EF4-FFF2-40B4-BE49-F238E27FC236}">
                <a16:creationId xmlns:a16="http://schemas.microsoft.com/office/drawing/2014/main" id="{4A91D21B-47D9-232A-25B6-727DA708EB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1123" y="1233743"/>
            <a:ext cx="914400" cy="914400"/>
          </a:xfrm>
          <a:prstGeom prst="rect">
            <a:avLst/>
          </a:prstGeom>
        </p:spPr>
      </p:pic>
      <p:sp>
        <p:nvSpPr>
          <p:cNvPr id="22" name="Text Box 20">
            <a:extLst>
              <a:ext uri="{FF2B5EF4-FFF2-40B4-BE49-F238E27FC236}">
                <a16:creationId xmlns:a16="http://schemas.microsoft.com/office/drawing/2014/main" id="{F4920EBD-70B7-1F0A-5843-05F1B306D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299" y="5896981"/>
            <a:ext cx="1625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NZIP.cz</a:t>
            </a:r>
          </a:p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3C59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otevřená data</a:t>
            </a:r>
          </a:p>
        </p:txBody>
      </p:sp>
      <p:pic>
        <p:nvPicPr>
          <p:cNvPr id="23" name="Grafický objekt 22" descr="Internet se souvislou výplní">
            <a:extLst>
              <a:ext uri="{FF2B5EF4-FFF2-40B4-BE49-F238E27FC236}">
                <a16:creationId xmlns:a16="http://schemas.microsoft.com/office/drawing/2014/main" id="{948DE547-46AF-3262-37A6-2400A0133A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447" y="5200114"/>
            <a:ext cx="914400" cy="914400"/>
          </a:xfrm>
          <a:prstGeom prst="rect">
            <a:avLst/>
          </a:prstGeom>
        </p:spPr>
      </p:pic>
      <p:sp>
        <p:nvSpPr>
          <p:cNvPr id="25" name="Nadpis 24">
            <a:extLst>
              <a:ext uri="{FF2B5EF4-FFF2-40B4-BE49-F238E27FC236}">
                <a16:creationId xmlns:a16="http://schemas.microsoft.com/office/drawing/2014/main" id="{B99E1B26-39E7-D2A8-3915-E5201E31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75" y="111111"/>
            <a:ext cx="11107026" cy="535460"/>
          </a:xfrm>
        </p:spPr>
        <p:txBody>
          <a:bodyPr>
            <a:normAutofit/>
          </a:bodyPr>
          <a:lstStyle/>
          <a:p>
            <a:r>
              <a:rPr kumimoji="0" lang="cs-CZ" sz="29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Propojení systémů v režimu „</a:t>
            </a:r>
            <a:r>
              <a:rPr kumimoji="0" lang="cs-CZ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real</a:t>
            </a:r>
            <a:r>
              <a:rPr kumimoji="0" lang="cs-CZ" sz="29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cs-CZ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time</a:t>
            </a:r>
            <a:r>
              <a:rPr kumimoji="0" lang="cs-CZ" sz="29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“</a:t>
            </a:r>
            <a:endParaRPr lang="cs-CZ" b="1" dirty="0">
              <a:solidFill>
                <a:srgbClr val="003A63"/>
              </a:solidFill>
              <a:latin typeface="+mn-lt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C340E58-481C-909D-B99C-0CDB5D1EF4C7}"/>
              </a:ext>
            </a:extLst>
          </p:cNvPr>
          <p:cNvSpPr txBox="1"/>
          <p:nvPr/>
        </p:nvSpPr>
        <p:spPr>
          <a:xfrm>
            <a:off x="3455078" y="6089408"/>
            <a:ext cx="1652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Benchmarking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56FA2D29-4F6B-458B-BEA7-A995AD15BE07}"/>
              </a:ext>
            </a:extLst>
          </p:cNvPr>
          <p:cNvSpPr txBox="1"/>
          <p:nvPr/>
        </p:nvSpPr>
        <p:spPr>
          <a:xfrm rot="1247940">
            <a:off x="3089248" y="4628152"/>
            <a:ext cx="2070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Hlášení očkování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výskytu infekce</a:t>
            </a:r>
          </a:p>
        </p:txBody>
      </p:sp>
    </p:spTree>
    <p:extLst>
      <p:ext uri="{BB962C8B-B14F-4D97-AF65-F5344CB8AC3E}">
        <p14:creationId xmlns:p14="http://schemas.microsoft.com/office/powerpoint/2010/main" val="2234027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00E29-F181-DB69-28B6-D154D53D6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: se zakulacenými rohy 26">
            <a:extLst>
              <a:ext uri="{FF2B5EF4-FFF2-40B4-BE49-F238E27FC236}">
                <a16:creationId xmlns:a16="http://schemas.microsoft.com/office/drawing/2014/main" id="{1DECABF0-28F0-6F73-6322-2F3B72118B71}"/>
              </a:ext>
            </a:extLst>
          </p:cNvPr>
          <p:cNvSpPr/>
          <p:nvPr/>
        </p:nvSpPr>
        <p:spPr>
          <a:xfrm>
            <a:off x="664505" y="4312078"/>
            <a:ext cx="5252484" cy="2354200"/>
          </a:xfrm>
          <a:prstGeom prst="roundRect">
            <a:avLst>
              <a:gd name="adj" fmla="val 10427"/>
            </a:avLst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Zástupný symbol pro číslo snímku 1">
            <a:extLst>
              <a:ext uri="{FF2B5EF4-FFF2-40B4-BE49-F238E27FC236}">
                <a16:creationId xmlns:a16="http://schemas.microsoft.com/office/drawing/2014/main" id="{3AA6A84B-FEC5-2628-9917-D2B145E29792}"/>
              </a:ext>
            </a:extLst>
          </p:cNvPr>
          <p:cNvSpPr txBox="1">
            <a:spLocks/>
          </p:cNvSpPr>
          <p:nvPr/>
        </p:nvSpPr>
        <p:spPr>
          <a:xfrm>
            <a:off x="9374900" y="6711950"/>
            <a:ext cx="2253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E54D3-D00C-4F51-80A7-9147D6EFBB5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7498379-856F-6B74-2D85-2B0F27263C9A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EZKarta - Mobilní vstupní brána do světa EZ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1B1B43C2-DD4F-70BF-7A88-4A6F99C9F184}"/>
              </a:ext>
            </a:extLst>
          </p:cNvPr>
          <p:cNvSpPr txBox="1"/>
          <p:nvPr/>
        </p:nvSpPr>
        <p:spPr>
          <a:xfrm>
            <a:off x="1711015" y="1917993"/>
            <a:ext cx="42807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je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mobilní aplikací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která má za cíl přiblížit digitální služby resortu občanům. První služby, které nabízí, je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očkovací průkazka 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preventivní a screeningová vyšetření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Cílem je postupně nabízet občanům další služby které se týkají péče o zdraví každého občana.</a:t>
            </a: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BAAC62BB-BA7E-D91E-07D2-4998BA2AD5A6}"/>
              </a:ext>
            </a:extLst>
          </p:cNvPr>
          <p:cNvGrpSpPr/>
          <p:nvPr/>
        </p:nvGrpSpPr>
        <p:grpSpPr>
          <a:xfrm>
            <a:off x="647000" y="858258"/>
            <a:ext cx="10898001" cy="45719"/>
            <a:chOff x="0" y="0"/>
            <a:chExt cx="5716278" cy="72000"/>
          </a:xfrm>
        </p:grpSpPr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B97B912E-E43D-3E5C-A0DB-11C80ABCD639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429200" cy="72000"/>
            </a:xfrm>
            <a:prstGeom prst="rect">
              <a:avLst/>
            </a:prstGeom>
            <a:solidFill>
              <a:srgbClr val="FABB33"/>
            </a:solidFill>
            <a:ln>
              <a:solidFill>
                <a:srgbClr val="FABB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5C13A402-4984-172D-D785-3DFBD6651CE0}"/>
                </a:ext>
              </a:extLst>
            </p:cNvPr>
            <p:cNvSpPr>
              <a:spLocks/>
            </p:cNvSpPr>
            <p:nvPr/>
          </p:nvSpPr>
          <p:spPr>
            <a:xfrm>
              <a:off x="2855843" y="0"/>
              <a:ext cx="1429200" cy="72000"/>
            </a:xfrm>
            <a:prstGeom prst="rect">
              <a:avLst/>
            </a:prstGeom>
            <a:solidFill>
              <a:srgbClr val="43546F"/>
            </a:solidFill>
            <a:ln>
              <a:solidFill>
                <a:srgbClr val="4354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E3FDBA3E-104A-01FA-93A0-FFAAAC2AE8A7}"/>
                </a:ext>
              </a:extLst>
            </p:cNvPr>
            <p:cNvSpPr>
              <a:spLocks/>
            </p:cNvSpPr>
            <p:nvPr/>
          </p:nvSpPr>
          <p:spPr>
            <a:xfrm>
              <a:off x="4287078" y="0"/>
              <a:ext cx="1429200" cy="72000"/>
            </a:xfrm>
            <a:prstGeom prst="rect">
              <a:avLst/>
            </a:prstGeom>
            <a:solidFill>
              <a:srgbClr val="CD2F41"/>
            </a:solidFill>
            <a:ln>
              <a:solidFill>
                <a:srgbClr val="CD2F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E8C22460-7BDB-CF3C-1DE4-4CC779D1C5BD}"/>
                </a:ext>
              </a:extLst>
            </p:cNvPr>
            <p:cNvSpPr>
              <a:spLocks/>
            </p:cNvSpPr>
            <p:nvPr/>
          </p:nvSpPr>
          <p:spPr>
            <a:xfrm>
              <a:off x="1431235" y="0"/>
              <a:ext cx="1429200" cy="72000"/>
            </a:xfrm>
            <a:prstGeom prst="rect">
              <a:avLst/>
            </a:prstGeom>
            <a:solidFill>
              <a:srgbClr val="C7D539"/>
            </a:solidFill>
            <a:ln>
              <a:solidFill>
                <a:srgbClr val="C7D53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B718BEC2-C781-AA23-30B1-DBB71D70D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8711" y="283167"/>
            <a:ext cx="639289" cy="44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45CDAF8-1D6C-9E81-0ABB-D3CD35037E5C}"/>
              </a:ext>
            </a:extLst>
          </p:cNvPr>
          <p:cNvSpPr txBox="1"/>
          <p:nvPr/>
        </p:nvSpPr>
        <p:spPr>
          <a:xfrm>
            <a:off x="1361486" y="4408450"/>
            <a:ext cx="38585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Nainstalováno na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063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630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zařízeních</a:t>
            </a:r>
          </a:p>
        </p:txBody>
      </p:sp>
      <p:pic>
        <p:nvPicPr>
          <p:cNvPr id="8" name="Obrázek 7" descr="Obsah obrázku snímek obrazovky, Písmo, Elektricky modrá, logo&#10;&#10;Obsah generovaný pomocí AI může být nesprávný.">
            <a:extLst>
              <a:ext uri="{FF2B5EF4-FFF2-40B4-BE49-F238E27FC236}">
                <a16:creationId xmlns:a16="http://schemas.microsoft.com/office/drawing/2014/main" id="{9B8ACF4F-09D2-CEC7-9AE0-70682CEF1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2" y="1964024"/>
            <a:ext cx="873744" cy="873744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00E90DAD-328E-389C-859A-CBFA1E877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634" y="4803344"/>
            <a:ext cx="1216060" cy="121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1334B7E9-0A30-2F11-31D7-26350F65D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844" y="4803344"/>
            <a:ext cx="1202708" cy="120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ovéPole 23">
            <a:extLst>
              <a:ext uri="{FF2B5EF4-FFF2-40B4-BE49-F238E27FC236}">
                <a16:creationId xmlns:a16="http://schemas.microsoft.com/office/drawing/2014/main" id="{54B3D695-22B4-5705-DEF2-C4B3B9A9DBB7}"/>
              </a:ext>
            </a:extLst>
          </p:cNvPr>
          <p:cNvSpPr txBox="1"/>
          <p:nvPr/>
        </p:nvSpPr>
        <p:spPr>
          <a:xfrm>
            <a:off x="3432076" y="6006052"/>
            <a:ext cx="1744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 toho iOS:</a:t>
            </a:r>
            <a:b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2 527 834 instalací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51012499-ECC4-A5C7-E75A-83774F94A772}"/>
              </a:ext>
            </a:extLst>
          </p:cNvPr>
          <p:cNvSpPr txBox="1"/>
          <p:nvPr/>
        </p:nvSpPr>
        <p:spPr>
          <a:xfrm>
            <a:off x="1394393" y="6006051"/>
            <a:ext cx="1744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 toho Android:</a:t>
            </a:r>
            <a:b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1 535 796 instalací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E03ADF9-2E80-A744-2874-307A6272B0D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121" t="5985" r="1959" b="2222"/>
          <a:stretch>
            <a:fillRect/>
          </a:stretch>
        </p:blipFill>
        <p:spPr>
          <a:xfrm>
            <a:off x="6599820" y="1402375"/>
            <a:ext cx="2744362" cy="5173109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2A4F224-07CC-22A7-C08C-734228C9B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" t="473" r="1982" b="9861"/>
          <a:stretch>
            <a:fillRect/>
          </a:stretch>
        </p:blipFill>
        <p:spPr bwMode="auto">
          <a:xfrm>
            <a:off x="9529601" y="1547777"/>
            <a:ext cx="2406000" cy="4816046"/>
          </a:xfrm>
          <a:prstGeom prst="roundRect">
            <a:avLst>
              <a:gd name="adj" fmla="val 8466"/>
            </a:avLst>
          </a:prstGeom>
          <a:noFill/>
          <a:ln w="19050">
            <a:solidFill>
              <a:srgbClr val="2262A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C7E2C048-A534-3A26-7071-BC6FD8EF64DB}"/>
              </a:ext>
            </a:extLst>
          </p:cNvPr>
          <p:cNvSpPr txBox="1"/>
          <p:nvPr/>
        </p:nvSpPr>
        <p:spPr>
          <a:xfrm>
            <a:off x="1873309" y="748465"/>
            <a:ext cx="8737600" cy="523220"/>
          </a:xfrm>
          <a:prstGeom prst="rect">
            <a:avLst/>
          </a:prstGeom>
          <a:solidFill>
            <a:srgbClr val="FFC0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Jsme připraveni na plnohodnotný e-očkovací průkaz </a:t>
            </a:r>
          </a:p>
        </p:txBody>
      </p:sp>
    </p:spTree>
    <p:extLst>
      <p:ext uri="{BB962C8B-B14F-4D97-AF65-F5344CB8AC3E}">
        <p14:creationId xmlns:p14="http://schemas.microsoft.com/office/powerpoint/2010/main" val="2047276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61B3F-218F-CDEA-68B7-69AC6B738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7F772656-5C0E-DB38-06F9-3278BCC7B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6999" y="583553"/>
            <a:ext cx="49291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10800" rIns="18000" bIns="10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cs-CZ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02689464-4B33-98C9-CC52-2082D505DCFD}"/>
              </a:ext>
            </a:extLst>
          </p:cNvPr>
          <p:cNvSpPr txBox="1">
            <a:spLocks/>
          </p:cNvSpPr>
          <p:nvPr/>
        </p:nvSpPr>
        <p:spPr>
          <a:xfrm>
            <a:off x="73032" y="1953109"/>
            <a:ext cx="12045936" cy="1122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II.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Uplynulá sezóna respiračních infekcí v souhrnných datech</a:t>
            </a:r>
          </a:p>
        </p:txBody>
      </p:sp>
    </p:spTree>
    <p:extLst>
      <p:ext uri="{BB962C8B-B14F-4D97-AF65-F5344CB8AC3E}">
        <p14:creationId xmlns:p14="http://schemas.microsoft.com/office/powerpoint/2010/main" val="2595784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F07ED-ABB8-37F3-8E0E-1136D9A06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2F571C63-36AD-3CA0-3753-4E36157CAA4B}"/>
              </a:ext>
            </a:extLst>
          </p:cNvPr>
          <p:cNvSpPr txBox="1"/>
          <p:nvPr/>
        </p:nvSpPr>
        <p:spPr>
          <a:xfrm>
            <a:off x="273206" y="1541009"/>
            <a:ext cx="9791699" cy="127599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Hlášení dle věkových skupin: 1. 9. 2025 – 31. 3. 2026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7EBD7D77-8352-F189-58F7-D8064578EB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8041797"/>
              </p:ext>
            </p:extLst>
          </p:nvPr>
        </p:nvGraphicFramePr>
        <p:xfrm>
          <a:off x="544582" y="2088869"/>
          <a:ext cx="11102837" cy="4292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id="{677379DE-E11B-F65F-D4FD-EF3BE622F9A0}"/>
              </a:ext>
            </a:extLst>
          </p:cNvPr>
          <p:cNvSpPr txBox="1"/>
          <p:nvPr/>
        </p:nvSpPr>
        <p:spPr>
          <a:xfrm>
            <a:off x="8592546" y="2598003"/>
            <a:ext cx="29447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Hlásí 6 735 poskytovatelů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Celkem:  N hlášení =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2 623 719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pacientů =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1 808 266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5ABE490-81CA-B0A2-00DA-153F4BBD1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800" b="1" dirty="0">
                <a:solidFill>
                  <a:srgbClr val="003A63"/>
                </a:solidFill>
                <a:latin typeface="+mn-lt"/>
              </a:rPr>
              <a:t>Kvantifikace počtu zachycených infekcí dle věku pacientů </a:t>
            </a:r>
            <a:br>
              <a:rPr kumimoji="0" lang="cs-CZ" sz="2800" b="1" i="0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Akutní respirační onemocnění ARI/ILI: 1.9. 2025 -&gt; </a:t>
            </a:r>
            <a:r>
              <a:rPr lang="cs-CZ" sz="2800" dirty="0">
                <a:latin typeface="Calibri" panose="020F0502020204030204"/>
              </a:rPr>
              <a:t>31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. 3. 2026</a:t>
            </a:r>
            <a:endParaRPr lang="cs-CZ" sz="2800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D2C05561-34F7-B169-CDC9-AD8E35EDF0A1}"/>
              </a:ext>
            </a:extLst>
          </p:cNvPr>
          <p:cNvSpPr txBox="1"/>
          <p:nvPr/>
        </p:nvSpPr>
        <p:spPr>
          <a:xfrm>
            <a:off x="111445" y="6145713"/>
            <a:ext cx="14506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Populace dle ČSÚ</a:t>
            </a: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0ABC0BBE-7B85-928B-5603-6D0AAD1CD79D}"/>
              </a:ext>
            </a:extLst>
          </p:cNvPr>
          <p:cNvGraphicFramePr>
            <a:graphicFrameLocks noGrp="1"/>
          </p:cNvGraphicFramePr>
          <p:nvPr/>
        </p:nvGraphicFramePr>
        <p:xfrm>
          <a:off x="1562099" y="5711810"/>
          <a:ext cx="9953620" cy="7416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97681">
                  <a:extLst>
                    <a:ext uri="{9D8B030D-6E8A-4147-A177-3AD203B41FA5}">
                      <a16:colId xmlns:a16="http://schemas.microsoft.com/office/drawing/2014/main" val="1561983072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1095363441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1479398041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977540544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1519148016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535267074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426492852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898231168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931398411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109592696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146871164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159679108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3989145838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668522952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3221422139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704688806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801716443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1771381868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2102279336"/>
                    </a:ext>
                  </a:extLst>
                </a:gridCol>
                <a:gridCol w="497681">
                  <a:extLst>
                    <a:ext uri="{9D8B030D-6E8A-4147-A177-3AD203B41FA5}">
                      <a16:colId xmlns:a16="http://schemas.microsoft.com/office/drawing/2014/main" val="3454109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835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511 058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591 172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588 553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618 586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529 106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530 337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689 599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739 361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774 752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929 016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840 526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677 244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634 303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613 533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613 427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509 125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307 862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142 940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56 931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12 069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08103436"/>
                  </a:ext>
                </a:extLst>
              </a:tr>
            </a:tbl>
          </a:graphicData>
        </a:graphic>
      </p:graphicFrame>
      <p:sp>
        <p:nvSpPr>
          <p:cNvPr id="6" name="Nadpis 1">
            <a:extLst>
              <a:ext uri="{FF2B5EF4-FFF2-40B4-BE49-F238E27FC236}">
                <a16:creationId xmlns:a16="http://schemas.microsoft.com/office/drawing/2014/main" id="{5874B24E-ED17-4681-AD1B-A3CD6BCA6966}"/>
              </a:ext>
            </a:extLst>
          </p:cNvPr>
          <p:cNvSpPr txBox="1">
            <a:spLocks/>
          </p:cNvSpPr>
          <p:nvPr/>
        </p:nvSpPr>
        <p:spPr>
          <a:xfrm>
            <a:off x="69272" y="6531022"/>
            <a:ext cx="11419266" cy="326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* Využita demografie z roku 2024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C800835-4609-C1FC-2FD5-2E855DF4EB06}"/>
              </a:ext>
            </a:extLst>
          </p:cNvPr>
          <p:cNvSpPr txBox="1"/>
          <p:nvPr/>
        </p:nvSpPr>
        <p:spPr>
          <a:xfrm rot="20537182">
            <a:off x="7762769" y="1269804"/>
            <a:ext cx="3537976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Plně reprezentativní přehled zátěže</a:t>
            </a:r>
          </a:p>
        </p:txBody>
      </p:sp>
      <p:sp>
        <p:nvSpPr>
          <p:cNvPr id="11" name="Šipka: dolů 10">
            <a:extLst>
              <a:ext uri="{FF2B5EF4-FFF2-40B4-BE49-F238E27FC236}">
                <a16:creationId xmlns:a16="http://schemas.microsoft.com/office/drawing/2014/main" id="{6D48AC9D-E1DB-D2AC-AF07-456A1D890154}"/>
              </a:ext>
            </a:extLst>
          </p:cNvPr>
          <p:cNvSpPr/>
          <p:nvPr/>
        </p:nvSpPr>
        <p:spPr>
          <a:xfrm>
            <a:off x="10041816" y="1916574"/>
            <a:ext cx="759267" cy="598153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982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DB23C-D6F7-46AC-0EBC-5BFD770F4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ovéPole 18">
            <a:extLst>
              <a:ext uri="{FF2B5EF4-FFF2-40B4-BE49-F238E27FC236}">
                <a16:creationId xmlns:a16="http://schemas.microsoft.com/office/drawing/2014/main" id="{43865728-5545-957B-3154-E07B50097F6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44643" y="1967302"/>
            <a:ext cx="32381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 věku 18 a více let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8B48301E-2D14-4ED8-F2EA-23330ACF236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352420" y="1967302"/>
            <a:ext cx="32381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 věku 65 a více let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12067C25-9EC9-3872-3E6E-FFF8B215F7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029429" y="1634628"/>
            <a:ext cx="32381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hlášení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 100 obyvatel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D2B9C696-8B73-74A3-389F-90A2931F090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846285" y="1590912"/>
            <a:ext cx="32381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hlášení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 100 obyvatel</a:t>
            </a:r>
          </a:p>
        </p:txBody>
      </p:sp>
      <p:pic>
        <p:nvPicPr>
          <p:cNvPr id="6" name="Obrázek 5" descr="Obsah obrázku mapa&#10;&#10;Obsah vygenerovaný umělou inteligencí může být nesprávný.">
            <a:extLst>
              <a:ext uri="{FF2B5EF4-FFF2-40B4-BE49-F238E27FC236}">
                <a16:creationId xmlns:a16="http://schemas.microsoft.com/office/drawing/2014/main" id="{0FD086EC-B08D-91BD-7599-977C31EE93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12" y="2804429"/>
            <a:ext cx="5848651" cy="3486329"/>
          </a:xfrm>
          <a:prstGeom prst="rect">
            <a:avLst/>
          </a:prstGeom>
        </p:spPr>
      </p:pic>
      <p:pic>
        <p:nvPicPr>
          <p:cNvPr id="8" name="Obrázek 7" descr="Obsah obrázku text, Písmo, snímek obrazovky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B0C29901-846D-8601-C8AB-7A1A92E8F6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319" y="2032214"/>
            <a:ext cx="594369" cy="1836176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2691F7DA-BCAC-1A4B-8DE1-027BC216BE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39" y="2804429"/>
            <a:ext cx="5896537" cy="3484800"/>
          </a:xfrm>
          <a:prstGeom prst="rect">
            <a:avLst/>
          </a:prstGeom>
        </p:spPr>
      </p:pic>
      <p:pic>
        <p:nvPicPr>
          <p:cNvPr id="15" name="Obrázek 14" descr="Obsah obrázku text, Písmo, snímek obrazovky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25BA3F71-3B57-B8E4-5617-13FA298959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675" y="2021799"/>
            <a:ext cx="571119" cy="1872000"/>
          </a:xfrm>
          <a:prstGeom prst="rect">
            <a:avLst/>
          </a:prstGeom>
        </p:spPr>
      </p:pic>
      <p:sp>
        <p:nvSpPr>
          <p:cNvPr id="5" name="Nadpis 2">
            <a:extLst>
              <a:ext uri="{FF2B5EF4-FFF2-40B4-BE49-F238E27FC236}">
                <a16:creationId xmlns:a16="http://schemas.microsoft.com/office/drawing/2014/main" id="{0F2C653C-DFA8-9CF1-A028-21AE5086E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4" y="323180"/>
            <a:ext cx="10515600" cy="582831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Regionální kvantifikace počtu zachycených infekcí</a:t>
            </a:r>
            <a:br>
              <a:rPr kumimoji="0" lang="cs-CZ" sz="28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Akutní respirační onemocnění ARI/ILI: 1.9. 2025 -&gt; </a:t>
            </a:r>
            <a:r>
              <a:rPr lang="cs-CZ" sz="2800" b="1" dirty="0">
                <a:solidFill>
                  <a:srgbClr val="002060"/>
                </a:solidFill>
                <a:latin typeface="+mn-lt"/>
              </a:rPr>
              <a:t>31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. 3. 2026</a:t>
            </a:r>
            <a:endParaRPr lang="cs-CZ" sz="28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375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C20111E0-D163-A37E-F4BB-202B006A688A}"/>
              </a:ext>
            </a:extLst>
          </p:cNvPr>
          <p:cNvSpPr txBox="1"/>
          <p:nvPr/>
        </p:nvSpPr>
        <p:spPr>
          <a:xfrm>
            <a:off x="385194" y="984068"/>
            <a:ext cx="9791699" cy="812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Počty záznamů pro jednotlivé osoby: 1. 9. 2025 – 31. 3. 2026</a:t>
            </a: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endParaRPr kumimoji="0" lang="cs-CZ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FAB2C1DC-6BA8-C938-7FFC-C1DC4DD5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4" y="280648"/>
            <a:ext cx="10899840" cy="582831"/>
          </a:xfrm>
        </p:spPr>
        <p:txBody>
          <a:bodyPr>
            <a:normAutofit fontScale="90000"/>
          </a:bodyPr>
          <a:lstStyle/>
          <a:p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Akutní respirační onemocnění ARI/ILI: četnost výskytu u pacientů</a:t>
            </a:r>
            <a:br>
              <a:rPr lang="cs-CZ" dirty="0"/>
            </a:br>
            <a:r>
              <a:rPr lang="cs-CZ" dirty="0"/>
              <a:t>za období 1.9. 2025 -&gt; 31. 3. 2026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8BAD3C37-B9AD-B078-5664-97D209AD49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6321799"/>
              </p:ext>
            </p:extLst>
          </p:nvPr>
        </p:nvGraphicFramePr>
        <p:xfrm>
          <a:off x="742885" y="1349760"/>
          <a:ext cx="9908771" cy="1899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2FA4DAE2-A6E1-F269-26A0-F1AE046EEC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621206"/>
              </p:ext>
            </p:extLst>
          </p:nvPr>
        </p:nvGraphicFramePr>
        <p:xfrm>
          <a:off x="742885" y="3018967"/>
          <a:ext cx="11356582" cy="408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Nadpis 1">
            <a:extLst>
              <a:ext uri="{FF2B5EF4-FFF2-40B4-BE49-F238E27FC236}">
                <a16:creationId xmlns:a16="http://schemas.microsoft.com/office/drawing/2014/main" id="{D939C5F6-CA8B-16E6-2742-497AB068B1D6}"/>
              </a:ext>
            </a:extLst>
          </p:cNvPr>
          <p:cNvSpPr txBox="1">
            <a:spLocks/>
          </p:cNvSpPr>
          <p:nvPr/>
        </p:nvSpPr>
        <p:spPr>
          <a:xfrm>
            <a:off x="0" y="6550223"/>
            <a:ext cx="11442357" cy="307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* Pro výpočet byla využita demografie z roku 2024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D613CB6-0F27-BDC2-1050-2C63307C391D}"/>
              </a:ext>
            </a:extLst>
          </p:cNvPr>
          <p:cNvSpPr txBox="1"/>
          <p:nvPr/>
        </p:nvSpPr>
        <p:spPr>
          <a:xfrm rot="20537182">
            <a:off x="7713871" y="844451"/>
            <a:ext cx="3537976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Opakované infekce u téhož pacienta nejsou výjimečné</a:t>
            </a:r>
          </a:p>
        </p:txBody>
      </p:sp>
    </p:spTree>
    <p:extLst>
      <p:ext uri="{BB962C8B-B14F-4D97-AF65-F5344CB8AC3E}">
        <p14:creationId xmlns:p14="http://schemas.microsoft.com/office/powerpoint/2010/main" val="1535155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F91FD-A6C5-644F-1656-BCE437B71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AB19D6C1-D474-8019-CFE9-338A5C1AC7B0}"/>
              </a:ext>
            </a:extLst>
          </p:cNvPr>
          <p:cNvSpPr txBox="1"/>
          <p:nvPr/>
        </p:nvSpPr>
        <p:spPr>
          <a:xfrm>
            <a:off x="273205" y="1778967"/>
            <a:ext cx="9791699" cy="117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Hlášení dle věkových skupin: 1. 9.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31. 3. 2026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Char char="-"/>
              <a:tabLst/>
              <a:defRPr/>
            </a:pPr>
            <a:endParaRPr kumimoji="0" lang="cs-C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56BB770F-62CC-D781-2D8F-BEE4B6F923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1993560"/>
              </p:ext>
            </p:extLst>
          </p:nvPr>
        </p:nvGraphicFramePr>
        <p:xfrm>
          <a:off x="544582" y="2082818"/>
          <a:ext cx="11102837" cy="4298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id="{3E0A3AC5-8E9D-B193-2D5F-D0A4F4213231}"/>
              </a:ext>
            </a:extLst>
          </p:cNvPr>
          <p:cNvSpPr txBox="1"/>
          <p:nvPr/>
        </p:nvSpPr>
        <p:spPr>
          <a:xfrm>
            <a:off x="8952806" y="2651921"/>
            <a:ext cx="26466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cs-CZ" sz="1600" b="1" dirty="0">
                <a:solidFill>
                  <a:prstClr val="black"/>
                </a:solidFill>
              </a:rPr>
              <a:t>Hlásí 6 735 poskytovatelů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Celkem:  N hlášení =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296 355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osob =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218 375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01F40EC-9F11-CDE4-E55D-C3ADDB1BA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4" y="77586"/>
            <a:ext cx="10515600" cy="960924"/>
          </a:xfrm>
        </p:spPr>
        <p:txBody>
          <a:bodyPr>
            <a:normAutofit/>
          </a:bodyPr>
          <a:lstStyle/>
          <a:p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Akutní respirační onemocnění ARI/ILI: září 2025 -&gt; </a:t>
            </a:r>
            <a:r>
              <a:rPr lang="cs-CZ" sz="2800" b="1" dirty="0">
                <a:solidFill>
                  <a:srgbClr val="002060"/>
                </a:solidFill>
                <a:latin typeface="Calibri" panose="020F0502020204030204"/>
              </a:rPr>
              <a:t>31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.3. 2026</a:t>
            </a:r>
            <a:endParaRPr lang="cs-CZ" sz="2800" b="1" dirty="0">
              <a:solidFill>
                <a:srgbClr val="002060"/>
              </a:solidFill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D535A7B-5300-F14C-3DA3-9976D0B0976D}"/>
              </a:ext>
            </a:extLst>
          </p:cNvPr>
          <p:cNvSpPr txBox="1"/>
          <p:nvPr/>
        </p:nvSpPr>
        <p:spPr>
          <a:xfrm>
            <a:off x="465992" y="6119686"/>
            <a:ext cx="120409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osob*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42EE9B87-97AE-CC81-6B25-06F28DE840A7}"/>
              </a:ext>
            </a:extLst>
          </p:cNvPr>
          <p:cNvGraphicFramePr>
            <a:graphicFrameLocks noGrp="1"/>
          </p:cNvGraphicFramePr>
          <p:nvPr/>
        </p:nvGraphicFramePr>
        <p:xfrm>
          <a:off x="1562099" y="5711810"/>
          <a:ext cx="9947036" cy="7416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04276">
                  <a:extLst>
                    <a:ext uri="{9D8B030D-6E8A-4147-A177-3AD203B41FA5}">
                      <a16:colId xmlns:a16="http://schemas.microsoft.com/office/drawing/2014/main" val="109592696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2146871164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2159679108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3989145838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2668522952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3221422139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704688806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2801716443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1771381868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2102279336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3454109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835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107 879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153 164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170 146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214 723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233 288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289 588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297 934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202 653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107 902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46 089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12 036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08103436"/>
                  </a:ext>
                </a:extLst>
              </a:tr>
            </a:tbl>
          </a:graphicData>
        </a:graphic>
      </p:graphicFrame>
      <p:sp>
        <p:nvSpPr>
          <p:cNvPr id="14" name="Nadpis 2">
            <a:extLst>
              <a:ext uri="{FF2B5EF4-FFF2-40B4-BE49-F238E27FC236}">
                <a16:creationId xmlns:a16="http://schemas.microsoft.com/office/drawing/2014/main" id="{11EDED03-ED2C-9E22-D542-03E5B205EFBB}"/>
              </a:ext>
            </a:extLst>
          </p:cNvPr>
          <p:cNvSpPr txBox="1">
            <a:spLocks/>
          </p:cNvSpPr>
          <p:nvPr/>
        </p:nvSpPr>
        <p:spPr>
          <a:xfrm>
            <a:off x="385194" y="804537"/>
            <a:ext cx="11695046" cy="53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14377B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cs-CZ" sz="2000" b="0" i="1" dirty="0">
                <a:solidFill>
                  <a:srgbClr val="002060"/>
                </a:solidFill>
              </a:rPr>
              <a:t>* Závažně nemocní pacienti s ≥ 3 nemocemi a/nebo invalidním důchodem II.–III. stupeň </a:t>
            </a:r>
          </a:p>
          <a:p>
            <a:pPr lvl="0"/>
            <a:r>
              <a:rPr lang="cs-CZ" sz="2000" b="0" i="1" dirty="0">
                <a:solidFill>
                  <a:srgbClr val="002060"/>
                </a:solidFill>
              </a:rPr>
              <a:t>a/nebo ztrátou soběstačnosti, či se závažnými hospitalizacemi pro chronická onemocnění</a:t>
            </a:r>
            <a:endParaRPr kumimoji="0" lang="cs-CZ" sz="20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BA19A00-7691-B83C-3AA5-4693CB2E8033}"/>
              </a:ext>
            </a:extLst>
          </p:cNvPr>
          <p:cNvSpPr txBox="1"/>
          <p:nvPr/>
        </p:nvSpPr>
        <p:spPr>
          <a:xfrm rot="20537182">
            <a:off x="7756954" y="1448460"/>
            <a:ext cx="3537976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Infekce významně postihují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zranitelné skupiny</a:t>
            </a:r>
          </a:p>
        </p:txBody>
      </p:sp>
      <p:sp>
        <p:nvSpPr>
          <p:cNvPr id="6" name="Šipka: dolů 5">
            <a:extLst>
              <a:ext uri="{FF2B5EF4-FFF2-40B4-BE49-F238E27FC236}">
                <a16:creationId xmlns:a16="http://schemas.microsoft.com/office/drawing/2014/main" id="{4B916C65-CA42-56D8-8A0C-37B5A0D7E07F}"/>
              </a:ext>
            </a:extLst>
          </p:cNvPr>
          <p:cNvSpPr/>
          <p:nvPr/>
        </p:nvSpPr>
        <p:spPr>
          <a:xfrm>
            <a:off x="10573748" y="1917130"/>
            <a:ext cx="759267" cy="598153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9979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5C079-C285-2F10-8A26-155332CA6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F516960F-71DB-8669-800A-252754F82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6999" y="583553"/>
            <a:ext cx="49291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10800" rIns="18000" bIns="10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cs-CZ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EBD0140E-B423-593B-8C7F-0E74C212CF20}"/>
              </a:ext>
            </a:extLst>
          </p:cNvPr>
          <p:cNvSpPr txBox="1">
            <a:spLocks/>
          </p:cNvSpPr>
          <p:nvPr/>
        </p:nvSpPr>
        <p:spPr>
          <a:xfrm>
            <a:off x="73032" y="1953109"/>
            <a:ext cx="12045936" cy="1122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III.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Vývoj očkování proti chřipce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 proti COVID-19 v uplynulé </a:t>
            </a:r>
            <a:r>
              <a:rPr kumimoji="0" lang="cs-CZ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sez</a:t>
            </a:r>
            <a:r>
              <a:rPr lang="cs-CZ" sz="6000" b="1" dirty="0" err="1">
                <a:solidFill>
                  <a:srgbClr val="002060"/>
                </a:solidFill>
                <a:latin typeface="Calibri" panose="020F0502020204030204"/>
              </a:rPr>
              <a:t>óně</a:t>
            </a:r>
            <a:endParaRPr kumimoji="0" lang="cs-CZ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99604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A7A6F-FB2B-2276-6A5D-9FC779355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7">
            <a:extLst>
              <a:ext uri="{FF2B5EF4-FFF2-40B4-BE49-F238E27FC236}">
                <a16:creationId xmlns:a16="http://schemas.microsoft.com/office/drawing/2014/main" id="{AD5C812C-EBA7-ED7B-F4B0-43114B1D6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624" y="1878296"/>
            <a:ext cx="10515600" cy="2278142"/>
          </a:xfrm>
        </p:spPr>
        <p:txBody>
          <a:bodyPr>
            <a:noAutofit/>
          </a:bodyPr>
          <a:lstStyle/>
          <a:p>
            <a:pPr algn="ctr"/>
            <a:r>
              <a:rPr lang="cs-CZ" sz="4800" dirty="0"/>
              <a:t>Proočkovanost proti chřipce je v ČR dlouhodobě významně nižší ve srovnání s většinou států EU </a:t>
            </a:r>
            <a:endParaRPr lang="cs-CZ" sz="4800" dirty="0">
              <a:solidFill>
                <a:schemeClr val="bg1"/>
              </a:solidFill>
              <a:highlight>
                <a:srgbClr val="2E5980"/>
              </a:highlight>
            </a:endParaRP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4096FE43-0566-5218-334D-3607D5BF97BB}"/>
              </a:ext>
            </a:extLst>
          </p:cNvPr>
          <p:cNvSpPr/>
          <p:nvPr/>
        </p:nvSpPr>
        <p:spPr>
          <a:xfrm>
            <a:off x="5379388" y="4544859"/>
            <a:ext cx="1574069" cy="578069"/>
          </a:xfrm>
          <a:prstGeom prst="downArrow">
            <a:avLst/>
          </a:prstGeom>
          <a:solidFill>
            <a:schemeClr val="accent2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19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4">
            <a:extLst>
              <a:ext uri="{FF2B5EF4-FFF2-40B4-BE49-F238E27FC236}">
                <a16:creationId xmlns:a16="http://schemas.microsoft.com/office/drawing/2014/main" id="{99C2368C-16B7-4D53-8033-61D80B984A6F}"/>
              </a:ext>
            </a:extLst>
          </p:cNvPr>
          <p:cNvSpPr txBox="1">
            <a:spLocks/>
          </p:cNvSpPr>
          <p:nvPr/>
        </p:nvSpPr>
        <p:spPr>
          <a:xfrm>
            <a:off x="219075" y="155679"/>
            <a:ext cx="121539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Podíl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osob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starších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65 let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očkovaných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chřipce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roce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</a:t>
            </a: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Mezinárodní srovnání 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69C07BA9-9992-43F7-885F-0C1FE15A9C62}"/>
              </a:ext>
            </a:extLst>
          </p:cNvPr>
          <p:cNvGraphicFramePr/>
          <p:nvPr/>
        </p:nvGraphicFramePr>
        <p:xfrm>
          <a:off x="323875" y="1103141"/>
          <a:ext cx="11768489" cy="4646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07078186-98B5-4C82-8480-EDEF5C9E1DA4}"/>
              </a:ext>
            </a:extLst>
          </p:cNvPr>
          <p:cNvSpPr txBox="1"/>
          <p:nvPr/>
        </p:nvSpPr>
        <p:spPr>
          <a:xfrm>
            <a:off x="10650178" y="947549"/>
            <a:ext cx="1597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 dat: OECD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ED44B3A-3414-472F-A358-706BB9520B71}"/>
              </a:ext>
            </a:extLst>
          </p:cNvPr>
          <p:cNvSpPr txBox="1"/>
          <p:nvPr/>
        </p:nvSpPr>
        <p:spPr>
          <a:xfrm>
            <a:off x="613032" y="5259086"/>
            <a:ext cx="1175994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Německo (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Difference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methodology</a:t>
            </a: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); Irsko (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Break</a:t>
            </a: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); Lucembursko (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Provisional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value</a:t>
            </a: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** U nejaktuálnějšího roku 2021 nebyla dostupná data u všech států. V roce 2020 nebyla dostupná data u Belgie, </a:t>
            </a:r>
            <a:r>
              <a:rPr kumimoji="0" lang="cs-CZ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Polska,Portugalska</a:t>
            </a: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Rakouska. V Bulharsku, Kypru, Chorvatsku, Maltě a Rumunsku nejsou údaje sbírány.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6180A5F-EA9E-40AF-9D9E-DCBEA8218D71}"/>
              </a:ext>
            </a:extLst>
          </p:cNvPr>
          <p:cNvSpPr txBox="1"/>
          <p:nvPr/>
        </p:nvSpPr>
        <p:spPr>
          <a:xfrm>
            <a:off x="1467809" y="6132879"/>
            <a:ext cx="370550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https://stats.oecd.org/Index.aspx?ThemeTreeId=9#</a:t>
            </a:r>
          </a:p>
        </p:txBody>
      </p:sp>
    </p:spTree>
    <p:extLst>
      <p:ext uri="{BB962C8B-B14F-4D97-AF65-F5344CB8AC3E}">
        <p14:creationId xmlns:p14="http://schemas.microsoft.com/office/powerpoint/2010/main" val="4228199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25B52-DBD1-F015-B359-D1221FD1D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7">
            <a:extLst>
              <a:ext uri="{FF2B5EF4-FFF2-40B4-BE49-F238E27FC236}">
                <a16:creationId xmlns:a16="http://schemas.microsoft.com/office/drawing/2014/main" id="{36223059-AE32-114F-3F01-C0A18FB78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1597741"/>
            <a:ext cx="11772900" cy="2278142"/>
          </a:xfrm>
        </p:spPr>
        <p:txBody>
          <a:bodyPr>
            <a:noAutofit/>
          </a:bodyPr>
          <a:lstStyle/>
          <a:p>
            <a:pPr algn="ctr"/>
            <a:r>
              <a:rPr lang="cs-CZ" sz="4800" dirty="0"/>
              <a:t>Vyšší proočkovanosti proti chřipce dosahují pouze senioři, avšak i v těchto kategoriích hodnoty významně nepřekračují hranici 30 %. </a:t>
            </a:r>
            <a:endParaRPr lang="cs-CZ" sz="4800" dirty="0">
              <a:solidFill>
                <a:schemeClr val="bg1"/>
              </a:solidFill>
              <a:highlight>
                <a:srgbClr val="2E5980"/>
              </a:highlight>
            </a:endParaRP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2C88D282-DD8F-06DB-0E2B-7109B5629723}"/>
              </a:ext>
            </a:extLst>
          </p:cNvPr>
          <p:cNvSpPr/>
          <p:nvPr/>
        </p:nvSpPr>
        <p:spPr>
          <a:xfrm>
            <a:off x="5379388" y="4544859"/>
            <a:ext cx="1574069" cy="578069"/>
          </a:xfrm>
          <a:prstGeom prst="downArrow">
            <a:avLst/>
          </a:prstGeom>
          <a:solidFill>
            <a:schemeClr val="accent2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118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FB9C061E-1773-21C7-0ED7-9DA6C94CBF5B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3586719"/>
              </p:ext>
            </p:extLst>
          </p:nvPr>
        </p:nvGraphicFramePr>
        <p:xfrm>
          <a:off x="1355211" y="872556"/>
          <a:ext cx="10449917" cy="4608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6FCFD3B9-8085-72C3-289C-FAA05B6F052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90501" y="73192"/>
            <a:ext cx="10515600" cy="538364"/>
          </a:xfrm>
        </p:spPr>
        <p:txBody>
          <a:bodyPr>
            <a:noAutofit/>
          </a:bodyPr>
          <a:lstStyle/>
          <a:p>
            <a:r>
              <a:rPr lang="cs-CZ" sz="2800" dirty="0">
                <a:solidFill>
                  <a:srgbClr val="002060"/>
                </a:solidFill>
              </a:rPr>
              <a:t>Chřipka: proočkovanost populace </a:t>
            </a:r>
            <a:br>
              <a:rPr lang="cs-CZ" sz="2800" dirty="0">
                <a:solidFill>
                  <a:srgbClr val="002060"/>
                </a:solidFill>
              </a:rPr>
            </a:br>
            <a:r>
              <a:rPr lang="cs-CZ" sz="2800" dirty="0">
                <a:solidFill>
                  <a:srgbClr val="002060"/>
                </a:solidFill>
              </a:rPr>
              <a:t>Sezóny 2023/24, 2024/25 a 2025/26</a:t>
            </a:r>
          </a:p>
        </p:txBody>
      </p:sp>
      <p:graphicFrame>
        <p:nvGraphicFramePr>
          <p:cNvPr id="6" name="Tabulka 11">
            <a:extLst>
              <a:ext uri="{FF2B5EF4-FFF2-40B4-BE49-F238E27FC236}">
                <a16:creationId xmlns:a16="http://schemas.microsoft.com/office/drawing/2014/main" id="{2F3CB214-1DFE-FFCE-BF4C-7DC4F7AC2B5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948643" y="5472014"/>
          <a:ext cx="9358290" cy="1112520"/>
        </p:xfrm>
        <a:graphic>
          <a:graphicData uri="http://schemas.openxmlformats.org/drawingml/2006/table">
            <a:tbl>
              <a:tblPr bandRow="1">
                <a:tableStyleId>{0505E3EF-67EA-436B-97B2-0124C06EBD24}</a:tableStyleId>
              </a:tblPr>
              <a:tblGrid>
                <a:gridCol w="623886">
                  <a:extLst>
                    <a:ext uri="{9D8B030D-6E8A-4147-A177-3AD203B41FA5}">
                      <a16:colId xmlns:a16="http://schemas.microsoft.com/office/drawing/2014/main" val="1162884611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2444740230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11217442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4207705995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2665953256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1567787562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2743211046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2600843054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2543621373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1089777328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2422371966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310207444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3557854960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1191252562"/>
                    </a:ext>
                  </a:extLst>
                </a:gridCol>
                <a:gridCol w="623886">
                  <a:extLst>
                    <a:ext uri="{9D8B030D-6E8A-4147-A177-3AD203B41FA5}">
                      <a16:colId xmlns:a16="http://schemas.microsoft.com/office/drawing/2014/main" val="3056054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159 201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299 616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119 916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49 884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36 068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29 448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25 587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16 638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11 353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766 271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804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164 5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110 780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50 114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36 259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32 302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26 662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17 377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13 068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13 367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766 0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724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280 0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50 427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37 260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35 994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28 541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20 267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16 957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17 085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13 514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57663302"/>
                  </a:ext>
                </a:extLst>
              </a:tr>
            </a:tbl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id="{F59BF797-4290-5DD7-D95E-517DD439E52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243241" y="5089020"/>
            <a:ext cx="650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Věk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74CCD55-5895-303B-D53E-AC53802B731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80212" y="5500104"/>
            <a:ext cx="106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2023/2024</a:t>
            </a:r>
            <a:endParaRPr kumimoji="0" lang="cs-CZ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B27A7E4-0F5C-3053-BCCF-5E50DBE003C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80212" y="5871837"/>
            <a:ext cx="106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2024/2025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F89B7E8-CA41-5303-FAD8-2403FCDA193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0212" y="6243570"/>
            <a:ext cx="1068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2025/2026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080FF141-B96F-9AEF-A285-94618EEED99A}"/>
              </a:ext>
            </a:extLst>
          </p:cNvPr>
          <p:cNvSpPr txBox="1"/>
          <p:nvPr/>
        </p:nvSpPr>
        <p:spPr>
          <a:xfrm>
            <a:off x="101146" y="5598116"/>
            <a:ext cx="113069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podaných očkování </a:t>
            </a: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1671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2937C-7F09-D161-BD93-4A1F5F167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7">
            <a:extLst>
              <a:ext uri="{FF2B5EF4-FFF2-40B4-BE49-F238E27FC236}">
                <a16:creationId xmlns:a16="http://schemas.microsoft.com/office/drawing/2014/main" id="{B587C1C2-4585-E02D-F0B6-68A2D40DB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2" y="1878296"/>
            <a:ext cx="11048242" cy="2278142"/>
          </a:xfrm>
        </p:spPr>
        <p:txBody>
          <a:bodyPr>
            <a:noAutofit/>
          </a:bodyPr>
          <a:lstStyle/>
          <a:p>
            <a:pPr algn="ctr"/>
            <a:r>
              <a:rPr lang="cs-CZ" sz="4800" dirty="0"/>
              <a:t>Mezi regiony jsou dlouhodobě významné rozdíly v dosahované proočkovanosti. Nejnižší hodnoty stabilně vykazují kraje MSK a PLK, a dále i ZLK, MSK, OLK a PLK.</a:t>
            </a:r>
            <a:endParaRPr lang="cs-CZ" sz="4800" dirty="0">
              <a:solidFill>
                <a:schemeClr val="bg1"/>
              </a:solidFill>
              <a:highlight>
                <a:srgbClr val="2E5980"/>
              </a:highlight>
            </a:endParaRP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201CC022-6E3C-0032-1FC6-21D69F41DE21}"/>
              </a:ext>
            </a:extLst>
          </p:cNvPr>
          <p:cNvSpPr/>
          <p:nvPr/>
        </p:nvSpPr>
        <p:spPr>
          <a:xfrm>
            <a:off x="5308965" y="5057325"/>
            <a:ext cx="1574069" cy="578069"/>
          </a:xfrm>
          <a:prstGeom prst="downArrow">
            <a:avLst/>
          </a:prstGeom>
          <a:solidFill>
            <a:schemeClr val="accent2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673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11873-87F0-FF77-1E23-0BABDAA59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DD5574-A4E8-FCA6-A843-11F9D93D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38" y="556775"/>
            <a:ext cx="11442357" cy="181634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+mn-lt"/>
              </a:rPr>
              <a:t>Proočkovanost populace proti chřipce, 09/2025 – 03/2026 </a:t>
            </a:r>
            <a:br>
              <a:rPr lang="cs-CZ" sz="2800" b="1" dirty="0">
                <a:solidFill>
                  <a:srgbClr val="002060"/>
                </a:solidFill>
                <a:latin typeface="+mn-lt"/>
              </a:rPr>
            </a:br>
            <a:endParaRPr lang="cs-CZ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4" name="TextovéPole 10">
            <a:extLst>
              <a:ext uri="{FF2B5EF4-FFF2-40B4-BE49-F238E27FC236}">
                <a16:creationId xmlns:a16="http://schemas.microsoft.com/office/drawing/2014/main" id="{4761156D-FFA2-6F36-F27A-EA4A9893A0B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28227" y="1100166"/>
            <a:ext cx="40217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 věku 18 a více let</a:t>
            </a:r>
          </a:p>
        </p:txBody>
      </p:sp>
      <p:sp>
        <p:nvSpPr>
          <p:cNvPr id="15" name="TextovéPole 11">
            <a:extLst>
              <a:ext uri="{FF2B5EF4-FFF2-40B4-BE49-F238E27FC236}">
                <a16:creationId xmlns:a16="http://schemas.microsoft.com/office/drawing/2014/main" id="{941FFBC7-20FC-C7D2-1F04-09939125CBD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496114" y="1094115"/>
            <a:ext cx="40217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 věku 65 a více let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1ED99A9B-0D2C-45DC-4229-C281D7217E4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4510" y="647592"/>
            <a:ext cx="104546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NRHZS 2010 – 2025, ISIN červenec 2023 - 2026;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aktualizováno 15. 4. 2026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F7BB679-03E7-B9BB-AC82-6E8490661B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845" y="2015649"/>
            <a:ext cx="5810250" cy="381952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A382048-491E-3840-D4CC-0A2EDE9197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707" y="1982460"/>
            <a:ext cx="5829300" cy="378142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0F0F9EC-2D6F-D827-7A83-F8012EAF6E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638" y="1982460"/>
            <a:ext cx="5867400" cy="382905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353A3ED-4DB2-5490-6B9F-0B4A8D16BFB5}"/>
              </a:ext>
            </a:extLst>
          </p:cNvPr>
          <p:cNvSpPr txBox="1"/>
          <p:nvPr/>
        </p:nvSpPr>
        <p:spPr>
          <a:xfrm>
            <a:off x="3684804" y="5976592"/>
            <a:ext cx="67357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https://www.nzip.cz/data/2101-covid-19-chripka-denni-reporting-datovy-souhrn</a:t>
            </a:r>
          </a:p>
        </p:txBody>
      </p:sp>
      <p:sp>
        <p:nvSpPr>
          <p:cNvPr id="4" name="Šipka: ohnutá 3">
            <a:extLst>
              <a:ext uri="{FF2B5EF4-FFF2-40B4-BE49-F238E27FC236}">
                <a16:creationId xmlns:a16="http://schemas.microsoft.com/office/drawing/2014/main" id="{87970A80-54FC-962F-A37E-E42F9A7C0282}"/>
              </a:ext>
            </a:extLst>
          </p:cNvPr>
          <p:cNvSpPr/>
          <p:nvPr/>
        </p:nvSpPr>
        <p:spPr>
          <a:xfrm flipV="1">
            <a:off x="302638" y="5632742"/>
            <a:ext cx="3238150" cy="1041988"/>
          </a:xfrm>
          <a:prstGeom prst="bentArrow">
            <a:avLst>
              <a:gd name="adj1" fmla="val 25000"/>
              <a:gd name="adj2" fmla="val 24357"/>
              <a:gd name="adj3" fmla="val 25000"/>
              <a:gd name="adj4" fmla="val 43750"/>
            </a:avLst>
          </a:prstGeom>
          <a:solidFill>
            <a:srgbClr val="D9101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1739856-A125-ABC4-4755-C09CBF0C96CA}"/>
              </a:ext>
            </a:extLst>
          </p:cNvPr>
          <p:cNvSpPr txBox="1"/>
          <p:nvPr/>
        </p:nvSpPr>
        <p:spPr>
          <a:xfrm>
            <a:off x="712730" y="5791926"/>
            <a:ext cx="24135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600" b="1" i="1" u="none" strike="noStrike" kern="1200" cap="none" spc="0" normalizeH="0" baseline="0" noProof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Denní data </a:t>
            </a:r>
          </a:p>
        </p:txBody>
      </p:sp>
    </p:spTree>
    <p:extLst>
      <p:ext uri="{BB962C8B-B14F-4D97-AF65-F5344CB8AC3E}">
        <p14:creationId xmlns:p14="http://schemas.microsoft.com/office/powerpoint/2010/main" val="3859453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Nadpis 114">
            <a:extLst>
              <a:ext uri="{FF2B5EF4-FFF2-40B4-BE49-F238E27FC236}">
                <a16:creationId xmlns:a16="http://schemas.microsoft.com/office/drawing/2014/main" id="{598E0236-CBBF-E6E8-4714-E329E2BA0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>
            <a:normAutofit fontScale="90000"/>
          </a:bodyPr>
          <a:lstStyle/>
          <a:p>
            <a:r>
              <a:rPr kumimoji="0" lang="cs-CZ" sz="3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Proočkovanost dospělých (≥ 65 let) proti chřipce: srovnání regionů </a:t>
            </a:r>
            <a:br>
              <a:rPr kumimoji="0" lang="cs-CZ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endParaRPr lang="cs-CZ" sz="2800" dirty="0"/>
          </a:p>
        </p:txBody>
      </p:sp>
      <p:sp>
        <p:nvSpPr>
          <p:cNvPr id="103" name="TextBox 5">
            <a:extLst>
              <a:ext uri="{FF2B5EF4-FFF2-40B4-BE49-F238E27FC236}">
                <a16:creationId xmlns:a16="http://schemas.microsoft.com/office/drawing/2014/main" id="{A05A0778-54FA-E92F-4550-10F26C069AD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1148" y="639466"/>
            <a:ext cx="6013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NRHZS 2010 – 2025, ISIN červenec 2023 - 2026;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aktualizováno 15. 4. 2026</a:t>
            </a: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AD32F994-6FBD-4CF7-A825-F14D22A954A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20622" y="1455525"/>
            <a:ext cx="36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Podíl vakcinovaných seniorů vzhledem k populaci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≥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65 let (%)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6674C04-4F40-4D42-AE3F-B0A572F7BA4C}"/>
              </a:ext>
            </a:extLst>
          </p:cNvPr>
          <p:cNvSpPr txBox="1"/>
          <p:nvPr/>
        </p:nvSpPr>
        <p:spPr>
          <a:xfrm>
            <a:off x="209707" y="2057636"/>
            <a:ext cx="1216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Kraj bydliště</a:t>
            </a:r>
          </a:p>
        </p:txBody>
      </p:sp>
      <p:graphicFrame>
        <p:nvGraphicFramePr>
          <p:cNvPr id="96" name="Chart 4">
            <a:extLst>
              <a:ext uri="{FF2B5EF4-FFF2-40B4-BE49-F238E27FC236}">
                <a16:creationId xmlns:a16="http://schemas.microsoft.com/office/drawing/2014/main" id="{4AC38C8F-B8F3-49D9-B76A-C208FA4E7B95}"/>
              </a:ext>
            </a:extLst>
          </p:cNvPr>
          <p:cNvGraphicFramePr/>
          <p:nvPr>
            <p:custDataLst>
              <p:tags r:id="rId3"/>
            </p:custDataLst>
          </p:nvPr>
        </p:nvGraphicFramePr>
        <p:xfrm>
          <a:off x="1382698" y="1978745"/>
          <a:ext cx="2942849" cy="4009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97" name="Group 110">
            <a:extLst>
              <a:ext uri="{FF2B5EF4-FFF2-40B4-BE49-F238E27FC236}">
                <a16:creationId xmlns:a16="http://schemas.microsoft.com/office/drawing/2014/main" id="{5EA21FDC-1D0E-45DA-827D-2D1A12AF278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93698" y="2325726"/>
          <a:ext cx="1257134" cy="3510090"/>
        </p:xfrm>
        <a:graphic>
          <a:graphicData uri="http://schemas.openxmlformats.org/drawingml/2006/table">
            <a:tbl>
              <a:tblPr/>
              <a:tblGrid>
                <a:gridCol w="125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Česká republika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99" name="TextovéPole 98">
            <a:extLst>
              <a:ext uri="{FF2B5EF4-FFF2-40B4-BE49-F238E27FC236}">
                <a16:creationId xmlns:a16="http://schemas.microsoft.com/office/drawing/2014/main" id="{D62BA589-ECD4-4C28-957D-21E8433A4F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37018" y="1131067"/>
            <a:ext cx="294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Období 09/2022 – 09/2023</a:t>
            </a:r>
            <a:endParaRPr kumimoji="0" lang="cs-CZ" sz="1800" b="1" i="0" u="none" strike="noStrike" kern="0" cap="none" spc="0" normalizeH="0" baseline="0" noProof="0">
              <a:ln>
                <a:noFill/>
              </a:ln>
              <a:solidFill>
                <a:srgbClr val="DDDCE0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TextBox 9">
            <a:extLst>
              <a:ext uri="{FF2B5EF4-FFF2-40B4-BE49-F238E27FC236}">
                <a16:creationId xmlns:a16="http://schemas.microsoft.com/office/drawing/2014/main" id="{6EE30093-D4F0-AD09-AD4E-0A0322F7C6DA}"/>
              </a:ext>
            </a:extLst>
          </p:cNvPr>
          <p:cNvSpPr txBox="1"/>
          <p:nvPr/>
        </p:nvSpPr>
        <p:spPr>
          <a:xfrm>
            <a:off x="4129094" y="2057636"/>
            <a:ext cx="1216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Kraj bydliště</a:t>
            </a:r>
          </a:p>
        </p:txBody>
      </p:sp>
      <p:graphicFrame>
        <p:nvGraphicFramePr>
          <p:cNvPr id="110" name="Chart 4">
            <a:extLst>
              <a:ext uri="{FF2B5EF4-FFF2-40B4-BE49-F238E27FC236}">
                <a16:creationId xmlns:a16="http://schemas.microsoft.com/office/drawing/2014/main" id="{E842B0CB-85FC-5A13-5D24-3F2E3CA0EEA4}"/>
              </a:ext>
            </a:extLst>
          </p:cNvPr>
          <p:cNvGraphicFramePr/>
          <p:nvPr>
            <p:custDataLst>
              <p:tags r:id="rId6"/>
            </p:custDataLst>
          </p:nvPr>
        </p:nvGraphicFramePr>
        <p:xfrm>
          <a:off x="5302085" y="1978745"/>
          <a:ext cx="2942849" cy="4009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111" name="Group 110">
            <a:extLst>
              <a:ext uri="{FF2B5EF4-FFF2-40B4-BE49-F238E27FC236}">
                <a16:creationId xmlns:a16="http://schemas.microsoft.com/office/drawing/2014/main" id="{D6E63895-BE7F-7465-0B5F-63A46C36D9F6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4213085" y="2325726"/>
          <a:ext cx="1257134" cy="3510090"/>
        </p:xfrm>
        <a:graphic>
          <a:graphicData uri="http://schemas.openxmlformats.org/drawingml/2006/table">
            <a:tbl>
              <a:tblPr/>
              <a:tblGrid>
                <a:gridCol w="125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Česká republika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1" name="TextBox 9">
            <a:extLst>
              <a:ext uri="{FF2B5EF4-FFF2-40B4-BE49-F238E27FC236}">
                <a16:creationId xmlns:a16="http://schemas.microsoft.com/office/drawing/2014/main" id="{B94708CF-F743-39D2-DED8-5B06FE2BBBF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814194" y="1349248"/>
            <a:ext cx="36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Podíl vakcinovaných seniorů vzhledem k populaci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≥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65 let (%)</a:t>
            </a:r>
          </a:p>
        </p:txBody>
      </p:sp>
      <p:sp>
        <p:nvSpPr>
          <p:cNvPr id="102" name="TextovéPole 101">
            <a:extLst>
              <a:ext uri="{FF2B5EF4-FFF2-40B4-BE49-F238E27FC236}">
                <a16:creationId xmlns:a16="http://schemas.microsoft.com/office/drawing/2014/main" id="{9D364C5C-EB1A-FB65-F64F-DC1D96D516EB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170173" y="1065188"/>
            <a:ext cx="294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Období 09/2023 – 09/2024</a:t>
            </a: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srgbClr val="DDDCE0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80DAD39E-6E15-2211-2A48-A9157CDBAA82}"/>
              </a:ext>
            </a:extLst>
          </p:cNvPr>
          <p:cNvSpPr txBox="1"/>
          <p:nvPr/>
        </p:nvSpPr>
        <p:spPr>
          <a:xfrm>
            <a:off x="8054532" y="2057636"/>
            <a:ext cx="1216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Kraj bydliště</a:t>
            </a:r>
          </a:p>
        </p:txBody>
      </p:sp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569EB7F5-95D1-EEE4-BCDA-FFE1A00906C3}"/>
              </a:ext>
            </a:extLst>
          </p:cNvPr>
          <p:cNvGraphicFramePr/>
          <p:nvPr>
            <p:custDataLst>
              <p:tags r:id="rId10"/>
            </p:custDataLst>
          </p:nvPr>
        </p:nvGraphicFramePr>
        <p:xfrm>
          <a:off x="9227523" y="1978745"/>
          <a:ext cx="2942849" cy="4009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9" name="Group 110">
            <a:extLst>
              <a:ext uri="{FF2B5EF4-FFF2-40B4-BE49-F238E27FC236}">
                <a16:creationId xmlns:a16="http://schemas.microsoft.com/office/drawing/2014/main" id="{699A2A25-8848-5C7A-6DCE-948432A392EF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</p:nvPr>
        </p:nvGraphicFramePr>
        <p:xfrm>
          <a:off x="8138523" y="2325726"/>
          <a:ext cx="1257134" cy="3510090"/>
        </p:xfrm>
        <a:graphic>
          <a:graphicData uri="http://schemas.openxmlformats.org/drawingml/2006/table">
            <a:tbl>
              <a:tblPr/>
              <a:tblGrid>
                <a:gridCol w="125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Hlavní město Praha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Ústecký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Liberecký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Středočeský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Pardubický kraj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Kraj Vysočina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Jihočeský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Královéhradecký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Česká republika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Karlovarský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Jihomoravský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Zlínský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Olomoucký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Moravskoslezský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00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Plzeňský kraj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00EFA1C-4BAC-12CC-800C-C3592CE5D561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739632" y="1349248"/>
            <a:ext cx="36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Podíl vakcinovaných pacientů vzhledem k populaci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≥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18 let (%)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76C2A5E-E2F8-5300-7210-C4D5A92923E0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095611" y="1065188"/>
            <a:ext cx="294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Období 09/2025 – 04/2026</a:t>
            </a: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srgbClr val="DDDCE0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345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CFD3B9-8085-72C3-289C-FAA05B6F0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22" y="143339"/>
            <a:ext cx="11096742" cy="535460"/>
          </a:xfrm>
        </p:spPr>
        <p:txBody>
          <a:bodyPr>
            <a:normAutofit fontScale="90000"/>
          </a:bodyPr>
          <a:lstStyle/>
          <a:p>
            <a:r>
              <a:rPr lang="cs-CZ" dirty="0"/>
              <a:t>Proočkovanost proti chřipce u osob s vybranými vážnými nemocemi nepřesahuje 30%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01C5FF59-846C-1591-D856-C42BB47C3F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74822" y="793996"/>
            <a:ext cx="11471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NRHZS 2010 – září 2025, ISIN červenec 2023 - 2026;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aktualizováno 1. 1. 2026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sng" strike="noStrike" kern="0" cap="none" spc="0" normalizeH="0" baseline="0" noProof="0" dirty="0">
                <a:ln>
                  <a:noFill/>
                </a:ln>
                <a:solidFill>
                  <a:srgbClr val="D8D8D8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pacienti s vykázaným onemocnění na hlavní diagnóze v daném období, kteří byli ve stejném období očkováni proti chřipce</a:t>
            </a:r>
            <a:endParaRPr kumimoji="0" lang="en-US" sz="1200" b="1" i="0" u="sng" strike="noStrike" kern="0" cap="none" spc="0" normalizeH="0" baseline="0" noProof="0" dirty="0">
              <a:ln>
                <a:noFill/>
              </a:ln>
              <a:solidFill>
                <a:srgbClr val="D8D8D8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B3BF174-6AB0-E1C7-4675-18CB16C2C6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4822" y="1417309"/>
            <a:ext cx="55118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Podíl pacientů, kteří mají v roce 2025/26 uvedenou kombinaci onemocnění a zároveň jsou v tomto roce očkováni (vztaženo ke všem pacientům, kteří mají v daném roce uvedenou kombinaci onemocnění</a:t>
            </a:r>
            <a:r>
              <a:rPr kumimoji="0" lang="cs-CZ" sz="1400" b="1" i="0" u="sng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DDDCE0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DD22C4A9-6B51-DF71-AF11-31DF2014081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20572221"/>
              </p:ext>
            </p:extLst>
          </p:nvPr>
        </p:nvGraphicFramePr>
        <p:xfrm>
          <a:off x="6446841" y="1370858"/>
          <a:ext cx="5511801" cy="4767405"/>
        </p:xfrm>
        <a:graphic>
          <a:graphicData uri="http://schemas.openxmlformats.org/drawingml/2006/table">
            <a:tbl>
              <a:tblPr firstRow="1" bandRow="1"/>
              <a:tblGrid>
                <a:gridCol w="2066925">
                  <a:extLst>
                    <a:ext uri="{9D8B030D-6E8A-4147-A177-3AD203B41FA5}">
                      <a16:colId xmlns:a16="http://schemas.microsoft.com/office/drawing/2014/main" val="885732341"/>
                    </a:ext>
                  </a:extLst>
                </a:gridCol>
                <a:gridCol w="861219">
                  <a:extLst>
                    <a:ext uri="{9D8B030D-6E8A-4147-A177-3AD203B41FA5}">
                      <a16:colId xmlns:a16="http://schemas.microsoft.com/office/drawing/2014/main" val="50555127"/>
                    </a:ext>
                  </a:extLst>
                </a:gridCol>
                <a:gridCol w="861219">
                  <a:extLst>
                    <a:ext uri="{9D8B030D-6E8A-4147-A177-3AD203B41FA5}">
                      <a16:colId xmlns:a16="http://schemas.microsoft.com/office/drawing/2014/main" val="2761564172"/>
                    </a:ext>
                  </a:extLst>
                </a:gridCol>
                <a:gridCol w="861219">
                  <a:extLst>
                    <a:ext uri="{9D8B030D-6E8A-4147-A177-3AD203B41FA5}">
                      <a16:colId xmlns:a16="http://schemas.microsoft.com/office/drawing/2014/main" val="1298947196"/>
                    </a:ext>
                  </a:extLst>
                </a:gridCol>
                <a:gridCol w="861219">
                  <a:extLst>
                    <a:ext uri="{9D8B030D-6E8A-4147-A177-3AD203B41FA5}">
                      <a16:colId xmlns:a16="http://schemas.microsoft.com/office/drawing/2014/main" val="1923019203"/>
                    </a:ext>
                  </a:extLst>
                </a:gridCol>
              </a:tblGrid>
              <a:tr h="7052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cs-CZ" sz="1400" b="1" dirty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Počet všech pacientů </a:t>
                      </a:r>
                    </a:p>
                    <a:p>
                      <a:pPr algn="ctr"/>
                      <a:r>
                        <a:rPr lang="cs-CZ" sz="1400" b="1" dirty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s danou kombinací onemocnění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Procentuální proočkovanost pacientů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s danou kombinací onemocnění v období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Procentuální proočkovanost pacientů s danou kombinací onemocnění v letech</a:t>
                      </a:r>
                    </a:p>
                    <a:p>
                      <a:endParaRPr lang="cs-CZ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dirty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180188"/>
                  </a:ext>
                </a:extLst>
              </a:tr>
              <a:tr h="4483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cs-CZ" sz="1200" b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N (průměrný věk)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cs-CZ" sz="1200" b="1"/>
                        <a:t>09/2022 – 09/2023</a:t>
                      </a:r>
                      <a:endParaRPr lang="cs-CZ" sz="1200" b="1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cs-CZ" sz="1200" b="1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09/2023-09/2024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cs-CZ" sz="1200" b="1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09/2024-09/2025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dirty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09/2025-03/2026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870586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19 604 (73)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27,6%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29,9%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27,2%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28,2%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558935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32 208 (69)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24,1%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25,8%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24,5%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24,8%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545320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29 580 (76)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24,6%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24,3%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24,0%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330515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155 685 (76)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24,8%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26,9%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22,6%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24,8%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3066104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72 185 (73)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17,5%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18,4%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18,2%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18,0%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7897666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617 807 (72)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18,1%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19,6%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17,4%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18,4%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69203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41 011 (71)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16,4%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17,9%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17,0%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17,1%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817002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63 853 (68)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12,6%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14,9%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14,1%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13,9%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270868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702 671 (73)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11,7%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13,5%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12,4%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12,5%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452307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355 433 (62)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7,3%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8,9%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8,8%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8,3%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97336"/>
                  </a:ext>
                </a:extLst>
              </a:tr>
              <a:tr h="3253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109 299 (75)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26,1%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28,1%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25,6%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26,6%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603787"/>
                  </a:ext>
                </a:extLst>
              </a:tr>
            </a:tbl>
          </a:graphicData>
        </a:graphic>
      </p:graphicFrame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9B607260-484B-5C15-91DA-D8E08652B769}"/>
              </a:ext>
            </a:extLst>
          </p:cNvPr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640412516"/>
              </p:ext>
            </p:extLst>
          </p:nvPr>
        </p:nvGraphicFramePr>
        <p:xfrm>
          <a:off x="907601" y="2317622"/>
          <a:ext cx="483756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472261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891F3-4777-29B1-89C9-05D22EF56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AA9A6EFF-1D00-5FE6-EA48-BE852FB53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6999" y="583553"/>
            <a:ext cx="49291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10800" rIns="18000" bIns="10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cs-CZ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6287CB4D-409A-4A10-3451-7A8174956A11}"/>
              </a:ext>
            </a:extLst>
          </p:cNvPr>
          <p:cNvSpPr txBox="1">
            <a:spLocks/>
          </p:cNvSpPr>
          <p:nvPr/>
        </p:nvSpPr>
        <p:spPr>
          <a:xfrm>
            <a:off x="73032" y="1173791"/>
            <a:ext cx="12045936" cy="1122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IV.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Zdravotní dopad respiračních infekcí a ochranný efekt vakcinace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proti chřipce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ECE2A42-89DD-166A-15E8-DAD78F2D959B}"/>
              </a:ext>
            </a:extLst>
          </p:cNvPr>
          <p:cNvSpPr txBox="1"/>
          <p:nvPr/>
        </p:nvSpPr>
        <p:spPr>
          <a:xfrm>
            <a:off x="1316182" y="5062467"/>
            <a:ext cx="9559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200" i="1" dirty="0"/>
              <a:t>Z důvodu ještě neuzavřeného sledování aktuální sezóny respiračních nemocí </a:t>
            </a:r>
          </a:p>
          <a:p>
            <a:pPr algn="ctr"/>
            <a:r>
              <a:rPr lang="cs-CZ" sz="2200" i="1" dirty="0"/>
              <a:t>v datech zdravotních pojišťoven jsou analýzy podloženy daty z dřívějších sezón. </a:t>
            </a:r>
          </a:p>
        </p:txBody>
      </p:sp>
    </p:spTree>
    <p:extLst>
      <p:ext uri="{BB962C8B-B14F-4D97-AF65-F5344CB8AC3E}">
        <p14:creationId xmlns:p14="http://schemas.microsoft.com/office/powerpoint/2010/main" val="3910724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aoblený obdélník 5"/>
          <p:cNvSpPr/>
          <p:nvPr>
            <p:custDataLst>
              <p:tags r:id="rId1"/>
            </p:custDataLst>
          </p:nvPr>
        </p:nvSpPr>
        <p:spPr>
          <a:xfrm>
            <a:off x="222398" y="182253"/>
            <a:ext cx="9326848" cy="54292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Souhrnný přehled dopadu respiračních infekcí (J00-J22)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 sezónu: 1.9.2024 – 30.4.2025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ovéPole 22"/>
          <p:cNvSpPr txBox="1"/>
          <p:nvPr/>
        </p:nvSpPr>
        <p:spPr>
          <a:xfrm>
            <a:off x="337962" y="1016031"/>
            <a:ext cx="2758081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Celková populace </a:t>
            </a:r>
          </a:p>
        </p:txBody>
      </p:sp>
      <p:sp>
        <p:nvSpPr>
          <p:cNvPr id="34" name="TextovéPole 33"/>
          <p:cNvSpPr txBox="1"/>
          <p:nvPr>
            <p:custDataLst>
              <p:tags r:id="rId2"/>
            </p:custDataLst>
          </p:nvPr>
        </p:nvSpPr>
        <p:spPr>
          <a:xfrm>
            <a:off x="4285603" y="1016031"/>
            <a:ext cx="2758081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Populace 65+</a:t>
            </a:r>
          </a:p>
        </p:txBody>
      </p:sp>
      <p:sp>
        <p:nvSpPr>
          <p:cNvPr id="27" name="Šipka doprava 7">
            <a:extLst>
              <a:ext uri="{FF2B5EF4-FFF2-40B4-BE49-F238E27FC236}">
                <a16:creationId xmlns:a16="http://schemas.microsoft.com/office/drawing/2014/main" id="{92C1FCDF-AD32-4B89-BBEE-27DB2B872C89}"/>
              </a:ext>
            </a:extLst>
          </p:cNvPr>
          <p:cNvSpPr/>
          <p:nvPr/>
        </p:nvSpPr>
        <p:spPr>
          <a:xfrm>
            <a:off x="361103" y="2913321"/>
            <a:ext cx="466725" cy="542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ovéPole 42">
            <a:extLst>
              <a:ext uri="{FF2B5EF4-FFF2-40B4-BE49-F238E27FC236}">
                <a16:creationId xmlns:a16="http://schemas.microsoft.com/office/drawing/2014/main" id="{FAF5AA37-2D18-44BA-BE8A-DC9E9F911CA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49643" y="2801738"/>
            <a:ext cx="3450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Nově hospitalizovaní: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52 855</a:t>
            </a:r>
            <a:endParaRPr kumimoji="0" lang="cs-CZ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Šipka doprava 31">
            <a:extLst>
              <a:ext uri="{FF2B5EF4-FFF2-40B4-BE49-F238E27FC236}">
                <a16:creationId xmlns:a16="http://schemas.microsoft.com/office/drawing/2014/main" id="{8CA04323-C777-4106-B282-BDA94E44D1D5}"/>
              </a:ext>
            </a:extLst>
          </p:cNvPr>
          <p:cNvSpPr/>
          <p:nvPr/>
        </p:nvSpPr>
        <p:spPr>
          <a:xfrm>
            <a:off x="4304403" y="2912982"/>
            <a:ext cx="466725" cy="542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A441AC3B-E866-4287-9B2F-3E6E66B38F1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55154" y="2780404"/>
            <a:ext cx="3417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Nově hospitalizovaní: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26 802</a:t>
            </a:r>
            <a:endParaRPr kumimoji="0" lang="cs-CZ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Šipka doprava 7">
            <a:extLst>
              <a:ext uri="{FF2B5EF4-FFF2-40B4-BE49-F238E27FC236}">
                <a16:creationId xmlns:a16="http://schemas.microsoft.com/office/drawing/2014/main" id="{E8AD1601-FDD7-4FAB-A8C9-58CE37D2B786}"/>
              </a:ext>
            </a:extLst>
          </p:cNvPr>
          <p:cNvSpPr/>
          <p:nvPr/>
        </p:nvSpPr>
        <p:spPr>
          <a:xfrm>
            <a:off x="361103" y="3944557"/>
            <a:ext cx="466725" cy="542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2B04AFBA-75E8-4D5F-8DBE-A63743B711D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55193" y="3926202"/>
            <a:ext cx="3581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toho na JIP: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8 220</a:t>
            </a:r>
            <a:endParaRPr kumimoji="0" lang="cs-CZ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Šipka doprava 31">
            <a:extLst>
              <a:ext uri="{FF2B5EF4-FFF2-40B4-BE49-F238E27FC236}">
                <a16:creationId xmlns:a16="http://schemas.microsoft.com/office/drawing/2014/main" id="{F434A1A2-338C-4086-AF65-4671322338FF}"/>
              </a:ext>
            </a:extLst>
          </p:cNvPr>
          <p:cNvSpPr/>
          <p:nvPr/>
        </p:nvSpPr>
        <p:spPr>
          <a:xfrm>
            <a:off x="4304403" y="4976382"/>
            <a:ext cx="466725" cy="542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ovéPole 50">
            <a:extLst>
              <a:ext uri="{FF2B5EF4-FFF2-40B4-BE49-F238E27FC236}">
                <a16:creationId xmlns:a16="http://schemas.microsoft.com/office/drawing/2014/main" id="{8EBEB8FF-E8B1-4443-986B-C05B09ED7C0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817660" y="3884315"/>
            <a:ext cx="3617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toho na JIP: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2 915</a:t>
            </a:r>
            <a:endParaRPr kumimoji="0" lang="cs-CZ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Šipka doprava 7">
            <a:extLst>
              <a:ext uri="{FF2B5EF4-FFF2-40B4-BE49-F238E27FC236}">
                <a16:creationId xmlns:a16="http://schemas.microsoft.com/office/drawing/2014/main" id="{D9D4A8B6-DAE0-4F1A-B1DA-C19357FD4BC7}"/>
              </a:ext>
            </a:extLst>
          </p:cNvPr>
          <p:cNvSpPr/>
          <p:nvPr/>
        </p:nvSpPr>
        <p:spPr>
          <a:xfrm>
            <a:off x="361103" y="4975793"/>
            <a:ext cx="466725" cy="542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ovéPole 54">
            <a:extLst>
              <a:ext uri="{FF2B5EF4-FFF2-40B4-BE49-F238E27FC236}">
                <a16:creationId xmlns:a16="http://schemas.microsoft.com/office/drawing/2014/main" id="{246D9AF9-8EBD-423E-B12C-57374D2A1C8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1898" y="4927555"/>
            <a:ext cx="3581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toho na UPV/ECMO: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2 491</a:t>
            </a:r>
            <a:endParaRPr kumimoji="0" lang="cs-CZ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Šipka doprava 31">
            <a:extLst>
              <a:ext uri="{FF2B5EF4-FFF2-40B4-BE49-F238E27FC236}">
                <a16:creationId xmlns:a16="http://schemas.microsoft.com/office/drawing/2014/main" id="{322E72F9-008C-4EC7-8776-89087B971384}"/>
              </a:ext>
            </a:extLst>
          </p:cNvPr>
          <p:cNvSpPr/>
          <p:nvPr/>
        </p:nvSpPr>
        <p:spPr>
          <a:xfrm>
            <a:off x="4304403" y="3944682"/>
            <a:ext cx="466725" cy="542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ovéPole 57">
            <a:extLst>
              <a:ext uri="{FF2B5EF4-FFF2-40B4-BE49-F238E27FC236}">
                <a16:creationId xmlns:a16="http://schemas.microsoft.com/office/drawing/2014/main" id="{56504DB3-EAE3-410F-B11F-41407614789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726411" y="4865115"/>
            <a:ext cx="3617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toho na UPV/ECMO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1 571</a:t>
            </a:r>
            <a:endParaRPr kumimoji="0" lang="cs-CZ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ovéPole 55">
            <a:extLst>
              <a:ext uri="{FF2B5EF4-FFF2-40B4-BE49-F238E27FC236}">
                <a16:creationId xmlns:a16="http://schemas.microsoft.com/office/drawing/2014/main" id="{4C0BC198-8E31-4618-826D-8C91A81F55E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105803" y="4158288"/>
            <a:ext cx="887239" cy="38024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5D60943C-F5C0-4391-ABB1-0A34B2C0C4D9}"/>
              </a:ext>
            </a:extLst>
          </p:cNvPr>
          <p:cNvSpPr txBox="1"/>
          <p:nvPr/>
        </p:nvSpPr>
        <p:spPr>
          <a:xfrm>
            <a:off x="9776914" y="126961"/>
            <a:ext cx="232085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ÚZIS ČR: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NRHZS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ovéPole 55">
            <a:extLst>
              <a:ext uri="{FF2B5EF4-FFF2-40B4-BE49-F238E27FC236}">
                <a16:creationId xmlns:a16="http://schemas.microsoft.com/office/drawing/2014/main" id="{A957ADBC-C12F-4EDC-9DFE-C5EC28FB9BA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105803" y="3245333"/>
            <a:ext cx="887239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</a:p>
        </p:txBody>
      </p:sp>
      <p:sp>
        <p:nvSpPr>
          <p:cNvPr id="40" name="TextovéPole 55">
            <a:extLst>
              <a:ext uri="{FF2B5EF4-FFF2-40B4-BE49-F238E27FC236}">
                <a16:creationId xmlns:a16="http://schemas.microsoft.com/office/drawing/2014/main" id="{9B1F6249-DF7E-457A-A7E2-2BEC67244AEF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105803" y="5281498"/>
            <a:ext cx="887239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63,1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CEE62156-B446-4D1C-B60E-755F2E7C35A4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279586" y="5089566"/>
            <a:ext cx="311167" cy="1678686"/>
          </a:xfrm>
          <a:prstGeom prst="rightBrac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Šipka doprava 2">
            <a:extLst>
              <a:ext uri="{FF2B5EF4-FFF2-40B4-BE49-F238E27FC236}">
                <a16:creationId xmlns:a16="http://schemas.microsoft.com/office/drawing/2014/main" id="{0D098139-8F71-43DA-70DD-9826C6654546}"/>
              </a:ext>
            </a:extLst>
          </p:cNvPr>
          <p:cNvSpPr/>
          <p:nvPr/>
        </p:nvSpPr>
        <p:spPr>
          <a:xfrm>
            <a:off x="361103" y="1882085"/>
            <a:ext cx="466725" cy="542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3D3DD92-3F56-4CE9-21BF-381C714BF79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849643" y="1800385"/>
            <a:ext cx="2933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nakažených osob dle NRHZS: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2 709 415</a:t>
            </a:r>
            <a:endParaRPr kumimoji="0" lang="cs-CZ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Šipka doprava 27">
            <a:extLst>
              <a:ext uri="{FF2B5EF4-FFF2-40B4-BE49-F238E27FC236}">
                <a16:creationId xmlns:a16="http://schemas.microsoft.com/office/drawing/2014/main" id="{810D8F3D-60A8-E48C-B26C-708E690C7E1F}"/>
              </a:ext>
            </a:extLst>
          </p:cNvPr>
          <p:cNvSpPr/>
          <p:nvPr/>
        </p:nvSpPr>
        <p:spPr>
          <a:xfrm>
            <a:off x="4304403" y="1881282"/>
            <a:ext cx="466725" cy="542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07824FBC-A27D-CDF0-E678-014C3D597F1D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4755154" y="1799604"/>
            <a:ext cx="2933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Počet nakažených osob dle NRHZS: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355 652</a:t>
            </a:r>
            <a:endParaRPr kumimoji="0" lang="cs-CZ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964E5B57-4F19-67C6-394D-71E654552342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105803" y="2144685"/>
            <a:ext cx="887239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13,1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</a:p>
        </p:txBody>
      </p:sp>
      <p:sp>
        <p:nvSpPr>
          <p:cNvPr id="14" name="Šipka doprava 7">
            <a:extLst>
              <a:ext uri="{FF2B5EF4-FFF2-40B4-BE49-F238E27FC236}">
                <a16:creationId xmlns:a16="http://schemas.microsoft.com/office/drawing/2014/main" id="{8BBA41FE-6D3D-0DB2-6F92-4909B1E95DD4}"/>
              </a:ext>
            </a:extLst>
          </p:cNvPr>
          <p:cNvSpPr/>
          <p:nvPr/>
        </p:nvSpPr>
        <p:spPr>
          <a:xfrm>
            <a:off x="361103" y="6007031"/>
            <a:ext cx="466725" cy="542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790A339-B99B-7204-BEF7-70B1339EFD64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883987" y="5928909"/>
            <a:ext cx="3581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Zemřelí za hospitalizace: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4 716</a:t>
            </a:r>
            <a:endParaRPr kumimoji="0" lang="cs-CZ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Šipka doprava 31">
            <a:extLst>
              <a:ext uri="{FF2B5EF4-FFF2-40B4-BE49-F238E27FC236}">
                <a16:creationId xmlns:a16="http://schemas.microsoft.com/office/drawing/2014/main" id="{51CF37A4-F2F4-6BC0-A4B1-74749C0FBBC6}"/>
              </a:ext>
            </a:extLst>
          </p:cNvPr>
          <p:cNvSpPr/>
          <p:nvPr/>
        </p:nvSpPr>
        <p:spPr>
          <a:xfrm>
            <a:off x="4304403" y="6008082"/>
            <a:ext cx="466725" cy="542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7BE24942-8925-F85E-D115-3A427745C79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4726411" y="5845917"/>
            <a:ext cx="3617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toho zemřelí za hospitalizace: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4 316</a:t>
            </a:r>
            <a:endParaRPr kumimoji="0" lang="cs-CZ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ovéPole 55">
            <a:extLst>
              <a:ext uri="{FF2B5EF4-FFF2-40B4-BE49-F238E27FC236}">
                <a16:creationId xmlns:a16="http://schemas.microsoft.com/office/drawing/2014/main" id="{29E908F8-19D1-D741-333B-1A5864585450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05803" y="6324033"/>
            <a:ext cx="887239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91,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0CD35D3-EC2E-7D05-C76A-629337FC2CE2}"/>
              </a:ext>
            </a:extLst>
          </p:cNvPr>
          <p:cNvSpPr txBox="1"/>
          <p:nvPr/>
        </p:nvSpPr>
        <p:spPr>
          <a:xfrm>
            <a:off x="8595073" y="4759464"/>
            <a:ext cx="3575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potvrzují koncentraci rizika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seniorních věkových kategoriích </a:t>
            </a:r>
            <a:endParaRPr kumimoji="0" lang="en-GB" sz="30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1720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9892A-3766-A59F-47E7-9EDA2F82D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3ECA00A9-94DF-107D-9CD0-F08259785395}"/>
              </a:ext>
            </a:extLst>
          </p:cNvPr>
          <p:cNvSpPr txBox="1"/>
          <p:nvPr/>
        </p:nvSpPr>
        <p:spPr>
          <a:xfrm>
            <a:off x="811177" y="1896557"/>
            <a:ext cx="10756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Reálná česká data ze studie v pobytových sociálních službách -&gt; Klientela pobytových sociálních služeb je vysoce seniorní a vysoce zranitelná =  </a:t>
            </a:r>
            <a:r>
              <a:rPr kumimoji="0" lang="cs-CZ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 očkování má prokazatelný a významný zdravotní benefit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Přesto i v této skupině obyvatel, pacientů, dosahujeme max. 55% proočkovanosti. </a:t>
            </a:r>
            <a:r>
              <a:rPr kumimoji="0" lang="cs-CZ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EA591FB-78B1-6792-9D9E-6E4CD77324D3}"/>
              </a:ext>
            </a:extLst>
          </p:cNvPr>
          <p:cNvSpPr txBox="1"/>
          <p:nvPr/>
        </p:nvSpPr>
        <p:spPr>
          <a:xfrm>
            <a:off x="344219" y="4483166"/>
            <a:ext cx="11503561" cy="132343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Studie porovnávala dvě velmi reprezentativní skupiny klientů pobytových sociálních služeb: očkovaní x neočkovaní proti chřipce. Skupiny byly vybrány tak, aby byly plně srovnatelné dle věku, pohlaví, nemocí. Ve studii byl prokázán významný protektivní vliv vakcinace zejména na výskyt těžké a velmi těžké nákazy chřipkou, dokonce i na výskyt úmrtí z různých příčin (snížení rizika o cca 25 % až o více než 30 %).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4B113DF-7F94-48F6-CBF1-551330D6F2BC}"/>
              </a:ext>
            </a:extLst>
          </p:cNvPr>
          <p:cNvSpPr txBox="1"/>
          <p:nvPr/>
        </p:nvSpPr>
        <p:spPr>
          <a:xfrm>
            <a:off x="717659" y="178558"/>
            <a:ext cx="111487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Reálná a reprezentativní česká data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Studie č. 1. Ochranný efekt očkování v pobytových sociálních službách 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247ACE2E-8AF1-59CE-D070-C1DEF93F350A}"/>
              </a:ext>
            </a:extLst>
          </p:cNvPr>
          <p:cNvSpPr/>
          <p:nvPr/>
        </p:nvSpPr>
        <p:spPr>
          <a:xfrm>
            <a:off x="5397782" y="5994808"/>
            <a:ext cx="1396433" cy="578069"/>
          </a:xfrm>
          <a:prstGeom prst="downArrow">
            <a:avLst/>
          </a:prstGeom>
          <a:solidFill>
            <a:schemeClr val="accent2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723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7A3F7-5347-B0CA-6B67-5CE64FC6C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FB4376-ABC0-EDA6-F9E6-F30C72B56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21" y="162404"/>
            <a:ext cx="11442357" cy="53546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sz="2800" b="1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Ochranný efekt očkování proti chřipce - riziko výskytu sledovaných událostí: </a:t>
            </a:r>
            <a:r>
              <a:rPr lang="cs-CZ" sz="2800" b="1" u="sng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klienti pobytových sociálních služeb</a:t>
            </a:r>
            <a:r>
              <a:rPr lang="cs-CZ" sz="2800" b="1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 (věk 65+, sezona 2022/2023)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6B7A93EB-276C-1A8A-0B25-3D0BD11EA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615500"/>
              </p:ext>
            </p:extLst>
          </p:nvPr>
        </p:nvGraphicFramePr>
        <p:xfrm>
          <a:off x="511129" y="1134885"/>
          <a:ext cx="11442358" cy="2994988"/>
        </p:xfrm>
        <a:graphic>
          <a:graphicData uri="http://schemas.openxmlformats.org/drawingml/2006/table">
            <a:tbl>
              <a:tblPr/>
              <a:tblGrid>
                <a:gridCol w="3709777">
                  <a:extLst>
                    <a:ext uri="{9D8B030D-6E8A-4147-A177-3AD203B41FA5}">
                      <a16:colId xmlns:a16="http://schemas.microsoft.com/office/drawing/2014/main" val="1722655159"/>
                    </a:ext>
                  </a:extLst>
                </a:gridCol>
                <a:gridCol w="1154545">
                  <a:extLst>
                    <a:ext uri="{9D8B030D-6E8A-4147-A177-3AD203B41FA5}">
                      <a16:colId xmlns:a16="http://schemas.microsoft.com/office/drawing/2014/main" val="556704200"/>
                    </a:ext>
                  </a:extLst>
                </a:gridCol>
                <a:gridCol w="1690255">
                  <a:extLst>
                    <a:ext uri="{9D8B030D-6E8A-4147-A177-3AD203B41FA5}">
                      <a16:colId xmlns:a16="http://schemas.microsoft.com/office/drawing/2014/main" val="2183772490"/>
                    </a:ext>
                  </a:extLst>
                </a:gridCol>
                <a:gridCol w="1782618">
                  <a:extLst>
                    <a:ext uri="{9D8B030D-6E8A-4147-A177-3AD203B41FA5}">
                      <a16:colId xmlns:a16="http://schemas.microsoft.com/office/drawing/2014/main" val="4288863877"/>
                    </a:ext>
                  </a:extLst>
                </a:gridCol>
                <a:gridCol w="2096655">
                  <a:extLst>
                    <a:ext uri="{9D8B030D-6E8A-4147-A177-3AD203B41FA5}">
                      <a16:colId xmlns:a16="http://schemas.microsoft.com/office/drawing/2014/main" val="4227807681"/>
                    </a:ext>
                  </a:extLst>
                </a:gridCol>
                <a:gridCol w="1008508">
                  <a:extLst>
                    <a:ext uri="{9D8B030D-6E8A-4147-A177-3AD203B41FA5}">
                      <a16:colId xmlns:a16="http://schemas.microsoft.com/office/drawing/2014/main" val="38754990"/>
                    </a:ext>
                  </a:extLst>
                </a:gridCol>
              </a:tblGrid>
              <a:tr h="312892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Událost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 N (%)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Neočkovaní N (%)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Očkovaní N (%)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HR (95% interval spolehlivosti)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p-hodnota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19846"/>
                  </a:ext>
                </a:extLst>
              </a:tr>
              <a:tr h="214912">
                <a:tc vMerge="1">
                  <a:txBody>
                    <a:bodyPr/>
                    <a:lstStyle/>
                    <a:p>
                      <a:pPr algn="l" fontAlgn="b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62 128 (100,0 %)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28 242 (100,0 %)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33 886 (100,0 %)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5142049"/>
                  </a:ext>
                </a:extLst>
              </a:tr>
              <a:tr h="318069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Nákaza chřipkou / jinou resp. infekcí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8 254 (13,3 %)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3 664 (13,0 %)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4 590 (13,5 %)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1,031 (0,987; 1,077)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0,171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0289274"/>
                  </a:ext>
                </a:extLst>
              </a:tr>
              <a:tr h="318069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Těžká nákaza chřipkou / jinou resp. infekcí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2 665 (4,3 %)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1 378 (4,9 %)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1 287 (3,8 %)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0,763</a:t>
                      </a:r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(0,707; 0,823)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&lt;0,001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083757"/>
                  </a:ext>
                </a:extLst>
              </a:tr>
              <a:tr h="558770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Velmi těžká nákaza chřipkou / jinou resp. infekcí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860 (1,4 %)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 (1,6 %)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412 (1,2 %)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0,755</a:t>
                      </a:r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(0,661; 0,864)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&lt;0,001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513808"/>
                  </a:ext>
                </a:extLst>
              </a:tr>
              <a:tr h="318069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Úmrtí z libovolných příčin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7 071 (11,4 %)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3 709 (13,1 %)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3 362 (9,9 %)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0,740</a:t>
                      </a:r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(0,707; 0,776)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&lt;0,001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279695"/>
                  </a:ext>
                </a:extLst>
              </a:tr>
              <a:tr h="318069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Úmrtí na chřipku / jinou resp. infekci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506 (0,8 %)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278 (1,0 %)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 (0,7 %)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0,671</a:t>
                      </a:r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(0,563; 0,800)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&lt;0,001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527904"/>
                  </a:ext>
                </a:extLst>
              </a:tr>
              <a:tr h="318069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Kardiovaskulární úmrtí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3 439 (5,5 %)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1 766 (6,3 %)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1 673 (4,9 %)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0,781</a:t>
                      </a:r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(0,731; 0,835)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&lt;0,001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0693008"/>
                  </a:ext>
                </a:extLst>
              </a:tr>
              <a:tr h="318069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AMI/CMP úmrtí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 (0,9 %)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301 (1,1 %)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 (0,8 %)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0,718</a:t>
                      </a:r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(0,608; 0,848)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&lt;0,001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719327"/>
                  </a:ext>
                </a:extLst>
              </a:tr>
            </a:tbl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35D91FAA-A608-8441-F706-B902BD1E10CC}"/>
              </a:ext>
            </a:extLst>
          </p:cNvPr>
          <p:cNvSpPr txBox="1"/>
          <p:nvPr/>
        </p:nvSpPr>
        <p:spPr>
          <a:xfrm>
            <a:off x="298804" y="4276936"/>
            <a:ext cx="740828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Definice tíže nákazy: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Nákaza chřipkou nebo jinou respirační infekcí </a:t>
            </a: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– pacient byl zahrnut, jestliže splnil alespoň jednu z podmínek: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pacientovi byla vykázána diagnóza J00–J06, J09–J18, J20–J22 odborností 001, 913, 925 nebo 926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pacient byl hospitalizován pro diagnózu J00–J06, J09–J18, J20–J22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pacient byl hospitalizován pro diagnózu J00–J06, J09–J18, J20–J22 na JIP/ARO a/nebo zemřel během hospitalizace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Těžká nákaza chřipkou nebo jinou respirační infekcí – pacient byl zahrnut, jestliže splnil alespoň jednu z podmínek: 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pacient byl hospitalizován pro diagnózu J00–J06, J09–J18, J20–J22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pacient byl hospitalizován pro diagnózu J00–J06, J09–J18, J20–J22 na JIP/ARO a/nebo zemřel během hospitalizace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Velmi těžká nákaza chřipkou nebo jinou resp. Infekcí – pacient byl zahrnut, jestliže splnil podmínku: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pacient byl hospitalizován pro diagnózu J00–J06, J09–J18, J20–J22 na JIP/ARO a/nebo zemřel během hospitalizace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A028617-67D5-8840-C188-3E343B6D4C7F}"/>
              </a:ext>
            </a:extLst>
          </p:cNvPr>
          <p:cNvSpPr txBox="1"/>
          <p:nvPr/>
        </p:nvSpPr>
        <p:spPr>
          <a:xfrm>
            <a:off x="7807671" y="4400328"/>
            <a:ext cx="42806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Vliv očkování proti chřipce byl sledován na kohortě uživatelů pobytových sociálních služeb ve věku ≥ 65 let v sezoně 2022/2023. Sledování pacientů trvalo 4 měsíce od 1. 12. 2022 </a:t>
            </a:r>
            <a:b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1. 4. 2023. Z analýzy byli vyřazeni klienti, kteří zemřeli ještě před zahájením sledování (před 1. 12. 2022).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 hodnocení vztahu mezi vakcinací a výskytem komplikací byl použit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Coxův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regresní model. V tabulce je uveden adjustovaný </a:t>
            </a:r>
            <a:r>
              <a:rPr kumimoji="0" lang="en-US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poměr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(HR, hazard ratio)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 věk a DCCI (index polymorbidity). Za referenční skupinu byli považováni neočkovaní klienti.</a:t>
            </a:r>
          </a:p>
        </p:txBody>
      </p:sp>
    </p:spTree>
    <p:extLst>
      <p:ext uri="{BB962C8B-B14F-4D97-AF65-F5344CB8AC3E}">
        <p14:creationId xmlns:p14="http://schemas.microsoft.com/office/powerpoint/2010/main" val="259914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C587E-B266-36E0-5FA4-8C759F442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DC203BEE-88B1-BB73-2D98-2F1D7CFB9975}"/>
              </a:ext>
            </a:extLst>
          </p:cNvPr>
          <p:cNvSpPr txBox="1"/>
          <p:nvPr/>
        </p:nvSpPr>
        <p:spPr>
          <a:xfrm>
            <a:off x="356206" y="5838753"/>
            <a:ext cx="11503561" cy="70788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 studii </a:t>
            </a:r>
            <a:r>
              <a:rPr lang="cs-CZ" sz="2000" b="1" dirty="0">
                <a:solidFill>
                  <a:prstClr val="white"/>
                </a:solidFill>
              </a:rPr>
              <a:t>byl prokázán významný protektivní vliv vakcinace zejména na výskyt těžké a velmi těžké nákazy chřipkou, dokonce i na výskyt úmrtí z různých příčin (snížení rizika o cca 25 % až o více než 30 %).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F393E9B9-78DD-F5C2-BFD5-63633366B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226" y="337010"/>
            <a:ext cx="11700228" cy="535460"/>
          </a:xfrm>
        </p:spPr>
        <p:txBody>
          <a:bodyPr>
            <a:noAutofit/>
          </a:bodyPr>
          <a:lstStyle/>
          <a:p>
            <a:r>
              <a:rPr lang="cs-CZ" sz="2800" b="1">
                <a:solidFill>
                  <a:srgbClr val="002060"/>
                </a:solidFill>
                <a:latin typeface="Calibri" panose="020F0502020204030204"/>
              </a:rPr>
              <a:t>Ochranný efekt očkování proti chřipce - riziko výskytu sledovaných událostí: </a:t>
            </a:r>
            <a:r>
              <a:rPr lang="cs-CZ" sz="2800" b="1" u="sng">
                <a:solidFill>
                  <a:srgbClr val="002060"/>
                </a:solidFill>
                <a:latin typeface="Calibri" panose="020F0502020204030204"/>
              </a:rPr>
              <a:t>klienti pobytových sociálních služeb</a:t>
            </a:r>
            <a:r>
              <a:rPr lang="cs-CZ" sz="2800" b="1">
                <a:solidFill>
                  <a:srgbClr val="002060"/>
                </a:solidFill>
                <a:latin typeface="Calibri" panose="020F0502020204030204"/>
              </a:rPr>
              <a:t> (věk 65+, sezona 2022/2023)</a:t>
            </a:r>
            <a:endParaRPr lang="cs-CZ" sz="280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5A5B4974-09E8-89A9-897F-DA7901835D70}"/>
              </a:ext>
            </a:extLst>
          </p:cNvPr>
          <p:cNvSpPr txBox="1"/>
          <p:nvPr/>
        </p:nvSpPr>
        <p:spPr>
          <a:xfrm>
            <a:off x="354225" y="1120133"/>
            <a:ext cx="11356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Vliv očkování proti chřipce byl sledován na kohortě uživatelů pobytových sociálních služeb ve věku ≥ 65 let v sezoně 2022/2023. Sledování pacientů trvalo 4 měsíce od 1. 12. 2022 </a:t>
            </a:r>
            <a:b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1. 4. 2023. Z analýzy byli vyřazeni klienti, kteří zemřeli ještě před zahájením sledování (před 1. 12. 2022).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 hodnocení vztahu mezi vakcinací a výskytem komplikací byl použit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Coxův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regresní model. V grafu je znázorněn adjustovaný </a:t>
            </a:r>
            <a:r>
              <a:rPr kumimoji="0" lang="en-US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poměr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(HR, hazard ratio)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 věk a DCCI (index polymorbidity). </a:t>
            </a:r>
            <a:r>
              <a:rPr kumimoji="0" lang="cs-CZ" sz="1200" b="0" i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 referenční skupinu byli považováni neočkovaní klienti.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4C77ECE-7A83-15B3-127A-E57A9C8AAA0B}"/>
              </a:ext>
            </a:extLst>
          </p:cNvPr>
          <p:cNvSpPr txBox="1"/>
          <p:nvPr/>
        </p:nvSpPr>
        <p:spPr>
          <a:xfrm>
            <a:off x="480819" y="2248649"/>
            <a:ext cx="7854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Vliv vakcinace na riziko výskytu komplikací:</a:t>
            </a:r>
            <a:b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cs-CZ" sz="1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18496580-0C90-5718-AEFF-165C57A8FF38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3204865"/>
              </p:ext>
            </p:extLst>
          </p:nvPr>
        </p:nvGraphicFramePr>
        <p:xfrm>
          <a:off x="5549711" y="2215151"/>
          <a:ext cx="3788602" cy="3380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1BABE02A-1B2F-04FE-D0DF-7714A9FD8D3B}"/>
              </a:ext>
            </a:extLst>
          </p:cNvPr>
          <p:cNvGraphicFramePr>
            <a:graphicFrameLocks noGrp="1"/>
          </p:cNvGraphicFramePr>
          <p:nvPr/>
        </p:nvGraphicFramePr>
        <p:xfrm>
          <a:off x="585265" y="2742188"/>
          <a:ext cx="10440000" cy="27228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4288269465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936248852"/>
                    </a:ext>
                  </a:extLst>
                </a:gridCol>
              </a:tblGrid>
              <a:tr h="38898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Nákaza chřipkou / jinou resp. infekcí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 (0,99; 1,08)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+3,1 %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Těžká nákaza chřipkou / jinou resp. infekcí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0,76 (0,71; 0,82)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D71440"/>
                          </a:solidFill>
                          <a:effectLst/>
                          <a:latin typeface="Calibri" panose="020F0502020204030204" pitchFamily="34" charset="0"/>
                        </a:rPr>
                        <a:t>-23,7 %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Velmi těžká nákaza chřipkou / jinou resp. infekcí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0,76 (0,66; 0,86)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D71440"/>
                          </a:solidFill>
                          <a:effectLst/>
                          <a:latin typeface="Calibri" panose="020F0502020204030204" pitchFamily="34" charset="0"/>
                        </a:rPr>
                        <a:t>-24,5 %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Úmrtí z libovolných příčin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0,74 (0,71; 0,78)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D71440"/>
                          </a:solidFill>
                          <a:effectLst/>
                          <a:latin typeface="Calibri" panose="020F0502020204030204" pitchFamily="34" charset="0"/>
                        </a:rPr>
                        <a:t>-26,0 %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Úmrtí na chřipku / jinou resp. infekci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0,67 (0,56; 0,80)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D71440"/>
                          </a:solidFill>
                          <a:effectLst/>
                          <a:latin typeface="Calibri" panose="020F0502020204030204" pitchFamily="34" charset="0"/>
                        </a:rPr>
                        <a:t>-32,9 %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Kardiovaskulární úmrtí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0,78 (0,73; 0,84)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D71440"/>
                          </a:solidFill>
                          <a:effectLst/>
                          <a:latin typeface="Calibri" panose="020F0502020204030204" pitchFamily="34" charset="0"/>
                        </a:rPr>
                        <a:t>-21,9 %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AMI/CMP úmrtí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0,72 (0,61; 0,85)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D71440"/>
                          </a:solidFill>
                          <a:effectLst/>
                          <a:latin typeface="Calibri" panose="020F0502020204030204" pitchFamily="34" charset="0"/>
                        </a:rPr>
                        <a:t>-28,2 %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6E0794C2-CCCD-0073-DFEF-B89E6ED99303}"/>
              </a:ext>
            </a:extLst>
          </p:cNvPr>
          <p:cNvSpPr txBox="1"/>
          <p:nvPr/>
        </p:nvSpPr>
        <p:spPr>
          <a:xfrm>
            <a:off x="9221883" y="2075337"/>
            <a:ext cx="19198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Změna rizika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výskytu události po očkování </a:t>
            </a:r>
          </a:p>
        </p:txBody>
      </p:sp>
    </p:spTree>
    <p:extLst>
      <p:ext uri="{BB962C8B-B14F-4D97-AF65-F5344CB8AC3E}">
        <p14:creationId xmlns:p14="http://schemas.microsoft.com/office/powerpoint/2010/main" val="463560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B577A-F7EF-595F-07D1-8A14F0C6A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7">
            <a:extLst>
              <a:ext uri="{FF2B5EF4-FFF2-40B4-BE49-F238E27FC236}">
                <a16:creationId xmlns:a16="http://schemas.microsoft.com/office/drawing/2014/main" id="{917C3298-C7CE-BC88-FF36-1E3D944A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39" y="2170287"/>
            <a:ext cx="11130121" cy="1614636"/>
          </a:xfrm>
        </p:spPr>
        <p:txBody>
          <a:bodyPr>
            <a:noAutofit/>
          </a:bodyPr>
          <a:lstStyle/>
          <a:p>
            <a:pPr algn="ctr"/>
            <a:r>
              <a:rPr lang="cs-CZ" sz="2800" dirty="0"/>
              <a:t>Populační data z uzavřené sezóny 1.9. 2024 -&gt; 30.4. 2025 jednoznačně prokazují ochranný efekt očkování proti těžkému průběhu chřipky, </a:t>
            </a:r>
            <a:br>
              <a:rPr lang="cs-CZ" sz="2800" dirty="0"/>
            </a:br>
            <a:r>
              <a:rPr lang="cs-CZ" sz="2800" dirty="0"/>
              <a:t>kdy nákaza vede k hospitalizaci, nutnosti léčby na intenzivní péči </a:t>
            </a:r>
            <a:br>
              <a:rPr lang="cs-CZ" sz="2800" dirty="0"/>
            </a:br>
            <a:r>
              <a:rPr lang="cs-CZ" sz="2800" dirty="0"/>
              <a:t>nebo k úmrtí pacienta. </a:t>
            </a:r>
            <a:endParaRPr lang="cs-CZ" sz="2800" dirty="0">
              <a:solidFill>
                <a:schemeClr val="bg1"/>
              </a:solidFill>
              <a:highlight>
                <a:srgbClr val="2E5980"/>
              </a:highlight>
            </a:endParaRP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8D3DF3F5-CDB3-59FB-3221-64A487891B65}"/>
              </a:ext>
            </a:extLst>
          </p:cNvPr>
          <p:cNvSpPr/>
          <p:nvPr/>
        </p:nvSpPr>
        <p:spPr>
          <a:xfrm>
            <a:off x="5315521" y="5631126"/>
            <a:ext cx="1396433" cy="578069"/>
          </a:xfrm>
          <a:prstGeom prst="downArrow">
            <a:avLst/>
          </a:prstGeom>
          <a:solidFill>
            <a:schemeClr val="accent2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7D8C454-0991-49BF-8D24-186B0B276F01}"/>
              </a:ext>
            </a:extLst>
          </p:cNvPr>
          <p:cNvSpPr txBox="1"/>
          <p:nvPr/>
        </p:nvSpPr>
        <p:spPr>
          <a:xfrm>
            <a:off x="344219" y="4498599"/>
            <a:ext cx="11503561" cy="70788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Ochranný efekt (OE) očkování je významný zejména u seniorů ve věku 65+ a s rostoucím věkem narůstá.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Snížení rizika těžkého průběhu nákazy a ohrožení života se pohybuje mezi 30 % a více než 50 %.   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B630A96-8CAA-3930-EAF0-471ED13F44CF}"/>
              </a:ext>
            </a:extLst>
          </p:cNvPr>
          <p:cNvSpPr txBox="1"/>
          <p:nvPr/>
        </p:nvSpPr>
        <p:spPr>
          <a:xfrm>
            <a:off x="344219" y="148561"/>
            <a:ext cx="117001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Reálná a reprezentativní česká data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Studie č. 2. Ochranný efekt očkování kvantifikovaný na populačních datech</a:t>
            </a:r>
          </a:p>
        </p:txBody>
      </p:sp>
    </p:spTree>
    <p:extLst>
      <p:ext uri="{BB962C8B-B14F-4D97-AF65-F5344CB8AC3E}">
        <p14:creationId xmlns:p14="http://schemas.microsoft.com/office/powerpoint/2010/main" val="323944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6518F-F0B4-B77C-55A1-F63A38D12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55100869-A90D-ED19-62FE-EBC24DDBBC70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740059" y="936131"/>
          <a:ext cx="501294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D073C3CB-3345-D104-82B6-1F6F3AED1E3E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5091187" y="933225"/>
          <a:ext cx="4896000" cy="554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32" name="TextovéPole 31">
            <a:extLst>
              <a:ext uri="{FF2B5EF4-FFF2-40B4-BE49-F238E27FC236}">
                <a16:creationId xmlns:a16="http://schemas.microsoft.com/office/drawing/2014/main" id="{BEBE3FDA-CF79-C198-9744-166D6A0EAC6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1869" y="123743"/>
            <a:ext cx="1207013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Riziko těžkého průběhu 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</a:t>
            </a:r>
            <a:r>
              <a:rPr kumimoji="0" lang="cs-CZ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řipky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dle věku za období </a:t>
            </a:r>
            <a:r>
              <a:rPr kumimoji="0" lang="cs-CZ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1.9.2024 – 30.4.2025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17094D0F-2F51-A681-FD1A-C789AA15AB79}"/>
              </a:ext>
            </a:extLst>
          </p:cNvPr>
          <p:cNvSpPr txBox="1"/>
          <p:nvPr/>
        </p:nvSpPr>
        <p:spPr>
          <a:xfrm rot="16200000">
            <a:off x="-1454105" y="3261915"/>
            <a:ext cx="3798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Věkové kategorie</a:t>
            </a: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B32F2F32-60C4-70D6-F660-CC727FB0A8F6}"/>
              </a:ext>
            </a:extLst>
          </p:cNvPr>
          <p:cNvGrpSpPr/>
          <p:nvPr/>
        </p:nvGrpSpPr>
        <p:grpSpPr>
          <a:xfrm>
            <a:off x="6398316" y="6445960"/>
            <a:ext cx="2775102" cy="369332"/>
            <a:chOff x="7603894" y="6398538"/>
            <a:chExt cx="2775102" cy="369332"/>
          </a:xfrm>
        </p:grpSpPr>
        <p:sp>
          <p:nvSpPr>
            <p:cNvPr id="28" name="Obdélník 27">
              <a:extLst>
                <a:ext uri="{FF2B5EF4-FFF2-40B4-BE49-F238E27FC236}">
                  <a16:creationId xmlns:a16="http://schemas.microsoft.com/office/drawing/2014/main" id="{18F17337-BB8E-6945-A700-15FB403AD6A1}"/>
                </a:ext>
              </a:extLst>
            </p:cNvPr>
            <p:cNvSpPr/>
            <p:nvPr/>
          </p:nvSpPr>
          <p:spPr>
            <a:xfrm>
              <a:off x="7603894" y="6435395"/>
              <a:ext cx="301450" cy="303358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ovéPole 28">
              <a:extLst>
                <a:ext uri="{FF2B5EF4-FFF2-40B4-BE49-F238E27FC236}">
                  <a16:creationId xmlns:a16="http://schemas.microsoft.com/office/drawing/2014/main" id="{A234D78C-AB89-FB02-0F6E-C16EF771C8B0}"/>
                </a:ext>
              </a:extLst>
            </p:cNvPr>
            <p:cNvSpPr txBox="1"/>
            <p:nvPr/>
          </p:nvSpPr>
          <p:spPr>
            <a:xfrm>
              <a:off x="8000049" y="6398538"/>
              <a:ext cx="23789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330" b="1" i="0" u="none" strike="noStrike" kern="12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pPr>
              <a:r>
                <a:rPr kumimoji="0" lang="cs-CZ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Neočkovaná populace</a:t>
              </a:r>
              <a:endPara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Skupina 4">
            <a:extLst>
              <a:ext uri="{FF2B5EF4-FFF2-40B4-BE49-F238E27FC236}">
                <a16:creationId xmlns:a16="http://schemas.microsoft.com/office/drawing/2014/main" id="{8B9994D1-2681-F34B-593A-42D92CB67599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230622" y="6383721"/>
            <a:ext cx="3652269" cy="369332"/>
            <a:chOff x="2528325" y="5819665"/>
            <a:chExt cx="3652269" cy="369332"/>
          </a:xfrm>
        </p:grpSpPr>
        <p:sp>
          <p:nvSpPr>
            <p:cNvPr id="3" name="Obdélník 2">
              <a:extLst>
                <a:ext uri="{FF2B5EF4-FFF2-40B4-BE49-F238E27FC236}">
                  <a16:creationId xmlns:a16="http://schemas.microsoft.com/office/drawing/2014/main" id="{22D993B4-3135-99AD-BA2A-289C8F388379}"/>
                </a:ext>
              </a:extLst>
            </p:cNvPr>
            <p:cNvSpPr/>
            <p:nvPr/>
          </p:nvSpPr>
          <p:spPr>
            <a:xfrm>
              <a:off x="2528325" y="5881904"/>
              <a:ext cx="301450" cy="30335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TextovéPole 29">
              <a:extLst>
                <a:ext uri="{FF2B5EF4-FFF2-40B4-BE49-F238E27FC236}">
                  <a16:creationId xmlns:a16="http://schemas.microsoft.com/office/drawing/2014/main" id="{9AFD5BAE-8AFD-5D3C-FE9E-9FD32C84CC77}"/>
                </a:ext>
              </a:extLst>
            </p:cNvPr>
            <p:cNvSpPr txBox="1"/>
            <p:nvPr/>
          </p:nvSpPr>
          <p:spPr>
            <a:xfrm>
              <a:off x="2708132" y="5819665"/>
              <a:ext cx="34724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330" b="1" i="0" u="none" strike="noStrike" kern="12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pPr>
              <a:r>
                <a:rPr kumimoji="0" lang="cs-CZ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Populace očkovaná po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r>
                <a:rPr kumimoji="0" lang="cs-CZ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.9.202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  <a:endPara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72C77BA1-5382-8286-F436-AC0E5FB2300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15914" y="618218"/>
            <a:ext cx="3175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Hospitalizovaní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7B414BAD-D7C6-F67D-0E8A-58C3DC29D64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213054" y="618218"/>
            <a:ext cx="5063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Hospitalizace JIP/UPV/ECMO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a/nebo smrt</a:t>
            </a:r>
          </a:p>
        </p:txBody>
      </p:sp>
      <p:graphicFrame>
        <p:nvGraphicFramePr>
          <p:cNvPr id="2" name="Tabulka 3">
            <a:extLst>
              <a:ext uri="{FF2B5EF4-FFF2-40B4-BE49-F238E27FC236}">
                <a16:creationId xmlns:a16="http://schemas.microsoft.com/office/drawing/2014/main" id="{DD7763DD-E190-31F3-0DAA-646916C1C1D0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032332" y="1230613"/>
          <a:ext cx="1934407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59">
                  <a:extLst>
                    <a:ext uri="{9D8B030D-6E8A-4147-A177-3AD203B41FA5}">
                      <a16:colId xmlns:a16="http://schemas.microsoft.com/office/drawing/2014/main" val="4139119248"/>
                    </a:ext>
                  </a:extLst>
                </a:gridCol>
                <a:gridCol w="791348">
                  <a:extLst>
                    <a:ext uri="{9D8B030D-6E8A-4147-A177-3AD203B41FA5}">
                      <a16:colId xmlns:a16="http://schemas.microsoft.com/office/drawing/2014/main" val="884364798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V</a:t>
                      </a:r>
                      <a:r>
                        <a:rPr lang="cs-CZ" sz="1600" err="1"/>
                        <a:t>ěk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/>
                        <a:t>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82345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85+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31,1</a:t>
                      </a:r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0282775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75-84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37,6</a:t>
                      </a:r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503003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65-74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37,8</a:t>
                      </a:r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8890939"/>
                  </a:ext>
                </a:extLst>
              </a:tr>
            </a:tbl>
          </a:graphicData>
        </a:graphic>
      </p:graphicFrame>
      <p:graphicFrame>
        <p:nvGraphicFramePr>
          <p:cNvPr id="16" name="Tabulka 3">
            <a:extLst>
              <a:ext uri="{FF2B5EF4-FFF2-40B4-BE49-F238E27FC236}">
                <a16:creationId xmlns:a16="http://schemas.microsoft.com/office/drawing/2014/main" id="{4998DCE4-9ACF-E630-AE21-5B77D28DE691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0008691" y="3798523"/>
          <a:ext cx="1934407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59">
                  <a:extLst>
                    <a:ext uri="{9D8B030D-6E8A-4147-A177-3AD203B41FA5}">
                      <a16:colId xmlns:a16="http://schemas.microsoft.com/office/drawing/2014/main" val="4139119248"/>
                    </a:ext>
                  </a:extLst>
                </a:gridCol>
                <a:gridCol w="791348">
                  <a:extLst>
                    <a:ext uri="{9D8B030D-6E8A-4147-A177-3AD203B41FA5}">
                      <a16:colId xmlns:a16="http://schemas.microsoft.com/office/drawing/2014/main" val="884364798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V</a:t>
                      </a:r>
                      <a:r>
                        <a:rPr lang="cs-CZ" sz="1600" err="1"/>
                        <a:t>ěk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/>
                        <a:t>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82345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85+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40,4</a:t>
                      </a:r>
                      <a:r>
                        <a:rPr lang="cs-CZ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80282775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75-84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48,2</a:t>
                      </a:r>
                      <a:r>
                        <a:rPr lang="cs-CZ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7503003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65-74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54,3</a:t>
                      </a:r>
                      <a:r>
                        <a:rPr lang="cs-CZ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88890939"/>
                  </a:ext>
                </a:extLst>
              </a:tr>
            </a:tbl>
          </a:graphicData>
        </a:graphic>
      </p:graphicFrame>
      <p:sp>
        <p:nvSpPr>
          <p:cNvPr id="19" name="TextovéPole 18">
            <a:extLst>
              <a:ext uri="{FF2B5EF4-FFF2-40B4-BE49-F238E27FC236}">
                <a16:creationId xmlns:a16="http://schemas.microsoft.com/office/drawing/2014/main" id="{816D3C02-007A-8F66-59B7-B479AA94C73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921991" y="861161"/>
            <a:ext cx="20662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Hospitalizovaní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08215032-2071-BDD9-A780-4AB3AE22276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926925" y="3225871"/>
            <a:ext cx="20662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Léčení na JIP/UPV/ECMO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3BD8915-CB7D-8C59-B2C6-E7D7AAAAC8C3}"/>
              </a:ext>
            </a:extLst>
          </p:cNvPr>
          <p:cNvSpPr txBox="1"/>
          <p:nvPr/>
        </p:nvSpPr>
        <p:spPr>
          <a:xfrm>
            <a:off x="9794686" y="6246513"/>
            <a:ext cx="2320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ÚZIS ČR: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systém ISIN - COVID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8012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7CAA3-BC2D-CD87-C655-5550AA304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7">
            <a:extLst>
              <a:ext uri="{FF2B5EF4-FFF2-40B4-BE49-F238E27FC236}">
                <a16:creationId xmlns:a16="http://schemas.microsoft.com/office/drawing/2014/main" id="{855FB172-70D9-556D-32B5-1FC4BCCB8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39" y="2471623"/>
            <a:ext cx="11130121" cy="1614636"/>
          </a:xfrm>
        </p:spPr>
        <p:txBody>
          <a:bodyPr>
            <a:noAutofit/>
          </a:bodyPr>
          <a:lstStyle/>
          <a:p>
            <a:pPr algn="ctr"/>
            <a:r>
              <a:rPr lang="cs-CZ" sz="2800" dirty="0"/>
              <a:t>Obdobný a významný ochranný efekt proti těžkému průběhu nákazy </a:t>
            </a:r>
            <a:br>
              <a:rPr lang="cs-CZ" sz="2800" dirty="0"/>
            </a:br>
            <a:r>
              <a:rPr lang="cs-CZ" sz="2800" dirty="0"/>
              <a:t>byl prokázán i u očkování proti COVID-19. </a:t>
            </a:r>
            <a:endParaRPr lang="cs-CZ" sz="2800" dirty="0">
              <a:solidFill>
                <a:schemeClr val="bg1"/>
              </a:solidFill>
              <a:highlight>
                <a:srgbClr val="2E5980"/>
              </a:highlight>
            </a:endParaRP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654C0B93-D73A-53DD-2601-A1F54302E85A}"/>
              </a:ext>
            </a:extLst>
          </p:cNvPr>
          <p:cNvSpPr/>
          <p:nvPr/>
        </p:nvSpPr>
        <p:spPr>
          <a:xfrm>
            <a:off x="5496082" y="4086259"/>
            <a:ext cx="1396433" cy="578069"/>
          </a:xfrm>
          <a:prstGeom prst="downArrow">
            <a:avLst/>
          </a:prstGeom>
          <a:solidFill>
            <a:schemeClr val="accent2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EB03077-64BB-0487-AE20-22C027F1850E}"/>
              </a:ext>
            </a:extLst>
          </p:cNvPr>
          <p:cNvSpPr txBox="1"/>
          <p:nvPr/>
        </p:nvSpPr>
        <p:spPr>
          <a:xfrm>
            <a:off x="344219" y="148561"/>
            <a:ext cx="117001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Reálná a reprezentativní česká data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Studie č. 2. Ochranný efekt očkování kvantifikovaný na populačních datech</a:t>
            </a:r>
          </a:p>
        </p:txBody>
      </p:sp>
    </p:spTree>
    <p:extLst>
      <p:ext uri="{BB962C8B-B14F-4D97-AF65-F5344CB8AC3E}">
        <p14:creationId xmlns:p14="http://schemas.microsoft.com/office/powerpoint/2010/main" val="889603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A6D59-82DF-0541-3569-B97B66606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4E06DE09-0195-01A3-EB32-51F7301F760B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740059" y="936131"/>
          <a:ext cx="501294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02B6976C-44CE-692C-0797-0ACA7C2459D5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5091187" y="933225"/>
          <a:ext cx="4896000" cy="554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32" name="TextovéPole 31">
            <a:extLst>
              <a:ext uri="{FF2B5EF4-FFF2-40B4-BE49-F238E27FC236}">
                <a16:creationId xmlns:a16="http://schemas.microsoft.com/office/drawing/2014/main" id="{B4BBFC78-C35E-7511-E07A-7190743CA08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1868" y="50905"/>
            <a:ext cx="1207013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Riziko těžkého průběhu COVID-19 dle věku za období </a:t>
            </a:r>
            <a:r>
              <a:rPr kumimoji="0" lang="cs-CZ" sz="2400" b="1" i="0" u="sng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1.9.2024 – 30.4.2025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69CA3F96-358D-FE6D-0294-44C68B5E59A0}"/>
              </a:ext>
            </a:extLst>
          </p:cNvPr>
          <p:cNvSpPr txBox="1"/>
          <p:nvPr/>
        </p:nvSpPr>
        <p:spPr>
          <a:xfrm rot="16200000">
            <a:off x="-1454105" y="3261915"/>
            <a:ext cx="3798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Věkové kategorie</a:t>
            </a: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EDC3FC4A-8962-A5E1-6D3B-9AB973E2D5D2}"/>
              </a:ext>
            </a:extLst>
          </p:cNvPr>
          <p:cNvGrpSpPr/>
          <p:nvPr/>
        </p:nvGrpSpPr>
        <p:grpSpPr>
          <a:xfrm>
            <a:off x="6398316" y="6412973"/>
            <a:ext cx="2680397" cy="373202"/>
            <a:chOff x="7603894" y="6365551"/>
            <a:chExt cx="2680397" cy="373202"/>
          </a:xfrm>
        </p:grpSpPr>
        <p:sp>
          <p:nvSpPr>
            <p:cNvPr id="28" name="Obdélník 27">
              <a:extLst>
                <a:ext uri="{FF2B5EF4-FFF2-40B4-BE49-F238E27FC236}">
                  <a16:creationId xmlns:a16="http://schemas.microsoft.com/office/drawing/2014/main" id="{9FD919C9-2A5E-6726-0DC0-DC8691B618BF}"/>
                </a:ext>
              </a:extLst>
            </p:cNvPr>
            <p:cNvSpPr/>
            <p:nvPr/>
          </p:nvSpPr>
          <p:spPr>
            <a:xfrm>
              <a:off x="7603894" y="6435395"/>
              <a:ext cx="301450" cy="303358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ovéPole 28">
              <a:extLst>
                <a:ext uri="{FF2B5EF4-FFF2-40B4-BE49-F238E27FC236}">
                  <a16:creationId xmlns:a16="http://schemas.microsoft.com/office/drawing/2014/main" id="{367A67A2-B3A3-5DEB-A1D9-76E1CD6A47D9}"/>
                </a:ext>
              </a:extLst>
            </p:cNvPr>
            <p:cNvSpPr txBox="1"/>
            <p:nvPr/>
          </p:nvSpPr>
          <p:spPr>
            <a:xfrm>
              <a:off x="7905344" y="6365551"/>
              <a:ext cx="23789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330" b="1" i="0" u="none" strike="noStrike" kern="12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pPr>
              <a:r>
                <a:rPr kumimoji="0" lang="cs-CZ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Neočkovaná populace</a:t>
              </a:r>
              <a:endPara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Obdélník 2">
            <a:extLst>
              <a:ext uri="{FF2B5EF4-FFF2-40B4-BE49-F238E27FC236}">
                <a16:creationId xmlns:a16="http://schemas.microsoft.com/office/drawing/2014/main" id="{4F80F98E-A1A0-0843-3826-18DF0D8AA5C5}"/>
              </a:ext>
            </a:extLst>
          </p:cNvPr>
          <p:cNvSpPr/>
          <p:nvPr/>
        </p:nvSpPr>
        <p:spPr>
          <a:xfrm>
            <a:off x="2230622" y="6445960"/>
            <a:ext cx="301450" cy="30335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A29AFF35-02F4-4F1C-B671-E54E161221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15914" y="618218"/>
            <a:ext cx="3175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Hospitalizovaní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9B7EC715-4372-02A4-6E4D-333CD585FF3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927696" y="618218"/>
            <a:ext cx="36337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Hospitalizace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JIP/UPV/ECMO</a:t>
            </a:r>
          </a:p>
        </p:txBody>
      </p:sp>
      <p:graphicFrame>
        <p:nvGraphicFramePr>
          <p:cNvPr id="2" name="Tabulka 3">
            <a:extLst>
              <a:ext uri="{FF2B5EF4-FFF2-40B4-BE49-F238E27FC236}">
                <a16:creationId xmlns:a16="http://schemas.microsoft.com/office/drawing/2014/main" id="{A0B76E97-9335-BC50-B310-1D8A4AF4D79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0032332" y="1230613"/>
          <a:ext cx="1934407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59">
                  <a:extLst>
                    <a:ext uri="{9D8B030D-6E8A-4147-A177-3AD203B41FA5}">
                      <a16:colId xmlns:a16="http://schemas.microsoft.com/office/drawing/2014/main" val="4139119248"/>
                    </a:ext>
                  </a:extLst>
                </a:gridCol>
                <a:gridCol w="791348">
                  <a:extLst>
                    <a:ext uri="{9D8B030D-6E8A-4147-A177-3AD203B41FA5}">
                      <a16:colId xmlns:a16="http://schemas.microsoft.com/office/drawing/2014/main" val="884364798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V</a:t>
                      </a:r>
                      <a:r>
                        <a:rPr lang="cs-CZ" sz="1600" err="1"/>
                        <a:t>ěk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/>
                        <a:t>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82345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85+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0282775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75-84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503003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65-74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8890939"/>
                  </a:ext>
                </a:extLst>
              </a:tr>
            </a:tbl>
          </a:graphicData>
        </a:graphic>
      </p:graphicFrame>
      <p:graphicFrame>
        <p:nvGraphicFramePr>
          <p:cNvPr id="16" name="Tabulka 3">
            <a:extLst>
              <a:ext uri="{FF2B5EF4-FFF2-40B4-BE49-F238E27FC236}">
                <a16:creationId xmlns:a16="http://schemas.microsoft.com/office/drawing/2014/main" id="{40EAE1ED-7185-E874-EEE0-81B315D1F048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10008691" y="3798523"/>
          <a:ext cx="1934407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59">
                  <a:extLst>
                    <a:ext uri="{9D8B030D-6E8A-4147-A177-3AD203B41FA5}">
                      <a16:colId xmlns:a16="http://schemas.microsoft.com/office/drawing/2014/main" val="4139119248"/>
                    </a:ext>
                  </a:extLst>
                </a:gridCol>
                <a:gridCol w="791348">
                  <a:extLst>
                    <a:ext uri="{9D8B030D-6E8A-4147-A177-3AD203B41FA5}">
                      <a16:colId xmlns:a16="http://schemas.microsoft.com/office/drawing/2014/main" val="884364798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V</a:t>
                      </a:r>
                      <a:r>
                        <a:rPr lang="cs-CZ" sz="1600" err="1"/>
                        <a:t>ěk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/>
                        <a:t>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82345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85+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0282775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75-84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503003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/>
                        <a:t>65-74 let</a:t>
                      </a:r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8890939"/>
                  </a:ext>
                </a:extLst>
              </a:tr>
            </a:tbl>
          </a:graphicData>
        </a:graphic>
      </p:graphicFrame>
      <p:sp>
        <p:nvSpPr>
          <p:cNvPr id="19" name="TextovéPole 18">
            <a:extLst>
              <a:ext uri="{FF2B5EF4-FFF2-40B4-BE49-F238E27FC236}">
                <a16:creationId xmlns:a16="http://schemas.microsoft.com/office/drawing/2014/main" id="{3A36BEFD-78AD-B3F5-B387-782B0C090E3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921991" y="861161"/>
            <a:ext cx="20662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Hospitalizovaní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D47E296E-0E3B-516F-3356-12030F36459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926925" y="3225871"/>
            <a:ext cx="20662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Léčení na JIP/UPV/ECMO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1DDF261-EAB4-B8AE-8A24-B661CEBD99D0}"/>
              </a:ext>
            </a:extLst>
          </p:cNvPr>
          <p:cNvSpPr txBox="1"/>
          <p:nvPr/>
        </p:nvSpPr>
        <p:spPr>
          <a:xfrm>
            <a:off x="9794686" y="6246513"/>
            <a:ext cx="2320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ÚZIS ČR: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systém ISIN - COVID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62434C6-B94F-1074-5C04-66EBCEB79956}"/>
              </a:ext>
            </a:extLst>
          </p:cNvPr>
          <p:cNvSpPr txBox="1"/>
          <p:nvPr/>
        </p:nvSpPr>
        <p:spPr>
          <a:xfrm>
            <a:off x="2410429" y="6383721"/>
            <a:ext cx="3472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Populace očkovaná po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.9.202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cs-CZ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1845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58420-A85B-803C-418C-C8226FE2F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7">
            <a:extLst>
              <a:ext uri="{FF2B5EF4-FFF2-40B4-BE49-F238E27FC236}">
                <a16:creationId xmlns:a16="http://schemas.microsoft.com/office/drawing/2014/main" id="{CAAB0274-33D9-03CE-F6A4-486E0BFC3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39" y="1814364"/>
            <a:ext cx="11130121" cy="1614636"/>
          </a:xfrm>
        </p:spPr>
        <p:txBody>
          <a:bodyPr>
            <a:noAutofit/>
          </a:bodyPr>
          <a:lstStyle/>
          <a:p>
            <a:pPr algn="ctr"/>
            <a:r>
              <a:rPr lang="cs-CZ" sz="2800" dirty="0"/>
              <a:t>Populační data z dlouhodobého sledování za pět sezón respiračních infekcí s cílovou skupinou pacientů s diabetes </a:t>
            </a:r>
            <a:r>
              <a:rPr lang="cs-CZ" sz="2800" dirty="0" err="1"/>
              <a:t>mellitus</a:t>
            </a:r>
            <a:r>
              <a:rPr lang="cs-CZ" sz="2800" dirty="0"/>
              <a:t> ve věku 65+. Studie sledovala vliv vakcinace proti chřipce na těžký průběh infekce a zejména na výskyt vážných, až život ohrožujících, komplikací.  </a:t>
            </a:r>
            <a:endParaRPr lang="cs-CZ" sz="2800" dirty="0">
              <a:solidFill>
                <a:schemeClr val="bg1"/>
              </a:solidFill>
              <a:highlight>
                <a:srgbClr val="2E5980"/>
              </a:highlight>
            </a:endParaRP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25B972C7-D327-25D9-1625-9B2DC6CBC949}"/>
              </a:ext>
            </a:extLst>
          </p:cNvPr>
          <p:cNvSpPr/>
          <p:nvPr/>
        </p:nvSpPr>
        <p:spPr>
          <a:xfrm>
            <a:off x="5315521" y="5631126"/>
            <a:ext cx="1396433" cy="578069"/>
          </a:xfrm>
          <a:prstGeom prst="downArrow">
            <a:avLst/>
          </a:prstGeom>
          <a:solidFill>
            <a:schemeClr val="accent2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A141A3A-3FA7-E220-3418-ED5282EE9EC1}"/>
              </a:ext>
            </a:extLst>
          </p:cNvPr>
          <p:cNvSpPr txBox="1"/>
          <p:nvPr/>
        </p:nvSpPr>
        <p:spPr>
          <a:xfrm>
            <a:off x="344219" y="4498599"/>
            <a:ext cx="11503561" cy="70788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cs-CZ" sz="2000" b="1" dirty="0">
                <a:solidFill>
                  <a:schemeClr val="bg1"/>
                </a:solidFill>
              </a:rPr>
              <a:t>Byl prokázán významný protektivní vliv vakcinace na výskyt všech sledovaných komplikací, včetně mortality. Redukce rizika se pohybovala v rozsahu od 15 % až po 27 %.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EE35977-8170-E6FF-4486-33CCA2FCA7BE}"/>
              </a:ext>
            </a:extLst>
          </p:cNvPr>
          <p:cNvSpPr txBox="1"/>
          <p:nvPr/>
        </p:nvSpPr>
        <p:spPr>
          <a:xfrm>
            <a:off x="344219" y="148561"/>
            <a:ext cx="117001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Reálná a reprezentativní česká data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Studie č. 3. Ochranný efekt očkování u diabetiků </a:t>
            </a:r>
          </a:p>
        </p:txBody>
      </p:sp>
    </p:spTree>
    <p:extLst>
      <p:ext uri="{BB962C8B-B14F-4D97-AF65-F5344CB8AC3E}">
        <p14:creationId xmlns:p14="http://schemas.microsoft.com/office/powerpoint/2010/main" val="4190813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7DAAA5A8-03D1-D31C-E505-2EB4785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03" y="67622"/>
            <a:ext cx="10515600" cy="538364"/>
          </a:xfrm>
        </p:spPr>
        <p:txBody>
          <a:bodyPr>
            <a:normAutofit fontScale="90000"/>
          </a:bodyPr>
          <a:lstStyle/>
          <a:p>
            <a:r>
              <a:rPr lang="cs-CZ">
                <a:solidFill>
                  <a:srgbClr val="2E5980"/>
                </a:solidFill>
              </a:rPr>
              <a:t>Výstup z české studie: pravděpodobnost výskytu komplikací během chřipkové sezony a</a:t>
            </a:r>
            <a:r>
              <a:rPr lang="cs-CZ">
                <a:solidFill>
                  <a:schemeClr val="bg1"/>
                </a:solidFill>
              </a:rPr>
              <a:t> </a:t>
            </a:r>
            <a:r>
              <a:rPr lang="cs-CZ">
                <a:solidFill>
                  <a:schemeClr val="bg1"/>
                </a:solidFill>
                <a:highlight>
                  <a:srgbClr val="2E5980"/>
                </a:highlight>
              </a:rPr>
              <a:t>ochranný vliv vakcinace u populace léčených diabetiků ve věku ≥ 65 let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691D83E-4AA5-DDF1-93CC-BF43E6C9D2D8}"/>
              </a:ext>
            </a:extLst>
          </p:cNvPr>
          <p:cNvSpPr txBox="1"/>
          <p:nvPr/>
        </p:nvSpPr>
        <p:spPr>
          <a:xfrm>
            <a:off x="344503" y="3058185"/>
            <a:ext cx="7854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Vliv vakcinace na riziko výskytu komplikací:</a:t>
            </a:r>
            <a:b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cs-CZ" sz="1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5F9F0C3-82B1-7038-E32D-985374375FAD}"/>
              </a:ext>
            </a:extLst>
          </p:cNvPr>
          <p:cNvSpPr txBox="1"/>
          <p:nvPr/>
        </p:nvSpPr>
        <p:spPr>
          <a:xfrm>
            <a:off x="344503" y="851443"/>
            <a:ext cx="11549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Nováková M, </a:t>
            </a:r>
            <a:r>
              <a:rPr kumimoji="0" lang="cs-CZ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Grebenyuk</a:t>
            </a: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V, Trojánek M, Wasserbauer M, Benešová K, Jarkovský J, Dušek L, Kvapil M.</a:t>
            </a:r>
            <a:b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Influenza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Vaccination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Hospitalisation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Cardiovascular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Mortality in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Elderly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Patients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</a:t>
            </a:r>
            <a:r>
              <a:rPr kumimoji="0" lang="cs-CZ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Diabetes: Czech Registry </a:t>
            </a:r>
            <a:r>
              <a:rPr kumimoji="0" lang="cs-CZ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Analysis</a:t>
            </a: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58A7A11-AD06-AAE5-BAA3-D54AABEBE2A0}"/>
              </a:ext>
            </a:extLst>
          </p:cNvPr>
          <p:cNvSpPr txBox="1"/>
          <p:nvPr/>
        </p:nvSpPr>
        <p:spPr>
          <a:xfrm>
            <a:off x="344503" y="1433486"/>
            <a:ext cx="115491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Pacient je považován za očkovaného proti chřipce, pokud obdržel příslušnou vakcinaci mezi 1. 9. a 30. 11. téhož roku.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Výskyt komplikací byl hodnocen v průběhu 5 chřipkových sezon (sezóna 2015/2016 až sezóna 2019/2020). 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Sledování pacientů vždy trvalo 4 měsíce, a to od 1. 12. do 1. 4. následujícího roku. Pro analýzu byli vybráni pacienti, kterým bylo vykázáno alespoň 1 léčivo z ATC skupiny A10 =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antidiabetika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 průběhu 6měsíčního období (od 1. 6. do 30. 11. téhož roku), které bezprostředně předcházelo zahájení sledování v nadcházející chřipkové sezóně.</a:t>
            </a:r>
          </a:p>
        </p:txBody>
      </p:sp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45D02A2F-DF48-849F-4223-4EABDB4277F9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5013996" y="3133370"/>
          <a:ext cx="3788602" cy="3681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3C8C6D15-59D4-F180-3C9C-3ED20F901AA6}"/>
              </a:ext>
            </a:extLst>
          </p:cNvPr>
          <p:cNvGraphicFramePr>
            <a:graphicFrameLocks noGrp="1"/>
          </p:cNvGraphicFramePr>
          <p:nvPr/>
        </p:nvGraphicFramePr>
        <p:xfrm>
          <a:off x="795577" y="3798099"/>
          <a:ext cx="4320000" cy="27605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9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Úmrtí z libovolných příčin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287" marR="4287" marT="428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0,73 (0,72; 0,75)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961">
                <a:tc>
                  <a:txBody>
                    <a:bodyPr/>
                    <a:lstStyle/>
                    <a:p>
                      <a:pPr marL="72000"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287" marR="4287" marT="428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9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Kardiovaskulární úmrtí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287" marR="4287" marT="428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0,81 (0,78; 0,83)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961">
                <a:tc>
                  <a:txBody>
                    <a:bodyPr/>
                    <a:lstStyle/>
                    <a:p>
                      <a:pPr marL="72000"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287" marR="4287" marT="428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9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AMI/CMP úmrtí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287" marR="4287" marT="428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0,80 (0,74; 0,86)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961">
                <a:tc>
                  <a:txBody>
                    <a:bodyPr/>
                    <a:lstStyle/>
                    <a:p>
                      <a:pPr marL="72000"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287" marR="4287" marT="428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9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Hospitalizace pro DM (akutní komplikace)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287" marR="4287" marT="428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0,79 (0,71; 0,89)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961">
                <a:tc>
                  <a:txBody>
                    <a:bodyPr/>
                    <a:lstStyle/>
                    <a:p>
                      <a:pPr marL="72000"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287" marR="4287" marT="428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09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Hospitalizace pro DM </a:t>
                      </a: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(celkem)</a:t>
                      </a:r>
                    </a:p>
                  </a:txBody>
                  <a:tcPr marL="4287" marR="4287" marT="428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0,85 (0,81; 0,88)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0961">
                <a:tc>
                  <a:txBody>
                    <a:bodyPr/>
                    <a:lstStyle/>
                    <a:p>
                      <a:pPr marL="72000"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287" marR="4287" marT="428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09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Hospitalizace pro chřipku/pneumonii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287" marR="4287" marT="428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0,84 (0,80; 0,87)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id="{AC574113-16E4-D33A-66B7-E6165B970632}"/>
              </a:ext>
            </a:extLst>
          </p:cNvPr>
          <p:cNvSpPr txBox="1"/>
          <p:nvPr/>
        </p:nvSpPr>
        <p:spPr>
          <a:xfrm>
            <a:off x="9121392" y="3905500"/>
            <a:ext cx="29330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Byl prokázán významný protektivní vliv vakcinace na výskyt všech sledovaných komplikací </a:t>
            </a:r>
            <a:r>
              <a:rPr kumimoji="0" lang="cs-CZ" sz="2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(tj. HR &lt; 1)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5638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C1B72-D0DD-F38E-2EAB-5179DD30D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adpis 7">
            <a:extLst>
              <a:ext uri="{FF2B5EF4-FFF2-40B4-BE49-F238E27FC236}">
                <a16:creationId xmlns:a16="http://schemas.microsoft.com/office/drawing/2014/main" id="{1969853E-0AF9-284D-C7F9-6BED578276B1}"/>
              </a:ext>
            </a:extLst>
          </p:cNvPr>
          <p:cNvSpPr txBox="1">
            <a:spLocks/>
          </p:cNvSpPr>
          <p:nvPr/>
        </p:nvSpPr>
        <p:spPr>
          <a:xfrm>
            <a:off x="948350" y="1049482"/>
            <a:ext cx="10515600" cy="33589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ZÁVĚR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600" b="1" i="0" u="none" strike="noStrike" kern="1200" cap="none" spc="0" normalizeH="0" baseline="0" noProof="0" dirty="0">
              <a:ln>
                <a:noFill/>
              </a:ln>
              <a:solidFill>
                <a:srgbClr val="14377B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Očkování proti chřipce má velmi významný protektivní efekt zejména u seniorní populace a populace osob </a:t>
            </a:r>
            <a:b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14377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 vážnými chronickými nemocemi. </a:t>
            </a:r>
            <a:endParaRPr kumimoji="0" lang="cs-CZ" sz="3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highlight>
                <a:srgbClr val="2E5980"/>
              </a:highlight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20186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DAE66-416A-148E-91FB-452AA38B7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1871A542-7F0B-5408-7EA6-D3956B862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434"/>
            <a:ext cx="10515600" cy="860162"/>
          </a:xfrm>
        </p:spPr>
        <p:txBody>
          <a:bodyPr>
            <a:noAutofit/>
          </a:bodyPr>
          <a:lstStyle/>
          <a:p>
            <a:pPr algn="ctr"/>
            <a:r>
              <a:rPr lang="cs-CZ" sz="5400" dirty="0">
                <a:solidFill>
                  <a:srgbClr val="14377B"/>
                </a:solidFill>
              </a:rPr>
              <a:t>V.</a:t>
            </a:r>
            <a:br>
              <a:rPr lang="cs-CZ" sz="5400" dirty="0">
                <a:solidFill>
                  <a:srgbClr val="14377B"/>
                </a:solidFill>
              </a:rPr>
            </a:br>
            <a:r>
              <a:rPr lang="cs-CZ" sz="5400" dirty="0">
                <a:solidFill>
                  <a:srgbClr val="14377B"/>
                </a:solidFill>
              </a:rPr>
              <a:t>Kde najdete všechna data </a:t>
            </a:r>
          </a:p>
        </p:txBody>
      </p:sp>
      <p:sp>
        <p:nvSpPr>
          <p:cNvPr id="6" name="Šipka: dolů 5">
            <a:extLst>
              <a:ext uri="{FF2B5EF4-FFF2-40B4-BE49-F238E27FC236}">
                <a16:creationId xmlns:a16="http://schemas.microsoft.com/office/drawing/2014/main" id="{0D799EB4-9A17-82E8-8178-8D480C5BF3F0}"/>
              </a:ext>
            </a:extLst>
          </p:cNvPr>
          <p:cNvSpPr/>
          <p:nvPr/>
        </p:nvSpPr>
        <p:spPr>
          <a:xfrm>
            <a:off x="637586" y="2210435"/>
            <a:ext cx="1285875" cy="782411"/>
          </a:xfrm>
          <a:prstGeom prst="downArrow">
            <a:avLst/>
          </a:prstGeom>
          <a:solidFill>
            <a:srgbClr val="1437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6A278B1-FF1E-D5BF-423D-B9A284D51BC0}"/>
              </a:ext>
            </a:extLst>
          </p:cNvPr>
          <p:cNvSpPr txBox="1"/>
          <p:nvPr/>
        </p:nvSpPr>
        <p:spPr>
          <a:xfrm>
            <a:off x="696833" y="3083896"/>
            <a:ext cx="2783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Národní report proočkovanosti</a:t>
            </a:r>
          </a:p>
        </p:txBody>
      </p:sp>
      <p:sp>
        <p:nvSpPr>
          <p:cNvPr id="3" name="Šipka: dolů 2">
            <a:extLst>
              <a:ext uri="{FF2B5EF4-FFF2-40B4-BE49-F238E27FC236}">
                <a16:creationId xmlns:a16="http://schemas.microsoft.com/office/drawing/2014/main" id="{C633D7EE-856A-2C36-03BA-6B6F97C39533}"/>
              </a:ext>
            </a:extLst>
          </p:cNvPr>
          <p:cNvSpPr/>
          <p:nvPr/>
        </p:nvSpPr>
        <p:spPr>
          <a:xfrm>
            <a:off x="5453061" y="3236786"/>
            <a:ext cx="1285875" cy="782411"/>
          </a:xfrm>
          <a:prstGeom prst="downArrow">
            <a:avLst/>
          </a:prstGeom>
          <a:solidFill>
            <a:srgbClr val="1437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DEE9755-4CCD-1374-5649-C1F3AF9626BD}"/>
              </a:ext>
            </a:extLst>
          </p:cNvPr>
          <p:cNvSpPr txBox="1"/>
          <p:nvPr/>
        </p:nvSpPr>
        <p:spPr>
          <a:xfrm>
            <a:off x="4055405" y="4019197"/>
            <a:ext cx="4081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Otevřená populační data a souhrny </a:t>
            </a:r>
          </a:p>
        </p:txBody>
      </p:sp>
      <p:sp>
        <p:nvSpPr>
          <p:cNvPr id="8" name="Šipka: dolů 7">
            <a:extLst>
              <a:ext uri="{FF2B5EF4-FFF2-40B4-BE49-F238E27FC236}">
                <a16:creationId xmlns:a16="http://schemas.microsoft.com/office/drawing/2014/main" id="{901C17A4-BDC3-D428-904B-C297B5CED2B4}"/>
              </a:ext>
            </a:extLst>
          </p:cNvPr>
          <p:cNvSpPr/>
          <p:nvPr/>
        </p:nvSpPr>
        <p:spPr>
          <a:xfrm>
            <a:off x="10268539" y="2242627"/>
            <a:ext cx="1285875" cy="782411"/>
          </a:xfrm>
          <a:prstGeom prst="downArrow">
            <a:avLst/>
          </a:prstGeom>
          <a:solidFill>
            <a:srgbClr val="1437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E689B90-526C-C0A7-BAA9-85C824AF6E02}"/>
              </a:ext>
            </a:extLst>
          </p:cNvPr>
          <p:cNvSpPr txBox="1"/>
          <p:nvPr/>
        </p:nvSpPr>
        <p:spPr>
          <a:xfrm>
            <a:off x="7866583" y="3124590"/>
            <a:ext cx="36878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Real-</a:t>
            </a:r>
            <a:r>
              <a:rPr kumimoji="0" lang="cs-CZ" sz="3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  <a:r>
              <a:rPr kumimoji="0" lang="cs-CZ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reporting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Covid-19 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 </a:t>
            </a:r>
            <a:r>
              <a:rPr kumimoji="0" lang="en-US" sz="3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</a:t>
            </a:r>
            <a:r>
              <a:rPr kumimoji="0" lang="cs-CZ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ř</a:t>
            </a:r>
            <a:r>
              <a:rPr kumimoji="0" lang="en-US" sz="3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ipka</a:t>
            </a:r>
            <a:r>
              <a:rPr kumimoji="0" lang="cs-CZ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FF0B985C-D833-5A4F-AFF5-380DB639C17C}"/>
              </a:ext>
            </a:extLst>
          </p:cNvPr>
          <p:cNvSpPr txBox="1"/>
          <p:nvPr/>
        </p:nvSpPr>
        <p:spPr>
          <a:xfrm>
            <a:off x="296575" y="5204631"/>
            <a:ext cx="82494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https://www.nzip.cz/data/1704-ockovani-v-dostupnych-datech-nzis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AA1D5BF2-7EDA-DD53-27BC-2EAFDBA1C0BD}"/>
              </a:ext>
            </a:extLst>
          </p:cNvPr>
          <p:cNvSpPr txBox="1"/>
          <p:nvPr/>
        </p:nvSpPr>
        <p:spPr>
          <a:xfrm>
            <a:off x="1405161" y="5740322"/>
            <a:ext cx="91546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https://www.nzip.cz/data/1703-proockovanost-kraje-okresy-datovy-souhrn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1160460-BB5E-3C9D-1926-9751D4B9C11B}"/>
              </a:ext>
            </a:extLst>
          </p:cNvPr>
          <p:cNvSpPr txBox="1"/>
          <p:nvPr/>
        </p:nvSpPr>
        <p:spPr>
          <a:xfrm>
            <a:off x="2296632" y="6276014"/>
            <a:ext cx="96401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https://mzd.gov.cz/tiskove-centrum-mz/denni-datove-souhrny-covid-19-chripka</a:t>
            </a:r>
          </a:p>
        </p:txBody>
      </p:sp>
    </p:spTree>
    <p:extLst>
      <p:ext uri="{BB962C8B-B14F-4D97-AF65-F5344CB8AC3E}">
        <p14:creationId xmlns:p14="http://schemas.microsoft.com/office/powerpoint/2010/main" val="6963060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1FF61-2340-46B7-5355-0C4018E43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Nadpis 1">
            <a:extLst>
              <a:ext uri="{FF2B5EF4-FFF2-40B4-BE49-F238E27FC236}">
                <a16:creationId xmlns:a16="http://schemas.microsoft.com/office/drawing/2014/main" id="{7A118807-BD4C-45B7-7D76-FCE09C45D001}"/>
              </a:ext>
            </a:extLst>
          </p:cNvPr>
          <p:cNvSpPr txBox="1">
            <a:spLocks/>
          </p:cNvSpPr>
          <p:nvPr/>
        </p:nvSpPr>
        <p:spPr>
          <a:xfrm>
            <a:off x="157423" y="179898"/>
            <a:ext cx="8339791" cy="6393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>
                <a:ln>
                  <a:noFill/>
                </a:ln>
                <a:solidFill>
                  <a:srgbClr val="25518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Národní zdravotnický informační portál (NZIP)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C88C71A4-B39C-3C56-9EC6-15E3A8068514}"/>
              </a:ext>
            </a:extLst>
          </p:cNvPr>
          <p:cNvSpPr txBox="1"/>
          <p:nvPr/>
        </p:nvSpPr>
        <p:spPr>
          <a:xfrm>
            <a:off x="157423" y="690430"/>
            <a:ext cx="70068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Národní zdravotnický informační systém je dostupný on-line v samostatné sekci DATOVÉ ZPRAVODAJSTVÍ na Národním zdravotnickém informačním portálu </a:t>
            </a: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https://www.nzip.cz</a:t>
            </a: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B556A52-6B95-8263-B50B-72ABCAE583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442" t="25427" r="19505" b="5427"/>
          <a:stretch/>
        </p:blipFill>
        <p:spPr>
          <a:xfrm>
            <a:off x="7091" y="2449472"/>
            <a:ext cx="7146561" cy="4408528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365EC5D0-DE50-27F0-DB31-1BF3A888094C}"/>
              </a:ext>
            </a:extLst>
          </p:cNvPr>
          <p:cNvSpPr/>
          <p:nvPr/>
        </p:nvSpPr>
        <p:spPr>
          <a:xfrm>
            <a:off x="5305646" y="4397897"/>
            <a:ext cx="1848006" cy="51434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BFA26FC5-E34D-8CC1-2D5F-C376E61769CE}"/>
              </a:ext>
            </a:extLst>
          </p:cNvPr>
          <p:cNvCxnSpPr>
            <a:cxnSpLocks/>
          </p:cNvCxnSpPr>
          <p:nvPr/>
        </p:nvCxnSpPr>
        <p:spPr>
          <a:xfrm flipV="1">
            <a:off x="6762308" y="2419822"/>
            <a:ext cx="1286539" cy="211218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1918FFAB-7980-1EB5-E225-41141ABAC62D}"/>
              </a:ext>
            </a:extLst>
          </p:cNvPr>
          <p:cNvCxnSpPr>
            <a:cxnSpLocks/>
          </p:cNvCxnSpPr>
          <p:nvPr/>
        </p:nvCxnSpPr>
        <p:spPr>
          <a:xfrm>
            <a:off x="6772940" y="4759786"/>
            <a:ext cx="1371596" cy="199188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>
            <a:extLst>
              <a:ext uri="{FF2B5EF4-FFF2-40B4-BE49-F238E27FC236}">
                <a16:creationId xmlns:a16="http://schemas.microsoft.com/office/drawing/2014/main" id="{3B2DD01B-3457-CF4B-1295-C23A44307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8774" y="290040"/>
            <a:ext cx="2265535" cy="1754140"/>
          </a:xfrm>
          <a:prstGeom prst="rect">
            <a:avLst/>
          </a:prstGeom>
        </p:spPr>
      </p:pic>
      <p:sp>
        <p:nvSpPr>
          <p:cNvPr id="5" name="Nadpis 3">
            <a:extLst>
              <a:ext uri="{FF2B5EF4-FFF2-40B4-BE49-F238E27FC236}">
                <a16:creationId xmlns:a16="http://schemas.microsoft.com/office/drawing/2014/main" id="{E32E0263-44A2-4890-15CC-542517EDC93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7857928" y="3064077"/>
            <a:ext cx="4055571" cy="26676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Publikovaná data včetně autorsky připravených datových souhrnů a otevřených dat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49159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D31CC-C7B6-A747-6359-EA361EFA5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B56E1EC2-E4BA-6AE1-6CA8-A9354605C4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192" t="21395" r="22296" b="5581"/>
          <a:stretch>
            <a:fillRect/>
          </a:stretch>
        </p:blipFill>
        <p:spPr>
          <a:xfrm>
            <a:off x="72451" y="234762"/>
            <a:ext cx="5827605" cy="4235807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D58AA83-4FCA-D59B-C46A-F7CD2A2A48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993" t="21860" r="28576" b="5116"/>
          <a:stretch>
            <a:fillRect/>
          </a:stretch>
        </p:blipFill>
        <p:spPr>
          <a:xfrm>
            <a:off x="5900056" y="398048"/>
            <a:ext cx="6401813" cy="6346792"/>
          </a:xfrm>
          <a:prstGeom prst="rect">
            <a:avLst/>
          </a:prstGeom>
        </p:spPr>
      </p:pic>
      <p:sp>
        <p:nvSpPr>
          <p:cNvPr id="12" name="Šipka: doprava 11">
            <a:extLst>
              <a:ext uri="{FF2B5EF4-FFF2-40B4-BE49-F238E27FC236}">
                <a16:creationId xmlns:a16="http://schemas.microsoft.com/office/drawing/2014/main" id="{9751874F-E25A-3E0E-770A-EB7B0AC43A68}"/>
              </a:ext>
            </a:extLst>
          </p:cNvPr>
          <p:cNvSpPr/>
          <p:nvPr/>
        </p:nvSpPr>
        <p:spPr>
          <a:xfrm rot="1899698">
            <a:off x="4543149" y="1946097"/>
            <a:ext cx="1297172" cy="59542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0D707C4-AACD-E016-831A-C4A5BDD7AEB6}"/>
              </a:ext>
            </a:extLst>
          </p:cNvPr>
          <p:cNvSpPr txBox="1"/>
          <p:nvPr/>
        </p:nvSpPr>
        <p:spPr>
          <a:xfrm rot="20037355">
            <a:off x="-183202" y="4395218"/>
            <a:ext cx="6172200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https://www.nzip.cz/kategorie/261-centralni-evidence-ockovani</a:t>
            </a:r>
          </a:p>
        </p:txBody>
      </p:sp>
    </p:spTree>
    <p:extLst>
      <p:ext uri="{BB962C8B-B14F-4D97-AF65-F5344CB8AC3E}">
        <p14:creationId xmlns:p14="http://schemas.microsoft.com/office/powerpoint/2010/main" val="41640838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D7E51-27CA-9F11-A083-E63349AA6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2C81FA2B-E35E-B09D-1BE5-670C24781446}"/>
              </a:ext>
            </a:extLst>
          </p:cNvPr>
          <p:cNvSpPr txBox="1"/>
          <p:nvPr/>
        </p:nvSpPr>
        <p:spPr>
          <a:xfrm>
            <a:off x="440563" y="3429000"/>
            <a:ext cx="115252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DĚKUJI ZA POZORNOST 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7A1BD10-1016-9D80-181E-7C862775F9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044" y="550711"/>
            <a:ext cx="5394288" cy="1398670"/>
          </a:xfrm>
          <a:prstGeom prst="rect">
            <a:avLst/>
          </a:prstGeom>
        </p:spPr>
      </p:pic>
      <p:grpSp>
        <p:nvGrpSpPr>
          <p:cNvPr id="4" name="Grafický objekt 4">
            <a:extLst>
              <a:ext uri="{FF2B5EF4-FFF2-40B4-BE49-F238E27FC236}">
                <a16:creationId xmlns:a16="http://schemas.microsoft.com/office/drawing/2014/main" id="{A2921196-998C-2E82-69A4-CD2A5E2D9401}"/>
              </a:ext>
            </a:extLst>
          </p:cNvPr>
          <p:cNvGrpSpPr>
            <a:grpSpLocks noChangeAspect="1"/>
          </p:cNvGrpSpPr>
          <p:nvPr/>
        </p:nvGrpSpPr>
        <p:grpSpPr>
          <a:xfrm>
            <a:off x="2111122" y="2208101"/>
            <a:ext cx="8184132" cy="598103"/>
            <a:chOff x="5553215" y="2760399"/>
            <a:chExt cx="5938075" cy="433959"/>
          </a:xfrm>
          <a:solidFill>
            <a:srgbClr val="3C5991"/>
          </a:solidFill>
        </p:grpSpPr>
        <p:sp>
          <p:nvSpPr>
            <p:cNvPr id="6" name="Volný tvar: obrazec 5">
              <a:extLst>
                <a:ext uri="{FF2B5EF4-FFF2-40B4-BE49-F238E27FC236}">
                  <a16:creationId xmlns:a16="http://schemas.microsoft.com/office/drawing/2014/main" id="{F4D81E9D-711C-5601-2292-3EA32CDC0BB3}"/>
                </a:ext>
              </a:extLst>
            </p:cNvPr>
            <p:cNvSpPr/>
            <p:nvPr/>
          </p:nvSpPr>
          <p:spPr>
            <a:xfrm>
              <a:off x="7911509" y="2760399"/>
              <a:ext cx="52768" cy="433959"/>
            </a:xfrm>
            <a:custGeom>
              <a:avLst/>
              <a:gdLst>
                <a:gd name="connsiteX0" fmla="*/ 0 w 52768"/>
                <a:gd name="connsiteY0" fmla="*/ 0 h 433959"/>
                <a:gd name="connsiteX1" fmla="*/ 52768 w 52768"/>
                <a:gd name="connsiteY1" fmla="*/ 0 h 433959"/>
                <a:gd name="connsiteX2" fmla="*/ 52768 w 52768"/>
                <a:gd name="connsiteY2" fmla="*/ 433959 h 433959"/>
                <a:gd name="connsiteX3" fmla="*/ 0 w 52768"/>
                <a:gd name="connsiteY3" fmla="*/ 433959 h 43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68" h="433959">
                  <a:moveTo>
                    <a:pt x="0" y="0"/>
                  </a:moveTo>
                  <a:lnTo>
                    <a:pt x="52768" y="0"/>
                  </a:lnTo>
                  <a:lnTo>
                    <a:pt x="52768" y="433959"/>
                  </a:lnTo>
                  <a:lnTo>
                    <a:pt x="0" y="4339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B6C1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" name="Grafický objekt 4">
              <a:extLst>
                <a:ext uri="{FF2B5EF4-FFF2-40B4-BE49-F238E27FC236}">
                  <a16:creationId xmlns:a16="http://schemas.microsoft.com/office/drawing/2014/main" id="{B09936EA-9AAB-EF8F-E2D1-2937E947A2A5}"/>
                </a:ext>
              </a:extLst>
            </p:cNvPr>
            <p:cNvGrpSpPr/>
            <p:nvPr/>
          </p:nvGrpSpPr>
          <p:grpSpPr>
            <a:xfrm>
              <a:off x="5553215" y="2812786"/>
              <a:ext cx="2206656" cy="330422"/>
              <a:chOff x="5553215" y="2812786"/>
              <a:chExt cx="2206656" cy="330422"/>
            </a:xfrm>
            <a:grpFill/>
          </p:grpSpPr>
          <p:sp>
            <p:nvSpPr>
              <p:cNvPr id="87" name="Volný tvar: obrazec 86">
                <a:extLst>
                  <a:ext uri="{FF2B5EF4-FFF2-40B4-BE49-F238E27FC236}">
                    <a16:creationId xmlns:a16="http://schemas.microsoft.com/office/drawing/2014/main" id="{A83B7685-2CA9-0B5E-60C4-B9348EE50D13}"/>
                  </a:ext>
                </a:extLst>
              </p:cNvPr>
              <p:cNvSpPr/>
              <p:nvPr/>
            </p:nvSpPr>
            <p:spPr>
              <a:xfrm>
                <a:off x="5553215" y="2812786"/>
                <a:ext cx="238982" cy="330327"/>
              </a:xfrm>
              <a:custGeom>
                <a:avLst/>
                <a:gdLst>
                  <a:gd name="connsiteX0" fmla="*/ 0 w 238982"/>
                  <a:gd name="connsiteY0" fmla="*/ 230315 h 330327"/>
                  <a:gd name="connsiteX1" fmla="*/ 76772 w 238982"/>
                  <a:gd name="connsiteY1" fmla="*/ 230315 h 330327"/>
                  <a:gd name="connsiteX2" fmla="*/ 119539 w 238982"/>
                  <a:gd name="connsiteY2" fmla="*/ 262890 h 330327"/>
                  <a:gd name="connsiteX3" fmla="*/ 162306 w 238982"/>
                  <a:gd name="connsiteY3" fmla="*/ 230315 h 330327"/>
                  <a:gd name="connsiteX4" fmla="*/ 108871 w 238982"/>
                  <a:gd name="connsiteY4" fmla="*/ 199263 h 330327"/>
                  <a:gd name="connsiteX5" fmla="*/ 5906 w 238982"/>
                  <a:gd name="connsiteY5" fmla="*/ 103061 h 330327"/>
                  <a:gd name="connsiteX6" fmla="*/ 120015 w 238982"/>
                  <a:gd name="connsiteY6" fmla="*/ 0 h 330327"/>
                  <a:gd name="connsiteX7" fmla="*/ 234125 w 238982"/>
                  <a:gd name="connsiteY7" fmla="*/ 100584 h 330327"/>
                  <a:gd name="connsiteX8" fmla="*/ 160306 w 238982"/>
                  <a:gd name="connsiteY8" fmla="*/ 100584 h 330327"/>
                  <a:gd name="connsiteX9" fmla="*/ 120968 w 238982"/>
                  <a:gd name="connsiteY9" fmla="*/ 67532 h 330327"/>
                  <a:gd name="connsiteX10" fmla="*/ 81629 w 238982"/>
                  <a:gd name="connsiteY10" fmla="*/ 100108 h 330327"/>
                  <a:gd name="connsiteX11" fmla="*/ 135541 w 238982"/>
                  <a:gd name="connsiteY11" fmla="*/ 131159 h 330327"/>
                  <a:gd name="connsiteX12" fmla="*/ 238982 w 238982"/>
                  <a:gd name="connsiteY12" fmla="*/ 227362 h 330327"/>
                  <a:gd name="connsiteX13" fmla="*/ 119539 w 238982"/>
                  <a:gd name="connsiteY13" fmla="*/ 330327 h 330327"/>
                  <a:gd name="connsiteX14" fmla="*/ 0 w 238982"/>
                  <a:gd name="connsiteY14" fmla="*/ 230315 h 330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8982" h="330327">
                    <a:moveTo>
                      <a:pt x="0" y="230315"/>
                    </a:moveTo>
                    <a:lnTo>
                      <a:pt x="76772" y="230315"/>
                    </a:lnTo>
                    <a:cubicBezTo>
                      <a:pt x="76772" y="250222"/>
                      <a:pt x="88868" y="262890"/>
                      <a:pt x="119539" y="262890"/>
                    </a:cubicBezTo>
                    <a:cubicBezTo>
                      <a:pt x="150209" y="262890"/>
                      <a:pt x="162306" y="250222"/>
                      <a:pt x="162306" y="230315"/>
                    </a:cubicBezTo>
                    <a:cubicBezTo>
                      <a:pt x="162306" y="209455"/>
                      <a:pt x="138017" y="204597"/>
                      <a:pt x="108871" y="199263"/>
                    </a:cubicBezTo>
                    <a:cubicBezTo>
                      <a:pt x="63722" y="190976"/>
                      <a:pt x="5906" y="180308"/>
                      <a:pt x="5906" y="103061"/>
                    </a:cubicBezTo>
                    <a:cubicBezTo>
                      <a:pt x="5810" y="42767"/>
                      <a:pt x="51530" y="0"/>
                      <a:pt x="120015" y="0"/>
                    </a:cubicBezTo>
                    <a:cubicBezTo>
                      <a:pt x="188500" y="0"/>
                      <a:pt x="231743" y="40291"/>
                      <a:pt x="234125" y="100584"/>
                    </a:cubicBezTo>
                    <a:lnTo>
                      <a:pt x="160306" y="100584"/>
                    </a:lnTo>
                    <a:cubicBezTo>
                      <a:pt x="159830" y="82106"/>
                      <a:pt x="148209" y="67532"/>
                      <a:pt x="120968" y="67532"/>
                    </a:cubicBezTo>
                    <a:cubicBezTo>
                      <a:pt x="93726" y="67532"/>
                      <a:pt x="81629" y="83534"/>
                      <a:pt x="81629" y="100108"/>
                    </a:cubicBezTo>
                    <a:cubicBezTo>
                      <a:pt x="81629" y="120968"/>
                      <a:pt x="105918" y="125825"/>
                      <a:pt x="135541" y="131159"/>
                    </a:cubicBezTo>
                    <a:cubicBezTo>
                      <a:pt x="181166" y="139446"/>
                      <a:pt x="238982" y="150114"/>
                      <a:pt x="238982" y="227362"/>
                    </a:cubicBezTo>
                    <a:cubicBezTo>
                      <a:pt x="238982" y="290513"/>
                      <a:pt x="191357" y="330327"/>
                      <a:pt x="119539" y="330327"/>
                    </a:cubicBezTo>
                    <a:cubicBezTo>
                      <a:pt x="47720" y="330327"/>
                      <a:pt x="1429" y="291941"/>
                      <a:pt x="0" y="23031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Volný tvar: obrazec 87">
                <a:extLst>
                  <a:ext uri="{FF2B5EF4-FFF2-40B4-BE49-F238E27FC236}">
                    <a16:creationId xmlns:a16="http://schemas.microsoft.com/office/drawing/2014/main" id="{6278814D-3729-B2CB-4644-443B618DCE63}"/>
                  </a:ext>
                </a:extLst>
              </p:cNvPr>
              <p:cNvSpPr/>
              <p:nvPr/>
            </p:nvSpPr>
            <p:spPr>
              <a:xfrm>
                <a:off x="5834011" y="2812786"/>
                <a:ext cx="334232" cy="330327"/>
              </a:xfrm>
              <a:custGeom>
                <a:avLst/>
                <a:gdLst>
                  <a:gd name="connsiteX0" fmla="*/ 0 w 334232"/>
                  <a:gd name="connsiteY0" fmla="*/ 165164 h 330327"/>
                  <a:gd name="connsiteX1" fmla="*/ 169069 w 334232"/>
                  <a:gd name="connsiteY1" fmla="*/ 0 h 330327"/>
                  <a:gd name="connsiteX2" fmla="*/ 334232 w 334232"/>
                  <a:gd name="connsiteY2" fmla="*/ 126778 h 330327"/>
                  <a:gd name="connsiteX3" fmla="*/ 251174 w 334232"/>
                  <a:gd name="connsiteY3" fmla="*/ 126778 h 330327"/>
                  <a:gd name="connsiteX4" fmla="*/ 169069 w 334232"/>
                  <a:gd name="connsiteY4" fmla="*/ 72866 h 330327"/>
                  <a:gd name="connsiteX5" fmla="*/ 79724 w 334232"/>
                  <a:gd name="connsiteY5" fmla="*/ 165164 h 330327"/>
                  <a:gd name="connsiteX6" fmla="*/ 169069 w 334232"/>
                  <a:gd name="connsiteY6" fmla="*/ 257461 h 330327"/>
                  <a:gd name="connsiteX7" fmla="*/ 251174 w 334232"/>
                  <a:gd name="connsiteY7" fmla="*/ 203549 h 330327"/>
                  <a:gd name="connsiteX8" fmla="*/ 334232 w 334232"/>
                  <a:gd name="connsiteY8" fmla="*/ 203549 h 330327"/>
                  <a:gd name="connsiteX9" fmla="*/ 169069 w 334232"/>
                  <a:gd name="connsiteY9" fmla="*/ 330327 h 330327"/>
                  <a:gd name="connsiteX10" fmla="*/ 0 w 334232"/>
                  <a:gd name="connsiteY10" fmla="*/ 165164 h 330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4232" h="330327">
                    <a:moveTo>
                      <a:pt x="0" y="165164"/>
                    </a:moveTo>
                    <a:cubicBezTo>
                      <a:pt x="0" y="69914"/>
                      <a:pt x="69914" y="0"/>
                      <a:pt x="169069" y="0"/>
                    </a:cubicBezTo>
                    <a:cubicBezTo>
                      <a:pt x="254032" y="0"/>
                      <a:pt x="318230" y="51530"/>
                      <a:pt x="334232" y="126778"/>
                    </a:cubicBezTo>
                    <a:lnTo>
                      <a:pt x="251174" y="126778"/>
                    </a:lnTo>
                    <a:cubicBezTo>
                      <a:pt x="238506" y="94202"/>
                      <a:pt x="208883" y="72866"/>
                      <a:pt x="169069" y="72866"/>
                    </a:cubicBezTo>
                    <a:cubicBezTo>
                      <a:pt x="115157" y="72866"/>
                      <a:pt x="79724" y="111728"/>
                      <a:pt x="79724" y="165164"/>
                    </a:cubicBezTo>
                    <a:cubicBezTo>
                      <a:pt x="79724" y="218599"/>
                      <a:pt x="115157" y="257461"/>
                      <a:pt x="169069" y="257461"/>
                    </a:cubicBezTo>
                    <a:cubicBezTo>
                      <a:pt x="208883" y="257461"/>
                      <a:pt x="238506" y="236125"/>
                      <a:pt x="251174" y="203549"/>
                    </a:cubicBezTo>
                    <a:lnTo>
                      <a:pt x="334232" y="203549"/>
                    </a:lnTo>
                    <a:cubicBezTo>
                      <a:pt x="318230" y="278797"/>
                      <a:pt x="254127" y="330327"/>
                      <a:pt x="169069" y="330327"/>
                    </a:cubicBezTo>
                    <a:cubicBezTo>
                      <a:pt x="70009" y="330327"/>
                      <a:pt x="0" y="260414"/>
                      <a:pt x="0" y="16516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Volný tvar: obrazec 88">
                <a:extLst>
                  <a:ext uri="{FF2B5EF4-FFF2-40B4-BE49-F238E27FC236}">
                    <a16:creationId xmlns:a16="http://schemas.microsoft.com/office/drawing/2014/main" id="{5C8253DC-A7A0-9E70-D43A-4D3B14C7E8E1}"/>
                  </a:ext>
                </a:extLst>
              </p:cNvPr>
              <p:cNvSpPr/>
              <p:nvPr/>
            </p:nvSpPr>
            <p:spPr>
              <a:xfrm>
                <a:off x="6208439" y="2812786"/>
                <a:ext cx="338137" cy="330327"/>
              </a:xfrm>
              <a:custGeom>
                <a:avLst/>
                <a:gdLst>
                  <a:gd name="connsiteX0" fmla="*/ 0 w 338137"/>
                  <a:gd name="connsiteY0" fmla="*/ 165164 h 330327"/>
                  <a:gd name="connsiteX1" fmla="*/ 169069 w 338137"/>
                  <a:gd name="connsiteY1" fmla="*/ 0 h 330327"/>
                  <a:gd name="connsiteX2" fmla="*/ 338138 w 338137"/>
                  <a:gd name="connsiteY2" fmla="*/ 165164 h 330327"/>
                  <a:gd name="connsiteX3" fmla="*/ 169069 w 338137"/>
                  <a:gd name="connsiteY3" fmla="*/ 330327 h 330327"/>
                  <a:gd name="connsiteX4" fmla="*/ 0 w 338137"/>
                  <a:gd name="connsiteY4" fmla="*/ 165164 h 330327"/>
                  <a:gd name="connsiteX5" fmla="*/ 258413 w 338137"/>
                  <a:gd name="connsiteY5" fmla="*/ 165164 h 330327"/>
                  <a:gd name="connsiteX6" fmla="*/ 169069 w 338137"/>
                  <a:gd name="connsiteY6" fmla="*/ 72866 h 330327"/>
                  <a:gd name="connsiteX7" fmla="*/ 79724 w 338137"/>
                  <a:gd name="connsiteY7" fmla="*/ 165164 h 330327"/>
                  <a:gd name="connsiteX8" fmla="*/ 169069 w 338137"/>
                  <a:gd name="connsiteY8" fmla="*/ 257461 h 330327"/>
                  <a:gd name="connsiteX9" fmla="*/ 258413 w 338137"/>
                  <a:gd name="connsiteY9" fmla="*/ 165164 h 330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8137" h="330327">
                    <a:moveTo>
                      <a:pt x="0" y="165164"/>
                    </a:moveTo>
                    <a:cubicBezTo>
                      <a:pt x="0" y="69914"/>
                      <a:pt x="69913" y="0"/>
                      <a:pt x="169069" y="0"/>
                    </a:cubicBezTo>
                    <a:cubicBezTo>
                      <a:pt x="268224" y="0"/>
                      <a:pt x="338138" y="69914"/>
                      <a:pt x="338138" y="165164"/>
                    </a:cubicBezTo>
                    <a:cubicBezTo>
                      <a:pt x="338138" y="260414"/>
                      <a:pt x="268224" y="330327"/>
                      <a:pt x="169069" y="330327"/>
                    </a:cubicBezTo>
                    <a:cubicBezTo>
                      <a:pt x="69913" y="330327"/>
                      <a:pt x="0" y="260414"/>
                      <a:pt x="0" y="165164"/>
                    </a:cubicBezTo>
                    <a:close/>
                    <a:moveTo>
                      <a:pt x="258413" y="165164"/>
                    </a:moveTo>
                    <a:cubicBezTo>
                      <a:pt x="258413" y="111728"/>
                      <a:pt x="222980" y="72866"/>
                      <a:pt x="169069" y="72866"/>
                    </a:cubicBezTo>
                    <a:cubicBezTo>
                      <a:pt x="115157" y="72866"/>
                      <a:pt x="79724" y="111728"/>
                      <a:pt x="79724" y="165164"/>
                    </a:cubicBezTo>
                    <a:cubicBezTo>
                      <a:pt x="79724" y="218599"/>
                      <a:pt x="115157" y="257461"/>
                      <a:pt x="169069" y="257461"/>
                    </a:cubicBezTo>
                    <a:cubicBezTo>
                      <a:pt x="222980" y="257461"/>
                      <a:pt x="258413" y="218599"/>
                      <a:pt x="258413" y="16516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Volný tvar: obrazec 89">
                <a:extLst>
                  <a:ext uri="{FF2B5EF4-FFF2-40B4-BE49-F238E27FC236}">
                    <a16:creationId xmlns:a16="http://schemas.microsoft.com/office/drawing/2014/main" id="{DED5CF94-6AF1-3F9F-BF91-0B713A13840F}"/>
                  </a:ext>
                </a:extLst>
              </p:cNvPr>
              <p:cNvSpPr/>
              <p:nvPr/>
            </p:nvSpPr>
            <p:spPr>
              <a:xfrm>
                <a:off x="6605251" y="2819168"/>
                <a:ext cx="249745" cy="317658"/>
              </a:xfrm>
              <a:custGeom>
                <a:avLst/>
                <a:gdLst>
                  <a:gd name="connsiteX0" fmla="*/ 0 w 249745"/>
                  <a:gd name="connsiteY0" fmla="*/ 0 h 317658"/>
                  <a:gd name="connsiteX1" fmla="*/ 124873 w 249745"/>
                  <a:gd name="connsiteY1" fmla="*/ 0 h 317658"/>
                  <a:gd name="connsiteX2" fmla="*/ 249746 w 249745"/>
                  <a:gd name="connsiteY2" fmla="*/ 111728 h 317658"/>
                  <a:gd name="connsiteX3" fmla="*/ 124873 w 249745"/>
                  <a:gd name="connsiteY3" fmla="*/ 223933 h 317658"/>
                  <a:gd name="connsiteX4" fmla="*/ 78772 w 249745"/>
                  <a:gd name="connsiteY4" fmla="*/ 223933 h 317658"/>
                  <a:gd name="connsiteX5" fmla="*/ 78772 w 249745"/>
                  <a:gd name="connsiteY5" fmla="*/ 317659 h 317658"/>
                  <a:gd name="connsiteX6" fmla="*/ 95 w 249745"/>
                  <a:gd name="connsiteY6" fmla="*/ 317659 h 317658"/>
                  <a:gd name="connsiteX7" fmla="*/ 95 w 249745"/>
                  <a:gd name="connsiteY7" fmla="*/ 0 h 317658"/>
                  <a:gd name="connsiteX8" fmla="*/ 126302 w 249745"/>
                  <a:gd name="connsiteY8" fmla="*/ 151067 h 317658"/>
                  <a:gd name="connsiteX9" fmla="*/ 170021 w 249745"/>
                  <a:gd name="connsiteY9" fmla="*/ 111728 h 317658"/>
                  <a:gd name="connsiteX10" fmla="*/ 126302 w 249745"/>
                  <a:gd name="connsiteY10" fmla="*/ 72866 h 317658"/>
                  <a:gd name="connsiteX11" fmla="*/ 78677 w 249745"/>
                  <a:gd name="connsiteY11" fmla="*/ 72866 h 317658"/>
                  <a:gd name="connsiteX12" fmla="*/ 78677 w 249745"/>
                  <a:gd name="connsiteY12" fmla="*/ 151067 h 317658"/>
                  <a:gd name="connsiteX13" fmla="*/ 126302 w 249745"/>
                  <a:gd name="connsiteY13" fmla="*/ 151067 h 317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9745" h="317658">
                    <a:moveTo>
                      <a:pt x="0" y="0"/>
                    </a:moveTo>
                    <a:lnTo>
                      <a:pt x="124873" y="0"/>
                    </a:lnTo>
                    <a:cubicBezTo>
                      <a:pt x="211360" y="0"/>
                      <a:pt x="249746" y="47149"/>
                      <a:pt x="249746" y="111728"/>
                    </a:cubicBezTo>
                    <a:cubicBezTo>
                      <a:pt x="249746" y="176308"/>
                      <a:pt x="211360" y="223933"/>
                      <a:pt x="124873" y="223933"/>
                    </a:cubicBezTo>
                    <a:lnTo>
                      <a:pt x="78772" y="223933"/>
                    </a:lnTo>
                    <a:lnTo>
                      <a:pt x="78772" y="317659"/>
                    </a:lnTo>
                    <a:lnTo>
                      <a:pt x="95" y="317659"/>
                    </a:lnTo>
                    <a:lnTo>
                      <a:pt x="95" y="0"/>
                    </a:lnTo>
                    <a:close/>
                    <a:moveTo>
                      <a:pt x="126302" y="151067"/>
                    </a:moveTo>
                    <a:cubicBezTo>
                      <a:pt x="159830" y="151067"/>
                      <a:pt x="170021" y="134588"/>
                      <a:pt x="170021" y="111728"/>
                    </a:cubicBezTo>
                    <a:cubicBezTo>
                      <a:pt x="170021" y="88868"/>
                      <a:pt x="159830" y="72866"/>
                      <a:pt x="126302" y="72866"/>
                    </a:cubicBezTo>
                    <a:lnTo>
                      <a:pt x="78677" y="72866"/>
                    </a:lnTo>
                    <a:lnTo>
                      <a:pt x="78677" y="151067"/>
                    </a:lnTo>
                    <a:lnTo>
                      <a:pt x="126302" y="15106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Volný tvar: obrazec 90">
                <a:extLst>
                  <a:ext uri="{FF2B5EF4-FFF2-40B4-BE49-F238E27FC236}">
                    <a16:creationId xmlns:a16="http://schemas.microsoft.com/office/drawing/2014/main" id="{9DD3EAD8-AB69-2313-773B-3B38401ADCCA}"/>
                  </a:ext>
                </a:extLst>
              </p:cNvPr>
              <p:cNvSpPr/>
              <p:nvPr/>
            </p:nvSpPr>
            <p:spPr>
              <a:xfrm>
                <a:off x="6907384" y="2819168"/>
                <a:ext cx="234600" cy="317753"/>
              </a:xfrm>
              <a:custGeom>
                <a:avLst/>
                <a:gdLst>
                  <a:gd name="connsiteX0" fmla="*/ 0 w 234600"/>
                  <a:gd name="connsiteY0" fmla="*/ 0 h 317753"/>
                  <a:gd name="connsiteX1" fmla="*/ 234601 w 234600"/>
                  <a:gd name="connsiteY1" fmla="*/ 0 h 317753"/>
                  <a:gd name="connsiteX2" fmla="*/ 234601 w 234600"/>
                  <a:gd name="connsiteY2" fmla="*/ 72866 h 317753"/>
                  <a:gd name="connsiteX3" fmla="*/ 78676 w 234600"/>
                  <a:gd name="connsiteY3" fmla="*/ 72866 h 317753"/>
                  <a:gd name="connsiteX4" fmla="*/ 78676 w 234600"/>
                  <a:gd name="connsiteY4" fmla="*/ 124873 h 317753"/>
                  <a:gd name="connsiteX5" fmla="*/ 206407 w 234600"/>
                  <a:gd name="connsiteY5" fmla="*/ 124873 h 317753"/>
                  <a:gd name="connsiteX6" fmla="*/ 206407 w 234600"/>
                  <a:gd name="connsiteY6" fmla="*/ 188024 h 317753"/>
                  <a:gd name="connsiteX7" fmla="*/ 78676 w 234600"/>
                  <a:gd name="connsiteY7" fmla="*/ 188024 h 317753"/>
                  <a:gd name="connsiteX8" fmla="*/ 78676 w 234600"/>
                  <a:gd name="connsiteY8" fmla="*/ 244888 h 317753"/>
                  <a:gd name="connsiteX9" fmla="*/ 234601 w 234600"/>
                  <a:gd name="connsiteY9" fmla="*/ 244888 h 317753"/>
                  <a:gd name="connsiteX10" fmla="*/ 234601 w 234600"/>
                  <a:gd name="connsiteY10" fmla="*/ 317754 h 317753"/>
                  <a:gd name="connsiteX11" fmla="*/ 0 w 234600"/>
                  <a:gd name="connsiteY11" fmla="*/ 317754 h 317753"/>
                  <a:gd name="connsiteX12" fmla="*/ 0 w 234600"/>
                  <a:gd name="connsiteY12" fmla="*/ 0 h 317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4600" h="317753">
                    <a:moveTo>
                      <a:pt x="0" y="0"/>
                    </a:moveTo>
                    <a:lnTo>
                      <a:pt x="234601" y="0"/>
                    </a:lnTo>
                    <a:lnTo>
                      <a:pt x="234601" y="72866"/>
                    </a:lnTo>
                    <a:lnTo>
                      <a:pt x="78676" y="72866"/>
                    </a:lnTo>
                    <a:lnTo>
                      <a:pt x="78676" y="124873"/>
                    </a:lnTo>
                    <a:lnTo>
                      <a:pt x="206407" y="124873"/>
                    </a:lnTo>
                    <a:lnTo>
                      <a:pt x="206407" y="188024"/>
                    </a:lnTo>
                    <a:lnTo>
                      <a:pt x="78676" y="188024"/>
                    </a:lnTo>
                    <a:lnTo>
                      <a:pt x="78676" y="244888"/>
                    </a:lnTo>
                    <a:lnTo>
                      <a:pt x="234601" y="244888"/>
                    </a:lnTo>
                    <a:lnTo>
                      <a:pt x="234601" y="317754"/>
                    </a:lnTo>
                    <a:lnTo>
                      <a:pt x="0" y="31775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Volný tvar: obrazec 91">
                <a:extLst>
                  <a:ext uri="{FF2B5EF4-FFF2-40B4-BE49-F238E27FC236}">
                    <a16:creationId xmlns:a16="http://schemas.microsoft.com/office/drawing/2014/main" id="{F89A3CB4-BF7B-25BC-3495-81CCB699F8E0}"/>
                  </a:ext>
                </a:extLst>
              </p:cNvPr>
              <p:cNvSpPr/>
              <p:nvPr/>
            </p:nvSpPr>
            <p:spPr>
              <a:xfrm>
                <a:off x="7185228" y="2969758"/>
                <a:ext cx="145732" cy="70389"/>
              </a:xfrm>
              <a:custGeom>
                <a:avLst/>
                <a:gdLst>
                  <a:gd name="connsiteX0" fmla="*/ 0 w 145732"/>
                  <a:gd name="connsiteY0" fmla="*/ 0 h 70389"/>
                  <a:gd name="connsiteX1" fmla="*/ 145733 w 145732"/>
                  <a:gd name="connsiteY1" fmla="*/ 0 h 70389"/>
                  <a:gd name="connsiteX2" fmla="*/ 145733 w 145732"/>
                  <a:gd name="connsiteY2" fmla="*/ 70390 h 70389"/>
                  <a:gd name="connsiteX3" fmla="*/ 0 w 145732"/>
                  <a:gd name="connsiteY3" fmla="*/ 70390 h 70389"/>
                  <a:gd name="connsiteX4" fmla="*/ 0 w 145732"/>
                  <a:gd name="connsiteY4" fmla="*/ 0 h 7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732" h="70389">
                    <a:moveTo>
                      <a:pt x="0" y="0"/>
                    </a:moveTo>
                    <a:lnTo>
                      <a:pt x="145733" y="0"/>
                    </a:lnTo>
                    <a:lnTo>
                      <a:pt x="145733" y="70390"/>
                    </a:lnTo>
                    <a:lnTo>
                      <a:pt x="0" y="7039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Volný tvar: obrazec 92">
                <a:extLst>
                  <a:ext uri="{FF2B5EF4-FFF2-40B4-BE49-F238E27FC236}">
                    <a16:creationId xmlns:a16="http://schemas.microsoft.com/office/drawing/2014/main" id="{E9BACC35-8559-11C0-AFC0-CF2BEC7D0E74}"/>
                  </a:ext>
                </a:extLst>
              </p:cNvPr>
              <p:cNvSpPr/>
              <p:nvPr/>
            </p:nvSpPr>
            <p:spPr>
              <a:xfrm>
                <a:off x="7384396" y="2819168"/>
                <a:ext cx="78676" cy="317658"/>
              </a:xfrm>
              <a:custGeom>
                <a:avLst/>
                <a:gdLst>
                  <a:gd name="connsiteX0" fmla="*/ 0 w 78676"/>
                  <a:gd name="connsiteY0" fmla="*/ 0 h 317658"/>
                  <a:gd name="connsiteX1" fmla="*/ 78676 w 78676"/>
                  <a:gd name="connsiteY1" fmla="*/ 0 h 317658"/>
                  <a:gd name="connsiteX2" fmla="*/ 78676 w 78676"/>
                  <a:gd name="connsiteY2" fmla="*/ 317659 h 317658"/>
                  <a:gd name="connsiteX3" fmla="*/ 0 w 78676"/>
                  <a:gd name="connsiteY3" fmla="*/ 317659 h 317658"/>
                  <a:gd name="connsiteX4" fmla="*/ 0 w 78676"/>
                  <a:gd name="connsiteY4" fmla="*/ 0 h 317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676" h="317658">
                    <a:moveTo>
                      <a:pt x="0" y="0"/>
                    </a:moveTo>
                    <a:lnTo>
                      <a:pt x="78676" y="0"/>
                    </a:lnTo>
                    <a:lnTo>
                      <a:pt x="78676" y="317659"/>
                    </a:lnTo>
                    <a:lnTo>
                      <a:pt x="0" y="31765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Volný tvar: obrazec 93">
                <a:extLst>
                  <a:ext uri="{FF2B5EF4-FFF2-40B4-BE49-F238E27FC236}">
                    <a16:creationId xmlns:a16="http://schemas.microsoft.com/office/drawing/2014/main" id="{5F4778C0-5DD7-3A7A-4806-8A184C25D839}"/>
                  </a:ext>
                </a:extLst>
              </p:cNvPr>
              <p:cNvSpPr/>
              <p:nvPr/>
            </p:nvSpPr>
            <p:spPr>
              <a:xfrm>
                <a:off x="7520889" y="2812881"/>
                <a:ext cx="238982" cy="330326"/>
              </a:xfrm>
              <a:custGeom>
                <a:avLst/>
                <a:gdLst>
                  <a:gd name="connsiteX0" fmla="*/ 0 w 238982"/>
                  <a:gd name="connsiteY0" fmla="*/ 230219 h 330326"/>
                  <a:gd name="connsiteX1" fmla="*/ 76771 w 238982"/>
                  <a:gd name="connsiteY1" fmla="*/ 230219 h 330326"/>
                  <a:gd name="connsiteX2" fmla="*/ 119539 w 238982"/>
                  <a:gd name="connsiteY2" fmla="*/ 262795 h 330326"/>
                  <a:gd name="connsiteX3" fmla="*/ 162306 w 238982"/>
                  <a:gd name="connsiteY3" fmla="*/ 230219 h 330326"/>
                  <a:gd name="connsiteX4" fmla="*/ 108871 w 238982"/>
                  <a:gd name="connsiteY4" fmla="*/ 199168 h 330326"/>
                  <a:gd name="connsiteX5" fmla="*/ 5905 w 238982"/>
                  <a:gd name="connsiteY5" fmla="*/ 102965 h 330326"/>
                  <a:gd name="connsiteX6" fmla="*/ 120015 w 238982"/>
                  <a:gd name="connsiteY6" fmla="*/ 0 h 330326"/>
                  <a:gd name="connsiteX7" fmla="*/ 234125 w 238982"/>
                  <a:gd name="connsiteY7" fmla="*/ 100584 h 330326"/>
                  <a:gd name="connsiteX8" fmla="*/ 160306 w 238982"/>
                  <a:gd name="connsiteY8" fmla="*/ 100584 h 330326"/>
                  <a:gd name="connsiteX9" fmla="*/ 120967 w 238982"/>
                  <a:gd name="connsiteY9" fmla="*/ 67532 h 330326"/>
                  <a:gd name="connsiteX10" fmla="*/ 81629 w 238982"/>
                  <a:gd name="connsiteY10" fmla="*/ 100108 h 330326"/>
                  <a:gd name="connsiteX11" fmla="*/ 135541 w 238982"/>
                  <a:gd name="connsiteY11" fmla="*/ 131159 h 330326"/>
                  <a:gd name="connsiteX12" fmla="*/ 238982 w 238982"/>
                  <a:gd name="connsiteY12" fmla="*/ 227362 h 330326"/>
                  <a:gd name="connsiteX13" fmla="*/ 119539 w 238982"/>
                  <a:gd name="connsiteY13" fmla="*/ 330327 h 330326"/>
                  <a:gd name="connsiteX14" fmla="*/ 95 w 238982"/>
                  <a:gd name="connsiteY14" fmla="*/ 230315 h 33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8982" h="330326">
                    <a:moveTo>
                      <a:pt x="0" y="230219"/>
                    </a:moveTo>
                    <a:lnTo>
                      <a:pt x="76771" y="230219"/>
                    </a:lnTo>
                    <a:cubicBezTo>
                      <a:pt x="76771" y="250127"/>
                      <a:pt x="88868" y="262795"/>
                      <a:pt x="119539" y="262795"/>
                    </a:cubicBezTo>
                    <a:cubicBezTo>
                      <a:pt x="150209" y="262795"/>
                      <a:pt x="162306" y="250127"/>
                      <a:pt x="162306" y="230219"/>
                    </a:cubicBezTo>
                    <a:cubicBezTo>
                      <a:pt x="162306" y="209360"/>
                      <a:pt x="138017" y="204502"/>
                      <a:pt x="108871" y="199168"/>
                    </a:cubicBezTo>
                    <a:cubicBezTo>
                      <a:pt x="63722" y="190881"/>
                      <a:pt x="5905" y="180213"/>
                      <a:pt x="5905" y="102965"/>
                    </a:cubicBezTo>
                    <a:cubicBezTo>
                      <a:pt x="5905" y="42767"/>
                      <a:pt x="51530" y="0"/>
                      <a:pt x="120015" y="0"/>
                    </a:cubicBezTo>
                    <a:cubicBezTo>
                      <a:pt x="188500" y="0"/>
                      <a:pt x="231743" y="40291"/>
                      <a:pt x="234125" y="100584"/>
                    </a:cubicBezTo>
                    <a:lnTo>
                      <a:pt x="160306" y="100584"/>
                    </a:lnTo>
                    <a:cubicBezTo>
                      <a:pt x="159829" y="82106"/>
                      <a:pt x="148209" y="67532"/>
                      <a:pt x="120967" y="67532"/>
                    </a:cubicBezTo>
                    <a:cubicBezTo>
                      <a:pt x="93726" y="67532"/>
                      <a:pt x="81629" y="83534"/>
                      <a:pt x="81629" y="100108"/>
                    </a:cubicBezTo>
                    <a:cubicBezTo>
                      <a:pt x="81629" y="120967"/>
                      <a:pt x="105918" y="125825"/>
                      <a:pt x="135541" y="131159"/>
                    </a:cubicBezTo>
                    <a:cubicBezTo>
                      <a:pt x="181166" y="139446"/>
                      <a:pt x="238982" y="150114"/>
                      <a:pt x="238982" y="227362"/>
                    </a:cubicBezTo>
                    <a:cubicBezTo>
                      <a:pt x="238982" y="290512"/>
                      <a:pt x="191357" y="330327"/>
                      <a:pt x="119539" y="330327"/>
                    </a:cubicBezTo>
                    <a:cubicBezTo>
                      <a:pt x="47720" y="330327"/>
                      <a:pt x="1524" y="291941"/>
                      <a:pt x="95" y="23031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afický objekt 4">
              <a:extLst>
                <a:ext uri="{FF2B5EF4-FFF2-40B4-BE49-F238E27FC236}">
                  <a16:creationId xmlns:a16="http://schemas.microsoft.com/office/drawing/2014/main" id="{F7D290CB-E805-36FA-78E8-19BC48C7C56C}"/>
                </a:ext>
              </a:extLst>
            </p:cNvPr>
            <p:cNvGrpSpPr/>
            <p:nvPr/>
          </p:nvGrpSpPr>
          <p:grpSpPr>
            <a:xfrm>
              <a:off x="8115725" y="2816882"/>
              <a:ext cx="3375564" cy="356425"/>
              <a:chOff x="8115725" y="2816882"/>
              <a:chExt cx="3375564" cy="356425"/>
            </a:xfrm>
            <a:grpFill/>
          </p:grpSpPr>
          <p:sp>
            <p:nvSpPr>
              <p:cNvPr id="10" name="Volný tvar: obrazec 9">
                <a:extLst>
                  <a:ext uri="{FF2B5EF4-FFF2-40B4-BE49-F238E27FC236}">
                    <a16:creationId xmlns:a16="http://schemas.microsoft.com/office/drawing/2014/main" id="{7738FA89-1993-593F-CD24-0C505BDE045B}"/>
                  </a:ext>
                </a:extLst>
              </p:cNvPr>
              <p:cNvSpPr/>
              <p:nvPr/>
            </p:nvSpPr>
            <p:spPr>
              <a:xfrm>
                <a:off x="8115725" y="2821740"/>
                <a:ext cx="85248" cy="120300"/>
              </a:xfrm>
              <a:custGeom>
                <a:avLst/>
                <a:gdLst>
                  <a:gd name="connsiteX0" fmla="*/ 41815 w 85248"/>
                  <a:gd name="connsiteY0" fmla="*/ 66485 h 120300"/>
                  <a:gd name="connsiteX1" fmla="*/ 12859 w 85248"/>
                  <a:gd name="connsiteY1" fmla="*/ 52483 h 120300"/>
                  <a:gd name="connsiteX2" fmla="*/ 3810 w 85248"/>
                  <a:gd name="connsiteY2" fmla="*/ 31909 h 120300"/>
                  <a:gd name="connsiteX3" fmla="*/ 14859 w 85248"/>
                  <a:gd name="connsiteY3" fmla="*/ 9049 h 120300"/>
                  <a:gd name="connsiteX4" fmla="*/ 43624 w 85248"/>
                  <a:gd name="connsiteY4" fmla="*/ 0 h 120300"/>
                  <a:gd name="connsiteX5" fmla="*/ 65151 w 85248"/>
                  <a:gd name="connsiteY5" fmla="*/ 4667 h 120300"/>
                  <a:gd name="connsiteX6" fmla="*/ 79820 w 85248"/>
                  <a:gd name="connsiteY6" fmla="*/ 17526 h 120300"/>
                  <a:gd name="connsiteX7" fmla="*/ 84963 w 85248"/>
                  <a:gd name="connsiteY7" fmla="*/ 35433 h 120300"/>
                  <a:gd name="connsiteX8" fmla="*/ 69437 w 85248"/>
                  <a:gd name="connsiteY8" fmla="*/ 35433 h 120300"/>
                  <a:gd name="connsiteX9" fmla="*/ 62674 w 85248"/>
                  <a:gd name="connsiteY9" fmla="*/ 18669 h 120300"/>
                  <a:gd name="connsiteX10" fmla="*/ 43624 w 85248"/>
                  <a:gd name="connsiteY10" fmla="*/ 12573 h 120300"/>
                  <a:gd name="connsiteX11" fmla="*/ 25813 w 85248"/>
                  <a:gd name="connsiteY11" fmla="*/ 17621 h 120300"/>
                  <a:gd name="connsiteX12" fmla="*/ 19431 w 85248"/>
                  <a:gd name="connsiteY12" fmla="*/ 31623 h 120300"/>
                  <a:gd name="connsiteX13" fmla="*/ 25527 w 85248"/>
                  <a:gd name="connsiteY13" fmla="*/ 43720 h 120300"/>
                  <a:gd name="connsiteX14" fmla="*/ 46196 w 85248"/>
                  <a:gd name="connsiteY14" fmla="*/ 52768 h 120300"/>
                  <a:gd name="connsiteX15" fmla="*/ 69056 w 85248"/>
                  <a:gd name="connsiteY15" fmla="*/ 61817 h 120300"/>
                  <a:gd name="connsiteX16" fmla="*/ 81248 w 85248"/>
                  <a:gd name="connsiteY16" fmla="*/ 73343 h 120300"/>
                  <a:gd name="connsiteX17" fmla="*/ 85249 w 85248"/>
                  <a:gd name="connsiteY17" fmla="*/ 88868 h 120300"/>
                  <a:gd name="connsiteX18" fmla="*/ 74104 w 85248"/>
                  <a:gd name="connsiteY18" fmla="*/ 111728 h 120300"/>
                  <a:gd name="connsiteX19" fmla="*/ 44387 w 85248"/>
                  <a:gd name="connsiteY19" fmla="*/ 120301 h 120300"/>
                  <a:gd name="connsiteX20" fmla="*/ 21812 w 85248"/>
                  <a:gd name="connsiteY20" fmla="*/ 115634 h 120300"/>
                  <a:gd name="connsiteX21" fmla="*/ 5715 w 85248"/>
                  <a:gd name="connsiteY21" fmla="*/ 102965 h 120300"/>
                  <a:gd name="connsiteX22" fmla="*/ 0 w 85248"/>
                  <a:gd name="connsiteY22" fmla="*/ 84677 h 120300"/>
                  <a:gd name="connsiteX23" fmla="*/ 15526 w 85248"/>
                  <a:gd name="connsiteY23" fmla="*/ 84677 h 120300"/>
                  <a:gd name="connsiteX24" fmla="*/ 23336 w 85248"/>
                  <a:gd name="connsiteY24" fmla="*/ 101441 h 120300"/>
                  <a:gd name="connsiteX25" fmla="*/ 44291 w 85248"/>
                  <a:gd name="connsiteY25" fmla="*/ 107633 h 120300"/>
                  <a:gd name="connsiteX26" fmla="*/ 63055 w 85248"/>
                  <a:gd name="connsiteY26" fmla="*/ 102679 h 120300"/>
                  <a:gd name="connsiteX27" fmla="*/ 69532 w 85248"/>
                  <a:gd name="connsiteY27" fmla="*/ 89059 h 120300"/>
                  <a:gd name="connsiteX28" fmla="*/ 63532 w 85248"/>
                  <a:gd name="connsiteY28" fmla="*/ 75724 h 120300"/>
                  <a:gd name="connsiteX29" fmla="*/ 41624 w 85248"/>
                  <a:gd name="connsiteY29" fmla="*/ 66389 h 12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5248" h="120300">
                    <a:moveTo>
                      <a:pt x="41815" y="66485"/>
                    </a:moveTo>
                    <a:cubicBezTo>
                      <a:pt x="28575" y="62675"/>
                      <a:pt x="18955" y="58007"/>
                      <a:pt x="12859" y="52483"/>
                    </a:cubicBezTo>
                    <a:cubicBezTo>
                      <a:pt x="6858" y="46958"/>
                      <a:pt x="3810" y="40100"/>
                      <a:pt x="3810" y="31909"/>
                    </a:cubicBezTo>
                    <a:cubicBezTo>
                      <a:pt x="3810" y="22669"/>
                      <a:pt x="7525" y="15050"/>
                      <a:pt x="14859" y="9049"/>
                    </a:cubicBezTo>
                    <a:cubicBezTo>
                      <a:pt x="22193" y="3048"/>
                      <a:pt x="31813" y="0"/>
                      <a:pt x="43624" y="0"/>
                    </a:cubicBezTo>
                    <a:cubicBezTo>
                      <a:pt x="51626" y="0"/>
                      <a:pt x="58864" y="1524"/>
                      <a:pt x="65151" y="4667"/>
                    </a:cubicBezTo>
                    <a:cubicBezTo>
                      <a:pt x="71438" y="7811"/>
                      <a:pt x="76295" y="12097"/>
                      <a:pt x="79820" y="17526"/>
                    </a:cubicBezTo>
                    <a:cubicBezTo>
                      <a:pt x="83344" y="22955"/>
                      <a:pt x="84963" y="28956"/>
                      <a:pt x="84963" y="35433"/>
                    </a:cubicBezTo>
                    <a:lnTo>
                      <a:pt x="69437" y="35433"/>
                    </a:lnTo>
                    <a:cubicBezTo>
                      <a:pt x="69437" y="28289"/>
                      <a:pt x="67151" y="22765"/>
                      <a:pt x="62674" y="18669"/>
                    </a:cubicBezTo>
                    <a:cubicBezTo>
                      <a:pt x="58198" y="14573"/>
                      <a:pt x="51816" y="12573"/>
                      <a:pt x="43624" y="12573"/>
                    </a:cubicBezTo>
                    <a:cubicBezTo>
                      <a:pt x="36004" y="12573"/>
                      <a:pt x="30099" y="14288"/>
                      <a:pt x="25813" y="17621"/>
                    </a:cubicBezTo>
                    <a:cubicBezTo>
                      <a:pt x="21527" y="20955"/>
                      <a:pt x="19431" y="25622"/>
                      <a:pt x="19431" y="31623"/>
                    </a:cubicBezTo>
                    <a:cubicBezTo>
                      <a:pt x="19431" y="36386"/>
                      <a:pt x="21431" y="40481"/>
                      <a:pt x="25527" y="43720"/>
                    </a:cubicBezTo>
                    <a:cubicBezTo>
                      <a:pt x="29623" y="47054"/>
                      <a:pt x="36481" y="50006"/>
                      <a:pt x="46196" y="52768"/>
                    </a:cubicBezTo>
                    <a:cubicBezTo>
                      <a:pt x="55912" y="55531"/>
                      <a:pt x="63532" y="58484"/>
                      <a:pt x="69056" y="61817"/>
                    </a:cubicBezTo>
                    <a:cubicBezTo>
                      <a:pt x="74581" y="65151"/>
                      <a:pt x="78581" y="68961"/>
                      <a:pt x="81248" y="73343"/>
                    </a:cubicBezTo>
                    <a:cubicBezTo>
                      <a:pt x="83915" y="77724"/>
                      <a:pt x="85249" y="82868"/>
                      <a:pt x="85249" y="88868"/>
                    </a:cubicBezTo>
                    <a:cubicBezTo>
                      <a:pt x="85249" y="98393"/>
                      <a:pt x="81534" y="105918"/>
                      <a:pt x="74104" y="111728"/>
                    </a:cubicBezTo>
                    <a:cubicBezTo>
                      <a:pt x="66675" y="117443"/>
                      <a:pt x="56769" y="120301"/>
                      <a:pt x="44387" y="120301"/>
                    </a:cubicBezTo>
                    <a:cubicBezTo>
                      <a:pt x="36386" y="120301"/>
                      <a:pt x="28861" y="118777"/>
                      <a:pt x="21812" y="115634"/>
                    </a:cubicBezTo>
                    <a:cubicBezTo>
                      <a:pt x="14859" y="112586"/>
                      <a:pt x="9430" y="108299"/>
                      <a:pt x="5715" y="102965"/>
                    </a:cubicBezTo>
                    <a:cubicBezTo>
                      <a:pt x="1905" y="97631"/>
                      <a:pt x="0" y="91535"/>
                      <a:pt x="0" y="84677"/>
                    </a:cubicBezTo>
                    <a:lnTo>
                      <a:pt x="15526" y="84677"/>
                    </a:lnTo>
                    <a:cubicBezTo>
                      <a:pt x="15526" y="91726"/>
                      <a:pt x="18097" y="97346"/>
                      <a:pt x="23336" y="101441"/>
                    </a:cubicBezTo>
                    <a:cubicBezTo>
                      <a:pt x="28575" y="105537"/>
                      <a:pt x="35528" y="107633"/>
                      <a:pt x="44291" y="107633"/>
                    </a:cubicBezTo>
                    <a:cubicBezTo>
                      <a:pt x="52483" y="107633"/>
                      <a:pt x="58674" y="106013"/>
                      <a:pt x="63055" y="102679"/>
                    </a:cubicBezTo>
                    <a:cubicBezTo>
                      <a:pt x="67437" y="99346"/>
                      <a:pt x="69532" y="94869"/>
                      <a:pt x="69532" y="89059"/>
                    </a:cubicBezTo>
                    <a:cubicBezTo>
                      <a:pt x="69532" y="83249"/>
                      <a:pt x="67532" y="78867"/>
                      <a:pt x="63532" y="75724"/>
                    </a:cubicBezTo>
                    <a:cubicBezTo>
                      <a:pt x="59531" y="72581"/>
                      <a:pt x="52197" y="69533"/>
                      <a:pt x="41624" y="6638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Volný tvar: obrazec 10">
                <a:extLst>
                  <a:ext uri="{FF2B5EF4-FFF2-40B4-BE49-F238E27FC236}">
                    <a16:creationId xmlns:a16="http://schemas.microsoft.com/office/drawing/2014/main" id="{4C54E20E-E1D1-002F-EA66-4FDA72289BA8}"/>
                  </a:ext>
                </a:extLst>
              </p:cNvPr>
              <p:cNvSpPr/>
              <p:nvPr/>
            </p:nvSpPr>
            <p:spPr>
              <a:xfrm>
                <a:off x="8207927" y="2832312"/>
                <a:ext cx="47339" cy="109727"/>
              </a:xfrm>
              <a:custGeom>
                <a:avLst/>
                <a:gdLst>
                  <a:gd name="connsiteX0" fmla="*/ 30671 w 47339"/>
                  <a:gd name="connsiteY0" fmla="*/ 0 h 109727"/>
                  <a:gd name="connsiteX1" fmla="*/ 30671 w 47339"/>
                  <a:gd name="connsiteY1" fmla="*/ 21050 h 109727"/>
                  <a:gd name="connsiteX2" fmla="*/ 46958 w 47339"/>
                  <a:gd name="connsiteY2" fmla="*/ 21050 h 109727"/>
                  <a:gd name="connsiteX3" fmla="*/ 46958 w 47339"/>
                  <a:gd name="connsiteY3" fmla="*/ 32576 h 109727"/>
                  <a:gd name="connsiteX4" fmla="*/ 30671 w 47339"/>
                  <a:gd name="connsiteY4" fmla="*/ 32576 h 109727"/>
                  <a:gd name="connsiteX5" fmla="*/ 30671 w 47339"/>
                  <a:gd name="connsiteY5" fmla="*/ 86582 h 109727"/>
                  <a:gd name="connsiteX6" fmla="*/ 32861 w 47339"/>
                  <a:gd name="connsiteY6" fmla="*/ 94393 h 109727"/>
                  <a:gd name="connsiteX7" fmla="*/ 40291 w 47339"/>
                  <a:gd name="connsiteY7" fmla="*/ 97060 h 109727"/>
                  <a:gd name="connsiteX8" fmla="*/ 47339 w 47339"/>
                  <a:gd name="connsiteY8" fmla="*/ 96107 h 109727"/>
                  <a:gd name="connsiteX9" fmla="*/ 47339 w 47339"/>
                  <a:gd name="connsiteY9" fmla="*/ 108109 h 109727"/>
                  <a:gd name="connsiteX10" fmla="*/ 35909 w 47339"/>
                  <a:gd name="connsiteY10" fmla="*/ 109728 h 109727"/>
                  <a:gd name="connsiteX11" fmla="*/ 20860 w 47339"/>
                  <a:gd name="connsiteY11" fmla="*/ 103727 h 109727"/>
                  <a:gd name="connsiteX12" fmla="*/ 15812 w 47339"/>
                  <a:gd name="connsiteY12" fmla="*/ 86582 h 109727"/>
                  <a:gd name="connsiteX13" fmla="*/ 15812 w 47339"/>
                  <a:gd name="connsiteY13" fmla="*/ 32576 h 109727"/>
                  <a:gd name="connsiteX14" fmla="*/ 0 w 47339"/>
                  <a:gd name="connsiteY14" fmla="*/ 32576 h 109727"/>
                  <a:gd name="connsiteX15" fmla="*/ 0 w 47339"/>
                  <a:gd name="connsiteY15" fmla="*/ 21050 h 109727"/>
                  <a:gd name="connsiteX16" fmla="*/ 15812 w 47339"/>
                  <a:gd name="connsiteY16" fmla="*/ 21050 h 109727"/>
                  <a:gd name="connsiteX17" fmla="*/ 15812 w 47339"/>
                  <a:gd name="connsiteY17" fmla="*/ 0 h 109727"/>
                  <a:gd name="connsiteX18" fmla="*/ 30671 w 47339"/>
                  <a:gd name="connsiteY18" fmla="*/ 0 h 10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7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3" y="92678"/>
                      <a:pt x="32861" y="94393"/>
                    </a:cubicBezTo>
                    <a:cubicBezTo>
                      <a:pt x="34290" y="96107"/>
                      <a:pt x="36767" y="97060"/>
                      <a:pt x="40291" y="97060"/>
                    </a:cubicBezTo>
                    <a:cubicBezTo>
                      <a:pt x="42005" y="97060"/>
                      <a:pt x="44387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289" y="107728"/>
                      <a:pt x="20860" y="103727"/>
                    </a:cubicBezTo>
                    <a:cubicBezTo>
                      <a:pt x="17431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Volný tvar: obrazec 11">
                <a:extLst>
                  <a:ext uri="{FF2B5EF4-FFF2-40B4-BE49-F238E27FC236}">
                    <a16:creationId xmlns:a16="http://schemas.microsoft.com/office/drawing/2014/main" id="{201C1A8C-4ACF-BFDD-AA7F-FFA02DD7BBD8}"/>
                  </a:ext>
                </a:extLst>
              </p:cNvPr>
              <p:cNvSpPr/>
              <p:nvPr/>
            </p:nvSpPr>
            <p:spPr>
              <a:xfrm>
                <a:off x="8272221" y="2851839"/>
                <a:ext cx="42100" cy="88582"/>
              </a:xfrm>
              <a:custGeom>
                <a:avLst/>
                <a:gdLst>
                  <a:gd name="connsiteX0" fmla="*/ 42101 w 42100"/>
                  <a:gd name="connsiteY0" fmla="*/ 14859 h 88582"/>
                  <a:gd name="connsiteX1" fmla="*/ 34766 w 42100"/>
                  <a:gd name="connsiteY1" fmla="*/ 14288 h 88582"/>
                  <a:gd name="connsiteX2" fmla="*/ 14859 w 42100"/>
                  <a:gd name="connsiteY2" fmla="*/ 26765 h 88582"/>
                  <a:gd name="connsiteX3" fmla="*/ 14859 w 42100"/>
                  <a:gd name="connsiteY3" fmla="*/ 88582 h 88582"/>
                  <a:gd name="connsiteX4" fmla="*/ 0 w 42100"/>
                  <a:gd name="connsiteY4" fmla="*/ 88582 h 88582"/>
                  <a:gd name="connsiteX5" fmla="*/ 0 w 42100"/>
                  <a:gd name="connsiteY5" fmla="*/ 1524 h 88582"/>
                  <a:gd name="connsiteX6" fmla="*/ 14478 w 42100"/>
                  <a:gd name="connsiteY6" fmla="*/ 1524 h 88582"/>
                  <a:gd name="connsiteX7" fmla="*/ 14764 w 42100"/>
                  <a:gd name="connsiteY7" fmla="*/ 11620 h 88582"/>
                  <a:gd name="connsiteX8" fmla="*/ 35528 w 42100"/>
                  <a:gd name="connsiteY8" fmla="*/ 0 h 88582"/>
                  <a:gd name="connsiteX9" fmla="*/ 42101 w 42100"/>
                  <a:gd name="connsiteY9" fmla="*/ 1143 h 88582"/>
                  <a:gd name="connsiteX10" fmla="*/ 42101 w 42100"/>
                  <a:gd name="connsiteY10" fmla="*/ 14954 h 8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100" h="88582">
                    <a:moveTo>
                      <a:pt x="42101" y="14859"/>
                    </a:moveTo>
                    <a:cubicBezTo>
                      <a:pt x="39815" y="14478"/>
                      <a:pt x="37433" y="14288"/>
                      <a:pt x="34766" y="14288"/>
                    </a:cubicBezTo>
                    <a:cubicBezTo>
                      <a:pt x="24955" y="14288"/>
                      <a:pt x="18383" y="18478"/>
                      <a:pt x="14859" y="26765"/>
                    </a:cubicBezTo>
                    <a:lnTo>
                      <a:pt x="14859" y="88582"/>
                    </a:lnTo>
                    <a:lnTo>
                      <a:pt x="0" y="88582"/>
                    </a:lnTo>
                    <a:lnTo>
                      <a:pt x="0" y="1524"/>
                    </a:lnTo>
                    <a:lnTo>
                      <a:pt x="14478" y="1524"/>
                    </a:lnTo>
                    <a:lnTo>
                      <a:pt x="14764" y="11620"/>
                    </a:lnTo>
                    <a:cubicBezTo>
                      <a:pt x="19621" y="3810"/>
                      <a:pt x="26575" y="0"/>
                      <a:pt x="35528" y="0"/>
                    </a:cubicBezTo>
                    <a:cubicBezTo>
                      <a:pt x="38386" y="0"/>
                      <a:pt x="40672" y="381"/>
                      <a:pt x="42101" y="1143"/>
                    </a:cubicBezTo>
                    <a:lnTo>
                      <a:pt x="42101" y="149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Volný tvar: obrazec 12">
                <a:extLst>
                  <a:ext uri="{FF2B5EF4-FFF2-40B4-BE49-F238E27FC236}">
                    <a16:creationId xmlns:a16="http://schemas.microsoft.com/office/drawing/2014/main" id="{E66D2204-4A9D-6B82-18FA-74AC834C5FF2}"/>
                  </a:ext>
                </a:extLst>
              </p:cNvPr>
              <p:cNvSpPr/>
              <p:nvPr/>
            </p:nvSpPr>
            <p:spPr>
              <a:xfrm>
                <a:off x="8324228" y="2851839"/>
                <a:ext cx="73818" cy="90201"/>
              </a:xfrm>
              <a:custGeom>
                <a:avLst/>
                <a:gdLst>
                  <a:gd name="connsiteX0" fmla="*/ 39909 w 73818"/>
                  <a:gd name="connsiteY0" fmla="*/ 90202 h 90201"/>
                  <a:gd name="connsiteX1" fmla="*/ 11144 w 73818"/>
                  <a:gd name="connsiteY1" fmla="*/ 78581 h 90201"/>
                  <a:gd name="connsiteX2" fmla="*/ 0 w 73818"/>
                  <a:gd name="connsiteY2" fmla="*/ 47530 h 90201"/>
                  <a:gd name="connsiteX3" fmla="*/ 0 w 73818"/>
                  <a:gd name="connsiteY3" fmla="*/ 44768 h 90201"/>
                  <a:gd name="connsiteX4" fmla="*/ 4953 w 73818"/>
                  <a:gd name="connsiteY4" fmla="*/ 21622 h 90201"/>
                  <a:gd name="connsiteX5" fmla="*/ 18764 w 73818"/>
                  <a:gd name="connsiteY5" fmla="*/ 5715 h 90201"/>
                  <a:gd name="connsiteX6" fmla="*/ 38005 w 73818"/>
                  <a:gd name="connsiteY6" fmla="*/ 0 h 90201"/>
                  <a:gd name="connsiteX7" fmla="*/ 64389 w 73818"/>
                  <a:gd name="connsiteY7" fmla="*/ 11144 h 90201"/>
                  <a:gd name="connsiteX8" fmla="*/ 73819 w 73818"/>
                  <a:gd name="connsiteY8" fmla="*/ 43148 h 90201"/>
                  <a:gd name="connsiteX9" fmla="*/ 73819 w 73818"/>
                  <a:gd name="connsiteY9" fmla="*/ 49339 h 90201"/>
                  <a:gd name="connsiteX10" fmla="*/ 14859 w 73818"/>
                  <a:gd name="connsiteY10" fmla="*/ 49339 h 90201"/>
                  <a:gd name="connsiteX11" fmla="*/ 22384 w 73818"/>
                  <a:gd name="connsiteY11" fmla="*/ 70104 h 90201"/>
                  <a:gd name="connsiteX12" fmla="*/ 40672 w 73818"/>
                  <a:gd name="connsiteY12" fmla="*/ 78010 h 90201"/>
                  <a:gd name="connsiteX13" fmla="*/ 54007 w 73818"/>
                  <a:gd name="connsiteY13" fmla="*/ 74771 h 90201"/>
                  <a:gd name="connsiteX14" fmla="*/ 63532 w 73818"/>
                  <a:gd name="connsiteY14" fmla="*/ 66199 h 90201"/>
                  <a:gd name="connsiteX15" fmla="*/ 72676 w 73818"/>
                  <a:gd name="connsiteY15" fmla="*/ 73247 h 90201"/>
                  <a:gd name="connsiteX16" fmla="*/ 39814 w 73818"/>
                  <a:gd name="connsiteY16" fmla="*/ 90106 h 90201"/>
                  <a:gd name="connsiteX17" fmla="*/ 38100 w 73818"/>
                  <a:gd name="connsiteY17" fmla="*/ 12192 h 90201"/>
                  <a:gd name="connsiteX18" fmla="*/ 22955 w 73818"/>
                  <a:gd name="connsiteY18" fmla="*/ 18764 h 90201"/>
                  <a:gd name="connsiteX19" fmla="*/ 15430 w 73818"/>
                  <a:gd name="connsiteY19" fmla="*/ 37147 h 90201"/>
                  <a:gd name="connsiteX20" fmla="*/ 59055 w 73818"/>
                  <a:gd name="connsiteY20" fmla="*/ 37147 h 90201"/>
                  <a:gd name="connsiteX21" fmla="*/ 59055 w 73818"/>
                  <a:gd name="connsiteY21" fmla="*/ 36004 h 90201"/>
                  <a:gd name="connsiteX22" fmla="*/ 52959 w 73818"/>
                  <a:gd name="connsiteY22" fmla="*/ 18383 h 90201"/>
                  <a:gd name="connsiteX23" fmla="*/ 38195 w 73818"/>
                  <a:gd name="connsiteY23" fmla="*/ 12097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818" h="90201">
                    <a:moveTo>
                      <a:pt x="39909" y="90202"/>
                    </a:moveTo>
                    <a:cubicBezTo>
                      <a:pt x="28099" y="90202"/>
                      <a:pt x="18478" y="86296"/>
                      <a:pt x="11144" y="78581"/>
                    </a:cubicBezTo>
                    <a:cubicBezTo>
                      <a:pt x="3810" y="70866"/>
                      <a:pt x="0" y="60484"/>
                      <a:pt x="0" y="47530"/>
                    </a:cubicBezTo>
                    <a:lnTo>
                      <a:pt x="0" y="44768"/>
                    </a:lnTo>
                    <a:cubicBezTo>
                      <a:pt x="0" y="36100"/>
                      <a:pt x="1619" y="28384"/>
                      <a:pt x="4953" y="21622"/>
                    </a:cubicBezTo>
                    <a:cubicBezTo>
                      <a:pt x="8287" y="14859"/>
                      <a:pt x="12859" y="9525"/>
                      <a:pt x="18764" y="5715"/>
                    </a:cubicBezTo>
                    <a:cubicBezTo>
                      <a:pt x="24670" y="1905"/>
                      <a:pt x="31147" y="0"/>
                      <a:pt x="38005" y="0"/>
                    </a:cubicBezTo>
                    <a:cubicBezTo>
                      <a:pt x="49339" y="0"/>
                      <a:pt x="58102" y="3715"/>
                      <a:pt x="64389" y="11144"/>
                    </a:cubicBezTo>
                    <a:cubicBezTo>
                      <a:pt x="70675" y="18574"/>
                      <a:pt x="73819" y="29242"/>
                      <a:pt x="73819" y="43148"/>
                    </a:cubicBezTo>
                    <a:lnTo>
                      <a:pt x="73819" y="49339"/>
                    </a:lnTo>
                    <a:lnTo>
                      <a:pt x="14859" y="49339"/>
                    </a:lnTo>
                    <a:cubicBezTo>
                      <a:pt x="15049" y="57912"/>
                      <a:pt x="17621" y="64865"/>
                      <a:pt x="22384" y="70104"/>
                    </a:cubicBezTo>
                    <a:cubicBezTo>
                      <a:pt x="27146" y="75343"/>
                      <a:pt x="33242" y="78010"/>
                      <a:pt x="40672" y="78010"/>
                    </a:cubicBezTo>
                    <a:cubicBezTo>
                      <a:pt x="45910" y="78010"/>
                      <a:pt x="50387" y="76962"/>
                      <a:pt x="54007" y="74771"/>
                    </a:cubicBezTo>
                    <a:cubicBezTo>
                      <a:pt x="57626" y="72580"/>
                      <a:pt x="60865" y="69818"/>
                      <a:pt x="63532" y="66199"/>
                    </a:cubicBezTo>
                    <a:lnTo>
                      <a:pt x="72676" y="73247"/>
                    </a:lnTo>
                    <a:cubicBezTo>
                      <a:pt x="65341" y="84487"/>
                      <a:pt x="54388" y="90106"/>
                      <a:pt x="39814" y="90106"/>
                    </a:cubicBezTo>
                    <a:close/>
                    <a:moveTo>
                      <a:pt x="38100" y="12192"/>
                    </a:moveTo>
                    <a:cubicBezTo>
                      <a:pt x="32099" y="12192"/>
                      <a:pt x="27051" y="14383"/>
                      <a:pt x="22955" y="18764"/>
                    </a:cubicBezTo>
                    <a:cubicBezTo>
                      <a:pt x="18859" y="23146"/>
                      <a:pt x="16383" y="29242"/>
                      <a:pt x="15430" y="37147"/>
                    </a:cubicBezTo>
                    <a:lnTo>
                      <a:pt x="59055" y="37147"/>
                    </a:lnTo>
                    <a:lnTo>
                      <a:pt x="59055" y="36004"/>
                    </a:lnTo>
                    <a:cubicBezTo>
                      <a:pt x="58674" y="28480"/>
                      <a:pt x="56578" y="22574"/>
                      <a:pt x="52959" y="18383"/>
                    </a:cubicBezTo>
                    <a:cubicBezTo>
                      <a:pt x="49339" y="14192"/>
                      <a:pt x="44386" y="12097"/>
                      <a:pt x="38195" y="1209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Volný tvar: obrazec 13">
                <a:extLst>
                  <a:ext uri="{FF2B5EF4-FFF2-40B4-BE49-F238E27FC236}">
                    <a16:creationId xmlns:a16="http://schemas.microsoft.com/office/drawing/2014/main" id="{A0D9BF13-8CF0-3F8C-B294-8E5264A5C915}"/>
                  </a:ext>
                </a:extLst>
              </p:cNvPr>
              <p:cNvSpPr/>
              <p:nvPr/>
            </p:nvSpPr>
            <p:spPr>
              <a:xfrm>
                <a:off x="8415382" y="2851743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90 w 68389"/>
                  <a:gd name="connsiteY3" fmla="*/ 31147 h 88677"/>
                  <a:gd name="connsiteX4" fmla="*/ 68390 w 68389"/>
                  <a:gd name="connsiteY4" fmla="*/ 88678 h 88677"/>
                  <a:gd name="connsiteX5" fmla="*/ 53530 w 68389"/>
                  <a:gd name="connsiteY5" fmla="*/ 88678 h 88677"/>
                  <a:gd name="connsiteX6" fmla="*/ 53530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2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90" y="31147"/>
                    </a:cubicBezTo>
                    <a:lnTo>
                      <a:pt x="68390" y="88678"/>
                    </a:lnTo>
                    <a:lnTo>
                      <a:pt x="53530" y="88678"/>
                    </a:lnTo>
                    <a:lnTo>
                      <a:pt x="53530" y="31052"/>
                    </a:lnTo>
                    <a:cubicBezTo>
                      <a:pt x="53530" y="24765"/>
                      <a:pt x="52007" y="20098"/>
                      <a:pt x="49244" y="17145"/>
                    </a:cubicBezTo>
                    <a:cubicBezTo>
                      <a:pt x="46387" y="14097"/>
                      <a:pt x="42005" y="12668"/>
                      <a:pt x="36100" y="12668"/>
                    </a:cubicBezTo>
                    <a:cubicBezTo>
                      <a:pt x="31242" y="12668"/>
                      <a:pt x="27051" y="13907"/>
                      <a:pt x="23432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Volný tvar: obrazec 14">
                <a:extLst>
                  <a:ext uri="{FF2B5EF4-FFF2-40B4-BE49-F238E27FC236}">
                    <a16:creationId xmlns:a16="http://schemas.microsoft.com/office/drawing/2014/main" id="{8EA08F2D-B849-4DA1-C635-9A3030168FD3}"/>
                  </a:ext>
                </a:extLst>
              </p:cNvPr>
              <p:cNvSpPr/>
              <p:nvPr/>
            </p:nvSpPr>
            <p:spPr>
              <a:xfrm>
                <a:off x="8502726" y="2851743"/>
                <a:ext cx="73628" cy="122967"/>
              </a:xfrm>
              <a:custGeom>
                <a:avLst/>
                <a:gdLst>
                  <a:gd name="connsiteX0" fmla="*/ 0 w 73628"/>
                  <a:gd name="connsiteY0" fmla="*/ 44387 h 122967"/>
                  <a:gd name="connsiteX1" fmla="*/ 9430 w 73628"/>
                  <a:gd name="connsiteY1" fmla="*/ 12002 h 122967"/>
                  <a:gd name="connsiteX2" fmla="*/ 34385 w 73628"/>
                  <a:gd name="connsiteY2" fmla="*/ 0 h 122967"/>
                  <a:gd name="connsiteX3" fmla="*/ 59246 w 73628"/>
                  <a:gd name="connsiteY3" fmla="*/ 11240 h 122967"/>
                  <a:gd name="connsiteX4" fmla="*/ 60007 w 73628"/>
                  <a:gd name="connsiteY4" fmla="*/ 1619 h 122967"/>
                  <a:gd name="connsiteX5" fmla="*/ 73628 w 73628"/>
                  <a:gd name="connsiteY5" fmla="*/ 1619 h 122967"/>
                  <a:gd name="connsiteX6" fmla="*/ 73628 w 73628"/>
                  <a:gd name="connsiteY6" fmla="*/ 86582 h 122967"/>
                  <a:gd name="connsiteX7" fmla="*/ 63627 w 73628"/>
                  <a:gd name="connsiteY7" fmla="*/ 113252 h 122967"/>
                  <a:gd name="connsiteX8" fmla="*/ 36671 w 73628"/>
                  <a:gd name="connsiteY8" fmla="*/ 122968 h 122967"/>
                  <a:gd name="connsiteX9" fmla="*/ 18288 w 73628"/>
                  <a:gd name="connsiteY9" fmla="*/ 118967 h 122967"/>
                  <a:gd name="connsiteX10" fmla="*/ 4572 w 73628"/>
                  <a:gd name="connsiteY10" fmla="*/ 107918 h 122967"/>
                  <a:gd name="connsiteX11" fmla="*/ 12287 w 73628"/>
                  <a:gd name="connsiteY11" fmla="*/ 98965 h 122967"/>
                  <a:gd name="connsiteX12" fmla="*/ 35719 w 73628"/>
                  <a:gd name="connsiteY12" fmla="*/ 110776 h 122967"/>
                  <a:gd name="connsiteX13" fmla="*/ 52673 w 73628"/>
                  <a:gd name="connsiteY13" fmla="*/ 104680 h 122967"/>
                  <a:gd name="connsiteX14" fmla="*/ 58769 w 73628"/>
                  <a:gd name="connsiteY14" fmla="*/ 87440 h 122967"/>
                  <a:gd name="connsiteX15" fmla="*/ 58769 w 73628"/>
                  <a:gd name="connsiteY15" fmla="*/ 79915 h 122967"/>
                  <a:gd name="connsiteX16" fmla="*/ 34385 w 73628"/>
                  <a:gd name="connsiteY16" fmla="*/ 90202 h 122967"/>
                  <a:gd name="connsiteX17" fmla="*/ 9620 w 73628"/>
                  <a:gd name="connsiteY17" fmla="*/ 77915 h 122967"/>
                  <a:gd name="connsiteX18" fmla="*/ 190 w 73628"/>
                  <a:gd name="connsiteY18" fmla="*/ 44387 h 122967"/>
                  <a:gd name="connsiteX19" fmla="*/ 14954 w 73628"/>
                  <a:gd name="connsiteY19" fmla="*/ 46101 h 122967"/>
                  <a:gd name="connsiteX20" fmla="*/ 20955 w 73628"/>
                  <a:gd name="connsiteY20" fmla="*/ 69247 h 122967"/>
                  <a:gd name="connsiteX21" fmla="*/ 37814 w 73628"/>
                  <a:gd name="connsiteY21" fmla="*/ 77629 h 122967"/>
                  <a:gd name="connsiteX22" fmla="*/ 58483 w 73628"/>
                  <a:gd name="connsiteY22" fmla="*/ 64865 h 122967"/>
                  <a:gd name="connsiteX23" fmla="*/ 58483 w 73628"/>
                  <a:gd name="connsiteY23" fmla="*/ 25146 h 122967"/>
                  <a:gd name="connsiteX24" fmla="*/ 38005 w 73628"/>
                  <a:gd name="connsiteY24" fmla="*/ 12668 h 122967"/>
                  <a:gd name="connsiteX25" fmla="*/ 21050 w 73628"/>
                  <a:gd name="connsiteY25" fmla="*/ 21146 h 122967"/>
                  <a:gd name="connsiteX26" fmla="*/ 14954 w 73628"/>
                  <a:gd name="connsiteY26" fmla="*/ 46196 h 122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3628" h="122967">
                    <a:moveTo>
                      <a:pt x="0" y="44387"/>
                    </a:moveTo>
                    <a:cubicBezTo>
                      <a:pt x="0" y="30861"/>
                      <a:pt x="3143" y="20002"/>
                      <a:pt x="9430" y="12002"/>
                    </a:cubicBezTo>
                    <a:cubicBezTo>
                      <a:pt x="15716" y="4001"/>
                      <a:pt x="24003" y="0"/>
                      <a:pt x="34385" y="0"/>
                    </a:cubicBezTo>
                    <a:cubicBezTo>
                      <a:pt x="44767" y="0"/>
                      <a:pt x="53340" y="3715"/>
                      <a:pt x="59246" y="11240"/>
                    </a:cubicBezTo>
                    <a:lnTo>
                      <a:pt x="60007" y="1619"/>
                    </a:lnTo>
                    <a:lnTo>
                      <a:pt x="73628" y="1619"/>
                    </a:lnTo>
                    <a:lnTo>
                      <a:pt x="73628" y="86582"/>
                    </a:lnTo>
                    <a:cubicBezTo>
                      <a:pt x="73628" y="97822"/>
                      <a:pt x="70295" y="106680"/>
                      <a:pt x="63627" y="113252"/>
                    </a:cubicBezTo>
                    <a:cubicBezTo>
                      <a:pt x="56960" y="119825"/>
                      <a:pt x="48006" y="122968"/>
                      <a:pt x="36671" y="122968"/>
                    </a:cubicBezTo>
                    <a:cubicBezTo>
                      <a:pt x="30385" y="122968"/>
                      <a:pt x="24289" y="121634"/>
                      <a:pt x="18288" y="118967"/>
                    </a:cubicBezTo>
                    <a:cubicBezTo>
                      <a:pt x="12287" y="116300"/>
                      <a:pt x="7715" y="112586"/>
                      <a:pt x="4572" y="107918"/>
                    </a:cubicBezTo>
                    <a:lnTo>
                      <a:pt x="12287" y="98965"/>
                    </a:lnTo>
                    <a:cubicBezTo>
                      <a:pt x="18669" y="106870"/>
                      <a:pt x="26479" y="110776"/>
                      <a:pt x="35719" y="110776"/>
                    </a:cubicBezTo>
                    <a:cubicBezTo>
                      <a:pt x="42958" y="110776"/>
                      <a:pt x="48578" y="108776"/>
                      <a:pt x="52673" y="104680"/>
                    </a:cubicBezTo>
                    <a:cubicBezTo>
                      <a:pt x="56674" y="100584"/>
                      <a:pt x="58769" y="94869"/>
                      <a:pt x="58769" y="87440"/>
                    </a:cubicBezTo>
                    <a:lnTo>
                      <a:pt x="58769" y="79915"/>
                    </a:lnTo>
                    <a:cubicBezTo>
                      <a:pt x="52864" y="86773"/>
                      <a:pt x="44672" y="90202"/>
                      <a:pt x="34385" y="90202"/>
                    </a:cubicBezTo>
                    <a:cubicBezTo>
                      <a:pt x="24098" y="90202"/>
                      <a:pt x="15907" y="86106"/>
                      <a:pt x="9620" y="77915"/>
                    </a:cubicBezTo>
                    <a:cubicBezTo>
                      <a:pt x="3334" y="69723"/>
                      <a:pt x="190" y="58483"/>
                      <a:pt x="190" y="44387"/>
                    </a:cubicBezTo>
                    <a:close/>
                    <a:moveTo>
                      <a:pt x="14954" y="46101"/>
                    </a:moveTo>
                    <a:cubicBezTo>
                      <a:pt x="14954" y="55912"/>
                      <a:pt x="16954" y="63627"/>
                      <a:pt x="20955" y="69247"/>
                    </a:cubicBezTo>
                    <a:cubicBezTo>
                      <a:pt x="24955" y="74867"/>
                      <a:pt x="30575" y="77629"/>
                      <a:pt x="37814" y="77629"/>
                    </a:cubicBezTo>
                    <a:cubicBezTo>
                      <a:pt x="47244" y="77629"/>
                      <a:pt x="54102" y="73343"/>
                      <a:pt x="58483" y="64865"/>
                    </a:cubicBezTo>
                    <a:lnTo>
                      <a:pt x="58483" y="25146"/>
                    </a:lnTo>
                    <a:cubicBezTo>
                      <a:pt x="53912" y="16859"/>
                      <a:pt x="47054" y="12668"/>
                      <a:pt x="38005" y="12668"/>
                    </a:cubicBezTo>
                    <a:cubicBezTo>
                      <a:pt x="30766" y="12668"/>
                      <a:pt x="25146" y="15430"/>
                      <a:pt x="21050" y="21146"/>
                    </a:cubicBezTo>
                    <a:cubicBezTo>
                      <a:pt x="16954" y="26765"/>
                      <a:pt x="14954" y="35147"/>
                      <a:pt x="14954" y="4619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Volný tvar: obrazec 15">
                <a:extLst>
                  <a:ext uri="{FF2B5EF4-FFF2-40B4-BE49-F238E27FC236}">
                    <a16:creationId xmlns:a16="http://schemas.microsoft.com/office/drawing/2014/main" id="{50E7098B-9C9C-BFB6-E9FA-64E2CB035CA8}"/>
                  </a:ext>
                </a:extLst>
              </p:cNvPr>
              <p:cNvSpPr/>
              <p:nvPr/>
            </p:nvSpPr>
            <p:spPr>
              <a:xfrm>
                <a:off x="8588165" y="2832312"/>
                <a:ext cx="47339" cy="109727"/>
              </a:xfrm>
              <a:custGeom>
                <a:avLst/>
                <a:gdLst>
                  <a:gd name="connsiteX0" fmla="*/ 30671 w 47339"/>
                  <a:gd name="connsiteY0" fmla="*/ 0 h 109727"/>
                  <a:gd name="connsiteX1" fmla="*/ 30671 w 47339"/>
                  <a:gd name="connsiteY1" fmla="*/ 21050 h 109727"/>
                  <a:gd name="connsiteX2" fmla="*/ 46958 w 47339"/>
                  <a:gd name="connsiteY2" fmla="*/ 21050 h 109727"/>
                  <a:gd name="connsiteX3" fmla="*/ 46958 w 47339"/>
                  <a:gd name="connsiteY3" fmla="*/ 32576 h 109727"/>
                  <a:gd name="connsiteX4" fmla="*/ 30671 w 47339"/>
                  <a:gd name="connsiteY4" fmla="*/ 32576 h 109727"/>
                  <a:gd name="connsiteX5" fmla="*/ 30671 w 47339"/>
                  <a:gd name="connsiteY5" fmla="*/ 86582 h 109727"/>
                  <a:gd name="connsiteX6" fmla="*/ 32861 w 47339"/>
                  <a:gd name="connsiteY6" fmla="*/ 94393 h 109727"/>
                  <a:gd name="connsiteX7" fmla="*/ 40291 w 47339"/>
                  <a:gd name="connsiteY7" fmla="*/ 97060 h 109727"/>
                  <a:gd name="connsiteX8" fmla="*/ 47339 w 47339"/>
                  <a:gd name="connsiteY8" fmla="*/ 96107 h 109727"/>
                  <a:gd name="connsiteX9" fmla="*/ 47339 w 47339"/>
                  <a:gd name="connsiteY9" fmla="*/ 108109 h 109727"/>
                  <a:gd name="connsiteX10" fmla="*/ 35909 w 47339"/>
                  <a:gd name="connsiteY10" fmla="*/ 109728 h 109727"/>
                  <a:gd name="connsiteX11" fmla="*/ 20860 w 47339"/>
                  <a:gd name="connsiteY11" fmla="*/ 103727 h 109727"/>
                  <a:gd name="connsiteX12" fmla="*/ 15812 w 47339"/>
                  <a:gd name="connsiteY12" fmla="*/ 86582 h 109727"/>
                  <a:gd name="connsiteX13" fmla="*/ 15812 w 47339"/>
                  <a:gd name="connsiteY13" fmla="*/ 32576 h 109727"/>
                  <a:gd name="connsiteX14" fmla="*/ 0 w 47339"/>
                  <a:gd name="connsiteY14" fmla="*/ 32576 h 109727"/>
                  <a:gd name="connsiteX15" fmla="*/ 0 w 47339"/>
                  <a:gd name="connsiteY15" fmla="*/ 21050 h 109727"/>
                  <a:gd name="connsiteX16" fmla="*/ 15812 w 47339"/>
                  <a:gd name="connsiteY16" fmla="*/ 21050 h 109727"/>
                  <a:gd name="connsiteX17" fmla="*/ 15812 w 47339"/>
                  <a:gd name="connsiteY17" fmla="*/ 0 h 109727"/>
                  <a:gd name="connsiteX18" fmla="*/ 30671 w 47339"/>
                  <a:gd name="connsiteY18" fmla="*/ 0 h 10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7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393"/>
                    </a:cubicBezTo>
                    <a:cubicBezTo>
                      <a:pt x="34290" y="96107"/>
                      <a:pt x="36766" y="97060"/>
                      <a:pt x="40291" y="97060"/>
                    </a:cubicBezTo>
                    <a:cubicBezTo>
                      <a:pt x="42005" y="97060"/>
                      <a:pt x="44387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289" y="107728"/>
                      <a:pt x="20860" y="103727"/>
                    </a:cubicBezTo>
                    <a:cubicBezTo>
                      <a:pt x="17431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Volný tvar: obrazec 16">
                <a:extLst>
                  <a:ext uri="{FF2B5EF4-FFF2-40B4-BE49-F238E27FC236}">
                    <a16:creationId xmlns:a16="http://schemas.microsoft.com/office/drawing/2014/main" id="{BFB8DC0E-83DA-36B0-7693-FB40CDE0BCDB}"/>
                  </a:ext>
                </a:extLst>
              </p:cNvPr>
              <p:cNvSpPr/>
              <p:nvPr/>
            </p:nvSpPr>
            <p:spPr>
              <a:xfrm>
                <a:off x="8652554" y="2816882"/>
                <a:ext cx="68389" cy="123539"/>
              </a:xfrm>
              <a:custGeom>
                <a:avLst/>
                <a:gdLst>
                  <a:gd name="connsiteX0" fmla="*/ 14859 w 68389"/>
                  <a:gd name="connsiteY0" fmla="*/ 47054 h 123539"/>
                  <a:gd name="connsiteX1" fmla="*/ 40576 w 68389"/>
                  <a:gd name="connsiteY1" fmla="*/ 34862 h 123539"/>
                  <a:gd name="connsiteX2" fmla="*/ 68389 w 68389"/>
                  <a:gd name="connsiteY2" fmla="*/ 66008 h 123539"/>
                  <a:gd name="connsiteX3" fmla="*/ 68389 w 68389"/>
                  <a:gd name="connsiteY3" fmla="*/ 123539 h 123539"/>
                  <a:gd name="connsiteX4" fmla="*/ 53530 w 68389"/>
                  <a:gd name="connsiteY4" fmla="*/ 123539 h 123539"/>
                  <a:gd name="connsiteX5" fmla="*/ 53530 w 68389"/>
                  <a:gd name="connsiteY5" fmla="*/ 65913 h 123539"/>
                  <a:gd name="connsiteX6" fmla="*/ 49244 w 68389"/>
                  <a:gd name="connsiteY6" fmla="*/ 52007 h 123539"/>
                  <a:gd name="connsiteX7" fmla="*/ 36100 w 68389"/>
                  <a:gd name="connsiteY7" fmla="*/ 47530 h 123539"/>
                  <a:gd name="connsiteX8" fmla="*/ 23431 w 68389"/>
                  <a:gd name="connsiteY8" fmla="*/ 51435 h 123539"/>
                  <a:gd name="connsiteX9" fmla="*/ 14859 w 68389"/>
                  <a:gd name="connsiteY9" fmla="*/ 61532 h 123539"/>
                  <a:gd name="connsiteX10" fmla="*/ 14859 w 68389"/>
                  <a:gd name="connsiteY10" fmla="*/ 123539 h 123539"/>
                  <a:gd name="connsiteX11" fmla="*/ 0 w 68389"/>
                  <a:gd name="connsiteY11" fmla="*/ 123539 h 123539"/>
                  <a:gd name="connsiteX12" fmla="*/ 0 w 68389"/>
                  <a:gd name="connsiteY12" fmla="*/ 0 h 123539"/>
                  <a:gd name="connsiteX13" fmla="*/ 14859 w 68389"/>
                  <a:gd name="connsiteY13" fmla="*/ 0 h 123539"/>
                  <a:gd name="connsiteX14" fmla="*/ 14859 w 68389"/>
                  <a:gd name="connsiteY14" fmla="*/ 47054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123539">
                    <a:moveTo>
                      <a:pt x="14859" y="47054"/>
                    </a:moveTo>
                    <a:cubicBezTo>
                      <a:pt x="21431" y="38957"/>
                      <a:pt x="30004" y="34862"/>
                      <a:pt x="40576" y="34862"/>
                    </a:cubicBezTo>
                    <a:cubicBezTo>
                      <a:pt x="58959" y="34862"/>
                      <a:pt x="68294" y="45244"/>
                      <a:pt x="68389" y="66008"/>
                    </a:cubicBezTo>
                    <a:lnTo>
                      <a:pt x="68389" y="123539"/>
                    </a:lnTo>
                    <a:lnTo>
                      <a:pt x="53530" y="123539"/>
                    </a:lnTo>
                    <a:lnTo>
                      <a:pt x="53530" y="65913"/>
                    </a:lnTo>
                    <a:cubicBezTo>
                      <a:pt x="53530" y="59626"/>
                      <a:pt x="52006" y="54959"/>
                      <a:pt x="49244" y="52007"/>
                    </a:cubicBezTo>
                    <a:cubicBezTo>
                      <a:pt x="46482" y="49054"/>
                      <a:pt x="42005" y="47530"/>
                      <a:pt x="36100" y="47530"/>
                    </a:cubicBezTo>
                    <a:cubicBezTo>
                      <a:pt x="31242" y="47530"/>
                      <a:pt x="27051" y="48768"/>
                      <a:pt x="23431" y="51435"/>
                    </a:cubicBezTo>
                    <a:cubicBezTo>
                      <a:pt x="19812" y="54102"/>
                      <a:pt x="16954" y="57341"/>
                      <a:pt x="14859" y="61532"/>
                    </a:cubicBezTo>
                    <a:lnTo>
                      <a:pt x="14859" y="123539"/>
                    </a:ln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470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Volný tvar: obrazec 17">
                <a:extLst>
                  <a:ext uri="{FF2B5EF4-FFF2-40B4-BE49-F238E27FC236}">
                    <a16:creationId xmlns:a16="http://schemas.microsoft.com/office/drawing/2014/main" id="{FAAAC652-5E56-198E-1229-52133BCA8306}"/>
                  </a:ext>
                </a:extLst>
              </p:cNvPr>
              <p:cNvSpPr/>
              <p:nvPr/>
            </p:nvSpPr>
            <p:spPr>
              <a:xfrm>
                <a:off x="8739517" y="2851839"/>
                <a:ext cx="73818" cy="90201"/>
              </a:xfrm>
              <a:custGeom>
                <a:avLst/>
                <a:gdLst>
                  <a:gd name="connsiteX0" fmla="*/ 39910 w 73818"/>
                  <a:gd name="connsiteY0" fmla="*/ 90202 h 90201"/>
                  <a:gd name="connsiteX1" fmla="*/ 11144 w 73818"/>
                  <a:gd name="connsiteY1" fmla="*/ 78581 h 90201"/>
                  <a:gd name="connsiteX2" fmla="*/ 0 w 73818"/>
                  <a:gd name="connsiteY2" fmla="*/ 47530 h 90201"/>
                  <a:gd name="connsiteX3" fmla="*/ 0 w 73818"/>
                  <a:gd name="connsiteY3" fmla="*/ 44768 h 90201"/>
                  <a:gd name="connsiteX4" fmla="*/ 4953 w 73818"/>
                  <a:gd name="connsiteY4" fmla="*/ 21622 h 90201"/>
                  <a:gd name="connsiteX5" fmla="*/ 18764 w 73818"/>
                  <a:gd name="connsiteY5" fmla="*/ 5715 h 90201"/>
                  <a:gd name="connsiteX6" fmla="*/ 38005 w 73818"/>
                  <a:gd name="connsiteY6" fmla="*/ 0 h 90201"/>
                  <a:gd name="connsiteX7" fmla="*/ 64389 w 73818"/>
                  <a:gd name="connsiteY7" fmla="*/ 11144 h 90201"/>
                  <a:gd name="connsiteX8" fmla="*/ 73819 w 73818"/>
                  <a:gd name="connsiteY8" fmla="*/ 43148 h 90201"/>
                  <a:gd name="connsiteX9" fmla="*/ 73819 w 73818"/>
                  <a:gd name="connsiteY9" fmla="*/ 49339 h 90201"/>
                  <a:gd name="connsiteX10" fmla="*/ 14859 w 73818"/>
                  <a:gd name="connsiteY10" fmla="*/ 49339 h 90201"/>
                  <a:gd name="connsiteX11" fmla="*/ 22384 w 73818"/>
                  <a:gd name="connsiteY11" fmla="*/ 70104 h 90201"/>
                  <a:gd name="connsiteX12" fmla="*/ 40672 w 73818"/>
                  <a:gd name="connsiteY12" fmla="*/ 78010 h 90201"/>
                  <a:gd name="connsiteX13" fmla="*/ 54007 w 73818"/>
                  <a:gd name="connsiteY13" fmla="*/ 74771 h 90201"/>
                  <a:gd name="connsiteX14" fmla="*/ 63627 w 73818"/>
                  <a:gd name="connsiteY14" fmla="*/ 66199 h 90201"/>
                  <a:gd name="connsiteX15" fmla="*/ 72676 w 73818"/>
                  <a:gd name="connsiteY15" fmla="*/ 73247 h 90201"/>
                  <a:gd name="connsiteX16" fmla="*/ 39815 w 73818"/>
                  <a:gd name="connsiteY16" fmla="*/ 90106 h 90201"/>
                  <a:gd name="connsiteX17" fmla="*/ 38005 w 73818"/>
                  <a:gd name="connsiteY17" fmla="*/ 12192 h 90201"/>
                  <a:gd name="connsiteX18" fmla="*/ 22860 w 73818"/>
                  <a:gd name="connsiteY18" fmla="*/ 18764 h 90201"/>
                  <a:gd name="connsiteX19" fmla="*/ 15335 w 73818"/>
                  <a:gd name="connsiteY19" fmla="*/ 37147 h 90201"/>
                  <a:gd name="connsiteX20" fmla="*/ 58960 w 73818"/>
                  <a:gd name="connsiteY20" fmla="*/ 37147 h 90201"/>
                  <a:gd name="connsiteX21" fmla="*/ 58960 w 73818"/>
                  <a:gd name="connsiteY21" fmla="*/ 36004 h 90201"/>
                  <a:gd name="connsiteX22" fmla="*/ 52864 w 73818"/>
                  <a:gd name="connsiteY22" fmla="*/ 18383 h 90201"/>
                  <a:gd name="connsiteX23" fmla="*/ 38100 w 73818"/>
                  <a:gd name="connsiteY23" fmla="*/ 12097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818" h="90201">
                    <a:moveTo>
                      <a:pt x="39910" y="90202"/>
                    </a:moveTo>
                    <a:cubicBezTo>
                      <a:pt x="28099" y="90202"/>
                      <a:pt x="18479" y="86296"/>
                      <a:pt x="11144" y="78581"/>
                    </a:cubicBezTo>
                    <a:cubicBezTo>
                      <a:pt x="3715" y="70866"/>
                      <a:pt x="0" y="60484"/>
                      <a:pt x="0" y="47530"/>
                    </a:cubicBezTo>
                    <a:lnTo>
                      <a:pt x="0" y="44768"/>
                    </a:lnTo>
                    <a:cubicBezTo>
                      <a:pt x="0" y="36100"/>
                      <a:pt x="1619" y="28384"/>
                      <a:pt x="4953" y="21622"/>
                    </a:cubicBezTo>
                    <a:cubicBezTo>
                      <a:pt x="8287" y="14859"/>
                      <a:pt x="12859" y="9525"/>
                      <a:pt x="18764" y="5715"/>
                    </a:cubicBezTo>
                    <a:cubicBezTo>
                      <a:pt x="24670" y="1905"/>
                      <a:pt x="31147" y="0"/>
                      <a:pt x="38005" y="0"/>
                    </a:cubicBezTo>
                    <a:cubicBezTo>
                      <a:pt x="49340" y="0"/>
                      <a:pt x="58103" y="3715"/>
                      <a:pt x="64389" y="11144"/>
                    </a:cubicBezTo>
                    <a:cubicBezTo>
                      <a:pt x="70676" y="18574"/>
                      <a:pt x="73819" y="29242"/>
                      <a:pt x="73819" y="43148"/>
                    </a:cubicBezTo>
                    <a:lnTo>
                      <a:pt x="73819" y="49339"/>
                    </a:lnTo>
                    <a:lnTo>
                      <a:pt x="14859" y="49339"/>
                    </a:lnTo>
                    <a:cubicBezTo>
                      <a:pt x="15050" y="57912"/>
                      <a:pt x="17621" y="64865"/>
                      <a:pt x="22384" y="70104"/>
                    </a:cubicBezTo>
                    <a:cubicBezTo>
                      <a:pt x="27146" y="75343"/>
                      <a:pt x="33242" y="78010"/>
                      <a:pt x="40672" y="78010"/>
                    </a:cubicBezTo>
                    <a:cubicBezTo>
                      <a:pt x="45911" y="78010"/>
                      <a:pt x="50387" y="76962"/>
                      <a:pt x="54007" y="74771"/>
                    </a:cubicBezTo>
                    <a:cubicBezTo>
                      <a:pt x="57626" y="72580"/>
                      <a:pt x="60865" y="69818"/>
                      <a:pt x="63627" y="66199"/>
                    </a:cubicBezTo>
                    <a:lnTo>
                      <a:pt x="72676" y="73247"/>
                    </a:lnTo>
                    <a:cubicBezTo>
                      <a:pt x="65342" y="84487"/>
                      <a:pt x="54388" y="90106"/>
                      <a:pt x="39815" y="90106"/>
                    </a:cubicBezTo>
                    <a:close/>
                    <a:moveTo>
                      <a:pt x="38005" y="12192"/>
                    </a:moveTo>
                    <a:cubicBezTo>
                      <a:pt x="32004" y="12192"/>
                      <a:pt x="26956" y="14383"/>
                      <a:pt x="22860" y="18764"/>
                    </a:cubicBezTo>
                    <a:cubicBezTo>
                      <a:pt x="18764" y="23146"/>
                      <a:pt x="16288" y="29242"/>
                      <a:pt x="15335" y="37147"/>
                    </a:cubicBezTo>
                    <a:lnTo>
                      <a:pt x="58960" y="37147"/>
                    </a:lnTo>
                    <a:lnTo>
                      <a:pt x="58960" y="36004"/>
                    </a:lnTo>
                    <a:cubicBezTo>
                      <a:pt x="58579" y="28480"/>
                      <a:pt x="56483" y="22574"/>
                      <a:pt x="52864" y="18383"/>
                    </a:cubicBezTo>
                    <a:cubicBezTo>
                      <a:pt x="49244" y="14192"/>
                      <a:pt x="44291" y="12097"/>
                      <a:pt x="38100" y="1209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Volný tvar: obrazec 18">
                <a:extLst>
                  <a:ext uri="{FF2B5EF4-FFF2-40B4-BE49-F238E27FC236}">
                    <a16:creationId xmlns:a16="http://schemas.microsoft.com/office/drawing/2014/main" id="{C4E94E23-966C-CB5C-35BC-956A8C4AD288}"/>
                  </a:ext>
                </a:extLst>
              </p:cNvPr>
              <p:cNvSpPr/>
              <p:nvPr/>
            </p:nvSpPr>
            <p:spPr>
              <a:xfrm>
                <a:off x="8830672" y="2851743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89 w 68389"/>
                  <a:gd name="connsiteY3" fmla="*/ 31147 h 88677"/>
                  <a:gd name="connsiteX4" fmla="*/ 68389 w 68389"/>
                  <a:gd name="connsiteY4" fmla="*/ 88678 h 88677"/>
                  <a:gd name="connsiteX5" fmla="*/ 53530 w 68389"/>
                  <a:gd name="connsiteY5" fmla="*/ 88678 h 88677"/>
                  <a:gd name="connsiteX6" fmla="*/ 53530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1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89" y="31147"/>
                    </a:cubicBezTo>
                    <a:lnTo>
                      <a:pt x="68389" y="88678"/>
                    </a:lnTo>
                    <a:lnTo>
                      <a:pt x="53530" y="88678"/>
                    </a:lnTo>
                    <a:lnTo>
                      <a:pt x="53530" y="31052"/>
                    </a:lnTo>
                    <a:cubicBezTo>
                      <a:pt x="53530" y="24765"/>
                      <a:pt x="52006" y="20098"/>
                      <a:pt x="49244" y="17145"/>
                    </a:cubicBezTo>
                    <a:cubicBezTo>
                      <a:pt x="46482" y="14192"/>
                      <a:pt x="42005" y="12668"/>
                      <a:pt x="36100" y="12668"/>
                    </a:cubicBezTo>
                    <a:cubicBezTo>
                      <a:pt x="31242" y="12668"/>
                      <a:pt x="27051" y="13907"/>
                      <a:pt x="23431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Volný tvar: obrazec 19">
                <a:extLst>
                  <a:ext uri="{FF2B5EF4-FFF2-40B4-BE49-F238E27FC236}">
                    <a16:creationId xmlns:a16="http://schemas.microsoft.com/office/drawing/2014/main" id="{FB7CD40F-3F6F-319F-5D8E-71C72309597D}"/>
                  </a:ext>
                </a:extLst>
              </p:cNvPr>
              <p:cNvSpPr/>
              <p:nvPr/>
            </p:nvSpPr>
            <p:spPr>
              <a:xfrm>
                <a:off x="8921540" y="2821740"/>
                <a:ext cx="17621" cy="118681"/>
              </a:xfrm>
              <a:custGeom>
                <a:avLst/>
                <a:gdLst>
                  <a:gd name="connsiteX0" fmla="*/ 0 w 17621"/>
                  <a:gd name="connsiteY0" fmla="*/ 8573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3 h 118681"/>
                  <a:gd name="connsiteX5" fmla="*/ 15335 w 17621"/>
                  <a:gd name="connsiteY5" fmla="*/ 14573 h 118681"/>
                  <a:gd name="connsiteX6" fmla="*/ 8763 w 17621"/>
                  <a:gd name="connsiteY6" fmla="*/ 16955 h 118681"/>
                  <a:gd name="connsiteX7" fmla="*/ 2191 w 17621"/>
                  <a:gd name="connsiteY7" fmla="*/ 14573 h 118681"/>
                  <a:gd name="connsiteX8" fmla="*/ 0 w 17621"/>
                  <a:gd name="connsiteY8" fmla="*/ 8573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3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715" y="857"/>
                      <a:pt x="5810" y="0"/>
                      <a:pt x="8763" y="0"/>
                    </a:cubicBezTo>
                    <a:cubicBezTo>
                      <a:pt x="11716" y="0"/>
                      <a:pt x="13906" y="857"/>
                      <a:pt x="15335" y="2476"/>
                    </a:cubicBezTo>
                    <a:cubicBezTo>
                      <a:pt x="16859" y="4096"/>
                      <a:pt x="17621" y="6191"/>
                      <a:pt x="17621" y="8573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3"/>
                      <a:pt x="11621" y="16955"/>
                      <a:pt x="8763" y="16955"/>
                    </a:cubicBezTo>
                    <a:cubicBezTo>
                      <a:pt x="5905" y="16955"/>
                      <a:pt x="3715" y="16193"/>
                      <a:pt x="2191" y="14573"/>
                    </a:cubicBezTo>
                    <a:cubicBezTo>
                      <a:pt x="762" y="12954"/>
                      <a:pt x="0" y="10954"/>
                      <a:pt x="0" y="8573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Volný tvar: obrazec 20">
                <a:extLst>
                  <a:ext uri="{FF2B5EF4-FFF2-40B4-BE49-F238E27FC236}">
                    <a16:creationId xmlns:a16="http://schemas.microsoft.com/office/drawing/2014/main" id="{00DE49CB-0641-3398-4394-C09781B45A8C}"/>
                  </a:ext>
                </a:extLst>
              </p:cNvPr>
              <p:cNvSpPr/>
              <p:nvPr/>
            </p:nvSpPr>
            <p:spPr>
              <a:xfrm>
                <a:off x="8961545" y="2851743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90 w 68389"/>
                  <a:gd name="connsiteY3" fmla="*/ 31147 h 88677"/>
                  <a:gd name="connsiteX4" fmla="*/ 68390 w 68389"/>
                  <a:gd name="connsiteY4" fmla="*/ 88678 h 88677"/>
                  <a:gd name="connsiteX5" fmla="*/ 53531 w 68389"/>
                  <a:gd name="connsiteY5" fmla="*/ 88678 h 88677"/>
                  <a:gd name="connsiteX6" fmla="*/ 53531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2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90" y="31147"/>
                    </a:cubicBezTo>
                    <a:lnTo>
                      <a:pt x="68390" y="88678"/>
                    </a:lnTo>
                    <a:lnTo>
                      <a:pt x="53531" y="88678"/>
                    </a:lnTo>
                    <a:lnTo>
                      <a:pt x="53531" y="31052"/>
                    </a:lnTo>
                    <a:cubicBezTo>
                      <a:pt x="53531" y="24765"/>
                      <a:pt x="52007" y="20098"/>
                      <a:pt x="49244" y="17145"/>
                    </a:cubicBezTo>
                    <a:cubicBezTo>
                      <a:pt x="46387" y="14097"/>
                      <a:pt x="42005" y="12668"/>
                      <a:pt x="36100" y="12668"/>
                    </a:cubicBezTo>
                    <a:cubicBezTo>
                      <a:pt x="31242" y="12668"/>
                      <a:pt x="27051" y="13907"/>
                      <a:pt x="23432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Volný tvar: obrazec 21">
                <a:extLst>
                  <a:ext uri="{FF2B5EF4-FFF2-40B4-BE49-F238E27FC236}">
                    <a16:creationId xmlns:a16="http://schemas.microsoft.com/office/drawing/2014/main" id="{3908D146-3F3C-530B-DAFA-FA019ADB6146}"/>
                  </a:ext>
                </a:extLst>
              </p:cNvPr>
              <p:cNvSpPr/>
              <p:nvPr/>
            </p:nvSpPr>
            <p:spPr>
              <a:xfrm>
                <a:off x="9048794" y="2851743"/>
                <a:ext cx="73628" cy="122967"/>
              </a:xfrm>
              <a:custGeom>
                <a:avLst/>
                <a:gdLst>
                  <a:gd name="connsiteX0" fmla="*/ 0 w 73628"/>
                  <a:gd name="connsiteY0" fmla="*/ 44387 h 122967"/>
                  <a:gd name="connsiteX1" fmla="*/ 9430 w 73628"/>
                  <a:gd name="connsiteY1" fmla="*/ 12002 h 122967"/>
                  <a:gd name="connsiteX2" fmla="*/ 34385 w 73628"/>
                  <a:gd name="connsiteY2" fmla="*/ 0 h 122967"/>
                  <a:gd name="connsiteX3" fmla="*/ 59246 w 73628"/>
                  <a:gd name="connsiteY3" fmla="*/ 11240 h 122967"/>
                  <a:gd name="connsiteX4" fmla="*/ 60008 w 73628"/>
                  <a:gd name="connsiteY4" fmla="*/ 1619 h 122967"/>
                  <a:gd name="connsiteX5" fmla="*/ 73628 w 73628"/>
                  <a:gd name="connsiteY5" fmla="*/ 1619 h 122967"/>
                  <a:gd name="connsiteX6" fmla="*/ 73628 w 73628"/>
                  <a:gd name="connsiteY6" fmla="*/ 86582 h 122967"/>
                  <a:gd name="connsiteX7" fmla="*/ 63627 w 73628"/>
                  <a:gd name="connsiteY7" fmla="*/ 113252 h 122967"/>
                  <a:gd name="connsiteX8" fmla="*/ 36671 w 73628"/>
                  <a:gd name="connsiteY8" fmla="*/ 122968 h 122967"/>
                  <a:gd name="connsiteX9" fmla="*/ 18288 w 73628"/>
                  <a:gd name="connsiteY9" fmla="*/ 118967 h 122967"/>
                  <a:gd name="connsiteX10" fmla="*/ 4572 w 73628"/>
                  <a:gd name="connsiteY10" fmla="*/ 107918 h 122967"/>
                  <a:gd name="connsiteX11" fmla="*/ 12287 w 73628"/>
                  <a:gd name="connsiteY11" fmla="*/ 98965 h 122967"/>
                  <a:gd name="connsiteX12" fmla="*/ 35719 w 73628"/>
                  <a:gd name="connsiteY12" fmla="*/ 110776 h 122967"/>
                  <a:gd name="connsiteX13" fmla="*/ 52673 w 73628"/>
                  <a:gd name="connsiteY13" fmla="*/ 104680 h 122967"/>
                  <a:gd name="connsiteX14" fmla="*/ 58769 w 73628"/>
                  <a:gd name="connsiteY14" fmla="*/ 87440 h 122967"/>
                  <a:gd name="connsiteX15" fmla="*/ 58769 w 73628"/>
                  <a:gd name="connsiteY15" fmla="*/ 79915 h 122967"/>
                  <a:gd name="connsiteX16" fmla="*/ 34385 w 73628"/>
                  <a:gd name="connsiteY16" fmla="*/ 90202 h 122967"/>
                  <a:gd name="connsiteX17" fmla="*/ 9620 w 73628"/>
                  <a:gd name="connsiteY17" fmla="*/ 77915 h 122967"/>
                  <a:gd name="connsiteX18" fmla="*/ 191 w 73628"/>
                  <a:gd name="connsiteY18" fmla="*/ 44387 h 122967"/>
                  <a:gd name="connsiteX19" fmla="*/ 15050 w 73628"/>
                  <a:gd name="connsiteY19" fmla="*/ 46101 h 122967"/>
                  <a:gd name="connsiteX20" fmla="*/ 21050 w 73628"/>
                  <a:gd name="connsiteY20" fmla="*/ 69247 h 122967"/>
                  <a:gd name="connsiteX21" fmla="*/ 37910 w 73628"/>
                  <a:gd name="connsiteY21" fmla="*/ 77629 h 122967"/>
                  <a:gd name="connsiteX22" fmla="*/ 58579 w 73628"/>
                  <a:gd name="connsiteY22" fmla="*/ 64865 h 122967"/>
                  <a:gd name="connsiteX23" fmla="*/ 58579 w 73628"/>
                  <a:gd name="connsiteY23" fmla="*/ 25146 h 122967"/>
                  <a:gd name="connsiteX24" fmla="*/ 38100 w 73628"/>
                  <a:gd name="connsiteY24" fmla="*/ 12668 h 122967"/>
                  <a:gd name="connsiteX25" fmla="*/ 21146 w 73628"/>
                  <a:gd name="connsiteY25" fmla="*/ 21146 h 122967"/>
                  <a:gd name="connsiteX26" fmla="*/ 15050 w 73628"/>
                  <a:gd name="connsiteY26" fmla="*/ 46196 h 122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3628" h="122967">
                    <a:moveTo>
                      <a:pt x="0" y="44387"/>
                    </a:moveTo>
                    <a:cubicBezTo>
                      <a:pt x="0" y="30861"/>
                      <a:pt x="3143" y="20002"/>
                      <a:pt x="9430" y="12002"/>
                    </a:cubicBezTo>
                    <a:cubicBezTo>
                      <a:pt x="15716" y="4001"/>
                      <a:pt x="24003" y="0"/>
                      <a:pt x="34385" y="0"/>
                    </a:cubicBezTo>
                    <a:cubicBezTo>
                      <a:pt x="44768" y="0"/>
                      <a:pt x="53245" y="3715"/>
                      <a:pt x="59246" y="11240"/>
                    </a:cubicBezTo>
                    <a:lnTo>
                      <a:pt x="60008" y="1619"/>
                    </a:lnTo>
                    <a:lnTo>
                      <a:pt x="73628" y="1619"/>
                    </a:lnTo>
                    <a:lnTo>
                      <a:pt x="73628" y="86582"/>
                    </a:lnTo>
                    <a:cubicBezTo>
                      <a:pt x="73628" y="97822"/>
                      <a:pt x="70295" y="106680"/>
                      <a:pt x="63627" y="113252"/>
                    </a:cubicBezTo>
                    <a:cubicBezTo>
                      <a:pt x="56960" y="119825"/>
                      <a:pt x="48006" y="122968"/>
                      <a:pt x="36671" y="122968"/>
                    </a:cubicBezTo>
                    <a:cubicBezTo>
                      <a:pt x="30385" y="122968"/>
                      <a:pt x="24289" y="121634"/>
                      <a:pt x="18288" y="118967"/>
                    </a:cubicBezTo>
                    <a:cubicBezTo>
                      <a:pt x="12287" y="116300"/>
                      <a:pt x="7715" y="112586"/>
                      <a:pt x="4572" y="107918"/>
                    </a:cubicBezTo>
                    <a:lnTo>
                      <a:pt x="12287" y="98965"/>
                    </a:lnTo>
                    <a:cubicBezTo>
                      <a:pt x="18669" y="106870"/>
                      <a:pt x="26479" y="110776"/>
                      <a:pt x="35719" y="110776"/>
                    </a:cubicBezTo>
                    <a:cubicBezTo>
                      <a:pt x="42958" y="110776"/>
                      <a:pt x="48578" y="108776"/>
                      <a:pt x="52673" y="104680"/>
                    </a:cubicBezTo>
                    <a:cubicBezTo>
                      <a:pt x="56769" y="100584"/>
                      <a:pt x="58769" y="94869"/>
                      <a:pt x="58769" y="87440"/>
                    </a:cubicBezTo>
                    <a:lnTo>
                      <a:pt x="58769" y="79915"/>
                    </a:lnTo>
                    <a:cubicBezTo>
                      <a:pt x="52864" y="86773"/>
                      <a:pt x="44672" y="90202"/>
                      <a:pt x="34385" y="90202"/>
                    </a:cubicBezTo>
                    <a:cubicBezTo>
                      <a:pt x="24098" y="90202"/>
                      <a:pt x="15907" y="86106"/>
                      <a:pt x="9620" y="77915"/>
                    </a:cubicBezTo>
                    <a:cubicBezTo>
                      <a:pt x="3334" y="69723"/>
                      <a:pt x="191" y="58483"/>
                      <a:pt x="191" y="44387"/>
                    </a:cubicBezTo>
                    <a:close/>
                    <a:moveTo>
                      <a:pt x="15050" y="46101"/>
                    </a:moveTo>
                    <a:cubicBezTo>
                      <a:pt x="15050" y="55912"/>
                      <a:pt x="17050" y="63627"/>
                      <a:pt x="21050" y="69247"/>
                    </a:cubicBezTo>
                    <a:cubicBezTo>
                      <a:pt x="25051" y="74867"/>
                      <a:pt x="30671" y="77629"/>
                      <a:pt x="37910" y="77629"/>
                    </a:cubicBezTo>
                    <a:cubicBezTo>
                      <a:pt x="47339" y="77629"/>
                      <a:pt x="54197" y="73343"/>
                      <a:pt x="58579" y="64865"/>
                    </a:cubicBezTo>
                    <a:lnTo>
                      <a:pt x="58579" y="25146"/>
                    </a:lnTo>
                    <a:cubicBezTo>
                      <a:pt x="54007" y="16859"/>
                      <a:pt x="47149" y="12668"/>
                      <a:pt x="38100" y="12668"/>
                    </a:cubicBezTo>
                    <a:cubicBezTo>
                      <a:pt x="30861" y="12668"/>
                      <a:pt x="25241" y="15430"/>
                      <a:pt x="21146" y="21146"/>
                    </a:cubicBezTo>
                    <a:cubicBezTo>
                      <a:pt x="17050" y="26765"/>
                      <a:pt x="15050" y="35147"/>
                      <a:pt x="15050" y="4619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Volný tvar: obrazec 22">
                <a:extLst>
                  <a:ext uri="{FF2B5EF4-FFF2-40B4-BE49-F238E27FC236}">
                    <a16:creationId xmlns:a16="http://schemas.microsoft.com/office/drawing/2014/main" id="{E240E8CA-2387-5AC1-B1EE-3ECE787F21F9}"/>
                  </a:ext>
                </a:extLst>
              </p:cNvPr>
              <p:cNvSpPr/>
              <p:nvPr/>
            </p:nvSpPr>
            <p:spPr>
              <a:xfrm>
                <a:off x="9175096" y="2832312"/>
                <a:ext cx="47339" cy="109727"/>
              </a:xfrm>
              <a:custGeom>
                <a:avLst/>
                <a:gdLst>
                  <a:gd name="connsiteX0" fmla="*/ 30671 w 47339"/>
                  <a:gd name="connsiteY0" fmla="*/ 0 h 109727"/>
                  <a:gd name="connsiteX1" fmla="*/ 30671 w 47339"/>
                  <a:gd name="connsiteY1" fmla="*/ 21050 h 109727"/>
                  <a:gd name="connsiteX2" fmla="*/ 46958 w 47339"/>
                  <a:gd name="connsiteY2" fmla="*/ 21050 h 109727"/>
                  <a:gd name="connsiteX3" fmla="*/ 46958 w 47339"/>
                  <a:gd name="connsiteY3" fmla="*/ 32576 h 109727"/>
                  <a:gd name="connsiteX4" fmla="*/ 30671 w 47339"/>
                  <a:gd name="connsiteY4" fmla="*/ 32576 h 109727"/>
                  <a:gd name="connsiteX5" fmla="*/ 30671 w 47339"/>
                  <a:gd name="connsiteY5" fmla="*/ 86582 h 109727"/>
                  <a:gd name="connsiteX6" fmla="*/ 32861 w 47339"/>
                  <a:gd name="connsiteY6" fmla="*/ 94393 h 109727"/>
                  <a:gd name="connsiteX7" fmla="*/ 40291 w 47339"/>
                  <a:gd name="connsiteY7" fmla="*/ 97060 h 109727"/>
                  <a:gd name="connsiteX8" fmla="*/ 47339 w 47339"/>
                  <a:gd name="connsiteY8" fmla="*/ 96107 h 109727"/>
                  <a:gd name="connsiteX9" fmla="*/ 47339 w 47339"/>
                  <a:gd name="connsiteY9" fmla="*/ 108109 h 109727"/>
                  <a:gd name="connsiteX10" fmla="*/ 35909 w 47339"/>
                  <a:gd name="connsiteY10" fmla="*/ 109728 h 109727"/>
                  <a:gd name="connsiteX11" fmla="*/ 20860 w 47339"/>
                  <a:gd name="connsiteY11" fmla="*/ 103727 h 109727"/>
                  <a:gd name="connsiteX12" fmla="*/ 15812 w 47339"/>
                  <a:gd name="connsiteY12" fmla="*/ 86582 h 109727"/>
                  <a:gd name="connsiteX13" fmla="*/ 15812 w 47339"/>
                  <a:gd name="connsiteY13" fmla="*/ 32576 h 109727"/>
                  <a:gd name="connsiteX14" fmla="*/ 0 w 47339"/>
                  <a:gd name="connsiteY14" fmla="*/ 32576 h 109727"/>
                  <a:gd name="connsiteX15" fmla="*/ 0 w 47339"/>
                  <a:gd name="connsiteY15" fmla="*/ 21050 h 109727"/>
                  <a:gd name="connsiteX16" fmla="*/ 15812 w 47339"/>
                  <a:gd name="connsiteY16" fmla="*/ 21050 h 109727"/>
                  <a:gd name="connsiteX17" fmla="*/ 15812 w 47339"/>
                  <a:gd name="connsiteY17" fmla="*/ 0 h 109727"/>
                  <a:gd name="connsiteX18" fmla="*/ 30671 w 47339"/>
                  <a:gd name="connsiteY18" fmla="*/ 0 h 10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7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393"/>
                    </a:cubicBezTo>
                    <a:cubicBezTo>
                      <a:pt x="34290" y="96107"/>
                      <a:pt x="36766" y="97060"/>
                      <a:pt x="40291" y="97060"/>
                    </a:cubicBezTo>
                    <a:cubicBezTo>
                      <a:pt x="42005" y="97060"/>
                      <a:pt x="44387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289" y="107728"/>
                      <a:pt x="20860" y="103727"/>
                    </a:cubicBezTo>
                    <a:cubicBezTo>
                      <a:pt x="17431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Volný tvar: obrazec 23">
                <a:extLst>
                  <a:ext uri="{FF2B5EF4-FFF2-40B4-BE49-F238E27FC236}">
                    <a16:creationId xmlns:a16="http://schemas.microsoft.com/office/drawing/2014/main" id="{C1A63B39-32BC-8DA8-7131-53DA074CA0F4}"/>
                  </a:ext>
                </a:extLst>
              </p:cNvPr>
              <p:cNvSpPr/>
              <p:nvPr/>
            </p:nvSpPr>
            <p:spPr>
              <a:xfrm>
                <a:off x="9239485" y="2816882"/>
                <a:ext cx="68389" cy="123539"/>
              </a:xfrm>
              <a:custGeom>
                <a:avLst/>
                <a:gdLst>
                  <a:gd name="connsiteX0" fmla="*/ 14859 w 68389"/>
                  <a:gd name="connsiteY0" fmla="*/ 47054 h 123539"/>
                  <a:gd name="connsiteX1" fmla="*/ 40576 w 68389"/>
                  <a:gd name="connsiteY1" fmla="*/ 34862 h 123539"/>
                  <a:gd name="connsiteX2" fmla="*/ 68389 w 68389"/>
                  <a:gd name="connsiteY2" fmla="*/ 66008 h 123539"/>
                  <a:gd name="connsiteX3" fmla="*/ 68389 w 68389"/>
                  <a:gd name="connsiteY3" fmla="*/ 123539 h 123539"/>
                  <a:gd name="connsiteX4" fmla="*/ 53530 w 68389"/>
                  <a:gd name="connsiteY4" fmla="*/ 123539 h 123539"/>
                  <a:gd name="connsiteX5" fmla="*/ 53530 w 68389"/>
                  <a:gd name="connsiteY5" fmla="*/ 65913 h 123539"/>
                  <a:gd name="connsiteX6" fmla="*/ 49244 w 68389"/>
                  <a:gd name="connsiteY6" fmla="*/ 52007 h 123539"/>
                  <a:gd name="connsiteX7" fmla="*/ 36100 w 68389"/>
                  <a:gd name="connsiteY7" fmla="*/ 47530 h 123539"/>
                  <a:gd name="connsiteX8" fmla="*/ 23431 w 68389"/>
                  <a:gd name="connsiteY8" fmla="*/ 51435 h 123539"/>
                  <a:gd name="connsiteX9" fmla="*/ 14859 w 68389"/>
                  <a:gd name="connsiteY9" fmla="*/ 61532 h 123539"/>
                  <a:gd name="connsiteX10" fmla="*/ 14859 w 68389"/>
                  <a:gd name="connsiteY10" fmla="*/ 123539 h 123539"/>
                  <a:gd name="connsiteX11" fmla="*/ 0 w 68389"/>
                  <a:gd name="connsiteY11" fmla="*/ 123539 h 123539"/>
                  <a:gd name="connsiteX12" fmla="*/ 0 w 68389"/>
                  <a:gd name="connsiteY12" fmla="*/ 0 h 123539"/>
                  <a:gd name="connsiteX13" fmla="*/ 14859 w 68389"/>
                  <a:gd name="connsiteY13" fmla="*/ 0 h 123539"/>
                  <a:gd name="connsiteX14" fmla="*/ 14859 w 68389"/>
                  <a:gd name="connsiteY14" fmla="*/ 47054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123539">
                    <a:moveTo>
                      <a:pt x="14859" y="47054"/>
                    </a:moveTo>
                    <a:cubicBezTo>
                      <a:pt x="21431" y="38957"/>
                      <a:pt x="30004" y="34862"/>
                      <a:pt x="40576" y="34862"/>
                    </a:cubicBezTo>
                    <a:cubicBezTo>
                      <a:pt x="58960" y="34862"/>
                      <a:pt x="68294" y="45244"/>
                      <a:pt x="68389" y="66008"/>
                    </a:cubicBezTo>
                    <a:lnTo>
                      <a:pt x="68389" y="123539"/>
                    </a:lnTo>
                    <a:lnTo>
                      <a:pt x="53530" y="123539"/>
                    </a:lnTo>
                    <a:lnTo>
                      <a:pt x="53530" y="65913"/>
                    </a:lnTo>
                    <a:cubicBezTo>
                      <a:pt x="53530" y="59626"/>
                      <a:pt x="52006" y="54959"/>
                      <a:pt x="49244" y="52007"/>
                    </a:cubicBezTo>
                    <a:cubicBezTo>
                      <a:pt x="46387" y="48959"/>
                      <a:pt x="42005" y="47530"/>
                      <a:pt x="36100" y="47530"/>
                    </a:cubicBezTo>
                    <a:cubicBezTo>
                      <a:pt x="31242" y="47530"/>
                      <a:pt x="27051" y="48768"/>
                      <a:pt x="23431" y="51435"/>
                    </a:cubicBezTo>
                    <a:cubicBezTo>
                      <a:pt x="19812" y="54102"/>
                      <a:pt x="16954" y="57341"/>
                      <a:pt x="14859" y="61532"/>
                    </a:cubicBezTo>
                    <a:lnTo>
                      <a:pt x="14859" y="123539"/>
                    </a:ln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470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Volný tvar: obrazec 24">
                <a:extLst>
                  <a:ext uri="{FF2B5EF4-FFF2-40B4-BE49-F238E27FC236}">
                    <a16:creationId xmlns:a16="http://schemas.microsoft.com/office/drawing/2014/main" id="{E56C6764-73A3-5751-DAF6-50922B55DB06}"/>
                  </a:ext>
                </a:extLst>
              </p:cNvPr>
              <p:cNvSpPr/>
              <p:nvPr/>
            </p:nvSpPr>
            <p:spPr>
              <a:xfrm>
                <a:off x="9326448" y="2851839"/>
                <a:ext cx="73818" cy="90201"/>
              </a:xfrm>
              <a:custGeom>
                <a:avLst/>
                <a:gdLst>
                  <a:gd name="connsiteX0" fmla="*/ 39909 w 73818"/>
                  <a:gd name="connsiteY0" fmla="*/ 90202 h 90201"/>
                  <a:gd name="connsiteX1" fmla="*/ 11144 w 73818"/>
                  <a:gd name="connsiteY1" fmla="*/ 78581 h 90201"/>
                  <a:gd name="connsiteX2" fmla="*/ 0 w 73818"/>
                  <a:gd name="connsiteY2" fmla="*/ 47530 h 90201"/>
                  <a:gd name="connsiteX3" fmla="*/ 0 w 73818"/>
                  <a:gd name="connsiteY3" fmla="*/ 44768 h 90201"/>
                  <a:gd name="connsiteX4" fmla="*/ 4953 w 73818"/>
                  <a:gd name="connsiteY4" fmla="*/ 21622 h 90201"/>
                  <a:gd name="connsiteX5" fmla="*/ 18764 w 73818"/>
                  <a:gd name="connsiteY5" fmla="*/ 5715 h 90201"/>
                  <a:gd name="connsiteX6" fmla="*/ 38005 w 73818"/>
                  <a:gd name="connsiteY6" fmla="*/ 0 h 90201"/>
                  <a:gd name="connsiteX7" fmla="*/ 64389 w 73818"/>
                  <a:gd name="connsiteY7" fmla="*/ 11144 h 90201"/>
                  <a:gd name="connsiteX8" fmla="*/ 73819 w 73818"/>
                  <a:gd name="connsiteY8" fmla="*/ 43148 h 90201"/>
                  <a:gd name="connsiteX9" fmla="*/ 73819 w 73818"/>
                  <a:gd name="connsiteY9" fmla="*/ 49339 h 90201"/>
                  <a:gd name="connsiteX10" fmla="*/ 14859 w 73818"/>
                  <a:gd name="connsiteY10" fmla="*/ 49339 h 90201"/>
                  <a:gd name="connsiteX11" fmla="*/ 22384 w 73818"/>
                  <a:gd name="connsiteY11" fmla="*/ 70104 h 90201"/>
                  <a:gd name="connsiteX12" fmla="*/ 40672 w 73818"/>
                  <a:gd name="connsiteY12" fmla="*/ 78010 h 90201"/>
                  <a:gd name="connsiteX13" fmla="*/ 54007 w 73818"/>
                  <a:gd name="connsiteY13" fmla="*/ 74771 h 90201"/>
                  <a:gd name="connsiteX14" fmla="*/ 63532 w 73818"/>
                  <a:gd name="connsiteY14" fmla="*/ 66199 h 90201"/>
                  <a:gd name="connsiteX15" fmla="*/ 72676 w 73818"/>
                  <a:gd name="connsiteY15" fmla="*/ 73247 h 90201"/>
                  <a:gd name="connsiteX16" fmla="*/ 39814 w 73818"/>
                  <a:gd name="connsiteY16" fmla="*/ 90106 h 90201"/>
                  <a:gd name="connsiteX17" fmla="*/ 38005 w 73818"/>
                  <a:gd name="connsiteY17" fmla="*/ 12192 h 90201"/>
                  <a:gd name="connsiteX18" fmla="*/ 22860 w 73818"/>
                  <a:gd name="connsiteY18" fmla="*/ 18764 h 90201"/>
                  <a:gd name="connsiteX19" fmla="*/ 15335 w 73818"/>
                  <a:gd name="connsiteY19" fmla="*/ 37147 h 90201"/>
                  <a:gd name="connsiteX20" fmla="*/ 58959 w 73818"/>
                  <a:gd name="connsiteY20" fmla="*/ 37147 h 90201"/>
                  <a:gd name="connsiteX21" fmla="*/ 58959 w 73818"/>
                  <a:gd name="connsiteY21" fmla="*/ 36004 h 90201"/>
                  <a:gd name="connsiteX22" fmla="*/ 52864 w 73818"/>
                  <a:gd name="connsiteY22" fmla="*/ 18383 h 90201"/>
                  <a:gd name="connsiteX23" fmla="*/ 38100 w 73818"/>
                  <a:gd name="connsiteY23" fmla="*/ 12097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818" h="90201">
                    <a:moveTo>
                      <a:pt x="39909" y="90202"/>
                    </a:moveTo>
                    <a:cubicBezTo>
                      <a:pt x="28099" y="90202"/>
                      <a:pt x="18478" y="86296"/>
                      <a:pt x="11144" y="78581"/>
                    </a:cubicBezTo>
                    <a:cubicBezTo>
                      <a:pt x="3810" y="70866"/>
                      <a:pt x="0" y="60484"/>
                      <a:pt x="0" y="47530"/>
                    </a:cubicBezTo>
                    <a:lnTo>
                      <a:pt x="0" y="44768"/>
                    </a:lnTo>
                    <a:cubicBezTo>
                      <a:pt x="0" y="36100"/>
                      <a:pt x="1619" y="28384"/>
                      <a:pt x="4953" y="21622"/>
                    </a:cubicBezTo>
                    <a:cubicBezTo>
                      <a:pt x="8287" y="14859"/>
                      <a:pt x="12859" y="9525"/>
                      <a:pt x="18764" y="5715"/>
                    </a:cubicBezTo>
                    <a:cubicBezTo>
                      <a:pt x="24670" y="1905"/>
                      <a:pt x="31147" y="0"/>
                      <a:pt x="38005" y="0"/>
                    </a:cubicBezTo>
                    <a:cubicBezTo>
                      <a:pt x="49339" y="0"/>
                      <a:pt x="58102" y="3715"/>
                      <a:pt x="64389" y="11144"/>
                    </a:cubicBezTo>
                    <a:cubicBezTo>
                      <a:pt x="70675" y="18574"/>
                      <a:pt x="73819" y="29242"/>
                      <a:pt x="73819" y="43148"/>
                    </a:cubicBezTo>
                    <a:lnTo>
                      <a:pt x="73819" y="49339"/>
                    </a:lnTo>
                    <a:lnTo>
                      <a:pt x="14859" y="49339"/>
                    </a:lnTo>
                    <a:cubicBezTo>
                      <a:pt x="15049" y="57912"/>
                      <a:pt x="17621" y="64865"/>
                      <a:pt x="22384" y="70104"/>
                    </a:cubicBezTo>
                    <a:cubicBezTo>
                      <a:pt x="27146" y="75343"/>
                      <a:pt x="33242" y="78010"/>
                      <a:pt x="40672" y="78010"/>
                    </a:cubicBezTo>
                    <a:cubicBezTo>
                      <a:pt x="45910" y="78010"/>
                      <a:pt x="50387" y="76962"/>
                      <a:pt x="54007" y="74771"/>
                    </a:cubicBezTo>
                    <a:cubicBezTo>
                      <a:pt x="57626" y="72580"/>
                      <a:pt x="60865" y="69818"/>
                      <a:pt x="63532" y="66199"/>
                    </a:cubicBezTo>
                    <a:lnTo>
                      <a:pt x="72676" y="73247"/>
                    </a:lnTo>
                    <a:cubicBezTo>
                      <a:pt x="65341" y="84487"/>
                      <a:pt x="54388" y="90106"/>
                      <a:pt x="39814" y="90106"/>
                    </a:cubicBezTo>
                    <a:close/>
                    <a:moveTo>
                      <a:pt x="38005" y="12192"/>
                    </a:moveTo>
                    <a:cubicBezTo>
                      <a:pt x="32004" y="12192"/>
                      <a:pt x="26956" y="14383"/>
                      <a:pt x="22860" y="18764"/>
                    </a:cubicBezTo>
                    <a:cubicBezTo>
                      <a:pt x="18764" y="23146"/>
                      <a:pt x="16288" y="29242"/>
                      <a:pt x="15335" y="37147"/>
                    </a:cubicBezTo>
                    <a:lnTo>
                      <a:pt x="58959" y="37147"/>
                    </a:lnTo>
                    <a:lnTo>
                      <a:pt x="58959" y="36004"/>
                    </a:lnTo>
                    <a:cubicBezTo>
                      <a:pt x="58579" y="28480"/>
                      <a:pt x="56483" y="22574"/>
                      <a:pt x="52864" y="18383"/>
                    </a:cubicBezTo>
                    <a:cubicBezTo>
                      <a:pt x="49244" y="14192"/>
                      <a:pt x="44291" y="12097"/>
                      <a:pt x="38100" y="1209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Volný tvar: obrazec 25">
                <a:extLst>
                  <a:ext uri="{FF2B5EF4-FFF2-40B4-BE49-F238E27FC236}">
                    <a16:creationId xmlns:a16="http://schemas.microsoft.com/office/drawing/2014/main" id="{31757703-5541-1D4C-7B0F-FA649E95C344}"/>
                  </a:ext>
                </a:extLst>
              </p:cNvPr>
              <p:cNvSpPr/>
              <p:nvPr/>
            </p:nvSpPr>
            <p:spPr>
              <a:xfrm>
                <a:off x="9456655" y="2821644"/>
                <a:ext cx="90201" cy="120395"/>
              </a:xfrm>
              <a:custGeom>
                <a:avLst/>
                <a:gdLst>
                  <a:gd name="connsiteX0" fmla="*/ 90106 w 90201"/>
                  <a:gd name="connsiteY0" fmla="*/ 81629 h 120395"/>
                  <a:gd name="connsiteX1" fmla="*/ 76390 w 90201"/>
                  <a:gd name="connsiteY1" fmla="*/ 110300 h 120395"/>
                  <a:gd name="connsiteX2" fmla="*/ 45720 w 90201"/>
                  <a:gd name="connsiteY2" fmla="*/ 120396 h 120395"/>
                  <a:gd name="connsiteX3" fmla="*/ 12478 w 90201"/>
                  <a:gd name="connsiteY3" fmla="*/ 105537 h 120395"/>
                  <a:gd name="connsiteX4" fmla="*/ 0 w 90201"/>
                  <a:gd name="connsiteY4" fmla="*/ 65723 h 120395"/>
                  <a:gd name="connsiteX5" fmla="*/ 0 w 90201"/>
                  <a:gd name="connsiteY5" fmla="*/ 54483 h 120395"/>
                  <a:gd name="connsiteX6" fmla="*/ 5810 w 90201"/>
                  <a:gd name="connsiteY6" fmla="*/ 25718 h 120395"/>
                  <a:gd name="connsiteX7" fmla="*/ 22384 w 90201"/>
                  <a:gd name="connsiteY7" fmla="*/ 6668 h 120395"/>
                  <a:gd name="connsiteX8" fmla="*/ 47149 w 90201"/>
                  <a:gd name="connsiteY8" fmla="*/ 0 h 120395"/>
                  <a:gd name="connsiteX9" fmla="*/ 77057 w 90201"/>
                  <a:gd name="connsiteY9" fmla="*/ 10382 h 120395"/>
                  <a:gd name="connsiteX10" fmla="*/ 90202 w 90201"/>
                  <a:gd name="connsiteY10" fmla="*/ 39243 h 120395"/>
                  <a:gd name="connsiteX11" fmla="*/ 74676 w 90201"/>
                  <a:gd name="connsiteY11" fmla="*/ 39243 h 120395"/>
                  <a:gd name="connsiteX12" fmla="*/ 65913 w 90201"/>
                  <a:gd name="connsiteY12" fmla="*/ 18860 h 120395"/>
                  <a:gd name="connsiteX13" fmla="*/ 47149 w 90201"/>
                  <a:gd name="connsiteY13" fmla="*/ 12573 h 120395"/>
                  <a:gd name="connsiteX14" fmla="*/ 23908 w 90201"/>
                  <a:gd name="connsiteY14" fmla="*/ 23527 h 120395"/>
                  <a:gd name="connsiteX15" fmla="*/ 15526 w 90201"/>
                  <a:gd name="connsiteY15" fmla="*/ 54674 h 120395"/>
                  <a:gd name="connsiteX16" fmla="*/ 15526 w 90201"/>
                  <a:gd name="connsiteY16" fmla="*/ 66008 h 120395"/>
                  <a:gd name="connsiteX17" fmla="*/ 23527 w 90201"/>
                  <a:gd name="connsiteY17" fmla="*/ 96393 h 120395"/>
                  <a:gd name="connsiteX18" fmla="*/ 45815 w 90201"/>
                  <a:gd name="connsiteY18" fmla="*/ 107633 h 120395"/>
                  <a:gd name="connsiteX19" fmla="*/ 65532 w 90201"/>
                  <a:gd name="connsiteY19" fmla="*/ 101822 h 120395"/>
                  <a:gd name="connsiteX20" fmla="*/ 74676 w 90201"/>
                  <a:gd name="connsiteY20" fmla="*/ 81534 h 120395"/>
                  <a:gd name="connsiteX21" fmla="*/ 90202 w 90201"/>
                  <a:gd name="connsiteY21" fmla="*/ 81534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0201" h="120395">
                    <a:moveTo>
                      <a:pt x="90106" y="81629"/>
                    </a:moveTo>
                    <a:cubicBezTo>
                      <a:pt x="88678" y="94012"/>
                      <a:pt x="84106" y="103537"/>
                      <a:pt x="76390" y="110300"/>
                    </a:cubicBezTo>
                    <a:cubicBezTo>
                      <a:pt x="68675" y="117062"/>
                      <a:pt x="58484" y="120396"/>
                      <a:pt x="45720" y="120396"/>
                    </a:cubicBezTo>
                    <a:cubicBezTo>
                      <a:pt x="31909" y="120396"/>
                      <a:pt x="20764" y="115443"/>
                      <a:pt x="12478" y="105537"/>
                    </a:cubicBezTo>
                    <a:cubicBezTo>
                      <a:pt x="4096" y="95631"/>
                      <a:pt x="0" y="82296"/>
                      <a:pt x="0" y="65723"/>
                    </a:cubicBezTo>
                    <a:lnTo>
                      <a:pt x="0" y="54483"/>
                    </a:lnTo>
                    <a:cubicBezTo>
                      <a:pt x="0" y="43625"/>
                      <a:pt x="1905" y="34004"/>
                      <a:pt x="5810" y="25718"/>
                    </a:cubicBezTo>
                    <a:cubicBezTo>
                      <a:pt x="9715" y="17431"/>
                      <a:pt x="15240" y="11144"/>
                      <a:pt x="22384" y="6668"/>
                    </a:cubicBezTo>
                    <a:cubicBezTo>
                      <a:pt x="29528" y="2286"/>
                      <a:pt x="37814" y="0"/>
                      <a:pt x="47149" y="0"/>
                    </a:cubicBezTo>
                    <a:cubicBezTo>
                      <a:pt x="59627" y="0"/>
                      <a:pt x="69532" y="3429"/>
                      <a:pt x="77057" y="10382"/>
                    </a:cubicBezTo>
                    <a:cubicBezTo>
                      <a:pt x="84582" y="17336"/>
                      <a:pt x="88963" y="26956"/>
                      <a:pt x="90202" y="39243"/>
                    </a:cubicBezTo>
                    <a:lnTo>
                      <a:pt x="74676" y="39243"/>
                    </a:lnTo>
                    <a:cubicBezTo>
                      <a:pt x="73343" y="29908"/>
                      <a:pt x="70390" y="23146"/>
                      <a:pt x="65913" y="18860"/>
                    </a:cubicBezTo>
                    <a:cubicBezTo>
                      <a:pt x="61436" y="14669"/>
                      <a:pt x="55150" y="12573"/>
                      <a:pt x="47149" y="12573"/>
                    </a:cubicBezTo>
                    <a:cubicBezTo>
                      <a:pt x="37243" y="12573"/>
                      <a:pt x="29528" y="16193"/>
                      <a:pt x="23908" y="23527"/>
                    </a:cubicBezTo>
                    <a:cubicBezTo>
                      <a:pt x="18288" y="30861"/>
                      <a:pt x="15526" y="41243"/>
                      <a:pt x="15526" y="54674"/>
                    </a:cubicBezTo>
                    <a:lnTo>
                      <a:pt x="15526" y="66008"/>
                    </a:lnTo>
                    <a:cubicBezTo>
                      <a:pt x="15526" y="78772"/>
                      <a:pt x="18193" y="88868"/>
                      <a:pt x="23527" y="96393"/>
                    </a:cubicBezTo>
                    <a:cubicBezTo>
                      <a:pt x="28861" y="103918"/>
                      <a:pt x="36290" y="107633"/>
                      <a:pt x="45815" y="107633"/>
                    </a:cubicBezTo>
                    <a:cubicBezTo>
                      <a:pt x="54388" y="107633"/>
                      <a:pt x="60960" y="105728"/>
                      <a:pt x="65532" y="101822"/>
                    </a:cubicBezTo>
                    <a:cubicBezTo>
                      <a:pt x="70104" y="97917"/>
                      <a:pt x="73152" y="91154"/>
                      <a:pt x="74676" y="81534"/>
                    </a:cubicBezTo>
                    <a:lnTo>
                      <a:pt x="90202" y="815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Volný tvar: obrazec 26">
                <a:extLst>
                  <a:ext uri="{FF2B5EF4-FFF2-40B4-BE49-F238E27FC236}">
                    <a16:creationId xmlns:a16="http://schemas.microsoft.com/office/drawing/2014/main" id="{CC446D5D-A123-4E7D-612D-DA91E306F88A}"/>
                  </a:ext>
                </a:extLst>
              </p:cNvPr>
              <p:cNvSpPr/>
              <p:nvPr/>
            </p:nvSpPr>
            <p:spPr>
              <a:xfrm>
                <a:off x="9562954" y="2851743"/>
                <a:ext cx="71913" cy="90296"/>
              </a:xfrm>
              <a:custGeom>
                <a:avLst/>
                <a:gdLst>
                  <a:gd name="connsiteX0" fmla="*/ 56293 w 71913"/>
                  <a:gd name="connsiteY0" fmla="*/ 88678 h 90296"/>
                  <a:gd name="connsiteX1" fmla="*/ 54197 w 71913"/>
                  <a:gd name="connsiteY1" fmla="*/ 79534 h 90296"/>
                  <a:gd name="connsiteX2" fmla="*/ 29432 w 71913"/>
                  <a:gd name="connsiteY2" fmla="*/ 90297 h 90296"/>
                  <a:gd name="connsiteX3" fmla="*/ 8287 w 71913"/>
                  <a:gd name="connsiteY3" fmla="*/ 83058 h 90296"/>
                  <a:gd name="connsiteX4" fmla="*/ 0 w 71913"/>
                  <a:gd name="connsiteY4" fmla="*/ 64580 h 90296"/>
                  <a:gd name="connsiteX5" fmla="*/ 10382 w 71913"/>
                  <a:gd name="connsiteY5" fmla="*/ 43434 h 90296"/>
                  <a:gd name="connsiteX6" fmla="*/ 39433 w 71913"/>
                  <a:gd name="connsiteY6" fmla="*/ 35909 h 90296"/>
                  <a:gd name="connsiteX7" fmla="*/ 53912 w 71913"/>
                  <a:gd name="connsiteY7" fmla="*/ 35909 h 90296"/>
                  <a:gd name="connsiteX8" fmla="*/ 53912 w 71913"/>
                  <a:gd name="connsiteY8" fmla="*/ 29051 h 90296"/>
                  <a:gd name="connsiteX9" fmla="*/ 49244 w 71913"/>
                  <a:gd name="connsiteY9" fmla="*/ 16669 h 90296"/>
                  <a:gd name="connsiteX10" fmla="*/ 35528 w 71913"/>
                  <a:gd name="connsiteY10" fmla="*/ 12002 h 90296"/>
                  <a:gd name="connsiteX11" fmla="*/ 22193 w 71913"/>
                  <a:gd name="connsiteY11" fmla="*/ 16002 h 90296"/>
                  <a:gd name="connsiteX12" fmla="*/ 16764 w 71913"/>
                  <a:gd name="connsiteY12" fmla="*/ 25717 h 90296"/>
                  <a:gd name="connsiteX13" fmla="*/ 1810 w 71913"/>
                  <a:gd name="connsiteY13" fmla="*/ 25717 h 90296"/>
                  <a:gd name="connsiteX14" fmla="*/ 6477 w 71913"/>
                  <a:gd name="connsiteY14" fmla="*/ 13145 h 90296"/>
                  <a:gd name="connsiteX15" fmla="*/ 19050 w 71913"/>
                  <a:gd name="connsiteY15" fmla="*/ 3524 h 90296"/>
                  <a:gd name="connsiteX16" fmla="*/ 36481 w 71913"/>
                  <a:gd name="connsiteY16" fmla="*/ 0 h 90296"/>
                  <a:gd name="connsiteX17" fmla="*/ 60007 w 71913"/>
                  <a:gd name="connsiteY17" fmla="*/ 7525 h 90296"/>
                  <a:gd name="connsiteX18" fmla="*/ 68866 w 71913"/>
                  <a:gd name="connsiteY18" fmla="*/ 28289 h 90296"/>
                  <a:gd name="connsiteX19" fmla="*/ 68866 w 71913"/>
                  <a:gd name="connsiteY19" fmla="*/ 68390 h 90296"/>
                  <a:gd name="connsiteX20" fmla="*/ 71914 w 71913"/>
                  <a:gd name="connsiteY20" fmla="*/ 87440 h 90296"/>
                  <a:gd name="connsiteX21" fmla="*/ 71914 w 71913"/>
                  <a:gd name="connsiteY21" fmla="*/ 88773 h 90296"/>
                  <a:gd name="connsiteX22" fmla="*/ 56293 w 71913"/>
                  <a:gd name="connsiteY22" fmla="*/ 88773 h 90296"/>
                  <a:gd name="connsiteX23" fmla="*/ 31623 w 71913"/>
                  <a:gd name="connsiteY23" fmla="*/ 77343 h 90296"/>
                  <a:gd name="connsiteX24" fmla="*/ 44863 w 71913"/>
                  <a:gd name="connsiteY24" fmla="*/ 73724 h 90296"/>
                  <a:gd name="connsiteX25" fmla="*/ 53912 w 71913"/>
                  <a:gd name="connsiteY25" fmla="*/ 64294 h 90296"/>
                  <a:gd name="connsiteX26" fmla="*/ 53912 w 71913"/>
                  <a:gd name="connsiteY26" fmla="*/ 46387 h 90296"/>
                  <a:gd name="connsiteX27" fmla="*/ 42291 w 71913"/>
                  <a:gd name="connsiteY27" fmla="*/ 46387 h 90296"/>
                  <a:gd name="connsiteX28" fmla="*/ 14954 w 71913"/>
                  <a:gd name="connsiteY28" fmla="*/ 62389 h 90296"/>
                  <a:gd name="connsiteX29" fmla="*/ 19621 w 71913"/>
                  <a:gd name="connsiteY29" fmla="*/ 73343 h 90296"/>
                  <a:gd name="connsiteX30" fmla="*/ 31623 w 71913"/>
                  <a:gd name="connsiteY30" fmla="*/ 77248 h 9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6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382" y="43434"/>
                    </a:cubicBezTo>
                    <a:cubicBezTo>
                      <a:pt x="17240" y="38386"/>
                      <a:pt x="26956" y="35909"/>
                      <a:pt x="39433" y="35909"/>
                    </a:cubicBezTo>
                    <a:lnTo>
                      <a:pt x="53912" y="35909"/>
                    </a:lnTo>
                    <a:lnTo>
                      <a:pt x="53912" y="29051"/>
                    </a:lnTo>
                    <a:cubicBezTo>
                      <a:pt x="53912" y="23813"/>
                      <a:pt x="52388" y="19717"/>
                      <a:pt x="49244" y="16669"/>
                    </a:cubicBezTo>
                    <a:cubicBezTo>
                      <a:pt x="46101" y="13621"/>
                      <a:pt x="41529" y="12002"/>
                      <a:pt x="35528" y="12002"/>
                    </a:cubicBezTo>
                    <a:cubicBezTo>
                      <a:pt x="30194" y="12002"/>
                      <a:pt x="25718" y="13335"/>
                      <a:pt x="22193" y="16002"/>
                    </a:cubicBezTo>
                    <a:cubicBezTo>
                      <a:pt x="18574" y="18669"/>
                      <a:pt x="16764" y="21908"/>
                      <a:pt x="16764" y="25717"/>
                    </a:cubicBezTo>
                    <a:lnTo>
                      <a:pt x="1810" y="25717"/>
                    </a:lnTo>
                    <a:cubicBezTo>
                      <a:pt x="1810" y="21336"/>
                      <a:pt x="3334" y="17145"/>
                      <a:pt x="6477" y="13145"/>
                    </a:cubicBezTo>
                    <a:cubicBezTo>
                      <a:pt x="9525" y="9144"/>
                      <a:pt x="13716" y="5905"/>
                      <a:pt x="19050" y="3524"/>
                    </a:cubicBezTo>
                    <a:cubicBezTo>
                      <a:pt x="24289" y="1143"/>
                      <a:pt x="30099" y="0"/>
                      <a:pt x="36481" y="0"/>
                    </a:cubicBezTo>
                    <a:cubicBezTo>
                      <a:pt x="46482" y="0"/>
                      <a:pt x="54388" y="2477"/>
                      <a:pt x="60007" y="7525"/>
                    </a:cubicBezTo>
                    <a:cubicBezTo>
                      <a:pt x="65722" y="12573"/>
                      <a:pt x="68675" y="19431"/>
                      <a:pt x="68866" y="28289"/>
                    </a:cubicBezTo>
                    <a:lnTo>
                      <a:pt x="68866" y="68390"/>
                    </a:lnTo>
                    <a:cubicBezTo>
                      <a:pt x="68866" y="76391"/>
                      <a:pt x="69913" y="82772"/>
                      <a:pt x="71914" y="87440"/>
                    </a:cubicBezTo>
                    <a:lnTo>
                      <a:pt x="71914" y="88773"/>
                    </a:lnTo>
                    <a:lnTo>
                      <a:pt x="56293" y="8877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672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98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3"/>
                    </a:cubicBezTo>
                    <a:cubicBezTo>
                      <a:pt x="22765" y="76009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Volný tvar: obrazec 27">
                <a:extLst>
                  <a:ext uri="{FF2B5EF4-FFF2-40B4-BE49-F238E27FC236}">
                    <a16:creationId xmlns:a16="http://schemas.microsoft.com/office/drawing/2014/main" id="{B48C5783-C80D-7A31-1D8E-E2F238DB2FF6}"/>
                  </a:ext>
                </a:extLst>
              </p:cNvPr>
              <p:cNvSpPr/>
              <p:nvPr/>
            </p:nvSpPr>
            <p:spPr>
              <a:xfrm>
                <a:off x="9655251" y="2851743"/>
                <a:ext cx="73628" cy="122110"/>
              </a:xfrm>
              <a:custGeom>
                <a:avLst/>
                <a:gdLst>
                  <a:gd name="connsiteX0" fmla="*/ 73438 w 73628"/>
                  <a:gd name="connsiteY0" fmla="*/ 46101 h 122110"/>
                  <a:gd name="connsiteX1" fmla="*/ 64389 w 73628"/>
                  <a:gd name="connsiteY1" fmla="*/ 78105 h 122110"/>
                  <a:gd name="connsiteX2" fmla="*/ 39814 w 73628"/>
                  <a:gd name="connsiteY2" fmla="*/ 90297 h 122110"/>
                  <a:gd name="connsiteX3" fmla="*/ 14859 w 73628"/>
                  <a:gd name="connsiteY3" fmla="*/ 80201 h 122110"/>
                  <a:gd name="connsiteX4" fmla="*/ 14859 w 73628"/>
                  <a:gd name="connsiteY4" fmla="*/ 122111 h 122110"/>
                  <a:gd name="connsiteX5" fmla="*/ 0 w 73628"/>
                  <a:gd name="connsiteY5" fmla="*/ 122111 h 122110"/>
                  <a:gd name="connsiteX6" fmla="*/ 0 w 73628"/>
                  <a:gd name="connsiteY6" fmla="*/ 1619 h 122110"/>
                  <a:gd name="connsiteX7" fmla="*/ 13621 w 73628"/>
                  <a:gd name="connsiteY7" fmla="*/ 1619 h 122110"/>
                  <a:gd name="connsiteX8" fmla="*/ 14383 w 73628"/>
                  <a:gd name="connsiteY8" fmla="*/ 11240 h 122110"/>
                  <a:gd name="connsiteX9" fmla="*/ 39624 w 73628"/>
                  <a:gd name="connsiteY9" fmla="*/ 0 h 122110"/>
                  <a:gd name="connsiteX10" fmla="*/ 64484 w 73628"/>
                  <a:gd name="connsiteY10" fmla="*/ 11811 h 122110"/>
                  <a:gd name="connsiteX11" fmla="*/ 73628 w 73628"/>
                  <a:gd name="connsiteY11" fmla="*/ 44768 h 122110"/>
                  <a:gd name="connsiteX12" fmla="*/ 73628 w 73628"/>
                  <a:gd name="connsiteY12" fmla="*/ 46101 h 122110"/>
                  <a:gd name="connsiteX13" fmla="*/ 58579 w 73628"/>
                  <a:gd name="connsiteY13" fmla="*/ 44387 h 122110"/>
                  <a:gd name="connsiteX14" fmla="*/ 52292 w 73628"/>
                  <a:gd name="connsiteY14" fmla="*/ 21146 h 122110"/>
                  <a:gd name="connsiteX15" fmla="*/ 35052 w 73628"/>
                  <a:gd name="connsiteY15" fmla="*/ 12573 h 122110"/>
                  <a:gd name="connsiteX16" fmla="*/ 14764 w 73628"/>
                  <a:gd name="connsiteY16" fmla="*/ 24575 h 122110"/>
                  <a:gd name="connsiteX17" fmla="*/ 14764 w 73628"/>
                  <a:gd name="connsiteY17" fmla="*/ 66199 h 122110"/>
                  <a:gd name="connsiteX18" fmla="*/ 35242 w 73628"/>
                  <a:gd name="connsiteY18" fmla="*/ 78105 h 122110"/>
                  <a:gd name="connsiteX19" fmla="*/ 52292 w 73628"/>
                  <a:gd name="connsiteY19" fmla="*/ 69628 h 122110"/>
                  <a:gd name="connsiteX20" fmla="*/ 58579 w 73628"/>
                  <a:gd name="connsiteY20" fmla="*/ 44387 h 12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628" h="122110">
                    <a:moveTo>
                      <a:pt x="73438" y="46101"/>
                    </a:moveTo>
                    <a:cubicBezTo>
                      <a:pt x="73438" y="59341"/>
                      <a:pt x="70390" y="70009"/>
                      <a:pt x="64389" y="78105"/>
                    </a:cubicBezTo>
                    <a:cubicBezTo>
                      <a:pt x="58293" y="86201"/>
                      <a:pt x="50102" y="90297"/>
                      <a:pt x="39814" y="90297"/>
                    </a:cubicBezTo>
                    <a:cubicBezTo>
                      <a:pt x="29528" y="90297"/>
                      <a:pt x="20955" y="86963"/>
                      <a:pt x="14859" y="80201"/>
                    </a:cubicBezTo>
                    <a:lnTo>
                      <a:pt x="14859" y="122111"/>
                    </a:lnTo>
                    <a:lnTo>
                      <a:pt x="0" y="122111"/>
                    </a:lnTo>
                    <a:lnTo>
                      <a:pt x="0" y="1619"/>
                    </a:lnTo>
                    <a:lnTo>
                      <a:pt x="13621" y="1619"/>
                    </a:lnTo>
                    <a:lnTo>
                      <a:pt x="14383" y="11240"/>
                    </a:lnTo>
                    <a:cubicBezTo>
                      <a:pt x="20479" y="3715"/>
                      <a:pt x="28861" y="0"/>
                      <a:pt x="39624" y="0"/>
                    </a:cubicBezTo>
                    <a:cubicBezTo>
                      <a:pt x="50387" y="0"/>
                      <a:pt x="58388" y="3905"/>
                      <a:pt x="64484" y="11811"/>
                    </a:cubicBezTo>
                    <a:cubicBezTo>
                      <a:pt x="70580" y="19717"/>
                      <a:pt x="73628" y="30671"/>
                      <a:pt x="73628" y="44768"/>
                    </a:cubicBezTo>
                    <a:lnTo>
                      <a:pt x="73628" y="46101"/>
                    </a:lnTo>
                    <a:close/>
                    <a:moveTo>
                      <a:pt x="58579" y="44387"/>
                    </a:moveTo>
                    <a:cubicBezTo>
                      <a:pt x="58579" y="34576"/>
                      <a:pt x="56483" y="26860"/>
                      <a:pt x="52292" y="21146"/>
                    </a:cubicBezTo>
                    <a:cubicBezTo>
                      <a:pt x="48101" y="15430"/>
                      <a:pt x="42386" y="12573"/>
                      <a:pt x="35052" y="12573"/>
                    </a:cubicBezTo>
                    <a:cubicBezTo>
                      <a:pt x="26003" y="12573"/>
                      <a:pt x="19240" y="16573"/>
                      <a:pt x="14764" y="24575"/>
                    </a:cubicBezTo>
                    <a:lnTo>
                      <a:pt x="14764" y="66199"/>
                    </a:lnTo>
                    <a:cubicBezTo>
                      <a:pt x="19240" y="74105"/>
                      <a:pt x="26003" y="78105"/>
                      <a:pt x="35242" y="78105"/>
                    </a:cubicBezTo>
                    <a:cubicBezTo>
                      <a:pt x="42386" y="78105"/>
                      <a:pt x="48006" y="75248"/>
                      <a:pt x="52292" y="69628"/>
                    </a:cubicBezTo>
                    <a:cubicBezTo>
                      <a:pt x="56483" y="64008"/>
                      <a:pt x="58579" y="55531"/>
                      <a:pt x="58579" y="4438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Volný tvar: obrazec 28">
                <a:extLst>
                  <a:ext uri="{FF2B5EF4-FFF2-40B4-BE49-F238E27FC236}">
                    <a16:creationId xmlns:a16="http://schemas.microsoft.com/office/drawing/2014/main" id="{6CA2BCA1-A2D6-0FAF-1478-A6D5750AD204}"/>
                  </a:ext>
                </a:extLst>
              </p:cNvPr>
              <p:cNvSpPr/>
              <p:nvPr/>
            </p:nvSpPr>
            <p:spPr>
              <a:xfrm>
                <a:off x="9745072" y="2851743"/>
                <a:ext cx="71913" cy="90296"/>
              </a:xfrm>
              <a:custGeom>
                <a:avLst/>
                <a:gdLst>
                  <a:gd name="connsiteX0" fmla="*/ 56293 w 71913"/>
                  <a:gd name="connsiteY0" fmla="*/ 88678 h 90296"/>
                  <a:gd name="connsiteX1" fmla="*/ 54197 w 71913"/>
                  <a:gd name="connsiteY1" fmla="*/ 79534 h 90296"/>
                  <a:gd name="connsiteX2" fmla="*/ 29432 w 71913"/>
                  <a:gd name="connsiteY2" fmla="*/ 90297 h 90296"/>
                  <a:gd name="connsiteX3" fmla="*/ 8287 w 71913"/>
                  <a:gd name="connsiteY3" fmla="*/ 83058 h 90296"/>
                  <a:gd name="connsiteX4" fmla="*/ 0 w 71913"/>
                  <a:gd name="connsiteY4" fmla="*/ 64580 h 90296"/>
                  <a:gd name="connsiteX5" fmla="*/ 10287 w 71913"/>
                  <a:gd name="connsiteY5" fmla="*/ 43434 h 90296"/>
                  <a:gd name="connsiteX6" fmla="*/ 39338 w 71913"/>
                  <a:gd name="connsiteY6" fmla="*/ 35909 h 90296"/>
                  <a:gd name="connsiteX7" fmla="*/ 53816 w 71913"/>
                  <a:gd name="connsiteY7" fmla="*/ 35909 h 90296"/>
                  <a:gd name="connsiteX8" fmla="*/ 53816 w 71913"/>
                  <a:gd name="connsiteY8" fmla="*/ 29051 h 90296"/>
                  <a:gd name="connsiteX9" fmla="*/ 49149 w 71913"/>
                  <a:gd name="connsiteY9" fmla="*/ 16669 h 90296"/>
                  <a:gd name="connsiteX10" fmla="*/ 35433 w 71913"/>
                  <a:gd name="connsiteY10" fmla="*/ 12002 h 90296"/>
                  <a:gd name="connsiteX11" fmla="*/ 22098 w 71913"/>
                  <a:gd name="connsiteY11" fmla="*/ 16002 h 90296"/>
                  <a:gd name="connsiteX12" fmla="*/ 16669 w 71913"/>
                  <a:gd name="connsiteY12" fmla="*/ 25717 h 90296"/>
                  <a:gd name="connsiteX13" fmla="*/ 1714 w 71913"/>
                  <a:gd name="connsiteY13" fmla="*/ 25717 h 90296"/>
                  <a:gd name="connsiteX14" fmla="*/ 6382 w 71913"/>
                  <a:gd name="connsiteY14" fmla="*/ 13145 h 90296"/>
                  <a:gd name="connsiteX15" fmla="*/ 18955 w 71913"/>
                  <a:gd name="connsiteY15" fmla="*/ 3524 h 90296"/>
                  <a:gd name="connsiteX16" fmla="*/ 36386 w 71913"/>
                  <a:gd name="connsiteY16" fmla="*/ 0 h 90296"/>
                  <a:gd name="connsiteX17" fmla="*/ 60008 w 71913"/>
                  <a:gd name="connsiteY17" fmla="*/ 7525 h 90296"/>
                  <a:gd name="connsiteX18" fmla="*/ 68866 w 71913"/>
                  <a:gd name="connsiteY18" fmla="*/ 28289 h 90296"/>
                  <a:gd name="connsiteX19" fmla="*/ 68866 w 71913"/>
                  <a:gd name="connsiteY19" fmla="*/ 68390 h 90296"/>
                  <a:gd name="connsiteX20" fmla="*/ 71914 w 71913"/>
                  <a:gd name="connsiteY20" fmla="*/ 87440 h 90296"/>
                  <a:gd name="connsiteX21" fmla="*/ 71914 w 71913"/>
                  <a:gd name="connsiteY21" fmla="*/ 88773 h 90296"/>
                  <a:gd name="connsiteX22" fmla="*/ 56293 w 71913"/>
                  <a:gd name="connsiteY22" fmla="*/ 88773 h 90296"/>
                  <a:gd name="connsiteX23" fmla="*/ 31623 w 71913"/>
                  <a:gd name="connsiteY23" fmla="*/ 77343 h 90296"/>
                  <a:gd name="connsiteX24" fmla="*/ 44863 w 71913"/>
                  <a:gd name="connsiteY24" fmla="*/ 73724 h 90296"/>
                  <a:gd name="connsiteX25" fmla="*/ 53912 w 71913"/>
                  <a:gd name="connsiteY25" fmla="*/ 64294 h 90296"/>
                  <a:gd name="connsiteX26" fmla="*/ 53912 w 71913"/>
                  <a:gd name="connsiteY26" fmla="*/ 46387 h 90296"/>
                  <a:gd name="connsiteX27" fmla="*/ 42291 w 71913"/>
                  <a:gd name="connsiteY27" fmla="*/ 46387 h 90296"/>
                  <a:gd name="connsiteX28" fmla="*/ 14954 w 71913"/>
                  <a:gd name="connsiteY28" fmla="*/ 62389 h 90296"/>
                  <a:gd name="connsiteX29" fmla="*/ 19621 w 71913"/>
                  <a:gd name="connsiteY29" fmla="*/ 73343 h 90296"/>
                  <a:gd name="connsiteX30" fmla="*/ 31623 w 71913"/>
                  <a:gd name="connsiteY30" fmla="*/ 77248 h 9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6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287" y="43434"/>
                    </a:cubicBezTo>
                    <a:cubicBezTo>
                      <a:pt x="17145" y="38386"/>
                      <a:pt x="26861" y="35909"/>
                      <a:pt x="39338" y="35909"/>
                    </a:cubicBezTo>
                    <a:lnTo>
                      <a:pt x="53816" y="35909"/>
                    </a:lnTo>
                    <a:lnTo>
                      <a:pt x="53816" y="29051"/>
                    </a:lnTo>
                    <a:cubicBezTo>
                      <a:pt x="53816" y="23813"/>
                      <a:pt x="52292" y="19717"/>
                      <a:pt x="49149" y="16669"/>
                    </a:cubicBezTo>
                    <a:cubicBezTo>
                      <a:pt x="46006" y="13621"/>
                      <a:pt x="41434" y="12002"/>
                      <a:pt x="35433" y="12002"/>
                    </a:cubicBezTo>
                    <a:cubicBezTo>
                      <a:pt x="30099" y="12002"/>
                      <a:pt x="25718" y="13335"/>
                      <a:pt x="22098" y="16002"/>
                    </a:cubicBezTo>
                    <a:cubicBezTo>
                      <a:pt x="18479" y="18669"/>
                      <a:pt x="16669" y="21908"/>
                      <a:pt x="16669" y="25717"/>
                    </a:cubicBezTo>
                    <a:lnTo>
                      <a:pt x="1714" y="25717"/>
                    </a:lnTo>
                    <a:cubicBezTo>
                      <a:pt x="1714" y="21336"/>
                      <a:pt x="3238" y="17145"/>
                      <a:pt x="6382" y="13145"/>
                    </a:cubicBezTo>
                    <a:cubicBezTo>
                      <a:pt x="9430" y="9144"/>
                      <a:pt x="13621" y="5905"/>
                      <a:pt x="18955" y="3524"/>
                    </a:cubicBezTo>
                    <a:cubicBezTo>
                      <a:pt x="24194" y="1143"/>
                      <a:pt x="30004" y="0"/>
                      <a:pt x="36386" y="0"/>
                    </a:cubicBezTo>
                    <a:cubicBezTo>
                      <a:pt x="46387" y="0"/>
                      <a:pt x="54293" y="2477"/>
                      <a:pt x="60008" y="7525"/>
                    </a:cubicBezTo>
                    <a:cubicBezTo>
                      <a:pt x="65722" y="12573"/>
                      <a:pt x="68675" y="19431"/>
                      <a:pt x="68866" y="28289"/>
                    </a:cubicBezTo>
                    <a:lnTo>
                      <a:pt x="68866" y="68390"/>
                    </a:lnTo>
                    <a:cubicBezTo>
                      <a:pt x="68866" y="76391"/>
                      <a:pt x="69913" y="82772"/>
                      <a:pt x="71914" y="87440"/>
                    </a:cubicBezTo>
                    <a:lnTo>
                      <a:pt x="71914" y="88773"/>
                    </a:lnTo>
                    <a:lnTo>
                      <a:pt x="56293" y="8877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767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03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3"/>
                    </a:cubicBezTo>
                    <a:cubicBezTo>
                      <a:pt x="22765" y="76009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Volný tvar: obrazec 29">
                <a:extLst>
                  <a:ext uri="{FF2B5EF4-FFF2-40B4-BE49-F238E27FC236}">
                    <a16:creationId xmlns:a16="http://schemas.microsoft.com/office/drawing/2014/main" id="{BE690B73-0AC9-77D7-8B5D-EE800AE48FAE}"/>
                  </a:ext>
                </a:extLst>
              </p:cNvPr>
              <p:cNvSpPr/>
              <p:nvPr/>
            </p:nvSpPr>
            <p:spPr>
              <a:xfrm>
                <a:off x="9833368" y="2851743"/>
                <a:ext cx="73437" cy="90201"/>
              </a:xfrm>
              <a:custGeom>
                <a:avLst/>
                <a:gdLst>
                  <a:gd name="connsiteX0" fmla="*/ 38767 w 73437"/>
                  <a:gd name="connsiteY0" fmla="*/ 78105 h 90201"/>
                  <a:gd name="connsiteX1" fmla="*/ 52674 w 73437"/>
                  <a:gd name="connsiteY1" fmla="*/ 73247 h 90201"/>
                  <a:gd name="connsiteX2" fmla="*/ 59246 w 73437"/>
                  <a:gd name="connsiteY2" fmla="*/ 61151 h 90201"/>
                  <a:gd name="connsiteX3" fmla="*/ 73343 w 73437"/>
                  <a:gd name="connsiteY3" fmla="*/ 61151 h 90201"/>
                  <a:gd name="connsiteX4" fmla="*/ 68199 w 73437"/>
                  <a:gd name="connsiteY4" fmla="*/ 75438 h 90201"/>
                  <a:gd name="connsiteX5" fmla="*/ 55531 w 73437"/>
                  <a:gd name="connsiteY5" fmla="*/ 86201 h 90201"/>
                  <a:gd name="connsiteX6" fmla="*/ 38767 w 73437"/>
                  <a:gd name="connsiteY6" fmla="*/ 90202 h 90201"/>
                  <a:gd name="connsiteX7" fmla="*/ 10478 w 73437"/>
                  <a:gd name="connsiteY7" fmla="*/ 78295 h 90201"/>
                  <a:gd name="connsiteX8" fmla="*/ 0 w 73437"/>
                  <a:gd name="connsiteY8" fmla="*/ 45815 h 90201"/>
                  <a:gd name="connsiteX9" fmla="*/ 0 w 73437"/>
                  <a:gd name="connsiteY9" fmla="*/ 43339 h 90201"/>
                  <a:gd name="connsiteX10" fmla="*/ 4667 w 73437"/>
                  <a:gd name="connsiteY10" fmla="*/ 20765 h 90201"/>
                  <a:gd name="connsiteX11" fmla="*/ 18098 w 73437"/>
                  <a:gd name="connsiteY11" fmla="*/ 5429 h 90201"/>
                  <a:gd name="connsiteX12" fmla="*/ 38767 w 73437"/>
                  <a:gd name="connsiteY12" fmla="*/ 0 h 90201"/>
                  <a:gd name="connsiteX13" fmla="*/ 63151 w 73437"/>
                  <a:gd name="connsiteY13" fmla="*/ 8763 h 90201"/>
                  <a:gd name="connsiteX14" fmla="*/ 73438 w 73437"/>
                  <a:gd name="connsiteY14" fmla="*/ 31528 h 90201"/>
                  <a:gd name="connsiteX15" fmla="*/ 59341 w 73437"/>
                  <a:gd name="connsiteY15" fmla="*/ 31528 h 90201"/>
                  <a:gd name="connsiteX16" fmla="*/ 52959 w 73437"/>
                  <a:gd name="connsiteY16" fmla="*/ 17621 h 90201"/>
                  <a:gd name="connsiteX17" fmla="*/ 38767 w 73437"/>
                  <a:gd name="connsiteY17" fmla="*/ 12192 h 90201"/>
                  <a:gd name="connsiteX18" fmla="*/ 21146 w 73437"/>
                  <a:gd name="connsiteY18" fmla="*/ 20383 h 90201"/>
                  <a:gd name="connsiteX19" fmla="*/ 14954 w 73437"/>
                  <a:gd name="connsiteY19" fmla="*/ 44006 h 90201"/>
                  <a:gd name="connsiteX20" fmla="*/ 14954 w 73437"/>
                  <a:gd name="connsiteY20" fmla="*/ 46863 h 90201"/>
                  <a:gd name="connsiteX21" fmla="*/ 21146 w 73437"/>
                  <a:gd name="connsiteY21" fmla="*/ 70009 h 90201"/>
                  <a:gd name="connsiteX22" fmla="*/ 38862 w 73437"/>
                  <a:gd name="connsiteY22" fmla="*/ 78105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3437" h="90201">
                    <a:moveTo>
                      <a:pt x="38767" y="78105"/>
                    </a:moveTo>
                    <a:cubicBezTo>
                      <a:pt x="44101" y="78105"/>
                      <a:pt x="48673" y="76486"/>
                      <a:pt x="52674" y="73247"/>
                    </a:cubicBezTo>
                    <a:cubicBezTo>
                      <a:pt x="56674" y="70009"/>
                      <a:pt x="58865" y="66008"/>
                      <a:pt x="59246" y="61151"/>
                    </a:cubicBezTo>
                    <a:lnTo>
                      <a:pt x="73343" y="61151"/>
                    </a:lnTo>
                    <a:cubicBezTo>
                      <a:pt x="73057" y="66104"/>
                      <a:pt x="71342" y="70866"/>
                      <a:pt x="68199" y="75438"/>
                    </a:cubicBezTo>
                    <a:cubicBezTo>
                      <a:pt x="65056" y="79915"/>
                      <a:pt x="60770" y="83534"/>
                      <a:pt x="55531" y="86201"/>
                    </a:cubicBezTo>
                    <a:cubicBezTo>
                      <a:pt x="50292" y="88868"/>
                      <a:pt x="44672" y="90202"/>
                      <a:pt x="38767" y="90202"/>
                    </a:cubicBezTo>
                    <a:cubicBezTo>
                      <a:pt x="26861" y="90202"/>
                      <a:pt x="17526" y="86201"/>
                      <a:pt x="10478" y="78295"/>
                    </a:cubicBezTo>
                    <a:cubicBezTo>
                      <a:pt x="3524" y="70390"/>
                      <a:pt x="0" y="59531"/>
                      <a:pt x="0" y="45815"/>
                    </a:cubicBezTo>
                    <a:lnTo>
                      <a:pt x="0" y="43339"/>
                    </a:lnTo>
                    <a:cubicBezTo>
                      <a:pt x="0" y="34862"/>
                      <a:pt x="1524" y="27337"/>
                      <a:pt x="4667" y="20765"/>
                    </a:cubicBezTo>
                    <a:cubicBezTo>
                      <a:pt x="7811" y="14192"/>
                      <a:pt x="12287" y="9049"/>
                      <a:pt x="18098" y="5429"/>
                    </a:cubicBezTo>
                    <a:cubicBezTo>
                      <a:pt x="23908" y="1810"/>
                      <a:pt x="30766" y="0"/>
                      <a:pt x="38767" y="0"/>
                    </a:cubicBezTo>
                    <a:cubicBezTo>
                      <a:pt x="48578" y="0"/>
                      <a:pt x="56674" y="2953"/>
                      <a:pt x="63151" y="8763"/>
                    </a:cubicBezTo>
                    <a:cubicBezTo>
                      <a:pt x="69628" y="14573"/>
                      <a:pt x="73057" y="22193"/>
                      <a:pt x="73438" y="31528"/>
                    </a:cubicBezTo>
                    <a:lnTo>
                      <a:pt x="59341" y="31528"/>
                    </a:lnTo>
                    <a:cubicBezTo>
                      <a:pt x="58960" y="25908"/>
                      <a:pt x="56769" y="21241"/>
                      <a:pt x="52959" y="17621"/>
                    </a:cubicBezTo>
                    <a:cubicBezTo>
                      <a:pt x="49149" y="14002"/>
                      <a:pt x="44387" y="12192"/>
                      <a:pt x="38767" y="12192"/>
                    </a:cubicBezTo>
                    <a:cubicBezTo>
                      <a:pt x="31242" y="12192"/>
                      <a:pt x="25337" y="14954"/>
                      <a:pt x="21146" y="20383"/>
                    </a:cubicBezTo>
                    <a:cubicBezTo>
                      <a:pt x="16955" y="25813"/>
                      <a:pt x="14954" y="33719"/>
                      <a:pt x="14954" y="44006"/>
                    </a:cubicBezTo>
                    <a:lnTo>
                      <a:pt x="14954" y="46863"/>
                    </a:lnTo>
                    <a:cubicBezTo>
                      <a:pt x="14954" y="56864"/>
                      <a:pt x="17050" y="64580"/>
                      <a:pt x="21146" y="70009"/>
                    </a:cubicBezTo>
                    <a:cubicBezTo>
                      <a:pt x="25241" y="75438"/>
                      <a:pt x="31147" y="78105"/>
                      <a:pt x="38862" y="7810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Volný tvar: obrazec 30">
                <a:extLst>
                  <a:ext uri="{FF2B5EF4-FFF2-40B4-BE49-F238E27FC236}">
                    <a16:creationId xmlns:a16="http://schemas.microsoft.com/office/drawing/2014/main" id="{0991528E-7E0B-A88E-B8AF-F5897AAF3335}"/>
                  </a:ext>
                </a:extLst>
              </p:cNvPr>
              <p:cNvSpPr/>
              <p:nvPr/>
            </p:nvSpPr>
            <p:spPr>
              <a:xfrm>
                <a:off x="9923570" y="2821740"/>
                <a:ext cx="17621" cy="118681"/>
              </a:xfrm>
              <a:custGeom>
                <a:avLst/>
                <a:gdLst>
                  <a:gd name="connsiteX0" fmla="*/ 0 w 17621"/>
                  <a:gd name="connsiteY0" fmla="*/ 8573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3 h 118681"/>
                  <a:gd name="connsiteX5" fmla="*/ 15335 w 17621"/>
                  <a:gd name="connsiteY5" fmla="*/ 14573 h 118681"/>
                  <a:gd name="connsiteX6" fmla="*/ 8763 w 17621"/>
                  <a:gd name="connsiteY6" fmla="*/ 16955 h 118681"/>
                  <a:gd name="connsiteX7" fmla="*/ 2191 w 17621"/>
                  <a:gd name="connsiteY7" fmla="*/ 14573 h 118681"/>
                  <a:gd name="connsiteX8" fmla="*/ 0 w 17621"/>
                  <a:gd name="connsiteY8" fmla="*/ 8573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3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620" y="857"/>
                      <a:pt x="5810" y="0"/>
                      <a:pt x="8763" y="0"/>
                    </a:cubicBezTo>
                    <a:cubicBezTo>
                      <a:pt x="11716" y="0"/>
                      <a:pt x="13811" y="857"/>
                      <a:pt x="15335" y="2476"/>
                    </a:cubicBezTo>
                    <a:cubicBezTo>
                      <a:pt x="16859" y="4096"/>
                      <a:pt x="17621" y="6191"/>
                      <a:pt x="17621" y="8573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3"/>
                      <a:pt x="11621" y="16955"/>
                      <a:pt x="8763" y="16955"/>
                    </a:cubicBezTo>
                    <a:cubicBezTo>
                      <a:pt x="5906" y="16955"/>
                      <a:pt x="3715" y="16193"/>
                      <a:pt x="2191" y="14573"/>
                    </a:cubicBezTo>
                    <a:cubicBezTo>
                      <a:pt x="667" y="12954"/>
                      <a:pt x="0" y="10954"/>
                      <a:pt x="0" y="8573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Volný tvar: obrazec 31">
                <a:extLst>
                  <a:ext uri="{FF2B5EF4-FFF2-40B4-BE49-F238E27FC236}">
                    <a16:creationId xmlns:a16="http://schemas.microsoft.com/office/drawing/2014/main" id="{06903BEF-A36A-D566-FE6B-880083D90BA5}"/>
                  </a:ext>
                </a:extLst>
              </p:cNvPr>
              <p:cNvSpPr/>
              <p:nvPr/>
            </p:nvSpPr>
            <p:spPr>
              <a:xfrm>
                <a:off x="9953003" y="2832312"/>
                <a:ext cx="47339" cy="109727"/>
              </a:xfrm>
              <a:custGeom>
                <a:avLst/>
                <a:gdLst>
                  <a:gd name="connsiteX0" fmla="*/ 30671 w 47339"/>
                  <a:gd name="connsiteY0" fmla="*/ 0 h 109727"/>
                  <a:gd name="connsiteX1" fmla="*/ 30671 w 47339"/>
                  <a:gd name="connsiteY1" fmla="*/ 21050 h 109727"/>
                  <a:gd name="connsiteX2" fmla="*/ 46958 w 47339"/>
                  <a:gd name="connsiteY2" fmla="*/ 21050 h 109727"/>
                  <a:gd name="connsiteX3" fmla="*/ 46958 w 47339"/>
                  <a:gd name="connsiteY3" fmla="*/ 32576 h 109727"/>
                  <a:gd name="connsiteX4" fmla="*/ 30671 w 47339"/>
                  <a:gd name="connsiteY4" fmla="*/ 32576 h 109727"/>
                  <a:gd name="connsiteX5" fmla="*/ 30671 w 47339"/>
                  <a:gd name="connsiteY5" fmla="*/ 86582 h 109727"/>
                  <a:gd name="connsiteX6" fmla="*/ 32861 w 47339"/>
                  <a:gd name="connsiteY6" fmla="*/ 94393 h 109727"/>
                  <a:gd name="connsiteX7" fmla="*/ 40291 w 47339"/>
                  <a:gd name="connsiteY7" fmla="*/ 97060 h 109727"/>
                  <a:gd name="connsiteX8" fmla="*/ 47339 w 47339"/>
                  <a:gd name="connsiteY8" fmla="*/ 96107 h 109727"/>
                  <a:gd name="connsiteX9" fmla="*/ 47339 w 47339"/>
                  <a:gd name="connsiteY9" fmla="*/ 108109 h 109727"/>
                  <a:gd name="connsiteX10" fmla="*/ 35909 w 47339"/>
                  <a:gd name="connsiteY10" fmla="*/ 109728 h 109727"/>
                  <a:gd name="connsiteX11" fmla="*/ 20859 w 47339"/>
                  <a:gd name="connsiteY11" fmla="*/ 103727 h 109727"/>
                  <a:gd name="connsiteX12" fmla="*/ 15811 w 47339"/>
                  <a:gd name="connsiteY12" fmla="*/ 86582 h 109727"/>
                  <a:gd name="connsiteX13" fmla="*/ 15811 w 47339"/>
                  <a:gd name="connsiteY13" fmla="*/ 32576 h 109727"/>
                  <a:gd name="connsiteX14" fmla="*/ 0 w 47339"/>
                  <a:gd name="connsiteY14" fmla="*/ 32576 h 109727"/>
                  <a:gd name="connsiteX15" fmla="*/ 0 w 47339"/>
                  <a:gd name="connsiteY15" fmla="*/ 21050 h 109727"/>
                  <a:gd name="connsiteX16" fmla="*/ 15811 w 47339"/>
                  <a:gd name="connsiteY16" fmla="*/ 21050 h 109727"/>
                  <a:gd name="connsiteX17" fmla="*/ 15811 w 47339"/>
                  <a:gd name="connsiteY17" fmla="*/ 0 h 109727"/>
                  <a:gd name="connsiteX18" fmla="*/ 30671 w 47339"/>
                  <a:gd name="connsiteY18" fmla="*/ 0 h 10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7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393"/>
                    </a:cubicBezTo>
                    <a:cubicBezTo>
                      <a:pt x="34290" y="96107"/>
                      <a:pt x="36766" y="97060"/>
                      <a:pt x="40291" y="97060"/>
                    </a:cubicBezTo>
                    <a:cubicBezTo>
                      <a:pt x="42005" y="97060"/>
                      <a:pt x="44386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193" y="107728"/>
                      <a:pt x="20859" y="103727"/>
                    </a:cubicBezTo>
                    <a:cubicBezTo>
                      <a:pt x="17526" y="99727"/>
                      <a:pt x="15811" y="94012"/>
                      <a:pt x="15811" y="86582"/>
                    </a:cubicBezTo>
                    <a:lnTo>
                      <a:pt x="15811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1" y="21050"/>
                    </a:lnTo>
                    <a:lnTo>
                      <a:pt x="15811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Volný tvar: obrazec 32">
                <a:extLst>
                  <a:ext uri="{FF2B5EF4-FFF2-40B4-BE49-F238E27FC236}">
                    <a16:creationId xmlns:a16="http://schemas.microsoft.com/office/drawing/2014/main" id="{354E758B-FB3F-4E45-B730-8603A7882558}"/>
                  </a:ext>
                </a:extLst>
              </p:cNvPr>
              <p:cNvSpPr/>
              <p:nvPr/>
            </p:nvSpPr>
            <p:spPr>
              <a:xfrm>
                <a:off x="10007866" y="2853267"/>
                <a:ext cx="74104" cy="122301"/>
              </a:xfrm>
              <a:custGeom>
                <a:avLst/>
                <a:gdLst>
                  <a:gd name="connsiteX0" fmla="*/ 37910 w 74104"/>
                  <a:gd name="connsiteY0" fmla="*/ 65342 h 122301"/>
                  <a:gd name="connsiteX1" fmla="*/ 58198 w 74104"/>
                  <a:gd name="connsiteY1" fmla="*/ 95 h 122301"/>
                  <a:gd name="connsiteX2" fmla="*/ 74104 w 74104"/>
                  <a:gd name="connsiteY2" fmla="*/ 95 h 122301"/>
                  <a:gd name="connsiteX3" fmla="*/ 39148 w 74104"/>
                  <a:gd name="connsiteY3" fmla="*/ 100584 h 122301"/>
                  <a:gd name="connsiteX4" fmla="*/ 13335 w 74104"/>
                  <a:gd name="connsiteY4" fmla="*/ 122301 h 122301"/>
                  <a:gd name="connsiteX5" fmla="*/ 10478 w 74104"/>
                  <a:gd name="connsiteY5" fmla="*/ 122015 h 122301"/>
                  <a:gd name="connsiteX6" fmla="*/ 4953 w 74104"/>
                  <a:gd name="connsiteY6" fmla="*/ 120968 h 122301"/>
                  <a:gd name="connsiteX7" fmla="*/ 4953 w 74104"/>
                  <a:gd name="connsiteY7" fmla="*/ 108871 h 122301"/>
                  <a:gd name="connsiteX8" fmla="*/ 8954 w 74104"/>
                  <a:gd name="connsiteY8" fmla="*/ 109156 h 122301"/>
                  <a:gd name="connsiteX9" fmla="*/ 20764 w 74104"/>
                  <a:gd name="connsiteY9" fmla="*/ 106108 h 122301"/>
                  <a:gd name="connsiteX10" fmla="*/ 27718 w 74104"/>
                  <a:gd name="connsiteY10" fmla="*/ 94964 h 122301"/>
                  <a:gd name="connsiteX11" fmla="*/ 31052 w 74104"/>
                  <a:gd name="connsiteY11" fmla="*/ 86106 h 122301"/>
                  <a:gd name="connsiteX12" fmla="*/ 0 w 74104"/>
                  <a:gd name="connsiteY12" fmla="*/ 0 h 122301"/>
                  <a:gd name="connsiteX13" fmla="*/ 16288 w 74104"/>
                  <a:gd name="connsiteY13" fmla="*/ 0 h 122301"/>
                  <a:gd name="connsiteX14" fmla="*/ 38005 w 74104"/>
                  <a:gd name="connsiteY14" fmla="*/ 65246 h 12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104" h="122301">
                    <a:moveTo>
                      <a:pt x="37910" y="65342"/>
                    </a:moveTo>
                    <a:lnTo>
                      <a:pt x="58198" y="95"/>
                    </a:lnTo>
                    <a:lnTo>
                      <a:pt x="74104" y="95"/>
                    </a:lnTo>
                    <a:lnTo>
                      <a:pt x="39148" y="100584"/>
                    </a:lnTo>
                    <a:cubicBezTo>
                      <a:pt x="33719" y="115062"/>
                      <a:pt x="25146" y="122301"/>
                      <a:pt x="13335" y="122301"/>
                    </a:cubicBezTo>
                    <a:lnTo>
                      <a:pt x="10478" y="122015"/>
                    </a:lnTo>
                    <a:lnTo>
                      <a:pt x="4953" y="120968"/>
                    </a:lnTo>
                    <a:lnTo>
                      <a:pt x="4953" y="108871"/>
                    </a:lnTo>
                    <a:lnTo>
                      <a:pt x="8954" y="109156"/>
                    </a:lnTo>
                    <a:cubicBezTo>
                      <a:pt x="14002" y="109156"/>
                      <a:pt x="17907" y="108109"/>
                      <a:pt x="20764" y="106108"/>
                    </a:cubicBezTo>
                    <a:cubicBezTo>
                      <a:pt x="23622" y="104108"/>
                      <a:pt x="25908" y="100298"/>
                      <a:pt x="27718" y="94964"/>
                    </a:cubicBezTo>
                    <a:lnTo>
                      <a:pt x="31052" y="86106"/>
                    </a:lnTo>
                    <a:lnTo>
                      <a:pt x="0" y="0"/>
                    </a:lnTo>
                    <a:lnTo>
                      <a:pt x="16288" y="0"/>
                    </a:lnTo>
                    <a:lnTo>
                      <a:pt x="38005" y="652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Volný tvar: obrazec 33">
                <a:extLst>
                  <a:ext uri="{FF2B5EF4-FFF2-40B4-BE49-F238E27FC236}">
                    <a16:creationId xmlns:a16="http://schemas.microsoft.com/office/drawing/2014/main" id="{9A62BC75-E96E-D3B7-959D-0BADC425B0E4}"/>
                  </a:ext>
                </a:extLst>
              </p:cNvPr>
              <p:cNvSpPr/>
              <p:nvPr/>
            </p:nvSpPr>
            <p:spPr>
              <a:xfrm>
                <a:off x="10133501" y="2851743"/>
                <a:ext cx="71913" cy="90296"/>
              </a:xfrm>
              <a:custGeom>
                <a:avLst/>
                <a:gdLst>
                  <a:gd name="connsiteX0" fmla="*/ 56293 w 71913"/>
                  <a:gd name="connsiteY0" fmla="*/ 88678 h 90296"/>
                  <a:gd name="connsiteX1" fmla="*/ 54197 w 71913"/>
                  <a:gd name="connsiteY1" fmla="*/ 79534 h 90296"/>
                  <a:gd name="connsiteX2" fmla="*/ 29432 w 71913"/>
                  <a:gd name="connsiteY2" fmla="*/ 90297 h 90296"/>
                  <a:gd name="connsiteX3" fmla="*/ 8287 w 71913"/>
                  <a:gd name="connsiteY3" fmla="*/ 83058 h 90296"/>
                  <a:gd name="connsiteX4" fmla="*/ 0 w 71913"/>
                  <a:gd name="connsiteY4" fmla="*/ 64580 h 90296"/>
                  <a:gd name="connsiteX5" fmla="*/ 10287 w 71913"/>
                  <a:gd name="connsiteY5" fmla="*/ 43434 h 90296"/>
                  <a:gd name="connsiteX6" fmla="*/ 39338 w 71913"/>
                  <a:gd name="connsiteY6" fmla="*/ 35909 h 90296"/>
                  <a:gd name="connsiteX7" fmla="*/ 53816 w 71913"/>
                  <a:gd name="connsiteY7" fmla="*/ 35909 h 90296"/>
                  <a:gd name="connsiteX8" fmla="*/ 53816 w 71913"/>
                  <a:gd name="connsiteY8" fmla="*/ 29051 h 90296"/>
                  <a:gd name="connsiteX9" fmla="*/ 49149 w 71913"/>
                  <a:gd name="connsiteY9" fmla="*/ 16669 h 90296"/>
                  <a:gd name="connsiteX10" fmla="*/ 35433 w 71913"/>
                  <a:gd name="connsiteY10" fmla="*/ 12002 h 90296"/>
                  <a:gd name="connsiteX11" fmla="*/ 22098 w 71913"/>
                  <a:gd name="connsiteY11" fmla="*/ 16002 h 90296"/>
                  <a:gd name="connsiteX12" fmla="*/ 16669 w 71913"/>
                  <a:gd name="connsiteY12" fmla="*/ 25717 h 90296"/>
                  <a:gd name="connsiteX13" fmla="*/ 1714 w 71913"/>
                  <a:gd name="connsiteY13" fmla="*/ 25717 h 90296"/>
                  <a:gd name="connsiteX14" fmla="*/ 6382 w 71913"/>
                  <a:gd name="connsiteY14" fmla="*/ 13145 h 90296"/>
                  <a:gd name="connsiteX15" fmla="*/ 18955 w 71913"/>
                  <a:gd name="connsiteY15" fmla="*/ 3524 h 90296"/>
                  <a:gd name="connsiteX16" fmla="*/ 36386 w 71913"/>
                  <a:gd name="connsiteY16" fmla="*/ 0 h 90296"/>
                  <a:gd name="connsiteX17" fmla="*/ 60008 w 71913"/>
                  <a:gd name="connsiteY17" fmla="*/ 7525 h 90296"/>
                  <a:gd name="connsiteX18" fmla="*/ 68866 w 71913"/>
                  <a:gd name="connsiteY18" fmla="*/ 28289 h 90296"/>
                  <a:gd name="connsiteX19" fmla="*/ 68866 w 71913"/>
                  <a:gd name="connsiteY19" fmla="*/ 68390 h 90296"/>
                  <a:gd name="connsiteX20" fmla="*/ 71914 w 71913"/>
                  <a:gd name="connsiteY20" fmla="*/ 87440 h 90296"/>
                  <a:gd name="connsiteX21" fmla="*/ 71914 w 71913"/>
                  <a:gd name="connsiteY21" fmla="*/ 88773 h 90296"/>
                  <a:gd name="connsiteX22" fmla="*/ 56293 w 71913"/>
                  <a:gd name="connsiteY22" fmla="*/ 88773 h 90296"/>
                  <a:gd name="connsiteX23" fmla="*/ 31623 w 71913"/>
                  <a:gd name="connsiteY23" fmla="*/ 77343 h 90296"/>
                  <a:gd name="connsiteX24" fmla="*/ 44863 w 71913"/>
                  <a:gd name="connsiteY24" fmla="*/ 73724 h 90296"/>
                  <a:gd name="connsiteX25" fmla="*/ 53912 w 71913"/>
                  <a:gd name="connsiteY25" fmla="*/ 64294 h 90296"/>
                  <a:gd name="connsiteX26" fmla="*/ 53912 w 71913"/>
                  <a:gd name="connsiteY26" fmla="*/ 46387 h 90296"/>
                  <a:gd name="connsiteX27" fmla="*/ 42291 w 71913"/>
                  <a:gd name="connsiteY27" fmla="*/ 46387 h 90296"/>
                  <a:gd name="connsiteX28" fmla="*/ 14954 w 71913"/>
                  <a:gd name="connsiteY28" fmla="*/ 62389 h 90296"/>
                  <a:gd name="connsiteX29" fmla="*/ 19621 w 71913"/>
                  <a:gd name="connsiteY29" fmla="*/ 73343 h 90296"/>
                  <a:gd name="connsiteX30" fmla="*/ 31623 w 71913"/>
                  <a:gd name="connsiteY30" fmla="*/ 77248 h 9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6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287" y="43434"/>
                    </a:cubicBezTo>
                    <a:cubicBezTo>
                      <a:pt x="17145" y="38386"/>
                      <a:pt x="26861" y="35909"/>
                      <a:pt x="39338" y="35909"/>
                    </a:cubicBezTo>
                    <a:lnTo>
                      <a:pt x="53816" y="35909"/>
                    </a:lnTo>
                    <a:lnTo>
                      <a:pt x="53816" y="29051"/>
                    </a:lnTo>
                    <a:cubicBezTo>
                      <a:pt x="53816" y="23813"/>
                      <a:pt x="52292" y="19717"/>
                      <a:pt x="49149" y="16669"/>
                    </a:cubicBezTo>
                    <a:cubicBezTo>
                      <a:pt x="46006" y="13621"/>
                      <a:pt x="41434" y="12002"/>
                      <a:pt x="35433" y="12002"/>
                    </a:cubicBezTo>
                    <a:cubicBezTo>
                      <a:pt x="30099" y="12002"/>
                      <a:pt x="25718" y="13335"/>
                      <a:pt x="22098" y="16002"/>
                    </a:cubicBezTo>
                    <a:cubicBezTo>
                      <a:pt x="18479" y="18669"/>
                      <a:pt x="16669" y="21908"/>
                      <a:pt x="16669" y="25717"/>
                    </a:cubicBezTo>
                    <a:lnTo>
                      <a:pt x="1714" y="25717"/>
                    </a:lnTo>
                    <a:cubicBezTo>
                      <a:pt x="1714" y="21336"/>
                      <a:pt x="3238" y="17145"/>
                      <a:pt x="6382" y="13145"/>
                    </a:cubicBezTo>
                    <a:cubicBezTo>
                      <a:pt x="9430" y="9144"/>
                      <a:pt x="13621" y="5905"/>
                      <a:pt x="18955" y="3524"/>
                    </a:cubicBezTo>
                    <a:cubicBezTo>
                      <a:pt x="24194" y="1143"/>
                      <a:pt x="30004" y="0"/>
                      <a:pt x="36386" y="0"/>
                    </a:cubicBezTo>
                    <a:cubicBezTo>
                      <a:pt x="46387" y="0"/>
                      <a:pt x="54293" y="2477"/>
                      <a:pt x="60008" y="7525"/>
                    </a:cubicBezTo>
                    <a:cubicBezTo>
                      <a:pt x="65722" y="12573"/>
                      <a:pt x="68675" y="19431"/>
                      <a:pt x="68866" y="28289"/>
                    </a:cubicBezTo>
                    <a:lnTo>
                      <a:pt x="68866" y="68390"/>
                    </a:lnTo>
                    <a:cubicBezTo>
                      <a:pt x="68866" y="76391"/>
                      <a:pt x="69913" y="82772"/>
                      <a:pt x="71914" y="87440"/>
                    </a:cubicBezTo>
                    <a:lnTo>
                      <a:pt x="71914" y="88773"/>
                    </a:lnTo>
                    <a:lnTo>
                      <a:pt x="56293" y="8877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767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03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3"/>
                    </a:cubicBezTo>
                    <a:cubicBezTo>
                      <a:pt x="22765" y="76009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Volný tvar: obrazec 34">
                <a:extLst>
                  <a:ext uri="{FF2B5EF4-FFF2-40B4-BE49-F238E27FC236}">
                    <a16:creationId xmlns:a16="http://schemas.microsoft.com/office/drawing/2014/main" id="{5311EC50-ADF8-F2A6-7E60-6E5E4EE72E71}"/>
                  </a:ext>
                </a:extLst>
              </p:cNvPr>
              <p:cNvSpPr/>
              <p:nvPr/>
            </p:nvSpPr>
            <p:spPr>
              <a:xfrm>
                <a:off x="10225798" y="2851743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89 w 68389"/>
                  <a:gd name="connsiteY3" fmla="*/ 31147 h 88677"/>
                  <a:gd name="connsiteX4" fmla="*/ 68389 w 68389"/>
                  <a:gd name="connsiteY4" fmla="*/ 88678 h 88677"/>
                  <a:gd name="connsiteX5" fmla="*/ 53530 w 68389"/>
                  <a:gd name="connsiteY5" fmla="*/ 88678 h 88677"/>
                  <a:gd name="connsiteX6" fmla="*/ 53530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1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89" y="31147"/>
                    </a:cubicBezTo>
                    <a:lnTo>
                      <a:pt x="68389" y="88678"/>
                    </a:lnTo>
                    <a:lnTo>
                      <a:pt x="53530" y="88678"/>
                    </a:lnTo>
                    <a:lnTo>
                      <a:pt x="53530" y="31052"/>
                    </a:lnTo>
                    <a:cubicBezTo>
                      <a:pt x="53530" y="24765"/>
                      <a:pt x="52006" y="20098"/>
                      <a:pt x="49244" y="17145"/>
                    </a:cubicBezTo>
                    <a:cubicBezTo>
                      <a:pt x="46387" y="14097"/>
                      <a:pt x="42005" y="12668"/>
                      <a:pt x="36100" y="12668"/>
                    </a:cubicBezTo>
                    <a:cubicBezTo>
                      <a:pt x="31242" y="12668"/>
                      <a:pt x="27051" y="13907"/>
                      <a:pt x="23431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Volný tvar: obrazec 35">
                <a:extLst>
                  <a:ext uri="{FF2B5EF4-FFF2-40B4-BE49-F238E27FC236}">
                    <a16:creationId xmlns:a16="http://schemas.microsoft.com/office/drawing/2014/main" id="{6D48A9C4-58A6-0F56-8F77-DC133717073C}"/>
                  </a:ext>
                </a:extLst>
              </p:cNvPr>
              <p:cNvSpPr/>
              <p:nvPr/>
            </p:nvSpPr>
            <p:spPr>
              <a:xfrm>
                <a:off x="10312952" y="2816882"/>
                <a:ext cx="73533" cy="125158"/>
              </a:xfrm>
              <a:custGeom>
                <a:avLst/>
                <a:gdLst>
                  <a:gd name="connsiteX0" fmla="*/ 95 w 73533"/>
                  <a:gd name="connsiteY0" fmla="*/ 79248 h 125158"/>
                  <a:gd name="connsiteX1" fmla="*/ 9620 w 73533"/>
                  <a:gd name="connsiteY1" fmla="*/ 47054 h 125158"/>
                  <a:gd name="connsiteX2" fmla="*/ 34480 w 73533"/>
                  <a:gd name="connsiteY2" fmla="*/ 34862 h 125158"/>
                  <a:gd name="connsiteX3" fmla="*/ 58674 w 73533"/>
                  <a:gd name="connsiteY3" fmla="*/ 45339 h 125158"/>
                  <a:gd name="connsiteX4" fmla="*/ 58674 w 73533"/>
                  <a:gd name="connsiteY4" fmla="*/ 0 h 125158"/>
                  <a:gd name="connsiteX5" fmla="*/ 73533 w 73533"/>
                  <a:gd name="connsiteY5" fmla="*/ 0 h 125158"/>
                  <a:gd name="connsiteX6" fmla="*/ 73533 w 73533"/>
                  <a:gd name="connsiteY6" fmla="*/ 123539 h 125158"/>
                  <a:gd name="connsiteX7" fmla="*/ 59817 w 73533"/>
                  <a:gd name="connsiteY7" fmla="*/ 123539 h 125158"/>
                  <a:gd name="connsiteX8" fmla="*/ 59055 w 73533"/>
                  <a:gd name="connsiteY8" fmla="*/ 114205 h 125158"/>
                  <a:gd name="connsiteX9" fmla="*/ 34195 w 73533"/>
                  <a:gd name="connsiteY9" fmla="*/ 125159 h 125158"/>
                  <a:gd name="connsiteX10" fmla="*/ 9525 w 73533"/>
                  <a:gd name="connsiteY10" fmla="*/ 112776 h 125158"/>
                  <a:gd name="connsiteX11" fmla="*/ 0 w 73533"/>
                  <a:gd name="connsiteY11" fmla="*/ 80391 h 125158"/>
                  <a:gd name="connsiteX12" fmla="*/ 0 w 73533"/>
                  <a:gd name="connsiteY12" fmla="*/ 79248 h 125158"/>
                  <a:gd name="connsiteX13" fmla="*/ 14954 w 73533"/>
                  <a:gd name="connsiteY13" fmla="*/ 80963 h 125158"/>
                  <a:gd name="connsiteX14" fmla="*/ 21050 w 73533"/>
                  <a:gd name="connsiteY14" fmla="*/ 104108 h 125158"/>
                  <a:gd name="connsiteX15" fmla="*/ 37910 w 73533"/>
                  <a:gd name="connsiteY15" fmla="*/ 112490 h 125158"/>
                  <a:gd name="connsiteX16" fmla="*/ 58579 w 73533"/>
                  <a:gd name="connsiteY16" fmla="*/ 99822 h 125158"/>
                  <a:gd name="connsiteX17" fmla="*/ 58579 w 73533"/>
                  <a:gd name="connsiteY17" fmla="*/ 59817 h 125158"/>
                  <a:gd name="connsiteX18" fmla="*/ 38100 w 73533"/>
                  <a:gd name="connsiteY18" fmla="*/ 47530 h 125158"/>
                  <a:gd name="connsiteX19" fmla="*/ 21050 w 73533"/>
                  <a:gd name="connsiteY19" fmla="*/ 56007 h 125158"/>
                  <a:gd name="connsiteX20" fmla="*/ 14954 w 73533"/>
                  <a:gd name="connsiteY20" fmla="*/ 81058 h 125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533" h="125158">
                    <a:moveTo>
                      <a:pt x="95" y="79248"/>
                    </a:moveTo>
                    <a:cubicBezTo>
                      <a:pt x="95" y="65913"/>
                      <a:pt x="3238" y="55150"/>
                      <a:pt x="9620" y="47054"/>
                    </a:cubicBezTo>
                    <a:cubicBezTo>
                      <a:pt x="15907" y="38957"/>
                      <a:pt x="24194" y="34862"/>
                      <a:pt x="34480" y="34862"/>
                    </a:cubicBezTo>
                    <a:cubicBezTo>
                      <a:pt x="44768" y="34862"/>
                      <a:pt x="52769" y="38386"/>
                      <a:pt x="58674" y="45339"/>
                    </a:cubicBezTo>
                    <a:lnTo>
                      <a:pt x="58674" y="0"/>
                    </a:lnTo>
                    <a:lnTo>
                      <a:pt x="73533" y="0"/>
                    </a:lnTo>
                    <a:lnTo>
                      <a:pt x="73533" y="123539"/>
                    </a:lnTo>
                    <a:lnTo>
                      <a:pt x="59817" y="123539"/>
                    </a:lnTo>
                    <a:lnTo>
                      <a:pt x="59055" y="114205"/>
                    </a:lnTo>
                    <a:cubicBezTo>
                      <a:pt x="53150" y="121539"/>
                      <a:pt x="44768" y="125159"/>
                      <a:pt x="34195" y="125159"/>
                    </a:cubicBezTo>
                    <a:cubicBezTo>
                      <a:pt x="23622" y="125159"/>
                      <a:pt x="15907" y="121063"/>
                      <a:pt x="9525" y="112776"/>
                    </a:cubicBezTo>
                    <a:cubicBezTo>
                      <a:pt x="3143" y="104489"/>
                      <a:pt x="0" y="93726"/>
                      <a:pt x="0" y="80391"/>
                    </a:cubicBezTo>
                    <a:lnTo>
                      <a:pt x="0" y="79248"/>
                    </a:lnTo>
                    <a:close/>
                    <a:moveTo>
                      <a:pt x="14954" y="80963"/>
                    </a:moveTo>
                    <a:cubicBezTo>
                      <a:pt x="14954" y="90869"/>
                      <a:pt x="16954" y="98584"/>
                      <a:pt x="21050" y="104108"/>
                    </a:cubicBezTo>
                    <a:cubicBezTo>
                      <a:pt x="25146" y="109728"/>
                      <a:pt x="30766" y="112490"/>
                      <a:pt x="37910" y="112490"/>
                    </a:cubicBezTo>
                    <a:cubicBezTo>
                      <a:pt x="47339" y="112490"/>
                      <a:pt x="54197" y="108204"/>
                      <a:pt x="58579" y="99822"/>
                    </a:cubicBezTo>
                    <a:lnTo>
                      <a:pt x="58579" y="59817"/>
                    </a:lnTo>
                    <a:cubicBezTo>
                      <a:pt x="54102" y="51626"/>
                      <a:pt x="47244" y="47530"/>
                      <a:pt x="38100" y="47530"/>
                    </a:cubicBezTo>
                    <a:cubicBezTo>
                      <a:pt x="30766" y="47530"/>
                      <a:pt x="25146" y="50292"/>
                      <a:pt x="21050" y="56007"/>
                    </a:cubicBezTo>
                    <a:cubicBezTo>
                      <a:pt x="16954" y="61627"/>
                      <a:pt x="14954" y="70009"/>
                      <a:pt x="14954" y="8105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Volný tvar: obrazec 36">
                <a:extLst>
                  <a:ext uri="{FF2B5EF4-FFF2-40B4-BE49-F238E27FC236}">
                    <a16:creationId xmlns:a16="http://schemas.microsoft.com/office/drawing/2014/main" id="{0E65AFF5-6C06-6920-E0CC-AC3AEAA34846}"/>
                  </a:ext>
                </a:extLst>
              </p:cNvPr>
              <p:cNvSpPr/>
              <p:nvPr/>
            </p:nvSpPr>
            <p:spPr>
              <a:xfrm>
                <a:off x="10448778" y="2821644"/>
                <a:ext cx="90202" cy="120395"/>
              </a:xfrm>
              <a:custGeom>
                <a:avLst/>
                <a:gdLst>
                  <a:gd name="connsiteX0" fmla="*/ 90107 w 90202"/>
                  <a:gd name="connsiteY0" fmla="*/ 81629 h 120395"/>
                  <a:gd name="connsiteX1" fmla="*/ 76391 w 90202"/>
                  <a:gd name="connsiteY1" fmla="*/ 110300 h 120395"/>
                  <a:gd name="connsiteX2" fmla="*/ 45720 w 90202"/>
                  <a:gd name="connsiteY2" fmla="*/ 120396 h 120395"/>
                  <a:gd name="connsiteX3" fmla="*/ 12478 w 90202"/>
                  <a:gd name="connsiteY3" fmla="*/ 105537 h 120395"/>
                  <a:gd name="connsiteX4" fmla="*/ 0 w 90202"/>
                  <a:gd name="connsiteY4" fmla="*/ 65723 h 120395"/>
                  <a:gd name="connsiteX5" fmla="*/ 0 w 90202"/>
                  <a:gd name="connsiteY5" fmla="*/ 54483 h 120395"/>
                  <a:gd name="connsiteX6" fmla="*/ 5811 w 90202"/>
                  <a:gd name="connsiteY6" fmla="*/ 25718 h 120395"/>
                  <a:gd name="connsiteX7" fmla="*/ 22384 w 90202"/>
                  <a:gd name="connsiteY7" fmla="*/ 6668 h 120395"/>
                  <a:gd name="connsiteX8" fmla="*/ 47149 w 90202"/>
                  <a:gd name="connsiteY8" fmla="*/ 0 h 120395"/>
                  <a:gd name="connsiteX9" fmla="*/ 77058 w 90202"/>
                  <a:gd name="connsiteY9" fmla="*/ 10382 h 120395"/>
                  <a:gd name="connsiteX10" fmla="*/ 90202 w 90202"/>
                  <a:gd name="connsiteY10" fmla="*/ 39243 h 120395"/>
                  <a:gd name="connsiteX11" fmla="*/ 74676 w 90202"/>
                  <a:gd name="connsiteY11" fmla="*/ 39243 h 120395"/>
                  <a:gd name="connsiteX12" fmla="*/ 65913 w 90202"/>
                  <a:gd name="connsiteY12" fmla="*/ 18860 h 120395"/>
                  <a:gd name="connsiteX13" fmla="*/ 47149 w 90202"/>
                  <a:gd name="connsiteY13" fmla="*/ 12573 h 120395"/>
                  <a:gd name="connsiteX14" fmla="*/ 23908 w 90202"/>
                  <a:gd name="connsiteY14" fmla="*/ 23527 h 120395"/>
                  <a:gd name="connsiteX15" fmla="*/ 15526 w 90202"/>
                  <a:gd name="connsiteY15" fmla="*/ 54674 h 120395"/>
                  <a:gd name="connsiteX16" fmla="*/ 15526 w 90202"/>
                  <a:gd name="connsiteY16" fmla="*/ 66008 h 120395"/>
                  <a:gd name="connsiteX17" fmla="*/ 23527 w 90202"/>
                  <a:gd name="connsiteY17" fmla="*/ 96393 h 120395"/>
                  <a:gd name="connsiteX18" fmla="*/ 45816 w 90202"/>
                  <a:gd name="connsiteY18" fmla="*/ 107633 h 120395"/>
                  <a:gd name="connsiteX19" fmla="*/ 65532 w 90202"/>
                  <a:gd name="connsiteY19" fmla="*/ 101822 h 120395"/>
                  <a:gd name="connsiteX20" fmla="*/ 74676 w 90202"/>
                  <a:gd name="connsiteY20" fmla="*/ 81534 h 120395"/>
                  <a:gd name="connsiteX21" fmla="*/ 90202 w 90202"/>
                  <a:gd name="connsiteY21" fmla="*/ 81534 h 12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0202" h="120395">
                    <a:moveTo>
                      <a:pt x="90107" y="81629"/>
                    </a:moveTo>
                    <a:cubicBezTo>
                      <a:pt x="88678" y="94012"/>
                      <a:pt x="84106" y="103537"/>
                      <a:pt x="76391" y="110300"/>
                    </a:cubicBezTo>
                    <a:cubicBezTo>
                      <a:pt x="68675" y="117062"/>
                      <a:pt x="58484" y="120396"/>
                      <a:pt x="45720" y="120396"/>
                    </a:cubicBezTo>
                    <a:cubicBezTo>
                      <a:pt x="31909" y="120396"/>
                      <a:pt x="20765" y="115443"/>
                      <a:pt x="12478" y="105537"/>
                    </a:cubicBezTo>
                    <a:cubicBezTo>
                      <a:pt x="4096" y="95631"/>
                      <a:pt x="0" y="82296"/>
                      <a:pt x="0" y="65723"/>
                    </a:cubicBezTo>
                    <a:lnTo>
                      <a:pt x="0" y="54483"/>
                    </a:lnTo>
                    <a:cubicBezTo>
                      <a:pt x="0" y="43625"/>
                      <a:pt x="1905" y="34004"/>
                      <a:pt x="5811" y="25718"/>
                    </a:cubicBezTo>
                    <a:cubicBezTo>
                      <a:pt x="9716" y="17431"/>
                      <a:pt x="15240" y="11144"/>
                      <a:pt x="22384" y="6668"/>
                    </a:cubicBezTo>
                    <a:cubicBezTo>
                      <a:pt x="29528" y="2286"/>
                      <a:pt x="37815" y="0"/>
                      <a:pt x="47149" y="0"/>
                    </a:cubicBezTo>
                    <a:cubicBezTo>
                      <a:pt x="59627" y="0"/>
                      <a:pt x="69533" y="3429"/>
                      <a:pt x="77058" y="10382"/>
                    </a:cubicBezTo>
                    <a:cubicBezTo>
                      <a:pt x="84582" y="17336"/>
                      <a:pt x="88964" y="26956"/>
                      <a:pt x="90202" y="39243"/>
                    </a:cubicBezTo>
                    <a:lnTo>
                      <a:pt x="74676" y="39243"/>
                    </a:lnTo>
                    <a:cubicBezTo>
                      <a:pt x="73343" y="29908"/>
                      <a:pt x="70390" y="23146"/>
                      <a:pt x="65913" y="18860"/>
                    </a:cubicBezTo>
                    <a:cubicBezTo>
                      <a:pt x="61436" y="14669"/>
                      <a:pt x="55150" y="12573"/>
                      <a:pt x="47149" y="12573"/>
                    </a:cubicBezTo>
                    <a:cubicBezTo>
                      <a:pt x="37243" y="12573"/>
                      <a:pt x="29528" y="16193"/>
                      <a:pt x="23908" y="23527"/>
                    </a:cubicBezTo>
                    <a:cubicBezTo>
                      <a:pt x="18288" y="30861"/>
                      <a:pt x="15526" y="41243"/>
                      <a:pt x="15526" y="54674"/>
                    </a:cubicBezTo>
                    <a:lnTo>
                      <a:pt x="15526" y="66008"/>
                    </a:lnTo>
                    <a:cubicBezTo>
                      <a:pt x="15526" y="78772"/>
                      <a:pt x="18193" y="88868"/>
                      <a:pt x="23527" y="96393"/>
                    </a:cubicBezTo>
                    <a:cubicBezTo>
                      <a:pt x="28861" y="103918"/>
                      <a:pt x="36291" y="107633"/>
                      <a:pt x="45816" y="107633"/>
                    </a:cubicBezTo>
                    <a:cubicBezTo>
                      <a:pt x="54388" y="107633"/>
                      <a:pt x="60960" y="105728"/>
                      <a:pt x="65532" y="101822"/>
                    </a:cubicBezTo>
                    <a:cubicBezTo>
                      <a:pt x="70104" y="97917"/>
                      <a:pt x="73153" y="91154"/>
                      <a:pt x="74676" y="81534"/>
                    </a:cubicBezTo>
                    <a:lnTo>
                      <a:pt x="90202" y="815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Volný tvar: obrazec 37">
                <a:extLst>
                  <a:ext uri="{FF2B5EF4-FFF2-40B4-BE49-F238E27FC236}">
                    <a16:creationId xmlns:a16="http://schemas.microsoft.com/office/drawing/2014/main" id="{87C2BDBF-A9DE-E85F-2D04-C5CA027A3369}"/>
                  </a:ext>
                </a:extLst>
              </p:cNvPr>
              <p:cNvSpPr/>
              <p:nvPr/>
            </p:nvSpPr>
            <p:spPr>
              <a:xfrm>
                <a:off x="10555078" y="2851743"/>
                <a:ext cx="71913" cy="90296"/>
              </a:xfrm>
              <a:custGeom>
                <a:avLst/>
                <a:gdLst>
                  <a:gd name="connsiteX0" fmla="*/ 56292 w 71913"/>
                  <a:gd name="connsiteY0" fmla="*/ 88678 h 90296"/>
                  <a:gd name="connsiteX1" fmla="*/ 54197 w 71913"/>
                  <a:gd name="connsiteY1" fmla="*/ 79534 h 90296"/>
                  <a:gd name="connsiteX2" fmla="*/ 29432 w 71913"/>
                  <a:gd name="connsiteY2" fmla="*/ 90297 h 90296"/>
                  <a:gd name="connsiteX3" fmla="*/ 8287 w 71913"/>
                  <a:gd name="connsiteY3" fmla="*/ 83058 h 90296"/>
                  <a:gd name="connsiteX4" fmla="*/ 0 w 71913"/>
                  <a:gd name="connsiteY4" fmla="*/ 64580 h 90296"/>
                  <a:gd name="connsiteX5" fmla="*/ 10382 w 71913"/>
                  <a:gd name="connsiteY5" fmla="*/ 43434 h 90296"/>
                  <a:gd name="connsiteX6" fmla="*/ 39434 w 71913"/>
                  <a:gd name="connsiteY6" fmla="*/ 35909 h 90296"/>
                  <a:gd name="connsiteX7" fmla="*/ 53911 w 71913"/>
                  <a:gd name="connsiteY7" fmla="*/ 35909 h 90296"/>
                  <a:gd name="connsiteX8" fmla="*/ 53911 w 71913"/>
                  <a:gd name="connsiteY8" fmla="*/ 29051 h 90296"/>
                  <a:gd name="connsiteX9" fmla="*/ 49244 w 71913"/>
                  <a:gd name="connsiteY9" fmla="*/ 16669 h 90296"/>
                  <a:gd name="connsiteX10" fmla="*/ 35528 w 71913"/>
                  <a:gd name="connsiteY10" fmla="*/ 12002 h 90296"/>
                  <a:gd name="connsiteX11" fmla="*/ 22193 w 71913"/>
                  <a:gd name="connsiteY11" fmla="*/ 16002 h 90296"/>
                  <a:gd name="connsiteX12" fmla="*/ 16764 w 71913"/>
                  <a:gd name="connsiteY12" fmla="*/ 25717 h 90296"/>
                  <a:gd name="connsiteX13" fmla="*/ 1810 w 71913"/>
                  <a:gd name="connsiteY13" fmla="*/ 25717 h 90296"/>
                  <a:gd name="connsiteX14" fmla="*/ 6477 w 71913"/>
                  <a:gd name="connsiteY14" fmla="*/ 13145 h 90296"/>
                  <a:gd name="connsiteX15" fmla="*/ 19050 w 71913"/>
                  <a:gd name="connsiteY15" fmla="*/ 3524 h 90296"/>
                  <a:gd name="connsiteX16" fmla="*/ 36481 w 71913"/>
                  <a:gd name="connsiteY16" fmla="*/ 0 h 90296"/>
                  <a:gd name="connsiteX17" fmla="*/ 60007 w 71913"/>
                  <a:gd name="connsiteY17" fmla="*/ 7525 h 90296"/>
                  <a:gd name="connsiteX18" fmla="*/ 68866 w 71913"/>
                  <a:gd name="connsiteY18" fmla="*/ 28289 h 90296"/>
                  <a:gd name="connsiteX19" fmla="*/ 68866 w 71913"/>
                  <a:gd name="connsiteY19" fmla="*/ 68390 h 90296"/>
                  <a:gd name="connsiteX20" fmla="*/ 71914 w 71913"/>
                  <a:gd name="connsiteY20" fmla="*/ 87440 h 90296"/>
                  <a:gd name="connsiteX21" fmla="*/ 71914 w 71913"/>
                  <a:gd name="connsiteY21" fmla="*/ 88773 h 90296"/>
                  <a:gd name="connsiteX22" fmla="*/ 56292 w 71913"/>
                  <a:gd name="connsiteY22" fmla="*/ 88773 h 90296"/>
                  <a:gd name="connsiteX23" fmla="*/ 31528 w 71913"/>
                  <a:gd name="connsiteY23" fmla="*/ 77343 h 90296"/>
                  <a:gd name="connsiteX24" fmla="*/ 44768 w 71913"/>
                  <a:gd name="connsiteY24" fmla="*/ 73724 h 90296"/>
                  <a:gd name="connsiteX25" fmla="*/ 53816 w 71913"/>
                  <a:gd name="connsiteY25" fmla="*/ 64294 h 90296"/>
                  <a:gd name="connsiteX26" fmla="*/ 53816 w 71913"/>
                  <a:gd name="connsiteY26" fmla="*/ 46387 h 90296"/>
                  <a:gd name="connsiteX27" fmla="*/ 42196 w 71913"/>
                  <a:gd name="connsiteY27" fmla="*/ 46387 h 90296"/>
                  <a:gd name="connsiteX28" fmla="*/ 14859 w 71913"/>
                  <a:gd name="connsiteY28" fmla="*/ 62389 h 90296"/>
                  <a:gd name="connsiteX29" fmla="*/ 19526 w 71913"/>
                  <a:gd name="connsiteY29" fmla="*/ 73343 h 90296"/>
                  <a:gd name="connsiteX30" fmla="*/ 31528 w 71913"/>
                  <a:gd name="connsiteY30" fmla="*/ 77248 h 9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6">
                    <a:moveTo>
                      <a:pt x="56292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2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382" y="43434"/>
                    </a:cubicBezTo>
                    <a:cubicBezTo>
                      <a:pt x="17240" y="38386"/>
                      <a:pt x="26956" y="35909"/>
                      <a:pt x="39434" y="35909"/>
                    </a:cubicBezTo>
                    <a:lnTo>
                      <a:pt x="53911" y="35909"/>
                    </a:lnTo>
                    <a:lnTo>
                      <a:pt x="53911" y="29051"/>
                    </a:lnTo>
                    <a:cubicBezTo>
                      <a:pt x="53911" y="23813"/>
                      <a:pt x="52388" y="19717"/>
                      <a:pt x="49244" y="16669"/>
                    </a:cubicBezTo>
                    <a:cubicBezTo>
                      <a:pt x="46101" y="13621"/>
                      <a:pt x="41529" y="12002"/>
                      <a:pt x="35528" y="12002"/>
                    </a:cubicBezTo>
                    <a:cubicBezTo>
                      <a:pt x="30194" y="12002"/>
                      <a:pt x="25718" y="13335"/>
                      <a:pt x="22193" y="16002"/>
                    </a:cubicBezTo>
                    <a:cubicBezTo>
                      <a:pt x="18574" y="18669"/>
                      <a:pt x="16764" y="21908"/>
                      <a:pt x="16764" y="25717"/>
                    </a:cubicBezTo>
                    <a:lnTo>
                      <a:pt x="1810" y="25717"/>
                    </a:lnTo>
                    <a:cubicBezTo>
                      <a:pt x="1810" y="21336"/>
                      <a:pt x="3334" y="17145"/>
                      <a:pt x="6477" y="13145"/>
                    </a:cubicBezTo>
                    <a:cubicBezTo>
                      <a:pt x="9525" y="9144"/>
                      <a:pt x="13716" y="5905"/>
                      <a:pt x="19050" y="3524"/>
                    </a:cubicBezTo>
                    <a:cubicBezTo>
                      <a:pt x="24289" y="1143"/>
                      <a:pt x="30099" y="0"/>
                      <a:pt x="36481" y="0"/>
                    </a:cubicBezTo>
                    <a:cubicBezTo>
                      <a:pt x="46482" y="0"/>
                      <a:pt x="54388" y="2477"/>
                      <a:pt x="60007" y="7525"/>
                    </a:cubicBezTo>
                    <a:cubicBezTo>
                      <a:pt x="65723" y="12573"/>
                      <a:pt x="68675" y="19431"/>
                      <a:pt x="68866" y="28289"/>
                    </a:cubicBezTo>
                    <a:lnTo>
                      <a:pt x="68866" y="68390"/>
                    </a:lnTo>
                    <a:cubicBezTo>
                      <a:pt x="68866" y="76391"/>
                      <a:pt x="69913" y="82772"/>
                      <a:pt x="71914" y="87440"/>
                    </a:cubicBezTo>
                    <a:lnTo>
                      <a:pt x="71914" y="88773"/>
                    </a:lnTo>
                    <a:lnTo>
                      <a:pt x="56292" y="88773"/>
                    </a:lnTo>
                    <a:close/>
                    <a:moveTo>
                      <a:pt x="31528" y="77343"/>
                    </a:moveTo>
                    <a:cubicBezTo>
                      <a:pt x="36195" y="77343"/>
                      <a:pt x="40577" y="76105"/>
                      <a:pt x="44768" y="73724"/>
                    </a:cubicBezTo>
                    <a:cubicBezTo>
                      <a:pt x="48959" y="71342"/>
                      <a:pt x="52007" y="68199"/>
                      <a:pt x="53816" y="64294"/>
                    </a:cubicBezTo>
                    <a:lnTo>
                      <a:pt x="53816" y="46387"/>
                    </a:lnTo>
                    <a:lnTo>
                      <a:pt x="42196" y="46387"/>
                    </a:lnTo>
                    <a:cubicBezTo>
                      <a:pt x="24003" y="46387"/>
                      <a:pt x="14859" y="51721"/>
                      <a:pt x="14859" y="62389"/>
                    </a:cubicBezTo>
                    <a:cubicBezTo>
                      <a:pt x="14859" y="67056"/>
                      <a:pt x="16383" y="70676"/>
                      <a:pt x="19526" y="73343"/>
                    </a:cubicBezTo>
                    <a:cubicBezTo>
                      <a:pt x="22670" y="76009"/>
                      <a:pt x="26670" y="77248"/>
                      <a:pt x="31528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Volný tvar: obrazec 38">
                <a:extLst>
                  <a:ext uri="{FF2B5EF4-FFF2-40B4-BE49-F238E27FC236}">
                    <a16:creationId xmlns:a16="http://schemas.microsoft.com/office/drawing/2014/main" id="{FD4B6E9F-B0BD-B8A3-471C-1585AB0BE8B2}"/>
                  </a:ext>
                </a:extLst>
              </p:cNvPr>
              <p:cNvSpPr/>
              <p:nvPr/>
            </p:nvSpPr>
            <p:spPr>
              <a:xfrm>
                <a:off x="10647280" y="2851743"/>
                <a:ext cx="73628" cy="122110"/>
              </a:xfrm>
              <a:custGeom>
                <a:avLst/>
                <a:gdLst>
                  <a:gd name="connsiteX0" fmla="*/ 73438 w 73628"/>
                  <a:gd name="connsiteY0" fmla="*/ 46101 h 122110"/>
                  <a:gd name="connsiteX1" fmla="*/ 64389 w 73628"/>
                  <a:gd name="connsiteY1" fmla="*/ 78105 h 122110"/>
                  <a:gd name="connsiteX2" fmla="*/ 39814 w 73628"/>
                  <a:gd name="connsiteY2" fmla="*/ 90297 h 122110"/>
                  <a:gd name="connsiteX3" fmla="*/ 14859 w 73628"/>
                  <a:gd name="connsiteY3" fmla="*/ 80201 h 122110"/>
                  <a:gd name="connsiteX4" fmla="*/ 14859 w 73628"/>
                  <a:gd name="connsiteY4" fmla="*/ 122111 h 122110"/>
                  <a:gd name="connsiteX5" fmla="*/ 0 w 73628"/>
                  <a:gd name="connsiteY5" fmla="*/ 122111 h 122110"/>
                  <a:gd name="connsiteX6" fmla="*/ 0 w 73628"/>
                  <a:gd name="connsiteY6" fmla="*/ 1619 h 122110"/>
                  <a:gd name="connsiteX7" fmla="*/ 13621 w 73628"/>
                  <a:gd name="connsiteY7" fmla="*/ 1619 h 122110"/>
                  <a:gd name="connsiteX8" fmla="*/ 14383 w 73628"/>
                  <a:gd name="connsiteY8" fmla="*/ 11240 h 122110"/>
                  <a:gd name="connsiteX9" fmla="*/ 39624 w 73628"/>
                  <a:gd name="connsiteY9" fmla="*/ 0 h 122110"/>
                  <a:gd name="connsiteX10" fmla="*/ 64484 w 73628"/>
                  <a:gd name="connsiteY10" fmla="*/ 11811 h 122110"/>
                  <a:gd name="connsiteX11" fmla="*/ 73628 w 73628"/>
                  <a:gd name="connsiteY11" fmla="*/ 44768 h 122110"/>
                  <a:gd name="connsiteX12" fmla="*/ 73628 w 73628"/>
                  <a:gd name="connsiteY12" fmla="*/ 46101 h 122110"/>
                  <a:gd name="connsiteX13" fmla="*/ 58579 w 73628"/>
                  <a:gd name="connsiteY13" fmla="*/ 44387 h 122110"/>
                  <a:gd name="connsiteX14" fmla="*/ 52292 w 73628"/>
                  <a:gd name="connsiteY14" fmla="*/ 21146 h 122110"/>
                  <a:gd name="connsiteX15" fmla="*/ 35052 w 73628"/>
                  <a:gd name="connsiteY15" fmla="*/ 12573 h 122110"/>
                  <a:gd name="connsiteX16" fmla="*/ 14764 w 73628"/>
                  <a:gd name="connsiteY16" fmla="*/ 24575 h 122110"/>
                  <a:gd name="connsiteX17" fmla="*/ 14764 w 73628"/>
                  <a:gd name="connsiteY17" fmla="*/ 66199 h 122110"/>
                  <a:gd name="connsiteX18" fmla="*/ 35243 w 73628"/>
                  <a:gd name="connsiteY18" fmla="*/ 78105 h 122110"/>
                  <a:gd name="connsiteX19" fmla="*/ 52292 w 73628"/>
                  <a:gd name="connsiteY19" fmla="*/ 69628 h 122110"/>
                  <a:gd name="connsiteX20" fmla="*/ 58579 w 73628"/>
                  <a:gd name="connsiteY20" fmla="*/ 44387 h 12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628" h="122110">
                    <a:moveTo>
                      <a:pt x="73438" y="46101"/>
                    </a:moveTo>
                    <a:cubicBezTo>
                      <a:pt x="73438" y="59341"/>
                      <a:pt x="70390" y="70009"/>
                      <a:pt x="64389" y="78105"/>
                    </a:cubicBezTo>
                    <a:cubicBezTo>
                      <a:pt x="58293" y="86201"/>
                      <a:pt x="50102" y="90297"/>
                      <a:pt x="39814" y="90297"/>
                    </a:cubicBezTo>
                    <a:cubicBezTo>
                      <a:pt x="29527" y="90297"/>
                      <a:pt x="20955" y="86963"/>
                      <a:pt x="14859" y="80201"/>
                    </a:cubicBezTo>
                    <a:lnTo>
                      <a:pt x="14859" y="122111"/>
                    </a:lnTo>
                    <a:lnTo>
                      <a:pt x="0" y="122111"/>
                    </a:lnTo>
                    <a:lnTo>
                      <a:pt x="0" y="1619"/>
                    </a:lnTo>
                    <a:lnTo>
                      <a:pt x="13621" y="1619"/>
                    </a:lnTo>
                    <a:lnTo>
                      <a:pt x="14383" y="11240"/>
                    </a:lnTo>
                    <a:cubicBezTo>
                      <a:pt x="20479" y="3715"/>
                      <a:pt x="28861" y="0"/>
                      <a:pt x="39624" y="0"/>
                    </a:cubicBezTo>
                    <a:cubicBezTo>
                      <a:pt x="50387" y="0"/>
                      <a:pt x="58388" y="3905"/>
                      <a:pt x="64484" y="11811"/>
                    </a:cubicBezTo>
                    <a:cubicBezTo>
                      <a:pt x="70580" y="19717"/>
                      <a:pt x="73628" y="30671"/>
                      <a:pt x="73628" y="44768"/>
                    </a:cubicBezTo>
                    <a:lnTo>
                      <a:pt x="73628" y="46101"/>
                    </a:lnTo>
                    <a:close/>
                    <a:moveTo>
                      <a:pt x="58579" y="44387"/>
                    </a:moveTo>
                    <a:cubicBezTo>
                      <a:pt x="58579" y="34576"/>
                      <a:pt x="56483" y="26860"/>
                      <a:pt x="52292" y="21146"/>
                    </a:cubicBezTo>
                    <a:cubicBezTo>
                      <a:pt x="48101" y="15430"/>
                      <a:pt x="42386" y="12573"/>
                      <a:pt x="35052" y="12573"/>
                    </a:cubicBezTo>
                    <a:cubicBezTo>
                      <a:pt x="26003" y="12573"/>
                      <a:pt x="19241" y="16573"/>
                      <a:pt x="14764" y="24575"/>
                    </a:cubicBezTo>
                    <a:lnTo>
                      <a:pt x="14764" y="66199"/>
                    </a:lnTo>
                    <a:cubicBezTo>
                      <a:pt x="19241" y="74105"/>
                      <a:pt x="26003" y="78105"/>
                      <a:pt x="35243" y="78105"/>
                    </a:cubicBezTo>
                    <a:cubicBezTo>
                      <a:pt x="42386" y="78105"/>
                      <a:pt x="48006" y="75248"/>
                      <a:pt x="52292" y="69628"/>
                    </a:cubicBezTo>
                    <a:cubicBezTo>
                      <a:pt x="56483" y="64008"/>
                      <a:pt x="58579" y="55531"/>
                      <a:pt x="58579" y="4438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Volný tvar: obrazec 39">
                <a:extLst>
                  <a:ext uri="{FF2B5EF4-FFF2-40B4-BE49-F238E27FC236}">
                    <a16:creationId xmlns:a16="http://schemas.microsoft.com/office/drawing/2014/main" id="{A45062F4-F1F5-09E9-97AF-6005BF6B261F}"/>
                  </a:ext>
                </a:extLst>
              </p:cNvPr>
              <p:cNvSpPr/>
              <p:nvPr/>
            </p:nvSpPr>
            <p:spPr>
              <a:xfrm>
                <a:off x="10737100" y="2851743"/>
                <a:ext cx="71913" cy="90296"/>
              </a:xfrm>
              <a:custGeom>
                <a:avLst/>
                <a:gdLst>
                  <a:gd name="connsiteX0" fmla="*/ 56293 w 71913"/>
                  <a:gd name="connsiteY0" fmla="*/ 88678 h 90296"/>
                  <a:gd name="connsiteX1" fmla="*/ 54197 w 71913"/>
                  <a:gd name="connsiteY1" fmla="*/ 79534 h 90296"/>
                  <a:gd name="connsiteX2" fmla="*/ 29433 w 71913"/>
                  <a:gd name="connsiteY2" fmla="*/ 90297 h 90296"/>
                  <a:gd name="connsiteX3" fmla="*/ 8287 w 71913"/>
                  <a:gd name="connsiteY3" fmla="*/ 83058 h 90296"/>
                  <a:gd name="connsiteX4" fmla="*/ 0 w 71913"/>
                  <a:gd name="connsiteY4" fmla="*/ 64580 h 90296"/>
                  <a:gd name="connsiteX5" fmla="*/ 10287 w 71913"/>
                  <a:gd name="connsiteY5" fmla="*/ 43434 h 90296"/>
                  <a:gd name="connsiteX6" fmla="*/ 39338 w 71913"/>
                  <a:gd name="connsiteY6" fmla="*/ 35909 h 90296"/>
                  <a:gd name="connsiteX7" fmla="*/ 53816 w 71913"/>
                  <a:gd name="connsiteY7" fmla="*/ 35909 h 90296"/>
                  <a:gd name="connsiteX8" fmla="*/ 53816 w 71913"/>
                  <a:gd name="connsiteY8" fmla="*/ 29051 h 90296"/>
                  <a:gd name="connsiteX9" fmla="*/ 49149 w 71913"/>
                  <a:gd name="connsiteY9" fmla="*/ 16669 h 90296"/>
                  <a:gd name="connsiteX10" fmla="*/ 35433 w 71913"/>
                  <a:gd name="connsiteY10" fmla="*/ 12002 h 90296"/>
                  <a:gd name="connsiteX11" fmla="*/ 22098 w 71913"/>
                  <a:gd name="connsiteY11" fmla="*/ 16002 h 90296"/>
                  <a:gd name="connsiteX12" fmla="*/ 16669 w 71913"/>
                  <a:gd name="connsiteY12" fmla="*/ 25717 h 90296"/>
                  <a:gd name="connsiteX13" fmla="*/ 1714 w 71913"/>
                  <a:gd name="connsiteY13" fmla="*/ 25717 h 90296"/>
                  <a:gd name="connsiteX14" fmla="*/ 6382 w 71913"/>
                  <a:gd name="connsiteY14" fmla="*/ 13145 h 90296"/>
                  <a:gd name="connsiteX15" fmla="*/ 18955 w 71913"/>
                  <a:gd name="connsiteY15" fmla="*/ 3524 h 90296"/>
                  <a:gd name="connsiteX16" fmla="*/ 36386 w 71913"/>
                  <a:gd name="connsiteY16" fmla="*/ 0 h 90296"/>
                  <a:gd name="connsiteX17" fmla="*/ 60007 w 71913"/>
                  <a:gd name="connsiteY17" fmla="*/ 7525 h 90296"/>
                  <a:gd name="connsiteX18" fmla="*/ 68866 w 71913"/>
                  <a:gd name="connsiteY18" fmla="*/ 28289 h 90296"/>
                  <a:gd name="connsiteX19" fmla="*/ 68866 w 71913"/>
                  <a:gd name="connsiteY19" fmla="*/ 68390 h 90296"/>
                  <a:gd name="connsiteX20" fmla="*/ 71914 w 71913"/>
                  <a:gd name="connsiteY20" fmla="*/ 87440 h 90296"/>
                  <a:gd name="connsiteX21" fmla="*/ 71914 w 71913"/>
                  <a:gd name="connsiteY21" fmla="*/ 88773 h 90296"/>
                  <a:gd name="connsiteX22" fmla="*/ 56293 w 71913"/>
                  <a:gd name="connsiteY22" fmla="*/ 88773 h 90296"/>
                  <a:gd name="connsiteX23" fmla="*/ 31623 w 71913"/>
                  <a:gd name="connsiteY23" fmla="*/ 77343 h 90296"/>
                  <a:gd name="connsiteX24" fmla="*/ 44863 w 71913"/>
                  <a:gd name="connsiteY24" fmla="*/ 73724 h 90296"/>
                  <a:gd name="connsiteX25" fmla="*/ 53912 w 71913"/>
                  <a:gd name="connsiteY25" fmla="*/ 64294 h 90296"/>
                  <a:gd name="connsiteX26" fmla="*/ 53912 w 71913"/>
                  <a:gd name="connsiteY26" fmla="*/ 46387 h 90296"/>
                  <a:gd name="connsiteX27" fmla="*/ 42291 w 71913"/>
                  <a:gd name="connsiteY27" fmla="*/ 46387 h 90296"/>
                  <a:gd name="connsiteX28" fmla="*/ 14954 w 71913"/>
                  <a:gd name="connsiteY28" fmla="*/ 62389 h 90296"/>
                  <a:gd name="connsiteX29" fmla="*/ 19621 w 71913"/>
                  <a:gd name="connsiteY29" fmla="*/ 73343 h 90296"/>
                  <a:gd name="connsiteX30" fmla="*/ 31623 w 71913"/>
                  <a:gd name="connsiteY30" fmla="*/ 77248 h 9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6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3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3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287" y="43434"/>
                    </a:cubicBezTo>
                    <a:cubicBezTo>
                      <a:pt x="17145" y="38386"/>
                      <a:pt x="26861" y="35909"/>
                      <a:pt x="39338" y="35909"/>
                    </a:cubicBezTo>
                    <a:lnTo>
                      <a:pt x="53816" y="35909"/>
                    </a:lnTo>
                    <a:lnTo>
                      <a:pt x="53816" y="29051"/>
                    </a:lnTo>
                    <a:cubicBezTo>
                      <a:pt x="53816" y="23813"/>
                      <a:pt x="52292" y="19717"/>
                      <a:pt x="49149" y="16669"/>
                    </a:cubicBezTo>
                    <a:cubicBezTo>
                      <a:pt x="46006" y="13621"/>
                      <a:pt x="41434" y="12002"/>
                      <a:pt x="35433" y="12002"/>
                    </a:cubicBezTo>
                    <a:cubicBezTo>
                      <a:pt x="30099" y="12002"/>
                      <a:pt x="25718" y="13335"/>
                      <a:pt x="22098" y="16002"/>
                    </a:cubicBezTo>
                    <a:cubicBezTo>
                      <a:pt x="18479" y="18669"/>
                      <a:pt x="16669" y="21908"/>
                      <a:pt x="16669" y="25717"/>
                    </a:cubicBezTo>
                    <a:lnTo>
                      <a:pt x="1714" y="25717"/>
                    </a:lnTo>
                    <a:cubicBezTo>
                      <a:pt x="1714" y="21336"/>
                      <a:pt x="3239" y="17145"/>
                      <a:pt x="6382" y="13145"/>
                    </a:cubicBezTo>
                    <a:cubicBezTo>
                      <a:pt x="9430" y="9144"/>
                      <a:pt x="13621" y="5905"/>
                      <a:pt x="18955" y="3524"/>
                    </a:cubicBezTo>
                    <a:cubicBezTo>
                      <a:pt x="24194" y="1143"/>
                      <a:pt x="30004" y="0"/>
                      <a:pt x="36386" y="0"/>
                    </a:cubicBezTo>
                    <a:cubicBezTo>
                      <a:pt x="46387" y="0"/>
                      <a:pt x="54293" y="2477"/>
                      <a:pt x="60007" y="7525"/>
                    </a:cubicBezTo>
                    <a:cubicBezTo>
                      <a:pt x="65723" y="12573"/>
                      <a:pt x="68675" y="19431"/>
                      <a:pt x="68866" y="28289"/>
                    </a:cubicBezTo>
                    <a:lnTo>
                      <a:pt x="68866" y="68390"/>
                    </a:lnTo>
                    <a:cubicBezTo>
                      <a:pt x="68866" y="76391"/>
                      <a:pt x="69914" y="82772"/>
                      <a:pt x="71914" y="87440"/>
                    </a:cubicBezTo>
                    <a:lnTo>
                      <a:pt x="71914" y="88773"/>
                    </a:lnTo>
                    <a:lnTo>
                      <a:pt x="56293" y="8877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767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03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3"/>
                    </a:cubicBezTo>
                    <a:cubicBezTo>
                      <a:pt x="22765" y="76009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Volný tvar: obrazec 40">
                <a:extLst>
                  <a:ext uri="{FF2B5EF4-FFF2-40B4-BE49-F238E27FC236}">
                    <a16:creationId xmlns:a16="http://schemas.microsoft.com/office/drawing/2014/main" id="{510D0C96-2E15-114E-EB77-2742D42F5947}"/>
                  </a:ext>
                </a:extLst>
              </p:cNvPr>
              <p:cNvSpPr/>
              <p:nvPr/>
            </p:nvSpPr>
            <p:spPr>
              <a:xfrm>
                <a:off x="10829302" y="2816882"/>
                <a:ext cx="73723" cy="125158"/>
              </a:xfrm>
              <a:custGeom>
                <a:avLst/>
                <a:gdLst>
                  <a:gd name="connsiteX0" fmla="*/ 73723 w 73723"/>
                  <a:gd name="connsiteY0" fmla="*/ 80963 h 125158"/>
                  <a:gd name="connsiteX1" fmla="*/ 64580 w 73723"/>
                  <a:gd name="connsiteY1" fmla="*/ 113062 h 125158"/>
                  <a:gd name="connsiteX2" fmla="*/ 40005 w 73723"/>
                  <a:gd name="connsiteY2" fmla="*/ 125159 h 125158"/>
                  <a:gd name="connsiteX3" fmla="*/ 14478 w 73723"/>
                  <a:gd name="connsiteY3" fmla="*/ 113538 h 125158"/>
                  <a:gd name="connsiteX4" fmla="*/ 13716 w 73723"/>
                  <a:gd name="connsiteY4" fmla="*/ 123635 h 125158"/>
                  <a:gd name="connsiteX5" fmla="*/ 0 w 73723"/>
                  <a:gd name="connsiteY5" fmla="*/ 123635 h 125158"/>
                  <a:gd name="connsiteX6" fmla="*/ 0 w 73723"/>
                  <a:gd name="connsiteY6" fmla="*/ 0 h 125158"/>
                  <a:gd name="connsiteX7" fmla="*/ 14859 w 73723"/>
                  <a:gd name="connsiteY7" fmla="*/ 0 h 125158"/>
                  <a:gd name="connsiteX8" fmla="*/ 14859 w 73723"/>
                  <a:gd name="connsiteY8" fmla="*/ 46101 h 125158"/>
                  <a:gd name="connsiteX9" fmla="*/ 39720 w 73723"/>
                  <a:gd name="connsiteY9" fmla="*/ 34957 h 125158"/>
                  <a:gd name="connsiteX10" fmla="*/ 64580 w 73723"/>
                  <a:gd name="connsiteY10" fmla="*/ 46958 h 125158"/>
                  <a:gd name="connsiteX11" fmla="*/ 73629 w 73723"/>
                  <a:gd name="connsiteY11" fmla="*/ 79820 h 125158"/>
                  <a:gd name="connsiteX12" fmla="*/ 73629 w 73723"/>
                  <a:gd name="connsiteY12" fmla="*/ 81058 h 125158"/>
                  <a:gd name="connsiteX13" fmla="*/ 58770 w 73723"/>
                  <a:gd name="connsiteY13" fmla="*/ 79248 h 125158"/>
                  <a:gd name="connsiteX14" fmla="*/ 52864 w 73723"/>
                  <a:gd name="connsiteY14" fmla="*/ 55721 h 125158"/>
                  <a:gd name="connsiteX15" fmla="*/ 36005 w 73723"/>
                  <a:gd name="connsiteY15" fmla="*/ 47435 h 125158"/>
                  <a:gd name="connsiteX16" fmla="*/ 14859 w 73723"/>
                  <a:gd name="connsiteY16" fmla="*/ 61151 h 125158"/>
                  <a:gd name="connsiteX17" fmla="*/ 14859 w 73723"/>
                  <a:gd name="connsiteY17" fmla="*/ 98774 h 125158"/>
                  <a:gd name="connsiteX18" fmla="*/ 36195 w 73723"/>
                  <a:gd name="connsiteY18" fmla="*/ 112490 h 125158"/>
                  <a:gd name="connsiteX19" fmla="*/ 52864 w 73723"/>
                  <a:gd name="connsiteY19" fmla="*/ 104204 h 125158"/>
                  <a:gd name="connsiteX20" fmla="*/ 58770 w 73723"/>
                  <a:gd name="connsiteY20" fmla="*/ 79248 h 125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723" h="125158">
                    <a:moveTo>
                      <a:pt x="73723" y="80963"/>
                    </a:moveTo>
                    <a:cubicBezTo>
                      <a:pt x="73723" y="94298"/>
                      <a:pt x="70676" y="104966"/>
                      <a:pt x="64580" y="113062"/>
                    </a:cubicBezTo>
                    <a:cubicBezTo>
                      <a:pt x="58484" y="121158"/>
                      <a:pt x="50292" y="125159"/>
                      <a:pt x="40005" y="125159"/>
                    </a:cubicBezTo>
                    <a:cubicBezTo>
                      <a:pt x="29051" y="125159"/>
                      <a:pt x="20479" y="121253"/>
                      <a:pt x="14478" y="113538"/>
                    </a:cubicBezTo>
                    <a:lnTo>
                      <a:pt x="13716" y="123635"/>
                    </a:lnTo>
                    <a:lnTo>
                      <a:pt x="0" y="123635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46101"/>
                    </a:lnTo>
                    <a:cubicBezTo>
                      <a:pt x="20860" y="38672"/>
                      <a:pt x="29146" y="34957"/>
                      <a:pt x="39720" y="34957"/>
                    </a:cubicBezTo>
                    <a:cubicBezTo>
                      <a:pt x="50292" y="34957"/>
                      <a:pt x="58579" y="38957"/>
                      <a:pt x="64580" y="46958"/>
                    </a:cubicBezTo>
                    <a:cubicBezTo>
                      <a:pt x="70581" y="54959"/>
                      <a:pt x="73629" y="65913"/>
                      <a:pt x="73629" y="79820"/>
                    </a:cubicBezTo>
                    <a:lnTo>
                      <a:pt x="73629" y="81058"/>
                    </a:lnTo>
                    <a:close/>
                    <a:moveTo>
                      <a:pt x="58770" y="79248"/>
                    </a:moveTo>
                    <a:cubicBezTo>
                      <a:pt x="58770" y="69152"/>
                      <a:pt x="56769" y="61246"/>
                      <a:pt x="52864" y="55721"/>
                    </a:cubicBezTo>
                    <a:cubicBezTo>
                      <a:pt x="48959" y="50197"/>
                      <a:pt x="43339" y="47435"/>
                      <a:pt x="36005" y="47435"/>
                    </a:cubicBezTo>
                    <a:cubicBezTo>
                      <a:pt x="26194" y="47435"/>
                      <a:pt x="19145" y="52007"/>
                      <a:pt x="14859" y="61151"/>
                    </a:cubicBezTo>
                    <a:lnTo>
                      <a:pt x="14859" y="98774"/>
                    </a:lnTo>
                    <a:cubicBezTo>
                      <a:pt x="19431" y="107918"/>
                      <a:pt x="26480" y="112490"/>
                      <a:pt x="36195" y="112490"/>
                    </a:cubicBezTo>
                    <a:cubicBezTo>
                      <a:pt x="43339" y="112490"/>
                      <a:pt x="48863" y="109728"/>
                      <a:pt x="52864" y="104204"/>
                    </a:cubicBezTo>
                    <a:cubicBezTo>
                      <a:pt x="56865" y="98679"/>
                      <a:pt x="58770" y="90392"/>
                      <a:pt x="58770" y="79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Volný tvar: obrazec 41">
                <a:extLst>
                  <a:ext uri="{FF2B5EF4-FFF2-40B4-BE49-F238E27FC236}">
                    <a16:creationId xmlns:a16="http://schemas.microsoft.com/office/drawing/2014/main" id="{14C4618E-366C-F3D6-6C53-8404F630D267}"/>
                  </a:ext>
                </a:extLst>
              </p:cNvPr>
              <p:cNvSpPr/>
              <p:nvPr/>
            </p:nvSpPr>
            <p:spPr>
              <a:xfrm>
                <a:off x="10921790" y="2821740"/>
                <a:ext cx="17621" cy="118681"/>
              </a:xfrm>
              <a:custGeom>
                <a:avLst/>
                <a:gdLst>
                  <a:gd name="connsiteX0" fmla="*/ 0 w 17621"/>
                  <a:gd name="connsiteY0" fmla="*/ 8573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3 h 118681"/>
                  <a:gd name="connsiteX5" fmla="*/ 15335 w 17621"/>
                  <a:gd name="connsiteY5" fmla="*/ 14573 h 118681"/>
                  <a:gd name="connsiteX6" fmla="*/ 8763 w 17621"/>
                  <a:gd name="connsiteY6" fmla="*/ 16955 h 118681"/>
                  <a:gd name="connsiteX7" fmla="*/ 2191 w 17621"/>
                  <a:gd name="connsiteY7" fmla="*/ 14573 h 118681"/>
                  <a:gd name="connsiteX8" fmla="*/ 0 w 17621"/>
                  <a:gd name="connsiteY8" fmla="*/ 8573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3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620" y="857"/>
                      <a:pt x="5810" y="0"/>
                      <a:pt x="8763" y="0"/>
                    </a:cubicBezTo>
                    <a:cubicBezTo>
                      <a:pt x="11716" y="0"/>
                      <a:pt x="13811" y="857"/>
                      <a:pt x="15335" y="2476"/>
                    </a:cubicBezTo>
                    <a:cubicBezTo>
                      <a:pt x="16859" y="4096"/>
                      <a:pt x="17621" y="6191"/>
                      <a:pt x="17621" y="8573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3"/>
                      <a:pt x="11620" y="16955"/>
                      <a:pt x="8763" y="16955"/>
                    </a:cubicBezTo>
                    <a:cubicBezTo>
                      <a:pt x="5905" y="16955"/>
                      <a:pt x="3715" y="16193"/>
                      <a:pt x="2191" y="14573"/>
                    </a:cubicBezTo>
                    <a:cubicBezTo>
                      <a:pt x="667" y="12954"/>
                      <a:pt x="0" y="10954"/>
                      <a:pt x="0" y="8573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Volný tvar: obrazec 42">
                <a:extLst>
                  <a:ext uri="{FF2B5EF4-FFF2-40B4-BE49-F238E27FC236}">
                    <a16:creationId xmlns:a16="http://schemas.microsoft.com/office/drawing/2014/main" id="{414A21E9-8F61-BB82-22AA-CD9D62661F1D}"/>
                  </a:ext>
                </a:extLst>
              </p:cNvPr>
              <p:cNvSpPr/>
              <p:nvPr/>
            </p:nvSpPr>
            <p:spPr>
              <a:xfrm>
                <a:off x="10963034" y="2816882"/>
                <a:ext cx="14858" cy="123539"/>
              </a:xfrm>
              <a:custGeom>
                <a:avLst/>
                <a:gdLst>
                  <a:gd name="connsiteX0" fmla="*/ 14859 w 14858"/>
                  <a:gd name="connsiteY0" fmla="*/ 123539 h 123539"/>
                  <a:gd name="connsiteX1" fmla="*/ 0 w 14858"/>
                  <a:gd name="connsiteY1" fmla="*/ 123539 h 123539"/>
                  <a:gd name="connsiteX2" fmla="*/ 0 w 14858"/>
                  <a:gd name="connsiteY2" fmla="*/ 0 h 123539"/>
                  <a:gd name="connsiteX3" fmla="*/ 14859 w 14858"/>
                  <a:gd name="connsiteY3" fmla="*/ 0 h 123539"/>
                  <a:gd name="connsiteX4" fmla="*/ 14859 w 14858"/>
                  <a:gd name="connsiteY4" fmla="*/ 123539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8" h="123539">
                    <a:moveTo>
                      <a:pt x="14859" y="123539"/>
                    </a:move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1235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Volný tvar: obrazec 43">
                <a:extLst>
                  <a:ext uri="{FF2B5EF4-FFF2-40B4-BE49-F238E27FC236}">
                    <a16:creationId xmlns:a16="http://schemas.microsoft.com/office/drawing/2014/main" id="{2341DE55-E79F-32AF-DCD1-97E89EDE8A92}"/>
                  </a:ext>
                </a:extLst>
              </p:cNvPr>
              <p:cNvSpPr/>
              <p:nvPr/>
            </p:nvSpPr>
            <p:spPr>
              <a:xfrm>
                <a:off x="11001801" y="2821740"/>
                <a:ext cx="17621" cy="118681"/>
              </a:xfrm>
              <a:custGeom>
                <a:avLst/>
                <a:gdLst>
                  <a:gd name="connsiteX0" fmla="*/ 0 w 17621"/>
                  <a:gd name="connsiteY0" fmla="*/ 8573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3 h 118681"/>
                  <a:gd name="connsiteX5" fmla="*/ 15335 w 17621"/>
                  <a:gd name="connsiteY5" fmla="*/ 14573 h 118681"/>
                  <a:gd name="connsiteX6" fmla="*/ 8763 w 17621"/>
                  <a:gd name="connsiteY6" fmla="*/ 16955 h 118681"/>
                  <a:gd name="connsiteX7" fmla="*/ 2191 w 17621"/>
                  <a:gd name="connsiteY7" fmla="*/ 14573 h 118681"/>
                  <a:gd name="connsiteX8" fmla="*/ 0 w 17621"/>
                  <a:gd name="connsiteY8" fmla="*/ 8573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3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619" y="857"/>
                      <a:pt x="5810" y="0"/>
                      <a:pt x="8763" y="0"/>
                    </a:cubicBezTo>
                    <a:cubicBezTo>
                      <a:pt x="11716" y="0"/>
                      <a:pt x="13811" y="857"/>
                      <a:pt x="15335" y="2476"/>
                    </a:cubicBezTo>
                    <a:cubicBezTo>
                      <a:pt x="16859" y="4096"/>
                      <a:pt x="17621" y="6191"/>
                      <a:pt x="17621" y="8573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3"/>
                      <a:pt x="11620" y="16955"/>
                      <a:pt x="8763" y="16955"/>
                    </a:cubicBezTo>
                    <a:cubicBezTo>
                      <a:pt x="5905" y="16955"/>
                      <a:pt x="3714" y="16193"/>
                      <a:pt x="2191" y="14573"/>
                    </a:cubicBezTo>
                    <a:cubicBezTo>
                      <a:pt x="666" y="12954"/>
                      <a:pt x="0" y="10954"/>
                      <a:pt x="0" y="8573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Volný tvar: obrazec 44">
                <a:extLst>
                  <a:ext uri="{FF2B5EF4-FFF2-40B4-BE49-F238E27FC236}">
                    <a16:creationId xmlns:a16="http://schemas.microsoft.com/office/drawing/2014/main" id="{E816613D-781F-DFA9-8919-2986906F5AE9}"/>
                  </a:ext>
                </a:extLst>
              </p:cNvPr>
              <p:cNvSpPr/>
              <p:nvPr/>
            </p:nvSpPr>
            <p:spPr>
              <a:xfrm>
                <a:off x="11031232" y="2832312"/>
                <a:ext cx="47339" cy="109727"/>
              </a:xfrm>
              <a:custGeom>
                <a:avLst/>
                <a:gdLst>
                  <a:gd name="connsiteX0" fmla="*/ 30671 w 47339"/>
                  <a:gd name="connsiteY0" fmla="*/ 0 h 109727"/>
                  <a:gd name="connsiteX1" fmla="*/ 30671 w 47339"/>
                  <a:gd name="connsiteY1" fmla="*/ 21050 h 109727"/>
                  <a:gd name="connsiteX2" fmla="*/ 46958 w 47339"/>
                  <a:gd name="connsiteY2" fmla="*/ 21050 h 109727"/>
                  <a:gd name="connsiteX3" fmla="*/ 46958 w 47339"/>
                  <a:gd name="connsiteY3" fmla="*/ 32576 h 109727"/>
                  <a:gd name="connsiteX4" fmla="*/ 30671 w 47339"/>
                  <a:gd name="connsiteY4" fmla="*/ 32576 h 109727"/>
                  <a:gd name="connsiteX5" fmla="*/ 30671 w 47339"/>
                  <a:gd name="connsiteY5" fmla="*/ 86582 h 109727"/>
                  <a:gd name="connsiteX6" fmla="*/ 32861 w 47339"/>
                  <a:gd name="connsiteY6" fmla="*/ 94393 h 109727"/>
                  <a:gd name="connsiteX7" fmla="*/ 40291 w 47339"/>
                  <a:gd name="connsiteY7" fmla="*/ 97060 h 109727"/>
                  <a:gd name="connsiteX8" fmla="*/ 47340 w 47339"/>
                  <a:gd name="connsiteY8" fmla="*/ 96107 h 109727"/>
                  <a:gd name="connsiteX9" fmla="*/ 47340 w 47339"/>
                  <a:gd name="connsiteY9" fmla="*/ 108109 h 109727"/>
                  <a:gd name="connsiteX10" fmla="*/ 35909 w 47339"/>
                  <a:gd name="connsiteY10" fmla="*/ 109728 h 109727"/>
                  <a:gd name="connsiteX11" fmla="*/ 20860 w 47339"/>
                  <a:gd name="connsiteY11" fmla="*/ 103727 h 109727"/>
                  <a:gd name="connsiteX12" fmla="*/ 15812 w 47339"/>
                  <a:gd name="connsiteY12" fmla="*/ 86582 h 109727"/>
                  <a:gd name="connsiteX13" fmla="*/ 15812 w 47339"/>
                  <a:gd name="connsiteY13" fmla="*/ 32576 h 109727"/>
                  <a:gd name="connsiteX14" fmla="*/ 0 w 47339"/>
                  <a:gd name="connsiteY14" fmla="*/ 32576 h 109727"/>
                  <a:gd name="connsiteX15" fmla="*/ 0 w 47339"/>
                  <a:gd name="connsiteY15" fmla="*/ 21050 h 109727"/>
                  <a:gd name="connsiteX16" fmla="*/ 15812 w 47339"/>
                  <a:gd name="connsiteY16" fmla="*/ 21050 h 109727"/>
                  <a:gd name="connsiteX17" fmla="*/ 15812 w 47339"/>
                  <a:gd name="connsiteY17" fmla="*/ 0 h 109727"/>
                  <a:gd name="connsiteX18" fmla="*/ 30671 w 47339"/>
                  <a:gd name="connsiteY18" fmla="*/ 0 h 10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7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393"/>
                    </a:cubicBezTo>
                    <a:cubicBezTo>
                      <a:pt x="34290" y="96107"/>
                      <a:pt x="36766" y="97060"/>
                      <a:pt x="40291" y="97060"/>
                    </a:cubicBezTo>
                    <a:cubicBezTo>
                      <a:pt x="42006" y="97060"/>
                      <a:pt x="44387" y="96774"/>
                      <a:pt x="47340" y="96107"/>
                    </a:cubicBezTo>
                    <a:lnTo>
                      <a:pt x="47340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289" y="107728"/>
                      <a:pt x="20860" y="103727"/>
                    </a:cubicBezTo>
                    <a:cubicBezTo>
                      <a:pt x="17431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Volný tvar: obrazec 45">
                <a:extLst>
                  <a:ext uri="{FF2B5EF4-FFF2-40B4-BE49-F238E27FC236}">
                    <a16:creationId xmlns:a16="http://schemas.microsoft.com/office/drawing/2014/main" id="{42C2AD35-2BEC-C8C4-1758-1050E303A453}"/>
                  </a:ext>
                </a:extLst>
              </p:cNvPr>
              <p:cNvSpPr/>
              <p:nvPr/>
            </p:nvSpPr>
            <p:spPr>
              <a:xfrm>
                <a:off x="11086097" y="2853267"/>
                <a:ext cx="74104" cy="122301"/>
              </a:xfrm>
              <a:custGeom>
                <a:avLst/>
                <a:gdLst>
                  <a:gd name="connsiteX0" fmla="*/ 37909 w 74104"/>
                  <a:gd name="connsiteY0" fmla="*/ 65342 h 122301"/>
                  <a:gd name="connsiteX1" fmla="*/ 58198 w 74104"/>
                  <a:gd name="connsiteY1" fmla="*/ 95 h 122301"/>
                  <a:gd name="connsiteX2" fmla="*/ 74104 w 74104"/>
                  <a:gd name="connsiteY2" fmla="*/ 95 h 122301"/>
                  <a:gd name="connsiteX3" fmla="*/ 39148 w 74104"/>
                  <a:gd name="connsiteY3" fmla="*/ 100584 h 122301"/>
                  <a:gd name="connsiteX4" fmla="*/ 13335 w 74104"/>
                  <a:gd name="connsiteY4" fmla="*/ 122301 h 122301"/>
                  <a:gd name="connsiteX5" fmla="*/ 10477 w 74104"/>
                  <a:gd name="connsiteY5" fmla="*/ 122015 h 122301"/>
                  <a:gd name="connsiteX6" fmla="*/ 4953 w 74104"/>
                  <a:gd name="connsiteY6" fmla="*/ 120968 h 122301"/>
                  <a:gd name="connsiteX7" fmla="*/ 4953 w 74104"/>
                  <a:gd name="connsiteY7" fmla="*/ 108871 h 122301"/>
                  <a:gd name="connsiteX8" fmla="*/ 8954 w 74104"/>
                  <a:gd name="connsiteY8" fmla="*/ 109156 h 122301"/>
                  <a:gd name="connsiteX9" fmla="*/ 20764 w 74104"/>
                  <a:gd name="connsiteY9" fmla="*/ 106108 h 122301"/>
                  <a:gd name="connsiteX10" fmla="*/ 27717 w 74104"/>
                  <a:gd name="connsiteY10" fmla="*/ 94964 h 122301"/>
                  <a:gd name="connsiteX11" fmla="*/ 31052 w 74104"/>
                  <a:gd name="connsiteY11" fmla="*/ 86106 h 122301"/>
                  <a:gd name="connsiteX12" fmla="*/ 0 w 74104"/>
                  <a:gd name="connsiteY12" fmla="*/ 0 h 122301"/>
                  <a:gd name="connsiteX13" fmla="*/ 16288 w 74104"/>
                  <a:gd name="connsiteY13" fmla="*/ 0 h 122301"/>
                  <a:gd name="connsiteX14" fmla="*/ 38005 w 74104"/>
                  <a:gd name="connsiteY14" fmla="*/ 65246 h 122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104" h="122301">
                    <a:moveTo>
                      <a:pt x="37909" y="65342"/>
                    </a:moveTo>
                    <a:lnTo>
                      <a:pt x="58198" y="95"/>
                    </a:lnTo>
                    <a:lnTo>
                      <a:pt x="74104" y="95"/>
                    </a:lnTo>
                    <a:lnTo>
                      <a:pt x="39148" y="100584"/>
                    </a:lnTo>
                    <a:cubicBezTo>
                      <a:pt x="33718" y="115062"/>
                      <a:pt x="25146" y="122301"/>
                      <a:pt x="13335" y="122301"/>
                    </a:cubicBezTo>
                    <a:lnTo>
                      <a:pt x="10477" y="122015"/>
                    </a:lnTo>
                    <a:lnTo>
                      <a:pt x="4953" y="120968"/>
                    </a:lnTo>
                    <a:lnTo>
                      <a:pt x="4953" y="108871"/>
                    </a:lnTo>
                    <a:lnTo>
                      <a:pt x="8954" y="109156"/>
                    </a:lnTo>
                    <a:cubicBezTo>
                      <a:pt x="14001" y="109156"/>
                      <a:pt x="17907" y="108109"/>
                      <a:pt x="20764" y="106108"/>
                    </a:cubicBezTo>
                    <a:cubicBezTo>
                      <a:pt x="23622" y="104108"/>
                      <a:pt x="25908" y="100298"/>
                      <a:pt x="27717" y="94964"/>
                    </a:cubicBezTo>
                    <a:lnTo>
                      <a:pt x="31052" y="86106"/>
                    </a:lnTo>
                    <a:lnTo>
                      <a:pt x="0" y="0"/>
                    </a:lnTo>
                    <a:lnTo>
                      <a:pt x="16288" y="0"/>
                    </a:lnTo>
                    <a:lnTo>
                      <a:pt x="38005" y="652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Volný tvar: obrazec 46">
                <a:extLst>
                  <a:ext uri="{FF2B5EF4-FFF2-40B4-BE49-F238E27FC236}">
                    <a16:creationId xmlns:a16="http://schemas.microsoft.com/office/drawing/2014/main" id="{D469AECA-6B14-62FB-49A6-B5778415A7ED}"/>
                  </a:ext>
                </a:extLst>
              </p:cNvPr>
              <p:cNvSpPr/>
              <p:nvPr/>
            </p:nvSpPr>
            <p:spPr>
              <a:xfrm>
                <a:off x="8116773" y="3049482"/>
                <a:ext cx="79247" cy="90201"/>
              </a:xfrm>
              <a:custGeom>
                <a:avLst/>
                <a:gdLst>
                  <a:gd name="connsiteX0" fmla="*/ 0 w 79247"/>
                  <a:gd name="connsiteY0" fmla="*/ 44386 h 90201"/>
                  <a:gd name="connsiteX1" fmla="*/ 5048 w 79247"/>
                  <a:gd name="connsiteY1" fmla="*/ 21336 h 90201"/>
                  <a:gd name="connsiteX2" fmla="*/ 19050 w 79247"/>
                  <a:gd name="connsiteY2" fmla="*/ 5524 h 90201"/>
                  <a:gd name="connsiteX3" fmla="*/ 39529 w 79247"/>
                  <a:gd name="connsiteY3" fmla="*/ 0 h 90201"/>
                  <a:gd name="connsiteX4" fmla="*/ 68294 w 79247"/>
                  <a:gd name="connsiteY4" fmla="*/ 12287 h 90201"/>
                  <a:gd name="connsiteX5" fmla="*/ 79248 w 79247"/>
                  <a:gd name="connsiteY5" fmla="*/ 45053 h 90201"/>
                  <a:gd name="connsiteX6" fmla="*/ 79248 w 79247"/>
                  <a:gd name="connsiteY6" fmla="*/ 46101 h 90201"/>
                  <a:gd name="connsiteX7" fmla="*/ 74390 w 79247"/>
                  <a:gd name="connsiteY7" fmla="*/ 68866 h 90201"/>
                  <a:gd name="connsiteX8" fmla="*/ 60484 w 79247"/>
                  <a:gd name="connsiteY8" fmla="*/ 84582 h 90201"/>
                  <a:gd name="connsiteX9" fmla="*/ 39719 w 79247"/>
                  <a:gd name="connsiteY9" fmla="*/ 90202 h 90201"/>
                  <a:gd name="connsiteX10" fmla="*/ 11049 w 79247"/>
                  <a:gd name="connsiteY10" fmla="*/ 77914 h 90201"/>
                  <a:gd name="connsiteX11" fmla="*/ 95 w 79247"/>
                  <a:gd name="connsiteY11" fmla="*/ 45339 h 90201"/>
                  <a:gd name="connsiteX12" fmla="*/ 95 w 79247"/>
                  <a:gd name="connsiteY12" fmla="*/ 44291 h 90201"/>
                  <a:gd name="connsiteX13" fmla="*/ 14954 w 79247"/>
                  <a:gd name="connsiteY13" fmla="*/ 46101 h 90201"/>
                  <a:gd name="connsiteX14" fmla="*/ 21717 w 79247"/>
                  <a:gd name="connsiteY14" fmla="*/ 69342 h 90201"/>
                  <a:gd name="connsiteX15" fmla="*/ 39719 w 79247"/>
                  <a:gd name="connsiteY15" fmla="*/ 78105 h 90201"/>
                  <a:gd name="connsiteX16" fmla="*/ 57721 w 79247"/>
                  <a:gd name="connsiteY16" fmla="*/ 69247 h 90201"/>
                  <a:gd name="connsiteX17" fmla="*/ 64389 w 79247"/>
                  <a:gd name="connsiteY17" fmla="*/ 44386 h 90201"/>
                  <a:gd name="connsiteX18" fmla="*/ 57626 w 79247"/>
                  <a:gd name="connsiteY18" fmla="*/ 21145 h 90201"/>
                  <a:gd name="connsiteX19" fmla="*/ 39529 w 79247"/>
                  <a:gd name="connsiteY19" fmla="*/ 12287 h 90201"/>
                  <a:gd name="connsiteX20" fmla="*/ 21717 w 79247"/>
                  <a:gd name="connsiteY20" fmla="*/ 21050 h 90201"/>
                  <a:gd name="connsiteX21" fmla="*/ 14954 w 79247"/>
                  <a:gd name="connsiteY21" fmla="*/ 46101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9247" h="90201">
                    <a:moveTo>
                      <a:pt x="0" y="44386"/>
                    </a:moveTo>
                    <a:cubicBezTo>
                      <a:pt x="0" y="35814"/>
                      <a:pt x="1714" y="28194"/>
                      <a:pt x="5048" y="21336"/>
                    </a:cubicBezTo>
                    <a:cubicBezTo>
                      <a:pt x="8382" y="14573"/>
                      <a:pt x="13049" y="9239"/>
                      <a:pt x="19050" y="5524"/>
                    </a:cubicBezTo>
                    <a:cubicBezTo>
                      <a:pt x="25051" y="1810"/>
                      <a:pt x="31813" y="0"/>
                      <a:pt x="39529" y="0"/>
                    </a:cubicBezTo>
                    <a:cubicBezTo>
                      <a:pt x="51435" y="0"/>
                      <a:pt x="60960" y="4096"/>
                      <a:pt x="68294" y="12287"/>
                    </a:cubicBezTo>
                    <a:cubicBezTo>
                      <a:pt x="75628" y="20479"/>
                      <a:pt x="79248" y="31433"/>
                      <a:pt x="79248" y="45053"/>
                    </a:cubicBezTo>
                    <a:lnTo>
                      <a:pt x="79248" y="46101"/>
                    </a:lnTo>
                    <a:cubicBezTo>
                      <a:pt x="79248" y="54578"/>
                      <a:pt x="77629" y="62198"/>
                      <a:pt x="74390" y="68866"/>
                    </a:cubicBezTo>
                    <a:cubicBezTo>
                      <a:pt x="71151" y="75629"/>
                      <a:pt x="66484" y="80867"/>
                      <a:pt x="60484" y="84582"/>
                    </a:cubicBezTo>
                    <a:cubicBezTo>
                      <a:pt x="54483" y="88297"/>
                      <a:pt x="47530" y="90202"/>
                      <a:pt x="39719" y="90202"/>
                    </a:cubicBezTo>
                    <a:cubicBezTo>
                      <a:pt x="27908" y="90202"/>
                      <a:pt x="18383" y="86106"/>
                      <a:pt x="11049" y="77914"/>
                    </a:cubicBezTo>
                    <a:cubicBezTo>
                      <a:pt x="3715" y="69723"/>
                      <a:pt x="95" y="58864"/>
                      <a:pt x="95" y="45339"/>
                    </a:cubicBezTo>
                    <a:lnTo>
                      <a:pt x="95" y="44291"/>
                    </a:lnTo>
                    <a:close/>
                    <a:moveTo>
                      <a:pt x="14954" y="46101"/>
                    </a:moveTo>
                    <a:cubicBezTo>
                      <a:pt x="14954" y="55721"/>
                      <a:pt x="17240" y="63532"/>
                      <a:pt x="21717" y="69342"/>
                    </a:cubicBezTo>
                    <a:cubicBezTo>
                      <a:pt x="26194" y="75152"/>
                      <a:pt x="32194" y="78105"/>
                      <a:pt x="39719" y="78105"/>
                    </a:cubicBezTo>
                    <a:cubicBezTo>
                      <a:pt x="47244" y="78105"/>
                      <a:pt x="53245" y="75152"/>
                      <a:pt x="57721" y="69247"/>
                    </a:cubicBezTo>
                    <a:cubicBezTo>
                      <a:pt x="62198" y="63341"/>
                      <a:pt x="64389" y="55055"/>
                      <a:pt x="64389" y="44386"/>
                    </a:cubicBezTo>
                    <a:cubicBezTo>
                      <a:pt x="64389" y="34861"/>
                      <a:pt x="62103" y="27146"/>
                      <a:pt x="57626" y="21145"/>
                    </a:cubicBezTo>
                    <a:cubicBezTo>
                      <a:pt x="53054" y="15240"/>
                      <a:pt x="47053" y="12287"/>
                      <a:pt x="39529" y="12287"/>
                    </a:cubicBezTo>
                    <a:cubicBezTo>
                      <a:pt x="32004" y="12287"/>
                      <a:pt x="26289" y="15240"/>
                      <a:pt x="21717" y="21050"/>
                    </a:cubicBezTo>
                    <a:cubicBezTo>
                      <a:pt x="17240" y="26860"/>
                      <a:pt x="14954" y="35242"/>
                      <a:pt x="14954" y="4610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Volný tvar: obrazec 47">
                <a:extLst>
                  <a:ext uri="{FF2B5EF4-FFF2-40B4-BE49-F238E27FC236}">
                    <a16:creationId xmlns:a16="http://schemas.microsoft.com/office/drawing/2014/main" id="{E108A94B-2EE5-4294-41DC-9FD0B98BBCD6}"/>
                  </a:ext>
                </a:extLst>
              </p:cNvPr>
              <p:cNvSpPr/>
              <p:nvPr/>
            </p:nvSpPr>
            <p:spPr>
              <a:xfrm>
                <a:off x="8208213" y="3012906"/>
                <a:ext cx="52578" cy="125348"/>
              </a:xfrm>
              <a:custGeom>
                <a:avLst/>
                <a:gdLst>
                  <a:gd name="connsiteX0" fmla="*/ 13716 w 52578"/>
                  <a:gd name="connsiteY0" fmla="*/ 125254 h 125348"/>
                  <a:gd name="connsiteX1" fmla="*/ 13716 w 52578"/>
                  <a:gd name="connsiteY1" fmla="*/ 49720 h 125348"/>
                  <a:gd name="connsiteX2" fmla="*/ 0 w 52578"/>
                  <a:gd name="connsiteY2" fmla="*/ 49720 h 125348"/>
                  <a:gd name="connsiteX3" fmla="*/ 0 w 52578"/>
                  <a:gd name="connsiteY3" fmla="*/ 38195 h 125348"/>
                  <a:gd name="connsiteX4" fmla="*/ 13716 w 52578"/>
                  <a:gd name="connsiteY4" fmla="*/ 38195 h 125348"/>
                  <a:gd name="connsiteX5" fmla="*/ 13716 w 52578"/>
                  <a:gd name="connsiteY5" fmla="*/ 29242 h 125348"/>
                  <a:gd name="connsiteX6" fmla="*/ 21241 w 52578"/>
                  <a:gd name="connsiteY6" fmla="*/ 7620 h 125348"/>
                  <a:gd name="connsiteX7" fmla="*/ 42386 w 52578"/>
                  <a:gd name="connsiteY7" fmla="*/ 0 h 125348"/>
                  <a:gd name="connsiteX8" fmla="*/ 52578 w 52578"/>
                  <a:gd name="connsiteY8" fmla="*/ 1333 h 125348"/>
                  <a:gd name="connsiteX9" fmla="*/ 51816 w 52578"/>
                  <a:gd name="connsiteY9" fmla="*/ 13335 h 125348"/>
                  <a:gd name="connsiteX10" fmla="*/ 43815 w 52578"/>
                  <a:gd name="connsiteY10" fmla="*/ 12573 h 125348"/>
                  <a:gd name="connsiteX11" fmla="*/ 32671 w 52578"/>
                  <a:gd name="connsiteY11" fmla="*/ 16859 h 125348"/>
                  <a:gd name="connsiteX12" fmla="*/ 28766 w 52578"/>
                  <a:gd name="connsiteY12" fmla="*/ 29051 h 125348"/>
                  <a:gd name="connsiteX13" fmla="*/ 28766 w 52578"/>
                  <a:gd name="connsiteY13" fmla="*/ 38291 h 125348"/>
                  <a:gd name="connsiteX14" fmla="*/ 47339 w 52578"/>
                  <a:gd name="connsiteY14" fmla="*/ 38291 h 125348"/>
                  <a:gd name="connsiteX15" fmla="*/ 47339 w 52578"/>
                  <a:gd name="connsiteY15" fmla="*/ 49816 h 125348"/>
                  <a:gd name="connsiteX16" fmla="*/ 28766 w 52578"/>
                  <a:gd name="connsiteY16" fmla="*/ 49816 h 125348"/>
                  <a:gd name="connsiteX17" fmla="*/ 28766 w 52578"/>
                  <a:gd name="connsiteY17" fmla="*/ 125349 h 125348"/>
                  <a:gd name="connsiteX18" fmla="*/ 13907 w 52578"/>
                  <a:gd name="connsiteY18" fmla="*/ 125349 h 125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2578" h="125348">
                    <a:moveTo>
                      <a:pt x="13716" y="125254"/>
                    </a:moveTo>
                    <a:lnTo>
                      <a:pt x="13716" y="49720"/>
                    </a:lnTo>
                    <a:lnTo>
                      <a:pt x="0" y="49720"/>
                    </a:lnTo>
                    <a:lnTo>
                      <a:pt x="0" y="38195"/>
                    </a:lnTo>
                    <a:lnTo>
                      <a:pt x="13716" y="38195"/>
                    </a:lnTo>
                    <a:lnTo>
                      <a:pt x="13716" y="29242"/>
                    </a:lnTo>
                    <a:cubicBezTo>
                      <a:pt x="13716" y="19907"/>
                      <a:pt x="16193" y="12668"/>
                      <a:pt x="21241" y="7620"/>
                    </a:cubicBezTo>
                    <a:cubicBezTo>
                      <a:pt x="26194" y="2477"/>
                      <a:pt x="33242" y="0"/>
                      <a:pt x="42386" y="0"/>
                    </a:cubicBezTo>
                    <a:cubicBezTo>
                      <a:pt x="45815" y="0"/>
                      <a:pt x="49244" y="476"/>
                      <a:pt x="52578" y="1333"/>
                    </a:cubicBezTo>
                    <a:lnTo>
                      <a:pt x="51816" y="13335"/>
                    </a:lnTo>
                    <a:cubicBezTo>
                      <a:pt x="49340" y="12859"/>
                      <a:pt x="46577" y="12573"/>
                      <a:pt x="43815" y="12573"/>
                    </a:cubicBezTo>
                    <a:cubicBezTo>
                      <a:pt x="38957" y="12573"/>
                      <a:pt x="35243" y="14002"/>
                      <a:pt x="32671" y="16859"/>
                    </a:cubicBezTo>
                    <a:cubicBezTo>
                      <a:pt x="30004" y="19717"/>
                      <a:pt x="28766" y="23717"/>
                      <a:pt x="28766" y="29051"/>
                    </a:cubicBezTo>
                    <a:lnTo>
                      <a:pt x="28766" y="38291"/>
                    </a:lnTo>
                    <a:lnTo>
                      <a:pt x="47339" y="38291"/>
                    </a:lnTo>
                    <a:lnTo>
                      <a:pt x="47339" y="49816"/>
                    </a:lnTo>
                    <a:lnTo>
                      <a:pt x="28766" y="49816"/>
                    </a:lnTo>
                    <a:lnTo>
                      <a:pt x="28766" y="125349"/>
                    </a:lnTo>
                    <a:lnTo>
                      <a:pt x="13907" y="12534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Volný tvar: obrazec 48">
                <a:extLst>
                  <a:ext uri="{FF2B5EF4-FFF2-40B4-BE49-F238E27FC236}">
                    <a16:creationId xmlns:a16="http://schemas.microsoft.com/office/drawing/2014/main" id="{204763D2-5A8E-A7AE-0CD9-30A5E1ADF12C}"/>
                  </a:ext>
                </a:extLst>
              </p:cNvPr>
              <p:cNvSpPr/>
              <p:nvPr/>
            </p:nvSpPr>
            <p:spPr>
              <a:xfrm>
                <a:off x="8314988" y="3021003"/>
                <a:ext cx="90011" cy="117157"/>
              </a:xfrm>
              <a:custGeom>
                <a:avLst/>
                <a:gdLst>
                  <a:gd name="connsiteX0" fmla="*/ 90011 w 90011"/>
                  <a:gd name="connsiteY0" fmla="*/ 117157 h 117157"/>
                  <a:gd name="connsiteX1" fmla="*/ 74485 w 90011"/>
                  <a:gd name="connsiteY1" fmla="*/ 117157 h 117157"/>
                  <a:gd name="connsiteX2" fmla="*/ 15526 w 90011"/>
                  <a:gd name="connsiteY2" fmla="*/ 26860 h 117157"/>
                  <a:gd name="connsiteX3" fmla="*/ 15526 w 90011"/>
                  <a:gd name="connsiteY3" fmla="*/ 117157 h 117157"/>
                  <a:gd name="connsiteX4" fmla="*/ 0 w 90011"/>
                  <a:gd name="connsiteY4" fmla="*/ 117157 h 117157"/>
                  <a:gd name="connsiteX5" fmla="*/ 0 w 90011"/>
                  <a:gd name="connsiteY5" fmla="*/ 0 h 117157"/>
                  <a:gd name="connsiteX6" fmla="*/ 15526 w 90011"/>
                  <a:gd name="connsiteY6" fmla="*/ 0 h 117157"/>
                  <a:gd name="connsiteX7" fmla="*/ 74676 w 90011"/>
                  <a:gd name="connsiteY7" fmla="*/ 90678 h 117157"/>
                  <a:gd name="connsiteX8" fmla="*/ 74676 w 90011"/>
                  <a:gd name="connsiteY8" fmla="*/ 0 h 117157"/>
                  <a:gd name="connsiteX9" fmla="*/ 90011 w 90011"/>
                  <a:gd name="connsiteY9" fmla="*/ 0 h 117157"/>
                  <a:gd name="connsiteX10" fmla="*/ 90011 w 90011"/>
                  <a:gd name="connsiteY10" fmla="*/ 117157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011" h="117157">
                    <a:moveTo>
                      <a:pt x="90011" y="117157"/>
                    </a:moveTo>
                    <a:lnTo>
                      <a:pt x="74485" y="117157"/>
                    </a:lnTo>
                    <a:lnTo>
                      <a:pt x="15526" y="26860"/>
                    </a:lnTo>
                    <a:lnTo>
                      <a:pt x="15526" y="117157"/>
                    </a:lnTo>
                    <a:lnTo>
                      <a:pt x="0" y="117157"/>
                    </a:lnTo>
                    <a:lnTo>
                      <a:pt x="0" y="0"/>
                    </a:lnTo>
                    <a:lnTo>
                      <a:pt x="15526" y="0"/>
                    </a:lnTo>
                    <a:lnTo>
                      <a:pt x="74676" y="90678"/>
                    </a:lnTo>
                    <a:lnTo>
                      <a:pt x="74676" y="0"/>
                    </a:lnTo>
                    <a:lnTo>
                      <a:pt x="90011" y="0"/>
                    </a:lnTo>
                    <a:lnTo>
                      <a:pt x="90011" y="1171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Volný tvar: obrazec 49">
                <a:extLst>
                  <a:ext uri="{FF2B5EF4-FFF2-40B4-BE49-F238E27FC236}">
                    <a16:creationId xmlns:a16="http://schemas.microsoft.com/office/drawing/2014/main" id="{8179F659-F3B2-D326-4540-EFB44F966969}"/>
                  </a:ext>
                </a:extLst>
              </p:cNvPr>
              <p:cNvSpPr/>
              <p:nvPr/>
            </p:nvSpPr>
            <p:spPr>
              <a:xfrm>
                <a:off x="8427574" y="3049482"/>
                <a:ext cx="71913" cy="90297"/>
              </a:xfrm>
              <a:custGeom>
                <a:avLst/>
                <a:gdLst>
                  <a:gd name="connsiteX0" fmla="*/ 56293 w 71913"/>
                  <a:gd name="connsiteY0" fmla="*/ 88678 h 90297"/>
                  <a:gd name="connsiteX1" fmla="*/ 54197 w 71913"/>
                  <a:gd name="connsiteY1" fmla="*/ 79534 h 90297"/>
                  <a:gd name="connsiteX2" fmla="*/ 29432 w 71913"/>
                  <a:gd name="connsiteY2" fmla="*/ 90297 h 90297"/>
                  <a:gd name="connsiteX3" fmla="*/ 8287 w 71913"/>
                  <a:gd name="connsiteY3" fmla="*/ 83058 h 90297"/>
                  <a:gd name="connsiteX4" fmla="*/ 0 w 71913"/>
                  <a:gd name="connsiteY4" fmla="*/ 64580 h 90297"/>
                  <a:gd name="connsiteX5" fmla="*/ 10382 w 71913"/>
                  <a:gd name="connsiteY5" fmla="*/ 43434 h 90297"/>
                  <a:gd name="connsiteX6" fmla="*/ 39434 w 71913"/>
                  <a:gd name="connsiteY6" fmla="*/ 35909 h 90297"/>
                  <a:gd name="connsiteX7" fmla="*/ 53912 w 71913"/>
                  <a:gd name="connsiteY7" fmla="*/ 35909 h 90297"/>
                  <a:gd name="connsiteX8" fmla="*/ 53912 w 71913"/>
                  <a:gd name="connsiteY8" fmla="*/ 29051 h 90297"/>
                  <a:gd name="connsiteX9" fmla="*/ 49244 w 71913"/>
                  <a:gd name="connsiteY9" fmla="*/ 16669 h 90297"/>
                  <a:gd name="connsiteX10" fmla="*/ 35528 w 71913"/>
                  <a:gd name="connsiteY10" fmla="*/ 12002 h 90297"/>
                  <a:gd name="connsiteX11" fmla="*/ 22193 w 71913"/>
                  <a:gd name="connsiteY11" fmla="*/ 16002 h 90297"/>
                  <a:gd name="connsiteX12" fmla="*/ 16764 w 71913"/>
                  <a:gd name="connsiteY12" fmla="*/ 25717 h 90297"/>
                  <a:gd name="connsiteX13" fmla="*/ 1810 w 71913"/>
                  <a:gd name="connsiteY13" fmla="*/ 25717 h 90297"/>
                  <a:gd name="connsiteX14" fmla="*/ 6477 w 71913"/>
                  <a:gd name="connsiteY14" fmla="*/ 13144 h 90297"/>
                  <a:gd name="connsiteX15" fmla="*/ 19050 w 71913"/>
                  <a:gd name="connsiteY15" fmla="*/ 3524 h 90297"/>
                  <a:gd name="connsiteX16" fmla="*/ 36481 w 71913"/>
                  <a:gd name="connsiteY16" fmla="*/ 0 h 90297"/>
                  <a:gd name="connsiteX17" fmla="*/ 60008 w 71913"/>
                  <a:gd name="connsiteY17" fmla="*/ 7525 h 90297"/>
                  <a:gd name="connsiteX18" fmla="*/ 68866 w 71913"/>
                  <a:gd name="connsiteY18" fmla="*/ 28194 h 90297"/>
                  <a:gd name="connsiteX19" fmla="*/ 68866 w 71913"/>
                  <a:gd name="connsiteY19" fmla="*/ 68294 h 90297"/>
                  <a:gd name="connsiteX20" fmla="*/ 71914 w 71913"/>
                  <a:gd name="connsiteY20" fmla="*/ 87344 h 90297"/>
                  <a:gd name="connsiteX21" fmla="*/ 71914 w 71913"/>
                  <a:gd name="connsiteY21" fmla="*/ 88583 h 90297"/>
                  <a:gd name="connsiteX22" fmla="*/ 56293 w 71913"/>
                  <a:gd name="connsiteY22" fmla="*/ 88583 h 90297"/>
                  <a:gd name="connsiteX23" fmla="*/ 31623 w 71913"/>
                  <a:gd name="connsiteY23" fmla="*/ 77343 h 90297"/>
                  <a:gd name="connsiteX24" fmla="*/ 44863 w 71913"/>
                  <a:gd name="connsiteY24" fmla="*/ 73724 h 90297"/>
                  <a:gd name="connsiteX25" fmla="*/ 53912 w 71913"/>
                  <a:gd name="connsiteY25" fmla="*/ 64294 h 90297"/>
                  <a:gd name="connsiteX26" fmla="*/ 53912 w 71913"/>
                  <a:gd name="connsiteY26" fmla="*/ 46387 h 90297"/>
                  <a:gd name="connsiteX27" fmla="*/ 42291 w 71913"/>
                  <a:gd name="connsiteY27" fmla="*/ 46387 h 90297"/>
                  <a:gd name="connsiteX28" fmla="*/ 14954 w 71913"/>
                  <a:gd name="connsiteY28" fmla="*/ 62389 h 90297"/>
                  <a:gd name="connsiteX29" fmla="*/ 19621 w 71913"/>
                  <a:gd name="connsiteY29" fmla="*/ 73342 h 90297"/>
                  <a:gd name="connsiteX30" fmla="*/ 31623 w 71913"/>
                  <a:gd name="connsiteY30" fmla="*/ 77248 h 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7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382" y="43434"/>
                    </a:cubicBezTo>
                    <a:cubicBezTo>
                      <a:pt x="17240" y="38386"/>
                      <a:pt x="26956" y="35909"/>
                      <a:pt x="39434" y="35909"/>
                    </a:cubicBezTo>
                    <a:lnTo>
                      <a:pt x="53912" y="35909"/>
                    </a:lnTo>
                    <a:lnTo>
                      <a:pt x="53912" y="29051"/>
                    </a:lnTo>
                    <a:cubicBezTo>
                      <a:pt x="53912" y="23812"/>
                      <a:pt x="52388" y="19717"/>
                      <a:pt x="49244" y="16669"/>
                    </a:cubicBezTo>
                    <a:cubicBezTo>
                      <a:pt x="46101" y="13621"/>
                      <a:pt x="41529" y="12002"/>
                      <a:pt x="35528" y="12002"/>
                    </a:cubicBezTo>
                    <a:cubicBezTo>
                      <a:pt x="30194" y="12002"/>
                      <a:pt x="25718" y="13335"/>
                      <a:pt x="22193" y="16002"/>
                    </a:cubicBezTo>
                    <a:cubicBezTo>
                      <a:pt x="18574" y="18669"/>
                      <a:pt x="16764" y="21908"/>
                      <a:pt x="16764" y="25717"/>
                    </a:cubicBezTo>
                    <a:lnTo>
                      <a:pt x="1810" y="25717"/>
                    </a:lnTo>
                    <a:cubicBezTo>
                      <a:pt x="1810" y="21336"/>
                      <a:pt x="3334" y="17145"/>
                      <a:pt x="6477" y="13144"/>
                    </a:cubicBezTo>
                    <a:cubicBezTo>
                      <a:pt x="9525" y="9144"/>
                      <a:pt x="13716" y="5905"/>
                      <a:pt x="19050" y="3524"/>
                    </a:cubicBezTo>
                    <a:cubicBezTo>
                      <a:pt x="24289" y="1143"/>
                      <a:pt x="30099" y="0"/>
                      <a:pt x="36481" y="0"/>
                    </a:cubicBezTo>
                    <a:cubicBezTo>
                      <a:pt x="46482" y="0"/>
                      <a:pt x="54388" y="2477"/>
                      <a:pt x="60008" y="7525"/>
                    </a:cubicBezTo>
                    <a:cubicBezTo>
                      <a:pt x="65627" y="12573"/>
                      <a:pt x="68675" y="19431"/>
                      <a:pt x="68866" y="28194"/>
                    </a:cubicBezTo>
                    <a:lnTo>
                      <a:pt x="68866" y="68294"/>
                    </a:lnTo>
                    <a:cubicBezTo>
                      <a:pt x="68866" y="76295"/>
                      <a:pt x="69913" y="82677"/>
                      <a:pt x="71914" y="87344"/>
                    </a:cubicBezTo>
                    <a:lnTo>
                      <a:pt x="71914" y="88583"/>
                    </a:lnTo>
                    <a:lnTo>
                      <a:pt x="56293" y="8858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672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98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2"/>
                    </a:cubicBezTo>
                    <a:cubicBezTo>
                      <a:pt x="22765" y="76010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Volný tvar: obrazec 50">
                <a:extLst>
                  <a:ext uri="{FF2B5EF4-FFF2-40B4-BE49-F238E27FC236}">
                    <a16:creationId xmlns:a16="http://schemas.microsoft.com/office/drawing/2014/main" id="{1BB9853C-A2F8-D029-B151-29554AB4FF3F}"/>
                  </a:ext>
                </a:extLst>
              </p:cNvPr>
              <p:cNvSpPr/>
              <p:nvPr/>
            </p:nvSpPr>
            <p:spPr>
              <a:xfrm>
                <a:off x="8509298" y="3030051"/>
                <a:ext cx="47339" cy="109728"/>
              </a:xfrm>
              <a:custGeom>
                <a:avLst/>
                <a:gdLst>
                  <a:gd name="connsiteX0" fmla="*/ 30671 w 47339"/>
                  <a:gd name="connsiteY0" fmla="*/ 0 h 109728"/>
                  <a:gd name="connsiteX1" fmla="*/ 30671 w 47339"/>
                  <a:gd name="connsiteY1" fmla="*/ 21050 h 109728"/>
                  <a:gd name="connsiteX2" fmla="*/ 46958 w 47339"/>
                  <a:gd name="connsiteY2" fmla="*/ 21050 h 109728"/>
                  <a:gd name="connsiteX3" fmla="*/ 46958 w 47339"/>
                  <a:gd name="connsiteY3" fmla="*/ 32576 h 109728"/>
                  <a:gd name="connsiteX4" fmla="*/ 30671 w 47339"/>
                  <a:gd name="connsiteY4" fmla="*/ 32576 h 109728"/>
                  <a:gd name="connsiteX5" fmla="*/ 30671 w 47339"/>
                  <a:gd name="connsiteY5" fmla="*/ 86582 h 109728"/>
                  <a:gd name="connsiteX6" fmla="*/ 32861 w 47339"/>
                  <a:gd name="connsiteY6" fmla="*/ 94488 h 109728"/>
                  <a:gd name="connsiteX7" fmla="*/ 40291 w 47339"/>
                  <a:gd name="connsiteY7" fmla="*/ 97060 h 109728"/>
                  <a:gd name="connsiteX8" fmla="*/ 47339 w 47339"/>
                  <a:gd name="connsiteY8" fmla="*/ 96107 h 109728"/>
                  <a:gd name="connsiteX9" fmla="*/ 47339 w 47339"/>
                  <a:gd name="connsiteY9" fmla="*/ 108109 h 109728"/>
                  <a:gd name="connsiteX10" fmla="*/ 35909 w 47339"/>
                  <a:gd name="connsiteY10" fmla="*/ 109728 h 109728"/>
                  <a:gd name="connsiteX11" fmla="*/ 20860 w 47339"/>
                  <a:gd name="connsiteY11" fmla="*/ 103727 h 109728"/>
                  <a:gd name="connsiteX12" fmla="*/ 15812 w 47339"/>
                  <a:gd name="connsiteY12" fmla="*/ 86582 h 109728"/>
                  <a:gd name="connsiteX13" fmla="*/ 15812 w 47339"/>
                  <a:gd name="connsiteY13" fmla="*/ 32576 h 109728"/>
                  <a:gd name="connsiteX14" fmla="*/ 0 w 47339"/>
                  <a:gd name="connsiteY14" fmla="*/ 32576 h 109728"/>
                  <a:gd name="connsiteX15" fmla="*/ 0 w 47339"/>
                  <a:gd name="connsiteY15" fmla="*/ 21050 h 109728"/>
                  <a:gd name="connsiteX16" fmla="*/ 15812 w 47339"/>
                  <a:gd name="connsiteY16" fmla="*/ 21050 h 109728"/>
                  <a:gd name="connsiteX17" fmla="*/ 15812 w 47339"/>
                  <a:gd name="connsiteY17" fmla="*/ 0 h 109728"/>
                  <a:gd name="connsiteX18" fmla="*/ 30671 w 47339"/>
                  <a:gd name="connsiteY18" fmla="*/ 0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8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488"/>
                    </a:cubicBezTo>
                    <a:cubicBezTo>
                      <a:pt x="34290" y="96203"/>
                      <a:pt x="36766" y="97060"/>
                      <a:pt x="40291" y="97060"/>
                    </a:cubicBezTo>
                    <a:cubicBezTo>
                      <a:pt x="42005" y="97060"/>
                      <a:pt x="44387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194" y="107728"/>
                      <a:pt x="20860" y="103727"/>
                    </a:cubicBezTo>
                    <a:cubicBezTo>
                      <a:pt x="17526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Volný tvar: obrazec 51">
                <a:extLst>
                  <a:ext uri="{FF2B5EF4-FFF2-40B4-BE49-F238E27FC236}">
                    <a16:creationId xmlns:a16="http://schemas.microsoft.com/office/drawing/2014/main" id="{2A1018ED-8EAD-C9FF-F510-B73C9AC55FAC}"/>
                  </a:ext>
                </a:extLst>
              </p:cNvPr>
              <p:cNvSpPr/>
              <p:nvPr/>
            </p:nvSpPr>
            <p:spPr>
              <a:xfrm>
                <a:off x="8573687" y="3019479"/>
                <a:ext cx="17621" cy="118681"/>
              </a:xfrm>
              <a:custGeom>
                <a:avLst/>
                <a:gdLst>
                  <a:gd name="connsiteX0" fmla="*/ 0 w 17621"/>
                  <a:gd name="connsiteY0" fmla="*/ 8572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2 h 118681"/>
                  <a:gd name="connsiteX5" fmla="*/ 15335 w 17621"/>
                  <a:gd name="connsiteY5" fmla="*/ 14573 h 118681"/>
                  <a:gd name="connsiteX6" fmla="*/ 8763 w 17621"/>
                  <a:gd name="connsiteY6" fmla="*/ 16954 h 118681"/>
                  <a:gd name="connsiteX7" fmla="*/ 2191 w 17621"/>
                  <a:gd name="connsiteY7" fmla="*/ 14573 h 118681"/>
                  <a:gd name="connsiteX8" fmla="*/ 0 w 17621"/>
                  <a:gd name="connsiteY8" fmla="*/ 8572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2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715" y="857"/>
                      <a:pt x="5810" y="0"/>
                      <a:pt x="8763" y="0"/>
                    </a:cubicBezTo>
                    <a:cubicBezTo>
                      <a:pt x="11716" y="0"/>
                      <a:pt x="13907" y="857"/>
                      <a:pt x="15335" y="2476"/>
                    </a:cubicBezTo>
                    <a:cubicBezTo>
                      <a:pt x="16859" y="4096"/>
                      <a:pt x="17621" y="6191"/>
                      <a:pt x="17621" y="8572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2"/>
                      <a:pt x="11621" y="16954"/>
                      <a:pt x="8763" y="16954"/>
                    </a:cubicBezTo>
                    <a:cubicBezTo>
                      <a:pt x="5906" y="16954"/>
                      <a:pt x="3715" y="16192"/>
                      <a:pt x="2191" y="14573"/>
                    </a:cubicBezTo>
                    <a:cubicBezTo>
                      <a:pt x="762" y="12954"/>
                      <a:pt x="0" y="10954"/>
                      <a:pt x="0" y="8572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Volný tvar: obrazec 52">
                <a:extLst>
                  <a:ext uri="{FF2B5EF4-FFF2-40B4-BE49-F238E27FC236}">
                    <a16:creationId xmlns:a16="http://schemas.microsoft.com/office/drawing/2014/main" id="{4D1F3454-69F8-2A24-DF4C-DD24449F4A5C}"/>
                  </a:ext>
                </a:extLst>
              </p:cNvPr>
              <p:cNvSpPr/>
              <p:nvPr/>
            </p:nvSpPr>
            <p:spPr>
              <a:xfrm>
                <a:off x="8609597" y="3049482"/>
                <a:ext cx="79248" cy="90201"/>
              </a:xfrm>
              <a:custGeom>
                <a:avLst/>
                <a:gdLst>
                  <a:gd name="connsiteX0" fmla="*/ 0 w 79248"/>
                  <a:gd name="connsiteY0" fmla="*/ 44386 h 90201"/>
                  <a:gd name="connsiteX1" fmla="*/ 5048 w 79248"/>
                  <a:gd name="connsiteY1" fmla="*/ 21336 h 90201"/>
                  <a:gd name="connsiteX2" fmla="*/ 19050 w 79248"/>
                  <a:gd name="connsiteY2" fmla="*/ 5524 h 90201"/>
                  <a:gd name="connsiteX3" fmla="*/ 39529 w 79248"/>
                  <a:gd name="connsiteY3" fmla="*/ 0 h 90201"/>
                  <a:gd name="connsiteX4" fmla="*/ 68294 w 79248"/>
                  <a:gd name="connsiteY4" fmla="*/ 12287 h 90201"/>
                  <a:gd name="connsiteX5" fmla="*/ 79248 w 79248"/>
                  <a:gd name="connsiteY5" fmla="*/ 45053 h 90201"/>
                  <a:gd name="connsiteX6" fmla="*/ 79248 w 79248"/>
                  <a:gd name="connsiteY6" fmla="*/ 46101 h 90201"/>
                  <a:gd name="connsiteX7" fmla="*/ 74390 w 79248"/>
                  <a:gd name="connsiteY7" fmla="*/ 68866 h 90201"/>
                  <a:gd name="connsiteX8" fmla="*/ 60484 w 79248"/>
                  <a:gd name="connsiteY8" fmla="*/ 84582 h 90201"/>
                  <a:gd name="connsiteX9" fmla="*/ 39719 w 79248"/>
                  <a:gd name="connsiteY9" fmla="*/ 90202 h 90201"/>
                  <a:gd name="connsiteX10" fmla="*/ 11049 w 79248"/>
                  <a:gd name="connsiteY10" fmla="*/ 77914 h 90201"/>
                  <a:gd name="connsiteX11" fmla="*/ 95 w 79248"/>
                  <a:gd name="connsiteY11" fmla="*/ 45339 h 90201"/>
                  <a:gd name="connsiteX12" fmla="*/ 95 w 79248"/>
                  <a:gd name="connsiteY12" fmla="*/ 44291 h 90201"/>
                  <a:gd name="connsiteX13" fmla="*/ 14954 w 79248"/>
                  <a:gd name="connsiteY13" fmla="*/ 46101 h 90201"/>
                  <a:gd name="connsiteX14" fmla="*/ 21717 w 79248"/>
                  <a:gd name="connsiteY14" fmla="*/ 69342 h 90201"/>
                  <a:gd name="connsiteX15" fmla="*/ 39719 w 79248"/>
                  <a:gd name="connsiteY15" fmla="*/ 78105 h 90201"/>
                  <a:gd name="connsiteX16" fmla="*/ 57721 w 79248"/>
                  <a:gd name="connsiteY16" fmla="*/ 69247 h 90201"/>
                  <a:gd name="connsiteX17" fmla="*/ 64389 w 79248"/>
                  <a:gd name="connsiteY17" fmla="*/ 44386 h 90201"/>
                  <a:gd name="connsiteX18" fmla="*/ 57626 w 79248"/>
                  <a:gd name="connsiteY18" fmla="*/ 21145 h 90201"/>
                  <a:gd name="connsiteX19" fmla="*/ 39529 w 79248"/>
                  <a:gd name="connsiteY19" fmla="*/ 12287 h 90201"/>
                  <a:gd name="connsiteX20" fmla="*/ 21717 w 79248"/>
                  <a:gd name="connsiteY20" fmla="*/ 21050 h 90201"/>
                  <a:gd name="connsiteX21" fmla="*/ 14954 w 79248"/>
                  <a:gd name="connsiteY21" fmla="*/ 46101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9248" h="90201">
                    <a:moveTo>
                      <a:pt x="0" y="44386"/>
                    </a:moveTo>
                    <a:cubicBezTo>
                      <a:pt x="0" y="35814"/>
                      <a:pt x="1714" y="28194"/>
                      <a:pt x="5048" y="21336"/>
                    </a:cubicBezTo>
                    <a:cubicBezTo>
                      <a:pt x="8382" y="14573"/>
                      <a:pt x="13049" y="9239"/>
                      <a:pt x="19050" y="5524"/>
                    </a:cubicBezTo>
                    <a:cubicBezTo>
                      <a:pt x="25051" y="1810"/>
                      <a:pt x="31813" y="0"/>
                      <a:pt x="39529" y="0"/>
                    </a:cubicBezTo>
                    <a:cubicBezTo>
                      <a:pt x="51340" y="0"/>
                      <a:pt x="60960" y="4096"/>
                      <a:pt x="68294" y="12287"/>
                    </a:cubicBezTo>
                    <a:cubicBezTo>
                      <a:pt x="75629" y="20479"/>
                      <a:pt x="79248" y="31433"/>
                      <a:pt x="79248" y="45053"/>
                    </a:cubicBezTo>
                    <a:lnTo>
                      <a:pt x="79248" y="46101"/>
                    </a:lnTo>
                    <a:cubicBezTo>
                      <a:pt x="79248" y="54578"/>
                      <a:pt x="77629" y="62198"/>
                      <a:pt x="74390" y="68866"/>
                    </a:cubicBezTo>
                    <a:cubicBezTo>
                      <a:pt x="71152" y="75629"/>
                      <a:pt x="66484" y="80867"/>
                      <a:pt x="60484" y="84582"/>
                    </a:cubicBezTo>
                    <a:cubicBezTo>
                      <a:pt x="54483" y="88297"/>
                      <a:pt x="47530" y="90202"/>
                      <a:pt x="39719" y="90202"/>
                    </a:cubicBezTo>
                    <a:cubicBezTo>
                      <a:pt x="27908" y="90202"/>
                      <a:pt x="18383" y="86106"/>
                      <a:pt x="11049" y="77914"/>
                    </a:cubicBezTo>
                    <a:cubicBezTo>
                      <a:pt x="3715" y="69723"/>
                      <a:pt x="95" y="58864"/>
                      <a:pt x="95" y="45339"/>
                    </a:cubicBezTo>
                    <a:lnTo>
                      <a:pt x="95" y="44291"/>
                    </a:lnTo>
                    <a:close/>
                    <a:moveTo>
                      <a:pt x="14954" y="46101"/>
                    </a:moveTo>
                    <a:cubicBezTo>
                      <a:pt x="14954" y="55721"/>
                      <a:pt x="17145" y="63532"/>
                      <a:pt x="21717" y="69342"/>
                    </a:cubicBezTo>
                    <a:cubicBezTo>
                      <a:pt x="26194" y="75152"/>
                      <a:pt x="32195" y="78105"/>
                      <a:pt x="39719" y="78105"/>
                    </a:cubicBezTo>
                    <a:cubicBezTo>
                      <a:pt x="47244" y="78105"/>
                      <a:pt x="53245" y="75152"/>
                      <a:pt x="57721" y="69247"/>
                    </a:cubicBezTo>
                    <a:cubicBezTo>
                      <a:pt x="62198" y="63341"/>
                      <a:pt x="64389" y="55055"/>
                      <a:pt x="64389" y="44386"/>
                    </a:cubicBezTo>
                    <a:cubicBezTo>
                      <a:pt x="64389" y="34861"/>
                      <a:pt x="62103" y="27146"/>
                      <a:pt x="57626" y="21145"/>
                    </a:cubicBezTo>
                    <a:cubicBezTo>
                      <a:pt x="53054" y="15240"/>
                      <a:pt x="47054" y="12287"/>
                      <a:pt x="39529" y="12287"/>
                    </a:cubicBezTo>
                    <a:cubicBezTo>
                      <a:pt x="32004" y="12287"/>
                      <a:pt x="26289" y="15240"/>
                      <a:pt x="21717" y="21050"/>
                    </a:cubicBezTo>
                    <a:cubicBezTo>
                      <a:pt x="17240" y="26860"/>
                      <a:pt x="14954" y="35242"/>
                      <a:pt x="14954" y="4610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Volný tvar: obrazec 53">
                <a:extLst>
                  <a:ext uri="{FF2B5EF4-FFF2-40B4-BE49-F238E27FC236}">
                    <a16:creationId xmlns:a16="http://schemas.microsoft.com/office/drawing/2014/main" id="{5F17D3AF-EE63-0A7A-1020-0F34CFEB3F3E}"/>
                  </a:ext>
                </a:extLst>
              </p:cNvPr>
              <p:cNvSpPr/>
              <p:nvPr/>
            </p:nvSpPr>
            <p:spPr>
              <a:xfrm>
                <a:off x="8707609" y="3049482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6 w 68389"/>
                  <a:gd name="connsiteY2" fmla="*/ 0 h 88677"/>
                  <a:gd name="connsiteX3" fmla="*/ 68389 w 68389"/>
                  <a:gd name="connsiteY3" fmla="*/ 31147 h 88677"/>
                  <a:gd name="connsiteX4" fmla="*/ 68389 w 68389"/>
                  <a:gd name="connsiteY4" fmla="*/ 88678 h 88677"/>
                  <a:gd name="connsiteX5" fmla="*/ 53530 w 68389"/>
                  <a:gd name="connsiteY5" fmla="*/ 88678 h 88677"/>
                  <a:gd name="connsiteX6" fmla="*/ 53530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1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6" y="0"/>
                    </a:cubicBezTo>
                    <a:cubicBezTo>
                      <a:pt x="58959" y="0"/>
                      <a:pt x="68294" y="10382"/>
                      <a:pt x="68389" y="31147"/>
                    </a:cubicBezTo>
                    <a:lnTo>
                      <a:pt x="68389" y="88678"/>
                    </a:lnTo>
                    <a:lnTo>
                      <a:pt x="53530" y="88678"/>
                    </a:lnTo>
                    <a:lnTo>
                      <a:pt x="53530" y="31052"/>
                    </a:lnTo>
                    <a:cubicBezTo>
                      <a:pt x="53530" y="24765"/>
                      <a:pt x="52006" y="20098"/>
                      <a:pt x="49244" y="17145"/>
                    </a:cubicBezTo>
                    <a:cubicBezTo>
                      <a:pt x="46387" y="14097"/>
                      <a:pt x="42005" y="12668"/>
                      <a:pt x="36100" y="12668"/>
                    </a:cubicBezTo>
                    <a:cubicBezTo>
                      <a:pt x="31242" y="12668"/>
                      <a:pt x="27051" y="13906"/>
                      <a:pt x="23431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Volný tvar: obrazec 54">
                <a:extLst>
                  <a:ext uri="{FF2B5EF4-FFF2-40B4-BE49-F238E27FC236}">
                    <a16:creationId xmlns:a16="http://schemas.microsoft.com/office/drawing/2014/main" id="{0CFA448F-C32E-22ED-5FCE-D0DFEEE9DB20}"/>
                  </a:ext>
                </a:extLst>
              </p:cNvPr>
              <p:cNvSpPr/>
              <p:nvPr/>
            </p:nvSpPr>
            <p:spPr>
              <a:xfrm>
                <a:off x="8795906" y="3049482"/>
                <a:ext cx="71913" cy="90297"/>
              </a:xfrm>
              <a:custGeom>
                <a:avLst/>
                <a:gdLst>
                  <a:gd name="connsiteX0" fmla="*/ 56293 w 71913"/>
                  <a:gd name="connsiteY0" fmla="*/ 88678 h 90297"/>
                  <a:gd name="connsiteX1" fmla="*/ 54197 w 71913"/>
                  <a:gd name="connsiteY1" fmla="*/ 79534 h 90297"/>
                  <a:gd name="connsiteX2" fmla="*/ 29432 w 71913"/>
                  <a:gd name="connsiteY2" fmla="*/ 90297 h 90297"/>
                  <a:gd name="connsiteX3" fmla="*/ 8287 w 71913"/>
                  <a:gd name="connsiteY3" fmla="*/ 83058 h 90297"/>
                  <a:gd name="connsiteX4" fmla="*/ 0 w 71913"/>
                  <a:gd name="connsiteY4" fmla="*/ 64580 h 90297"/>
                  <a:gd name="connsiteX5" fmla="*/ 10382 w 71913"/>
                  <a:gd name="connsiteY5" fmla="*/ 43434 h 90297"/>
                  <a:gd name="connsiteX6" fmla="*/ 39433 w 71913"/>
                  <a:gd name="connsiteY6" fmla="*/ 35909 h 90297"/>
                  <a:gd name="connsiteX7" fmla="*/ 53912 w 71913"/>
                  <a:gd name="connsiteY7" fmla="*/ 35909 h 90297"/>
                  <a:gd name="connsiteX8" fmla="*/ 53912 w 71913"/>
                  <a:gd name="connsiteY8" fmla="*/ 29051 h 90297"/>
                  <a:gd name="connsiteX9" fmla="*/ 49244 w 71913"/>
                  <a:gd name="connsiteY9" fmla="*/ 16669 h 90297"/>
                  <a:gd name="connsiteX10" fmla="*/ 35528 w 71913"/>
                  <a:gd name="connsiteY10" fmla="*/ 12002 h 90297"/>
                  <a:gd name="connsiteX11" fmla="*/ 22193 w 71913"/>
                  <a:gd name="connsiteY11" fmla="*/ 16002 h 90297"/>
                  <a:gd name="connsiteX12" fmla="*/ 16764 w 71913"/>
                  <a:gd name="connsiteY12" fmla="*/ 25717 h 90297"/>
                  <a:gd name="connsiteX13" fmla="*/ 1810 w 71913"/>
                  <a:gd name="connsiteY13" fmla="*/ 25717 h 90297"/>
                  <a:gd name="connsiteX14" fmla="*/ 6477 w 71913"/>
                  <a:gd name="connsiteY14" fmla="*/ 13144 h 90297"/>
                  <a:gd name="connsiteX15" fmla="*/ 19050 w 71913"/>
                  <a:gd name="connsiteY15" fmla="*/ 3524 h 90297"/>
                  <a:gd name="connsiteX16" fmla="*/ 36481 w 71913"/>
                  <a:gd name="connsiteY16" fmla="*/ 0 h 90297"/>
                  <a:gd name="connsiteX17" fmla="*/ 60007 w 71913"/>
                  <a:gd name="connsiteY17" fmla="*/ 7525 h 90297"/>
                  <a:gd name="connsiteX18" fmla="*/ 68866 w 71913"/>
                  <a:gd name="connsiteY18" fmla="*/ 28194 h 90297"/>
                  <a:gd name="connsiteX19" fmla="*/ 68866 w 71913"/>
                  <a:gd name="connsiteY19" fmla="*/ 68294 h 90297"/>
                  <a:gd name="connsiteX20" fmla="*/ 71914 w 71913"/>
                  <a:gd name="connsiteY20" fmla="*/ 87344 h 90297"/>
                  <a:gd name="connsiteX21" fmla="*/ 71914 w 71913"/>
                  <a:gd name="connsiteY21" fmla="*/ 88583 h 90297"/>
                  <a:gd name="connsiteX22" fmla="*/ 56293 w 71913"/>
                  <a:gd name="connsiteY22" fmla="*/ 88583 h 90297"/>
                  <a:gd name="connsiteX23" fmla="*/ 31623 w 71913"/>
                  <a:gd name="connsiteY23" fmla="*/ 77343 h 90297"/>
                  <a:gd name="connsiteX24" fmla="*/ 44863 w 71913"/>
                  <a:gd name="connsiteY24" fmla="*/ 73724 h 90297"/>
                  <a:gd name="connsiteX25" fmla="*/ 53912 w 71913"/>
                  <a:gd name="connsiteY25" fmla="*/ 64294 h 90297"/>
                  <a:gd name="connsiteX26" fmla="*/ 53912 w 71913"/>
                  <a:gd name="connsiteY26" fmla="*/ 46387 h 90297"/>
                  <a:gd name="connsiteX27" fmla="*/ 42291 w 71913"/>
                  <a:gd name="connsiteY27" fmla="*/ 46387 h 90297"/>
                  <a:gd name="connsiteX28" fmla="*/ 14954 w 71913"/>
                  <a:gd name="connsiteY28" fmla="*/ 62389 h 90297"/>
                  <a:gd name="connsiteX29" fmla="*/ 19621 w 71913"/>
                  <a:gd name="connsiteY29" fmla="*/ 73342 h 90297"/>
                  <a:gd name="connsiteX30" fmla="*/ 31623 w 71913"/>
                  <a:gd name="connsiteY30" fmla="*/ 77248 h 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7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382" y="43434"/>
                    </a:cubicBezTo>
                    <a:cubicBezTo>
                      <a:pt x="17240" y="38386"/>
                      <a:pt x="26956" y="35909"/>
                      <a:pt x="39433" y="35909"/>
                    </a:cubicBezTo>
                    <a:lnTo>
                      <a:pt x="53912" y="35909"/>
                    </a:lnTo>
                    <a:lnTo>
                      <a:pt x="53912" y="29051"/>
                    </a:lnTo>
                    <a:cubicBezTo>
                      <a:pt x="53912" y="23812"/>
                      <a:pt x="52388" y="19717"/>
                      <a:pt x="49244" y="16669"/>
                    </a:cubicBezTo>
                    <a:cubicBezTo>
                      <a:pt x="46101" y="13621"/>
                      <a:pt x="41529" y="12002"/>
                      <a:pt x="35528" y="12002"/>
                    </a:cubicBezTo>
                    <a:cubicBezTo>
                      <a:pt x="30194" y="12002"/>
                      <a:pt x="25718" y="13335"/>
                      <a:pt x="22193" y="16002"/>
                    </a:cubicBezTo>
                    <a:cubicBezTo>
                      <a:pt x="18574" y="18669"/>
                      <a:pt x="16764" y="21908"/>
                      <a:pt x="16764" y="25717"/>
                    </a:cubicBezTo>
                    <a:lnTo>
                      <a:pt x="1810" y="25717"/>
                    </a:lnTo>
                    <a:cubicBezTo>
                      <a:pt x="1810" y="21336"/>
                      <a:pt x="3334" y="17145"/>
                      <a:pt x="6477" y="13144"/>
                    </a:cubicBezTo>
                    <a:cubicBezTo>
                      <a:pt x="9525" y="9144"/>
                      <a:pt x="13716" y="5905"/>
                      <a:pt x="19050" y="3524"/>
                    </a:cubicBezTo>
                    <a:cubicBezTo>
                      <a:pt x="24289" y="1143"/>
                      <a:pt x="30099" y="0"/>
                      <a:pt x="36481" y="0"/>
                    </a:cubicBezTo>
                    <a:cubicBezTo>
                      <a:pt x="46482" y="0"/>
                      <a:pt x="54388" y="2477"/>
                      <a:pt x="60007" y="7525"/>
                    </a:cubicBezTo>
                    <a:cubicBezTo>
                      <a:pt x="65627" y="12573"/>
                      <a:pt x="68675" y="19431"/>
                      <a:pt x="68866" y="28194"/>
                    </a:cubicBezTo>
                    <a:lnTo>
                      <a:pt x="68866" y="68294"/>
                    </a:lnTo>
                    <a:cubicBezTo>
                      <a:pt x="68866" y="76295"/>
                      <a:pt x="69913" y="82677"/>
                      <a:pt x="71914" y="87344"/>
                    </a:cubicBezTo>
                    <a:lnTo>
                      <a:pt x="71914" y="88583"/>
                    </a:lnTo>
                    <a:lnTo>
                      <a:pt x="56293" y="8858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672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98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2"/>
                    </a:cubicBezTo>
                    <a:cubicBezTo>
                      <a:pt x="22765" y="76010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Volný tvar: obrazec 55">
                <a:extLst>
                  <a:ext uri="{FF2B5EF4-FFF2-40B4-BE49-F238E27FC236}">
                    <a16:creationId xmlns:a16="http://schemas.microsoft.com/office/drawing/2014/main" id="{AEFE25F4-6D5E-FD42-D829-4C6E1898EC69}"/>
                  </a:ext>
                </a:extLst>
              </p:cNvPr>
              <p:cNvSpPr/>
              <p:nvPr/>
            </p:nvSpPr>
            <p:spPr>
              <a:xfrm>
                <a:off x="8889346" y="3014621"/>
                <a:ext cx="14858" cy="123539"/>
              </a:xfrm>
              <a:custGeom>
                <a:avLst/>
                <a:gdLst>
                  <a:gd name="connsiteX0" fmla="*/ 14859 w 14858"/>
                  <a:gd name="connsiteY0" fmla="*/ 123539 h 123539"/>
                  <a:gd name="connsiteX1" fmla="*/ 0 w 14858"/>
                  <a:gd name="connsiteY1" fmla="*/ 123539 h 123539"/>
                  <a:gd name="connsiteX2" fmla="*/ 0 w 14858"/>
                  <a:gd name="connsiteY2" fmla="*/ 0 h 123539"/>
                  <a:gd name="connsiteX3" fmla="*/ 14859 w 14858"/>
                  <a:gd name="connsiteY3" fmla="*/ 0 h 123539"/>
                  <a:gd name="connsiteX4" fmla="*/ 14859 w 14858"/>
                  <a:gd name="connsiteY4" fmla="*/ 123539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8" h="123539">
                    <a:moveTo>
                      <a:pt x="14859" y="123539"/>
                    </a:move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1235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Volný tvar: obrazec 56">
                <a:extLst>
                  <a:ext uri="{FF2B5EF4-FFF2-40B4-BE49-F238E27FC236}">
                    <a16:creationId xmlns:a16="http://schemas.microsoft.com/office/drawing/2014/main" id="{38C544FE-3973-E3CE-09C9-3A7DDD47311B}"/>
                  </a:ext>
                </a:extLst>
              </p:cNvPr>
              <p:cNvSpPr/>
              <p:nvPr/>
            </p:nvSpPr>
            <p:spPr>
              <a:xfrm>
                <a:off x="8971261" y="3021003"/>
                <a:ext cx="84200" cy="117157"/>
              </a:xfrm>
              <a:custGeom>
                <a:avLst/>
                <a:gdLst>
                  <a:gd name="connsiteX0" fmla="*/ 15430 w 84200"/>
                  <a:gd name="connsiteY0" fmla="*/ 71342 h 117157"/>
                  <a:gd name="connsiteX1" fmla="*/ 15430 w 84200"/>
                  <a:gd name="connsiteY1" fmla="*/ 117157 h 117157"/>
                  <a:gd name="connsiteX2" fmla="*/ 0 w 84200"/>
                  <a:gd name="connsiteY2" fmla="*/ 117157 h 117157"/>
                  <a:gd name="connsiteX3" fmla="*/ 0 w 84200"/>
                  <a:gd name="connsiteY3" fmla="*/ 0 h 117157"/>
                  <a:gd name="connsiteX4" fmla="*/ 43244 w 84200"/>
                  <a:gd name="connsiteY4" fmla="*/ 0 h 117157"/>
                  <a:gd name="connsiteX5" fmla="*/ 73342 w 84200"/>
                  <a:gd name="connsiteY5" fmla="*/ 9811 h 117157"/>
                  <a:gd name="connsiteX6" fmla="*/ 84201 w 84200"/>
                  <a:gd name="connsiteY6" fmla="*/ 35814 h 117157"/>
                  <a:gd name="connsiteX7" fmla="*/ 73533 w 84200"/>
                  <a:gd name="connsiteY7" fmla="*/ 62103 h 117157"/>
                  <a:gd name="connsiteX8" fmla="*/ 42958 w 84200"/>
                  <a:gd name="connsiteY8" fmla="*/ 71342 h 117157"/>
                  <a:gd name="connsiteX9" fmla="*/ 15335 w 84200"/>
                  <a:gd name="connsiteY9" fmla="*/ 71342 h 117157"/>
                  <a:gd name="connsiteX10" fmla="*/ 15430 w 84200"/>
                  <a:gd name="connsiteY10" fmla="*/ 58674 h 117157"/>
                  <a:gd name="connsiteX11" fmla="*/ 43148 w 84200"/>
                  <a:gd name="connsiteY11" fmla="*/ 58674 h 117157"/>
                  <a:gd name="connsiteX12" fmla="*/ 62103 w 84200"/>
                  <a:gd name="connsiteY12" fmla="*/ 52864 h 117157"/>
                  <a:gd name="connsiteX13" fmla="*/ 68675 w 84200"/>
                  <a:gd name="connsiteY13" fmla="*/ 36004 h 117157"/>
                  <a:gd name="connsiteX14" fmla="*/ 62103 w 84200"/>
                  <a:gd name="connsiteY14" fmla="*/ 19240 h 117157"/>
                  <a:gd name="connsiteX15" fmla="*/ 44005 w 84200"/>
                  <a:gd name="connsiteY15" fmla="*/ 12668 h 117157"/>
                  <a:gd name="connsiteX16" fmla="*/ 15335 w 84200"/>
                  <a:gd name="connsiteY16" fmla="*/ 12668 h 117157"/>
                  <a:gd name="connsiteX17" fmla="*/ 15335 w 84200"/>
                  <a:gd name="connsiteY17" fmla="*/ 58674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4200" h="117157">
                    <a:moveTo>
                      <a:pt x="15430" y="71342"/>
                    </a:moveTo>
                    <a:lnTo>
                      <a:pt x="15430" y="117157"/>
                    </a:lnTo>
                    <a:lnTo>
                      <a:pt x="0" y="117157"/>
                    </a:lnTo>
                    <a:lnTo>
                      <a:pt x="0" y="0"/>
                    </a:lnTo>
                    <a:lnTo>
                      <a:pt x="43244" y="0"/>
                    </a:lnTo>
                    <a:cubicBezTo>
                      <a:pt x="56102" y="0"/>
                      <a:pt x="66104" y="3239"/>
                      <a:pt x="73342" y="9811"/>
                    </a:cubicBezTo>
                    <a:cubicBezTo>
                      <a:pt x="80581" y="16383"/>
                      <a:pt x="84201" y="25051"/>
                      <a:pt x="84201" y="35814"/>
                    </a:cubicBezTo>
                    <a:cubicBezTo>
                      <a:pt x="84201" y="47149"/>
                      <a:pt x="80677" y="55912"/>
                      <a:pt x="73533" y="62103"/>
                    </a:cubicBezTo>
                    <a:cubicBezTo>
                      <a:pt x="66389" y="68294"/>
                      <a:pt x="56293" y="71342"/>
                      <a:pt x="42958" y="71342"/>
                    </a:cubicBezTo>
                    <a:lnTo>
                      <a:pt x="15335" y="71342"/>
                    </a:lnTo>
                    <a:close/>
                    <a:moveTo>
                      <a:pt x="15430" y="58674"/>
                    </a:moveTo>
                    <a:lnTo>
                      <a:pt x="43148" y="58674"/>
                    </a:lnTo>
                    <a:cubicBezTo>
                      <a:pt x="51435" y="58674"/>
                      <a:pt x="57721" y="56674"/>
                      <a:pt x="62103" y="52864"/>
                    </a:cubicBezTo>
                    <a:cubicBezTo>
                      <a:pt x="66484" y="48958"/>
                      <a:pt x="68675" y="43339"/>
                      <a:pt x="68675" y="36004"/>
                    </a:cubicBezTo>
                    <a:cubicBezTo>
                      <a:pt x="68675" y="28670"/>
                      <a:pt x="66484" y="23431"/>
                      <a:pt x="62103" y="19240"/>
                    </a:cubicBezTo>
                    <a:cubicBezTo>
                      <a:pt x="57721" y="15049"/>
                      <a:pt x="51721" y="12859"/>
                      <a:pt x="44005" y="12668"/>
                    </a:cubicBezTo>
                    <a:lnTo>
                      <a:pt x="15335" y="12668"/>
                    </a:lnTo>
                    <a:lnTo>
                      <a:pt x="15335" y="586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Volný tvar: obrazec 57">
                <a:extLst>
                  <a:ext uri="{FF2B5EF4-FFF2-40B4-BE49-F238E27FC236}">
                    <a16:creationId xmlns:a16="http://schemas.microsoft.com/office/drawing/2014/main" id="{932D283B-719E-3804-3582-24C412F81BAD}"/>
                  </a:ext>
                </a:extLst>
              </p:cNvPr>
              <p:cNvSpPr/>
              <p:nvPr/>
            </p:nvSpPr>
            <p:spPr>
              <a:xfrm>
                <a:off x="9072416" y="3051102"/>
                <a:ext cx="68484" cy="88677"/>
              </a:xfrm>
              <a:custGeom>
                <a:avLst/>
                <a:gdLst>
                  <a:gd name="connsiteX0" fmla="*/ 54102 w 68484"/>
                  <a:gd name="connsiteY0" fmla="*/ 78486 h 88677"/>
                  <a:gd name="connsiteX1" fmla="*/ 28575 w 68484"/>
                  <a:gd name="connsiteY1" fmla="*/ 88678 h 88677"/>
                  <a:gd name="connsiteX2" fmla="*/ 7334 w 68484"/>
                  <a:gd name="connsiteY2" fmla="*/ 80581 h 88677"/>
                  <a:gd name="connsiteX3" fmla="*/ 0 w 68484"/>
                  <a:gd name="connsiteY3" fmla="*/ 56674 h 88677"/>
                  <a:gd name="connsiteX4" fmla="*/ 0 w 68484"/>
                  <a:gd name="connsiteY4" fmla="*/ 0 h 88677"/>
                  <a:gd name="connsiteX5" fmla="*/ 14859 w 68484"/>
                  <a:gd name="connsiteY5" fmla="*/ 0 h 88677"/>
                  <a:gd name="connsiteX6" fmla="*/ 14859 w 68484"/>
                  <a:gd name="connsiteY6" fmla="*/ 56197 h 88677"/>
                  <a:gd name="connsiteX7" fmla="*/ 30956 w 68484"/>
                  <a:gd name="connsiteY7" fmla="*/ 76009 h 88677"/>
                  <a:gd name="connsiteX8" fmla="*/ 53626 w 68484"/>
                  <a:gd name="connsiteY8" fmla="*/ 63341 h 88677"/>
                  <a:gd name="connsiteX9" fmla="*/ 53626 w 68484"/>
                  <a:gd name="connsiteY9" fmla="*/ 0 h 88677"/>
                  <a:gd name="connsiteX10" fmla="*/ 68485 w 68484"/>
                  <a:gd name="connsiteY10" fmla="*/ 0 h 88677"/>
                  <a:gd name="connsiteX11" fmla="*/ 68485 w 68484"/>
                  <a:gd name="connsiteY11" fmla="*/ 87058 h 88677"/>
                  <a:gd name="connsiteX12" fmla="*/ 54293 w 68484"/>
                  <a:gd name="connsiteY12" fmla="*/ 87058 h 88677"/>
                  <a:gd name="connsiteX13" fmla="*/ 54007 w 68484"/>
                  <a:gd name="connsiteY13" fmla="*/ 78486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8484" h="88677">
                    <a:moveTo>
                      <a:pt x="54102" y="78486"/>
                    </a:moveTo>
                    <a:cubicBezTo>
                      <a:pt x="48292" y="85344"/>
                      <a:pt x="39814" y="88678"/>
                      <a:pt x="28575" y="88678"/>
                    </a:cubicBezTo>
                    <a:cubicBezTo>
                      <a:pt x="19336" y="88678"/>
                      <a:pt x="12192" y="86011"/>
                      <a:pt x="7334" y="80581"/>
                    </a:cubicBezTo>
                    <a:cubicBezTo>
                      <a:pt x="2477" y="75152"/>
                      <a:pt x="0" y="67247"/>
                      <a:pt x="0" y="56674"/>
                    </a:cubicBez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56197"/>
                    </a:lnTo>
                    <a:cubicBezTo>
                      <a:pt x="14859" y="69437"/>
                      <a:pt x="20193" y="76009"/>
                      <a:pt x="30956" y="76009"/>
                    </a:cubicBezTo>
                    <a:cubicBezTo>
                      <a:pt x="42291" y="76009"/>
                      <a:pt x="49911" y="71819"/>
                      <a:pt x="53626" y="63341"/>
                    </a:cubicBezTo>
                    <a:lnTo>
                      <a:pt x="53626" y="0"/>
                    </a:lnTo>
                    <a:lnTo>
                      <a:pt x="68485" y="0"/>
                    </a:lnTo>
                    <a:lnTo>
                      <a:pt x="68485" y="87058"/>
                    </a:lnTo>
                    <a:lnTo>
                      <a:pt x="54293" y="87058"/>
                    </a:lnTo>
                    <a:lnTo>
                      <a:pt x="54007" y="784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Volný tvar: obrazec 58">
                <a:extLst>
                  <a:ext uri="{FF2B5EF4-FFF2-40B4-BE49-F238E27FC236}">
                    <a16:creationId xmlns:a16="http://schemas.microsoft.com/office/drawing/2014/main" id="{B33845CC-7365-8DEB-2C83-D843E6FE1FBA}"/>
                  </a:ext>
                </a:extLst>
              </p:cNvPr>
              <p:cNvSpPr/>
              <p:nvPr/>
            </p:nvSpPr>
            <p:spPr>
              <a:xfrm>
                <a:off x="9163666" y="3014716"/>
                <a:ext cx="73723" cy="125063"/>
              </a:xfrm>
              <a:custGeom>
                <a:avLst/>
                <a:gdLst>
                  <a:gd name="connsiteX0" fmla="*/ 73724 w 73723"/>
                  <a:gd name="connsiteY0" fmla="*/ 80867 h 125063"/>
                  <a:gd name="connsiteX1" fmla="*/ 64579 w 73723"/>
                  <a:gd name="connsiteY1" fmla="*/ 112967 h 125063"/>
                  <a:gd name="connsiteX2" fmla="*/ 40005 w 73723"/>
                  <a:gd name="connsiteY2" fmla="*/ 125063 h 125063"/>
                  <a:gd name="connsiteX3" fmla="*/ 14478 w 73723"/>
                  <a:gd name="connsiteY3" fmla="*/ 113443 h 125063"/>
                  <a:gd name="connsiteX4" fmla="*/ 13716 w 73723"/>
                  <a:gd name="connsiteY4" fmla="*/ 123539 h 125063"/>
                  <a:gd name="connsiteX5" fmla="*/ 0 w 73723"/>
                  <a:gd name="connsiteY5" fmla="*/ 123539 h 125063"/>
                  <a:gd name="connsiteX6" fmla="*/ 0 w 73723"/>
                  <a:gd name="connsiteY6" fmla="*/ 0 h 125063"/>
                  <a:gd name="connsiteX7" fmla="*/ 14859 w 73723"/>
                  <a:gd name="connsiteY7" fmla="*/ 0 h 125063"/>
                  <a:gd name="connsiteX8" fmla="*/ 14859 w 73723"/>
                  <a:gd name="connsiteY8" fmla="*/ 46101 h 125063"/>
                  <a:gd name="connsiteX9" fmla="*/ 39719 w 73723"/>
                  <a:gd name="connsiteY9" fmla="*/ 34957 h 125063"/>
                  <a:gd name="connsiteX10" fmla="*/ 64579 w 73723"/>
                  <a:gd name="connsiteY10" fmla="*/ 46958 h 125063"/>
                  <a:gd name="connsiteX11" fmla="*/ 73628 w 73723"/>
                  <a:gd name="connsiteY11" fmla="*/ 79820 h 125063"/>
                  <a:gd name="connsiteX12" fmla="*/ 73628 w 73723"/>
                  <a:gd name="connsiteY12" fmla="*/ 81058 h 125063"/>
                  <a:gd name="connsiteX13" fmla="*/ 58769 w 73723"/>
                  <a:gd name="connsiteY13" fmla="*/ 79153 h 125063"/>
                  <a:gd name="connsiteX14" fmla="*/ 52864 w 73723"/>
                  <a:gd name="connsiteY14" fmla="*/ 55626 h 125063"/>
                  <a:gd name="connsiteX15" fmla="*/ 36004 w 73723"/>
                  <a:gd name="connsiteY15" fmla="*/ 47339 h 125063"/>
                  <a:gd name="connsiteX16" fmla="*/ 14859 w 73723"/>
                  <a:gd name="connsiteY16" fmla="*/ 61055 h 125063"/>
                  <a:gd name="connsiteX17" fmla="*/ 14859 w 73723"/>
                  <a:gd name="connsiteY17" fmla="*/ 98679 h 125063"/>
                  <a:gd name="connsiteX18" fmla="*/ 36195 w 73723"/>
                  <a:gd name="connsiteY18" fmla="*/ 112395 h 125063"/>
                  <a:gd name="connsiteX19" fmla="*/ 52864 w 73723"/>
                  <a:gd name="connsiteY19" fmla="*/ 104108 h 125063"/>
                  <a:gd name="connsiteX20" fmla="*/ 58769 w 73723"/>
                  <a:gd name="connsiteY20" fmla="*/ 79153 h 125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723" h="125063">
                    <a:moveTo>
                      <a:pt x="73724" y="80867"/>
                    </a:moveTo>
                    <a:cubicBezTo>
                      <a:pt x="73724" y="94202"/>
                      <a:pt x="70676" y="104870"/>
                      <a:pt x="64579" y="112967"/>
                    </a:cubicBezTo>
                    <a:cubicBezTo>
                      <a:pt x="58484" y="121063"/>
                      <a:pt x="50292" y="125063"/>
                      <a:pt x="40005" y="125063"/>
                    </a:cubicBezTo>
                    <a:cubicBezTo>
                      <a:pt x="29051" y="125063"/>
                      <a:pt x="20479" y="121158"/>
                      <a:pt x="14478" y="113443"/>
                    </a:cubicBezTo>
                    <a:lnTo>
                      <a:pt x="13716" y="123539"/>
                    </a:ln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46101"/>
                    </a:lnTo>
                    <a:cubicBezTo>
                      <a:pt x="20860" y="38671"/>
                      <a:pt x="29146" y="34957"/>
                      <a:pt x="39719" y="34957"/>
                    </a:cubicBezTo>
                    <a:cubicBezTo>
                      <a:pt x="50292" y="34957"/>
                      <a:pt x="58579" y="38957"/>
                      <a:pt x="64579" y="46958"/>
                    </a:cubicBezTo>
                    <a:cubicBezTo>
                      <a:pt x="70580" y="54959"/>
                      <a:pt x="73628" y="65913"/>
                      <a:pt x="73628" y="79820"/>
                    </a:cubicBezTo>
                    <a:lnTo>
                      <a:pt x="73628" y="81058"/>
                    </a:lnTo>
                    <a:close/>
                    <a:moveTo>
                      <a:pt x="58769" y="79153"/>
                    </a:moveTo>
                    <a:cubicBezTo>
                      <a:pt x="58769" y="69056"/>
                      <a:pt x="56769" y="61150"/>
                      <a:pt x="52864" y="55626"/>
                    </a:cubicBezTo>
                    <a:cubicBezTo>
                      <a:pt x="48959" y="50101"/>
                      <a:pt x="43339" y="47339"/>
                      <a:pt x="36004" y="47339"/>
                    </a:cubicBezTo>
                    <a:cubicBezTo>
                      <a:pt x="26194" y="47339"/>
                      <a:pt x="19145" y="51911"/>
                      <a:pt x="14859" y="61055"/>
                    </a:cubicBezTo>
                    <a:lnTo>
                      <a:pt x="14859" y="98679"/>
                    </a:lnTo>
                    <a:cubicBezTo>
                      <a:pt x="19431" y="107823"/>
                      <a:pt x="26479" y="112395"/>
                      <a:pt x="36195" y="112395"/>
                    </a:cubicBezTo>
                    <a:cubicBezTo>
                      <a:pt x="43339" y="112395"/>
                      <a:pt x="48863" y="109633"/>
                      <a:pt x="52864" y="104108"/>
                    </a:cubicBezTo>
                    <a:cubicBezTo>
                      <a:pt x="56864" y="98584"/>
                      <a:pt x="58769" y="90297"/>
                      <a:pt x="58769" y="7915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Volný tvar: obrazec 59">
                <a:extLst>
                  <a:ext uri="{FF2B5EF4-FFF2-40B4-BE49-F238E27FC236}">
                    <a16:creationId xmlns:a16="http://schemas.microsoft.com/office/drawing/2014/main" id="{9753ACEE-F7C4-562E-3CA9-22F5D898B85E}"/>
                  </a:ext>
                </a:extLst>
              </p:cNvPr>
              <p:cNvSpPr/>
              <p:nvPr/>
            </p:nvSpPr>
            <p:spPr>
              <a:xfrm>
                <a:off x="9257392" y="3014621"/>
                <a:ext cx="14858" cy="123539"/>
              </a:xfrm>
              <a:custGeom>
                <a:avLst/>
                <a:gdLst>
                  <a:gd name="connsiteX0" fmla="*/ 14859 w 14858"/>
                  <a:gd name="connsiteY0" fmla="*/ 123539 h 123539"/>
                  <a:gd name="connsiteX1" fmla="*/ 0 w 14858"/>
                  <a:gd name="connsiteY1" fmla="*/ 123539 h 123539"/>
                  <a:gd name="connsiteX2" fmla="*/ 0 w 14858"/>
                  <a:gd name="connsiteY2" fmla="*/ 0 h 123539"/>
                  <a:gd name="connsiteX3" fmla="*/ 14859 w 14858"/>
                  <a:gd name="connsiteY3" fmla="*/ 0 h 123539"/>
                  <a:gd name="connsiteX4" fmla="*/ 14859 w 14858"/>
                  <a:gd name="connsiteY4" fmla="*/ 123539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8" h="123539">
                    <a:moveTo>
                      <a:pt x="14859" y="123539"/>
                    </a:move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1235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Volný tvar: obrazec 60">
                <a:extLst>
                  <a:ext uri="{FF2B5EF4-FFF2-40B4-BE49-F238E27FC236}">
                    <a16:creationId xmlns:a16="http://schemas.microsoft.com/office/drawing/2014/main" id="{A46642FD-684A-EA5D-F246-B5384BC582EE}"/>
                  </a:ext>
                </a:extLst>
              </p:cNvPr>
              <p:cNvSpPr/>
              <p:nvPr/>
            </p:nvSpPr>
            <p:spPr>
              <a:xfrm>
                <a:off x="9296158" y="3019479"/>
                <a:ext cx="17621" cy="118681"/>
              </a:xfrm>
              <a:custGeom>
                <a:avLst/>
                <a:gdLst>
                  <a:gd name="connsiteX0" fmla="*/ 0 w 17621"/>
                  <a:gd name="connsiteY0" fmla="*/ 8572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2 h 118681"/>
                  <a:gd name="connsiteX5" fmla="*/ 15335 w 17621"/>
                  <a:gd name="connsiteY5" fmla="*/ 14573 h 118681"/>
                  <a:gd name="connsiteX6" fmla="*/ 8763 w 17621"/>
                  <a:gd name="connsiteY6" fmla="*/ 16954 h 118681"/>
                  <a:gd name="connsiteX7" fmla="*/ 2191 w 17621"/>
                  <a:gd name="connsiteY7" fmla="*/ 14573 h 118681"/>
                  <a:gd name="connsiteX8" fmla="*/ 0 w 17621"/>
                  <a:gd name="connsiteY8" fmla="*/ 8572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2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620" y="857"/>
                      <a:pt x="5810" y="0"/>
                      <a:pt x="8763" y="0"/>
                    </a:cubicBezTo>
                    <a:cubicBezTo>
                      <a:pt x="11716" y="0"/>
                      <a:pt x="13811" y="857"/>
                      <a:pt x="15335" y="2476"/>
                    </a:cubicBezTo>
                    <a:cubicBezTo>
                      <a:pt x="16859" y="4096"/>
                      <a:pt x="17621" y="6191"/>
                      <a:pt x="17621" y="8572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2"/>
                      <a:pt x="11621" y="16954"/>
                      <a:pt x="8763" y="16954"/>
                    </a:cubicBezTo>
                    <a:cubicBezTo>
                      <a:pt x="5905" y="16954"/>
                      <a:pt x="3715" y="16192"/>
                      <a:pt x="2191" y="14573"/>
                    </a:cubicBezTo>
                    <a:cubicBezTo>
                      <a:pt x="667" y="12954"/>
                      <a:pt x="0" y="10954"/>
                      <a:pt x="0" y="8572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Volný tvar: obrazec 61">
                <a:extLst>
                  <a:ext uri="{FF2B5EF4-FFF2-40B4-BE49-F238E27FC236}">
                    <a16:creationId xmlns:a16="http://schemas.microsoft.com/office/drawing/2014/main" id="{280A784F-FC09-D3BF-9256-CC1AFDCF13E8}"/>
                  </a:ext>
                </a:extLst>
              </p:cNvPr>
              <p:cNvSpPr/>
              <p:nvPr/>
            </p:nvSpPr>
            <p:spPr>
              <a:xfrm>
                <a:off x="9332258" y="3049482"/>
                <a:ext cx="73437" cy="90201"/>
              </a:xfrm>
              <a:custGeom>
                <a:avLst/>
                <a:gdLst>
                  <a:gd name="connsiteX0" fmla="*/ 38767 w 73437"/>
                  <a:gd name="connsiteY0" fmla="*/ 78105 h 90201"/>
                  <a:gd name="connsiteX1" fmla="*/ 52673 w 73437"/>
                  <a:gd name="connsiteY1" fmla="*/ 73247 h 90201"/>
                  <a:gd name="connsiteX2" fmla="*/ 59246 w 73437"/>
                  <a:gd name="connsiteY2" fmla="*/ 61151 h 90201"/>
                  <a:gd name="connsiteX3" fmla="*/ 73343 w 73437"/>
                  <a:gd name="connsiteY3" fmla="*/ 61151 h 90201"/>
                  <a:gd name="connsiteX4" fmla="*/ 68199 w 73437"/>
                  <a:gd name="connsiteY4" fmla="*/ 75438 h 90201"/>
                  <a:gd name="connsiteX5" fmla="*/ 55531 w 73437"/>
                  <a:gd name="connsiteY5" fmla="*/ 86201 h 90201"/>
                  <a:gd name="connsiteX6" fmla="*/ 38767 w 73437"/>
                  <a:gd name="connsiteY6" fmla="*/ 90202 h 90201"/>
                  <a:gd name="connsiteX7" fmla="*/ 10478 w 73437"/>
                  <a:gd name="connsiteY7" fmla="*/ 78295 h 90201"/>
                  <a:gd name="connsiteX8" fmla="*/ 0 w 73437"/>
                  <a:gd name="connsiteY8" fmla="*/ 45815 h 90201"/>
                  <a:gd name="connsiteX9" fmla="*/ 0 w 73437"/>
                  <a:gd name="connsiteY9" fmla="*/ 43339 h 90201"/>
                  <a:gd name="connsiteX10" fmla="*/ 4667 w 73437"/>
                  <a:gd name="connsiteY10" fmla="*/ 20764 h 90201"/>
                  <a:gd name="connsiteX11" fmla="*/ 18097 w 73437"/>
                  <a:gd name="connsiteY11" fmla="*/ 5429 h 90201"/>
                  <a:gd name="connsiteX12" fmla="*/ 38767 w 73437"/>
                  <a:gd name="connsiteY12" fmla="*/ 0 h 90201"/>
                  <a:gd name="connsiteX13" fmla="*/ 63151 w 73437"/>
                  <a:gd name="connsiteY13" fmla="*/ 8763 h 90201"/>
                  <a:gd name="connsiteX14" fmla="*/ 73438 w 73437"/>
                  <a:gd name="connsiteY14" fmla="*/ 31528 h 90201"/>
                  <a:gd name="connsiteX15" fmla="*/ 59341 w 73437"/>
                  <a:gd name="connsiteY15" fmla="*/ 31528 h 90201"/>
                  <a:gd name="connsiteX16" fmla="*/ 52959 w 73437"/>
                  <a:gd name="connsiteY16" fmla="*/ 17621 h 90201"/>
                  <a:gd name="connsiteX17" fmla="*/ 38767 w 73437"/>
                  <a:gd name="connsiteY17" fmla="*/ 12192 h 90201"/>
                  <a:gd name="connsiteX18" fmla="*/ 21146 w 73437"/>
                  <a:gd name="connsiteY18" fmla="*/ 20384 h 90201"/>
                  <a:gd name="connsiteX19" fmla="*/ 14954 w 73437"/>
                  <a:gd name="connsiteY19" fmla="*/ 44006 h 90201"/>
                  <a:gd name="connsiteX20" fmla="*/ 14954 w 73437"/>
                  <a:gd name="connsiteY20" fmla="*/ 46863 h 90201"/>
                  <a:gd name="connsiteX21" fmla="*/ 21146 w 73437"/>
                  <a:gd name="connsiteY21" fmla="*/ 70009 h 90201"/>
                  <a:gd name="connsiteX22" fmla="*/ 38862 w 73437"/>
                  <a:gd name="connsiteY22" fmla="*/ 78105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3437" h="90201">
                    <a:moveTo>
                      <a:pt x="38767" y="78105"/>
                    </a:moveTo>
                    <a:cubicBezTo>
                      <a:pt x="44101" y="78105"/>
                      <a:pt x="48673" y="76486"/>
                      <a:pt x="52673" y="73247"/>
                    </a:cubicBezTo>
                    <a:cubicBezTo>
                      <a:pt x="56674" y="70009"/>
                      <a:pt x="58864" y="66008"/>
                      <a:pt x="59246" y="61151"/>
                    </a:cubicBezTo>
                    <a:lnTo>
                      <a:pt x="73343" y="61151"/>
                    </a:lnTo>
                    <a:cubicBezTo>
                      <a:pt x="73057" y="66104"/>
                      <a:pt x="71342" y="70866"/>
                      <a:pt x="68199" y="75438"/>
                    </a:cubicBezTo>
                    <a:cubicBezTo>
                      <a:pt x="65056" y="79915"/>
                      <a:pt x="60770" y="83534"/>
                      <a:pt x="55531" y="86201"/>
                    </a:cubicBezTo>
                    <a:cubicBezTo>
                      <a:pt x="50292" y="88868"/>
                      <a:pt x="44672" y="90202"/>
                      <a:pt x="38767" y="90202"/>
                    </a:cubicBezTo>
                    <a:cubicBezTo>
                      <a:pt x="26861" y="90202"/>
                      <a:pt x="17526" y="86201"/>
                      <a:pt x="10478" y="78295"/>
                    </a:cubicBezTo>
                    <a:cubicBezTo>
                      <a:pt x="3524" y="70390"/>
                      <a:pt x="0" y="59531"/>
                      <a:pt x="0" y="45815"/>
                    </a:cubicBezTo>
                    <a:lnTo>
                      <a:pt x="0" y="43339"/>
                    </a:lnTo>
                    <a:cubicBezTo>
                      <a:pt x="0" y="34861"/>
                      <a:pt x="1524" y="27337"/>
                      <a:pt x="4667" y="20764"/>
                    </a:cubicBezTo>
                    <a:cubicBezTo>
                      <a:pt x="7811" y="14192"/>
                      <a:pt x="12287" y="9049"/>
                      <a:pt x="18097" y="5429"/>
                    </a:cubicBezTo>
                    <a:cubicBezTo>
                      <a:pt x="23908" y="1810"/>
                      <a:pt x="30766" y="0"/>
                      <a:pt x="38767" y="0"/>
                    </a:cubicBezTo>
                    <a:cubicBezTo>
                      <a:pt x="48578" y="0"/>
                      <a:pt x="56674" y="2953"/>
                      <a:pt x="63151" y="8763"/>
                    </a:cubicBezTo>
                    <a:cubicBezTo>
                      <a:pt x="69628" y="14573"/>
                      <a:pt x="73057" y="22193"/>
                      <a:pt x="73438" y="31528"/>
                    </a:cubicBezTo>
                    <a:lnTo>
                      <a:pt x="59341" y="31528"/>
                    </a:lnTo>
                    <a:cubicBezTo>
                      <a:pt x="58960" y="25908"/>
                      <a:pt x="56769" y="21241"/>
                      <a:pt x="52959" y="17621"/>
                    </a:cubicBezTo>
                    <a:cubicBezTo>
                      <a:pt x="49149" y="14002"/>
                      <a:pt x="44387" y="12192"/>
                      <a:pt x="38767" y="12192"/>
                    </a:cubicBezTo>
                    <a:cubicBezTo>
                      <a:pt x="31242" y="12192"/>
                      <a:pt x="25337" y="14954"/>
                      <a:pt x="21146" y="20384"/>
                    </a:cubicBezTo>
                    <a:cubicBezTo>
                      <a:pt x="16954" y="25813"/>
                      <a:pt x="14954" y="33718"/>
                      <a:pt x="14954" y="44006"/>
                    </a:cubicBezTo>
                    <a:lnTo>
                      <a:pt x="14954" y="46863"/>
                    </a:lnTo>
                    <a:cubicBezTo>
                      <a:pt x="14954" y="56864"/>
                      <a:pt x="17050" y="64580"/>
                      <a:pt x="21146" y="70009"/>
                    </a:cubicBezTo>
                    <a:cubicBezTo>
                      <a:pt x="25241" y="75438"/>
                      <a:pt x="31147" y="78105"/>
                      <a:pt x="38862" y="7810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Volný tvar: obrazec 62">
                <a:extLst>
                  <a:ext uri="{FF2B5EF4-FFF2-40B4-BE49-F238E27FC236}">
                    <a16:creationId xmlns:a16="http://schemas.microsoft.com/office/drawing/2014/main" id="{C39DEEFC-B304-30D1-7BA6-06410A7228B0}"/>
                  </a:ext>
                </a:extLst>
              </p:cNvPr>
              <p:cNvSpPr/>
              <p:nvPr/>
            </p:nvSpPr>
            <p:spPr>
              <a:xfrm>
                <a:off x="9465513" y="3021003"/>
                <a:ext cx="90011" cy="117157"/>
              </a:xfrm>
              <a:custGeom>
                <a:avLst/>
                <a:gdLst>
                  <a:gd name="connsiteX0" fmla="*/ 90011 w 90011"/>
                  <a:gd name="connsiteY0" fmla="*/ 117157 h 117157"/>
                  <a:gd name="connsiteX1" fmla="*/ 74486 w 90011"/>
                  <a:gd name="connsiteY1" fmla="*/ 117157 h 117157"/>
                  <a:gd name="connsiteX2" fmla="*/ 74486 w 90011"/>
                  <a:gd name="connsiteY2" fmla="*/ 63055 h 117157"/>
                  <a:gd name="connsiteX3" fmla="*/ 15430 w 90011"/>
                  <a:gd name="connsiteY3" fmla="*/ 63055 h 117157"/>
                  <a:gd name="connsiteX4" fmla="*/ 15430 w 90011"/>
                  <a:gd name="connsiteY4" fmla="*/ 117157 h 117157"/>
                  <a:gd name="connsiteX5" fmla="*/ 0 w 90011"/>
                  <a:gd name="connsiteY5" fmla="*/ 117157 h 117157"/>
                  <a:gd name="connsiteX6" fmla="*/ 0 w 90011"/>
                  <a:gd name="connsiteY6" fmla="*/ 0 h 117157"/>
                  <a:gd name="connsiteX7" fmla="*/ 15430 w 90011"/>
                  <a:gd name="connsiteY7" fmla="*/ 0 h 117157"/>
                  <a:gd name="connsiteX8" fmla="*/ 15430 w 90011"/>
                  <a:gd name="connsiteY8" fmla="*/ 50387 h 117157"/>
                  <a:gd name="connsiteX9" fmla="*/ 74486 w 90011"/>
                  <a:gd name="connsiteY9" fmla="*/ 50387 h 117157"/>
                  <a:gd name="connsiteX10" fmla="*/ 74486 w 90011"/>
                  <a:gd name="connsiteY10" fmla="*/ 0 h 117157"/>
                  <a:gd name="connsiteX11" fmla="*/ 90011 w 90011"/>
                  <a:gd name="connsiteY11" fmla="*/ 0 h 117157"/>
                  <a:gd name="connsiteX12" fmla="*/ 90011 w 90011"/>
                  <a:gd name="connsiteY12" fmla="*/ 117157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011" h="117157">
                    <a:moveTo>
                      <a:pt x="90011" y="117157"/>
                    </a:moveTo>
                    <a:lnTo>
                      <a:pt x="74486" y="117157"/>
                    </a:lnTo>
                    <a:lnTo>
                      <a:pt x="74486" y="63055"/>
                    </a:lnTo>
                    <a:lnTo>
                      <a:pt x="15430" y="63055"/>
                    </a:lnTo>
                    <a:lnTo>
                      <a:pt x="15430" y="117157"/>
                    </a:lnTo>
                    <a:lnTo>
                      <a:pt x="0" y="117157"/>
                    </a:lnTo>
                    <a:lnTo>
                      <a:pt x="0" y="0"/>
                    </a:lnTo>
                    <a:lnTo>
                      <a:pt x="15430" y="0"/>
                    </a:lnTo>
                    <a:lnTo>
                      <a:pt x="15430" y="50387"/>
                    </a:lnTo>
                    <a:lnTo>
                      <a:pt x="74486" y="50387"/>
                    </a:lnTo>
                    <a:lnTo>
                      <a:pt x="74486" y="0"/>
                    </a:lnTo>
                    <a:lnTo>
                      <a:pt x="90011" y="0"/>
                    </a:lnTo>
                    <a:lnTo>
                      <a:pt x="90011" y="1171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Volný tvar: obrazec 63">
                <a:extLst>
                  <a:ext uri="{FF2B5EF4-FFF2-40B4-BE49-F238E27FC236}">
                    <a16:creationId xmlns:a16="http://schemas.microsoft.com/office/drawing/2014/main" id="{9A07C421-8EC1-2376-9E31-2220C0D891A6}"/>
                  </a:ext>
                </a:extLst>
              </p:cNvPr>
              <p:cNvSpPr/>
              <p:nvPr/>
            </p:nvSpPr>
            <p:spPr>
              <a:xfrm>
                <a:off x="9576765" y="3049578"/>
                <a:ext cx="73818" cy="90201"/>
              </a:xfrm>
              <a:custGeom>
                <a:avLst/>
                <a:gdLst>
                  <a:gd name="connsiteX0" fmla="*/ 39909 w 73818"/>
                  <a:gd name="connsiteY0" fmla="*/ 90202 h 90201"/>
                  <a:gd name="connsiteX1" fmla="*/ 11144 w 73818"/>
                  <a:gd name="connsiteY1" fmla="*/ 78581 h 90201"/>
                  <a:gd name="connsiteX2" fmla="*/ 0 w 73818"/>
                  <a:gd name="connsiteY2" fmla="*/ 47530 h 90201"/>
                  <a:gd name="connsiteX3" fmla="*/ 0 w 73818"/>
                  <a:gd name="connsiteY3" fmla="*/ 44768 h 90201"/>
                  <a:gd name="connsiteX4" fmla="*/ 4953 w 73818"/>
                  <a:gd name="connsiteY4" fmla="*/ 21622 h 90201"/>
                  <a:gd name="connsiteX5" fmla="*/ 18764 w 73818"/>
                  <a:gd name="connsiteY5" fmla="*/ 5715 h 90201"/>
                  <a:gd name="connsiteX6" fmla="*/ 38005 w 73818"/>
                  <a:gd name="connsiteY6" fmla="*/ 0 h 90201"/>
                  <a:gd name="connsiteX7" fmla="*/ 64389 w 73818"/>
                  <a:gd name="connsiteY7" fmla="*/ 11144 h 90201"/>
                  <a:gd name="connsiteX8" fmla="*/ 73819 w 73818"/>
                  <a:gd name="connsiteY8" fmla="*/ 43148 h 90201"/>
                  <a:gd name="connsiteX9" fmla="*/ 73819 w 73818"/>
                  <a:gd name="connsiteY9" fmla="*/ 49340 h 90201"/>
                  <a:gd name="connsiteX10" fmla="*/ 14859 w 73818"/>
                  <a:gd name="connsiteY10" fmla="*/ 49340 h 90201"/>
                  <a:gd name="connsiteX11" fmla="*/ 22384 w 73818"/>
                  <a:gd name="connsiteY11" fmla="*/ 70104 h 90201"/>
                  <a:gd name="connsiteX12" fmla="*/ 40672 w 73818"/>
                  <a:gd name="connsiteY12" fmla="*/ 78010 h 90201"/>
                  <a:gd name="connsiteX13" fmla="*/ 54007 w 73818"/>
                  <a:gd name="connsiteY13" fmla="*/ 74771 h 90201"/>
                  <a:gd name="connsiteX14" fmla="*/ 63532 w 73818"/>
                  <a:gd name="connsiteY14" fmla="*/ 66199 h 90201"/>
                  <a:gd name="connsiteX15" fmla="*/ 72676 w 73818"/>
                  <a:gd name="connsiteY15" fmla="*/ 73247 h 90201"/>
                  <a:gd name="connsiteX16" fmla="*/ 39814 w 73818"/>
                  <a:gd name="connsiteY16" fmla="*/ 90106 h 90201"/>
                  <a:gd name="connsiteX17" fmla="*/ 38100 w 73818"/>
                  <a:gd name="connsiteY17" fmla="*/ 12192 h 90201"/>
                  <a:gd name="connsiteX18" fmla="*/ 22955 w 73818"/>
                  <a:gd name="connsiteY18" fmla="*/ 18764 h 90201"/>
                  <a:gd name="connsiteX19" fmla="*/ 15430 w 73818"/>
                  <a:gd name="connsiteY19" fmla="*/ 37147 h 90201"/>
                  <a:gd name="connsiteX20" fmla="*/ 59055 w 73818"/>
                  <a:gd name="connsiteY20" fmla="*/ 37147 h 90201"/>
                  <a:gd name="connsiteX21" fmla="*/ 59055 w 73818"/>
                  <a:gd name="connsiteY21" fmla="*/ 36004 h 90201"/>
                  <a:gd name="connsiteX22" fmla="*/ 52959 w 73818"/>
                  <a:gd name="connsiteY22" fmla="*/ 18383 h 90201"/>
                  <a:gd name="connsiteX23" fmla="*/ 38195 w 73818"/>
                  <a:gd name="connsiteY23" fmla="*/ 12192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818" h="90201">
                    <a:moveTo>
                      <a:pt x="39909" y="90202"/>
                    </a:moveTo>
                    <a:cubicBezTo>
                      <a:pt x="28099" y="90202"/>
                      <a:pt x="18478" y="86296"/>
                      <a:pt x="11144" y="78581"/>
                    </a:cubicBezTo>
                    <a:cubicBezTo>
                      <a:pt x="3810" y="70866"/>
                      <a:pt x="0" y="60484"/>
                      <a:pt x="0" y="47530"/>
                    </a:cubicBezTo>
                    <a:lnTo>
                      <a:pt x="0" y="44768"/>
                    </a:lnTo>
                    <a:cubicBezTo>
                      <a:pt x="0" y="36100"/>
                      <a:pt x="1619" y="28384"/>
                      <a:pt x="4953" y="21622"/>
                    </a:cubicBezTo>
                    <a:cubicBezTo>
                      <a:pt x="8287" y="14859"/>
                      <a:pt x="12859" y="9525"/>
                      <a:pt x="18764" y="5715"/>
                    </a:cubicBezTo>
                    <a:cubicBezTo>
                      <a:pt x="24670" y="1905"/>
                      <a:pt x="31147" y="0"/>
                      <a:pt x="38005" y="0"/>
                    </a:cubicBezTo>
                    <a:cubicBezTo>
                      <a:pt x="49339" y="0"/>
                      <a:pt x="58102" y="3715"/>
                      <a:pt x="64389" y="11144"/>
                    </a:cubicBezTo>
                    <a:cubicBezTo>
                      <a:pt x="70675" y="18574"/>
                      <a:pt x="73819" y="29242"/>
                      <a:pt x="73819" y="43148"/>
                    </a:cubicBezTo>
                    <a:lnTo>
                      <a:pt x="73819" y="49340"/>
                    </a:lnTo>
                    <a:lnTo>
                      <a:pt x="14859" y="49340"/>
                    </a:lnTo>
                    <a:cubicBezTo>
                      <a:pt x="15049" y="57912"/>
                      <a:pt x="17621" y="64865"/>
                      <a:pt x="22384" y="70104"/>
                    </a:cubicBezTo>
                    <a:cubicBezTo>
                      <a:pt x="27146" y="75343"/>
                      <a:pt x="33242" y="78010"/>
                      <a:pt x="40672" y="78010"/>
                    </a:cubicBezTo>
                    <a:cubicBezTo>
                      <a:pt x="45910" y="78010"/>
                      <a:pt x="50387" y="76962"/>
                      <a:pt x="54007" y="74771"/>
                    </a:cubicBezTo>
                    <a:cubicBezTo>
                      <a:pt x="57626" y="72580"/>
                      <a:pt x="60865" y="69818"/>
                      <a:pt x="63532" y="66199"/>
                    </a:cubicBezTo>
                    <a:lnTo>
                      <a:pt x="72676" y="73247"/>
                    </a:lnTo>
                    <a:cubicBezTo>
                      <a:pt x="65341" y="84487"/>
                      <a:pt x="54388" y="90106"/>
                      <a:pt x="39814" y="90106"/>
                    </a:cubicBezTo>
                    <a:close/>
                    <a:moveTo>
                      <a:pt x="38100" y="12192"/>
                    </a:moveTo>
                    <a:cubicBezTo>
                      <a:pt x="32099" y="12192"/>
                      <a:pt x="27051" y="14383"/>
                      <a:pt x="22955" y="18764"/>
                    </a:cubicBezTo>
                    <a:cubicBezTo>
                      <a:pt x="18859" y="23146"/>
                      <a:pt x="16383" y="29242"/>
                      <a:pt x="15430" y="37147"/>
                    </a:cubicBezTo>
                    <a:lnTo>
                      <a:pt x="59055" y="37147"/>
                    </a:lnTo>
                    <a:lnTo>
                      <a:pt x="59055" y="36004"/>
                    </a:lnTo>
                    <a:cubicBezTo>
                      <a:pt x="58674" y="28480"/>
                      <a:pt x="56578" y="22574"/>
                      <a:pt x="52959" y="18383"/>
                    </a:cubicBezTo>
                    <a:cubicBezTo>
                      <a:pt x="49339" y="14192"/>
                      <a:pt x="44386" y="12192"/>
                      <a:pt x="38195" y="1219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Volný tvar: obrazec 64">
                <a:extLst>
                  <a:ext uri="{FF2B5EF4-FFF2-40B4-BE49-F238E27FC236}">
                    <a16:creationId xmlns:a16="http://schemas.microsoft.com/office/drawing/2014/main" id="{051E71E9-625F-AF3C-23CF-E645DB9E40D6}"/>
                  </a:ext>
                </a:extLst>
              </p:cNvPr>
              <p:cNvSpPr/>
              <p:nvPr/>
            </p:nvSpPr>
            <p:spPr>
              <a:xfrm>
                <a:off x="9665348" y="3049482"/>
                <a:ext cx="71913" cy="90297"/>
              </a:xfrm>
              <a:custGeom>
                <a:avLst/>
                <a:gdLst>
                  <a:gd name="connsiteX0" fmla="*/ 56293 w 71913"/>
                  <a:gd name="connsiteY0" fmla="*/ 88678 h 90297"/>
                  <a:gd name="connsiteX1" fmla="*/ 54197 w 71913"/>
                  <a:gd name="connsiteY1" fmla="*/ 79534 h 90297"/>
                  <a:gd name="connsiteX2" fmla="*/ 29432 w 71913"/>
                  <a:gd name="connsiteY2" fmla="*/ 90297 h 90297"/>
                  <a:gd name="connsiteX3" fmla="*/ 8287 w 71913"/>
                  <a:gd name="connsiteY3" fmla="*/ 83058 h 90297"/>
                  <a:gd name="connsiteX4" fmla="*/ 0 w 71913"/>
                  <a:gd name="connsiteY4" fmla="*/ 64580 h 90297"/>
                  <a:gd name="connsiteX5" fmla="*/ 10287 w 71913"/>
                  <a:gd name="connsiteY5" fmla="*/ 43434 h 90297"/>
                  <a:gd name="connsiteX6" fmla="*/ 39338 w 71913"/>
                  <a:gd name="connsiteY6" fmla="*/ 35909 h 90297"/>
                  <a:gd name="connsiteX7" fmla="*/ 53816 w 71913"/>
                  <a:gd name="connsiteY7" fmla="*/ 35909 h 90297"/>
                  <a:gd name="connsiteX8" fmla="*/ 53816 w 71913"/>
                  <a:gd name="connsiteY8" fmla="*/ 29051 h 90297"/>
                  <a:gd name="connsiteX9" fmla="*/ 49149 w 71913"/>
                  <a:gd name="connsiteY9" fmla="*/ 16669 h 90297"/>
                  <a:gd name="connsiteX10" fmla="*/ 35433 w 71913"/>
                  <a:gd name="connsiteY10" fmla="*/ 12002 h 90297"/>
                  <a:gd name="connsiteX11" fmla="*/ 22098 w 71913"/>
                  <a:gd name="connsiteY11" fmla="*/ 16002 h 90297"/>
                  <a:gd name="connsiteX12" fmla="*/ 16669 w 71913"/>
                  <a:gd name="connsiteY12" fmla="*/ 25717 h 90297"/>
                  <a:gd name="connsiteX13" fmla="*/ 1714 w 71913"/>
                  <a:gd name="connsiteY13" fmla="*/ 25717 h 90297"/>
                  <a:gd name="connsiteX14" fmla="*/ 6382 w 71913"/>
                  <a:gd name="connsiteY14" fmla="*/ 13144 h 90297"/>
                  <a:gd name="connsiteX15" fmla="*/ 18955 w 71913"/>
                  <a:gd name="connsiteY15" fmla="*/ 3524 h 90297"/>
                  <a:gd name="connsiteX16" fmla="*/ 36386 w 71913"/>
                  <a:gd name="connsiteY16" fmla="*/ 0 h 90297"/>
                  <a:gd name="connsiteX17" fmla="*/ 60007 w 71913"/>
                  <a:gd name="connsiteY17" fmla="*/ 7525 h 90297"/>
                  <a:gd name="connsiteX18" fmla="*/ 68866 w 71913"/>
                  <a:gd name="connsiteY18" fmla="*/ 28194 h 90297"/>
                  <a:gd name="connsiteX19" fmla="*/ 68866 w 71913"/>
                  <a:gd name="connsiteY19" fmla="*/ 68294 h 90297"/>
                  <a:gd name="connsiteX20" fmla="*/ 71914 w 71913"/>
                  <a:gd name="connsiteY20" fmla="*/ 87344 h 90297"/>
                  <a:gd name="connsiteX21" fmla="*/ 71914 w 71913"/>
                  <a:gd name="connsiteY21" fmla="*/ 88583 h 90297"/>
                  <a:gd name="connsiteX22" fmla="*/ 56293 w 71913"/>
                  <a:gd name="connsiteY22" fmla="*/ 88583 h 90297"/>
                  <a:gd name="connsiteX23" fmla="*/ 31623 w 71913"/>
                  <a:gd name="connsiteY23" fmla="*/ 77343 h 90297"/>
                  <a:gd name="connsiteX24" fmla="*/ 44863 w 71913"/>
                  <a:gd name="connsiteY24" fmla="*/ 73724 h 90297"/>
                  <a:gd name="connsiteX25" fmla="*/ 53912 w 71913"/>
                  <a:gd name="connsiteY25" fmla="*/ 64294 h 90297"/>
                  <a:gd name="connsiteX26" fmla="*/ 53912 w 71913"/>
                  <a:gd name="connsiteY26" fmla="*/ 46387 h 90297"/>
                  <a:gd name="connsiteX27" fmla="*/ 42291 w 71913"/>
                  <a:gd name="connsiteY27" fmla="*/ 46387 h 90297"/>
                  <a:gd name="connsiteX28" fmla="*/ 14954 w 71913"/>
                  <a:gd name="connsiteY28" fmla="*/ 62389 h 90297"/>
                  <a:gd name="connsiteX29" fmla="*/ 19621 w 71913"/>
                  <a:gd name="connsiteY29" fmla="*/ 73342 h 90297"/>
                  <a:gd name="connsiteX30" fmla="*/ 31623 w 71913"/>
                  <a:gd name="connsiteY30" fmla="*/ 77248 h 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7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2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287" y="43434"/>
                    </a:cubicBezTo>
                    <a:cubicBezTo>
                      <a:pt x="17145" y="38386"/>
                      <a:pt x="26861" y="35909"/>
                      <a:pt x="39338" y="35909"/>
                    </a:cubicBezTo>
                    <a:lnTo>
                      <a:pt x="53816" y="35909"/>
                    </a:lnTo>
                    <a:lnTo>
                      <a:pt x="53816" y="29051"/>
                    </a:lnTo>
                    <a:cubicBezTo>
                      <a:pt x="53816" y="23812"/>
                      <a:pt x="52292" y="19717"/>
                      <a:pt x="49149" y="16669"/>
                    </a:cubicBezTo>
                    <a:cubicBezTo>
                      <a:pt x="46006" y="13621"/>
                      <a:pt x="41434" y="12002"/>
                      <a:pt x="35433" y="12002"/>
                    </a:cubicBezTo>
                    <a:cubicBezTo>
                      <a:pt x="30099" y="12002"/>
                      <a:pt x="25718" y="13335"/>
                      <a:pt x="22098" y="16002"/>
                    </a:cubicBezTo>
                    <a:cubicBezTo>
                      <a:pt x="18479" y="18669"/>
                      <a:pt x="16669" y="21908"/>
                      <a:pt x="16669" y="25717"/>
                    </a:cubicBezTo>
                    <a:lnTo>
                      <a:pt x="1714" y="25717"/>
                    </a:lnTo>
                    <a:cubicBezTo>
                      <a:pt x="1714" y="21336"/>
                      <a:pt x="3238" y="17145"/>
                      <a:pt x="6382" y="13144"/>
                    </a:cubicBezTo>
                    <a:cubicBezTo>
                      <a:pt x="9430" y="9144"/>
                      <a:pt x="13621" y="5905"/>
                      <a:pt x="18955" y="3524"/>
                    </a:cubicBezTo>
                    <a:cubicBezTo>
                      <a:pt x="24194" y="1143"/>
                      <a:pt x="30004" y="0"/>
                      <a:pt x="36386" y="0"/>
                    </a:cubicBezTo>
                    <a:cubicBezTo>
                      <a:pt x="46387" y="0"/>
                      <a:pt x="54293" y="2477"/>
                      <a:pt x="60007" y="7525"/>
                    </a:cubicBezTo>
                    <a:cubicBezTo>
                      <a:pt x="65722" y="12573"/>
                      <a:pt x="68675" y="19431"/>
                      <a:pt x="68866" y="28194"/>
                    </a:cubicBezTo>
                    <a:lnTo>
                      <a:pt x="68866" y="68294"/>
                    </a:lnTo>
                    <a:cubicBezTo>
                      <a:pt x="68866" y="76295"/>
                      <a:pt x="69913" y="82677"/>
                      <a:pt x="71914" y="87344"/>
                    </a:cubicBezTo>
                    <a:lnTo>
                      <a:pt x="71914" y="88583"/>
                    </a:lnTo>
                    <a:lnTo>
                      <a:pt x="56293" y="88583"/>
                    </a:lnTo>
                    <a:close/>
                    <a:moveTo>
                      <a:pt x="31623" y="77343"/>
                    </a:moveTo>
                    <a:cubicBezTo>
                      <a:pt x="36290" y="77343"/>
                      <a:pt x="40767" y="76105"/>
                      <a:pt x="44863" y="73724"/>
                    </a:cubicBezTo>
                    <a:cubicBezTo>
                      <a:pt x="49054" y="71342"/>
                      <a:pt x="52102" y="68199"/>
                      <a:pt x="53912" y="64294"/>
                    </a:cubicBezTo>
                    <a:lnTo>
                      <a:pt x="53912" y="46387"/>
                    </a:lnTo>
                    <a:lnTo>
                      <a:pt x="42291" y="46387"/>
                    </a:lnTo>
                    <a:cubicBezTo>
                      <a:pt x="24003" y="46387"/>
                      <a:pt x="14954" y="51721"/>
                      <a:pt x="14954" y="62389"/>
                    </a:cubicBezTo>
                    <a:cubicBezTo>
                      <a:pt x="14954" y="67056"/>
                      <a:pt x="16478" y="70676"/>
                      <a:pt x="19621" y="73342"/>
                    </a:cubicBezTo>
                    <a:cubicBezTo>
                      <a:pt x="22765" y="76010"/>
                      <a:pt x="26765" y="77248"/>
                      <a:pt x="31623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Volný tvar: obrazec 65">
                <a:extLst>
                  <a:ext uri="{FF2B5EF4-FFF2-40B4-BE49-F238E27FC236}">
                    <a16:creationId xmlns:a16="http://schemas.microsoft.com/office/drawing/2014/main" id="{8F5DF72B-916C-B81A-7647-39A67163BC98}"/>
                  </a:ext>
                </a:extLst>
              </p:cNvPr>
              <p:cNvSpPr/>
              <p:nvPr/>
            </p:nvSpPr>
            <p:spPr>
              <a:xfrm>
                <a:off x="9758788" y="3014621"/>
                <a:ext cx="14858" cy="123539"/>
              </a:xfrm>
              <a:custGeom>
                <a:avLst/>
                <a:gdLst>
                  <a:gd name="connsiteX0" fmla="*/ 14859 w 14858"/>
                  <a:gd name="connsiteY0" fmla="*/ 123539 h 123539"/>
                  <a:gd name="connsiteX1" fmla="*/ 0 w 14858"/>
                  <a:gd name="connsiteY1" fmla="*/ 123539 h 123539"/>
                  <a:gd name="connsiteX2" fmla="*/ 0 w 14858"/>
                  <a:gd name="connsiteY2" fmla="*/ 0 h 123539"/>
                  <a:gd name="connsiteX3" fmla="*/ 14859 w 14858"/>
                  <a:gd name="connsiteY3" fmla="*/ 0 h 123539"/>
                  <a:gd name="connsiteX4" fmla="*/ 14859 w 14858"/>
                  <a:gd name="connsiteY4" fmla="*/ 123539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8" h="123539">
                    <a:moveTo>
                      <a:pt x="14859" y="123539"/>
                    </a:move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1235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Volný tvar: obrazec 66">
                <a:extLst>
                  <a:ext uri="{FF2B5EF4-FFF2-40B4-BE49-F238E27FC236}">
                    <a16:creationId xmlns:a16="http://schemas.microsoft.com/office/drawing/2014/main" id="{4E45E251-9E3A-57AE-6C05-7FB20FF0EAFB}"/>
                  </a:ext>
                </a:extLst>
              </p:cNvPr>
              <p:cNvSpPr/>
              <p:nvPr/>
            </p:nvSpPr>
            <p:spPr>
              <a:xfrm>
                <a:off x="9787077" y="3030051"/>
                <a:ext cx="47339" cy="109728"/>
              </a:xfrm>
              <a:custGeom>
                <a:avLst/>
                <a:gdLst>
                  <a:gd name="connsiteX0" fmla="*/ 30671 w 47339"/>
                  <a:gd name="connsiteY0" fmla="*/ 0 h 109728"/>
                  <a:gd name="connsiteX1" fmla="*/ 30671 w 47339"/>
                  <a:gd name="connsiteY1" fmla="*/ 21050 h 109728"/>
                  <a:gd name="connsiteX2" fmla="*/ 46958 w 47339"/>
                  <a:gd name="connsiteY2" fmla="*/ 21050 h 109728"/>
                  <a:gd name="connsiteX3" fmla="*/ 46958 w 47339"/>
                  <a:gd name="connsiteY3" fmla="*/ 32576 h 109728"/>
                  <a:gd name="connsiteX4" fmla="*/ 30671 w 47339"/>
                  <a:gd name="connsiteY4" fmla="*/ 32576 h 109728"/>
                  <a:gd name="connsiteX5" fmla="*/ 30671 w 47339"/>
                  <a:gd name="connsiteY5" fmla="*/ 86582 h 109728"/>
                  <a:gd name="connsiteX6" fmla="*/ 32861 w 47339"/>
                  <a:gd name="connsiteY6" fmla="*/ 94488 h 109728"/>
                  <a:gd name="connsiteX7" fmla="*/ 40291 w 47339"/>
                  <a:gd name="connsiteY7" fmla="*/ 97060 h 109728"/>
                  <a:gd name="connsiteX8" fmla="*/ 47339 w 47339"/>
                  <a:gd name="connsiteY8" fmla="*/ 96107 h 109728"/>
                  <a:gd name="connsiteX9" fmla="*/ 47339 w 47339"/>
                  <a:gd name="connsiteY9" fmla="*/ 108109 h 109728"/>
                  <a:gd name="connsiteX10" fmla="*/ 35909 w 47339"/>
                  <a:gd name="connsiteY10" fmla="*/ 109728 h 109728"/>
                  <a:gd name="connsiteX11" fmla="*/ 20860 w 47339"/>
                  <a:gd name="connsiteY11" fmla="*/ 103727 h 109728"/>
                  <a:gd name="connsiteX12" fmla="*/ 15812 w 47339"/>
                  <a:gd name="connsiteY12" fmla="*/ 86582 h 109728"/>
                  <a:gd name="connsiteX13" fmla="*/ 15812 w 47339"/>
                  <a:gd name="connsiteY13" fmla="*/ 32576 h 109728"/>
                  <a:gd name="connsiteX14" fmla="*/ 0 w 47339"/>
                  <a:gd name="connsiteY14" fmla="*/ 32576 h 109728"/>
                  <a:gd name="connsiteX15" fmla="*/ 0 w 47339"/>
                  <a:gd name="connsiteY15" fmla="*/ 21050 h 109728"/>
                  <a:gd name="connsiteX16" fmla="*/ 15812 w 47339"/>
                  <a:gd name="connsiteY16" fmla="*/ 21050 h 109728"/>
                  <a:gd name="connsiteX17" fmla="*/ 15812 w 47339"/>
                  <a:gd name="connsiteY17" fmla="*/ 0 h 109728"/>
                  <a:gd name="connsiteX18" fmla="*/ 30671 w 47339"/>
                  <a:gd name="connsiteY18" fmla="*/ 0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8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488"/>
                    </a:cubicBezTo>
                    <a:cubicBezTo>
                      <a:pt x="34290" y="96203"/>
                      <a:pt x="36766" y="97060"/>
                      <a:pt x="40291" y="97060"/>
                    </a:cubicBezTo>
                    <a:cubicBezTo>
                      <a:pt x="42005" y="97060"/>
                      <a:pt x="44387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289" y="107728"/>
                      <a:pt x="20860" y="103727"/>
                    </a:cubicBezTo>
                    <a:cubicBezTo>
                      <a:pt x="17431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Volný tvar: obrazec 67">
                <a:extLst>
                  <a:ext uri="{FF2B5EF4-FFF2-40B4-BE49-F238E27FC236}">
                    <a16:creationId xmlns:a16="http://schemas.microsoft.com/office/drawing/2014/main" id="{E97B9D89-8798-B83A-58B1-C4698D8326F1}"/>
                  </a:ext>
                </a:extLst>
              </p:cNvPr>
              <p:cNvSpPr/>
              <p:nvPr/>
            </p:nvSpPr>
            <p:spPr>
              <a:xfrm>
                <a:off x="9851371" y="3014621"/>
                <a:ext cx="68389" cy="123539"/>
              </a:xfrm>
              <a:custGeom>
                <a:avLst/>
                <a:gdLst>
                  <a:gd name="connsiteX0" fmla="*/ 14859 w 68389"/>
                  <a:gd name="connsiteY0" fmla="*/ 47053 h 123539"/>
                  <a:gd name="connsiteX1" fmla="*/ 40577 w 68389"/>
                  <a:gd name="connsiteY1" fmla="*/ 34862 h 123539"/>
                  <a:gd name="connsiteX2" fmla="*/ 68389 w 68389"/>
                  <a:gd name="connsiteY2" fmla="*/ 66008 h 123539"/>
                  <a:gd name="connsiteX3" fmla="*/ 68389 w 68389"/>
                  <a:gd name="connsiteY3" fmla="*/ 123539 h 123539"/>
                  <a:gd name="connsiteX4" fmla="*/ 53530 w 68389"/>
                  <a:gd name="connsiteY4" fmla="*/ 123539 h 123539"/>
                  <a:gd name="connsiteX5" fmla="*/ 53530 w 68389"/>
                  <a:gd name="connsiteY5" fmla="*/ 65913 h 123539"/>
                  <a:gd name="connsiteX6" fmla="*/ 49244 w 68389"/>
                  <a:gd name="connsiteY6" fmla="*/ 52007 h 123539"/>
                  <a:gd name="connsiteX7" fmla="*/ 36100 w 68389"/>
                  <a:gd name="connsiteY7" fmla="*/ 47530 h 123539"/>
                  <a:gd name="connsiteX8" fmla="*/ 23431 w 68389"/>
                  <a:gd name="connsiteY8" fmla="*/ 51435 h 123539"/>
                  <a:gd name="connsiteX9" fmla="*/ 14859 w 68389"/>
                  <a:gd name="connsiteY9" fmla="*/ 61532 h 123539"/>
                  <a:gd name="connsiteX10" fmla="*/ 14859 w 68389"/>
                  <a:gd name="connsiteY10" fmla="*/ 123539 h 123539"/>
                  <a:gd name="connsiteX11" fmla="*/ 0 w 68389"/>
                  <a:gd name="connsiteY11" fmla="*/ 123539 h 123539"/>
                  <a:gd name="connsiteX12" fmla="*/ 0 w 68389"/>
                  <a:gd name="connsiteY12" fmla="*/ 0 h 123539"/>
                  <a:gd name="connsiteX13" fmla="*/ 14859 w 68389"/>
                  <a:gd name="connsiteY13" fmla="*/ 0 h 123539"/>
                  <a:gd name="connsiteX14" fmla="*/ 14859 w 68389"/>
                  <a:gd name="connsiteY14" fmla="*/ 47053 h 12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123539">
                    <a:moveTo>
                      <a:pt x="14859" y="47053"/>
                    </a:moveTo>
                    <a:cubicBezTo>
                      <a:pt x="21431" y="38957"/>
                      <a:pt x="30004" y="34862"/>
                      <a:pt x="40577" y="34862"/>
                    </a:cubicBezTo>
                    <a:cubicBezTo>
                      <a:pt x="58960" y="34862"/>
                      <a:pt x="68294" y="45244"/>
                      <a:pt x="68389" y="66008"/>
                    </a:cubicBezTo>
                    <a:lnTo>
                      <a:pt x="68389" y="123539"/>
                    </a:lnTo>
                    <a:lnTo>
                      <a:pt x="53530" y="123539"/>
                    </a:lnTo>
                    <a:lnTo>
                      <a:pt x="53530" y="65913"/>
                    </a:lnTo>
                    <a:cubicBezTo>
                      <a:pt x="53530" y="59627"/>
                      <a:pt x="52006" y="54959"/>
                      <a:pt x="49244" y="52007"/>
                    </a:cubicBezTo>
                    <a:cubicBezTo>
                      <a:pt x="46482" y="49054"/>
                      <a:pt x="42005" y="47530"/>
                      <a:pt x="36100" y="47530"/>
                    </a:cubicBezTo>
                    <a:cubicBezTo>
                      <a:pt x="31242" y="47530"/>
                      <a:pt x="27051" y="48768"/>
                      <a:pt x="23431" y="51435"/>
                    </a:cubicBezTo>
                    <a:cubicBezTo>
                      <a:pt x="19812" y="54102"/>
                      <a:pt x="16954" y="57340"/>
                      <a:pt x="14859" y="61532"/>
                    </a:cubicBezTo>
                    <a:lnTo>
                      <a:pt x="14859" y="123539"/>
                    </a:lnTo>
                    <a:lnTo>
                      <a:pt x="0" y="123539"/>
                    </a:lnTo>
                    <a:lnTo>
                      <a:pt x="0" y="0"/>
                    </a:lnTo>
                    <a:lnTo>
                      <a:pt x="14859" y="0"/>
                    </a:lnTo>
                    <a:lnTo>
                      <a:pt x="14859" y="4705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Volný tvar: obrazec 68">
                <a:extLst>
                  <a:ext uri="{FF2B5EF4-FFF2-40B4-BE49-F238E27FC236}">
                    <a16:creationId xmlns:a16="http://schemas.microsoft.com/office/drawing/2014/main" id="{977C2A77-D739-3DBE-F544-A40978B7CAE8}"/>
                  </a:ext>
                </a:extLst>
              </p:cNvPr>
              <p:cNvSpPr/>
              <p:nvPr/>
            </p:nvSpPr>
            <p:spPr>
              <a:xfrm>
                <a:off x="9986340" y="3021003"/>
                <a:ext cx="15430" cy="117157"/>
              </a:xfrm>
              <a:custGeom>
                <a:avLst/>
                <a:gdLst>
                  <a:gd name="connsiteX0" fmla="*/ 15430 w 15430"/>
                  <a:gd name="connsiteY0" fmla="*/ 117157 h 117157"/>
                  <a:gd name="connsiteX1" fmla="*/ 0 w 15430"/>
                  <a:gd name="connsiteY1" fmla="*/ 117157 h 117157"/>
                  <a:gd name="connsiteX2" fmla="*/ 0 w 15430"/>
                  <a:gd name="connsiteY2" fmla="*/ 0 h 117157"/>
                  <a:gd name="connsiteX3" fmla="*/ 15430 w 15430"/>
                  <a:gd name="connsiteY3" fmla="*/ 0 h 117157"/>
                  <a:gd name="connsiteX4" fmla="*/ 15430 w 15430"/>
                  <a:gd name="connsiteY4" fmla="*/ 117157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30" h="117157">
                    <a:moveTo>
                      <a:pt x="15430" y="117157"/>
                    </a:moveTo>
                    <a:lnTo>
                      <a:pt x="0" y="117157"/>
                    </a:lnTo>
                    <a:lnTo>
                      <a:pt x="0" y="0"/>
                    </a:lnTo>
                    <a:lnTo>
                      <a:pt x="15430" y="0"/>
                    </a:lnTo>
                    <a:lnTo>
                      <a:pt x="15430" y="1171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Volný tvar: obrazec 69">
                <a:extLst>
                  <a:ext uri="{FF2B5EF4-FFF2-40B4-BE49-F238E27FC236}">
                    <a16:creationId xmlns:a16="http://schemas.microsoft.com/office/drawing/2014/main" id="{EBB5F764-1BC7-CA41-A764-BF4E676180F2}"/>
                  </a:ext>
                </a:extLst>
              </p:cNvPr>
              <p:cNvSpPr/>
              <p:nvPr/>
            </p:nvSpPr>
            <p:spPr>
              <a:xfrm>
                <a:off x="10027774" y="3049482"/>
                <a:ext cx="68389" cy="88677"/>
              </a:xfrm>
              <a:custGeom>
                <a:avLst/>
                <a:gdLst>
                  <a:gd name="connsiteX0" fmla="*/ 14002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90 w 68389"/>
                  <a:gd name="connsiteY3" fmla="*/ 31147 h 88677"/>
                  <a:gd name="connsiteX4" fmla="*/ 68390 w 68389"/>
                  <a:gd name="connsiteY4" fmla="*/ 88678 h 88677"/>
                  <a:gd name="connsiteX5" fmla="*/ 53531 w 68389"/>
                  <a:gd name="connsiteY5" fmla="*/ 88678 h 88677"/>
                  <a:gd name="connsiteX6" fmla="*/ 53531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2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2" y="1619"/>
                    </a:moveTo>
                    <a:lnTo>
                      <a:pt x="14478" y="12573"/>
                    </a:lnTo>
                    <a:cubicBezTo>
                      <a:pt x="21146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90" y="31147"/>
                    </a:cubicBezTo>
                    <a:lnTo>
                      <a:pt x="68390" y="88678"/>
                    </a:lnTo>
                    <a:lnTo>
                      <a:pt x="53531" y="88678"/>
                    </a:lnTo>
                    <a:lnTo>
                      <a:pt x="53531" y="31052"/>
                    </a:lnTo>
                    <a:cubicBezTo>
                      <a:pt x="53531" y="24765"/>
                      <a:pt x="52007" y="20098"/>
                      <a:pt x="49244" y="17145"/>
                    </a:cubicBezTo>
                    <a:cubicBezTo>
                      <a:pt x="46387" y="14097"/>
                      <a:pt x="42005" y="12668"/>
                      <a:pt x="36100" y="12668"/>
                    </a:cubicBezTo>
                    <a:cubicBezTo>
                      <a:pt x="31242" y="12668"/>
                      <a:pt x="27051" y="13906"/>
                      <a:pt x="23432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Volný tvar: obrazec 70">
                <a:extLst>
                  <a:ext uri="{FF2B5EF4-FFF2-40B4-BE49-F238E27FC236}">
                    <a16:creationId xmlns:a16="http://schemas.microsoft.com/office/drawing/2014/main" id="{9ACE3884-CAF7-1B40-0575-02195A34514D}"/>
                  </a:ext>
                </a:extLst>
              </p:cNvPr>
              <p:cNvSpPr/>
              <p:nvPr/>
            </p:nvSpPr>
            <p:spPr>
              <a:xfrm>
                <a:off x="10112261" y="3012906"/>
                <a:ext cx="52577" cy="125348"/>
              </a:xfrm>
              <a:custGeom>
                <a:avLst/>
                <a:gdLst>
                  <a:gd name="connsiteX0" fmla="*/ 13716 w 52577"/>
                  <a:gd name="connsiteY0" fmla="*/ 125254 h 125348"/>
                  <a:gd name="connsiteX1" fmla="*/ 13716 w 52577"/>
                  <a:gd name="connsiteY1" fmla="*/ 49720 h 125348"/>
                  <a:gd name="connsiteX2" fmla="*/ 0 w 52577"/>
                  <a:gd name="connsiteY2" fmla="*/ 49720 h 125348"/>
                  <a:gd name="connsiteX3" fmla="*/ 0 w 52577"/>
                  <a:gd name="connsiteY3" fmla="*/ 38195 h 125348"/>
                  <a:gd name="connsiteX4" fmla="*/ 13716 w 52577"/>
                  <a:gd name="connsiteY4" fmla="*/ 38195 h 125348"/>
                  <a:gd name="connsiteX5" fmla="*/ 13716 w 52577"/>
                  <a:gd name="connsiteY5" fmla="*/ 29242 h 125348"/>
                  <a:gd name="connsiteX6" fmla="*/ 21241 w 52577"/>
                  <a:gd name="connsiteY6" fmla="*/ 7620 h 125348"/>
                  <a:gd name="connsiteX7" fmla="*/ 42386 w 52577"/>
                  <a:gd name="connsiteY7" fmla="*/ 0 h 125348"/>
                  <a:gd name="connsiteX8" fmla="*/ 52578 w 52577"/>
                  <a:gd name="connsiteY8" fmla="*/ 1333 h 125348"/>
                  <a:gd name="connsiteX9" fmla="*/ 51816 w 52577"/>
                  <a:gd name="connsiteY9" fmla="*/ 13335 h 125348"/>
                  <a:gd name="connsiteX10" fmla="*/ 43815 w 52577"/>
                  <a:gd name="connsiteY10" fmla="*/ 12573 h 125348"/>
                  <a:gd name="connsiteX11" fmla="*/ 32671 w 52577"/>
                  <a:gd name="connsiteY11" fmla="*/ 16859 h 125348"/>
                  <a:gd name="connsiteX12" fmla="*/ 28765 w 52577"/>
                  <a:gd name="connsiteY12" fmla="*/ 29051 h 125348"/>
                  <a:gd name="connsiteX13" fmla="*/ 28765 w 52577"/>
                  <a:gd name="connsiteY13" fmla="*/ 38291 h 125348"/>
                  <a:gd name="connsiteX14" fmla="*/ 47339 w 52577"/>
                  <a:gd name="connsiteY14" fmla="*/ 38291 h 125348"/>
                  <a:gd name="connsiteX15" fmla="*/ 47339 w 52577"/>
                  <a:gd name="connsiteY15" fmla="*/ 49816 h 125348"/>
                  <a:gd name="connsiteX16" fmla="*/ 28765 w 52577"/>
                  <a:gd name="connsiteY16" fmla="*/ 49816 h 125348"/>
                  <a:gd name="connsiteX17" fmla="*/ 28765 w 52577"/>
                  <a:gd name="connsiteY17" fmla="*/ 125349 h 125348"/>
                  <a:gd name="connsiteX18" fmla="*/ 13906 w 52577"/>
                  <a:gd name="connsiteY18" fmla="*/ 125349 h 125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2577" h="125348">
                    <a:moveTo>
                      <a:pt x="13716" y="125254"/>
                    </a:moveTo>
                    <a:lnTo>
                      <a:pt x="13716" y="49720"/>
                    </a:lnTo>
                    <a:lnTo>
                      <a:pt x="0" y="49720"/>
                    </a:lnTo>
                    <a:lnTo>
                      <a:pt x="0" y="38195"/>
                    </a:lnTo>
                    <a:lnTo>
                      <a:pt x="13716" y="38195"/>
                    </a:lnTo>
                    <a:lnTo>
                      <a:pt x="13716" y="29242"/>
                    </a:lnTo>
                    <a:cubicBezTo>
                      <a:pt x="13716" y="19907"/>
                      <a:pt x="16192" y="12668"/>
                      <a:pt x="21241" y="7620"/>
                    </a:cubicBezTo>
                    <a:cubicBezTo>
                      <a:pt x="26194" y="2477"/>
                      <a:pt x="33242" y="0"/>
                      <a:pt x="42386" y="0"/>
                    </a:cubicBezTo>
                    <a:cubicBezTo>
                      <a:pt x="45815" y="0"/>
                      <a:pt x="49244" y="476"/>
                      <a:pt x="52578" y="1333"/>
                    </a:cubicBezTo>
                    <a:lnTo>
                      <a:pt x="51816" y="13335"/>
                    </a:lnTo>
                    <a:cubicBezTo>
                      <a:pt x="49339" y="12859"/>
                      <a:pt x="46577" y="12573"/>
                      <a:pt x="43815" y="12573"/>
                    </a:cubicBezTo>
                    <a:cubicBezTo>
                      <a:pt x="38957" y="12573"/>
                      <a:pt x="35242" y="14002"/>
                      <a:pt x="32671" y="16859"/>
                    </a:cubicBezTo>
                    <a:cubicBezTo>
                      <a:pt x="30004" y="19717"/>
                      <a:pt x="28765" y="23717"/>
                      <a:pt x="28765" y="29051"/>
                    </a:cubicBezTo>
                    <a:lnTo>
                      <a:pt x="28765" y="38291"/>
                    </a:lnTo>
                    <a:lnTo>
                      <a:pt x="47339" y="38291"/>
                    </a:lnTo>
                    <a:lnTo>
                      <a:pt x="47339" y="49816"/>
                    </a:lnTo>
                    <a:lnTo>
                      <a:pt x="28765" y="49816"/>
                    </a:lnTo>
                    <a:lnTo>
                      <a:pt x="28765" y="125349"/>
                    </a:lnTo>
                    <a:lnTo>
                      <a:pt x="13906" y="12534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Volný tvar: obrazec 71">
                <a:extLst>
                  <a:ext uri="{FF2B5EF4-FFF2-40B4-BE49-F238E27FC236}">
                    <a16:creationId xmlns:a16="http://schemas.microsoft.com/office/drawing/2014/main" id="{080CB8EE-AB74-551D-D03B-E3B4DE5B0D89}"/>
                  </a:ext>
                </a:extLst>
              </p:cNvPr>
              <p:cNvSpPr/>
              <p:nvPr/>
            </p:nvSpPr>
            <p:spPr>
              <a:xfrm>
                <a:off x="10171887" y="3049482"/>
                <a:ext cx="79248" cy="90201"/>
              </a:xfrm>
              <a:custGeom>
                <a:avLst/>
                <a:gdLst>
                  <a:gd name="connsiteX0" fmla="*/ 0 w 79248"/>
                  <a:gd name="connsiteY0" fmla="*/ 44386 h 90201"/>
                  <a:gd name="connsiteX1" fmla="*/ 5048 w 79248"/>
                  <a:gd name="connsiteY1" fmla="*/ 21336 h 90201"/>
                  <a:gd name="connsiteX2" fmla="*/ 19050 w 79248"/>
                  <a:gd name="connsiteY2" fmla="*/ 5524 h 90201"/>
                  <a:gd name="connsiteX3" fmla="*/ 39529 w 79248"/>
                  <a:gd name="connsiteY3" fmla="*/ 0 h 90201"/>
                  <a:gd name="connsiteX4" fmla="*/ 68294 w 79248"/>
                  <a:gd name="connsiteY4" fmla="*/ 12287 h 90201"/>
                  <a:gd name="connsiteX5" fmla="*/ 79248 w 79248"/>
                  <a:gd name="connsiteY5" fmla="*/ 45053 h 90201"/>
                  <a:gd name="connsiteX6" fmla="*/ 79248 w 79248"/>
                  <a:gd name="connsiteY6" fmla="*/ 46101 h 90201"/>
                  <a:gd name="connsiteX7" fmla="*/ 74390 w 79248"/>
                  <a:gd name="connsiteY7" fmla="*/ 68866 h 90201"/>
                  <a:gd name="connsiteX8" fmla="*/ 60484 w 79248"/>
                  <a:gd name="connsiteY8" fmla="*/ 84582 h 90201"/>
                  <a:gd name="connsiteX9" fmla="*/ 39719 w 79248"/>
                  <a:gd name="connsiteY9" fmla="*/ 90202 h 90201"/>
                  <a:gd name="connsiteX10" fmla="*/ 11049 w 79248"/>
                  <a:gd name="connsiteY10" fmla="*/ 77914 h 90201"/>
                  <a:gd name="connsiteX11" fmla="*/ 95 w 79248"/>
                  <a:gd name="connsiteY11" fmla="*/ 45339 h 90201"/>
                  <a:gd name="connsiteX12" fmla="*/ 95 w 79248"/>
                  <a:gd name="connsiteY12" fmla="*/ 44291 h 90201"/>
                  <a:gd name="connsiteX13" fmla="*/ 14954 w 79248"/>
                  <a:gd name="connsiteY13" fmla="*/ 46101 h 90201"/>
                  <a:gd name="connsiteX14" fmla="*/ 21717 w 79248"/>
                  <a:gd name="connsiteY14" fmla="*/ 69342 h 90201"/>
                  <a:gd name="connsiteX15" fmla="*/ 39719 w 79248"/>
                  <a:gd name="connsiteY15" fmla="*/ 78105 h 90201"/>
                  <a:gd name="connsiteX16" fmla="*/ 57721 w 79248"/>
                  <a:gd name="connsiteY16" fmla="*/ 69247 h 90201"/>
                  <a:gd name="connsiteX17" fmla="*/ 64389 w 79248"/>
                  <a:gd name="connsiteY17" fmla="*/ 44386 h 90201"/>
                  <a:gd name="connsiteX18" fmla="*/ 57626 w 79248"/>
                  <a:gd name="connsiteY18" fmla="*/ 21145 h 90201"/>
                  <a:gd name="connsiteX19" fmla="*/ 39529 w 79248"/>
                  <a:gd name="connsiteY19" fmla="*/ 12287 h 90201"/>
                  <a:gd name="connsiteX20" fmla="*/ 21717 w 79248"/>
                  <a:gd name="connsiteY20" fmla="*/ 21050 h 90201"/>
                  <a:gd name="connsiteX21" fmla="*/ 14954 w 79248"/>
                  <a:gd name="connsiteY21" fmla="*/ 46101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9248" h="90201">
                    <a:moveTo>
                      <a:pt x="0" y="44386"/>
                    </a:moveTo>
                    <a:cubicBezTo>
                      <a:pt x="0" y="35814"/>
                      <a:pt x="1714" y="28194"/>
                      <a:pt x="5048" y="21336"/>
                    </a:cubicBezTo>
                    <a:cubicBezTo>
                      <a:pt x="8382" y="14573"/>
                      <a:pt x="13049" y="9239"/>
                      <a:pt x="19050" y="5524"/>
                    </a:cubicBezTo>
                    <a:cubicBezTo>
                      <a:pt x="25051" y="1810"/>
                      <a:pt x="31813" y="0"/>
                      <a:pt x="39529" y="0"/>
                    </a:cubicBezTo>
                    <a:cubicBezTo>
                      <a:pt x="51340" y="0"/>
                      <a:pt x="60960" y="4096"/>
                      <a:pt x="68294" y="12287"/>
                    </a:cubicBezTo>
                    <a:cubicBezTo>
                      <a:pt x="75629" y="20479"/>
                      <a:pt x="79248" y="31433"/>
                      <a:pt x="79248" y="45053"/>
                    </a:cubicBezTo>
                    <a:lnTo>
                      <a:pt x="79248" y="46101"/>
                    </a:lnTo>
                    <a:cubicBezTo>
                      <a:pt x="79248" y="54578"/>
                      <a:pt x="77629" y="62198"/>
                      <a:pt x="74390" y="68866"/>
                    </a:cubicBezTo>
                    <a:cubicBezTo>
                      <a:pt x="71152" y="75629"/>
                      <a:pt x="66485" y="80867"/>
                      <a:pt x="60484" y="84582"/>
                    </a:cubicBezTo>
                    <a:cubicBezTo>
                      <a:pt x="54483" y="88297"/>
                      <a:pt x="47530" y="90202"/>
                      <a:pt x="39719" y="90202"/>
                    </a:cubicBezTo>
                    <a:cubicBezTo>
                      <a:pt x="27908" y="90202"/>
                      <a:pt x="18383" y="86106"/>
                      <a:pt x="11049" y="77914"/>
                    </a:cubicBezTo>
                    <a:cubicBezTo>
                      <a:pt x="3715" y="69723"/>
                      <a:pt x="95" y="58864"/>
                      <a:pt x="95" y="45339"/>
                    </a:cubicBezTo>
                    <a:lnTo>
                      <a:pt x="95" y="44291"/>
                    </a:lnTo>
                    <a:close/>
                    <a:moveTo>
                      <a:pt x="14954" y="46101"/>
                    </a:moveTo>
                    <a:cubicBezTo>
                      <a:pt x="14954" y="55721"/>
                      <a:pt x="17145" y="63532"/>
                      <a:pt x="21717" y="69342"/>
                    </a:cubicBezTo>
                    <a:cubicBezTo>
                      <a:pt x="26194" y="75152"/>
                      <a:pt x="32195" y="78105"/>
                      <a:pt x="39719" y="78105"/>
                    </a:cubicBezTo>
                    <a:cubicBezTo>
                      <a:pt x="47244" y="78105"/>
                      <a:pt x="53245" y="75152"/>
                      <a:pt x="57721" y="69247"/>
                    </a:cubicBezTo>
                    <a:cubicBezTo>
                      <a:pt x="62198" y="63341"/>
                      <a:pt x="64389" y="55055"/>
                      <a:pt x="64389" y="44386"/>
                    </a:cubicBezTo>
                    <a:cubicBezTo>
                      <a:pt x="64389" y="34861"/>
                      <a:pt x="62103" y="27146"/>
                      <a:pt x="57626" y="21145"/>
                    </a:cubicBezTo>
                    <a:cubicBezTo>
                      <a:pt x="53054" y="15240"/>
                      <a:pt x="47054" y="12287"/>
                      <a:pt x="39529" y="12287"/>
                    </a:cubicBezTo>
                    <a:cubicBezTo>
                      <a:pt x="32004" y="12287"/>
                      <a:pt x="26289" y="15240"/>
                      <a:pt x="21717" y="21050"/>
                    </a:cubicBezTo>
                    <a:cubicBezTo>
                      <a:pt x="17240" y="26860"/>
                      <a:pt x="14954" y="35242"/>
                      <a:pt x="14954" y="4610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Volný tvar: obrazec 72">
                <a:extLst>
                  <a:ext uri="{FF2B5EF4-FFF2-40B4-BE49-F238E27FC236}">
                    <a16:creationId xmlns:a16="http://schemas.microsoft.com/office/drawing/2014/main" id="{D052E29B-975F-C024-A6DA-4EE665833E59}"/>
                  </a:ext>
                </a:extLst>
              </p:cNvPr>
              <p:cNvSpPr/>
              <p:nvPr/>
            </p:nvSpPr>
            <p:spPr>
              <a:xfrm>
                <a:off x="10269804" y="3049578"/>
                <a:ext cx="42100" cy="88582"/>
              </a:xfrm>
              <a:custGeom>
                <a:avLst/>
                <a:gdLst>
                  <a:gd name="connsiteX0" fmla="*/ 42101 w 42100"/>
                  <a:gd name="connsiteY0" fmla="*/ 14859 h 88582"/>
                  <a:gd name="connsiteX1" fmla="*/ 34766 w 42100"/>
                  <a:gd name="connsiteY1" fmla="*/ 14288 h 88582"/>
                  <a:gd name="connsiteX2" fmla="*/ 14859 w 42100"/>
                  <a:gd name="connsiteY2" fmla="*/ 26765 h 88582"/>
                  <a:gd name="connsiteX3" fmla="*/ 14859 w 42100"/>
                  <a:gd name="connsiteY3" fmla="*/ 88582 h 88582"/>
                  <a:gd name="connsiteX4" fmla="*/ 0 w 42100"/>
                  <a:gd name="connsiteY4" fmla="*/ 88582 h 88582"/>
                  <a:gd name="connsiteX5" fmla="*/ 0 w 42100"/>
                  <a:gd name="connsiteY5" fmla="*/ 1524 h 88582"/>
                  <a:gd name="connsiteX6" fmla="*/ 14478 w 42100"/>
                  <a:gd name="connsiteY6" fmla="*/ 1524 h 88582"/>
                  <a:gd name="connsiteX7" fmla="*/ 14764 w 42100"/>
                  <a:gd name="connsiteY7" fmla="*/ 11620 h 88582"/>
                  <a:gd name="connsiteX8" fmla="*/ 35528 w 42100"/>
                  <a:gd name="connsiteY8" fmla="*/ 0 h 88582"/>
                  <a:gd name="connsiteX9" fmla="*/ 42101 w 42100"/>
                  <a:gd name="connsiteY9" fmla="*/ 1143 h 88582"/>
                  <a:gd name="connsiteX10" fmla="*/ 42101 w 42100"/>
                  <a:gd name="connsiteY10" fmla="*/ 14954 h 8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100" h="88582">
                    <a:moveTo>
                      <a:pt x="42101" y="14859"/>
                    </a:moveTo>
                    <a:cubicBezTo>
                      <a:pt x="39814" y="14478"/>
                      <a:pt x="37433" y="14288"/>
                      <a:pt x="34766" y="14288"/>
                    </a:cubicBezTo>
                    <a:cubicBezTo>
                      <a:pt x="25051" y="14288"/>
                      <a:pt x="18383" y="18478"/>
                      <a:pt x="14859" y="26765"/>
                    </a:cubicBezTo>
                    <a:lnTo>
                      <a:pt x="14859" y="88582"/>
                    </a:lnTo>
                    <a:lnTo>
                      <a:pt x="0" y="88582"/>
                    </a:lnTo>
                    <a:lnTo>
                      <a:pt x="0" y="1524"/>
                    </a:lnTo>
                    <a:lnTo>
                      <a:pt x="14478" y="1524"/>
                    </a:lnTo>
                    <a:lnTo>
                      <a:pt x="14764" y="11620"/>
                    </a:lnTo>
                    <a:cubicBezTo>
                      <a:pt x="19621" y="3810"/>
                      <a:pt x="26575" y="0"/>
                      <a:pt x="35528" y="0"/>
                    </a:cubicBezTo>
                    <a:cubicBezTo>
                      <a:pt x="38386" y="0"/>
                      <a:pt x="40672" y="381"/>
                      <a:pt x="42101" y="1143"/>
                    </a:cubicBezTo>
                    <a:lnTo>
                      <a:pt x="42101" y="149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Volný tvar: obrazec 73">
                <a:extLst>
                  <a:ext uri="{FF2B5EF4-FFF2-40B4-BE49-F238E27FC236}">
                    <a16:creationId xmlns:a16="http://schemas.microsoft.com/office/drawing/2014/main" id="{C95B6DE1-341F-2FA6-2FCD-389B1E734F80}"/>
                  </a:ext>
                </a:extLst>
              </p:cNvPr>
              <p:cNvSpPr/>
              <p:nvPr/>
            </p:nvSpPr>
            <p:spPr>
              <a:xfrm>
                <a:off x="10325621" y="3049482"/>
                <a:ext cx="121920" cy="88582"/>
              </a:xfrm>
              <a:custGeom>
                <a:avLst/>
                <a:gdLst>
                  <a:gd name="connsiteX0" fmla="*/ 13906 w 121920"/>
                  <a:gd name="connsiteY0" fmla="*/ 1619 h 88582"/>
                  <a:gd name="connsiteX1" fmla="*/ 14288 w 121920"/>
                  <a:gd name="connsiteY1" fmla="*/ 11240 h 88582"/>
                  <a:gd name="connsiteX2" fmla="*/ 40100 w 121920"/>
                  <a:gd name="connsiteY2" fmla="*/ 0 h 88582"/>
                  <a:gd name="connsiteX3" fmla="*/ 64960 w 121920"/>
                  <a:gd name="connsiteY3" fmla="*/ 14002 h 88582"/>
                  <a:gd name="connsiteX4" fmla="*/ 76295 w 121920"/>
                  <a:gd name="connsiteY4" fmla="*/ 3905 h 88582"/>
                  <a:gd name="connsiteX5" fmla="*/ 92773 w 121920"/>
                  <a:gd name="connsiteY5" fmla="*/ 0 h 88582"/>
                  <a:gd name="connsiteX6" fmla="*/ 121920 w 121920"/>
                  <a:gd name="connsiteY6" fmla="*/ 30289 h 88582"/>
                  <a:gd name="connsiteX7" fmla="*/ 121920 w 121920"/>
                  <a:gd name="connsiteY7" fmla="*/ 88583 h 88582"/>
                  <a:gd name="connsiteX8" fmla="*/ 107061 w 121920"/>
                  <a:gd name="connsiteY8" fmla="*/ 88583 h 88582"/>
                  <a:gd name="connsiteX9" fmla="*/ 107061 w 121920"/>
                  <a:gd name="connsiteY9" fmla="*/ 31147 h 88582"/>
                  <a:gd name="connsiteX10" fmla="*/ 102775 w 121920"/>
                  <a:gd name="connsiteY10" fmla="*/ 17145 h 88582"/>
                  <a:gd name="connsiteX11" fmla="*/ 88487 w 121920"/>
                  <a:gd name="connsiteY11" fmla="*/ 12478 h 88582"/>
                  <a:gd name="connsiteX12" fmla="*/ 74771 w 121920"/>
                  <a:gd name="connsiteY12" fmla="*/ 17431 h 88582"/>
                  <a:gd name="connsiteX13" fmla="*/ 68389 w 121920"/>
                  <a:gd name="connsiteY13" fmla="*/ 30766 h 88582"/>
                  <a:gd name="connsiteX14" fmla="*/ 68389 w 121920"/>
                  <a:gd name="connsiteY14" fmla="*/ 88583 h 88582"/>
                  <a:gd name="connsiteX15" fmla="*/ 53435 w 121920"/>
                  <a:gd name="connsiteY15" fmla="*/ 88583 h 88582"/>
                  <a:gd name="connsiteX16" fmla="*/ 53435 w 121920"/>
                  <a:gd name="connsiteY16" fmla="*/ 31528 h 88582"/>
                  <a:gd name="connsiteX17" fmla="*/ 34862 w 121920"/>
                  <a:gd name="connsiteY17" fmla="*/ 12573 h 88582"/>
                  <a:gd name="connsiteX18" fmla="*/ 14859 w 121920"/>
                  <a:gd name="connsiteY18" fmla="*/ 25051 h 88582"/>
                  <a:gd name="connsiteX19" fmla="*/ 14859 w 121920"/>
                  <a:gd name="connsiteY19" fmla="*/ 88583 h 88582"/>
                  <a:gd name="connsiteX20" fmla="*/ 0 w 121920"/>
                  <a:gd name="connsiteY20" fmla="*/ 88583 h 88582"/>
                  <a:gd name="connsiteX21" fmla="*/ 0 w 121920"/>
                  <a:gd name="connsiteY21" fmla="*/ 1524 h 88582"/>
                  <a:gd name="connsiteX22" fmla="*/ 14097 w 121920"/>
                  <a:gd name="connsiteY22" fmla="*/ 1524 h 8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1920" h="88582">
                    <a:moveTo>
                      <a:pt x="13906" y="1619"/>
                    </a:moveTo>
                    <a:lnTo>
                      <a:pt x="14288" y="11240"/>
                    </a:lnTo>
                    <a:cubicBezTo>
                      <a:pt x="20669" y="3715"/>
                      <a:pt x="29242" y="0"/>
                      <a:pt x="40100" y="0"/>
                    </a:cubicBezTo>
                    <a:cubicBezTo>
                      <a:pt x="52292" y="0"/>
                      <a:pt x="60579" y="4667"/>
                      <a:pt x="64960" y="14002"/>
                    </a:cubicBezTo>
                    <a:cubicBezTo>
                      <a:pt x="67818" y="9811"/>
                      <a:pt x="71628" y="6477"/>
                      <a:pt x="76295" y="3905"/>
                    </a:cubicBezTo>
                    <a:cubicBezTo>
                      <a:pt x="80963" y="1333"/>
                      <a:pt x="86392" y="0"/>
                      <a:pt x="92773" y="0"/>
                    </a:cubicBezTo>
                    <a:cubicBezTo>
                      <a:pt x="111824" y="0"/>
                      <a:pt x="121539" y="10096"/>
                      <a:pt x="121920" y="30289"/>
                    </a:cubicBezTo>
                    <a:lnTo>
                      <a:pt x="121920" y="88583"/>
                    </a:lnTo>
                    <a:lnTo>
                      <a:pt x="107061" y="88583"/>
                    </a:lnTo>
                    <a:lnTo>
                      <a:pt x="107061" y="31147"/>
                    </a:lnTo>
                    <a:cubicBezTo>
                      <a:pt x="107061" y="24956"/>
                      <a:pt x="105632" y="20288"/>
                      <a:pt x="102775" y="17145"/>
                    </a:cubicBezTo>
                    <a:cubicBezTo>
                      <a:pt x="99917" y="14097"/>
                      <a:pt x="95155" y="12478"/>
                      <a:pt x="88487" y="12478"/>
                    </a:cubicBezTo>
                    <a:cubicBezTo>
                      <a:pt x="82963" y="12478"/>
                      <a:pt x="78391" y="14097"/>
                      <a:pt x="74771" y="17431"/>
                    </a:cubicBezTo>
                    <a:cubicBezTo>
                      <a:pt x="71152" y="20764"/>
                      <a:pt x="68961" y="25146"/>
                      <a:pt x="68389" y="30766"/>
                    </a:cubicBezTo>
                    <a:lnTo>
                      <a:pt x="68389" y="88583"/>
                    </a:lnTo>
                    <a:lnTo>
                      <a:pt x="53435" y="88583"/>
                    </a:lnTo>
                    <a:lnTo>
                      <a:pt x="53435" y="31528"/>
                    </a:lnTo>
                    <a:cubicBezTo>
                      <a:pt x="53435" y="18860"/>
                      <a:pt x="47244" y="12573"/>
                      <a:pt x="34862" y="12573"/>
                    </a:cubicBezTo>
                    <a:cubicBezTo>
                      <a:pt x="25051" y="12573"/>
                      <a:pt x="18383" y="16764"/>
                      <a:pt x="14859" y="25051"/>
                    </a:cubicBezTo>
                    <a:lnTo>
                      <a:pt x="14859" y="88583"/>
                    </a:lnTo>
                    <a:lnTo>
                      <a:pt x="0" y="88583"/>
                    </a:lnTo>
                    <a:lnTo>
                      <a:pt x="0" y="1524"/>
                    </a:lnTo>
                    <a:lnTo>
                      <a:pt x="14097" y="15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Volný tvar: obrazec 74">
                <a:extLst>
                  <a:ext uri="{FF2B5EF4-FFF2-40B4-BE49-F238E27FC236}">
                    <a16:creationId xmlns:a16="http://schemas.microsoft.com/office/drawing/2014/main" id="{EF68AF42-D6E7-7DA5-F038-9F0B83B2A675}"/>
                  </a:ext>
                </a:extLst>
              </p:cNvPr>
              <p:cNvSpPr/>
              <p:nvPr/>
            </p:nvSpPr>
            <p:spPr>
              <a:xfrm>
                <a:off x="10467448" y="3049482"/>
                <a:ext cx="71913" cy="90297"/>
              </a:xfrm>
              <a:custGeom>
                <a:avLst/>
                <a:gdLst>
                  <a:gd name="connsiteX0" fmla="*/ 56293 w 71913"/>
                  <a:gd name="connsiteY0" fmla="*/ 88678 h 90297"/>
                  <a:gd name="connsiteX1" fmla="*/ 54197 w 71913"/>
                  <a:gd name="connsiteY1" fmla="*/ 79534 h 90297"/>
                  <a:gd name="connsiteX2" fmla="*/ 29433 w 71913"/>
                  <a:gd name="connsiteY2" fmla="*/ 90297 h 90297"/>
                  <a:gd name="connsiteX3" fmla="*/ 8287 w 71913"/>
                  <a:gd name="connsiteY3" fmla="*/ 83058 h 90297"/>
                  <a:gd name="connsiteX4" fmla="*/ 0 w 71913"/>
                  <a:gd name="connsiteY4" fmla="*/ 64580 h 90297"/>
                  <a:gd name="connsiteX5" fmla="*/ 10287 w 71913"/>
                  <a:gd name="connsiteY5" fmla="*/ 43434 h 90297"/>
                  <a:gd name="connsiteX6" fmla="*/ 39338 w 71913"/>
                  <a:gd name="connsiteY6" fmla="*/ 35909 h 90297"/>
                  <a:gd name="connsiteX7" fmla="*/ 53816 w 71913"/>
                  <a:gd name="connsiteY7" fmla="*/ 35909 h 90297"/>
                  <a:gd name="connsiteX8" fmla="*/ 53816 w 71913"/>
                  <a:gd name="connsiteY8" fmla="*/ 29051 h 90297"/>
                  <a:gd name="connsiteX9" fmla="*/ 49149 w 71913"/>
                  <a:gd name="connsiteY9" fmla="*/ 16669 h 90297"/>
                  <a:gd name="connsiteX10" fmla="*/ 35433 w 71913"/>
                  <a:gd name="connsiteY10" fmla="*/ 12002 h 90297"/>
                  <a:gd name="connsiteX11" fmla="*/ 22098 w 71913"/>
                  <a:gd name="connsiteY11" fmla="*/ 16002 h 90297"/>
                  <a:gd name="connsiteX12" fmla="*/ 16669 w 71913"/>
                  <a:gd name="connsiteY12" fmla="*/ 25717 h 90297"/>
                  <a:gd name="connsiteX13" fmla="*/ 1714 w 71913"/>
                  <a:gd name="connsiteY13" fmla="*/ 25717 h 90297"/>
                  <a:gd name="connsiteX14" fmla="*/ 6382 w 71913"/>
                  <a:gd name="connsiteY14" fmla="*/ 13144 h 90297"/>
                  <a:gd name="connsiteX15" fmla="*/ 18955 w 71913"/>
                  <a:gd name="connsiteY15" fmla="*/ 3524 h 90297"/>
                  <a:gd name="connsiteX16" fmla="*/ 36386 w 71913"/>
                  <a:gd name="connsiteY16" fmla="*/ 0 h 90297"/>
                  <a:gd name="connsiteX17" fmla="*/ 60007 w 71913"/>
                  <a:gd name="connsiteY17" fmla="*/ 7525 h 90297"/>
                  <a:gd name="connsiteX18" fmla="*/ 68866 w 71913"/>
                  <a:gd name="connsiteY18" fmla="*/ 28194 h 90297"/>
                  <a:gd name="connsiteX19" fmla="*/ 68866 w 71913"/>
                  <a:gd name="connsiteY19" fmla="*/ 68294 h 90297"/>
                  <a:gd name="connsiteX20" fmla="*/ 71914 w 71913"/>
                  <a:gd name="connsiteY20" fmla="*/ 87344 h 90297"/>
                  <a:gd name="connsiteX21" fmla="*/ 71914 w 71913"/>
                  <a:gd name="connsiteY21" fmla="*/ 88583 h 90297"/>
                  <a:gd name="connsiteX22" fmla="*/ 56293 w 71913"/>
                  <a:gd name="connsiteY22" fmla="*/ 88583 h 90297"/>
                  <a:gd name="connsiteX23" fmla="*/ 31528 w 71913"/>
                  <a:gd name="connsiteY23" fmla="*/ 77343 h 90297"/>
                  <a:gd name="connsiteX24" fmla="*/ 44768 w 71913"/>
                  <a:gd name="connsiteY24" fmla="*/ 73724 h 90297"/>
                  <a:gd name="connsiteX25" fmla="*/ 53816 w 71913"/>
                  <a:gd name="connsiteY25" fmla="*/ 64294 h 90297"/>
                  <a:gd name="connsiteX26" fmla="*/ 53816 w 71913"/>
                  <a:gd name="connsiteY26" fmla="*/ 46387 h 90297"/>
                  <a:gd name="connsiteX27" fmla="*/ 42196 w 71913"/>
                  <a:gd name="connsiteY27" fmla="*/ 46387 h 90297"/>
                  <a:gd name="connsiteX28" fmla="*/ 14859 w 71913"/>
                  <a:gd name="connsiteY28" fmla="*/ 62389 h 90297"/>
                  <a:gd name="connsiteX29" fmla="*/ 19526 w 71913"/>
                  <a:gd name="connsiteY29" fmla="*/ 73342 h 90297"/>
                  <a:gd name="connsiteX30" fmla="*/ 31528 w 71913"/>
                  <a:gd name="connsiteY30" fmla="*/ 77248 h 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1913" h="90297">
                    <a:moveTo>
                      <a:pt x="56293" y="88678"/>
                    </a:moveTo>
                    <a:cubicBezTo>
                      <a:pt x="55436" y="86963"/>
                      <a:pt x="54769" y="83915"/>
                      <a:pt x="54197" y="79534"/>
                    </a:cubicBezTo>
                    <a:cubicBezTo>
                      <a:pt x="47244" y="86678"/>
                      <a:pt x="39053" y="90297"/>
                      <a:pt x="29433" y="90297"/>
                    </a:cubicBezTo>
                    <a:cubicBezTo>
                      <a:pt x="20860" y="90297"/>
                      <a:pt x="13811" y="87916"/>
                      <a:pt x="8287" y="83058"/>
                    </a:cubicBezTo>
                    <a:cubicBezTo>
                      <a:pt x="2762" y="78200"/>
                      <a:pt x="0" y="72009"/>
                      <a:pt x="0" y="64580"/>
                    </a:cubicBezTo>
                    <a:cubicBezTo>
                      <a:pt x="0" y="55531"/>
                      <a:pt x="3429" y="48482"/>
                      <a:pt x="10287" y="43434"/>
                    </a:cubicBezTo>
                    <a:cubicBezTo>
                      <a:pt x="17145" y="38386"/>
                      <a:pt x="26861" y="35909"/>
                      <a:pt x="39338" y="35909"/>
                    </a:cubicBezTo>
                    <a:lnTo>
                      <a:pt x="53816" y="35909"/>
                    </a:lnTo>
                    <a:lnTo>
                      <a:pt x="53816" y="29051"/>
                    </a:lnTo>
                    <a:cubicBezTo>
                      <a:pt x="53816" y="23812"/>
                      <a:pt x="52292" y="19717"/>
                      <a:pt x="49149" y="16669"/>
                    </a:cubicBezTo>
                    <a:cubicBezTo>
                      <a:pt x="46006" y="13621"/>
                      <a:pt x="41434" y="12002"/>
                      <a:pt x="35433" y="12002"/>
                    </a:cubicBezTo>
                    <a:cubicBezTo>
                      <a:pt x="30099" y="12002"/>
                      <a:pt x="25718" y="13335"/>
                      <a:pt x="22098" y="16002"/>
                    </a:cubicBezTo>
                    <a:cubicBezTo>
                      <a:pt x="18479" y="18669"/>
                      <a:pt x="16669" y="21908"/>
                      <a:pt x="16669" y="25717"/>
                    </a:cubicBezTo>
                    <a:lnTo>
                      <a:pt x="1714" y="25717"/>
                    </a:lnTo>
                    <a:cubicBezTo>
                      <a:pt x="1714" y="21336"/>
                      <a:pt x="3239" y="17145"/>
                      <a:pt x="6382" y="13144"/>
                    </a:cubicBezTo>
                    <a:cubicBezTo>
                      <a:pt x="9430" y="9144"/>
                      <a:pt x="13621" y="5905"/>
                      <a:pt x="18955" y="3524"/>
                    </a:cubicBezTo>
                    <a:cubicBezTo>
                      <a:pt x="24193" y="1143"/>
                      <a:pt x="30004" y="0"/>
                      <a:pt x="36386" y="0"/>
                    </a:cubicBezTo>
                    <a:cubicBezTo>
                      <a:pt x="46387" y="0"/>
                      <a:pt x="54293" y="2477"/>
                      <a:pt x="60007" y="7525"/>
                    </a:cubicBezTo>
                    <a:cubicBezTo>
                      <a:pt x="65723" y="12573"/>
                      <a:pt x="68675" y="19431"/>
                      <a:pt x="68866" y="28194"/>
                    </a:cubicBezTo>
                    <a:lnTo>
                      <a:pt x="68866" y="68294"/>
                    </a:lnTo>
                    <a:cubicBezTo>
                      <a:pt x="68866" y="76295"/>
                      <a:pt x="69914" y="82677"/>
                      <a:pt x="71914" y="87344"/>
                    </a:cubicBezTo>
                    <a:lnTo>
                      <a:pt x="71914" y="88583"/>
                    </a:lnTo>
                    <a:lnTo>
                      <a:pt x="56293" y="88583"/>
                    </a:lnTo>
                    <a:close/>
                    <a:moveTo>
                      <a:pt x="31528" y="77343"/>
                    </a:moveTo>
                    <a:cubicBezTo>
                      <a:pt x="36195" y="77343"/>
                      <a:pt x="40672" y="76105"/>
                      <a:pt x="44768" y="73724"/>
                    </a:cubicBezTo>
                    <a:cubicBezTo>
                      <a:pt x="48959" y="71342"/>
                      <a:pt x="52007" y="68199"/>
                      <a:pt x="53816" y="64294"/>
                    </a:cubicBezTo>
                    <a:lnTo>
                      <a:pt x="53816" y="46387"/>
                    </a:lnTo>
                    <a:lnTo>
                      <a:pt x="42196" y="46387"/>
                    </a:lnTo>
                    <a:cubicBezTo>
                      <a:pt x="23908" y="46387"/>
                      <a:pt x="14859" y="51721"/>
                      <a:pt x="14859" y="62389"/>
                    </a:cubicBezTo>
                    <a:cubicBezTo>
                      <a:pt x="14859" y="67056"/>
                      <a:pt x="16383" y="70676"/>
                      <a:pt x="19526" y="73342"/>
                    </a:cubicBezTo>
                    <a:cubicBezTo>
                      <a:pt x="22670" y="76010"/>
                      <a:pt x="26670" y="77248"/>
                      <a:pt x="31528" y="772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Volný tvar: obrazec 75">
                <a:extLst>
                  <a:ext uri="{FF2B5EF4-FFF2-40B4-BE49-F238E27FC236}">
                    <a16:creationId xmlns:a16="http://schemas.microsoft.com/office/drawing/2014/main" id="{5DEB5BB8-C11F-70AF-3FD6-FB8D96258B6A}"/>
                  </a:ext>
                </a:extLst>
              </p:cNvPr>
              <p:cNvSpPr/>
              <p:nvPr/>
            </p:nvSpPr>
            <p:spPr>
              <a:xfrm>
                <a:off x="10549077" y="3030051"/>
                <a:ext cx="47338" cy="109728"/>
              </a:xfrm>
              <a:custGeom>
                <a:avLst/>
                <a:gdLst>
                  <a:gd name="connsiteX0" fmla="*/ 30670 w 47338"/>
                  <a:gd name="connsiteY0" fmla="*/ 0 h 109728"/>
                  <a:gd name="connsiteX1" fmla="*/ 30670 w 47338"/>
                  <a:gd name="connsiteY1" fmla="*/ 21050 h 109728"/>
                  <a:gd name="connsiteX2" fmla="*/ 46958 w 47338"/>
                  <a:gd name="connsiteY2" fmla="*/ 21050 h 109728"/>
                  <a:gd name="connsiteX3" fmla="*/ 46958 w 47338"/>
                  <a:gd name="connsiteY3" fmla="*/ 32576 h 109728"/>
                  <a:gd name="connsiteX4" fmla="*/ 30670 w 47338"/>
                  <a:gd name="connsiteY4" fmla="*/ 32576 h 109728"/>
                  <a:gd name="connsiteX5" fmla="*/ 30670 w 47338"/>
                  <a:gd name="connsiteY5" fmla="*/ 86582 h 109728"/>
                  <a:gd name="connsiteX6" fmla="*/ 32861 w 47338"/>
                  <a:gd name="connsiteY6" fmla="*/ 94488 h 109728"/>
                  <a:gd name="connsiteX7" fmla="*/ 40291 w 47338"/>
                  <a:gd name="connsiteY7" fmla="*/ 97060 h 109728"/>
                  <a:gd name="connsiteX8" fmla="*/ 47339 w 47338"/>
                  <a:gd name="connsiteY8" fmla="*/ 96107 h 109728"/>
                  <a:gd name="connsiteX9" fmla="*/ 47339 w 47338"/>
                  <a:gd name="connsiteY9" fmla="*/ 108109 h 109728"/>
                  <a:gd name="connsiteX10" fmla="*/ 35909 w 47338"/>
                  <a:gd name="connsiteY10" fmla="*/ 109728 h 109728"/>
                  <a:gd name="connsiteX11" fmla="*/ 20860 w 47338"/>
                  <a:gd name="connsiteY11" fmla="*/ 103727 h 109728"/>
                  <a:gd name="connsiteX12" fmla="*/ 15811 w 47338"/>
                  <a:gd name="connsiteY12" fmla="*/ 86582 h 109728"/>
                  <a:gd name="connsiteX13" fmla="*/ 15811 w 47338"/>
                  <a:gd name="connsiteY13" fmla="*/ 32576 h 109728"/>
                  <a:gd name="connsiteX14" fmla="*/ 0 w 47338"/>
                  <a:gd name="connsiteY14" fmla="*/ 32576 h 109728"/>
                  <a:gd name="connsiteX15" fmla="*/ 0 w 47338"/>
                  <a:gd name="connsiteY15" fmla="*/ 21050 h 109728"/>
                  <a:gd name="connsiteX16" fmla="*/ 15811 w 47338"/>
                  <a:gd name="connsiteY16" fmla="*/ 21050 h 109728"/>
                  <a:gd name="connsiteX17" fmla="*/ 15811 w 47338"/>
                  <a:gd name="connsiteY17" fmla="*/ 0 h 109728"/>
                  <a:gd name="connsiteX18" fmla="*/ 30670 w 47338"/>
                  <a:gd name="connsiteY18" fmla="*/ 0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8" h="109728">
                    <a:moveTo>
                      <a:pt x="30670" y="0"/>
                    </a:moveTo>
                    <a:lnTo>
                      <a:pt x="30670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0" y="32576"/>
                    </a:lnTo>
                    <a:lnTo>
                      <a:pt x="30670" y="86582"/>
                    </a:lnTo>
                    <a:cubicBezTo>
                      <a:pt x="30670" y="90107"/>
                      <a:pt x="31432" y="92678"/>
                      <a:pt x="32861" y="94488"/>
                    </a:cubicBezTo>
                    <a:cubicBezTo>
                      <a:pt x="34290" y="96203"/>
                      <a:pt x="36766" y="97060"/>
                      <a:pt x="40291" y="97060"/>
                    </a:cubicBezTo>
                    <a:cubicBezTo>
                      <a:pt x="42005" y="97060"/>
                      <a:pt x="44386" y="96774"/>
                      <a:pt x="47339" y="96107"/>
                    </a:cubicBezTo>
                    <a:lnTo>
                      <a:pt x="47339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193" y="107728"/>
                      <a:pt x="20860" y="103727"/>
                    </a:cubicBezTo>
                    <a:cubicBezTo>
                      <a:pt x="17526" y="99727"/>
                      <a:pt x="15811" y="94012"/>
                      <a:pt x="15811" y="86582"/>
                    </a:cubicBezTo>
                    <a:lnTo>
                      <a:pt x="15811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1" y="21050"/>
                    </a:lnTo>
                    <a:lnTo>
                      <a:pt x="15811" y="0"/>
                    </a:lnTo>
                    <a:lnTo>
                      <a:pt x="3067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Volný tvar: obrazec 76">
                <a:extLst>
                  <a:ext uri="{FF2B5EF4-FFF2-40B4-BE49-F238E27FC236}">
                    <a16:creationId xmlns:a16="http://schemas.microsoft.com/office/drawing/2014/main" id="{6866B121-C724-EDE8-2E2D-C88F8BC0DB69}"/>
                  </a:ext>
                </a:extLst>
              </p:cNvPr>
              <p:cNvSpPr/>
              <p:nvPr/>
            </p:nvSpPr>
            <p:spPr>
              <a:xfrm>
                <a:off x="10613466" y="3019479"/>
                <a:ext cx="17621" cy="118681"/>
              </a:xfrm>
              <a:custGeom>
                <a:avLst/>
                <a:gdLst>
                  <a:gd name="connsiteX0" fmla="*/ 0 w 17621"/>
                  <a:gd name="connsiteY0" fmla="*/ 8572 h 118681"/>
                  <a:gd name="connsiteX1" fmla="*/ 2191 w 17621"/>
                  <a:gd name="connsiteY1" fmla="*/ 2476 h 118681"/>
                  <a:gd name="connsiteX2" fmla="*/ 8763 w 17621"/>
                  <a:gd name="connsiteY2" fmla="*/ 0 h 118681"/>
                  <a:gd name="connsiteX3" fmla="*/ 15335 w 17621"/>
                  <a:gd name="connsiteY3" fmla="*/ 2476 h 118681"/>
                  <a:gd name="connsiteX4" fmla="*/ 17621 w 17621"/>
                  <a:gd name="connsiteY4" fmla="*/ 8572 h 118681"/>
                  <a:gd name="connsiteX5" fmla="*/ 15335 w 17621"/>
                  <a:gd name="connsiteY5" fmla="*/ 14573 h 118681"/>
                  <a:gd name="connsiteX6" fmla="*/ 8763 w 17621"/>
                  <a:gd name="connsiteY6" fmla="*/ 16954 h 118681"/>
                  <a:gd name="connsiteX7" fmla="*/ 2191 w 17621"/>
                  <a:gd name="connsiteY7" fmla="*/ 14573 h 118681"/>
                  <a:gd name="connsiteX8" fmla="*/ 0 w 17621"/>
                  <a:gd name="connsiteY8" fmla="*/ 8572 h 118681"/>
                  <a:gd name="connsiteX9" fmla="*/ 16097 w 17621"/>
                  <a:gd name="connsiteY9" fmla="*/ 118681 h 118681"/>
                  <a:gd name="connsiteX10" fmla="*/ 1238 w 17621"/>
                  <a:gd name="connsiteY10" fmla="*/ 118681 h 118681"/>
                  <a:gd name="connsiteX11" fmla="*/ 1238 w 17621"/>
                  <a:gd name="connsiteY11" fmla="*/ 31623 h 118681"/>
                  <a:gd name="connsiteX12" fmla="*/ 16097 w 17621"/>
                  <a:gd name="connsiteY12" fmla="*/ 31623 h 118681"/>
                  <a:gd name="connsiteX13" fmla="*/ 16097 w 17621"/>
                  <a:gd name="connsiteY13" fmla="*/ 118681 h 11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" h="118681">
                    <a:moveTo>
                      <a:pt x="0" y="8572"/>
                    </a:moveTo>
                    <a:cubicBezTo>
                      <a:pt x="0" y="6191"/>
                      <a:pt x="762" y="4096"/>
                      <a:pt x="2191" y="2476"/>
                    </a:cubicBezTo>
                    <a:cubicBezTo>
                      <a:pt x="3620" y="857"/>
                      <a:pt x="5810" y="0"/>
                      <a:pt x="8763" y="0"/>
                    </a:cubicBezTo>
                    <a:cubicBezTo>
                      <a:pt x="11716" y="0"/>
                      <a:pt x="13811" y="857"/>
                      <a:pt x="15335" y="2476"/>
                    </a:cubicBezTo>
                    <a:cubicBezTo>
                      <a:pt x="16859" y="4096"/>
                      <a:pt x="17621" y="6191"/>
                      <a:pt x="17621" y="8572"/>
                    </a:cubicBezTo>
                    <a:cubicBezTo>
                      <a:pt x="17621" y="10954"/>
                      <a:pt x="16859" y="12954"/>
                      <a:pt x="15335" y="14573"/>
                    </a:cubicBezTo>
                    <a:cubicBezTo>
                      <a:pt x="13811" y="16192"/>
                      <a:pt x="11620" y="16954"/>
                      <a:pt x="8763" y="16954"/>
                    </a:cubicBezTo>
                    <a:cubicBezTo>
                      <a:pt x="5905" y="16954"/>
                      <a:pt x="3715" y="16192"/>
                      <a:pt x="2191" y="14573"/>
                    </a:cubicBezTo>
                    <a:cubicBezTo>
                      <a:pt x="667" y="12954"/>
                      <a:pt x="0" y="10954"/>
                      <a:pt x="0" y="8572"/>
                    </a:cubicBezTo>
                    <a:close/>
                    <a:moveTo>
                      <a:pt x="16097" y="118681"/>
                    </a:moveTo>
                    <a:lnTo>
                      <a:pt x="1238" y="118681"/>
                    </a:lnTo>
                    <a:lnTo>
                      <a:pt x="1238" y="31623"/>
                    </a:lnTo>
                    <a:lnTo>
                      <a:pt x="16097" y="31623"/>
                    </a:lnTo>
                    <a:lnTo>
                      <a:pt x="16097" y="11868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Volný tvar: obrazec 77">
                <a:extLst>
                  <a:ext uri="{FF2B5EF4-FFF2-40B4-BE49-F238E27FC236}">
                    <a16:creationId xmlns:a16="http://schemas.microsoft.com/office/drawing/2014/main" id="{0BA1EB57-2DA1-281C-A5C6-7EA28B6B4DCF}"/>
                  </a:ext>
                </a:extLst>
              </p:cNvPr>
              <p:cNvSpPr/>
              <p:nvPr/>
            </p:nvSpPr>
            <p:spPr>
              <a:xfrm>
                <a:off x="10649470" y="3049482"/>
                <a:ext cx="79248" cy="90201"/>
              </a:xfrm>
              <a:custGeom>
                <a:avLst/>
                <a:gdLst>
                  <a:gd name="connsiteX0" fmla="*/ 0 w 79248"/>
                  <a:gd name="connsiteY0" fmla="*/ 44386 h 90201"/>
                  <a:gd name="connsiteX1" fmla="*/ 5049 w 79248"/>
                  <a:gd name="connsiteY1" fmla="*/ 21336 h 90201"/>
                  <a:gd name="connsiteX2" fmla="*/ 19050 w 79248"/>
                  <a:gd name="connsiteY2" fmla="*/ 5524 h 90201"/>
                  <a:gd name="connsiteX3" fmla="*/ 39529 w 79248"/>
                  <a:gd name="connsiteY3" fmla="*/ 0 h 90201"/>
                  <a:gd name="connsiteX4" fmla="*/ 68295 w 79248"/>
                  <a:gd name="connsiteY4" fmla="*/ 12287 h 90201"/>
                  <a:gd name="connsiteX5" fmla="*/ 79248 w 79248"/>
                  <a:gd name="connsiteY5" fmla="*/ 45053 h 90201"/>
                  <a:gd name="connsiteX6" fmla="*/ 79248 w 79248"/>
                  <a:gd name="connsiteY6" fmla="*/ 46101 h 90201"/>
                  <a:gd name="connsiteX7" fmla="*/ 74390 w 79248"/>
                  <a:gd name="connsiteY7" fmla="*/ 68866 h 90201"/>
                  <a:gd name="connsiteX8" fmla="*/ 60484 w 79248"/>
                  <a:gd name="connsiteY8" fmla="*/ 84582 h 90201"/>
                  <a:gd name="connsiteX9" fmla="*/ 39720 w 79248"/>
                  <a:gd name="connsiteY9" fmla="*/ 90202 h 90201"/>
                  <a:gd name="connsiteX10" fmla="*/ 11049 w 79248"/>
                  <a:gd name="connsiteY10" fmla="*/ 77914 h 90201"/>
                  <a:gd name="connsiteX11" fmla="*/ 95 w 79248"/>
                  <a:gd name="connsiteY11" fmla="*/ 45339 h 90201"/>
                  <a:gd name="connsiteX12" fmla="*/ 95 w 79248"/>
                  <a:gd name="connsiteY12" fmla="*/ 44291 h 90201"/>
                  <a:gd name="connsiteX13" fmla="*/ 14954 w 79248"/>
                  <a:gd name="connsiteY13" fmla="*/ 46101 h 90201"/>
                  <a:gd name="connsiteX14" fmla="*/ 21717 w 79248"/>
                  <a:gd name="connsiteY14" fmla="*/ 69342 h 90201"/>
                  <a:gd name="connsiteX15" fmla="*/ 39720 w 79248"/>
                  <a:gd name="connsiteY15" fmla="*/ 78105 h 90201"/>
                  <a:gd name="connsiteX16" fmla="*/ 57721 w 79248"/>
                  <a:gd name="connsiteY16" fmla="*/ 69247 h 90201"/>
                  <a:gd name="connsiteX17" fmla="*/ 64389 w 79248"/>
                  <a:gd name="connsiteY17" fmla="*/ 44386 h 90201"/>
                  <a:gd name="connsiteX18" fmla="*/ 57627 w 79248"/>
                  <a:gd name="connsiteY18" fmla="*/ 21145 h 90201"/>
                  <a:gd name="connsiteX19" fmla="*/ 39529 w 79248"/>
                  <a:gd name="connsiteY19" fmla="*/ 12287 h 90201"/>
                  <a:gd name="connsiteX20" fmla="*/ 21717 w 79248"/>
                  <a:gd name="connsiteY20" fmla="*/ 21050 h 90201"/>
                  <a:gd name="connsiteX21" fmla="*/ 14954 w 79248"/>
                  <a:gd name="connsiteY21" fmla="*/ 46101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9248" h="90201">
                    <a:moveTo>
                      <a:pt x="0" y="44386"/>
                    </a:moveTo>
                    <a:cubicBezTo>
                      <a:pt x="0" y="35814"/>
                      <a:pt x="1714" y="28194"/>
                      <a:pt x="5049" y="21336"/>
                    </a:cubicBezTo>
                    <a:cubicBezTo>
                      <a:pt x="8382" y="14573"/>
                      <a:pt x="13049" y="9239"/>
                      <a:pt x="19050" y="5524"/>
                    </a:cubicBezTo>
                    <a:cubicBezTo>
                      <a:pt x="25051" y="1810"/>
                      <a:pt x="31814" y="0"/>
                      <a:pt x="39529" y="0"/>
                    </a:cubicBezTo>
                    <a:cubicBezTo>
                      <a:pt x="51435" y="0"/>
                      <a:pt x="60960" y="4096"/>
                      <a:pt x="68295" y="12287"/>
                    </a:cubicBezTo>
                    <a:cubicBezTo>
                      <a:pt x="75629" y="20479"/>
                      <a:pt x="79248" y="31433"/>
                      <a:pt x="79248" y="45053"/>
                    </a:cubicBezTo>
                    <a:lnTo>
                      <a:pt x="79248" y="46101"/>
                    </a:lnTo>
                    <a:cubicBezTo>
                      <a:pt x="79248" y="54578"/>
                      <a:pt x="77629" y="62198"/>
                      <a:pt x="74390" y="68866"/>
                    </a:cubicBezTo>
                    <a:cubicBezTo>
                      <a:pt x="71152" y="75629"/>
                      <a:pt x="66485" y="80867"/>
                      <a:pt x="60484" y="84582"/>
                    </a:cubicBezTo>
                    <a:cubicBezTo>
                      <a:pt x="54483" y="88297"/>
                      <a:pt x="47530" y="90202"/>
                      <a:pt x="39720" y="90202"/>
                    </a:cubicBezTo>
                    <a:cubicBezTo>
                      <a:pt x="27908" y="90202"/>
                      <a:pt x="18383" y="86106"/>
                      <a:pt x="11049" y="77914"/>
                    </a:cubicBezTo>
                    <a:cubicBezTo>
                      <a:pt x="3715" y="69723"/>
                      <a:pt x="95" y="58864"/>
                      <a:pt x="95" y="45339"/>
                    </a:cubicBezTo>
                    <a:lnTo>
                      <a:pt x="95" y="44291"/>
                    </a:lnTo>
                    <a:close/>
                    <a:moveTo>
                      <a:pt x="14954" y="46101"/>
                    </a:moveTo>
                    <a:cubicBezTo>
                      <a:pt x="14954" y="55721"/>
                      <a:pt x="17240" y="63532"/>
                      <a:pt x="21717" y="69342"/>
                    </a:cubicBezTo>
                    <a:cubicBezTo>
                      <a:pt x="26194" y="75152"/>
                      <a:pt x="32195" y="78105"/>
                      <a:pt x="39720" y="78105"/>
                    </a:cubicBezTo>
                    <a:cubicBezTo>
                      <a:pt x="47244" y="78105"/>
                      <a:pt x="53245" y="75152"/>
                      <a:pt x="57721" y="69247"/>
                    </a:cubicBezTo>
                    <a:cubicBezTo>
                      <a:pt x="62199" y="63341"/>
                      <a:pt x="64389" y="55055"/>
                      <a:pt x="64389" y="44386"/>
                    </a:cubicBezTo>
                    <a:cubicBezTo>
                      <a:pt x="64389" y="34861"/>
                      <a:pt x="62103" y="27146"/>
                      <a:pt x="57627" y="21145"/>
                    </a:cubicBezTo>
                    <a:cubicBezTo>
                      <a:pt x="53054" y="15240"/>
                      <a:pt x="47054" y="12287"/>
                      <a:pt x="39529" y="12287"/>
                    </a:cubicBezTo>
                    <a:cubicBezTo>
                      <a:pt x="32004" y="12287"/>
                      <a:pt x="26289" y="15240"/>
                      <a:pt x="21717" y="21050"/>
                    </a:cubicBezTo>
                    <a:cubicBezTo>
                      <a:pt x="17240" y="26860"/>
                      <a:pt x="14954" y="35242"/>
                      <a:pt x="14954" y="4610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Volný tvar: obrazec 78">
                <a:extLst>
                  <a:ext uri="{FF2B5EF4-FFF2-40B4-BE49-F238E27FC236}">
                    <a16:creationId xmlns:a16="http://schemas.microsoft.com/office/drawing/2014/main" id="{55E6D098-4994-2DE4-61E9-D7019B87026C}"/>
                  </a:ext>
                </a:extLst>
              </p:cNvPr>
              <p:cNvSpPr/>
              <p:nvPr/>
            </p:nvSpPr>
            <p:spPr>
              <a:xfrm>
                <a:off x="10747483" y="3049482"/>
                <a:ext cx="68389" cy="88677"/>
              </a:xfrm>
              <a:custGeom>
                <a:avLst/>
                <a:gdLst>
                  <a:gd name="connsiteX0" fmla="*/ 14001 w 68389"/>
                  <a:gd name="connsiteY0" fmla="*/ 1619 h 88677"/>
                  <a:gd name="connsiteX1" fmla="*/ 14478 w 68389"/>
                  <a:gd name="connsiteY1" fmla="*/ 12573 h 88677"/>
                  <a:gd name="connsiteX2" fmla="*/ 40577 w 68389"/>
                  <a:gd name="connsiteY2" fmla="*/ 0 h 88677"/>
                  <a:gd name="connsiteX3" fmla="*/ 68389 w 68389"/>
                  <a:gd name="connsiteY3" fmla="*/ 31147 h 88677"/>
                  <a:gd name="connsiteX4" fmla="*/ 68389 w 68389"/>
                  <a:gd name="connsiteY4" fmla="*/ 88678 h 88677"/>
                  <a:gd name="connsiteX5" fmla="*/ 53530 w 68389"/>
                  <a:gd name="connsiteY5" fmla="*/ 88678 h 88677"/>
                  <a:gd name="connsiteX6" fmla="*/ 53530 w 68389"/>
                  <a:gd name="connsiteY6" fmla="*/ 31052 h 88677"/>
                  <a:gd name="connsiteX7" fmla="*/ 49244 w 68389"/>
                  <a:gd name="connsiteY7" fmla="*/ 17145 h 88677"/>
                  <a:gd name="connsiteX8" fmla="*/ 36100 w 68389"/>
                  <a:gd name="connsiteY8" fmla="*/ 12668 h 88677"/>
                  <a:gd name="connsiteX9" fmla="*/ 23431 w 68389"/>
                  <a:gd name="connsiteY9" fmla="*/ 16573 h 88677"/>
                  <a:gd name="connsiteX10" fmla="*/ 14859 w 68389"/>
                  <a:gd name="connsiteY10" fmla="*/ 26670 h 88677"/>
                  <a:gd name="connsiteX11" fmla="*/ 14859 w 68389"/>
                  <a:gd name="connsiteY11" fmla="*/ 88678 h 88677"/>
                  <a:gd name="connsiteX12" fmla="*/ 0 w 68389"/>
                  <a:gd name="connsiteY12" fmla="*/ 88678 h 88677"/>
                  <a:gd name="connsiteX13" fmla="*/ 0 w 68389"/>
                  <a:gd name="connsiteY13" fmla="*/ 1619 h 88677"/>
                  <a:gd name="connsiteX14" fmla="*/ 14097 w 68389"/>
                  <a:gd name="connsiteY14" fmla="*/ 1619 h 88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389" h="88677">
                    <a:moveTo>
                      <a:pt x="14001" y="1619"/>
                    </a:moveTo>
                    <a:lnTo>
                      <a:pt x="14478" y="12573"/>
                    </a:lnTo>
                    <a:cubicBezTo>
                      <a:pt x="21145" y="4191"/>
                      <a:pt x="29813" y="0"/>
                      <a:pt x="40577" y="0"/>
                    </a:cubicBezTo>
                    <a:cubicBezTo>
                      <a:pt x="58960" y="0"/>
                      <a:pt x="68294" y="10382"/>
                      <a:pt x="68389" y="31147"/>
                    </a:cubicBezTo>
                    <a:lnTo>
                      <a:pt x="68389" y="88678"/>
                    </a:lnTo>
                    <a:lnTo>
                      <a:pt x="53530" y="88678"/>
                    </a:lnTo>
                    <a:lnTo>
                      <a:pt x="53530" y="31052"/>
                    </a:lnTo>
                    <a:cubicBezTo>
                      <a:pt x="53530" y="24765"/>
                      <a:pt x="52006" y="20098"/>
                      <a:pt x="49244" y="17145"/>
                    </a:cubicBezTo>
                    <a:cubicBezTo>
                      <a:pt x="46482" y="14192"/>
                      <a:pt x="42005" y="12668"/>
                      <a:pt x="36100" y="12668"/>
                    </a:cubicBezTo>
                    <a:cubicBezTo>
                      <a:pt x="31242" y="12668"/>
                      <a:pt x="27051" y="13906"/>
                      <a:pt x="23431" y="16573"/>
                    </a:cubicBezTo>
                    <a:cubicBezTo>
                      <a:pt x="19812" y="19240"/>
                      <a:pt x="16954" y="22479"/>
                      <a:pt x="14859" y="26670"/>
                    </a:cubicBezTo>
                    <a:lnTo>
                      <a:pt x="14859" y="88678"/>
                    </a:lnTo>
                    <a:lnTo>
                      <a:pt x="0" y="88678"/>
                    </a:lnTo>
                    <a:lnTo>
                      <a:pt x="0" y="1619"/>
                    </a:lnTo>
                    <a:lnTo>
                      <a:pt x="14097" y="1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Volný tvar: obrazec 79">
                <a:extLst>
                  <a:ext uri="{FF2B5EF4-FFF2-40B4-BE49-F238E27FC236}">
                    <a16:creationId xmlns:a16="http://schemas.microsoft.com/office/drawing/2014/main" id="{ED04D39C-2469-1B35-0D33-9C69D85515A3}"/>
                  </a:ext>
                </a:extLst>
              </p:cNvPr>
              <p:cNvSpPr/>
              <p:nvPr/>
            </p:nvSpPr>
            <p:spPr>
              <a:xfrm>
                <a:off x="10874165" y="3019479"/>
                <a:ext cx="85248" cy="120205"/>
              </a:xfrm>
              <a:custGeom>
                <a:avLst/>
                <a:gdLst>
                  <a:gd name="connsiteX0" fmla="*/ 41815 w 85248"/>
                  <a:gd name="connsiteY0" fmla="*/ 66484 h 120205"/>
                  <a:gd name="connsiteX1" fmla="*/ 12859 w 85248"/>
                  <a:gd name="connsiteY1" fmla="*/ 52483 h 120205"/>
                  <a:gd name="connsiteX2" fmla="*/ 3810 w 85248"/>
                  <a:gd name="connsiteY2" fmla="*/ 31909 h 120205"/>
                  <a:gd name="connsiteX3" fmla="*/ 14859 w 85248"/>
                  <a:gd name="connsiteY3" fmla="*/ 9049 h 120205"/>
                  <a:gd name="connsiteX4" fmla="*/ 43625 w 85248"/>
                  <a:gd name="connsiteY4" fmla="*/ 0 h 120205"/>
                  <a:gd name="connsiteX5" fmla="*/ 65151 w 85248"/>
                  <a:gd name="connsiteY5" fmla="*/ 4667 h 120205"/>
                  <a:gd name="connsiteX6" fmla="*/ 79820 w 85248"/>
                  <a:gd name="connsiteY6" fmla="*/ 17526 h 120205"/>
                  <a:gd name="connsiteX7" fmla="*/ 84963 w 85248"/>
                  <a:gd name="connsiteY7" fmla="*/ 35433 h 120205"/>
                  <a:gd name="connsiteX8" fmla="*/ 69437 w 85248"/>
                  <a:gd name="connsiteY8" fmla="*/ 35433 h 120205"/>
                  <a:gd name="connsiteX9" fmla="*/ 62675 w 85248"/>
                  <a:gd name="connsiteY9" fmla="*/ 18669 h 120205"/>
                  <a:gd name="connsiteX10" fmla="*/ 43625 w 85248"/>
                  <a:gd name="connsiteY10" fmla="*/ 12573 h 120205"/>
                  <a:gd name="connsiteX11" fmla="*/ 25813 w 85248"/>
                  <a:gd name="connsiteY11" fmla="*/ 17621 h 120205"/>
                  <a:gd name="connsiteX12" fmla="*/ 19431 w 85248"/>
                  <a:gd name="connsiteY12" fmla="*/ 31623 h 120205"/>
                  <a:gd name="connsiteX13" fmla="*/ 25527 w 85248"/>
                  <a:gd name="connsiteY13" fmla="*/ 43720 h 120205"/>
                  <a:gd name="connsiteX14" fmla="*/ 46196 w 85248"/>
                  <a:gd name="connsiteY14" fmla="*/ 52769 h 120205"/>
                  <a:gd name="connsiteX15" fmla="*/ 69056 w 85248"/>
                  <a:gd name="connsiteY15" fmla="*/ 61817 h 120205"/>
                  <a:gd name="connsiteX16" fmla="*/ 81248 w 85248"/>
                  <a:gd name="connsiteY16" fmla="*/ 73343 h 120205"/>
                  <a:gd name="connsiteX17" fmla="*/ 85249 w 85248"/>
                  <a:gd name="connsiteY17" fmla="*/ 88868 h 120205"/>
                  <a:gd name="connsiteX18" fmla="*/ 74104 w 85248"/>
                  <a:gd name="connsiteY18" fmla="*/ 111633 h 120205"/>
                  <a:gd name="connsiteX19" fmla="*/ 44386 w 85248"/>
                  <a:gd name="connsiteY19" fmla="*/ 120205 h 120205"/>
                  <a:gd name="connsiteX20" fmla="*/ 21812 w 85248"/>
                  <a:gd name="connsiteY20" fmla="*/ 115538 h 120205"/>
                  <a:gd name="connsiteX21" fmla="*/ 5715 w 85248"/>
                  <a:gd name="connsiteY21" fmla="*/ 102870 h 120205"/>
                  <a:gd name="connsiteX22" fmla="*/ 0 w 85248"/>
                  <a:gd name="connsiteY22" fmla="*/ 84582 h 120205"/>
                  <a:gd name="connsiteX23" fmla="*/ 15526 w 85248"/>
                  <a:gd name="connsiteY23" fmla="*/ 84582 h 120205"/>
                  <a:gd name="connsiteX24" fmla="*/ 23336 w 85248"/>
                  <a:gd name="connsiteY24" fmla="*/ 101346 h 120205"/>
                  <a:gd name="connsiteX25" fmla="*/ 44291 w 85248"/>
                  <a:gd name="connsiteY25" fmla="*/ 107537 h 120205"/>
                  <a:gd name="connsiteX26" fmla="*/ 63055 w 85248"/>
                  <a:gd name="connsiteY26" fmla="*/ 102584 h 120205"/>
                  <a:gd name="connsiteX27" fmla="*/ 69532 w 85248"/>
                  <a:gd name="connsiteY27" fmla="*/ 88964 h 120205"/>
                  <a:gd name="connsiteX28" fmla="*/ 63532 w 85248"/>
                  <a:gd name="connsiteY28" fmla="*/ 75628 h 120205"/>
                  <a:gd name="connsiteX29" fmla="*/ 41624 w 85248"/>
                  <a:gd name="connsiteY29" fmla="*/ 66294 h 120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5248" h="120205">
                    <a:moveTo>
                      <a:pt x="41815" y="66484"/>
                    </a:moveTo>
                    <a:cubicBezTo>
                      <a:pt x="28575" y="62674"/>
                      <a:pt x="18955" y="58007"/>
                      <a:pt x="12859" y="52483"/>
                    </a:cubicBezTo>
                    <a:cubicBezTo>
                      <a:pt x="6858" y="46958"/>
                      <a:pt x="3810" y="40100"/>
                      <a:pt x="3810" y="31909"/>
                    </a:cubicBezTo>
                    <a:cubicBezTo>
                      <a:pt x="3810" y="22669"/>
                      <a:pt x="7525" y="15049"/>
                      <a:pt x="14859" y="9049"/>
                    </a:cubicBezTo>
                    <a:cubicBezTo>
                      <a:pt x="22193" y="3048"/>
                      <a:pt x="31813" y="0"/>
                      <a:pt x="43625" y="0"/>
                    </a:cubicBezTo>
                    <a:cubicBezTo>
                      <a:pt x="51625" y="0"/>
                      <a:pt x="58864" y="1524"/>
                      <a:pt x="65151" y="4667"/>
                    </a:cubicBezTo>
                    <a:cubicBezTo>
                      <a:pt x="71438" y="7810"/>
                      <a:pt x="76295" y="12097"/>
                      <a:pt x="79820" y="17526"/>
                    </a:cubicBezTo>
                    <a:cubicBezTo>
                      <a:pt x="83248" y="22955"/>
                      <a:pt x="84963" y="28956"/>
                      <a:pt x="84963" y="35433"/>
                    </a:cubicBezTo>
                    <a:lnTo>
                      <a:pt x="69437" y="35433"/>
                    </a:lnTo>
                    <a:cubicBezTo>
                      <a:pt x="69437" y="28289"/>
                      <a:pt x="67151" y="22765"/>
                      <a:pt x="62675" y="18669"/>
                    </a:cubicBezTo>
                    <a:cubicBezTo>
                      <a:pt x="58198" y="14573"/>
                      <a:pt x="51816" y="12573"/>
                      <a:pt x="43625" y="12573"/>
                    </a:cubicBezTo>
                    <a:cubicBezTo>
                      <a:pt x="36004" y="12573"/>
                      <a:pt x="30099" y="14288"/>
                      <a:pt x="25813" y="17621"/>
                    </a:cubicBezTo>
                    <a:cubicBezTo>
                      <a:pt x="21527" y="20955"/>
                      <a:pt x="19431" y="25622"/>
                      <a:pt x="19431" y="31623"/>
                    </a:cubicBezTo>
                    <a:cubicBezTo>
                      <a:pt x="19431" y="36385"/>
                      <a:pt x="21431" y="40481"/>
                      <a:pt x="25527" y="43720"/>
                    </a:cubicBezTo>
                    <a:cubicBezTo>
                      <a:pt x="29527" y="47053"/>
                      <a:pt x="36481" y="50006"/>
                      <a:pt x="46196" y="52769"/>
                    </a:cubicBezTo>
                    <a:cubicBezTo>
                      <a:pt x="55912" y="55531"/>
                      <a:pt x="63532" y="58483"/>
                      <a:pt x="69056" y="61817"/>
                    </a:cubicBezTo>
                    <a:cubicBezTo>
                      <a:pt x="74581" y="65151"/>
                      <a:pt x="78677" y="68961"/>
                      <a:pt x="81248" y="73343"/>
                    </a:cubicBezTo>
                    <a:cubicBezTo>
                      <a:pt x="83915" y="77724"/>
                      <a:pt x="85249" y="82868"/>
                      <a:pt x="85249" y="88868"/>
                    </a:cubicBezTo>
                    <a:cubicBezTo>
                      <a:pt x="85249" y="98393"/>
                      <a:pt x="81534" y="105918"/>
                      <a:pt x="74104" y="111633"/>
                    </a:cubicBezTo>
                    <a:cubicBezTo>
                      <a:pt x="66675" y="117348"/>
                      <a:pt x="56769" y="120205"/>
                      <a:pt x="44386" y="120205"/>
                    </a:cubicBezTo>
                    <a:cubicBezTo>
                      <a:pt x="36386" y="120205"/>
                      <a:pt x="28860" y="118681"/>
                      <a:pt x="21812" y="115538"/>
                    </a:cubicBezTo>
                    <a:cubicBezTo>
                      <a:pt x="14859" y="112490"/>
                      <a:pt x="9430" y="108204"/>
                      <a:pt x="5715" y="102870"/>
                    </a:cubicBezTo>
                    <a:cubicBezTo>
                      <a:pt x="1905" y="97536"/>
                      <a:pt x="0" y="91440"/>
                      <a:pt x="0" y="84582"/>
                    </a:cubicBezTo>
                    <a:lnTo>
                      <a:pt x="15526" y="84582"/>
                    </a:lnTo>
                    <a:cubicBezTo>
                      <a:pt x="15526" y="91630"/>
                      <a:pt x="18098" y="97250"/>
                      <a:pt x="23336" y="101346"/>
                    </a:cubicBezTo>
                    <a:cubicBezTo>
                      <a:pt x="28575" y="105442"/>
                      <a:pt x="35528" y="107537"/>
                      <a:pt x="44291" y="107537"/>
                    </a:cubicBezTo>
                    <a:cubicBezTo>
                      <a:pt x="52483" y="107537"/>
                      <a:pt x="58674" y="105918"/>
                      <a:pt x="63055" y="102584"/>
                    </a:cubicBezTo>
                    <a:cubicBezTo>
                      <a:pt x="67437" y="99250"/>
                      <a:pt x="69532" y="94678"/>
                      <a:pt x="69532" y="88964"/>
                    </a:cubicBezTo>
                    <a:cubicBezTo>
                      <a:pt x="69532" y="83248"/>
                      <a:pt x="67532" y="78772"/>
                      <a:pt x="63532" y="75628"/>
                    </a:cubicBezTo>
                    <a:cubicBezTo>
                      <a:pt x="59531" y="72485"/>
                      <a:pt x="52197" y="69437"/>
                      <a:pt x="41624" y="6629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Volný tvar: obrazec 80">
                <a:extLst>
                  <a:ext uri="{FF2B5EF4-FFF2-40B4-BE49-F238E27FC236}">
                    <a16:creationId xmlns:a16="http://schemas.microsoft.com/office/drawing/2014/main" id="{210E7055-D50C-F8A1-CBE2-6AC9A4207949}"/>
                  </a:ext>
                </a:extLst>
              </p:cNvPr>
              <p:cNvSpPr/>
              <p:nvPr/>
            </p:nvSpPr>
            <p:spPr>
              <a:xfrm>
                <a:off x="10967510" y="3051006"/>
                <a:ext cx="74009" cy="122300"/>
              </a:xfrm>
              <a:custGeom>
                <a:avLst/>
                <a:gdLst>
                  <a:gd name="connsiteX0" fmla="*/ 37815 w 74009"/>
                  <a:gd name="connsiteY0" fmla="*/ 65341 h 122300"/>
                  <a:gd name="connsiteX1" fmla="*/ 58103 w 74009"/>
                  <a:gd name="connsiteY1" fmla="*/ 95 h 122300"/>
                  <a:gd name="connsiteX2" fmla="*/ 74009 w 74009"/>
                  <a:gd name="connsiteY2" fmla="*/ 95 h 122300"/>
                  <a:gd name="connsiteX3" fmla="*/ 39053 w 74009"/>
                  <a:gd name="connsiteY3" fmla="*/ 100584 h 122300"/>
                  <a:gd name="connsiteX4" fmla="*/ 13240 w 74009"/>
                  <a:gd name="connsiteY4" fmla="*/ 122301 h 122300"/>
                  <a:gd name="connsiteX5" fmla="*/ 10478 w 74009"/>
                  <a:gd name="connsiteY5" fmla="*/ 122015 h 122300"/>
                  <a:gd name="connsiteX6" fmla="*/ 4953 w 74009"/>
                  <a:gd name="connsiteY6" fmla="*/ 120967 h 122300"/>
                  <a:gd name="connsiteX7" fmla="*/ 4953 w 74009"/>
                  <a:gd name="connsiteY7" fmla="*/ 108871 h 122300"/>
                  <a:gd name="connsiteX8" fmla="*/ 8954 w 74009"/>
                  <a:gd name="connsiteY8" fmla="*/ 109157 h 122300"/>
                  <a:gd name="connsiteX9" fmla="*/ 20764 w 74009"/>
                  <a:gd name="connsiteY9" fmla="*/ 106109 h 122300"/>
                  <a:gd name="connsiteX10" fmla="*/ 27718 w 74009"/>
                  <a:gd name="connsiteY10" fmla="*/ 94964 h 122300"/>
                  <a:gd name="connsiteX11" fmla="*/ 31052 w 74009"/>
                  <a:gd name="connsiteY11" fmla="*/ 86106 h 122300"/>
                  <a:gd name="connsiteX12" fmla="*/ 0 w 74009"/>
                  <a:gd name="connsiteY12" fmla="*/ 0 h 122300"/>
                  <a:gd name="connsiteX13" fmla="*/ 16288 w 74009"/>
                  <a:gd name="connsiteY13" fmla="*/ 0 h 122300"/>
                  <a:gd name="connsiteX14" fmla="*/ 38005 w 74009"/>
                  <a:gd name="connsiteY14" fmla="*/ 65246 h 1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009" h="122300">
                    <a:moveTo>
                      <a:pt x="37815" y="65341"/>
                    </a:moveTo>
                    <a:lnTo>
                      <a:pt x="58103" y="95"/>
                    </a:lnTo>
                    <a:lnTo>
                      <a:pt x="74009" y="95"/>
                    </a:lnTo>
                    <a:lnTo>
                      <a:pt x="39053" y="100584"/>
                    </a:lnTo>
                    <a:cubicBezTo>
                      <a:pt x="33624" y="115062"/>
                      <a:pt x="25051" y="122301"/>
                      <a:pt x="13240" y="122301"/>
                    </a:cubicBezTo>
                    <a:lnTo>
                      <a:pt x="10478" y="122015"/>
                    </a:lnTo>
                    <a:lnTo>
                      <a:pt x="4953" y="120967"/>
                    </a:lnTo>
                    <a:lnTo>
                      <a:pt x="4953" y="108871"/>
                    </a:lnTo>
                    <a:lnTo>
                      <a:pt x="8954" y="109157"/>
                    </a:lnTo>
                    <a:cubicBezTo>
                      <a:pt x="14002" y="109157"/>
                      <a:pt x="17907" y="108109"/>
                      <a:pt x="20764" y="106109"/>
                    </a:cubicBezTo>
                    <a:cubicBezTo>
                      <a:pt x="23527" y="104108"/>
                      <a:pt x="25908" y="100298"/>
                      <a:pt x="27718" y="94964"/>
                    </a:cubicBezTo>
                    <a:lnTo>
                      <a:pt x="31052" y="86106"/>
                    </a:lnTo>
                    <a:lnTo>
                      <a:pt x="0" y="0"/>
                    </a:lnTo>
                    <a:lnTo>
                      <a:pt x="16288" y="0"/>
                    </a:lnTo>
                    <a:lnTo>
                      <a:pt x="38005" y="652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Volný tvar: obrazec 81">
                <a:extLst>
                  <a:ext uri="{FF2B5EF4-FFF2-40B4-BE49-F238E27FC236}">
                    <a16:creationId xmlns:a16="http://schemas.microsoft.com/office/drawing/2014/main" id="{D36703C6-B219-4958-816D-2CF734278140}"/>
                  </a:ext>
                </a:extLst>
              </p:cNvPr>
              <p:cNvSpPr/>
              <p:nvPr/>
            </p:nvSpPr>
            <p:spPr>
              <a:xfrm>
                <a:off x="11051616" y="3049578"/>
                <a:ext cx="69151" cy="90106"/>
              </a:xfrm>
              <a:custGeom>
                <a:avLst/>
                <a:gdLst>
                  <a:gd name="connsiteX0" fmla="*/ 53911 w 69151"/>
                  <a:gd name="connsiteY0" fmla="*/ 65532 h 90106"/>
                  <a:gd name="connsiteX1" fmla="*/ 49339 w 69151"/>
                  <a:gd name="connsiteY1" fmla="*/ 56197 h 90106"/>
                  <a:gd name="connsiteX2" fmla="*/ 33528 w 69151"/>
                  <a:gd name="connsiteY2" fmla="*/ 50482 h 90106"/>
                  <a:gd name="connsiteX3" fmla="*/ 15621 w 69151"/>
                  <a:gd name="connsiteY3" fmla="*/ 44672 h 90106"/>
                  <a:gd name="connsiteX4" fmla="*/ 5810 w 69151"/>
                  <a:gd name="connsiteY4" fmla="*/ 36671 h 90106"/>
                  <a:gd name="connsiteX5" fmla="*/ 2667 w 69151"/>
                  <a:gd name="connsiteY5" fmla="*/ 25527 h 90106"/>
                  <a:gd name="connsiteX6" fmla="*/ 11716 w 69151"/>
                  <a:gd name="connsiteY6" fmla="*/ 7429 h 90106"/>
                  <a:gd name="connsiteX7" fmla="*/ 34861 w 69151"/>
                  <a:gd name="connsiteY7" fmla="*/ 0 h 90106"/>
                  <a:gd name="connsiteX8" fmla="*/ 58864 w 69151"/>
                  <a:gd name="connsiteY8" fmla="*/ 7620 h 90106"/>
                  <a:gd name="connsiteX9" fmla="*/ 68103 w 69151"/>
                  <a:gd name="connsiteY9" fmla="*/ 27146 h 90106"/>
                  <a:gd name="connsiteX10" fmla="*/ 53150 w 69151"/>
                  <a:gd name="connsiteY10" fmla="*/ 27146 h 90106"/>
                  <a:gd name="connsiteX11" fmla="*/ 48006 w 69151"/>
                  <a:gd name="connsiteY11" fmla="*/ 16573 h 90106"/>
                  <a:gd name="connsiteX12" fmla="*/ 34957 w 69151"/>
                  <a:gd name="connsiteY12" fmla="*/ 12192 h 90106"/>
                  <a:gd name="connsiteX13" fmla="*/ 22288 w 69151"/>
                  <a:gd name="connsiteY13" fmla="*/ 15716 h 90106"/>
                  <a:gd name="connsiteX14" fmla="*/ 17716 w 69151"/>
                  <a:gd name="connsiteY14" fmla="*/ 24955 h 90106"/>
                  <a:gd name="connsiteX15" fmla="*/ 22003 w 69151"/>
                  <a:gd name="connsiteY15" fmla="*/ 33052 h 90106"/>
                  <a:gd name="connsiteX16" fmla="*/ 37433 w 69151"/>
                  <a:gd name="connsiteY16" fmla="*/ 38291 h 90106"/>
                  <a:gd name="connsiteX17" fmla="*/ 55531 w 69151"/>
                  <a:gd name="connsiteY17" fmla="*/ 44196 h 90106"/>
                  <a:gd name="connsiteX18" fmla="*/ 65817 w 69151"/>
                  <a:gd name="connsiteY18" fmla="*/ 52483 h 90106"/>
                  <a:gd name="connsiteX19" fmla="*/ 69152 w 69151"/>
                  <a:gd name="connsiteY19" fmla="*/ 64389 h 90106"/>
                  <a:gd name="connsiteX20" fmla="*/ 59817 w 69151"/>
                  <a:gd name="connsiteY20" fmla="*/ 83058 h 90106"/>
                  <a:gd name="connsiteX21" fmla="*/ 35623 w 69151"/>
                  <a:gd name="connsiteY21" fmla="*/ 90106 h 90106"/>
                  <a:gd name="connsiteX22" fmla="*/ 17145 w 69151"/>
                  <a:gd name="connsiteY22" fmla="*/ 86392 h 90106"/>
                  <a:gd name="connsiteX23" fmla="*/ 4572 w 69151"/>
                  <a:gd name="connsiteY23" fmla="*/ 76105 h 90106"/>
                  <a:gd name="connsiteX24" fmla="*/ 0 w 69151"/>
                  <a:gd name="connsiteY24" fmla="*/ 61722 h 90106"/>
                  <a:gd name="connsiteX25" fmla="*/ 14859 w 69151"/>
                  <a:gd name="connsiteY25" fmla="*/ 61722 h 90106"/>
                  <a:gd name="connsiteX26" fmla="*/ 20860 w 69151"/>
                  <a:gd name="connsiteY26" fmla="*/ 73628 h 90106"/>
                  <a:gd name="connsiteX27" fmla="*/ 35623 w 69151"/>
                  <a:gd name="connsiteY27" fmla="*/ 78010 h 90106"/>
                  <a:gd name="connsiteX28" fmla="*/ 49149 w 69151"/>
                  <a:gd name="connsiteY28" fmla="*/ 74581 h 90106"/>
                  <a:gd name="connsiteX29" fmla="*/ 54293 w 69151"/>
                  <a:gd name="connsiteY29" fmla="*/ 65437 h 9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151" h="90106">
                    <a:moveTo>
                      <a:pt x="53911" y="65532"/>
                    </a:moveTo>
                    <a:cubicBezTo>
                      <a:pt x="53911" y="61531"/>
                      <a:pt x="52388" y="58388"/>
                      <a:pt x="49339" y="56197"/>
                    </a:cubicBezTo>
                    <a:cubicBezTo>
                      <a:pt x="46291" y="54007"/>
                      <a:pt x="41053" y="52006"/>
                      <a:pt x="33528" y="50482"/>
                    </a:cubicBezTo>
                    <a:cubicBezTo>
                      <a:pt x="26003" y="48958"/>
                      <a:pt x="20002" y="46958"/>
                      <a:pt x="15621" y="44672"/>
                    </a:cubicBezTo>
                    <a:cubicBezTo>
                      <a:pt x="11239" y="42386"/>
                      <a:pt x="7906" y="39719"/>
                      <a:pt x="5810" y="36671"/>
                    </a:cubicBezTo>
                    <a:cubicBezTo>
                      <a:pt x="3715" y="33528"/>
                      <a:pt x="2667" y="29813"/>
                      <a:pt x="2667" y="25527"/>
                    </a:cubicBezTo>
                    <a:cubicBezTo>
                      <a:pt x="2667" y="18383"/>
                      <a:pt x="5715" y="12382"/>
                      <a:pt x="11716" y="7429"/>
                    </a:cubicBezTo>
                    <a:cubicBezTo>
                      <a:pt x="17716" y="2477"/>
                      <a:pt x="25432" y="0"/>
                      <a:pt x="34861" y="0"/>
                    </a:cubicBezTo>
                    <a:cubicBezTo>
                      <a:pt x="44768" y="0"/>
                      <a:pt x="52768" y="2572"/>
                      <a:pt x="58864" y="7620"/>
                    </a:cubicBezTo>
                    <a:cubicBezTo>
                      <a:pt x="65056" y="12764"/>
                      <a:pt x="68103" y="19241"/>
                      <a:pt x="68103" y="27146"/>
                    </a:cubicBezTo>
                    <a:lnTo>
                      <a:pt x="53150" y="27146"/>
                    </a:lnTo>
                    <a:cubicBezTo>
                      <a:pt x="53150" y="23050"/>
                      <a:pt x="51435" y="19526"/>
                      <a:pt x="48006" y="16573"/>
                    </a:cubicBezTo>
                    <a:cubicBezTo>
                      <a:pt x="44577" y="13621"/>
                      <a:pt x="40195" y="12192"/>
                      <a:pt x="34957" y="12192"/>
                    </a:cubicBezTo>
                    <a:cubicBezTo>
                      <a:pt x="29718" y="12192"/>
                      <a:pt x="25336" y="13335"/>
                      <a:pt x="22288" y="15716"/>
                    </a:cubicBezTo>
                    <a:cubicBezTo>
                      <a:pt x="19241" y="18097"/>
                      <a:pt x="17716" y="21146"/>
                      <a:pt x="17716" y="24955"/>
                    </a:cubicBezTo>
                    <a:cubicBezTo>
                      <a:pt x="17716" y="28575"/>
                      <a:pt x="19145" y="31242"/>
                      <a:pt x="22003" y="33052"/>
                    </a:cubicBezTo>
                    <a:cubicBezTo>
                      <a:pt x="24860" y="34862"/>
                      <a:pt x="30003" y="36576"/>
                      <a:pt x="37433" y="38291"/>
                    </a:cubicBezTo>
                    <a:cubicBezTo>
                      <a:pt x="44862" y="39910"/>
                      <a:pt x="50863" y="41910"/>
                      <a:pt x="55531" y="44196"/>
                    </a:cubicBezTo>
                    <a:cubicBezTo>
                      <a:pt x="60198" y="46482"/>
                      <a:pt x="63532" y="49244"/>
                      <a:pt x="65817" y="52483"/>
                    </a:cubicBezTo>
                    <a:cubicBezTo>
                      <a:pt x="68009" y="55721"/>
                      <a:pt x="69152" y="59722"/>
                      <a:pt x="69152" y="64389"/>
                    </a:cubicBezTo>
                    <a:cubicBezTo>
                      <a:pt x="69152" y="72199"/>
                      <a:pt x="66008" y="78391"/>
                      <a:pt x="59817" y="83058"/>
                    </a:cubicBezTo>
                    <a:cubicBezTo>
                      <a:pt x="53626" y="87725"/>
                      <a:pt x="45529" y="90106"/>
                      <a:pt x="35623" y="90106"/>
                    </a:cubicBezTo>
                    <a:cubicBezTo>
                      <a:pt x="28670" y="90106"/>
                      <a:pt x="22479" y="88868"/>
                      <a:pt x="17145" y="86392"/>
                    </a:cubicBezTo>
                    <a:cubicBezTo>
                      <a:pt x="11811" y="83915"/>
                      <a:pt x="7620" y="80486"/>
                      <a:pt x="4572" y="76105"/>
                    </a:cubicBezTo>
                    <a:cubicBezTo>
                      <a:pt x="1524" y="71723"/>
                      <a:pt x="0" y="66866"/>
                      <a:pt x="0" y="61722"/>
                    </a:cubicBezTo>
                    <a:lnTo>
                      <a:pt x="14859" y="61722"/>
                    </a:lnTo>
                    <a:cubicBezTo>
                      <a:pt x="15144" y="66675"/>
                      <a:pt x="17145" y="70675"/>
                      <a:pt x="20860" y="73628"/>
                    </a:cubicBezTo>
                    <a:cubicBezTo>
                      <a:pt x="24575" y="76581"/>
                      <a:pt x="29527" y="78010"/>
                      <a:pt x="35623" y="78010"/>
                    </a:cubicBezTo>
                    <a:cubicBezTo>
                      <a:pt x="41243" y="78010"/>
                      <a:pt x="45815" y="76867"/>
                      <a:pt x="49149" y="74581"/>
                    </a:cubicBezTo>
                    <a:cubicBezTo>
                      <a:pt x="52483" y="72295"/>
                      <a:pt x="54293" y="69247"/>
                      <a:pt x="54293" y="6543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Volný tvar: obrazec 82">
                <a:extLst>
                  <a:ext uri="{FF2B5EF4-FFF2-40B4-BE49-F238E27FC236}">
                    <a16:creationId xmlns:a16="http://schemas.microsoft.com/office/drawing/2014/main" id="{44FBD6BD-4E96-5153-F349-292EBF0426AF}"/>
                  </a:ext>
                </a:extLst>
              </p:cNvPr>
              <p:cNvSpPr/>
              <p:nvPr/>
            </p:nvSpPr>
            <p:spPr>
              <a:xfrm>
                <a:off x="11129340" y="3030051"/>
                <a:ext cx="47339" cy="109728"/>
              </a:xfrm>
              <a:custGeom>
                <a:avLst/>
                <a:gdLst>
                  <a:gd name="connsiteX0" fmla="*/ 30671 w 47339"/>
                  <a:gd name="connsiteY0" fmla="*/ 0 h 109728"/>
                  <a:gd name="connsiteX1" fmla="*/ 30671 w 47339"/>
                  <a:gd name="connsiteY1" fmla="*/ 21050 h 109728"/>
                  <a:gd name="connsiteX2" fmla="*/ 46958 w 47339"/>
                  <a:gd name="connsiteY2" fmla="*/ 21050 h 109728"/>
                  <a:gd name="connsiteX3" fmla="*/ 46958 w 47339"/>
                  <a:gd name="connsiteY3" fmla="*/ 32576 h 109728"/>
                  <a:gd name="connsiteX4" fmla="*/ 30671 w 47339"/>
                  <a:gd name="connsiteY4" fmla="*/ 32576 h 109728"/>
                  <a:gd name="connsiteX5" fmla="*/ 30671 w 47339"/>
                  <a:gd name="connsiteY5" fmla="*/ 86582 h 109728"/>
                  <a:gd name="connsiteX6" fmla="*/ 32861 w 47339"/>
                  <a:gd name="connsiteY6" fmla="*/ 94488 h 109728"/>
                  <a:gd name="connsiteX7" fmla="*/ 40291 w 47339"/>
                  <a:gd name="connsiteY7" fmla="*/ 97060 h 109728"/>
                  <a:gd name="connsiteX8" fmla="*/ 47340 w 47339"/>
                  <a:gd name="connsiteY8" fmla="*/ 96107 h 109728"/>
                  <a:gd name="connsiteX9" fmla="*/ 47340 w 47339"/>
                  <a:gd name="connsiteY9" fmla="*/ 108109 h 109728"/>
                  <a:gd name="connsiteX10" fmla="*/ 35909 w 47339"/>
                  <a:gd name="connsiteY10" fmla="*/ 109728 h 109728"/>
                  <a:gd name="connsiteX11" fmla="*/ 20860 w 47339"/>
                  <a:gd name="connsiteY11" fmla="*/ 103727 h 109728"/>
                  <a:gd name="connsiteX12" fmla="*/ 15812 w 47339"/>
                  <a:gd name="connsiteY12" fmla="*/ 86582 h 109728"/>
                  <a:gd name="connsiteX13" fmla="*/ 15812 w 47339"/>
                  <a:gd name="connsiteY13" fmla="*/ 32576 h 109728"/>
                  <a:gd name="connsiteX14" fmla="*/ 0 w 47339"/>
                  <a:gd name="connsiteY14" fmla="*/ 32576 h 109728"/>
                  <a:gd name="connsiteX15" fmla="*/ 0 w 47339"/>
                  <a:gd name="connsiteY15" fmla="*/ 21050 h 109728"/>
                  <a:gd name="connsiteX16" fmla="*/ 15812 w 47339"/>
                  <a:gd name="connsiteY16" fmla="*/ 21050 h 109728"/>
                  <a:gd name="connsiteX17" fmla="*/ 15812 w 47339"/>
                  <a:gd name="connsiteY17" fmla="*/ 0 h 109728"/>
                  <a:gd name="connsiteX18" fmla="*/ 30671 w 47339"/>
                  <a:gd name="connsiteY18" fmla="*/ 0 h 1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339" h="109728">
                    <a:moveTo>
                      <a:pt x="30671" y="0"/>
                    </a:moveTo>
                    <a:lnTo>
                      <a:pt x="30671" y="21050"/>
                    </a:lnTo>
                    <a:lnTo>
                      <a:pt x="46958" y="21050"/>
                    </a:lnTo>
                    <a:lnTo>
                      <a:pt x="46958" y="32576"/>
                    </a:lnTo>
                    <a:lnTo>
                      <a:pt x="30671" y="32576"/>
                    </a:lnTo>
                    <a:lnTo>
                      <a:pt x="30671" y="86582"/>
                    </a:lnTo>
                    <a:cubicBezTo>
                      <a:pt x="30671" y="90107"/>
                      <a:pt x="31432" y="92678"/>
                      <a:pt x="32861" y="94488"/>
                    </a:cubicBezTo>
                    <a:cubicBezTo>
                      <a:pt x="34290" y="96203"/>
                      <a:pt x="36767" y="97060"/>
                      <a:pt x="40291" y="97060"/>
                    </a:cubicBezTo>
                    <a:cubicBezTo>
                      <a:pt x="42006" y="97060"/>
                      <a:pt x="44387" y="96774"/>
                      <a:pt x="47340" y="96107"/>
                    </a:cubicBezTo>
                    <a:lnTo>
                      <a:pt x="47340" y="108109"/>
                    </a:lnTo>
                    <a:cubicBezTo>
                      <a:pt x="43434" y="109157"/>
                      <a:pt x="39624" y="109728"/>
                      <a:pt x="35909" y="109728"/>
                    </a:cubicBezTo>
                    <a:cubicBezTo>
                      <a:pt x="29242" y="109728"/>
                      <a:pt x="24194" y="107728"/>
                      <a:pt x="20860" y="103727"/>
                    </a:cubicBezTo>
                    <a:cubicBezTo>
                      <a:pt x="17526" y="99727"/>
                      <a:pt x="15812" y="94012"/>
                      <a:pt x="15812" y="86582"/>
                    </a:cubicBezTo>
                    <a:lnTo>
                      <a:pt x="15812" y="32576"/>
                    </a:lnTo>
                    <a:lnTo>
                      <a:pt x="0" y="32576"/>
                    </a:lnTo>
                    <a:lnTo>
                      <a:pt x="0" y="21050"/>
                    </a:lnTo>
                    <a:lnTo>
                      <a:pt x="15812" y="21050"/>
                    </a:lnTo>
                    <a:lnTo>
                      <a:pt x="15812" y="0"/>
                    </a:lnTo>
                    <a:lnTo>
                      <a:pt x="306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Volný tvar: obrazec 83">
                <a:extLst>
                  <a:ext uri="{FF2B5EF4-FFF2-40B4-BE49-F238E27FC236}">
                    <a16:creationId xmlns:a16="http://schemas.microsoft.com/office/drawing/2014/main" id="{6D42C249-B27D-8490-73F2-43A2CEC1B98E}"/>
                  </a:ext>
                </a:extLst>
              </p:cNvPr>
              <p:cNvSpPr/>
              <p:nvPr/>
            </p:nvSpPr>
            <p:spPr>
              <a:xfrm>
                <a:off x="11189824" y="3049578"/>
                <a:ext cx="73818" cy="90201"/>
              </a:xfrm>
              <a:custGeom>
                <a:avLst/>
                <a:gdLst>
                  <a:gd name="connsiteX0" fmla="*/ 39910 w 73818"/>
                  <a:gd name="connsiteY0" fmla="*/ 90202 h 90201"/>
                  <a:gd name="connsiteX1" fmla="*/ 11144 w 73818"/>
                  <a:gd name="connsiteY1" fmla="*/ 78581 h 90201"/>
                  <a:gd name="connsiteX2" fmla="*/ 0 w 73818"/>
                  <a:gd name="connsiteY2" fmla="*/ 47530 h 90201"/>
                  <a:gd name="connsiteX3" fmla="*/ 0 w 73818"/>
                  <a:gd name="connsiteY3" fmla="*/ 44768 h 90201"/>
                  <a:gd name="connsiteX4" fmla="*/ 4953 w 73818"/>
                  <a:gd name="connsiteY4" fmla="*/ 21622 h 90201"/>
                  <a:gd name="connsiteX5" fmla="*/ 18764 w 73818"/>
                  <a:gd name="connsiteY5" fmla="*/ 5715 h 90201"/>
                  <a:gd name="connsiteX6" fmla="*/ 38005 w 73818"/>
                  <a:gd name="connsiteY6" fmla="*/ 0 h 90201"/>
                  <a:gd name="connsiteX7" fmla="*/ 64389 w 73818"/>
                  <a:gd name="connsiteY7" fmla="*/ 11144 h 90201"/>
                  <a:gd name="connsiteX8" fmla="*/ 73819 w 73818"/>
                  <a:gd name="connsiteY8" fmla="*/ 43148 h 90201"/>
                  <a:gd name="connsiteX9" fmla="*/ 73819 w 73818"/>
                  <a:gd name="connsiteY9" fmla="*/ 49340 h 90201"/>
                  <a:gd name="connsiteX10" fmla="*/ 14859 w 73818"/>
                  <a:gd name="connsiteY10" fmla="*/ 49340 h 90201"/>
                  <a:gd name="connsiteX11" fmla="*/ 22384 w 73818"/>
                  <a:gd name="connsiteY11" fmla="*/ 70104 h 90201"/>
                  <a:gd name="connsiteX12" fmla="*/ 40671 w 73818"/>
                  <a:gd name="connsiteY12" fmla="*/ 78010 h 90201"/>
                  <a:gd name="connsiteX13" fmla="*/ 54007 w 73818"/>
                  <a:gd name="connsiteY13" fmla="*/ 74771 h 90201"/>
                  <a:gd name="connsiteX14" fmla="*/ 63532 w 73818"/>
                  <a:gd name="connsiteY14" fmla="*/ 66199 h 90201"/>
                  <a:gd name="connsiteX15" fmla="*/ 72676 w 73818"/>
                  <a:gd name="connsiteY15" fmla="*/ 73247 h 90201"/>
                  <a:gd name="connsiteX16" fmla="*/ 39814 w 73818"/>
                  <a:gd name="connsiteY16" fmla="*/ 90106 h 90201"/>
                  <a:gd name="connsiteX17" fmla="*/ 38100 w 73818"/>
                  <a:gd name="connsiteY17" fmla="*/ 12192 h 90201"/>
                  <a:gd name="connsiteX18" fmla="*/ 22955 w 73818"/>
                  <a:gd name="connsiteY18" fmla="*/ 18764 h 90201"/>
                  <a:gd name="connsiteX19" fmla="*/ 15430 w 73818"/>
                  <a:gd name="connsiteY19" fmla="*/ 37147 h 90201"/>
                  <a:gd name="connsiteX20" fmla="*/ 59055 w 73818"/>
                  <a:gd name="connsiteY20" fmla="*/ 37147 h 90201"/>
                  <a:gd name="connsiteX21" fmla="*/ 59055 w 73818"/>
                  <a:gd name="connsiteY21" fmla="*/ 36004 h 90201"/>
                  <a:gd name="connsiteX22" fmla="*/ 52959 w 73818"/>
                  <a:gd name="connsiteY22" fmla="*/ 18383 h 90201"/>
                  <a:gd name="connsiteX23" fmla="*/ 38195 w 73818"/>
                  <a:gd name="connsiteY23" fmla="*/ 12192 h 9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3818" h="90201">
                    <a:moveTo>
                      <a:pt x="39910" y="90202"/>
                    </a:moveTo>
                    <a:cubicBezTo>
                      <a:pt x="28098" y="90202"/>
                      <a:pt x="18479" y="86296"/>
                      <a:pt x="11144" y="78581"/>
                    </a:cubicBezTo>
                    <a:cubicBezTo>
                      <a:pt x="3810" y="70866"/>
                      <a:pt x="0" y="60484"/>
                      <a:pt x="0" y="47530"/>
                    </a:cubicBezTo>
                    <a:lnTo>
                      <a:pt x="0" y="44768"/>
                    </a:lnTo>
                    <a:cubicBezTo>
                      <a:pt x="0" y="36100"/>
                      <a:pt x="1619" y="28384"/>
                      <a:pt x="4953" y="21622"/>
                    </a:cubicBezTo>
                    <a:cubicBezTo>
                      <a:pt x="8287" y="14859"/>
                      <a:pt x="12859" y="9525"/>
                      <a:pt x="18764" y="5715"/>
                    </a:cubicBezTo>
                    <a:cubicBezTo>
                      <a:pt x="24669" y="1905"/>
                      <a:pt x="31146" y="0"/>
                      <a:pt x="38005" y="0"/>
                    </a:cubicBezTo>
                    <a:cubicBezTo>
                      <a:pt x="49339" y="0"/>
                      <a:pt x="58102" y="3715"/>
                      <a:pt x="64389" y="11144"/>
                    </a:cubicBezTo>
                    <a:cubicBezTo>
                      <a:pt x="70675" y="18574"/>
                      <a:pt x="73819" y="29242"/>
                      <a:pt x="73819" y="43148"/>
                    </a:cubicBezTo>
                    <a:lnTo>
                      <a:pt x="73819" y="49340"/>
                    </a:lnTo>
                    <a:lnTo>
                      <a:pt x="14859" y="49340"/>
                    </a:lnTo>
                    <a:cubicBezTo>
                      <a:pt x="15049" y="57912"/>
                      <a:pt x="17621" y="64865"/>
                      <a:pt x="22384" y="70104"/>
                    </a:cubicBezTo>
                    <a:cubicBezTo>
                      <a:pt x="27146" y="75343"/>
                      <a:pt x="33242" y="78010"/>
                      <a:pt x="40671" y="78010"/>
                    </a:cubicBezTo>
                    <a:cubicBezTo>
                      <a:pt x="45911" y="78010"/>
                      <a:pt x="50387" y="76962"/>
                      <a:pt x="54007" y="74771"/>
                    </a:cubicBezTo>
                    <a:cubicBezTo>
                      <a:pt x="57626" y="72580"/>
                      <a:pt x="60864" y="69818"/>
                      <a:pt x="63532" y="66199"/>
                    </a:cubicBezTo>
                    <a:lnTo>
                      <a:pt x="72676" y="73247"/>
                    </a:lnTo>
                    <a:cubicBezTo>
                      <a:pt x="65341" y="84487"/>
                      <a:pt x="54387" y="90106"/>
                      <a:pt x="39814" y="90106"/>
                    </a:cubicBezTo>
                    <a:close/>
                    <a:moveTo>
                      <a:pt x="38100" y="12192"/>
                    </a:moveTo>
                    <a:cubicBezTo>
                      <a:pt x="32099" y="12192"/>
                      <a:pt x="27051" y="14383"/>
                      <a:pt x="22955" y="18764"/>
                    </a:cubicBezTo>
                    <a:cubicBezTo>
                      <a:pt x="18859" y="23146"/>
                      <a:pt x="16383" y="29242"/>
                      <a:pt x="15430" y="37147"/>
                    </a:cubicBezTo>
                    <a:lnTo>
                      <a:pt x="59055" y="37147"/>
                    </a:lnTo>
                    <a:lnTo>
                      <a:pt x="59055" y="36004"/>
                    </a:lnTo>
                    <a:cubicBezTo>
                      <a:pt x="58674" y="28480"/>
                      <a:pt x="56579" y="22574"/>
                      <a:pt x="52959" y="18383"/>
                    </a:cubicBezTo>
                    <a:cubicBezTo>
                      <a:pt x="49339" y="14192"/>
                      <a:pt x="44386" y="12192"/>
                      <a:pt x="38195" y="1219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Volný tvar: obrazec 84">
                <a:extLst>
                  <a:ext uri="{FF2B5EF4-FFF2-40B4-BE49-F238E27FC236}">
                    <a16:creationId xmlns:a16="http://schemas.microsoft.com/office/drawing/2014/main" id="{D4F14F48-4AB6-7A4D-CCC8-EB45E3C97114}"/>
                  </a:ext>
                </a:extLst>
              </p:cNvPr>
              <p:cNvSpPr/>
              <p:nvPr/>
            </p:nvSpPr>
            <p:spPr>
              <a:xfrm>
                <a:off x="11280883" y="3049482"/>
                <a:ext cx="122015" cy="88582"/>
              </a:xfrm>
              <a:custGeom>
                <a:avLst/>
                <a:gdLst>
                  <a:gd name="connsiteX0" fmla="*/ 14001 w 122015"/>
                  <a:gd name="connsiteY0" fmla="*/ 1619 h 88582"/>
                  <a:gd name="connsiteX1" fmla="*/ 14383 w 122015"/>
                  <a:gd name="connsiteY1" fmla="*/ 11240 h 88582"/>
                  <a:gd name="connsiteX2" fmla="*/ 40195 w 122015"/>
                  <a:gd name="connsiteY2" fmla="*/ 0 h 88582"/>
                  <a:gd name="connsiteX3" fmla="*/ 65055 w 122015"/>
                  <a:gd name="connsiteY3" fmla="*/ 14002 h 88582"/>
                  <a:gd name="connsiteX4" fmla="*/ 76390 w 122015"/>
                  <a:gd name="connsiteY4" fmla="*/ 3905 h 88582"/>
                  <a:gd name="connsiteX5" fmla="*/ 92869 w 122015"/>
                  <a:gd name="connsiteY5" fmla="*/ 0 h 88582"/>
                  <a:gd name="connsiteX6" fmla="*/ 122015 w 122015"/>
                  <a:gd name="connsiteY6" fmla="*/ 30289 h 88582"/>
                  <a:gd name="connsiteX7" fmla="*/ 122015 w 122015"/>
                  <a:gd name="connsiteY7" fmla="*/ 88583 h 88582"/>
                  <a:gd name="connsiteX8" fmla="*/ 107156 w 122015"/>
                  <a:gd name="connsiteY8" fmla="*/ 88583 h 88582"/>
                  <a:gd name="connsiteX9" fmla="*/ 107156 w 122015"/>
                  <a:gd name="connsiteY9" fmla="*/ 31147 h 88582"/>
                  <a:gd name="connsiteX10" fmla="*/ 102870 w 122015"/>
                  <a:gd name="connsiteY10" fmla="*/ 17145 h 88582"/>
                  <a:gd name="connsiteX11" fmla="*/ 88582 w 122015"/>
                  <a:gd name="connsiteY11" fmla="*/ 12478 h 88582"/>
                  <a:gd name="connsiteX12" fmla="*/ 74771 w 122015"/>
                  <a:gd name="connsiteY12" fmla="*/ 17431 h 88582"/>
                  <a:gd name="connsiteX13" fmla="*/ 68389 w 122015"/>
                  <a:gd name="connsiteY13" fmla="*/ 30766 h 88582"/>
                  <a:gd name="connsiteX14" fmla="*/ 68389 w 122015"/>
                  <a:gd name="connsiteY14" fmla="*/ 88583 h 88582"/>
                  <a:gd name="connsiteX15" fmla="*/ 53435 w 122015"/>
                  <a:gd name="connsiteY15" fmla="*/ 88583 h 88582"/>
                  <a:gd name="connsiteX16" fmla="*/ 53435 w 122015"/>
                  <a:gd name="connsiteY16" fmla="*/ 31528 h 88582"/>
                  <a:gd name="connsiteX17" fmla="*/ 34861 w 122015"/>
                  <a:gd name="connsiteY17" fmla="*/ 12573 h 88582"/>
                  <a:gd name="connsiteX18" fmla="*/ 14859 w 122015"/>
                  <a:gd name="connsiteY18" fmla="*/ 25051 h 88582"/>
                  <a:gd name="connsiteX19" fmla="*/ 14859 w 122015"/>
                  <a:gd name="connsiteY19" fmla="*/ 88583 h 88582"/>
                  <a:gd name="connsiteX20" fmla="*/ 0 w 122015"/>
                  <a:gd name="connsiteY20" fmla="*/ 88583 h 88582"/>
                  <a:gd name="connsiteX21" fmla="*/ 0 w 122015"/>
                  <a:gd name="connsiteY21" fmla="*/ 1524 h 88582"/>
                  <a:gd name="connsiteX22" fmla="*/ 14097 w 122015"/>
                  <a:gd name="connsiteY22" fmla="*/ 1524 h 8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2015" h="88582">
                    <a:moveTo>
                      <a:pt x="14001" y="1619"/>
                    </a:moveTo>
                    <a:lnTo>
                      <a:pt x="14383" y="11240"/>
                    </a:lnTo>
                    <a:cubicBezTo>
                      <a:pt x="20764" y="3715"/>
                      <a:pt x="29337" y="0"/>
                      <a:pt x="40195" y="0"/>
                    </a:cubicBezTo>
                    <a:cubicBezTo>
                      <a:pt x="52388" y="0"/>
                      <a:pt x="60674" y="4667"/>
                      <a:pt x="65055" y="14002"/>
                    </a:cubicBezTo>
                    <a:cubicBezTo>
                      <a:pt x="67913" y="9811"/>
                      <a:pt x="71723" y="6477"/>
                      <a:pt x="76390" y="3905"/>
                    </a:cubicBezTo>
                    <a:cubicBezTo>
                      <a:pt x="81058" y="1333"/>
                      <a:pt x="86487" y="0"/>
                      <a:pt x="92869" y="0"/>
                    </a:cubicBezTo>
                    <a:cubicBezTo>
                      <a:pt x="111919" y="0"/>
                      <a:pt x="121634" y="10096"/>
                      <a:pt x="122015" y="30289"/>
                    </a:cubicBezTo>
                    <a:lnTo>
                      <a:pt x="122015" y="88583"/>
                    </a:lnTo>
                    <a:lnTo>
                      <a:pt x="107156" y="88583"/>
                    </a:lnTo>
                    <a:lnTo>
                      <a:pt x="107156" y="31147"/>
                    </a:lnTo>
                    <a:cubicBezTo>
                      <a:pt x="107156" y="24956"/>
                      <a:pt x="105727" y="20288"/>
                      <a:pt x="102870" y="17145"/>
                    </a:cubicBezTo>
                    <a:cubicBezTo>
                      <a:pt x="100013" y="14097"/>
                      <a:pt x="95250" y="12478"/>
                      <a:pt x="88582" y="12478"/>
                    </a:cubicBezTo>
                    <a:cubicBezTo>
                      <a:pt x="83058" y="12478"/>
                      <a:pt x="78486" y="14097"/>
                      <a:pt x="74771" y="17431"/>
                    </a:cubicBezTo>
                    <a:cubicBezTo>
                      <a:pt x="71056" y="20764"/>
                      <a:pt x="68961" y="25146"/>
                      <a:pt x="68389" y="30766"/>
                    </a:cubicBezTo>
                    <a:lnTo>
                      <a:pt x="68389" y="88583"/>
                    </a:lnTo>
                    <a:lnTo>
                      <a:pt x="53435" y="88583"/>
                    </a:lnTo>
                    <a:lnTo>
                      <a:pt x="53435" y="31528"/>
                    </a:lnTo>
                    <a:cubicBezTo>
                      <a:pt x="53435" y="18860"/>
                      <a:pt x="47244" y="12573"/>
                      <a:pt x="34861" y="12573"/>
                    </a:cubicBezTo>
                    <a:cubicBezTo>
                      <a:pt x="25051" y="12573"/>
                      <a:pt x="18383" y="16764"/>
                      <a:pt x="14859" y="25051"/>
                    </a:cubicBezTo>
                    <a:lnTo>
                      <a:pt x="14859" y="88583"/>
                    </a:lnTo>
                    <a:lnTo>
                      <a:pt x="0" y="88583"/>
                    </a:lnTo>
                    <a:lnTo>
                      <a:pt x="0" y="1524"/>
                    </a:lnTo>
                    <a:lnTo>
                      <a:pt x="14097" y="15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Volný tvar: obrazec 85">
                <a:extLst>
                  <a:ext uri="{FF2B5EF4-FFF2-40B4-BE49-F238E27FC236}">
                    <a16:creationId xmlns:a16="http://schemas.microsoft.com/office/drawing/2014/main" id="{FCBF2997-5316-2490-0E72-5766F30C27B0}"/>
                  </a:ext>
                </a:extLst>
              </p:cNvPr>
              <p:cNvSpPr/>
              <p:nvPr/>
            </p:nvSpPr>
            <p:spPr>
              <a:xfrm>
                <a:off x="11422138" y="3049578"/>
                <a:ext cx="69151" cy="90106"/>
              </a:xfrm>
              <a:custGeom>
                <a:avLst/>
                <a:gdLst>
                  <a:gd name="connsiteX0" fmla="*/ 53912 w 69151"/>
                  <a:gd name="connsiteY0" fmla="*/ 65532 h 90106"/>
                  <a:gd name="connsiteX1" fmla="*/ 49340 w 69151"/>
                  <a:gd name="connsiteY1" fmla="*/ 56197 h 90106"/>
                  <a:gd name="connsiteX2" fmla="*/ 33528 w 69151"/>
                  <a:gd name="connsiteY2" fmla="*/ 50482 h 90106"/>
                  <a:gd name="connsiteX3" fmla="*/ 15621 w 69151"/>
                  <a:gd name="connsiteY3" fmla="*/ 44672 h 90106"/>
                  <a:gd name="connsiteX4" fmla="*/ 5811 w 69151"/>
                  <a:gd name="connsiteY4" fmla="*/ 36671 h 90106"/>
                  <a:gd name="connsiteX5" fmla="*/ 2667 w 69151"/>
                  <a:gd name="connsiteY5" fmla="*/ 25527 h 90106"/>
                  <a:gd name="connsiteX6" fmla="*/ 11716 w 69151"/>
                  <a:gd name="connsiteY6" fmla="*/ 7429 h 90106"/>
                  <a:gd name="connsiteX7" fmla="*/ 34862 w 69151"/>
                  <a:gd name="connsiteY7" fmla="*/ 0 h 90106"/>
                  <a:gd name="connsiteX8" fmla="*/ 58865 w 69151"/>
                  <a:gd name="connsiteY8" fmla="*/ 7620 h 90106"/>
                  <a:gd name="connsiteX9" fmla="*/ 68104 w 69151"/>
                  <a:gd name="connsiteY9" fmla="*/ 27146 h 90106"/>
                  <a:gd name="connsiteX10" fmla="*/ 53150 w 69151"/>
                  <a:gd name="connsiteY10" fmla="*/ 27146 h 90106"/>
                  <a:gd name="connsiteX11" fmla="*/ 48006 w 69151"/>
                  <a:gd name="connsiteY11" fmla="*/ 16573 h 90106"/>
                  <a:gd name="connsiteX12" fmla="*/ 34957 w 69151"/>
                  <a:gd name="connsiteY12" fmla="*/ 12192 h 90106"/>
                  <a:gd name="connsiteX13" fmla="*/ 22289 w 69151"/>
                  <a:gd name="connsiteY13" fmla="*/ 15716 h 90106"/>
                  <a:gd name="connsiteX14" fmla="*/ 17717 w 69151"/>
                  <a:gd name="connsiteY14" fmla="*/ 24955 h 90106"/>
                  <a:gd name="connsiteX15" fmla="*/ 22003 w 69151"/>
                  <a:gd name="connsiteY15" fmla="*/ 33052 h 90106"/>
                  <a:gd name="connsiteX16" fmla="*/ 37434 w 69151"/>
                  <a:gd name="connsiteY16" fmla="*/ 38291 h 90106"/>
                  <a:gd name="connsiteX17" fmla="*/ 55531 w 69151"/>
                  <a:gd name="connsiteY17" fmla="*/ 44196 h 90106"/>
                  <a:gd name="connsiteX18" fmla="*/ 65818 w 69151"/>
                  <a:gd name="connsiteY18" fmla="*/ 52483 h 90106"/>
                  <a:gd name="connsiteX19" fmla="*/ 69152 w 69151"/>
                  <a:gd name="connsiteY19" fmla="*/ 64389 h 90106"/>
                  <a:gd name="connsiteX20" fmla="*/ 59817 w 69151"/>
                  <a:gd name="connsiteY20" fmla="*/ 83058 h 90106"/>
                  <a:gd name="connsiteX21" fmla="*/ 35624 w 69151"/>
                  <a:gd name="connsiteY21" fmla="*/ 90106 h 90106"/>
                  <a:gd name="connsiteX22" fmla="*/ 17145 w 69151"/>
                  <a:gd name="connsiteY22" fmla="*/ 86392 h 90106"/>
                  <a:gd name="connsiteX23" fmla="*/ 4572 w 69151"/>
                  <a:gd name="connsiteY23" fmla="*/ 76105 h 90106"/>
                  <a:gd name="connsiteX24" fmla="*/ 0 w 69151"/>
                  <a:gd name="connsiteY24" fmla="*/ 61722 h 90106"/>
                  <a:gd name="connsiteX25" fmla="*/ 14859 w 69151"/>
                  <a:gd name="connsiteY25" fmla="*/ 61722 h 90106"/>
                  <a:gd name="connsiteX26" fmla="*/ 20860 w 69151"/>
                  <a:gd name="connsiteY26" fmla="*/ 73628 h 90106"/>
                  <a:gd name="connsiteX27" fmla="*/ 35624 w 69151"/>
                  <a:gd name="connsiteY27" fmla="*/ 78010 h 90106"/>
                  <a:gd name="connsiteX28" fmla="*/ 49149 w 69151"/>
                  <a:gd name="connsiteY28" fmla="*/ 74581 h 90106"/>
                  <a:gd name="connsiteX29" fmla="*/ 54293 w 69151"/>
                  <a:gd name="connsiteY29" fmla="*/ 65437 h 9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151" h="90106">
                    <a:moveTo>
                      <a:pt x="53912" y="65532"/>
                    </a:moveTo>
                    <a:cubicBezTo>
                      <a:pt x="53912" y="61531"/>
                      <a:pt x="52388" y="58388"/>
                      <a:pt x="49340" y="56197"/>
                    </a:cubicBezTo>
                    <a:cubicBezTo>
                      <a:pt x="46292" y="54007"/>
                      <a:pt x="41053" y="52006"/>
                      <a:pt x="33528" y="50482"/>
                    </a:cubicBezTo>
                    <a:cubicBezTo>
                      <a:pt x="26004" y="48958"/>
                      <a:pt x="20003" y="46958"/>
                      <a:pt x="15621" y="44672"/>
                    </a:cubicBezTo>
                    <a:cubicBezTo>
                      <a:pt x="11240" y="42386"/>
                      <a:pt x="7906" y="39719"/>
                      <a:pt x="5811" y="36671"/>
                    </a:cubicBezTo>
                    <a:cubicBezTo>
                      <a:pt x="3715" y="33528"/>
                      <a:pt x="2667" y="29813"/>
                      <a:pt x="2667" y="25527"/>
                    </a:cubicBezTo>
                    <a:cubicBezTo>
                      <a:pt x="2667" y="18383"/>
                      <a:pt x="5715" y="12382"/>
                      <a:pt x="11716" y="7429"/>
                    </a:cubicBezTo>
                    <a:cubicBezTo>
                      <a:pt x="17717" y="2477"/>
                      <a:pt x="25432" y="0"/>
                      <a:pt x="34862" y="0"/>
                    </a:cubicBezTo>
                    <a:cubicBezTo>
                      <a:pt x="44768" y="0"/>
                      <a:pt x="52769" y="2572"/>
                      <a:pt x="58865" y="7620"/>
                    </a:cubicBezTo>
                    <a:cubicBezTo>
                      <a:pt x="64961" y="12668"/>
                      <a:pt x="68104" y="19241"/>
                      <a:pt x="68104" y="27146"/>
                    </a:cubicBezTo>
                    <a:lnTo>
                      <a:pt x="53150" y="27146"/>
                    </a:lnTo>
                    <a:cubicBezTo>
                      <a:pt x="53150" y="23050"/>
                      <a:pt x="51435" y="19526"/>
                      <a:pt x="48006" y="16573"/>
                    </a:cubicBezTo>
                    <a:cubicBezTo>
                      <a:pt x="44578" y="13621"/>
                      <a:pt x="40196" y="12192"/>
                      <a:pt x="34957" y="12192"/>
                    </a:cubicBezTo>
                    <a:cubicBezTo>
                      <a:pt x="29719" y="12192"/>
                      <a:pt x="25337" y="13335"/>
                      <a:pt x="22289" y="15716"/>
                    </a:cubicBezTo>
                    <a:cubicBezTo>
                      <a:pt x="19241" y="18097"/>
                      <a:pt x="17717" y="21146"/>
                      <a:pt x="17717" y="24955"/>
                    </a:cubicBezTo>
                    <a:cubicBezTo>
                      <a:pt x="17717" y="28575"/>
                      <a:pt x="19145" y="31242"/>
                      <a:pt x="22003" y="33052"/>
                    </a:cubicBezTo>
                    <a:cubicBezTo>
                      <a:pt x="24861" y="34862"/>
                      <a:pt x="30004" y="36576"/>
                      <a:pt x="37434" y="38291"/>
                    </a:cubicBezTo>
                    <a:cubicBezTo>
                      <a:pt x="44863" y="40005"/>
                      <a:pt x="50864" y="41910"/>
                      <a:pt x="55531" y="44196"/>
                    </a:cubicBezTo>
                    <a:cubicBezTo>
                      <a:pt x="60198" y="46482"/>
                      <a:pt x="63532" y="49244"/>
                      <a:pt x="65818" y="52483"/>
                    </a:cubicBezTo>
                    <a:cubicBezTo>
                      <a:pt x="68009" y="55721"/>
                      <a:pt x="69152" y="59722"/>
                      <a:pt x="69152" y="64389"/>
                    </a:cubicBezTo>
                    <a:cubicBezTo>
                      <a:pt x="69152" y="72199"/>
                      <a:pt x="66009" y="78391"/>
                      <a:pt x="59817" y="83058"/>
                    </a:cubicBezTo>
                    <a:cubicBezTo>
                      <a:pt x="53626" y="87725"/>
                      <a:pt x="45530" y="90106"/>
                      <a:pt x="35624" y="90106"/>
                    </a:cubicBezTo>
                    <a:cubicBezTo>
                      <a:pt x="28670" y="90106"/>
                      <a:pt x="22479" y="88868"/>
                      <a:pt x="17145" y="86392"/>
                    </a:cubicBezTo>
                    <a:cubicBezTo>
                      <a:pt x="11811" y="83915"/>
                      <a:pt x="7620" y="80486"/>
                      <a:pt x="4572" y="76105"/>
                    </a:cubicBezTo>
                    <a:cubicBezTo>
                      <a:pt x="1524" y="71723"/>
                      <a:pt x="0" y="66866"/>
                      <a:pt x="0" y="61722"/>
                    </a:cubicBezTo>
                    <a:lnTo>
                      <a:pt x="14859" y="61722"/>
                    </a:lnTo>
                    <a:cubicBezTo>
                      <a:pt x="15145" y="66675"/>
                      <a:pt x="17145" y="70675"/>
                      <a:pt x="20860" y="73628"/>
                    </a:cubicBezTo>
                    <a:cubicBezTo>
                      <a:pt x="24575" y="76581"/>
                      <a:pt x="29528" y="78010"/>
                      <a:pt x="35624" y="78010"/>
                    </a:cubicBezTo>
                    <a:cubicBezTo>
                      <a:pt x="41243" y="78010"/>
                      <a:pt x="45815" y="76867"/>
                      <a:pt x="49149" y="74581"/>
                    </a:cubicBezTo>
                    <a:cubicBezTo>
                      <a:pt x="52483" y="72295"/>
                      <a:pt x="54293" y="69247"/>
                      <a:pt x="54293" y="6543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srgbClr val="B6C1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32491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50270B2C-C66C-40D6-FF33-62C01C71B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51" y="1815014"/>
            <a:ext cx="10515600" cy="1473107"/>
          </a:xfrm>
        </p:spPr>
        <p:txBody>
          <a:bodyPr/>
          <a:lstStyle/>
          <a:p>
            <a:pPr algn="ctr"/>
            <a:r>
              <a:rPr lang="cs-CZ" dirty="0"/>
              <a:t>RESPIRAČNÍ SEZONA 2025-2026</a:t>
            </a:r>
            <a:endParaRPr lang="cs-CZ" sz="2800" dirty="0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87E18797-AABD-289E-6974-BABB00A47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951" y="3984873"/>
            <a:ext cx="10515600" cy="1721024"/>
          </a:xfrm>
        </p:spPr>
        <p:txBody>
          <a:bodyPr/>
          <a:lstStyle/>
          <a:p>
            <a:pPr algn="ctr"/>
            <a:r>
              <a:rPr lang="cs-CZ" sz="4000" dirty="0">
                <a:solidFill>
                  <a:srgbClr val="FFFF00"/>
                </a:solidFill>
              </a:rPr>
              <a:t>Předběžné zhodnocení (epidemiologie a virologie)</a:t>
            </a:r>
          </a:p>
        </p:txBody>
      </p:sp>
    </p:spTree>
    <p:extLst>
      <p:ext uri="{BB962C8B-B14F-4D97-AF65-F5344CB8AC3E}">
        <p14:creationId xmlns:p14="http://schemas.microsoft.com/office/powerpoint/2010/main" val="39231752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63600" y="153287"/>
            <a:ext cx="7609840" cy="962994"/>
          </a:xfrm>
        </p:spPr>
        <p:txBody>
          <a:bodyPr/>
          <a:lstStyle/>
          <a:p>
            <a:r>
              <a:rPr lang="cs-CZ" altLang="cs-CZ" sz="3200" dirty="0"/>
              <a:t>Týdenní celková nemocnost ARI a ILI v posledních pěti sezonách v ČR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346" y="4884615"/>
            <a:ext cx="11818095" cy="1851534"/>
          </a:xfrm>
        </p:spPr>
        <p:txBody>
          <a:bodyPr/>
          <a:lstStyle/>
          <a:p>
            <a:r>
              <a:rPr lang="cs-CZ" sz="1600" dirty="0"/>
              <a:t>Předběžné charakteristiky respirační sezony 2025-2026 v ČR z hlediska hromadně se vyskytujících virových nemocí </a:t>
            </a:r>
            <a:r>
              <a:rPr lang="cs-CZ" sz="1600" dirty="0" err="1"/>
              <a:t>preventabilních</a:t>
            </a:r>
            <a:r>
              <a:rPr lang="cs-CZ" sz="1600" dirty="0"/>
              <a:t> očkováním (respirační sezona dosud stále probíhá, její vyhodnocení může proběhnout až po jejím skončení):</a:t>
            </a:r>
          </a:p>
          <a:p>
            <a:pPr marL="285750" lvl="0" indent="-285750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cs-CZ" sz="1600" b="1" dirty="0"/>
              <a:t>covid-19</a:t>
            </a:r>
            <a:r>
              <a:rPr lang="cs-CZ" sz="1600" dirty="0"/>
              <a:t> (cirkulace zejm. na začátku podzimu, během sezony jen omezeně)</a:t>
            </a:r>
          </a:p>
          <a:p>
            <a:pPr marL="285750" lvl="0" indent="-285750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cs-CZ" sz="1600" b="1" dirty="0"/>
              <a:t>chřipka </a:t>
            </a:r>
            <a:r>
              <a:rPr lang="cs-CZ" sz="1600" dirty="0"/>
              <a:t>(rozsáhlý a dlouhý epidemický výskyt)</a:t>
            </a:r>
          </a:p>
          <a:p>
            <a:pPr marL="285750" indent="-285750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cs-CZ" sz="1600" b="1" dirty="0"/>
              <a:t>RSV </a:t>
            </a:r>
            <a:r>
              <a:rPr lang="cs-CZ" sz="1600" dirty="0"/>
              <a:t>(výskyt v zimě a na jaře)</a:t>
            </a:r>
            <a:endParaRPr lang="cs-CZ" altLang="cs-CZ" sz="1600" dirty="0"/>
          </a:p>
        </p:txBody>
      </p:sp>
      <p:sp>
        <p:nvSpPr>
          <p:cNvPr id="4" name="TextovéPole 3"/>
          <p:cNvSpPr txBox="1">
            <a:spLocks noChangeArrowheads="1"/>
          </p:cNvSpPr>
          <p:nvPr/>
        </p:nvSpPr>
        <p:spPr bwMode="auto">
          <a:xfrm>
            <a:off x="105346" y="6459150"/>
            <a:ext cx="66251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(zdroj dat: registr ARI, surveillance SZÚ)</a:t>
            </a:r>
            <a:endParaRPr kumimoji="0" lang="en-US" alt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83" y="1190145"/>
            <a:ext cx="5537199" cy="3646049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893" y="1190145"/>
            <a:ext cx="5553549" cy="364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585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/>
          <p:cNvSpPr txBox="1"/>
          <p:nvPr/>
        </p:nvSpPr>
        <p:spPr>
          <a:xfrm>
            <a:off x="5881562" y="6052841"/>
            <a:ext cx="4662360" cy="276999"/>
          </a:xfrm>
          <a:prstGeom prst="rect">
            <a:avLst/>
          </a:prstGeom>
          <a:noFill/>
          <a:ln w="28575">
            <a:solidFill>
              <a:srgbClr val="5C8BC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2025/2026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B86EC4B-F75A-417B-B7C8-2962B5CE7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013" y="222296"/>
            <a:ext cx="10587054" cy="853945"/>
          </a:xfrm>
        </p:spPr>
        <p:txBody>
          <a:bodyPr/>
          <a:lstStyle/>
          <a:p>
            <a:pPr algn="ctr"/>
            <a:r>
              <a:rPr lang="cs-CZ" sz="2800" dirty="0"/>
              <a:t>Virologická surveillance respiračních virů </a:t>
            </a:r>
            <a:br>
              <a:rPr lang="cs-CZ" sz="2800" dirty="0"/>
            </a:br>
            <a:r>
              <a:rPr lang="cs-CZ" sz="2800" dirty="0"/>
              <a:t>2024/2025 a 2025/2026</a:t>
            </a:r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/>
        </p:nvGraphicFramePr>
        <p:xfrm>
          <a:off x="534074" y="954860"/>
          <a:ext cx="11596013" cy="5264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ovéPole 6"/>
          <p:cNvSpPr txBox="1"/>
          <p:nvPr/>
        </p:nvSpPr>
        <p:spPr>
          <a:xfrm>
            <a:off x="1060057" y="6052842"/>
            <a:ext cx="3058789" cy="276999"/>
          </a:xfrm>
          <a:prstGeom prst="rect">
            <a:avLst/>
          </a:prstGeom>
          <a:noFill/>
          <a:ln w="28575">
            <a:solidFill>
              <a:srgbClr val="5C8BC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2024/2025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2233402" y="2342093"/>
            <a:ext cx="1254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Chřipka A (A)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936734" y="3915722"/>
            <a:ext cx="1252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Chřipka B (B)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6574842" y="1889090"/>
            <a:ext cx="1254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Chřipka A (A)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7997691" y="4534255"/>
            <a:ext cx="1254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RSV (HRSV)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8409035" y="5223150"/>
            <a:ext cx="1527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Rhinovirus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(HRV)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5465692" y="4479213"/>
            <a:ext cx="1109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SARS-CoV-2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3563193" y="4839055"/>
            <a:ext cx="1254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RSV (HRSV)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685063" y="4479213"/>
            <a:ext cx="1127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SARS-CoV-2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B98B37B-3559-769A-6DA2-07917FFD8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346" y="6459150"/>
            <a:ext cx="66251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(zdroj dat: registr ARI, </a:t>
            </a:r>
            <a:r>
              <a:rPr kumimoji="0" lang="cs-CZ" alt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surveillance</a:t>
            </a:r>
            <a:r>
              <a:rPr kumimoji="0" lang="cs-CZ" alt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SZÚ NRL)</a:t>
            </a:r>
            <a:endParaRPr kumimoji="0" lang="en-US" alt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5010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F997A9-C774-D315-0EE4-4B967381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4" y="172620"/>
            <a:ext cx="10911038" cy="1325563"/>
          </a:xfrm>
        </p:spPr>
        <p:txBody>
          <a:bodyPr/>
          <a:lstStyle/>
          <a:p>
            <a:r>
              <a:rPr lang="cs-CZ" dirty="0"/>
              <a:t>Očkování - řešení epidemických výskytů nemocí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AEC6BC-D59E-73BF-4AF0-FA7E94BFE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192" y="1370352"/>
            <a:ext cx="10515600" cy="4343400"/>
          </a:xfrm>
        </p:spPr>
        <p:txBody>
          <a:bodyPr/>
          <a:lstStyle/>
          <a:p>
            <a:r>
              <a:rPr lang="cs-CZ" sz="2000" b="1" dirty="0">
                <a:solidFill>
                  <a:srgbClr val="005A85"/>
                </a:solidFill>
              </a:rPr>
              <a:t>Chřipka</a:t>
            </a:r>
            <a:r>
              <a:rPr lang="cs-CZ" sz="2000" b="1" dirty="0"/>
              <a:t> - Od 1.9. 2025 </a:t>
            </a:r>
            <a:r>
              <a:rPr lang="cs-CZ" sz="2000" dirty="0"/>
              <a:t>– vykázáno 785 tisíc dávek vakcíny proti chřipce, z toho 540 tisíc ve věkové skupině 65+</a:t>
            </a:r>
          </a:p>
          <a:p>
            <a:r>
              <a:rPr lang="cs-CZ" sz="2000" b="1" dirty="0">
                <a:solidFill>
                  <a:srgbClr val="005A85"/>
                </a:solidFill>
              </a:rPr>
              <a:t>Virová žloutenka A</a:t>
            </a:r>
          </a:p>
          <a:p>
            <a:r>
              <a:rPr lang="cs-CZ" sz="2000" b="1" dirty="0"/>
              <a:t>Monovalentní VHA – </a:t>
            </a:r>
            <a:r>
              <a:rPr lang="cs-CZ" sz="2000" b="1" dirty="0" err="1"/>
              <a:t>dvoudávkové</a:t>
            </a:r>
            <a:r>
              <a:rPr lang="cs-CZ" sz="2000" b="1" dirty="0"/>
              <a:t> schéma</a:t>
            </a:r>
            <a:endParaRPr lang="cs-CZ" sz="2000" dirty="0"/>
          </a:p>
          <a:p>
            <a:r>
              <a:rPr lang="cs-CZ" b="1" dirty="0"/>
              <a:t>Od</a:t>
            </a:r>
            <a:r>
              <a:rPr lang="cs-CZ" dirty="0"/>
              <a:t> 1. 1. 2024 bylo vykázáno téměř </a:t>
            </a:r>
            <a:r>
              <a:rPr lang="cs-CZ" b="1" dirty="0"/>
              <a:t>400 000 dávek monovalentní vakcíny proti VHA</a:t>
            </a:r>
            <a:r>
              <a:rPr lang="cs-CZ" dirty="0"/>
              <a:t>, z toho:</a:t>
            </a:r>
            <a:endParaRPr lang="cs-CZ" sz="2000" dirty="0"/>
          </a:p>
          <a:p>
            <a:pPr lvl="2"/>
            <a:r>
              <a:rPr lang="cs-CZ" sz="1600" dirty="0"/>
              <a:t>2024: cca </a:t>
            </a:r>
            <a:r>
              <a:rPr lang="cs-CZ" sz="1600" b="1" dirty="0"/>
              <a:t>70 000 dávek</a:t>
            </a:r>
            <a:endParaRPr lang="cs-CZ" sz="1600" dirty="0"/>
          </a:p>
          <a:p>
            <a:pPr lvl="2"/>
            <a:r>
              <a:rPr lang="cs-CZ" sz="1600" dirty="0"/>
              <a:t>2025: cca </a:t>
            </a:r>
            <a:r>
              <a:rPr lang="cs-CZ" sz="1600" b="1" dirty="0"/>
              <a:t>210 000 dávek</a:t>
            </a:r>
            <a:endParaRPr lang="cs-CZ" sz="1600" dirty="0"/>
          </a:p>
          <a:p>
            <a:pPr lvl="2"/>
            <a:r>
              <a:rPr lang="cs-CZ" sz="1600" dirty="0"/>
              <a:t>2026: cca </a:t>
            </a:r>
            <a:r>
              <a:rPr lang="cs-CZ" sz="1600" b="1" dirty="0"/>
              <a:t>110 000 dávek</a:t>
            </a:r>
            <a:endParaRPr lang="cs-CZ" sz="1600" dirty="0"/>
          </a:p>
          <a:p>
            <a:r>
              <a:rPr lang="cs-CZ" sz="2000" b="1" dirty="0"/>
              <a:t>Kombinovaná očkovací látka (VHA + VHB)</a:t>
            </a:r>
            <a:endParaRPr lang="cs-CZ" sz="2000" dirty="0"/>
          </a:p>
          <a:p>
            <a:pPr lvl="0"/>
            <a:r>
              <a:rPr lang="cs-CZ" sz="1600" dirty="0"/>
              <a:t>2024    30 tisíc dávek</a:t>
            </a:r>
          </a:p>
          <a:p>
            <a:pPr lvl="0"/>
            <a:r>
              <a:rPr lang="cs-CZ" sz="1600" dirty="0"/>
              <a:t>2025    60 tisíc dávek</a:t>
            </a:r>
          </a:p>
          <a:p>
            <a:pPr lvl="0"/>
            <a:r>
              <a:rPr lang="cs-CZ" sz="1600" dirty="0"/>
              <a:t>2026    24 tisíc dávek     </a:t>
            </a:r>
          </a:p>
        </p:txBody>
      </p:sp>
    </p:spTree>
    <p:extLst>
      <p:ext uri="{BB962C8B-B14F-4D97-AF65-F5344CB8AC3E}">
        <p14:creationId xmlns:p14="http://schemas.microsoft.com/office/powerpoint/2010/main" val="12059622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50270B2C-C66C-40D6-FF33-62C01C71B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7" y="314867"/>
            <a:ext cx="11053835" cy="1473107"/>
          </a:xfrm>
        </p:spPr>
        <p:txBody>
          <a:bodyPr/>
          <a:lstStyle/>
          <a:p>
            <a:pPr algn="ctr"/>
            <a:r>
              <a:rPr lang="cs-CZ" sz="4000" dirty="0"/>
              <a:t>Evropský imunizační týden </a:t>
            </a:r>
            <a:r>
              <a:rPr lang="cs-CZ" sz="2400" dirty="0"/>
              <a:t>19. – 25. 4. 2026</a:t>
            </a:r>
            <a:br>
              <a:rPr lang="cs-CZ" sz="2400" dirty="0"/>
            </a:br>
            <a:br>
              <a:rPr lang="cs-CZ" sz="2400" dirty="0"/>
            </a:br>
            <a:r>
              <a:rPr lang="cs-CZ" sz="2400" dirty="0"/>
              <a:t> </a:t>
            </a:r>
            <a:r>
              <a:rPr lang="cs-CZ" sz="4000" dirty="0"/>
              <a:t>Světový týden očkování </a:t>
            </a:r>
            <a:r>
              <a:rPr lang="cs-CZ" sz="2400" dirty="0"/>
              <a:t>24. – 30. 4. 2026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87E18797-AABD-289E-6974-BABB00A47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422" y="1882430"/>
            <a:ext cx="10515600" cy="975812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</a:rPr>
              <a:t>VAKCÍNY FUNGUJÍ NAPŘÍČ GENERACEMI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566" y="2654751"/>
            <a:ext cx="2799827" cy="395878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751" y="5705897"/>
            <a:ext cx="133369" cy="14289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4"/>
          <a:srcRect t="4088" r="3277"/>
          <a:stretch/>
        </p:blipFill>
        <p:spPr>
          <a:xfrm>
            <a:off x="5987751" y="2858242"/>
            <a:ext cx="4072665" cy="3755288"/>
          </a:xfrm>
          <a:prstGeom prst="rect">
            <a:avLst/>
          </a:prstGeom>
        </p:spPr>
      </p:pic>
      <p:sp>
        <p:nvSpPr>
          <p:cNvPr id="9" name="Obdélník 8"/>
          <p:cNvSpPr/>
          <p:nvPr/>
        </p:nvSpPr>
        <p:spPr>
          <a:xfrm>
            <a:off x="374947" y="6633250"/>
            <a:ext cx="1149234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https://www.who.int/news/item/24-04-2024-global-immunization-efforts-have-saved-at-least-154-million-lives-over-the-past-50-years/?utm_source=chatgpt.com</a:t>
            </a:r>
          </a:p>
        </p:txBody>
      </p:sp>
    </p:spTree>
    <p:extLst>
      <p:ext uri="{BB962C8B-B14F-4D97-AF65-F5344CB8AC3E}">
        <p14:creationId xmlns:p14="http://schemas.microsoft.com/office/powerpoint/2010/main" val="8082576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20CEBEC2-468B-61A5-6ADE-D1971CC90B92}"/>
              </a:ext>
            </a:extLst>
          </p:cNvPr>
          <p:cNvSpPr/>
          <p:nvPr/>
        </p:nvSpPr>
        <p:spPr>
          <a:xfrm>
            <a:off x="137458" y="415997"/>
            <a:ext cx="11643919" cy="3452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005A8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5A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Riziko návratu dříve potlačených infekcí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 posledních letech dochází v Evropě i v České republice k nárůstu počtu některých infekčních onemocnění, která byla dříve vzácná nebo téměř vymizela. Jedná se například o spalničky, záškrt nebo černý kašel. Hlavními příčinami jsou 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5A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pokles proočkovanosti, odkládání očkování či šíření nepřesných informací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                </a:t>
            </a:r>
            <a:endParaRPr kumimoji="0" lang="cs-CZ" sz="2400" b="1" i="0" u="none" strike="noStrike" kern="1200" cap="none" spc="0" normalizeH="0" baseline="0" noProof="0" dirty="0">
              <a:ln>
                <a:noFill/>
              </a:ln>
              <a:solidFill>
                <a:srgbClr val="005A8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1" i="0" u="none" strike="noStrike" kern="1200" cap="none" spc="0" normalizeH="0" baseline="0" noProof="0" dirty="0">
              <a:ln>
                <a:noFill/>
              </a:ln>
              <a:solidFill>
                <a:srgbClr val="005A8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5A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Zdravé stárnutí a dlouhověkost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roku 2030 bude každý 6. člověk na světě ve věku 60 let a více. 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9E90091-172A-DEE0-3CD1-8A921B1AF51E}"/>
              </a:ext>
            </a:extLst>
          </p:cNvPr>
          <p:cNvSpPr/>
          <p:nvPr/>
        </p:nvSpPr>
        <p:spPr>
          <a:xfrm>
            <a:off x="117138" y="4229434"/>
            <a:ext cx="105915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5A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Cestování a očkování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 rostoucí oblibou cestování do exotických destinací roste i riziko nákazy 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import infekčních nemocí, které se v České republice běžně nevyskytují. Např. břišní tyfus, žlutá zimnice, vzteklina, horečka dengue – jde o očkováním preventabilní onemocnění.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CD9636BA-F918-409F-2A79-33348CA8D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736" y="70669"/>
            <a:ext cx="1182727" cy="101812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DBF3A844-558E-1F17-0B99-E86C075A2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2466" y="2875402"/>
            <a:ext cx="2252396" cy="168837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7C5EC38-1B5C-E72F-A224-B30B4A240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480" y="5012776"/>
            <a:ext cx="1940638" cy="1204296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944B8D10-4303-0443-3140-83EAB3A05140}"/>
              </a:ext>
            </a:extLst>
          </p:cNvPr>
          <p:cNvSpPr/>
          <p:nvPr/>
        </p:nvSpPr>
        <p:spPr>
          <a:xfrm>
            <a:off x="1484" y="6265716"/>
            <a:ext cx="11894595" cy="355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https://www.who.int/</a:t>
            </a:r>
            <a:r>
              <a:rPr kumimoji="0" lang="cs-CZ" sz="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news-room</a:t>
            </a:r>
            <a:r>
              <a:rPr kumimoji="0" lang="cs-CZ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</a:t>
            </a:r>
            <a:r>
              <a:rPr kumimoji="0" lang="cs-CZ" sz="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feature-stories</a:t>
            </a:r>
            <a:r>
              <a:rPr kumimoji="0" lang="cs-CZ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/detail/</a:t>
            </a:r>
            <a:r>
              <a:rPr kumimoji="0" lang="cs-CZ" sz="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counting-the-impact-of-vaccines?linkId</a:t>
            </a:r>
            <a:r>
              <a:rPr kumimoji="0" lang="cs-CZ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=211783186&amp;utm_source=chatgpt.com</a:t>
            </a:r>
            <a:r>
              <a:rPr kumimoji="0" lang="cs-CZ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cs-CZ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https://www.who.int/news-room/events/detail/2026/04/24/default-calendar/world-immunization-week-2026--for-every-generation--vaccines-</a:t>
            </a:r>
            <a:r>
              <a:rPr kumimoji="0" lang="cs-CZ" sz="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work</a:t>
            </a:r>
            <a:r>
              <a:rPr kumimoji="0" lang="cs-CZ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Ageing andhttps://www.who.int/news-room/fact-sheets/detail/ageing-and-health?utm_source=chatgpt.com health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cs-CZ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https://www.ecdc.europa.eu/en/dengue</a:t>
            </a:r>
            <a:r>
              <a:rPr kumimoji="0" lang="cs-CZ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6046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6E0EFB14-617B-4933-B0B1-A902DC6DFB81}"/>
              </a:ext>
            </a:extLst>
          </p:cNvPr>
          <p:cNvSpPr/>
          <p:nvPr/>
        </p:nvSpPr>
        <p:spPr>
          <a:xfrm>
            <a:off x="132080" y="1351508"/>
            <a:ext cx="1151183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5A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Máme nástroj pro eliminaci rakoviny 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5A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HPV (lidský 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papilomavirus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– prevence rakoviny děložního čípku, ale i rakoviny hrtanu – plně hrazeno pro dívky a chlapce při zahájení očkování od dovršení 11. do dovršení 15. roku věku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5A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klíšťová encefalitida 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plně hrazena u pojištěnců nad 50 let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5A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chřipka, pneumokoková infekce 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plně hrazena u pojištěnců nad 65 let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5A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meningokokové infekce 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plně hrazena pro kojence a specifické věkové skupiny </a:t>
            </a:r>
          </a:p>
        </p:txBody>
      </p:sp>
    </p:spTree>
    <p:extLst>
      <p:ext uri="{BB962C8B-B14F-4D97-AF65-F5344CB8AC3E}">
        <p14:creationId xmlns:p14="http://schemas.microsoft.com/office/powerpoint/2010/main" val="32461754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51D7C5-4552-419C-AE8D-49A36D632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736" y="147022"/>
            <a:ext cx="9189163" cy="994548"/>
          </a:xfrm>
        </p:spPr>
        <p:txBody>
          <a:bodyPr/>
          <a:lstStyle/>
          <a:p>
            <a:r>
              <a:rPr lang="cs-CZ" dirty="0"/>
              <a:t>Výzvy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75384E-3C97-4AEE-8013-EDE155C22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03" y="938370"/>
            <a:ext cx="10878397" cy="5299870"/>
          </a:xfrm>
        </p:spPr>
        <p:txBody>
          <a:bodyPr/>
          <a:lstStyle/>
          <a:p>
            <a:pPr lvl="1" defTabSz="457200">
              <a:spcBef>
                <a:spcPct val="20000"/>
              </a:spcBef>
            </a:pPr>
            <a:r>
              <a:rPr lang="cs-CZ" sz="2400" b="1" dirty="0">
                <a:solidFill>
                  <a:prstClr val="black"/>
                </a:solidFill>
                <a:ea typeface="+mn-ea"/>
              </a:rPr>
              <a:t>Udržení vysoké proočkovanosti dětí</a:t>
            </a:r>
          </a:p>
          <a:p>
            <a:pPr lvl="1" defTabSz="457200">
              <a:spcBef>
                <a:spcPct val="20000"/>
              </a:spcBef>
            </a:pPr>
            <a:r>
              <a:rPr lang="cs-CZ" sz="2400" b="1" dirty="0">
                <a:solidFill>
                  <a:prstClr val="black"/>
                </a:solidFill>
                <a:ea typeface="+mn-ea"/>
              </a:rPr>
              <a:t>Očkování dospělé populace </a:t>
            </a:r>
          </a:p>
          <a:p>
            <a:pPr marL="1143000" lvl="2" indent="-228600" defTabSz="457200">
              <a:spcBef>
                <a:spcPct val="20000"/>
              </a:spcBef>
              <a:buFont typeface="Arial" panose="020B0704020202020204"/>
              <a:buChar char="•"/>
            </a:pPr>
            <a:r>
              <a:rPr lang="cs-CZ" sz="2400" dirty="0">
                <a:solidFill>
                  <a:prstClr val="black"/>
                </a:solidFill>
                <a:ea typeface="+mn-ea"/>
              </a:rPr>
              <a:t>zvýšení </a:t>
            </a:r>
            <a:r>
              <a:rPr lang="cs-CZ" sz="2400" b="1" dirty="0">
                <a:solidFill>
                  <a:prstClr val="black"/>
                </a:solidFill>
                <a:ea typeface="+mn-ea"/>
              </a:rPr>
              <a:t>proočkovanosti proti chřipce</a:t>
            </a:r>
            <a:r>
              <a:rPr lang="cs-CZ" sz="2400" dirty="0">
                <a:solidFill>
                  <a:prstClr val="black"/>
                </a:solidFill>
                <a:ea typeface="+mn-ea"/>
              </a:rPr>
              <a:t> u dospělých (dnes cca 7%) a seniorů (dnes cca 20%)</a:t>
            </a:r>
          </a:p>
          <a:p>
            <a:pPr marL="1143000" lvl="2" indent="-228600" defTabSz="457200">
              <a:spcBef>
                <a:spcPct val="20000"/>
              </a:spcBef>
              <a:buFont typeface="Arial" panose="020B0704020202020204"/>
              <a:buChar char="•"/>
            </a:pPr>
            <a:r>
              <a:rPr lang="cs-CZ" sz="2400" dirty="0">
                <a:solidFill>
                  <a:prstClr val="black"/>
                </a:solidFill>
                <a:ea typeface="+mn-ea"/>
              </a:rPr>
              <a:t>Proočkovanost profesionálů </a:t>
            </a:r>
            <a:r>
              <a:rPr lang="cs-CZ" sz="2400" b="1" dirty="0">
                <a:solidFill>
                  <a:prstClr val="black"/>
                </a:solidFill>
                <a:ea typeface="+mn-ea"/>
              </a:rPr>
              <a:t>ve zdravotnictví a sociálních službách </a:t>
            </a:r>
          </a:p>
          <a:p>
            <a:pPr marL="1143000" lvl="2" indent="-228600" defTabSz="457200">
              <a:spcBef>
                <a:spcPct val="20000"/>
              </a:spcBef>
              <a:buFont typeface="Arial" panose="020B0704020202020204"/>
              <a:buChar char="•"/>
            </a:pPr>
            <a:r>
              <a:rPr lang="cs-CZ" sz="2400" dirty="0">
                <a:solidFill>
                  <a:prstClr val="black"/>
                </a:solidFill>
                <a:ea typeface="+mn-ea"/>
              </a:rPr>
              <a:t>lepší </a:t>
            </a:r>
            <a:r>
              <a:rPr lang="cs-CZ" sz="2400" b="1" dirty="0">
                <a:solidFill>
                  <a:prstClr val="black"/>
                </a:solidFill>
                <a:ea typeface="+mn-ea"/>
              </a:rPr>
              <a:t>připomínání přeočkování, srozumitelnost </a:t>
            </a:r>
            <a:r>
              <a:rPr lang="cs-CZ" sz="2400" dirty="0">
                <a:solidFill>
                  <a:prstClr val="black"/>
                </a:solidFill>
                <a:ea typeface="+mn-ea"/>
              </a:rPr>
              <a:t>a </a:t>
            </a:r>
            <a:r>
              <a:rPr lang="cs-CZ" sz="2400" b="1" dirty="0">
                <a:solidFill>
                  <a:prstClr val="black"/>
                </a:solidFill>
                <a:ea typeface="+mn-ea"/>
              </a:rPr>
              <a:t>dostupnost </a:t>
            </a:r>
            <a:r>
              <a:rPr lang="cs-CZ" sz="2400" dirty="0">
                <a:solidFill>
                  <a:prstClr val="black"/>
                </a:solidFill>
                <a:ea typeface="+mn-ea"/>
              </a:rPr>
              <a:t>očkování (jednodušší administrativa, stabilní dodávky)</a:t>
            </a:r>
            <a:endParaRPr lang="cs-CZ" sz="2400" dirty="0">
              <a:solidFill>
                <a:prstClr val="black"/>
              </a:solidFill>
              <a:ea typeface="Calibri"/>
            </a:endParaRPr>
          </a:p>
          <a:p>
            <a:pPr marL="1143000" lvl="2" indent="-228600" defTabSz="457200">
              <a:spcBef>
                <a:spcPct val="20000"/>
              </a:spcBef>
              <a:buFont typeface="Arial" panose="020B0704020202020204"/>
              <a:buChar char="•"/>
            </a:pPr>
            <a:r>
              <a:rPr lang="cs-CZ" sz="2400" dirty="0">
                <a:solidFill>
                  <a:prstClr val="black"/>
                </a:solidFill>
                <a:ea typeface="+mn-ea"/>
              </a:rPr>
              <a:t>eliminace bariér (</a:t>
            </a:r>
            <a:r>
              <a:rPr lang="cs-CZ" sz="2400" i="1" dirty="0">
                <a:solidFill>
                  <a:prstClr val="black"/>
                </a:solidFill>
                <a:ea typeface="+mn-ea"/>
              </a:rPr>
              <a:t>nevím kam mám na očkování jít, nemám čas...</a:t>
            </a:r>
            <a:r>
              <a:rPr lang="cs-CZ" sz="2400" dirty="0">
                <a:solidFill>
                  <a:prstClr val="black"/>
                </a:solidFill>
                <a:ea typeface="+mn-ea"/>
              </a:rPr>
              <a:t>)</a:t>
            </a:r>
          </a:p>
          <a:p>
            <a:endParaRPr lang="cs-CZ" sz="2400" b="1" dirty="0">
              <a:solidFill>
                <a:srgbClr val="C00000"/>
              </a:solidFill>
            </a:endParaRPr>
          </a:p>
          <a:p>
            <a:r>
              <a:rPr lang="cs-CZ" sz="2400" b="1" dirty="0">
                <a:solidFill>
                  <a:srgbClr val="C00000"/>
                </a:solidFill>
              </a:rPr>
              <a:t>     Nízká proočkovanost = ekonomická zátěž</a:t>
            </a:r>
            <a:r>
              <a:rPr lang="cs-CZ" sz="2400" b="1" dirty="0"/>
              <a:t> </a:t>
            </a:r>
            <a:r>
              <a:rPr lang="cs-CZ" sz="2400" dirty="0"/>
              <a:t>– zvýšené výdaje na léčbu, 	snížení produktivity práce, hospitalizace, řešení následků, …</a:t>
            </a:r>
          </a:p>
          <a:p>
            <a:pPr marL="1143000" lvl="2" indent="-228600" defTabSz="457200">
              <a:spcBef>
                <a:spcPct val="20000"/>
              </a:spcBef>
              <a:buFont typeface="Arial" panose="020B0704020202020204"/>
              <a:buChar char="•"/>
            </a:pPr>
            <a:endParaRPr lang="cs-CZ" sz="2400" dirty="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824422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51D7C5-4552-419C-AE8D-49A36D632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593" y="97391"/>
            <a:ext cx="10515600" cy="1032502"/>
          </a:xfrm>
        </p:spPr>
        <p:txBody>
          <a:bodyPr/>
          <a:lstStyle/>
          <a:p>
            <a:r>
              <a:rPr lang="cs-CZ" sz="4000" dirty="0"/>
              <a:t>SPOLEČNÁ ODPOVĚDNOST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75384E-3C97-4AEE-8013-EDE155C22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81" y="867394"/>
            <a:ext cx="11493617" cy="4522160"/>
          </a:xfrm>
        </p:spPr>
        <p:txBody>
          <a:bodyPr/>
          <a:lstStyle/>
          <a:p>
            <a:r>
              <a:rPr lang="cs-CZ" sz="2400" dirty="0"/>
              <a:t>Očkování je nejen individuální ochranou, ale i projevem odpovědnosti vůči ostatním. Pomáhá chránit nejzranitelnější skupiny – novorozence, seniory nebo osoby s oslabenou imunitou. </a:t>
            </a:r>
          </a:p>
          <a:p>
            <a:endParaRPr lang="cs-CZ" sz="2400" dirty="0"/>
          </a:p>
          <a:p>
            <a:pPr algn="ctr"/>
            <a:r>
              <a:rPr lang="cs-CZ" sz="2800" b="1" dirty="0">
                <a:solidFill>
                  <a:prstClr val="black"/>
                </a:solidFill>
              </a:rPr>
              <a:t>Očkování je jedna z nejúčinnějších investic do zdraví populace, je klíčovým nástrojem ochrany veřejného zdraví</a:t>
            </a:r>
            <a:endParaRPr lang="cs-CZ" sz="2800" b="1" dirty="0">
              <a:solidFill>
                <a:prstClr val="black"/>
              </a:solidFill>
              <a:ea typeface="Calibri"/>
            </a:endParaRPr>
          </a:p>
          <a:p>
            <a:endParaRPr lang="cs-CZ" sz="2400" dirty="0"/>
          </a:p>
          <a:p>
            <a:endParaRPr lang="cs-CZ" sz="1050" b="1" dirty="0">
              <a:solidFill>
                <a:srgbClr val="005A85"/>
              </a:solidFill>
            </a:endParaRPr>
          </a:p>
          <a:p>
            <a:r>
              <a:rPr lang="cs-CZ" sz="2400" b="1" dirty="0">
                <a:solidFill>
                  <a:srgbClr val="005A85"/>
                </a:solidFill>
              </a:rPr>
              <a:t>Světový týden očkování 2026 proto vyzývá:</a:t>
            </a:r>
          </a:p>
          <a:p>
            <a:r>
              <a:rPr lang="cs-CZ" sz="2400" b="1" dirty="0">
                <a:solidFill>
                  <a:srgbClr val="005A85"/>
                </a:solidFill>
              </a:rPr>
              <a:t>-	k důvěře ve vědecky ověřené informace,</a:t>
            </a:r>
          </a:p>
          <a:p>
            <a:r>
              <a:rPr lang="cs-CZ" sz="2400" b="1" dirty="0">
                <a:solidFill>
                  <a:srgbClr val="005A85"/>
                </a:solidFill>
              </a:rPr>
              <a:t>-	k aktivnímu přístupu ke svému očkování,</a:t>
            </a:r>
          </a:p>
          <a:p>
            <a:r>
              <a:rPr lang="cs-CZ" sz="2400" b="1" dirty="0">
                <a:solidFill>
                  <a:srgbClr val="005A85"/>
                </a:solidFill>
              </a:rPr>
              <a:t>-	k ochraně sebe i svého okolí.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63288" t="85500" b="14"/>
          <a:stretch/>
        </p:blipFill>
        <p:spPr>
          <a:xfrm>
            <a:off x="7706688" y="3816836"/>
            <a:ext cx="3957505" cy="2342389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318081" y="6509033"/>
            <a:ext cx="108625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https://www.who.int/news-room/events/detail/2026/04/24/default-calendar/world-immunization-week-2026--for-every-generation--vaccines-work</a:t>
            </a: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0047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7"/>
  <p:tag name="SLIDEFAB_RESIZEMOD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2"/>
  <p:tag name="SLIDEFAB_RESIZEMODE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2"/>
  <p:tag name="SLIDEFAB_EXPORTMODE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2"/>
  <p:tag name="SLIDEFAB_EXPORTMODE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7"/>
  <p:tag name="SLIDEFAB_RESIZEMODE" val="1"/>
  <p:tag name="SLIDEFAB_SHAPECONDITIONMETACTIONDELETE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7"/>
  <p:tag name="SLIDEFAB_RESIZEMODE" val="1"/>
  <p:tag name="SLIDEFAB_SHAPECONDITIONMETACTIONDELETE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2"/>
  <p:tag name="SLIDEFAB_RESIZEMODE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2"/>
  <p:tag name="SLIDEFAB_RESIZEMODE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7"/>
  <p:tag name="SLIDEFAB_RESIZEMODE" val="1"/>
  <p:tag name="SLIDEFAB_SHAPECONDITIONMETACTIONDELETE" val="Tru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7"/>
  <p:tag name="SLIDEFAB_RESIZEMODE" val="1"/>
  <p:tag name="SLIDEFAB_SHAPECONDITIONMETACTIONDELETE" val="Tru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2"/>
  <p:tag name="SLIDEFAB_RESIZEMODE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2"/>
  <p:tag name="SLIDEFAB_RESIZEMODE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  <p:tag name="SLIDEFAB_RESIZEMODE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7"/>
  <p:tag name="SLIDEFAB_RESIZEMODE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2.jpeg"/></Relationships>
</file>

<file path=ppt/theme/_rels/themeOverr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2.jpeg"/></Relationships>
</file>

<file path=ppt/theme/theme1.xml><?xml version="1.0" encoding="utf-8"?>
<a:theme xmlns:a="http://schemas.openxmlformats.org/drawingml/2006/main" name="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Motiv Office">
  <a:themeElements>
    <a:clrScheme name="VACC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B2925"/>
      </a:accent1>
      <a:accent2>
        <a:srgbClr val="14377B"/>
      </a:accent2>
      <a:accent3>
        <a:srgbClr val="DB7925"/>
      </a:accent3>
      <a:accent4>
        <a:srgbClr val="178084"/>
      </a:accent4>
      <a:accent5>
        <a:srgbClr val="B9990D"/>
      </a:accent5>
      <a:accent6>
        <a:srgbClr val="1DAC2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8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 NCEZ - šablona - negativ" id="{55A6B1BC-B60F-49D7-AB2A-2DB69C12DE6C}" vid="{C7971EEF-E641-47AF-B47D-F748744A232C}"/>
    </a:ext>
  </a:extLst>
</a:theme>
</file>

<file path=ppt/theme/theme7.xml><?xml version="1.0" encoding="utf-8"?>
<a:theme xmlns:a="http://schemas.openxmlformats.org/drawingml/2006/main" name="25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1_Motiv Office">
  <a:themeElements>
    <a:clrScheme name="VACC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B2925"/>
      </a:accent1>
      <a:accent2>
        <a:srgbClr val="14377B"/>
      </a:accent2>
      <a:accent3>
        <a:srgbClr val="DB7925"/>
      </a:accent3>
      <a:accent4>
        <a:srgbClr val="178084"/>
      </a:accent4>
      <a:accent5>
        <a:srgbClr val="B9990D"/>
      </a:accent5>
      <a:accent6>
        <a:srgbClr val="1DAC2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Motiv Office">
  <a:themeElements>
    <a:clrScheme name="VACC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B2925"/>
      </a:accent1>
      <a:accent2>
        <a:srgbClr val="14377B"/>
      </a:accent2>
      <a:accent3>
        <a:srgbClr val="DB7925"/>
      </a:accent3>
      <a:accent4>
        <a:srgbClr val="178084"/>
      </a:accent4>
      <a:accent5>
        <a:srgbClr val="B9990D"/>
      </a:accent5>
      <a:accent6>
        <a:srgbClr val="1DAC2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 NCEZ - šablona - negativ" id="{55A6B1BC-B60F-49D7-AB2A-2DB69C12DE6C}" vid="{C7971EEF-E641-47AF-B47D-F748744A232C}"/>
    </a:ext>
  </a:extLst>
</a:theme>
</file>

<file path=ppt/theme/theme12.xml><?xml version="1.0" encoding="utf-8"?>
<a:theme xmlns:a="http://schemas.openxmlformats.org/drawingml/2006/main" name="Default Theme">
  <a:themeElements>
    <a:clrScheme name="MZCR">
      <a:dk1>
        <a:srgbClr val="000000"/>
      </a:dk1>
      <a:lt1>
        <a:srgbClr val="FFFFFF"/>
      </a:lt1>
      <a:dk2>
        <a:srgbClr val="003A63"/>
      </a:dk2>
      <a:lt2>
        <a:srgbClr val="FFFFFF"/>
      </a:lt2>
      <a:accent1>
        <a:srgbClr val="003A63"/>
      </a:accent1>
      <a:accent2>
        <a:srgbClr val="4581B8"/>
      </a:accent2>
      <a:accent3>
        <a:srgbClr val="D31145"/>
      </a:accent3>
      <a:accent4>
        <a:srgbClr val="FCBB32"/>
      </a:accent4>
      <a:accent5>
        <a:srgbClr val="C0CD22"/>
      </a:accent5>
      <a:accent6>
        <a:srgbClr val="64686C"/>
      </a:accent6>
      <a:hlink>
        <a:srgbClr val="007BBF"/>
      </a:hlink>
      <a:folHlink>
        <a:srgbClr val="017ABF"/>
      </a:folHlink>
    </a:clrScheme>
    <a:fontScheme name="Deepview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</a:spPr>
      <a:bodyPr vert="horz" lIns="91440" tIns="45720" rIns="91440" bIns="45720" rtlCol="0" anchor="t">
        <a:noAutofit/>
      </a:bodyPr>
      <a:lstStyle>
        <a:defPPr algn="l">
          <a:lnSpc>
            <a:spcPct val="90000"/>
          </a:lnSpc>
          <a:spcBef>
            <a:spcPts val="1000"/>
          </a:spcBef>
          <a:defRPr sz="1200" dirty="0" smtClean="0">
            <a:solidFill>
              <a:schemeClr val="bg1"/>
            </a:solidFill>
            <a:latin typeface="Century Gothic" panose="020B0502020202020204" pitchFamily="34" charset="0"/>
          </a:defRPr>
        </a:defPPr>
      </a:lstStyle>
    </a:spDef>
    <a:lnDef>
      <a:spPr>
        <a:ln w="9525">
          <a:solidFill>
            <a:schemeClr val="accent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<a:prstTxWarp prst="textNoShape">
          <a:avLst/>
        </a:prstTxWarp>
        <a:spAutoFit/>
      </a:bodyPr>
      <a:lstStyle>
        <a:defPPr marL="0" indent="0" algn="l">
          <a:buNone/>
          <a:defRPr sz="1200" dirty="0" err="1" smtClean="0">
            <a:solidFill>
              <a:schemeClr val="accent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" id="{53209A7D-71AB-47F4-9253-717F3CA58887}" vid="{5CF91705-1F7F-4A37-BFC6-1CDCECCFFD37}"/>
    </a:ext>
  </a:extLst>
</a:theme>
</file>

<file path=ppt/theme/theme13.xml><?xml version="1.0" encoding="utf-8"?>
<a:theme xmlns:a="http://schemas.openxmlformats.org/drawingml/2006/main" name="1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5_Motiv Office">
  <a:themeElements>
    <a:clrScheme name="VACC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B2925"/>
      </a:accent1>
      <a:accent2>
        <a:srgbClr val="14377B"/>
      </a:accent2>
      <a:accent3>
        <a:srgbClr val="DB7925"/>
      </a:accent3>
      <a:accent4>
        <a:srgbClr val="178084"/>
      </a:accent4>
      <a:accent5>
        <a:srgbClr val="B9990D"/>
      </a:accent5>
      <a:accent6>
        <a:srgbClr val="1DAC2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3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3_Motiv Office">
  <a:themeElements>
    <a:clrScheme name="VACC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B2925"/>
      </a:accent1>
      <a:accent2>
        <a:srgbClr val="14377B"/>
      </a:accent2>
      <a:accent3>
        <a:srgbClr val="DB7925"/>
      </a:accent3>
      <a:accent4>
        <a:srgbClr val="178084"/>
      </a:accent4>
      <a:accent5>
        <a:srgbClr val="B9990D"/>
      </a:accent5>
      <a:accent6>
        <a:srgbClr val="1DAC2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5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7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UZIS-2023">
    <a:dk1>
      <a:srgbClr val="000000"/>
    </a:dk1>
    <a:lt1>
      <a:srgbClr val="FFFFFF"/>
    </a:lt1>
    <a:dk2>
      <a:srgbClr val="44546A"/>
    </a:dk2>
    <a:lt2>
      <a:srgbClr val="E7E6E6"/>
    </a:lt2>
    <a:accent1>
      <a:srgbClr val="2C2F7A"/>
    </a:accent1>
    <a:accent2>
      <a:srgbClr val="93A8CD"/>
    </a:accent2>
    <a:accent3>
      <a:srgbClr val="DA2B47"/>
    </a:accent3>
    <a:accent4>
      <a:srgbClr val="BBC747"/>
    </a:accent4>
    <a:accent5>
      <a:srgbClr val="7B3C8E"/>
    </a:accent5>
    <a:accent6>
      <a:srgbClr val="E6B03C"/>
    </a:accent6>
    <a:hlink>
      <a:srgbClr val="0563C1"/>
    </a:hlink>
    <a:folHlink>
      <a:srgbClr val="954F72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Vlastní 2">
    <a:dk1>
      <a:srgbClr val="5F5F5F"/>
    </a:dk1>
    <a:lt1>
      <a:sysClr val="window" lastClr="FFFFFF"/>
    </a:lt1>
    <a:dk2>
      <a:srgbClr val="84848E"/>
    </a:dk2>
    <a:lt2>
      <a:srgbClr val="F2F2F2"/>
    </a:lt2>
    <a:accent1>
      <a:srgbClr val="E7B13D"/>
    </a:accent1>
    <a:accent2>
      <a:srgbClr val="3D67BC"/>
    </a:accent2>
    <a:accent3>
      <a:srgbClr val="274073"/>
    </a:accent3>
    <a:accent4>
      <a:srgbClr val="84848E"/>
    </a:accent4>
    <a:accent5>
      <a:srgbClr val="D8D8D8"/>
    </a:accent5>
    <a:accent6>
      <a:srgbClr val="DDDCE0"/>
    </a:accent6>
    <a:hlink>
      <a:srgbClr val="1919FF"/>
    </a:hlink>
    <a:folHlink>
      <a:srgbClr val="00005F"/>
    </a:folHlink>
  </a:clrScheme>
  <a:fontScheme name="Paliativní péče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Vlastní 2">
    <a:dk1>
      <a:srgbClr val="5F5F5F"/>
    </a:dk1>
    <a:lt1>
      <a:sysClr val="window" lastClr="FFFFFF"/>
    </a:lt1>
    <a:dk2>
      <a:srgbClr val="84848E"/>
    </a:dk2>
    <a:lt2>
      <a:srgbClr val="F2F2F2"/>
    </a:lt2>
    <a:accent1>
      <a:srgbClr val="E7B13D"/>
    </a:accent1>
    <a:accent2>
      <a:srgbClr val="3D67BC"/>
    </a:accent2>
    <a:accent3>
      <a:srgbClr val="274073"/>
    </a:accent3>
    <a:accent4>
      <a:srgbClr val="84848E"/>
    </a:accent4>
    <a:accent5>
      <a:srgbClr val="D8D8D8"/>
    </a:accent5>
    <a:accent6>
      <a:srgbClr val="DDDCE0"/>
    </a:accent6>
    <a:hlink>
      <a:srgbClr val="1919FF"/>
    </a:hlink>
    <a:folHlink>
      <a:srgbClr val="00005F"/>
    </a:folHlink>
  </a:clrScheme>
  <a:fontScheme name="Paliativní péče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Vlastní 2">
    <a:dk1>
      <a:srgbClr val="5F5F5F"/>
    </a:dk1>
    <a:lt1>
      <a:sysClr val="window" lastClr="FFFFFF"/>
    </a:lt1>
    <a:dk2>
      <a:srgbClr val="84848E"/>
    </a:dk2>
    <a:lt2>
      <a:srgbClr val="F2F2F2"/>
    </a:lt2>
    <a:accent1>
      <a:srgbClr val="E7B13D"/>
    </a:accent1>
    <a:accent2>
      <a:srgbClr val="3D67BC"/>
    </a:accent2>
    <a:accent3>
      <a:srgbClr val="274073"/>
    </a:accent3>
    <a:accent4>
      <a:srgbClr val="84848E"/>
    </a:accent4>
    <a:accent5>
      <a:srgbClr val="D8D8D8"/>
    </a:accent5>
    <a:accent6>
      <a:srgbClr val="DDDCE0"/>
    </a:accent6>
    <a:hlink>
      <a:srgbClr val="1919FF"/>
    </a:hlink>
    <a:folHlink>
      <a:srgbClr val="00005F"/>
    </a:folHlink>
  </a:clrScheme>
  <a:fontScheme name="Paliativní péče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pope">
    <a:dk1>
      <a:sysClr val="windowText" lastClr="000000"/>
    </a:dk1>
    <a:lt1>
      <a:sysClr val="window" lastClr="FFFFFF"/>
    </a:lt1>
    <a:dk2>
      <a:srgbClr val="252F45"/>
    </a:dk2>
    <a:lt2>
      <a:srgbClr val="F2F2F2"/>
    </a:lt2>
    <a:accent1>
      <a:srgbClr val="3D122F"/>
    </a:accent1>
    <a:accent2>
      <a:srgbClr val="5F2148"/>
    </a:accent2>
    <a:accent3>
      <a:srgbClr val="981C50"/>
    </a:accent3>
    <a:accent4>
      <a:srgbClr val="C8466D"/>
    </a:accent4>
    <a:accent5>
      <a:srgbClr val="53699C"/>
    </a:accent5>
    <a:accent6>
      <a:srgbClr val="80A1F0"/>
    </a:accent6>
    <a:hlink>
      <a:srgbClr val="C8466D"/>
    </a:hlink>
    <a:folHlink>
      <a:srgbClr val="981C5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alent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7.xml><?xml version="1.0" encoding="utf-8"?>
<a:themeOverride xmlns:a="http://schemas.openxmlformats.org/drawingml/2006/main">
  <a:clrScheme name="COVID barvy">
    <a:dk1>
      <a:srgbClr val="000000"/>
    </a:dk1>
    <a:lt1>
      <a:srgbClr val="FFFFFF"/>
    </a:lt1>
    <a:dk2>
      <a:srgbClr val="D31145"/>
    </a:dk2>
    <a:lt2>
      <a:srgbClr val="FFFFFF"/>
    </a:lt2>
    <a:accent1>
      <a:srgbClr val="D31145"/>
    </a:accent1>
    <a:accent2>
      <a:srgbClr val="305983"/>
    </a:accent2>
    <a:accent3>
      <a:srgbClr val="00CD61"/>
    </a:accent3>
    <a:accent4>
      <a:srgbClr val="4010B7"/>
    </a:accent4>
    <a:accent5>
      <a:srgbClr val="E8EAEA"/>
    </a:accent5>
    <a:accent6>
      <a:srgbClr val="690923"/>
    </a:accent6>
    <a:hlink>
      <a:srgbClr val="FFFFFF"/>
    </a:hlink>
    <a:folHlink>
      <a:srgbClr val="FF0000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COVID barvy">
    <a:dk1>
      <a:srgbClr val="000000"/>
    </a:dk1>
    <a:lt1>
      <a:srgbClr val="FFFFFF"/>
    </a:lt1>
    <a:dk2>
      <a:srgbClr val="D31145"/>
    </a:dk2>
    <a:lt2>
      <a:srgbClr val="FFFFFF"/>
    </a:lt2>
    <a:accent1>
      <a:srgbClr val="D31145"/>
    </a:accent1>
    <a:accent2>
      <a:srgbClr val="305983"/>
    </a:accent2>
    <a:accent3>
      <a:srgbClr val="00CD61"/>
    </a:accent3>
    <a:accent4>
      <a:srgbClr val="4010B7"/>
    </a:accent4>
    <a:accent5>
      <a:srgbClr val="E8EAEA"/>
    </a:accent5>
    <a:accent6>
      <a:srgbClr val="690923"/>
    </a:accent6>
    <a:hlink>
      <a:srgbClr val="FFFFFF"/>
    </a:hlink>
    <a:folHlink>
      <a:srgbClr val="FF0000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COVID barvy">
    <a:dk1>
      <a:srgbClr val="000000"/>
    </a:dk1>
    <a:lt1>
      <a:srgbClr val="FFFFFF"/>
    </a:lt1>
    <a:dk2>
      <a:srgbClr val="D31145"/>
    </a:dk2>
    <a:lt2>
      <a:srgbClr val="FFFFFF"/>
    </a:lt2>
    <a:accent1>
      <a:srgbClr val="D31145"/>
    </a:accent1>
    <a:accent2>
      <a:srgbClr val="305983"/>
    </a:accent2>
    <a:accent3>
      <a:srgbClr val="00CD61"/>
    </a:accent3>
    <a:accent4>
      <a:srgbClr val="4010B7"/>
    </a:accent4>
    <a:accent5>
      <a:srgbClr val="E8EAEA"/>
    </a:accent5>
    <a:accent6>
      <a:srgbClr val="690923"/>
    </a:accent6>
    <a:hlink>
      <a:srgbClr val="FFFFFF"/>
    </a:hlink>
    <a:folHlink>
      <a:srgbClr val="FF0000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COVID barvy">
    <a:dk1>
      <a:srgbClr val="000000"/>
    </a:dk1>
    <a:lt1>
      <a:srgbClr val="FFFFFF"/>
    </a:lt1>
    <a:dk2>
      <a:srgbClr val="D31145"/>
    </a:dk2>
    <a:lt2>
      <a:srgbClr val="FFFFFF"/>
    </a:lt2>
    <a:accent1>
      <a:srgbClr val="D31145"/>
    </a:accent1>
    <a:accent2>
      <a:srgbClr val="305983"/>
    </a:accent2>
    <a:accent3>
      <a:srgbClr val="00CD61"/>
    </a:accent3>
    <a:accent4>
      <a:srgbClr val="4010B7"/>
    </a:accent4>
    <a:accent5>
      <a:srgbClr val="E8EAEA"/>
    </a:accent5>
    <a:accent6>
      <a:srgbClr val="690923"/>
    </a:accent6>
    <a:hlink>
      <a:srgbClr val="FFFFFF"/>
    </a:hlink>
    <a:folHlink>
      <a:srgbClr val="FF0000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pope">
    <a:dk1>
      <a:sysClr val="windowText" lastClr="000000"/>
    </a:dk1>
    <a:lt1>
      <a:sysClr val="window" lastClr="FFFFFF"/>
    </a:lt1>
    <a:dk2>
      <a:srgbClr val="252F45"/>
    </a:dk2>
    <a:lt2>
      <a:srgbClr val="F2F2F2"/>
    </a:lt2>
    <a:accent1>
      <a:srgbClr val="3D122F"/>
    </a:accent1>
    <a:accent2>
      <a:srgbClr val="5F2148"/>
    </a:accent2>
    <a:accent3>
      <a:srgbClr val="981C50"/>
    </a:accent3>
    <a:accent4>
      <a:srgbClr val="C8466D"/>
    </a:accent4>
    <a:accent5>
      <a:srgbClr val="53699C"/>
    </a:accent5>
    <a:accent6>
      <a:srgbClr val="80A1F0"/>
    </a:accent6>
    <a:hlink>
      <a:srgbClr val="C8466D"/>
    </a:hlink>
    <a:folHlink>
      <a:srgbClr val="981C5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alent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1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2694</TotalTime>
  <Words>4675</Words>
  <Application>Microsoft Office PowerPoint</Application>
  <PresentationFormat>Širokoúhlá obrazovka</PresentationFormat>
  <Paragraphs>765</Paragraphs>
  <Slides>51</Slides>
  <Notes>26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19</vt:i4>
      </vt:variant>
      <vt:variant>
        <vt:lpstr>Nadpisy snímků</vt:lpstr>
      </vt:variant>
      <vt:variant>
        <vt:i4>51</vt:i4>
      </vt:variant>
    </vt:vector>
  </HeadingPairs>
  <TitlesOfParts>
    <vt:vector size="77" baseType="lpstr">
      <vt:lpstr>Aptos Narrow</vt:lpstr>
      <vt:lpstr>Arial</vt:lpstr>
      <vt:lpstr>Calibri</vt:lpstr>
      <vt:lpstr>Calibri Light</vt:lpstr>
      <vt:lpstr>Century Gothic</vt:lpstr>
      <vt:lpstr>Times New Roman</vt:lpstr>
      <vt:lpstr>Wingdings</vt:lpstr>
      <vt:lpstr>2_Motiv Office</vt:lpstr>
      <vt:lpstr>14_Motiv Office</vt:lpstr>
      <vt:lpstr>21_Motiv Office</vt:lpstr>
      <vt:lpstr>18_Motiv Office</vt:lpstr>
      <vt:lpstr>1_Motiv Office</vt:lpstr>
      <vt:lpstr>5_Motiv Office</vt:lpstr>
      <vt:lpstr>25_Motiv Office</vt:lpstr>
      <vt:lpstr>11_Motiv Office</vt:lpstr>
      <vt:lpstr>4_Motiv Office</vt:lpstr>
      <vt:lpstr>7_Motiv Office</vt:lpstr>
      <vt:lpstr>22_Motiv Office</vt:lpstr>
      <vt:lpstr>Default Theme</vt:lpstr>
      <vt:lpstr>12_Motiv Office</vt:lpstr>
      <vt:lpstr>35_Motiv Office</vt:lpstr>
      <vt:lpstr>13_Motiv Office</vt:lpstr>
      <vt:lpstr>23_Motiv Office</vt:lpstr>
      <vt:lpstr>15_Motiv Office</vt:lpstr>
      <vt:lpstr>17_Motiv Office</vt:lpstr>
      <vt:lpstr>Motiv Office</vt:lpstr>
      <vt:lpstr>Respirační sezóna v datech   Agendy očkování a sledování infekčních nemocí jsou plně elektronizované a datově zajištěné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Propojení systémů v režimu „real time“</vt:lpstr>
      <vt:lpstr>Propojení systémů v režimu „real time“</vt:lpstr>
      <vt:lpstr>Propojení systémů v režimu „real time“</vt:lpstr>
      <vt:lpstr>Propojení systémů v režimu „real time“</vt:lpstr>
      <vt:lpstr>Prezentace aplikace PowerPoint</vt:lpstr>
      <vt:lpstr>Prezentace aplikace PowerPoint</vt:lpstr>
      <vt:lpstr>Kvantifikace počtu zachycených infekcí dle věku pacientů  Akutní respirační onemocnění ARI/ILI: 1.9. 2025 -&gt; 31. 3. 2026</vt:lpstr>
      <vt:lpstr>Regionální kvantifikace počtu zachycených infekcí Akutní respirační onemocnění ARI/ILI: 1.9. 2025 -&gt; 31. 3. 2026</vt:lpstr>
      <vt:lpstr>Akutní respirační onemocnění ARI/ILI: četnost výskytu u pacientů za období 1.9. 2025 -&gt; 31. 3. 2026</vt:lpstr>
      <vt:lpstr>Akutní respirační onemocnění ARI/ILI: září 2025 -&gt; 31 .3. 2026</vt:lpstr>
      <vt:lpstr>Prezentace aplikace PowerPoint</vt:lpstr>
      <vt:lpstr>Proočkovanost proti chřipce je v ČR dlouhodobě významně nižší ve srovnání s většinou států EU </vt:lpstr>
      <vt:lpstr>Prezentace aplikace PowerPoint</vt:lpstr>
      <vt:lpstr>Vyšší proočkovanosti proti chřipce dosahují pouze senioři, avšak i v těchto kategoriích hodnoty významně nepřekračují hranici 30 %. </vt:lpstr>
      <vt:lpstr>Chřipka: proočkovanost populace  Sezóny 2023/24, 2024/25 a 2025/26</vt:lpstr>
      <vt:lpstr>Mezi regiony jsou dlouhodobě významné rozdíly v dosahované proočkovanosti. Nejnižší hodnoty stabilně vykazují kraje MSK a PLK, a dále i ZLK, MSK, OLK a PLK.</vt:lpstr>
      <vt:lpstr>Proočkovanost populace proti chřipce, 09/2025 – 03/2026  </vt:lpstr>
      <vt:lpstr>Proočkovanost dospělých (≥ 65 let) proti chřipce: srovnání regionů  </vt:lpstr>
      <vt:lpstr>Proočkovanost proti chřipce u osob s vybranými vážnými nemocemi nepřesahuje 30%</vt:lpstr>
      <vt:lpstr>Prezentace aplikace PowerPoint</vt:lpstr>
      <vt:lpstr>Prezentace aplikace PowerPoint</vt:lpstr>
      <vt:lpstr>Prezentace aplikace PowerPoint</vt:lpstr>
      <vt:lpstr>Ochranný efekt očkování proti chřipce - riziko výskytu sledovaných událostí: klienti pobytových sociálních služeb (věk 65+, sezona 2022/2023)</vt:lpstr>
      <vt:lpstr>Ochranný efekt očkování proti chřipce - riziko výskytu sledovaných událostí: klienti pobytových sociálních služeb (věk 65+, sezona 2022/2023)</vt:lpstr>
      <vt:lpstr>Populační data z uzavřené sezóny 1.9. 2024 -&gt; 30.4. 2025 jednoznačně prokazují ochranný efekt očkování proti těžkému průběhu chřipky,  kdy nákaza vede k hospitalizaci, nutnosti léčby na intenzivní péči  nebo k úmrtí pacienta. </vt:lpstr>
      <vt:lpstr>Prezentace aplikace PowerPoint</vt:lpstr>
      <vt:lpstr>Obdobný a významný ochranný efekt proti těžkému průběhu nákazy  byl prokázán i u očkování proti COVID-19. </vt:lpstr>
      <vt:lpstr>Prezentace aplikace PowerPoint</vt:lpstr>
      <vt:lpstr>Populační data z dlouhodobého sledování za pět sezón respiračních infekcí s cílovou skupinou pacientů s diabetes mellitus ve věku 65+. Studie sledovala vliv vakcinace proti chřipce na těžký průběh infekce a zejména na výskyt vážných, až život ohrožujících, komplikací.  </vt:lpstr>
      <vt:lpstr>Výstup z české studie: pravděpodobnost výskytu komplikací během chřipkové sezony a ochranný vliv vakcinace u populace léčených diabetiků ve věku ≥ 65 let</vt:lpstr>
      <vt:lpstr>Prezentace aplikace PowerPoint</vt:lpstr>
      <vt:lpstr>V. Kde najdete všechna data </vt:lpstr>
      <vt:lpstr>Prezentace aplikace PowerPoint</vt:lpstr>
      <vt:lpstr>Prezentace aplikace PowerPoint</vt:lpstr>
      <vt:lpstr>Prezentace aplikace PowerPoint</vt:lpstr>
      <vt:lpstr>RESPIRAČNÍ SEZONA 2025-2026</vt:lpstr>
      <vt:lpstr>Týdenní celková nemocnost ARI a ILI v posledních pěti sezonách v ČR</vt:lpstr>
      <vt:lpstr>Virologická surveillance respiračních virů  2024/2025 a 2025/2026</vt:lpstr>
      <vt:lpstr>Očkování - řešení epidemických výskytů nemocí</vt:lpstr>
      <vt:lpstr>Evropský imunizační týden 19. – 25. 4. 2026   Světový týden očkování 24. – 30. 4. 2026</vt:lpstr>
      <vt:lpstr>Prezentace aplikace PowerPoint</vt:lpstr>
      <vt:lpstr>Prezentace aplikace PowerPoint</vt:lpstr>
      <vt:lpstr>Výzvy </vt:lpstr>
      <vt:lpstr>SPOLEČNÁ ODPOVĚDNOST</vt:lpstr>
    </vt:vector>
  </TitlesOfParts>
  <Company>Office365 deploy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Koptíková Jana Mgr. Ph.D.</dc:creator>
  <cp:lastModifiedBy>Novotný Martin, Mgr.</cp:lastModifiedBy>
  <cp:revision>209</cp:revision>
  <dcterms:created xsi:type="dcterms:W3CDTF">2024-04-08T11:52:19Z</dcterms:created>
  <dcterms:modified xsi:type="dcterms:W3CDTF">2026-04-21T05:53:56Z</dcterms:modified>
</cp:coreProperties>
</file>