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9" r:id="rId4"/>
    <p:sldMasterId id="2147484433" r:id="rId5"/>
    <p:sldMasterId id="2147484526" r:id="rId6"/>
    <p:sldMasterId id="2147484976" r:id="rId7"/>
    <p:sldMasterId id="2147484978" r:id="rId8"/>
    <p:sldMasterId id="2147484990" r:id="rId9"/>
    <p:sldMasterId id="2147485036" r:id="rId10"/>
    <p:sldMasterId id="2147485089" r:id="rId11"/>
    <p:sldMasterId id="2147485103" r:id="rId12"/>
  </p:sldMasterIdLst>
  <p:notesMasterIdLst>
    <p:notesMasterId r:id="rId14"/>
  </p:notesMasterIdLst>
  <p:sldIdLst>
    <p:sldId id="2145707142" r:id="rId13"/>
  </p:sldIdLst>
  <p:sldSz cx="12192000" cy="6858000"/>
  <p:notesSz cx="6858000" cy="9144000"/>
  <p:custDataLst>
    <p:tags r:id="rId15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ůněk Vladimír" initials="BV" lastIdx="1" clrIdx="0">
    <p:extLst>
      <p:ext uri="{19B8F6BF-5375-455C-9EA6-DF929625EA0E}">
        <p15:presenceInfo xmlns:p15="http://schemas.microsoft.com/office/powerpoint/2012/main" userId="S::bartunekv@mzcr.cz::bc1bd724-2e62-4858-a399-05bb80415b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16468E"/>
    <a:srgbClr val="548235"/>
    <a:srgbClr val="ED7D31"/>
    <a:srgbClr val="3D67BC"/>
    <a:srgbClr val="4472C4"/>
    <a:srgbClr val="D71440"/>
    <a:srgbClr val="C0000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248" autoAdjust="0"/>
  </p:normalViewPr>
  <p:slideViewPr>
    <p:cSldViewPr snapToGrid="0">
      <p:cViewPr varScale="1">
        <p:scale>
          <a:sx n="73" d="100"/>
          <a:sy n="73" d="100"/>
        </p:scale>
        <p:origin x="99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5302B-B152-41FA-BCF7-0C5FC8A98248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FAF74-7B26-4960-B3A2-9434BAEC7F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527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jpeg"/><Relationship Id="rId5" Type="http://schemas.openxmlformats.org/officeDocument/2006/relationships/image" Target="cid:image003.jpg@01CF6DFE.8D73A1C0" TargetMode="External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3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emf"/><Relationship Id="rId4" Type="http://schemas.openxmlformats.org/officeDocument/2006/relationships/image" Target="../media/image1.emf"/><Relationship Id="rId9" Type="http://schemas.openxmlformats.org/officeDocument/2006/relationships/image" Target="../media/image12.emf"/><Relationship Id="rId14" Type="http://schemas.openxmlformats.org/officeDocument/2006/relationships/image" Target="../media/image17.jpe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tiff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1.png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9.svg"/><Relationship Id="rId5" Type="http://schemas.openxmlformats.org/officeDocument/2006/relationships/image" Target="../media/image28.emf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3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emf"/><Relationship Id="rId4" Type="http://schemas.openxmlformats.org/officeDocument/2006/relationships/image" Target="../media/image1.emf"/><Relationship Id="rId9" Type="http://schemas.openxmlformats.org/officeDocument/2006/relationships/image" Target="../media/image12.emf"/><Relationship Id="rId14" Type="http://schemas.openxmlformats.org/officeDocument/2006/relationships/image" Target="../media/image17.jpe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tiff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1.png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0.tiff"/><Relationship Id="rId7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3.png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5415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821E-EA95-CAE1-BC49-A48671132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34C3E-DF0E-8E8A-3E8E-8A8C612E0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7BCFB-AB8C-220C-C7AA-63479A1F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D815B-B5C2-938E-4989-B41E2A938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9EF1D-8135-FF2B-5A4F-C4E40B03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12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0021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8432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54253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6F13-FCFD-700D-358B-7BF29D244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216FA4-2B90-E1D3-350D-DBD0E6576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AB89E-E030-43E0-805D-56213B5A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C7A6B-E6FD-5294-C4DF-ACFBB285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FF0B1-DFBF-4780-915D-52BD36F7A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57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 dirty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9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 17">
            <a:extLst>
              <a:ext uri="{FF2B5EF4-FFF2-40B4-BE49-F238E27FC236}">
                <a16:creationId xmlns:a16="http://schemas.microsoft.com/office/drawing/2014/main" id="{F9DF11D7-C1A0-46F5-B20A-EE3A4700E45D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olný tvar 19">
            <a:extLst>
              <a:ext uri="{FF2B5EF4-FFF2-40B4-BE49-F238E27FC236}">
                <a16:creationId xmlns:a16="http://schemas.microsoft.com/office/drawing/2014/main" id="{DA5EF6B5-1015-4E5F-BC7C-2B0B40DC4C74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093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3EA0E24-3DEE-4F9B-BE62-2C949AF5B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7E5BF0-AE0D-4088-9249-900F92A0E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2658"/>
            <a:ext cx="12192000" cy="4718304"/>
          </a:xfrm>
          <a:prstGeom prst="rect">
            <a:avLst/>
          </a:prstGeom>
        </p:spPr>
      </p:pic>
      <p:pic>
        <p:nvPicPr>
          <p:cNvPr id="66" name="Obrázek 65" descr="cid:image001.jpg@01CED555.8CFAB4A0">
            <a:extLst>
              <a:ext uri="{FF2B5EF4-FFF2-40B4-BE49-F238E27FC236}">
                <a16:creationId xmlns:a16="http://schemas.microsoft.com/office/drawing/2014/main" id="{D17F3592-01D7-4B8C-BAC8-A15B8AA86699}"/>
              </a:ext>
            </a:extLst>
          </p:cNvPr>
          <p:cNvPicPr/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159" y="6243595"/>
            <a:ext cx="43204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9" descr="logo_mzcr">
            <a:extLst>
              <a:ext uri="{FF2B5EF4-FFF2-40B4-BE49-F238E27FC236}">
                <a16:creationId xmlns:a16="http://schemas.microsoft.com/office/drawing/2014/main" id="{285C40DD-D2EF-48E7-99A8-53B809A1EA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" y="137068"/>
            <a:ext cx="3896923" cy="3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4D1F535-DC44-479F-B5BD-92EA59F33323}"/>
              </a:ext>
            </a:extLst>
          </p:cNvPr>
          <p:cNvSpPr/>
          <p:nvPr userDrawn="1"/>
        </p:nvSpPr>
        <p:spPr>
          <a:xfrm>
            <a:off x="288339" y="1379339"/>
            <a:ext cx="54365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800" b="1" dirty="0">
                <a:solidFill>
                  <a:schemeClr val="bg1"/>
                </a:solidFill>
              </a:rPr>
              <a:t>Národní diabetologický registr jako součást NZIS </a:t>
            </a:r>
          </a:p>
        </p:txBody>
      </p:sp>
    </p:spTree>
    <p:extLst>
      <p:ext uri="{BB962C8B-B14F-4D97-AF65-F5344CB8AC3E}">
        <p14:creationId xmlns:p14="http://schemas.microsoft.com/office/powerpoint/2010/main" val="2701876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8AA9-0270-4466-AEE4-743C6F6B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8766C-C37F-4567-9F2C-A4B585D0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3CD7C-50DC-4ECE-AB8C-2F9F189E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3550C1-90E3-48F0-81D4-692D92D9D800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21.04.2026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E71133-EA5C-42EA-9E5B-F689963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4E4BE-77B6-4193-B096-DCEE3DB3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81511-F24E-4788-83D8-296E9F7D633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990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89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78332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49118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62954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E656A3E0-2361-4CCC-91DC-E1BEF79CCAA7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2148DF2A-DDC7-4CD7-8694-4107D1452411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C4551AF1-A888-4B1D-A864-17FC8041731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29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6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95236220-DF02-44BC-8D30-8B642120407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9C6B8BCA-F84C-4C3C-BF55-EBA6D08FB43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  <p:sp>
        <p:nvSpPr>
          <p:cNvPr id="19" name="Rovnoramenný trojúhelník 4">
            <a:extLst>
              <a:ext uri="{FF2B5EF4-FFF2-40B4-BE49-F238E27FC236}">
                <a16:creationId xmlns:a16="http://schemas.microsoft.com/office/drawing/2014/main" id="{8F870BB4-E77F-48D9-9A15-F32FB5011380}"/>
              </a:ext>
            </a:extLst>
          </p:cNvPr>
          <p:cNvSpPr/>
          <p:nvPr userDrawn="1"/>
        </p:nvSpPr>
        <p:spPr>
          <a:xfrm rot="1106797">
            <a:off x="9873330" y="3902732"/>
            <a:ext cx="962460" cy="1313154"/>
          </a:xfrm>
          <a:prstGeom prst="triangle">
            <a:avLst>
              <a:gd name="adj" fmla="val 46465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vál 22">
            <a:extLst>
              <a:ext uri="{FF2B5EF4-FFF2-40B4-BE49-F238E27FC236}">
                <a16:creationId xmlns:a16="http://schemas.microsoft.com/office/drawing/2014/main" id="{D0F188E0-9B0F-4DEB-8855-1F2272D4581E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Obrázek 6">
            <a:extLst>
              <a:ext uri="{FF2B5EF4-FFF2-40B4-BE49-F238E27FC236}">
                <a16:creationId xmlns:a16="http://schemas.microsoft.com/office/drawing/2014/main" id="{A8CDEBB1-C7EF-41D3-8DC4-4FE2074A6D8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22" name="Ovál 23">
            <a:extLst>
              <a:ext uri="{FF2B5EF4-FFF2-40B4-BE49-F238E27FC236}">
                <a16:creationId xmlns:a16="http://schemas.microsoft.com/office/drawing/2014/main" id="{7E9FB1E7-3A9F-4C05-A0D5-0E354B92049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7" name="Obrázek 6">
            <a:extLst>
              <a:ext uri="{FF2B5EF4-FFF2-40B4-BE49-F238E27FC236}">
                <a16:creationId xmlns:a16="http://schemas.microsoft.com/office/drawing/2014/main" id="{379F229A-736E-4EB7-881A-9F2D65426E9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57534"/>
            <a:ext cx="855153" cy="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00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DED1AFA-774F-4E95-B8E9-1DB2A7E4A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22AD7F8-0542-4D76-B6D6-28534DE2E3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51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66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49475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1386172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5548A95-D5E3-7AAD-08C3-24CFCCD179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61770" y="6358888"/>
            <a:ext cx="1393030" cy="468000"/>
          </a:xfrm>
          <a:prstGeom prst="rect">
            <a:avLst/>
          </a:prstGeom>
        </p:spPr>
      </p:pic>
      <p:pic>
        <p:nvPicPr>
          <p:cNvPr id="10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63DA4476-1295-DA87-4F2A-42689F992D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2" y="6322243"/>
            <a:ext cx="647424" cy="252000"/>
          </a:xfrm>
          <a:prstGeom prst="rect">
            <a:avLst/>
          </a:prstGeom>
        </p:spPr>
      </p:pic>
      <p:pic>
        <p:nvPicPr>
          <p:cNvPr id="11" name="Logo UZIS">
            <a:extLst>
              <a:ext uri="{FF2B5EF4-FFF2-40B4-BE49-F238E27FC236}">
                <a16:creationId xmlns:a16="http://schemas.microsoft.com/office/drawing/2014/main" id="{2C338BF3-F922-F196-D020-EA8603FB7F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70" y="6425889"/>
            <a:ext cx="411229" cy="270000"/>
          </a:xfrm>
          <a:prstGeom prst="rect">
            <a:avLst/>
          </a:prstGeom>
        </p:spPr>
      </p:pic>
      <p:cxnSp>
        <p:nvCxnSpPr>
          <p:cNvPr id="12" name="Přímá spojnice 3">
            <a:extLst>
              <a:ext uri="{FF2B5EF4-FFF2-40B4-BE49-F238E27FC236}">
                <a16:creationId xmlns:a16="http://schemas.microsoft.com/office/drawing/2014/main" id="{E6640B9E-14D6-3887-205B-32E96DF83709}"/>
              </a:ext>
            </a:extLst>
          </p:cNvPr>
          <p:cNvCxnSpPr>
            <a:cxnSpLocks/>
          </p:cNvCxnSpPr>
          <p:nvPr userDrawn="1"/>
        </p:nvCxnSpPr>
        <p:spPr>
          <a:xfrm>
            <a:off x="1031836" y="6523200"/>
            <a:ext cx="5220000" cy="7961"/>
          </a:xfrm>
          <a:prstGeom prst="line">
            <a:avLst/>
          </a:prstGeom>
          <a:noFill/>
          <a:ln w="6350" cap="flat" cmpd="sng" algn="ctr">
            <a:solidFill>
              <a:srgbClr val="232C77"/>
            </a:solidFill>
            <a:prstDash val="solid"/>
            <a:miter lim="800000"/>
          </a:ln>
          <a:effectLst/>
        </p:spPr>
      </p:cxnSp>
      <p:sp>
        <p:nvSpPr>
          <p:cNvPr id="13" name="Obdélník 14">
            <a:extLst>
              <a:ext uri="{FF2B5EF4-FFF2-40B4-BE49-F238E27FC236}">
                <a16:creationId xmlns:a16="http://schemas.microsoft.com/office/drawing/2014/main" id="{D9C9138F-CFF8-D575-FF84-CD3C56CA10BC}"/>
              </a:ext>
            </a:extLst>
          </p:cNvPr>
          <p:cNvSpPr/>
          <p:nvPr userDrawn="1"/>
        </p:nvSpPr>
        <p:spPr>
          <a:xfrm>
            <a:off x="1293479" y="6539370"/>
            <a:ext cx="47365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0" cap="none" spc="0" normalizeH="0" baseline="0" noProof="0" dirty="0">
                <a:ln>
                  <a:noFill/>
                </a:ln>
                <a:solidFill>
                  <a:srgbClr val="232C77"/>
                </a:solidFill>
                <a:effectLst/>
                <a:uLnTx/>
                <a:uFillTx/>
              </a:rPr>
              <a:t>Aktuální data o proočkovanosti české populace: COVID-19 a chřipka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32C77"/>
              </a:solidFill>
              <a:effectLst/>
              <a:uLnTx/>
              <a:uFillTx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1AE7F17-7320-5E28-A10F-0474F7D4C8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21" y="6476079"/>
            <a:ext cx="1048874" cy="252000"/>
          </a:xfrm>
          <a:prstGeom prst="rect">
            <a:avLst/>
          </a:prstGeom>
        </p:spPr>
      </p:pic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3108593B-5D1E-61C7-0537-82DA44056B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3974" y="6500472"/>
            <a:ext cx="210176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80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">
            <a:extLst>
              <a:ext uri="{FF2B5EF4-FFF2-40B4-BE49-F238E27FC236}">
                <a16:creationId xmlns:a16="http://schemas.microsoft.com/office/drawing/2014/main" id="{BA5F2F7F-A2E5-0E27-B3C6-639FAB2C9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1386172" cy="538364"/>
          </a:xfrm>
        </p:spPr>
        <p:txBody>
          <a:bodyPr anchor="t">
            <a:no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70284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B2867FA-E536-43C6-9F13-28C3F3739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0851734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130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81763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12903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16694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zadi seda">
            <a:extLst>
              <a:ext uri="{FF2B5EF4-FFF2-40B4-BE49-F238E27FC236}">
                <a16:creationId xmlns:a16="http://schemas.microsoft.com/office/drawing/2014/main" id="{C6DB6EA3-D18B-4247-B7E0-D3F0ED4ABC66}"/>
              </a:ext>
            </a:extLst>
          </p:cNvPr>
          <p:cNvSpPr/>
          <p:nvPr userDrawn="1"/>
        </p:nvSpPr>
        <p:spPr bwMode="gray">
          <a:xfrm>
            <a:off x="0" y="1899462"/>
            <a:ext cx="12192000" cy="4028858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Linka cervena">
            <a:extLst>
              <a:ext uri="{FF2B5EF4-FFF2-40B4-BE49-F238E27FC236}">
                <a16:creationId xmlns:a16="http://schemas.microsoft.com/office/drawing/2014/main" id="{B9205121-7638-4ABD-95F5-177B33D17428}"/>
              </a:ext>
            </a:extLst>
          </p:cNvPr>
          <p:cNvSpPr/>
          <p:nvPr userDrawn="1"/>
        </p:nvSpPr>
        <p:spPr>
          <a:xfrm flipV="1">
            <a:off x="5552" y="5881971"/>
            <a:ext cx="12173011" cy="36000"/>
          </a:xfrm>
          <a:prstGeom prst="rect">
            <a:avLst/>
          </a:prstGeom>
          <a:solidFill>
            <a:srgbClr val="D71440"/>
          </a:solidFill>
          <a:ln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5" y="6275298"/>
            <a:ext cx="3763463" cy="324000"/>
          </a:xfrm>
          <a:prstGeom prst="rect">
            <a:avLst/>
          </a:prstGeom>
        </p:spPr>
      </p:pic>
      <p:pic>
        <p:nvPicPr>
          <p:cNvPr id="6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37" y="6124324"/>
            <a:ext cx="822458" cy="540000"/>
          </a:xfrm>
          <a:prstGeom prst="rect">
            <a:avLst/>
          </a:prstGeom>
        </p:spPr>
      </p:pic>
      <p:pic>
        <p:nvPicPr>
          <p:cNvPr id="11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3" y="2607870"/>
            <a:ext cx="5715760" cy="2224771"/>
          </a:xfrm>
          <a:prstGeom prst="rect">
            <a:avLst/>
          </a:prstGeom>
        </p:spPr>
      </p:pic>
      <p:pic>
        <p:nvPicPr>
          <p:cNvPr id="61" name="Ikona 7">
            <a:extLst>
              <a:ext uri="{FF2B5EF4-FFF2-40B4-BE49-F238E27FC236}">
                <a16:creationId xmlns:a16="http://schemas.microsoft.com/office/drawing/2014/main" id="{1E522FD7-51BC-4B8E-A68D-8A0B5E4169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05" y="3727037"/>
            <a:ext cx="791389" cy="792000"/>
          </a:xfrm>
          <a:prstGeom prst="rect">
            <a:avLst/>
          </a:prstGeom>
        </p:spPr>
      </p:pic>
      <p:pic>
        <p:nvPicPr>
          <p:cNvPr id="62" name="Ikona 6">
            <a:extLst>
              <a:ext uri="{FF2B5EF4-FFF2-40B4-BE49-F238E27FC236}">
                <a16:creationId xmlns:a16="http://schemas.microsoft.com/office/drawing/2014/main" id="{E01AA11B-D042-44CE-8E91-BAD234FB49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6" y="2819547"/>
            <a:ext cx="791389" cy="792000"/>
          </a:xfrm>
          <a:prstGeom prst="rect">
            <a:avLst/>
          </a:prstGeom>
        </p:spPr>
      </p:pic>
      <p:pic>
        <p:nvPicPr>
          <p:cNvPr id="63" name="Ikona 5">
            <a:extLst>
              <a:ext uri="{FF2B5EF4-FFF2-40B4-BE49-F238E27FC236}">
                <a16:creationId xmlns:a16="http://schemas.microsoft.com/office/drawing/2014/main" id="{6E1D9AE5-9B01-4D1E-A130-EA1856689D6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27" y="2821182"/>
            <a:ext cx="791389" cy="792000"/>
          </a:xfrm>
          <a:prstGeom prst="rect">
            <a:avLst/>
          </a:prstGeom>
        </p:spPr>
      </p:pic>
      <p:pic>
        <p:nvPicPr>
          <p:cNvPr id="64" name="Ikona 4">
            <a:extLst>
              <a:ext uri="{FF2B5EF4-FFF2-40B4-BE49-F238E27FC236}">
                <a16:creationId xmlns:a16="http://schemas.microsoft.com/office/drawing/2014/main" id="{78221017-9FB8-4EF8-A88B-38444E30A27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197" y="2826357"/>
            <a:ext cx="788298" cy="792000"/>
          </a:xfrm>
          <a:prstGeom prst="rect">
            <a:avLst/>
          </a:prstGeom>
        </p:spPr>
      </p:pic>
      <p:pic>
        <p:nvPicPr>
          <p:cNvPr id="65" name="Ikona 3">
            <a:extLst>
              <a:ext uri="{FF2B5EF4-FFF2-40B4-BE49-F238E27FC236}">
                <a16:creationId xmlns:a16="http://schemas.microsoft.com/office/drawing/2014/main" id="{D435ECA9-9699-4A70-9ABD-16C688E3468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68" y="2827327"/>
            <a:ext cx="788298" cy="792000"/>
          </a:xfrm>
          <a:prstGeom prst="rect">
            <a:avLst/>
          </a:prstGeom>
        </p:spPr>
      </p:pic>
      <p:pic>
        <p:nvPicPr>
          <p:cNvPr id="66" name="Ikona 2">
            <a:extLst>
              <a:ext uri="{FF2B5EF4-FFF2-40B4-BE49-F238E27FC236}">
                <a16:creationId xmlns:a16="http://schemas.microsoft.com/office/drawing/2014/main" id="{06B998D0-4DD3-4617-8B85-7A97769C7BF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92" y="3720280"/>
            <a:ext cx="791389" cy="792000"/>
          </a:xfrm>
          <a:prstGeom prst="rect">
            <a:avLst/>
          </a:prstGeom>
        </p:spPr>
      </p:pic>
      <p:pic>
        <p:nvPicPr>
          <p:cNvPr id="67" name="Ikona 1">
            <a:extLst>
              <a:ext uri="{FF2B5EF4-FFF2-40B4-BE49-F238E27FC236}">
                <a16:creationId xmlns:a16="http://schemas.microsoft.com/office/drawing/2014/main" id="{CDFE4053-986D-4CF5-BB65-55DDA986CB7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04" y="3714480"/>
            <a:ext cx="794492" cy="792000"/>
          </a:xfrm>
          <a:prstGeom prst="rect">
            <a:avLst/>
          </a:prstGeom>
        </p:spPr>
      </p:pic>
      <p:pic>
        <p:nvPicPr>
          <p:cNvPr id="9" name="Vlajka CR">
            <a:extLst>
              <a:ext uri="{FF2B5EF4-FFF2-40B4-BE49-F238E27FC236}">
                <a16:creationId xmlns:a16="http://schemas.microsoft.com/office/drawing/2014/main" id="{471DD38C-87B2-4EF0-9C4F-92FAABA3B665}"/>
              </a:ext>
            </a:extLst>
          </p:cNvPr>
          <p:cNvPicPr>
            <a:picLocks noChangeArrowheads="1"/>
          </p:cNvPicPr>
          <p:nvPr userDrawn="1"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525177" y="249066"/>
            <a:ext cx="540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Vlajka EU">
            <a:extLst>
              <a:ext uri="{FF2B5EF4-FFF2-40B4-BE49-F238E27FC236}">
                <a16:creationId xmlns:a16="http://schemas.microsoft.com/office/drawing/2014/main" id="{F0605D3E-9EE4-4CE0-8944-A11CBF44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18"/>
          <a:stretch/>
        </p:blipFill>
        <p:spPr>
          <a:xfrm>
            <a:off x="10876478" y="245794"/>
            <a:ext cx="538775" cy="360000"/>
          </a:xfrm>
          <a:prstGeom prst="rect">
            <a:avLst/>
          </a:prstGeom>
        </p:spPr>
      </p:pic>
      <p:sp>
        <p:nvSpPr>
          <p:cNvPr id="41" name="Podnadpis">
            <a:extLst>
              <a:ext uri="{FF2B5EF4-FFF2-40B4-BE49-F238E27FC236}">
                <a16:creationId xmlns:a16="http://schemas.microsoft.com/office/drawing/2014/main" id="{A48B58A5-C806-4673-B1BA-E9829457E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806" y="5471177"/>
            <a:ext cx="8608732" cy="468000"/>
          </a:xfrm>
          <a:noFill/>
        </p:spPr>
        <p:txBody>
          <a:bodyPr anchor="ctr"/>
          <a:lstStyle>
            <a:lvl1pPr marL="0" indent="0">
              <a:buNone/>
              <a:defRPr lang="cs-CZ" sz="28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/>
              <a:t>Vložte podnadpis</a:t>
            </a:r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99BDED9C-93B2-4C0D-BE31-6A2F4570E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391" y="240974"/>
            <a:ext cx="8648147" cy="1598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cs-CZ" sz="3600" b="1" kern="1200">
                <a:solidFill>
                  <a:srgbClr val="2E598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E656A3E0-2361-4CCC-91DC-E1BEF79CCAA7}"/>
              </a:ext>
            </a:extLst>
          </p:cNvPr>
          <p:cNvSpPr/>
          <p:nvPr userDrawn="1"/>
        </p:nvSpPr>
        <p:spPr>
          <a:xfrm>
            <a:off x="8139289" y="752121"/>
            <a:ext cx="1747911" cy="1747911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2148DF2A-DDC7-4CD7-8694-4107D1452411}"/>
              </a:ext>
            </a:extLst>
          </p:cNvPr>
          <p:cNvSpPr/>
          <p:nvPr userDrawn="1"/>
        </p:nvSpPr>
        <p:spPr>
          <a:xfrm>
            <a:off x="8256659" y="869491"/>
            <a:ext cx="1513171" cy="1513171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C4551AF1-A888-4B1D-A864-17FC8041731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729" y="1265655"/>
            <a:ext cx="150093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65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760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60424" y="-947766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95236220-DF02-44BC-8D30-8B642120407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9C6B8BCA-F84C-4C3C-BF55-EBA6D08FB43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  <p:sp>
        <p:nvSpPr>
          <p:cNvPr id="19" name="Rovnoramenný trojúhelník 4">
            <a:extLst>
              <a:ext uri="{FF2B5EF4-FFF2-40B4-BE49-F238E27FC236}">
                <a16:creationId xmlns:a16="http://schemas.microsoft.com/office/drawing/2014/main" id="{8F870BB4-E77F-48D9-9A15-F32FB5011380}"/>
              </a:ext>
            </a:extLst>
          </p:cNvPr>
          <p:cNvSpPr/>
          <p:nvPr userDrawn="1"/>
        </p:nvSpPr>
        <p:spPr>
          <a:xfrm rot="1106797">
            <a:off x="9873330" y="3902732"/>
            <a:ext cx="962460" cy="1313154"/>
          </a:xfrm>
          <a:prstGeom prst="triangle">
            <a:avLst>
              <a:gd name="adj" fmla="val 46465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vál 22">
            <a:extLst>
              <a:ext uri="{FF2B5EF4-FFF2-40B4-BE49-F238E27FC236}">
                <a16:creationId xmlns:a16="http://schemas.microsoft.com/office/drawing/2014/main" id="{D0F188E0-9B0F-4DEB-8855-1F2272D4581E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Obrázek 6">
            <a:extLst>
              <a:ext uri="{FF2B5EF4-FFF2-40B4-BE49-F238E27FC236}">
                <a16:creationId xmlns:a16="http://schemas.microsoft.com/office/drawing/2014/main" id="{A8CDEBB1-C7EF-41D3-8DC4-4FE2074A6D8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22" name="Ovál 23">
            <a:extLst>
              <a:ext uri="{FF2B5EF4-FFF2-40B4-BE49-F238E27FC236}">
                <a16:creationId xmlns:a16="http://schemas.microsoft.com/office/drawing/2014/main" id="{7E9FB1E7-3A9F-4C05-A0D5-0E354B92049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7" name="Obrázek 6">
            <a:extLst>
              <a:ext uri="{FF2B5EF4-FFF2-40B4-BE49-F238E27FC236}">
                <a16:creationId xmlns:a16="http://schemas.microsoft.com/office/drawing/2014/main" id="{379F229A-736E-4EB7-881A-9F2D65426E9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57534"/>
            <a:ext cx="855153" cy="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53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DED1AFA-774F-4E95-B8E9-1DB2A7E4A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91652"/>
            <a:ext cx="402855" cy="45900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22AD7F8-0542-4D76-B6D6-28534DE2E3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75" y="191652"/>
            <a:ext cx="1353386" cy="4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12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7"/>
            <a:ext cx="10515600" cy="631595"/>
          </a:xfrm>
        </p:spPr>
        <p:txBody>
          <a:bodyPr anchor="t">
            <a:normAutofit/>
          </a:bodyPr>
          <a:lstStyle>
            <a:lvl1pPr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09DB70A-A65D-43B3-88DF-0AE712249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41" y="208251"/>
            <a:ext cx="370980" cy="42268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155B2CC-163E-4DF7-B19A-3CE4D478D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387" y="211426"/>
            <a:ext cx="1246300" cy="3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2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44F12AC6-F47D-A0C4-957E-DD276CD43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22" y="280086"/>
            <a:ext cx="11107026" cy="535460"/>
          </a:xfrm>
        </p:spPr>
        <p:txBody>
          <a:bodyPr>
            <a:normAutofit/>
          </a:bodyPr>
          <a:lstStyle>
            <a:lvl1pPr>
              <a:defRPr sz="290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9287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64">
            <a:extLst>
              <a:ext uri="{FF2B5EF4-FFF2-40B4-BE49-F238E27FC236}">
                <a16:creationId xmlns:a16="http://schemas.microsoft.com/office/drawing/2014/main" id="{1903806D-B11F-4777-91AC-14AF29D6B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2658"/>
            <a:ext cx="12192000" cy="3424240"/>
          </a:xfrm>
          <a:prstGeom prst="rect">
            <a:avLst/>
          </a:prstGeom>
        </p:spPr>
      </p:pic>
      <p:pic>
        <p:nvPicPr>
          <p:cNvPr id="27" name="Obrázek 75">
            <a:extLst>
              <a:ext uri="{FF2B5EF4-FFF2-40B4-BE49-F238E27FC236}">
                <a16:creationId xmlns:a16="http://schemas.microsoft.com/office/drawing/2014/main" id="{F014DE85-7BF6-41C3-95C4-EC65E5EAD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63" y="1354230"/>
            <a:ext cx="3136237" cy="3656116"/>
          </a:xfrm>
          <a:prstGeom prst="rect">
            <a:avLst/>
          </a:prstGeom>
        </p:spPr>
      </p:pic>
      <p:sp>
        <p:nvSpPr>
          <p:cNvPr id="3" name="Rovnoramenný trojúhelník 4">
            <a:extLst>
              <a:ext uri="{FF2B5EF4-FFF2-40B4-BE49-F238E27FC236}">
                <a16:creationId xmlns:a16="http://schemas.microsoft.com/office/drawing/2014/main" id="{55C49773-EC85-AD13-D4F3-F47D3B60ABE8}"/>
              </a:ext>
            </a:extLst>
          </p:cNvPr>
          <p:cNvSpPr/>
          <p:nvPr userDrawn="1"/>
        </p:nvSpPr>
        <p:spPr>
          <a:xfrm rot="1106797">
            <a:off x="9882938" y="3843575"/>
            <a:ext cx="962460" cy="1373876"/>
          </a:xfrm>
          <a:prstGeom prst="triangle">
            <a:avLst>
              <a:gd name="adj" fmla="val 34206"/>
            </a:avLst>
          </a:prstGeom>
          <a:solidFill>
            <a:srgbClr val="FFC000">
              <a:alpha val="44000"/>
            </a:srgbClr>
          </a:solidFill>
          <a:ln w="15875">
            <a:solidFill>
              <a:srgbClr val="2E5980"/>
            </a:solidFill>
          </a:ln>
          <a:effectLst>
            <a:outerShdw blurRad="50800" dist="50800" dir="5400000" algn="ctr" rotWithShape="0">
              <a:srgbClr val="2E598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50">
            <a:extLst>
              <a:ext uri="{FF2B5EF4-FFF2-40B4-BE49-F238E27FC236}">
                <a16:creationId xmlns:a16="http://schemas.microsoft.com/office/drawing/2014/main" id="{C6455D4C-929B-4BB2-BB4B-AA4BD3BB752C}"/>
              </a:ext>
            </a:extLst>
          </p:cNvPr>
          <p:cNvSpPr/>
          <p:nvPr userDrawn="1"/>
        </p:nvSpPr>
        <p:spPr>
          <a:xfrm>
            <a:off x="0" y="3760440"/>
            <a:ext cx="9379670" cy="276458"/>
          </a:xfrm>
          <a:custGeom>
            <a:avLst/>
            <a:gdLst>
              <a:gd name="connsiteX0" fmla="*/ 0 w 7559571"/>
              <a:gd name="connsiteY0" fmla="*/ 0 h 200385"/>
              <a:gd name="connsiteX1" fmla="*/ 7559571 w 7559571"/>
              <a:gd name="connsiteY1" fmla="*/ 0 h 200385"/>
              <a:gd name="connsiteX2" fmla="*/ 7559571 w 7559571"/>
              <a:gd name="connsiteY2" fmla="*/ 200385 h 200385"/>
              <a:gd name="connsiteX3" fmla="*/ 0 w 7559571"/>
              <a:gd name="connsiteY3" fmla="*/ 200385 h 200385"/>
              <a:gd name="connsiteX4" fmla="*/ 0 w 7559571"/>
              <a:gd name="connsiteY4" fmla="*/ 0 h 200385"/>
              <a:gd name="connsiteX0" fmla="*/ 0 w 7559571"/>
              <a:gd name="connsiteY0" fmla="*/ 9427 h 209812"/>
              <a:gd name="connsiteX1" fmla="*/ 7136091 w 7559571"/>
              <a:gd name="connsiteY1" fmla="*/ 0 h 209812"/>
              <a:gd name="connsiteX2" fmla="*/ 7559571 w 7559571"/>
              <a:gd name="connsiteY2" fmla="*/ 9427 h 209812"/>
              <a:gd name="connsiteX3" fmla="*/ 7559571 w 7559571"/>
              <a:gd name="connsiteY3" fmla="*/ 209812 h 209812"/>
              <a:gd name="connsiteX4" fmla="*/ 0 w 7559571"/>
              <a:gd name="connsiteY4" fmla="*/ 209812 h 209812"/>
              <a:gd name="connsiteX5" fmla="*/ 0 w 7559571"/>
              <a:gd name="connsiteY5" fmla="*/ 9427 h 209812"/>
              <a:gd name="connsiteX0" fmla="*/ 0 w 7673419"/>
              <a:gd name="connsiteY0" fmla="*/ 292231 h 492616"/>
              <a:gd name="connsiteX1" fmla="*/ 7673419 w 7673419"/>
              <a:gd name="connsiteY1" fmla="*/ 0 h 492616"/>
              <a:gd name="connsiteX2" fmla="*/ 7559571 w 7673419"/>
              <a:gd name="connsiteY2" fmla="*/ 292231 h 492616"/>
              <a:gd name="connsiteX3" fmla="*/ 7559571 w 7673419"/>
              <a:gd name="connsiteY3" fmla="*/ 492616 h 492616"/>
              <a:gd name="connsiteX4" fmla="*/ 0 w 7673419"/>
              <a:gd name="connsiteY4" fmla="*/ 492616 h 492616"/>
              <a:gd name="connsiteX5" fmla="*/ 0 w 7673419"/>
              <a:gd name="connsiteY5" fmla="*/ 292231 h 49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419" h="492616">
                <a:moveTo>
                  <a:pt x="0" y="292231"/>
                </a:moveTo>
                <a:lnTo>
                  <a:pt x="7673419" y="0"/>
                </a:lnTo>
                <a:lnTo>
                  <a:pt x="7559571" y="292231"/>
                </a:lnTo>
                <a:lnTo>
                  <a:pt x="7559571" y="492616"/>
                </a:lnTo>
                <a:lnTo>
                  <a:pt x="0" y="492616"/>
                </a:lnTo>
                <a:lnTo>
                  <a:pt x="0" y="292231"/>
                </a:lnTo>
                <a:close/>
              </a:path>
            </a:pathLst>
          </a:custGeom>
          <a:solidFill>
            <a:srgbClr val="084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Slza pozadi">
            <a:extLst>
              <a:ext uri="{FF2B5EF4-FFF2-40B4-BE49-F238E27FC236}">
                <a16:creationId xmlns:a16="http://schemas.microsoft.com/office/drawing/2014/main" id="{5B472087-BEB7-43F0-96A3-BDC392C6630F}"/>
              </a:ext>
            </a:extLst>
          </p:cNvPr>
          <p:cNvSpPr/>
          <p:nvPr userDrawn="1"/>
        </p:nvSpPr>
        <p:spPr>
          <a:xfrm rot="16200000">
            <a:off x="1557536" y="-957388"/>
            <a:ext cx="3157403" cy="6278252"/>
          </a:xfrm>
          <a:prstGeom prst="teardrop">
            <a:avLst/>
          </a:prstGeom>
          <a:solidFill>
            <a:srgbClr val="244865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0" name="Logo UZIS - skupina">
            <a:extLst>
              <a:ext uri="{FF2B5EF4-FFF2-40B4-BE49-F238E27FC236}">
                <a16:creationId xmlns:a16="http://schemas.microsoft.com/office/drawing/2014/main" id="{E1E7BBD5-891B-4A2F-BD63-5F5DA00EFD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73965" y="6090002"/>
            <a:ext cx="4524251" cy="612428"/>
            <a:chOff x="4084311" y="378348"/>
            <a:chExt cx="5627053" cy="709095"/>
          </a:xfrm>
        </p:grpSpPr>
        <p:sp>
          <p:nvSpPr>
            <p:cNvPr id="31" name="Nazev">
              <a:extLst>
                <a:ext uri="{FF2B5EF4-FFF2-40B4-BE49-F238E27FC236}">
                  <a16:creationId xmlns:a16="http://schemas.microsoft.com/office/drawing/2014/main" id="{4C1916FE-4B88-49CD-BA58-7B74C639AF98}"/>
                </a:ext>
              </a:extLst>
            </p:cNvPr>
            <p:cNvSpPr txBox="1"/>
            <p:nvPr userDrawn="1"/>
          </p:nvSpPr>
          <p:spPr>
            <a:xfrm>
              <a:off x="5237394" y="599696"/>
              <a:ext cx="4473970" cy="42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900" noProof="0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Ústav zdravotnických informací a statistiky České republiky</a:t>
              </a:r>
            </a:p>
            <a:p>
              <a:r>
                <a:rPr lang="en-US" sz="900" i="1">
                  <a:solidFill>
                    <a:srgbClr val="2B297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Institute of Health Information and Statistics of the Czech Republic</a:t>
              </a:r>
            </a:p>
          </p:txBody>
        </p:sp>
        <p:pic>
          <p:nvPicPr>
            <p:cNvPr id="32" name="Logo">
              <a:extLst>
                <a:ext uri="{FF2B5EF4-FFF2-40B4-BE49-F238E27FC236}">
                  <a16:creationId xmlns:a16="http://schemas.microsoft.com/office/drawing/2014/main" id="{9F92AC57-7FC1-4571-BECE-712542093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311" y="378348"/>
              <a:ext cx="1080000" cy="709095"/>
            </a:xfrm>
            <a:prstGeom prst="rect">
              <a:avLst/>
            </a:prstGeom>
          </p:spPr>
        </p:pic>
      </p:grpSp>
      <p:pic>
        <p:nvPicPr>
          <p:cNvPr id="33" name="Logo MZ CR">
            <a:extLst>
              <a:ext uri="{FF2B5EF4-FFF2-40B4-BE49-F238E27FC236}">
                <a16:creationId xmlns:a16="http://schemas.microsoft.com/office/drawing/2014/main" id="{5B7C4270-13A2-4527-A4C7-32FE9859D7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1" y="156482"/>
            <a:ext cx="3763463" cy="324000"/>
          </a:xfrm>
          <a:prstGeom prst="rect">
            <a:avLst/>
          </a:prstGeom>
        </p:spPr>
      </p:pic>
      <p:sp>
        <p:nvSpPr>
          <p:cNvPr id="34" name="Nadpis 1">
            <a:extLst>
              <a:ext uri="{FF2B5EF4-FFF2-40B4-BE49-F238E27FC236}">
                <a16:creationId xmlns:a16="http://schemas.microsoft.com/office/drawing/2014/main" id="{DBF05EC1-AC34-4998-A874-C476BF92C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0" y="1382511"/>
            <a:ext cx="5246408" cy="1404481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5" name="Zástupný text 3">
            <a:extLst>
              <a:ext uri="{FF2B5EF4-FFF2-40B4-BE49-F238E27FC236}">
                <a16:creationId xmlns:a16="http://schemas.microsoft.com/office/drawing/2014/main" id="{30F5E0A5-FA60-44D8-9106-C4F05A37F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506" y="5213021"/>
            <a:ext cx="11116463" cy="468000"/>
          </a:xfrm>
        </p:spPr>
        <p:txBody>
          <a:bodyPr anchor="ctr">
            <a:noAutofit/>
          </a:bodyPr>
          <a:lstStyle>
            <a:lvl1pPr marL="0" indent="0" algn="l">
              <a:spcBef>
                <a:spcPts val="400"/>
              </a:spcBef>
              <a:buNone/>
              <a:defRPr lang="cs-CZ" sz="32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Vložte podnadpis</a:t>
            </a:r>
          </a:p>
        </p:txBody>
      </p:sp>
      <p:sp>
        <p:nvSpPr>
          <p:cNvPr id="45" name="Ovál 22">
            <a:extLst>
              <a:ext uri="{FF2B5EF4-FFF2-40B4-BE49-F238E27FC236}">
                <a16:creationId xmlns:a16="http://schemas.microsoft.com/office/drawing/2014/main" id="{59E36A8E-3697-4C73-95B1-22301C49378D}"/>
              </a:ext>
            </a:extLst>
          </p:cNvPr>
          <p:cNvSpPr/>
          <p:nvPr userDrawn="1"/>
        </p:nvSpPr>
        <p:spPr>
          <a:xfrm>
            <a:off x="9573906" y="4835335"/>
            <a:ext cx="1029600" cy="10296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D714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6" name="Obrázek 6">
            <a:extLst>
              <a:ext uri="{FF2B5EF4-FFF2-40B4-BE49-F238E27FC236}">
                <a16:creationId xmlns:a16="http://schemas.microsoft.com/office/drawing/2014/main" id="{05F30CBD-276E-4592-A53F-00AD748AB5F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29" y="4967569"/>
            <a:ext cx="855153" cy="801706"/>
          </a:xfrm>
          <a:prstGeom prst="rect">
            <a:avLst/>
          </a:prstGeom>
        </p:spPr>
      </p:pic>
      <p:sp>
        <p:nvSpPr>
          <p:cNvPr id="47" name="Ovál 23">
            <a:extLst>
              <a:ext uri="{FF2B5EF4-FFF2-40B4-BE49-F238E27FC236}">
                <a16:creationId xmlns:a16="http://schemas.microsoft.com/office/drawing/2014/main" id="{26D5453A-1316-4DC8-B5F5-F924B344E62F}"/>
              </a:ext>
            </a:extLst>
          </p:cNvPr>
          <p:cNvSpPr/>
          <p:nvPr userDrawn="1"/>
        </p:nvSpPr>
        <p:spPr>
          <a:xfrm>
            <a:off x="9643042" y="4904471"/>
            <a:ext cx="891327" cy="891327"/>
          </a:xfrm>
          <a:prstGeom prst="ellipse">
            <a:avLst/>
          </a:prstGeom>
          <a:solidFill>
            <a:srgbClr val="D71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EF970B5-BD9E-24B0-F7C7-907FE713F588}"/>
              </a:ext>
            </a:extLst>
          </p:cNvPr>
          <p:cNvSpPr txBox="1"/>
          <p:nvPr userDrawn="1"/>
        </p:nvSpPr>
        <p:spPr>
          <a:xfrm>
            <a:off x="311925" y="6254964"/>
            <a:ext cx="68430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Národní onkologický plán České republiky (NOP ČR 2030) </a:t>
            </a:r>
          </a:p>
        </p:txBody>
      </p:sp>
      <p:pic>
        <p:nvPicPr>
          <p:cNvPr id="4" name="Obrázek 6">
            <a:extLst>
              <a:ext uri="{FF2B5EF4-FFF2-40B4-BE49-F238E27FC236}">
                <a16:creationId xmlns:a16="http://schemas.microsoft.com/office/drawing/2014/main" id="{266E6846-0F86-F4C6-1A8E-9E1EF2F840A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4"/>
            <a:ext cx="987296" cy="621997"/>
          </a:xfrm>
          <a:prstGeom prst="rect">
            <a:avLst/>
          </a:prstGeom>
        </p:spPr>
      </p:pic>
      <p:pic>
        <p:nvPicPr>
          <p:cNvPr id="19" name="Obrázek 18" descr="Obsah obrázku text, klipart&#10;&#10;Popis byl vytvořen automaticky">
            <a:extLst>
              <a:ext uri="{FF2B5EF4-FFF2-40B4-BE49-F238E27FC236}">
                <a16:creationId xmlns:a16="http://schemas.microsoft.com/office/drawing/2014/main" id="{B3A5A867-16AC-441D-89BD-F994C06BC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1" b="16646"/>
          <a:stretch/>
        </p:blipFill>
        <p:spPr>
          <a:xfrm>
            <a:off x="9811726" y="156482"/>
            <a:ext cx="2380274" cy="4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5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17">
            <a:extLst>
              <a:ext uri="{FF2B5EF4-FFF2-40B4-BE49-F238E27FC236}">
                <a16:creationId xmlns:a16="http://schemas.microsoft.com/office/drawing/2014/main" id="{C6950E5D-066F-4F9D-8148-1C9FAED80D40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19">
            <a:extLst>
              <a:ext uri="{FF2B5EF4-FFF2-40B4-BE49-F238E27FC236}">
                <a16:creationId xmlns:a16="http://schemas.microsoft.com/office/drawing/2014/main" id="{7E089960-77FA-4589-B1F3-D16FE0681675}"/>
              </a:ext>
            </a:extLst>
          </p:cNvPr>
          <p:cNvSpPr/>
          <p:nvPr userDrawn="1"/>
        </p:nvSpPr>
        <p:spPr>
          <a:xfrm>
            <a:off x="10158897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  <p:pic>
        <p:nvPicPr>
          <p:cNvPr id="5" name="Logo Zdravi 2030" descr="Obsah obrázku objekt&#10;&#10;Popis byl vytvořen automaticky">
            <a:extLst>
              <a:ext uri="{FF2B5EF4-FFF2-40B4-BE49-F238E27FC236}">
                <a16:creationId xmlns:a16="http://schemas.microsoft.com/office/drawing/2014/main" id="{347605E1-604F-4661-8EEB-564973C25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51" y="6272815"/>
            <a:ext cx="778907" cy="303178"/>
          </a:xfrm>
          <a:prstGeom prst="rect">
            <a:avLst/>
          </a:prstGeom>
        </p:spPr>
      </p:pic>
      <p:pic>
        <p:nvPicPr>
          <p:cNvPr id="6" name="Logo MZ CR">
            <a:extLst>
              <a:ext uri="{FF2B5EF4-FFF2-40B4-BE49-F238E27FC236}">
                <a16:creationId xmlns:a16="http://schemas.microsoft.com/office/drawing/2014/main" id="{0A674D63-7E08-40FA-BBE8-52A456EE3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609" y="6593923"/>
            <a:ext cx="2303581" cy="198318"/>
          </a:xfrm>
          <a:prstGeom prst="rect">
            <a:avLst/>
          </a:prstGeom>
        </p:spPr>
      </p:pic>
      <p:pic>
        <p:nvPicPr>
          <p:cNvPr id="9" name="Logo UZIS">
            <a:extLst>
              <a:ext uri="{FF2B5EF4-FFF2-40B4-BE49-F238E27FC236}">
                <a16:creationId xmlns:a16="http://schemas.microsoft.com/office/drawing/2014/main" id="{14527FAE-EF2D-4E64-BD3F-E8E8C7BCC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05" y="6508808"/>
            <a:ext cx="503419" cy="330529"/>
          </a:xfrm>
          <a:prstGeom prst="rect">
            <a:avLst/>
          </a:prstGeom>
        </p:spPr>
      </p:pic>
      <p:cxnSp>
        <p:nvCxnSpPr>
          <p:cNvPr id="4" name="Přímá spojnice 3"/>
          <p:cNvCxnSpPr/>
          <p:nvPr userDrawn="1"/>
        </p:nvCxnSpPr>
        <p:spPr>
          <a:xfrm>
            <a:off x="1326763" y="6460191"/>
            <a:ext cx="10332000" cy="796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 14"/>
          <p:cNvSpPr/>
          <p:nvPr userDrawn="1"/>
        </p:nvSpPr>
        <p:spPr>
          <a:xfrm>
            <a:off x="922421" y="6549098"/>
            <a:ext cx="82256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b="1" i="0">
                <a:solidFill>
                  <a:schemeClr val="accent5">
                    <a:lumMod val="50000"/>
                  </a:schemeClr>
                </a:solidFill>
              </a:rPr>
              <a:t>Strategický rámec rozvoje péče o zdraví v České republice do roku 2030: analytická</a:t>
            </a:r>
            <a:r>
              <a:rPr lang="cs-CZ" sz="1200" b="1" i="0" baseline="0">
                <a:solidFill>
                  <a:schemeClr val="accent5">
                    <a:lumMod val="50000"/>
                  </a:schemeClr>
                </a:solidFill>
              </a:rPr>
              <a:t> studie pro regiony ČR</a:t>
            </a:r>
            <a:endParaRPr lang="en-US" sz="1200" b="1" i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550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FC05729B-E1CF-45CD-8144-1D976BC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160258"/>
            <a:ext cx="10515600" cy="538364"/>
          </a:xfrm>
        </p:spPr>
        <p:txBody>
          <a:bodyPr anchor="t">
            <a:normAutofit/>
          </a:bodyPr>
          <a:lstStyle>
            <a:lvl1pPr>
              <a:defRPr lang="cs-CZ" sz="2600" b="1" kern="1200" dirty="0" smtClean="0">
                <a:solidFill>
                  <a:srgbClr val="D7144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98530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5116D5-D10D-4780-8DE3-E263AD5C3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50C1-90E3-48F0-81D4-692D92D9D80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CB6E23-B354-4679-9857-1042E084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F9D63A-A61B-4C7A-AE07-9A88CDEB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81511-F24E-4788-83D8-296E9F7D6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571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445DA0-1AF2-C573-AED8-21FDF3EA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14976E-F323-EE21-0FD4-7B83B941D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44F406-3D3C-B6E9-93F8-8CA8A5A3B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CDB39-4DC7-424F-9A95-6F10FE6B8589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B1A795-F935-22DF-AA0B-275400C30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0A5009-F02D-55D2-911C-7CBB6127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0430-A951-41C1-96B9-54B74EB28D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133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Volný tvar 17">
            <a:extLst>
              <a:ext uri="{FF2B5EF4-FFF2-40B4-BE49-F238E27FC236}">
                <a16:creationId xmlns:a16="http://schemas.microsoft.com/office/drawing/2014/main" id="{4AEDF47B-C123-947F-E36B-05B80DD8FBC9}"/>
              </a:ext>
            </a:extLst>
          </p:cNvPr>
          <p:cNvSpPr/>
          <p:nvPr userDrawn="1"/>
        </p:nvSpPr>
        <p:spPr>
          <a:xfrm rot="10800000">
            <a:off x="-9428" y="5759777"/>
            <a:ext cx="1960776" cy="110764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sp>
        <p:nvSpPr>
          <p:cNvPr id="12" name="Volný tvar 19">
            <a:extLst>
              <a:ext uri="{FF2B5EF4-FFF2-40B4-BE49-F238E27FC236}">
                <a16:creationId xmlns:a16="http://schemas.microsoft.com/office/drawing/2014/main" id="{7A46EEFE-08DA-BFF4-9A92-2651CA7B7A98}"/>
              </a:ext>
            </a:extLst>
          </p:cNvPr>
          <p:cNvSpPr/>
          <p:nvPr userDrawn="1"/>
        </p:nvSpPr>
        <p:spPr>
          <a:xfrm>
            <a:off x="10158898" y="-9427"/>
            <a:ext cx="2051957" cy="1306286"/>
          </a:xfrm>
          <a:custGeom>
            <a:avLst/>
            <a:gdLst>
              <a:gd name="connsiteX0" fmla="*/ 0 w 5070021"/>
              <a:gd name="connsiteY0" fmla="*/ 0 h 3755571"/>
              <a:gd name="connsiteX1" fmla="*/ 3584121 w 5070021"/>
              <a:gd name="connsiteY1" fmla="*/ 187778 h 3755571"/>
              <a:gd name="connsiteX2" fmla="*/ 3535135 w 5070021"/>
              <a:gd name="connsiteY2" fmla="*/ 767443 h 3755571"/>
              <a:gd name="connsiteX3" fmla="*/ 4229100 w 5070021"/>
              <a:gd name="connsiteY3" fmla="*/ 563336 h 3755571"/>
              <a:gd name="connsiteX4" fmla="*/ 4180114 w 5070021"/>
              <a:gd name="connsiteY4" fmla="*/ 1175657 h 3755571"/>
              <a:gd name="connsiteX5" fmla="*/ 4629150 w 5070021"/>
              <a:gd name="connsiteY5" fmla="*/ 881743 h 3755571"/>
              <a:gd name="connsiteX6" fmla="*/ 5070021 w 5070021"/>
              <a:gd name="connsiteY6" fmla="*/ 3755571 h 3755571"/>
              <a:gd name="connsiteX7" fmla="*/ 5070021 w 5070021"/>
              <a:gd name="connsiteY7" fmla="*/ 3755571 h 3755571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0 w 5086350"/>
              <a:gd name="connsiteY8" fmla="*/ 0 h 3829050"/>
              <a:gd name="connsiteX0" fmla="*/ 0 w 5086350"/>
              <a:gd name="connsiteY0" fmla="*/ 0 h 3829050"/>
              <a:gd name="connsiteX1" fmla="*/ 3600450 w 5086350"/>
              <a:gd name="connsiteY1" fmla="*/ 261257 h 3829050"/>
              <a:gd name="connsiteX2" fmla="*/ 3551464 w 5086350"/>
              <a:gd name="connsiteY2" fmla="*/ 840922 h 3829050"/>
              <a:gd name="connsiteX3" fmla="*/ 4245429 w 5086350"/>
              <a:gd name="connsiteY3" fmla="*/ 636815 h 3829050"/>
              <a:gd name="connsiteX4" fmla="*/ 4196443 w 5086350"/>
              <a:gd name="connsiteY4" fmla="*/ 1249136 h 3829050"/>
              <a:gd name="connsiteX5" fmla="*/ 4645479 w 5086350"/>
              <a:gd name="connsiteY5" fmla="*/ 955222 h 3829050"/>
              <a:gd name="connsiteX6" fmla="*/ 5086350 w 5086350"/>
              <a:gd name="connsiteY6" fmla="*/ 3829050 h 3829050"/>
              <a:gd name="connsiteX7" fmla="*/ 5086350 w 5086350"/>
              <a:gd name="connsiteY7" fmla="*/ 3829050 h 3829050"/>
              <a:gd name="connsiteX8" fmla="*/ 2579914 w 5086350"/>
              <a:gd name="connsiteY8" fmla="*/ 1951265 h 3829050"/>
              <a:gd name="connsiteX9" fmla="*/ 0 w 5086350"/>
              <a:gd name="connsiteY9" fmla="*/ 0 h 3829050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3551464 w 5102679"/>
              <a:gd name="connsiteY2" fmla="*/ 849086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196443 w 5102679"/>
              <a:gd name="connsiteY4" fmla="*/ 12573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735286 w 5102679"/>
              <a:gd name="connsiteY4" fmla="*/ 457200 h 3837214"/>
              <a:gd name="connsiteX5" fmla="*/ 4645479 w 5102679"/>
              <a:gd name="connsiteY5" fmla="*/ 963386 h 3837214"/>
              <a:gd name="connsiteX6" fmla="*/ 5086350 w 5102679"/>
              <a:gd name="connsiteY6" fmla="*/ 3837214 h 3837214"/>
              <a:gd name="connsiteX7" fmla="*/ 5086350 w 5102679"/>
              <a:gd name="connsiteY7" fmla="*/ 3837214 h 3837214"/>
              <a:gd name="connsiteX8" fmla="*/ 5102679 w 5102679"/>
              <a:gd name="connsiteY8" fmla="*/ 0 h 3837214"/>
              <a:gd name="connsiteX9" fmla="*/ 0 w 5102679"/>
              <a:gd name="connsiteY9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245429 w 5102679"/>
              <a:gd name="connsiteY3" fmla="*/ 644979 h 3837214"/>
              <a:gd name="connsiteX4" fmla="*/ 4645479 w 5102679"/>
              <a:gd name="connsiteY4" fmla="*/ 963386 h 3837214"/>
              <a:gd name="connsiteX5" fmla="*/ 5086350 w 5102679"/>
              <a:gd name="connsiteY5" fmla="*/ 3837214 h 3837214"/>
              <a:gd name="connsiteX6" fmla="*/ 5086350 w 5102679"/>
              <a:gd name="connsiteY6" fmla="*/ 3837214 h 3837214"/>
              <a:gd name="connsiteX7" fmla="*/ 5102679 w 5102679"/>
              <a:gd name="connsiteY7" fmla="*/ 0 h 3837214"/>
              <a:gd name="connsiteX8" fmla="*/ 0 w 5102679"/>
              <a:gd name="connsiteY8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408714 w 5102679"/>
              <a:gd name="connsiteY2" fmla="*/ 261258 h 3837214"/>
              <a:gd name="connsiteX3" fmla="*/ 4645479 w 5102679"/>
              <a:gd name="connsiteY3" fmla="*/ 963386 h 3837214"/>
              <a:gd name="connsiteX4" fmla="*/ 5086350 w 5102679"/>
              <a:gd name="connsiteY4" fmla="*/ 3837214 h 3837214"/>
              <a:gd name="connsiteX5" fmla="*/ 5086350 w 5102679"/>
              <a:gd name="connsiteY5" fmla="*/ 3837214 h 3837214"/>
              <a:gd name="connsiteX6" fmla="*/ 5102679 w 5102679"/>
              <a:gd name="connsiteY6" fmla="*/ 0 h 3837214"/>
              <a:gd name="connsiteX7" fmla="*/ 0 w 5102679"/>
              <a:gd name="connsiteY7" fmla="*/ 8164 h 3837214"/>
              <a:gd name="connsiteX0" fmla="*/ 0 w 5102679"/>
              <a:gd name="connsiteY0" fmla="*/ 8164 h 3837214"/>
              <a:gd name="connsiteX1" fmla="*/ 3600450 w 5102679"/>
              <a:gd name="connsiteY1" fmla="*/ 269421 h 3837214"/>
              <a:gd name="connsiteX2" fmla="*/ 4645479 w 5102679"/>
              <a:gd name="connsiteY2" fmla="*/ 963386 h 3837214"/>
              <a:gd name="connsiteX3" fmla="*/ 5086350 w 5102679"/>
              <a:gd name="connsiteY3" fmla="*/ 3837214 h 3837214"/>
              <a:gd name="connsiteX4" fmla="*/ 5086350 w 5102679"/>
              <a:gd name="connsiteY4" fmla="*/ 3837214 h 3837214"/>
              <a:gd name="connsiteX5" fmla="*/ 5102679 w 5102679"/>
              <a:gd name="connsiteY5" fmla="*/ 0 h 3837214"/>
              <a:gd name="connsiteX6" fmla="*/ 0 w 5102679"/>
              <a:gd name="connsiteY6" fmla="*/ 8164 h 3837214"/>
              <a:gd name="connsiteX0" fmla="*/ 1108 w 5185049"/>
              <a:gd name="connsiteY0" fmla="*/ 8164 h 3837214"/>
              <a:gd name="connsiteX1" fmla="*/ 4646587 w 5185049"/>
              <a:gd name="connsiteY1" fmla="*/ 963386 h 3837214"/>
              <a:gd name="connsiteX2" fmla="*/ 5087458 w 5185049"/>
              <a:gd name="connsiteY2" fmla="*/ 3837214 h 3837214"/>
              <a:gd name="connsiteX3" fmla="*/ 5087458 w 5185049"/>
              <a:gd name="connsiteY3" fmla="*/ 3837214 h 3837214"/>
              <a:gd name="connsiteX4" fmla="*/ 5103787 w 5185049"/>
              <a:gd name="connsiteY4" fmla="*/ 0 h 3837214"/>
              <a:gd name="connsiteX5" fmla="*/ 1108 w 5185049"/>
              <a:gd name="connsiteY5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2 w 5102681"/>
              <a:gd name="connsiteY0" fmla="*/ 8164 h 3837214"/>
              <a:gd name="connsiteX1" fmla="*/ 5086352 w 5102681"/>
              <a:gd name="connsiteY1" fmla="*/ 3837214 h 3837214"/>
              <a:gd name="connsiteX2" fmla="*/ 5086352 w 5102681"/>
              <a:gd name="connsiteY2" fmla="*/ 3837214 h 3837214"/>
              <a:gd name="connsiteX3" fmla="*/ 5102681 w 5102681"/>
              <a:gd name="connsiteY3" fmla="*/ 0 h 3837214"/>
              <a:gd name="connsiteX4" fmla="*/ 2 w 5102681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  <a:gd name="connsiteX0" fmla="*/ 0 w 5102679"/>
              <a:gd name="connsiteY0" fmla="*/ 8164 h 3837214"/>
              <a:gd name="connsiteX1" fmla="*/ 5086350 w 5102679"/>
              <a:gd name="connsiteY1" fmla="*/ 3837214 h 3837214"/>
              <a:gd name="connsiteX2" fmla="*/ 5086350 w 5102679"/>
              <a:gd name="connsiteY2" fmla="*/ 3837214 h 3837214"/>
              <a:gd name="connsiteX3" fmla="*/ 5102679 w 5102679"/>
              <a:gd name="connsiteY3" fmla="*/ 0 h 3837214"/>
              <a:gd name="connsiteX4" fmla="*/ 0 w 5102679"/>
              <a:gd name="connsiteY4" fmla="*/ 8164 h 383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2679" h="3837214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00"/>
          </a:p>
        </p:txBody>
      </p:sp>
      <p:pic>
        <p:nvPicPr>
          <p:cNvPr id="15" name="Logo UZIS">
            <a:extLst>
              <a:ext uri="{FF2B5EF4-FFF2-40B4-BE49-F238E27FC236}">
                <a16:creationId xmlns:a16="http://schemas.microsoft.com/office/drawing/2014/main" id="{2052BA40-2BDD-9D1F-C691-4A8780189E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456" y="6404034"/>
            <a:ext cx="503419" cy="3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4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34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35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19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52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80" r:id="rId2"/>
    <p:sldLayoutId id="2147484981" r:id="rId3"/>
    <p:sldLayoutId id="21474849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44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1" r:id="rId1"/>
    <p:sldLayoutId id="2147484992" r:id="rId2"/>
    <p:sldLayoutId id="2147484993" r:id="rId3"/>
    <p:sldLayoutId id="2147484994" r:id="rId4"/>
    <p:sldLayoutId id="2147484998" r:id="rId5"/>
    <p:sldLayoutId id="2147484999" r:id="rId6"/>
    <p:sldLayoutId id="2147485000" r:id="rId7"/>
    <p:sldLayoutId id="2147485001" r:id="rId8"/>
    <p:sldLayoutId id="214748500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42A622-14D0-72ED-3B2F-4EA98E5E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E2C961-4D94-91B3-0F3B-0B96DCCD5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2685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7" r:id="rId1"/>
    <p:sldLayoutId id="2147485038" r:id="rId2"/>
    <p:sldLayoutId id="21474850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24D1CE7-99A5-59D1-D71F-50454BF4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B025E9-7E49-1131-B8B0-7EE150AE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7E6E07-5EF3-BB08-9FD6-BF5F97951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43EB-2E3E-4643-B8B9-DA9E5C8705F0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2682A7-8695-DF37-F06E-6B04D8ECC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65AB07-76F8-C621-B064-9A3DC6E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3482-ADB2-404D-AAFB-407D1911D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257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0" r:id="rId1"/>
    <p:sldLayoutId id="2147485091" r:id="rId2"/>
    <p:sldLayoutId id="2147485092" r:id="rId3"/>
    <p:sldLayoutId id="2147485093" r:id="rId4"/>
    <p:sldLayoutId id="2147485097" r:id="rId5"/>
    <p:sldLayoutId id="2147485098" r:id="rId6"/>
    <p:sldLayoutId id="2147485099" r:id="rId7"/>
    <p:sldLayoutId id="2147485100" r:id="rId8"/>
    <p:sldLayoutId id="214748510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E18D3E-0080-41D8-A636-9F205DA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A485CB-C3A3-43A2-806E-55CBAC81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37910D-F120-4114-8358-60F61E2E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96E8-D44D-4D29-B5B3-6A5042537ABD}" type="datetimeFigureOut">
              <a:rPr lang="cs-CZ" smtClean="0"/>
              <a:t>21.04.2026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43518-2B36-4A43-975E-CA24246CE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FA21C1-724A-4575-BEF1-4E328ABE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84DE-2398-4D7B-94B3-F67D47F3B35D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6">
            <a:extLst>
              <a:ext uri="{FF2B5EF4-FFF2-40B4-BE49-F238E27FC236}">
                <a16:creationId xmlns:a16="http://schemas.microsoft.com/office/drawing/2014/main" id="{DF5E2F64-FB14-3B28-B00C-4068F4D9B8C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18" y="5028994"/>
            <a:ext cx="987296" cy="6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4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4" r:id="rId1"/>
    <p:sldLayoutId id="2147485105" r:id="rId2"/>
    <p:sldLayoutId id="2147485106" r:id="rId3"/>
    <p:sldLayoutId id="2147485107" r:id="rId4"/>
    <p:sldLayoutId id="214748510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A5AD6F-3E57-DFBC-C3FC-A9240CE5D2D7}"/>
              </a:ext>
            </a:extLst>
          </p:cNvPr>
          <p:cNvGraphicFramePr>
            <a:graphicFrameLocks noGrp="1"/>
          </p:cNvGraphicFramePr>
          <p:nvPr/>
        </p:nvGraphicFramePr>
        <p:xfrm>
          <a:off x="2066923" y="1286125"/>
          <a:ext cx="9239250" cy="4889008"/>
        </p:xfrm>
        <a:graphic>
          <a:graphicData uri="http://schemas.openxmlformats.org/drawingml/2006/table">
            <a:tbl>
              <a:tblPr/>
              <a:tblGrid>
                <a:gridCol w="1539875">
                  <a:extLst>
                    <a:ext uri="{9D8B030D-6E8A-4147-A177-3AD203B41FA5}">
                      <a16:colId xmlns:a16="http://schemas.microsoft.com/office/drawing/2014/main" val="2133851018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2265459254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4140311328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2952437038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1189462228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1992306786"/>
                    </a:ext>
                  </a:extLst>
                </a:gridCol>
              </a:tblGrid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D9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AC0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C9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276236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C9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BC1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99137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D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AC0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28694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E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402931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CE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6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D0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0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D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128543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5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7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6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306768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06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7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E7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682193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0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9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4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968568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867184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E8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C9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9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3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836672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E6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7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1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914377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9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4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D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A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3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776754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7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6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A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7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30348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1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2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F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C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D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86706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8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5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676940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E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D2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1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162144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338D5690-DBAA-9A29-8092-8298CDCB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3" y="136714"/>
            <a:ext cx="10515600" cy="538364"/>
          </a:xfrm>
        </p:spPr>
        <p:txBody>
          <a:bodyPr/>
          <a:lstStyle/>
          <a:p>
            <a:r>
              <a:rPr lang="cs-CZ" dirty="0"/>
              <a:t>Chřipka</a:t>
            </a:r>
            <a:r>
              <a:rPr lang="cs-CZ"/>
              <a:t>: očkování </a:t>
            </a:r>
            <a:r>
              <a:rPr lang="cs-CZ" dirty="0"/>
              <a:t>aktivních zdravotnických pracovníků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BCAF2859-69EA-F61D-0109-0F4AF1351BD5}"/>
              </a:ext>
            </a:extLst>
          </p:cNvPr>
          <p:cNvGraphicFramePr>
            <a:graphicFrameLocks noGrp="1"/>
          </p:cNvGraphicFramePr>
          <p:nvPr/>
        </p:nvGraphicFramePr>
        <p:xfrm>
          <a:off x="526593" y="825538"/>
          <a:ext cx="10779580" cy="5340072"/>
        </p:xfrm>
        <a:graphic>
          <a:graphicData uri="http://schemas.openxmlformats.org/drawingml/2006/table">
            <a:tbl>
              <a:tblPr/>
              <a:tblGrid>
                <a:gridCol w="1539940">
                  <a:extLst>
                    <a:ext uri="{9D8B030D-6E8A-4147-A177-3AD203B41FA5}">
                      <a16:colId xmlns:a16="http://schemas.microsoft.com/office/drawing/2014/main" val="357911334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2112678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1775254992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952387400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703606480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738868105"/>
                    </a:ext>
                  </a:extLst>
                </a:gridCol>
                <a:gridCol w="1539940">
                  <a:extLst>
                    <a:ext uri="{9D8B030D-6E8A-4147-A177-3AD203B41FA5}">
                      <a16:colId xmlns:a16="http://schemas.microsoft.com/office/drawing/2014/main" val="2112439116"/>
                    </a:ext>
                  </a:extLst>
                </a:gridCol>
              </a:tblGrid>
              <a:tr h="47956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Počet celkem/</a:t>
                      </a:r>
                    </a:p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očkovaní: počet (podíl z celkem v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Akutní lůžková péče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Jiná lůžková péče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nelůžková péče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 toho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PL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 toho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PLDD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CELKEM*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521369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Lékaři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30 011/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7 203 (24,0 %)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2 264/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490 (21,6 %)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24 452/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7 304 (29,9 %)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6 350/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3 042 (47,9 %)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2 291/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964 (42,1 %)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47 131/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12 380 (26,3 %)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816001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29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3 403/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593 (17,4 %)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(7,0 %)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 (31,7 %)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149/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 (41,6 %)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 (47,8 %)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3 710/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665 (17,9 %)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02937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30–54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18 056/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3 886 (21,5 %)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1 159/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209 (18,0 %)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11 374/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3 099 (27,2 %)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3 031/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1 456 (48,0 %)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900/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415 (46,1 %)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24 864/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5 777 (23,2 %)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367416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55–64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4 483/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1 177 (26,3 %)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479/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 (21,9 %)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5 684/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1 517 (26,7 %)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1 243/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573 (46,1 %)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578/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220 (38,1 %)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8 510/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2 235 (26,3 %)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67092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a více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4 069/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1 547 (38,0 %)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526/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169 (32,1 %)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7 101/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2 595 (36,5 %)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1 927/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951 (49,4 %)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767/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307 (40,0 %)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10 047/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3 703 (36,9 %)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68150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Sestry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68 798/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5 320 (7,7 %)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7 753/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402 (5,2 %)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39 300/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4 690 (11,9 %)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5 688/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1 746 (30,7 %)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1 931/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518 (26,8 %)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109 463/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9 818 (9,0 %)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504191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29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12 116/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364 (3,0 %)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772/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 (1,8 %)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3 118/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148 (4,7 %)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191/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 (18,3 %)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 (16,7 %)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15 418/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496 (3,2 %)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019065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30–54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42 397/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3 029 (7,1 %)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4 847/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203 (4,2 %)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23 409/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2 242 (9,6 %)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3 327/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962 (28,9 %)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1 141/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297 (26,0 %)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66 012/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5 077 (7,7 %)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0229393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55–64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11 683/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1 419 (12,1 %)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1 721/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 (7,1 %)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8 780/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1 280 (14,6 %)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1 481/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463 (31,3 %)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534/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152 (28,5 %)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21 183/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2 691 (12,7 %)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55485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a více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2 602/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508 (19,5 %)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 (15,3 %)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3 993/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1 020 (25,5 %)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689/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286 (41,5 %)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196/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 (30,1 %)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6 850/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1 554 (22,7 %)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895773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NLZP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44 155/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3 029 (6,9 %)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44 155/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315 (0,7 %)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39 345/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2 326 (5,9 %)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1 009/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 (7,9 %)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(9,3 %)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88 554/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5 520 (6,2 %)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78975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29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8 075/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337 (4,2 %)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856/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 (1,5 %)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5 199/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136 (2,6 %)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(4,3 %)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13 782/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468 (3,4 %)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31485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30–54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26 313/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1 631 (6,2 %)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4 395/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167 (3,8 %)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26 014/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1 120 (4,3 %)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639/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 (6,4 %)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(11,6 %)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55 409/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2 818 (5,1 %)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116570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55–64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8 213/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760 (9,3 %)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1 425/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 (5,3 %)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5 656/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512 (9,1 %)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234/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 (10,7 %)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(0,0 %)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15 079/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1 324 (8,8 %)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576917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a více let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1 554/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301 (19,4 %)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314/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 (18,8 %)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2 476/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558 (22,5 %)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66/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(16,7 %)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4 284/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910 (21,2 %)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890826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CELKEM*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142 549/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15 522 (10,9 %)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16 968/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1 202 (7,1 %)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102 362/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14 256 (13,9 %)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12 209/</a:t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4 648 (38,1 %)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4 054/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1 440 (35,5 %)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100"/>
                        </a:lnSpc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243 431/</a:t>
                      </a:r>
                      <a:b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27 573 (11,3 %)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894267"/>
                  </a:ext>
                </a:extLst>
              </a:tr>
            </a:tbl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85F464CF-19C1-1D08-6993-046E3A8DE18F}"/>
              </a:ext>
            </a:extLst>
          </p:cNvPr>
          <p:cNvSpPr txBox="1"/>
          <p:nvPr/>
        </p:nvSpPr>
        <p:spPr>
          <a:xfrm>
            <a:off x="411826" y="6189529"/>
            <a:ext cx="1163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* Jeden zdravotnický pracovník může pracovat ve více typech péče zároveň a může mít více povolání, v celkovém součtu je uvedený pouze jednou</a:t>
            </a:r>
          </a:p>
          <a:p>
            <a:r>
              <a:rPr lang="cs-CZ" sz="1400" b="1" dirty="0"/>
              <a:t>Sestry</a:t>
            </a:r>
            <a:r>
              <a:rPr lang="cs-CZ" sz="1400" dirty="0"/>
              <a:t> = všeobecná sestra, dětská sestra, porodní asistentka, praktická sestra; </a:t>
            </a:r>
            <a:r>
              <a:rPr lang="cs-CZ" sz="1400" b="1" dirty="0"/>
              <a:t>PL</a:t>
            </a:r>
            <a:r>
              <a:rPr lang="cs-CZ" sz="1400" dirty="0"/>
              <a:t> = praktické lékařství pro dospělé, </a:t>
            </a:r>
            <a:r>
              <a:rPr lang="cs-CZ" sz="1400" b="1" dirty="0"/>
              <a:t>PLDD</a:t>
            </a:r>
            <a:r>
              <a:rPr lang="cs-CZ" sz="1400" dirty="0"/>
              <a:t> = praktické lékařství pro děti a dorost</a:t>
            </a:r>
          </a:p>
        </p:txBody>
      </p:sp>
      <p:sp>
        <p:nvSpPr>
          <p:cNvPr id="10" name="TextovéPole 27">
            <a:extLst>
              <a:ext uri="{FF2B5EF4-FFF2-40B4-BE49-F238E27FC236}">
                <a16:creationId xmlns:a16="http://schemas.microsoft.com/office/drawing/2014/main" id="{771C24F8-206D-5C5B-758A-61A49268F3D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11826" y="536579"/>
            <a:ext cx="8713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počty zdravotnických pracovníků - NRZP+NRHZS, stav k 31.12.2024; očkování - CEO, stav vakcinace za sezónu 1.9.2025-31.3.2026</a:t>
            </a:r>
          </a:p>
        </p:txBody>
      </p:sp>
    </p:spTree>
    <p:extLst>
      <p:ext uri="{BB962C8B-B14F-4D97-AF65-F5344CB8AC3E}">
        <p14:creationId xmlns:p14="http://schemas.microsoft.com/office/powerpoint/2010/main" val="38660014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CUSTOMSORTGLOBALL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  <p:tag name="SLIDEFAB_SHAPECONDITIONMETACTIONDELETE" val="False"/>
</p:tagLst>
</file>

<file path=ppt/theme/theme1.xml><?xml version="1.0" encoding="utf-8"?>
<a:theme xmlns:a="http://schemas.openxmlformats.org/drawingml/2006/main" name="7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6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4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7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BAS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9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1C34B9531B52478C258926AB671CDB" ma:contentTypeVersion="15" ma:contentTypeDescription="Vytvoří nový dokument" ma:contentTypeScope="" ma:versionID="4794d4f4a1231bf82ff67cc7449417ce">
  <xsd:schema xmlns:xsd="http://www.w3.org/2001/XMLSchema" xmlns:xs="http://www.w3.org/2001/XMLSchema" xmlns:p="http://schemas.microsoft.com/office/2006/metadata/properties" xmlns:ns2="fd91d4e6-a9b1-4cd9-93e3-d008a5466f3b" xmlns:ns3="0ac979f0-7b52-447c-8bf0-a3303157c888" targetNamespace="http://schemas.microsoft.com/office/2006/metadata/properties" ma:root="true" ma:fieldsID="663489a8f9c28903ab29a1f3703537ef" ns2:_="" ns3:_="">
    <xsd:import namespace="fd91d4e6-a9b1-4cd9-93e3-d008a5466f3b"/>
    <xsd:import namespace="0ac979f0-7b52-447c-8bf0-a3303157c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Kompletn_x00ed_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1d4e6-a9b1-4cd9-93e3-d008a5466f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Kompletn_x00ed_" ma:index="12" nillable="true" ma:displayName="Kompletní" ma:format="Dropdown" ma:internalName="Kompletn_x00ed_">
      <xsd:simpleType>
        <xsd:restriction base="dms:Choice">
          <xsd:enumeration value="Volba 1"/>
          <xsd:enumeration value="Volba 2"/>
          <xsd:enumeration value="Volba 3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c979f0-7b52-447c-8bf0-a3303157c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6ade0e0-5ebb-40f5-9528-68a633c238a8}" ma:internalName="TaxCatchAll" ma:showField="CatchAllData" ma:web="0ac979f0-7b52-447c-8bf0-a3303157c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91d4e6-a9b1-4cd9-93e3-d008a5466f3b">
      <Terms xmlns="http://schemas.microsoft.com/office/infopath/2007/PartnerControls"/>
    </lcf76f155ced4ddcb4097134ff3c332f>
    <TaxCatchAll xmlns="0ac979f0-7b52-447c-8bf0-a3303157c888" xsi:nil="true"/>
    <Kompletn_x00ed_ xmlns="fd91d4e6-a9b1-4cd9-93e3-d008a5466f3b" xsi:nil="true"/>
  </documentManagement>
</p:properties>
</file>

<file path=customXml/itemProps1.xml><?xml version="1.0" encoding="utf-8"?>
<ds:datastoreItem xmlns:ds="http://schemas.openxmlformats.org/officeDocument/2006/customXml" ds:itemID="{4133997B-0702-4D58-A550-1B4E5E5A9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1FF7ED-1A41-4623-8D24-5C7D9BDF5A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1d4e6-a9b1-4cd9-93e3-d008a5466f3b"/>
    <ds:schemaRef ds:uri="0ac979f0-7b52-447c-8bf0-a3303157c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7E40B2-01E4-47D0-AEBC-47456A363440}">
  <ds:schemaRefs>
    <ds:schemaRef ds:uri="0ac979f0-7b52-447c-8bf0-a3303157c888"/>
    <ds:schemaRef ds:uri="http://purl.org/dc/terms/"/>
    <ds:schemaRef ds:uri="http://schemas.microsoft.com/office/infopath/2007/PartnerControls"/>
    <ds:schemaRef ds:uri="fd91d4e6-a9b1-4cd9-93e3-d008a5466f3b"/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3718</TotalTime>
  <Words>924</Words>
  <Application>Microsoft Office PowerPoint</Application>
  <PresentationFormat>Širokoúhlá obrazovka</PresentationFormat>
  <Paragraphs>124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9</vt:i4>
      </vt:variant>
      <vt:variant>
        <vt:lpstr>Nadpisy snímků</vt:lpstr>
      </vt:variant>
      <vt:variant>
        <vt:i4>1</vt:i4>
      </vt:variant>
    </vt:vector>
  </HeadingPairs>
  <TitlesOfParts>
    <vt:vector size="14" baseType="lpstr">
      <vt:lpstr>Aptos Narrow</vt:lpstr>
      <vt:lpstr>Arial</vt:lpstr>
      <vt:lpstr>Calibri</vt:lpstr>
      <vt:lpstr>Calibri Light</vt:lpstr>
      <vt:lpstr>7_Motiv Office</vt:lpstr>
      <vt:lpstr>13_Motiv Office</vt:lpstr>
      <vt:lpstr>16_Motiv Office</vt:lpstr>
      <vt:lpstr>14_Motiv Office</vt:lpstr>
      <vt:lpstr>2_Motiv Office</vt:lpstr>
      <vt:lpstr>17_Motiv Office</vt:lpstr>
      <vt:lpstr>BASE</vt:lpstr>
      <vt:lpstr>19_Motiv Office</vt:lpstr>
      <vt:lpstr>32_Motiv Office</vt:lpstr>
      <vt:lpstr>Chřipka: očkování aktivních zdravotnických pracovníků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Bartůněk Vladimír</dc:creator>
  <cp:lastModifiedBy>Dušek Ladislav prof. RNDr. Ph.D.</cp:lastModifiedBy>
  <cp:revision>233</cp:revision>
  <dcterms:created xsi:type="dcterms:W3CDTF">2021-09-27T11:03:38Z</dcterms:created>
  <dcterms:modified xsi:type="dcterms:W3CDTF">2026-04-21T19:46:43Z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0x010100721C34B9531B52478C258926AB671CDB</vt:lpwstr>
  </property>
  <property fmtid="{D5CDD505-2E9C-101B-9397-08002B2CF9AE}" pid="3" name="MediaServiceImageTags">
    <vt:lpwstr/>
  </property>
</Properties>
</file>