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14"/>
  </p:notesMasterIdLst>
  <p:handoutMasterIdLst>
    <p:handoutMasterId r:id="rId15"/>
  </p:handoutMasterIdLst>
  <p:sldIdLst>
    <p:sldId id="256" r:id="rId2"/>
    <p:sldId id="316" r:id="rId3"/>
    <p:sldId id="317" r:id="rId4"/>
    <p:sldId id="318" r:id="rId5"/>
    <p:sldId id="333" r:id="rId6"/>
    <p:sldId id="319" r:id="rId7"/>
    <p:sldId id="320" r:id="rId8"/>
    <p:sldId id="328" r:id="rId9"/>
    <p:sldId id="330" r:id="rId10"/>
    <p:sldId id="323" r:id="rId11"/>
    <p:sldId id="331" r:id="rId12"/>
    <p:sldId id="332" r:id="rId13"/>
  </p:sldIdLst>
  <p:sldSz cx="9144000" cy="6858000" type="screen4x3"/>
  <p:notesSz cx="9926638" cy="679767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990000"/>
    <a:srgbClr val="003366"/>
    <a:srgbClr val="D31145"/>
    <a:srgbClr val="006600"/>
    <a:srgbClr val="CC0066"/>
    <a:srgbClr val="00FF00"/>
    <a:srgbClr val="35F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07" autoAdjust="0"/>
    <p:restoredTop sz="94481" autoAdjust="0"/>
  </p:normalViewPr>
  <p:slideViewPr>
    <p:cSldViewPr>
      <p:cViewPr varScale="1">
        <p:scale>
          <a:sx n="105" d="100"/>
          <a:sy n="105" d="100"/>
        </p:scale>
        <p:origin x="207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t" anchorCtr="0" compatLnSpc="1">
            <a:prstTxWarp prst="textNoShape">
              <a:avLst/>
            </a:prstTxWarp>
          </a:bodyPr>
          <a:lstStyle>
            <a:lvl1pPr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33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1338" y="0"/>
            <a:ext cx="43037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33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63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b" anchorCtr="0" compatLnSpc="1">
            <a:prstTxWarp prst="textNoShape">
              <a:avLst/>
            </a:prstTxWarp>
          </a:bodyPr>
          <a:lstStyle>
            <a:lvl1pPr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33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9051F7C2-AC8D-437C-BE73-8A9DE95468E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6561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t" anchorCtr="0" compatLnSpc="1">
            <a:prstTxWarp prst="textNoShape">
              <a:avLst/>
            </a:prstTxWarp>
          </a:bodyPr>
          <a:lstStyle>
            <a:lvl1pPr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1338" y="0"/>
            <a:ext cx="43037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5488" y="509588"/>
            <a:ext cx="3397250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3228975"/>
            <a:ext cx="7942262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b" anchorCtr="0" compatLnSpc="1">
            <a:prstTxWarp prst="textNoShape">
              <a:avLst/>
            </a:prstTxWarp>
          </a:bodyPr>
          <a:lstStyle>
            <a:lvl1pPr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54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7" tIns="45795" rIns="91587" bIns="45795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A8C59C14-D9FF-426A-BEE7-46509A94F55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54795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-12700" y="1968500"/>
            <a:ext cx="9156700" cy="4889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pic>
        <p:nvPicPr>
          <p:cNvPr id="5" name="Picture 9" descr="logo_mzc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682625"/>
            <a:ext cx="67373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pp_titul_podtis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812800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0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33488" y="2463800"/>
            <a:ext cx="6794500" cy="2189163"/>
          </a:xfrm>
        </p:spPr>
        <p:txBody>
          <a:bodyPr anchor="t"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33488" y="4857750"/>
            <a:ext cx="6794500" cy="123507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20788" y="6245225"/>
            <a:ext cx="1370012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16238" y="6245225"/>
            <a:ext cx="2895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84B4E6D-82B2-4A61-8106-C0C18DBD8A6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379859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0D13C-39D0-44A8-A10A-5E982090C61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9002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65820-BA22-4BDF-AEFC-286B796A95F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7444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233488" y="1600200"/>
            <a:ext cx="33210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706938" y="1600200"/>
            <a:ext cx="33210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CE74C-B939-4F66-9982-3D11337D5A4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7511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AE398-733C-460F-B211-D0C913E4617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462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F650A-E3CA-48F5-B16B-4A120CA342F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8136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AE6FD-8D8B-40FE-A51F-6DBDEEB45CF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0331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6B619D-CFFB-4068-9B77-DD484855FD9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25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FA380-56A9-4C1C-9B62-6A4153308C2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2074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2BA39-5D8D-449B-9621-18A0425D667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1668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329363" y="0"/>
            <a:ext cx="1698625" cy="612616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233488" y="0"/>
            <a:ext cx="4943475" cy="612616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7AC7-B1CA-424E-B1BF-815C26DAC74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2941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33488" y="0"/>
            <a:ext cx="6794500" cy="1052513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233488" y="1600200"/>
            <a:ext cx="6794500" cy="4525963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525B1-BACF-454A-B33C-31DF1DB90E1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523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3175" y="0"/>
            <a:ext cx="8024813" cy="1079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defRPr/>
            </a:pPr>
            <a:endParaRPr lang="cs-CZ" altLang="cs-CZ" sz="1800" b="0">
              <a:solidFill>
                <a:schemeClr val="bg1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33488" y="0"/>
            <a:ext cx="679450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</a:t>
            </a:r>
            <a:r>
              <a:rPr lang="en-US" altLang="cs-CZ"/>
              <a:t> </a:t>
            </a:r>
            <a:br>
              <a:rPr lang="cs-CZ" altLang="cs-CZ"/>
            </a:br>
            <a:r>
              <a:rPr lang="cs-CZ" altLang="cs-CZ"/>
              <a:t>PŘEDLOHY NADPISŮ.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3488" y="1600200"/>
            <a:ext cx="6794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335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33488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14650" y="62372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07125" y="6245225"/>
            <a:ext cx="1835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+mn-lt"/>
              </a:defRPr>
            </a:lvl1pPr>
          </a:lstStyle>
          <a:p>
            <a:pPr>
              <a:defRPr/>
            </a:pPr>
            <a:fld id="{ADEA73D9-6882-49A6-B65D-1F3DB77F4A1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628063" y="558800"/>
            <a:ext cx="522287" cy="522288"/>
          </a:xfrm>
          <a:prstGeom prst="rect">
            <a:avLst/>
          </a:prstGeom>
          <a:solidFill>
            <a:srgbClr val="D31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sp>
        <p:nvSpPr>
          <p:cNvPr id="1033" name="Rectangle 10"/>
          <p:cNvSpPr>
            <a:spLocks noChangeArrowheads="1"/>
          </p:cNvSpPr>
          <p:nvPr/>
        </p:nvSpPr>
        <p:spPr bwMode="auto">
          <a:xfrm>
            <a:off x="8621713" y="0"/>
            <a:ext cx="522287" cy="5222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sp>
        <p:nvSpPr>
          <p:cNvPr id="1034" name="Rectangle 11"/>
          <p:cNvSpPr>
            <a:spLocks noChangeArrowheads="1"/>
          </p:cNvSpPr>
          <p:nvPr/>
        </p:nvSpPr>
        <p:spPr bwMode="auto">
          <a:xfrm>
            <a:off x="8066088" y="558800"/>
            <a:ext cx="522287" cy="5222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sp>
        <p:nvSpPr>
          <p:cNvPr id="1035" name="Rectangle 12"/>
          <p:cNvSpPr>
            <a:spLocks noChangeArrowheads="1"/>
          </p:cNvSpPr>
          <p:nvPr/>
        </p:nvSpPr>
        <p:spPr bwMode="auto">
          <a:xfrm>
            <a:off x="8066088" y="0"/>
            <a:ext cx="522287" cy="5222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pic>
        <p:nvPicPr>
          <p:cNvPr id="1036" name="Picture 15" descr="pp_podtis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892175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0002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000"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zcr.cz/wp-content/uploads/2023/12/3a_DN_Dotaznik-pro-hodnoceni_RM-2024.pdf" TargetMode="External"/><Relationship Id="rId2" Type="http://schemas.openxmlformats.org/officeDocument/2006/relationships/hyperlink" Target="https://www.mzcr.cz/wp-content/uploads/2023/12/2a_DDPSCH_Dotaznik-pro-hodnoceni_RM-2024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zcr.cz/wp-content/uploads/2023/12/7a_VPL_Dotaznik-pro-hodnoceni_RM-2024.pdf" TargetMode="External"/><Relationship Id="rId5" Type="http://schemas.openxmlformats.org/officeDocument/2006/relationships/hyperlink" Target="https://www.mzcr.cz/wp-content/uploads/2023/12/5a_PSCH_Dotaznik-pro-hodnoceni_RM-2024.pdf" TargetMode="External"/><Relationship Id="rId4" Type="http://schemas.openxmlformats.org/officeDocument/2006/relationships/hyperlink" Target="https://www.mzcr.cz/wp-content/uploads/2023/12/4a_PEDI_Dotaznik-pro-hodnoceni_RM-2024.pd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33488" y="2463800"/>
            <a:ext cx="6146824" cy="2189163"/>
          </a:xfrm>
        </p:spPr>
        <p:txBody>
          <a:bodyPr/>
          <a:lstStyle/>
          <a:p>
            <a:pPr algn="ctr" eaLnBrk="1" hangingPunct="1"/>
            <a:r>
              <a:rPr lang="cs-CZ" altLang="cs-CZ" sz="2800" dirty="0"/>
              <a:t>REZIDENČNÍ MÍSTA 2026</a:t>
            </a:r>
            <a:endParaRPr lang="cs-CZ" altLang="cs-CZ" sz="24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/>
            <a:endParaRPr lang="cs-CZ" altLang="cs-CZ" dirty="0"/>
          </a:p>
          <a:p>
            <a:pPr algn="ctr" eaLnBrk="1" hangingPunct="1"/>
            <a:r>
              <a:rPr lang="cs-CZ" altLang="cs-CZ" dirty="0"/>
              <a:t>Ing. Olga Laaksonen</a:t>
            </a:r>
          </a:p>
          <a:p>
            <a:pPr algn="ctr" eaLnBrk="1" hangingPunct="1"/>
            <a:endParaRPr lang="cs-CZ" altLang="cs-CZ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REZIDENČNÍ MÍSTA 2026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cs-CZ" altLang="cs-CZ" dirty="0"/>
              <a:t>Shrnutí</a:t>
            </a:r>
          </a:p>
          <a:p>
            <a:pPr marL="342900" indent="-342900" algn="just" eaLnBrk="1" hangingPunct="1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b="0" dirty="0"/>
              <a:t>Omezený počet podporovaných oborů</a:t>
            </a:r>
          </a:p>
          <a:p>
            <a:pPr marL="342900" indent="-342900" algn="just" eaLnBrk="1" hangingPunct="1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b="0" dirty="0"/>
              <a:t>Důraz na obory primární péče a obory péče o děti </a:t>
            </a:r>
          </a:p>
          <a:p>
            <a:pPr marL="342900" indent="-342900" algn="just" eaLnBrk="1" hangingPunct="1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b="0" dirty="0"/>
              <a:t>S ohledem na změnu vedení MZ byly ponechány obory i počty míst jako v roce 2025</a:t>
            </a:r>
          </a:p>
          <a:p>
            <a:pPr marL="342900" indent="-342900" algn="just" eaLnBrk="1" hangingPunct="1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Zásadní změna: pro každého rezidenta se podává samostatná žádost</a:t>
            </a:r>
          </a:p>
          <a:p>
            <a:pPr algn="just" eaLnBrk="1" hangingPunct="1">
              <a:defRPr/>
            </a:pPr>
            <a:endParaRPr lang="cs-CZ" b="0" dirty="0"/>
          </a:p>
          <a:p>
            <a:pPr algn="just" eaLnBrk="1" hangingPunct="1">
              <a:defRPr/>
            </a:pPr>
            <a:endParaRPr lang="cs-CZ" altLang="cs-CZ" b="0" dirty="0"/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cs-CZ" altLang="cs-CZ" b="0" dirty="0"/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endParaRPr lang="cs-CZ" altLang="cs-CZ" dirty="0"/>
          </a:p>
          <a:p>
            <a:pPr marL="406400" indent="-406400" eaLnBrk="1" hangingPunct="1">
              <a:buFont typeface="Wingdings" pitchFamily="2" charset="2"/>
              <a:buAutoNum type="arabicPeriod"/>
              <a:defRPr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378082665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REZIDENČNÍ MÍSTA 2026 - Hlavní premisa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lnSpc>
                <a:spcPct val="200000"/>
              </a:lnSpc>
              <a:defRPr/>
            </a:pPr>
            <a:r>
              <a:rPr lang="cs-CZ" altLang="cs-CZ" sz="4000" b="0" dirty="0"/>
              <a:t>Stát financuje vzdělávání lékařů pro systém, nedotuje běžný provoz zdravotnického zařízení.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cs-CZ" altLang="cs-CZ" b="0" dirty="0"/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endParaRPr lang="cs-CZ" altLang="cs-CZ" dirty="0"/>
          </a:p>
          <a:p>
            <a:pPr marL="406400" indent="-406400" eaLnBrk="1" hangingPunct="1">
              <a:buFont typeface="Wingdings" pitchFamily="2" charset="2"/>
              <a:buAutoNum type="arabicPeriod"/>
              <a:defRPr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302269318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REZIDENČNÍ MÍSTA 2026 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Pediatrie</a:t>
            </a:r>
            <a:r>
              <a:rPr lang="cs-CZ" altLang="cs-CZ" b="0" dirty="0"/>
              <a:t> – podporováno je pouze vzdělávání podle varianty vzdělávacího programu s minimálně 12měsíční praxí u registrujícího poskytovatele zdravotních služeb</a:t>
            </a:r>
          </a:p>
          <a:p>
            <a:pPr marL="1085850" lvl="1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Praxe nemusí proběhnout přímo v rámci  vzdělávání na rezidenčním místě, ale v průběhu  jeho předatestační přípravy musí proběhnout minimálně v této délce.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cs-CZ" altLang="cs-CZ" b="0" dirty="0"/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endParaRPr lang="cs-CZ" altLang="cs-CZ" dirty="0"/>
          </a:p>
          <a:p>
            <a:pPr marL="406400" indent="-406400" eaLnBrk="1" hangingPunct="1">
              <a:buFont typeface="Wingdings" pitchFamily="2" charset="2"/>
              <a:buAutoNum type="arabicPeriod"/>
              <a:defRPr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240419178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REZIDENČNÍ MÍSTA 2026 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166018"/>
            <a:ext cx="7560840" cy="5071294"/>
          </a:xfrm>
        </p:spPr>
        <p:txBody>
          <a:bodyPr/>
          <a:lstStyle/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Pediatrie</a:t>
            </a:r>
            <a:r>
              <a:rPr lang="cs-CZ" altLang="cs-CZ" b="0" dirty="0"/>
              <a:t> – hodnocení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b="0" dirty="0"/>
              <a:t>Maximálně jsou upřednostněni žadatelé, nabízející variantu vzdělávání s 24 měsíci praxe v primární péči – žadatelé automaticky dostanou 60 bodů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b="0" dirty="0"/>
              <a:t>Zbývajících 40 bodů – region, kde bude probíhat praxe v primární péči, bez ohledu na sídlo žadatele.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b="0" dirty="0"/>
              <a:t>Lze podat žádost na variantu 12 i 24 měsíců. </a:t>
            </a:r>
            <a:r>
              <a:rPr lang="cs-CZ" altLang="cs-CZ" dirty="0"/>
              <a:t>Ale samostatně.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b="0" dirty="0"/>
              <a:t>Pro každé místo poskytování samostatná žádost.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b="0" dirty="0"/>
              <a:t>Každé místo a každá varianta budou posuzovány samostatně.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b="0" dirty="0"/>
              <a:t>V případě rovnosti bodů rozhoduje počet registrovaných pacientů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cs-CZ" altLang="cs-CZ" b="0" dirty="0"/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endParaRPr lang="cs-CZ" altLang="cs-CZ" dirty="0"/>
          </a:p>
          <a:p>
            <a:pPr marL="406400" indent="-406400" eaLnBrk="1" hangingPunct="1">
              <a:buFont typeface="Wingdings" pitchFamily="2" charset="2"/>
              <a:buAutoNum type="arabicPeriod"/>
              <a:defRPr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79461946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REZIDENČNÍ MÍSTA 2026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Pediatrie</a:t>
            </a:r>
            <a:endParaRPr lang="cs-CZ" altLang="cs-CZ" b="0" dirty="0"/>
          </a:p>
          <a:p>
            <a:pPr eaLnBrk="1" hangingPunct="1">
              <a:defRPr/>
            </a:pPr>
            <a:endParaRPr lang="cs-CZ" altLang="cs-CZ" b="0" dirty="0"/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b="0" dirty="0"/>
              <a:t>Uzavřít pracovní poměr pouze s rezidentem, který se zaváže absolvovat vzdělávací program ve verzi s 12měsíční praxí u registrujícího poskytovatele zdrav. služeb (předchozí slide)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b="0" dirty="0"/>
              <a:t>praxe v primární péči může proběhnout v rámci vlastního specializovaného výcviku kdykoliv</a:t>
            </a:r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endParaRPr lang="cs-CZ" altLang="cs-CZ" dirty="0"/>
          </a:p>
          <a:p>
            <a:pPr marL="406400" indent="-406400" eaLnBrk="1" hangingPunct="1">
              <a:buFont typeface="Wingdings" pitchFamily="2" charset="2"/>
              <a:buAutoNum type="arabicPeriod"/>
              <a:defRPr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90414773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REZIDENČNÍ MÍSTA 2026 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cs-CZ" altLang="cs-CZ" dirty="0"/>
              <a:t>Závazky vyžadované po žadateli při podání žádosti </a:t>
            </a:r>
            <a:r>
              <a:rPr lang="cs-CZ" altLang="cs-CZ" b="0" dirty="0"/>
              <a:t> 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Všechny obory</a:t>
            </a:r>
          </a:p>
          <a:p>
            <a:pPr marL="1085850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Uzavřít s vybraným rezidentem pracovní poměr na dobu určitou trvající maximálně do okamžiku získání specializované způsobilosti</a:t>
            </a:r>
          </a:p>
          <a:p>
            <a:pPr marL="1085850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Čestně prohlásit, že rezidenční místo vzniklo pouze za účelem vzdělávání školence – </a:t>
            </a:r>
            <a:r>
              <a:rPr lang="cs-CZ" altLang="cs-CZ" dirty="0">
                <a:solidFill>
                  <a:srgbClr val="FF0000"/>
                </a:solidFill>
              </a:rPr>
              <a:t>zrušeno v roce 2024</a:t>
            </a:r>
            <a:r>
              <a:rPr lang="cs-CZ" altLang="cs-CZ" dirty="0"/>
              <a:t>, tzn. plnit po celou dobu vzdělávání rezidenta požadavky personální vyhlášky i bez rezidenta </a:t>
            </a:r>
            <a:r>
              <a:rPr lang="cs-CZ" altLang="cs-CZ" dirty="0">
                <a:solidFill>
                  <a:srgbClr val="FF0000"/>
                </a:solidFill>
              </a:rPr>
              <a:t>povinnost však</a:t>
            </a:r>
            <a:r>
              <a:rPr lang="cs-CZ" altLang="cs-CZ" dirty="0"/>
              <a:t> </a:t>
            </a:r>
            <a:r>
              <a:rPr lang="cs-CZ" altLang="cs-CZ" dirty="0">
                <a:solidFill>
                  <a:srgbClr val="FF0000"/>
                </a:solidFill>
              </a:rPr>
              <a:t>stále platí</a:t>
            </a:r>
            <a:endParaRPr lang="cs-CZ" altLang="cs-CZ" dirty="0"/>
          </a:p>
          <a:p>
            <a:pPr marL="1085850" lvl="1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cs-CZ" altLang="cs-CZ" dirty="0"/>
          </a:p>
          <a:p>
            <a:pPr marL="1200150" lvl="1" indent="-457200" algn="just" eaLnBrk="1" hangingPunct="1">
              <a:buFont typeface="Arial" panose="020B0604020202020204" pitchFamily="34" charset="0"/>
              <a:buChar char="•"/>
              <a:defRPr/>
            </a:pPr>
            <a:endParaRPr lang="cs-CZ" altLang="cs-CZ" dirty="0"/>
          </a:p>
          <a:p>
            <a:pPr marL="406400" indent="-406400" eaLnBrk="1" hangingPunct="1">
              <a:buFont typeface="Wingdings" pitchFamily="2" charset="2"/>
              <a:buAutoNum type="arabicPeriod"/>
              <a:defRPr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95398356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REZIDENČNÍ MÍSTA 2026 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  <a:defRPr/>
            </a:pPr>
            <a:r>
              <a:rPr lang="cs-CZ" altLang="cs-CZ" dirty="0"/>
              <a:t>Podklady pro hodnocení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cs-CZ" altLang="cs-CZ" sz="1800" dirty="0"/>
              <a:t>Nepovinné – </a:t>
            </a:r>
            <a:r>
              <a:rPr lang="cs-CZ" altLang="cs-CZ" sz="1800" u="sng" dirty="0"/>
              <a:t>v případě nedoložení </a:t>
            </a:r>
            <a:r>
              <a:rPr lang="cs-CZ" altLang="cs-CZ" sz="1800" dirty="0"/>
              <a:t>není příloha dožadována, žádost není zamítnuta, ale v</a:t>
            </a:r>
            <a:r>
              <a:rPr lang="cs-CZ" altLang="cs-CZ" sz="1800" u="sng" dirty="0"/>
              <a:t> </a:t>
            </a:r>
            <a:r>
              <a:rPr lang="cs-CZ" altLang="cs-CZ" sz="1800" u="sng" dirty="0">
                <a:solidFill>
                  <a:srgbClr val="FF0000"/>
                </a:solidFill>
              </a:rPr>
              <a:t>příslušné části hodnocení získá žadatel 0 bodů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1800" dirty="0"/>
              <a:t>Všechny obory: </a:t>
            </a:r>
            <a:r>
              <a:rPr lang="cs-CZ" altLang="cs-CZ" sz="1800" b="0" dirty="0"/>
              <a:t>doklad o celoživotním vzdělávání školitele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1800" dirty="0"/>
              <a:t>Psychiatrie a dětská a dorostová psychiatrie: </a:t>
            </a:r>
            <a:r>
              <a:rPr lang="cs-CZ" altLang="cs-CZ" sz="1800" b="0" dirty="0"/>
              <a:t>doklad o zvláštní specializované způsobilosti v lékařské psychoterapii/o funkční specializaci v systematické psychoterapii</a:t>
            </a:r>
          </a:p>
          <a:p>
            <a:pPr lvl="1" indent="0" eaLnBrk="1" hangingPunct="1">
              <a:lnSpc>
                <a:spcPct val="150000"/>
              </a:lnSpc>
              <a:defRPr/>
            </a:pPr>
            <a:endParaRPr lang="cs-CZ" altLang="cs-CZ" sz="1800" b="0" dirty="0"/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cs-CZ" altLang="cs-CZ" sz="1800" b="0" dirty="0"/>
          </a:p>
          <a:p>
            <a:pPr marL="1085850" lvl="1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cs-CZ" altLang="cs-CZ" dirty="0"/>
          </a:p>
          <a:p>
            <a:pPr marL="1200150" lvl="1" indent="-457200" algn="just" eaLnBrk="1" hangingPunct="1">
              <a:buFont typeface="Arial" panose="020B0604020202020204" pitchFamily="34" charset="0"/>
              <a:buChar char="•"/>
              <a:defRPr/>
            </a:pPr>
            <a:endParaRPr lang="cs-CZ" altLang="cs-CZ" dirty="0"/>
          </a:p>
          <a:p>
            <a:pPr marL="406400" indent="-406400" eaLnBrk="1" hangingPunct="1">
              <a:buFont typeface="Wingdings" pitchFamily="2" charset="2"/>
              <a:buAutoNum type="arabicPeriod"/>
              <a:defRPr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352522372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REZIDENČNÍ MÍSTA 2026 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  <a:defRPr/>
            </a:pPr>
            <a:r>
              <a:rPr lang="cs-CZ" altLang="cs-CZ" dirty="0"/>
              <a:t>Podklady pro hodnocení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cs-CZ" altLang="cs-CZ" sz="1800" dirty="0"/>
              <a:t>Nepovinné – </a:t>
            </a:r>
            <a:r>
              <a:rPr lang="cs-CZ" altLang="cs-CZ" sz="1800" u="sng" dirty="0"/>
              <a:t>v případě nedoložení </a:t>
            </a:r>
            <a:r>
              <a:rPr lang="cs-CZ" altLang="cs-CZ" sz="1800" dirty="0"/>
              <a:t>není příloha dožadována, žádost není zamítnuta, ale v</a:t>
            </a:r>
            <a:r>
              <a:rPr lang="cs-CZ" altLang="cs-CZ" sz="1800" u="sng" dirty="0"/>
              <a:t> </a:t>
            </a:r>
            <a:r>
              <a:rPr lang="cs-CZ" altLang="cs-CZ" sz="1800" u="sng" dirty="0">
                <a:solidFill>
                  <a:srgbClr val="FF0000"/>
                </a:solidFill>
              </a:rPr>
              <a:t>příslušné části hodnocení získá žadatel 0 bodů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1800" dirty="0"/>
              <a:t>Všeobecné praktické lékařství: </a:t>
            </a:r>
          </a:p>
          <a:p>
            <a:pPr marL="1028700" lvl="1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1800" dirty="0"/>
              <a:t>Kopie dokladu o zaměstnávání sestry (není-li zřejmé ze smlouvy z pojišťovnou)</a:t>
            </a:r>
          </a:p>
          <a:p>
            <a:pPr marL="1028700" lvl="1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1800" dirty="0"/>
              <a:t>Čestné prohlášení studenta/lékaře, že se v případě přidělení rezidenčního místa přihlásí do výběrového řízení na rezidenta</a:t>
            </a:r>
          </a:p>
          <a:p>
            <a:pPr marL="1028700" lvl="1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1800" dirty="0"/>
              <a:t>Kopie dokladu o absolvování kurzu pro školitele </a:t>
            </a:r>
            <a:r>
              <a:rPr lang="cs-CZ" altLang="cs-CZ" sz="1800" b="1" dirty="0">
                <a:solidFill>
                  <a:srgbClr val="FF0000"/>
                </a:solidFill>
              </a:rPr>
              <a:t>školitelem</a:t>
            </a:r>
            <a:r>
              <a:rPr lang="cs-CZ" altLang="cs-CZ" sz="1800" dirty="0"/>
              <a:t> – </a:t>
            </a:r>
            <a:r>
              <a:rPr lang="cs-CZ" altLang="cs-CZ" sz="1800" b="1" dirty="0">
                <a:solidFill>
                  <a:srgbClr val="FF0000"/>
                </a:solidFill>
              </a:rPr>
              <a:t>toto školení není kurz pro školitele</a:t>
            </a:r>
          </a:p>
          <a:p>
            <a:pPr marL="1028700" lvl="1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cs-CZ" altLang="cs-CZ" sz="1800" dirty="0"/>
          </a:p>
          <a:p>
            <a:pPr lvl="1" indent="0" eaLnBrk="1" hangingPunct="1">
              <a:lnSpc>
                <a:spcPct val="150000"/>
              </a:lnSpc>
              <a:defRPr/>
            </a:pPr>
            <a:endParaRPr lang="cs-CZ" altLang="cs-CZ" sz="1800" b="0" dirty="0"/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cs-CZ" altLang="cs-CZ" sz="1800" b="0" dirty="0"/>
          </a:p>
          <a:p>
            <a:pPr marL="1085850" lvl="1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cs-CZ" altLang="cs-CZ" dirty="0"/>
          </a:p>
          <a:p>
            <a:pPr marL="1200150" lvl="1" indent="-457200" algn="just" eaLnBrk="1" hangingPunct="1">
              <a:buFont typeface="Arial" panose="020B0604020202020204" pitchFamily="34" charset="0"/>
              <a:buChar char="•"/>
              <a:defRPr/>
            </a:pPr>
            <a:endParaRPr lang="cs-CZ" altLang="cs-CZ" dirty="0"/>
          </a:p>
          <a:p>
            <a:pPr marL="406400" indent="-406400" eaLnBrk="1" hangingPunct="1">
              <a:buFont typeface="Wingdings" pitchFamily="2" charset="2"/>
              <a:buAutoNum type="arabicPeriod"/>
              <a:defRPr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80266369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REZIDENČNÍ MÍSTA 2026 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  <a:defRPr/>
            </a:pPr>
            <a:r>
              <a:rPr lang="cs-CZ" altLang="cs-CZ" dirty="0"/>
              <a:t>Hodnotící kritéria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cs-CZ" altLang="cs-CZ" sz="1800" b="0" dirty="0"/>
              <a:t>Hodnotící kritéria – </a:t>
            </a:r>
            <a:r>
              <a:rPr lang="cs-CZ" altLang="cs-CZ" sz="1800" b="0" dirty="0">
                <a:solidFill>
                  <a:srgbClr val="FF0066"/>
                </a:solidFill>
              </a:rPr>
              <a:t>hodnotící kritérium není vylučovací kritérium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cs-CZ" altLang="cs-CZ" sz="1800" b="0" dirty="0"/>
              <a:t>Údaje požadované v dotazníku pro hodnocení jsou podkladem pro hodnocení, pokud mají nulovou hodnotu (např. publikační činnost školitele) neznamenají vyloučení.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cs-CZ" altLang="cs-CZ" sz="1800" b="0" dirty="0"/>
              <a:t>Doporučujeme vyplnit všechna pole a ideálně pravdivě </a:t>
            </a:r>
            <a:r>
              <a:rPr lang="cs-CZ" altLang="cs-CZ" sz="1800" b="0" dirty="0">
                <a:sym typeface="Wingdings" panose="05000000000000000000" pitchFamily="2" charset="2"/>
              </a:rPr>
              <a:t> </a:t>
            </a:r>
            <a:endParaRPr lang="cs-CZ" altLang="cs-CZ" sz="1800" b="0" dirty="0"/>
          </a:p>
          <a:p>
            <a:pPr lvl="1" indent="0" eaLnBrk="1" hangingPunct="1">
              <a:lnSpc>
                <a:spcPct val="150000"/>
              </a:lnSpc>
              <a:defRPr/>
            </a:pPr>
            <a:endParaRPr lang="cs-CZ" altLang="cs-CZ" sz="1800" b="0" dirty="0"/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cs-CZ" altLang="cs-CZ" sz="1800" b="0" dirty="0"/>
          </a:p>
          <a:p>
            <a:pPr marL="1085850" lvl="1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cs-CZ" altLang="cs-CZ" dirty="0"/>
          </a:p>
          <a:p>
            <a:pPr marL="1200150" lvl="1" indent="-457200" algn="just" eaLnBrk="1" hangingPunct="1">
              <a:buFont typeface="Arial" panose="020B0604020202020204" pitchFamily="34" charset="0"/>
              <a:buChar char="•"/>
              <a:defRPr/>
            </a:pPr>
            <a:endParaRPr lang="cs-CZ" altLang="cs-CZ" dirty="0"/>
          </a:p>
          <a:p>
            <a:pPr marL="406400" indent="-406400" eaLnBrk="1" hangingPunct="1">
              <a:buFont typeface="Wingdings" pitchFamily="2" charset="2"/>
              <a:buAutoNum type="arabicPeriod"/>
              <a:defRPr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46215966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REZIDENČNÍ MÍSTA 2025 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33488" y="1600200"/>
            <a:ext cx="6794500" cy="4637112"/>
          </a:xfrm>
        </p:spPr>
        <p:txBody>
          <a:bodyPr/>
          <a:lstStyle/>
          <a:p>
            <a:pPr eaLnBrk="1" hangingPunct="1">
              <a:lnSpc>
                <a:spcPct val="200000"/>
              </a:lnSpc>
              <a:defRPr/>
            </a:pPr>
            <a:r>
              <a:rPr lang="cs-CZ" altLang="cs-CZ" dirty="0"/>
              <a:t>Hodnotící kritéria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cs-CZ" altLang="cs-CZ" dirty="0">
                <a:hlinkClick r:id="rId2"/>
              </a:rPr>
              <a:t>Dětská a dorostová psychiatrie</a:t>
            </a:r>
            <a:r>
              <a:rPr lang="cs-CZ" altLang="cs-CZ" dirty="0"/>
              <a:t> </a:t>
            </a:r>
          </a:p>
          <a:p>
            <a:pPr eaLnBrk="1" hangingPunct="1">
              <a:lnSpc>
                <a:spcPct val="200000"/>
              </a:lnSpc>
              <a:defRPr/>
            </a:pPr>
            <a:r>
              <a:rPr lang="cs-CZ" altLang="cs-CZ" dirty="0">
                <a:hlinkClick r:id="rId3"/>
              </a:rPr>
              <a:t>Dětská neurologie</a:t>
            </a:r>
            <a:endParaRPr lang="cs-CZ" altLang="cs-CZ" dirty="0"/>
          </a:p>
          <a:p>
            <a:pPr eaLnBrk="1" hangingPunct="1">
              <a:lnSpc>
                <a:spcPct val="200000"/>
              </a:lnSpc>
              <a:defRPr/>
            </a:pPr>
            <a:r>
              <a:rPr lang="cs-CZ" altLang="cs-CZ" dirty="0">
                <a:hlinkClick r:id="rId4"/>
              </a:rPr>
              <a:t>Pediatrie</a:t>
            </a:r>
            <a:endParaRPr lang="cs-CZ" altLang="cs-CZ" dirty="0"/>
          </a:p>
          <a:p>
            <a:pPr eaLnBrk="1" hangingPunct="1">
              <a:lnSpc>
                <a:spcPct val="200000"/>
              </a:lnSpc>
              <a:defRPr/>
            </a:pPr>
            <a:r>
              <a:rPr lang="cs-CZ" altLang="cs-CZ" dirty="0">
                <a:hlinkClick r:id="rId5"/>
              </a:rPr>
              <a:t>Psychiatrie</a:t>
            </a:r>
            <a:endParaRPr lang="cs-CZ" altLang="cs-CZ" dirty="0"/>
          </a:p>
          <a:p>
            <a:pPr eaLnBrk="1" hangingPunct="1">
              <a:lnSpc>
                <a:spcPct val="200000"/>
              </a:lnSpc>
              <a:defRPr/>
            </a:pPr>
            <a:r>
              <a:rPr lang="cs-CZ" altLang="cs-CZ" dirty="0">
                <a:hlinkClick r:id="rId6"/>
              </a:rPr>
              <a:t>Všeobecné praktické lékařství</a:t>
            </a:r>
            <a:endParaRPr lang="cs-CZ" altLang="cs-CZ" dirty="0"/>
          </a:p>
          <a:p>
            <a:pPr lvl="1" indent="0" eaLnBrk="1" hangingPunct="1">
              <a:lnSpc>
                <a:spcPct val="150000"/>
              </a:lnSpc>
              <a:defRPr/>
            </a:pPr>
            <a:endParaRPr lang="cs-CZ" altLang="cs-CZ" sz="1800" b="0" dirty="0"/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cs-CZ" altLang="cs-CZ" sz="1800" b="0" dirty="0"/>
          </a:p>
          <a:p>
            <a:pPr marL="1085850" lvl="1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cs-CZ" altLang="cs-CZ" dirty="0"/>
          </a:p>
          <a:p>
            <a:pPr marL="1200150" lvl="1" indent="-457200" algn="just" eaLnBrk="1" hangingPunct="1">
              <a:buFont typeface="Arial" panose="020B0604020202020204" pitchFamily="34" charset="0"/>
              <a:buChar char="•"/>
              <a:defRPr/>
            </a:pPr>
            <a:endParaRPr lang="cs-CZ" altLang="cs-CZ" dirty="0"/>
          </a:p>
          <a:p>
            <a:pPr marL="406400" indent="-406400" eaLnBrk="1" hangingPunct="1">
              <a:buFont typeface="Wingdings" pitchFamily="2" charset="2"/>
              <a:buAutoNum type="arabicPeriod"/>
              <a:defRPr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90046080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REZIDENČNÍ MÍSTA 2025 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33488" y="1600200"/>
            <a:ext cx="6794500" cy="4637112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cs-CZ" altLang="cs-CZ" sz="1800" dirty="0"/>
              <a:t>„Cena útěchy“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cs-CZ" altLang="cs-CZ" sz="1800" b="0" dirty="0"/>
              <a:t>Rezidenční místa na vzdělávání v základním kmeni – žádosti lze podávat po celý </a:t>
            </a:r>
            <a:r>
              <a:rPr lang="cs-CZ" altLang="cs-CZ" sz="1800" b="0"/>
              <a:t>rok 2026 </a:t>
            </a:r>
            <a:r>
              <a:rPr lang="cs-CZ" altLang="cs-CZ" sz="1800" b="0" dirty="0"/>
              <a:t>pro lékaře, který je již zaměstnancem žadatele.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cs-CZ" altLang="cs-CZ" sz="1800" b="0" dirty="0"/>
          </a:p>
          <a:p>
            <a:pPr algn="ctr" eaLnBrk="1" hangingPunct="1">
              <a:lnSpc>
                <a:spcPct val="150000"/>
              </a:lnSpc>
              <a:defRPr/>
            </a:pPr>
            <a:r>
              <a:rPr lang="cs-CZ" altLang="cs-CZ" sz="1800" dirty="0"/>
              <a:t>Děkuji za pozornost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cs-CZ" altLang="cs-CZ" sz="1800" dirty="0"/>
              <a:t>olga.Laaksonen@mzcr.cz</a:t>
            </a:r>
          </a:p>
          <a:p>
            <a:pPr eaLnBrk="1" hangingPunct="1">
              <a:lnSpc>
                <a:spcPct val="150000"/>
              </a:lnSpc>
              <a:defRPr/>
            </a:pPr>
            <a:endParaRPr lang="cs-CZ" altLang="cs-CZ" sz="1800" b="0" dirty="0"/>
          </a:p>
          <a:p>
            <a:pPr marL="1085850" lvl="1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cs-CZ" altLang="cs-CZ" dirty="0"/>
          </a:p>
          <a:p>
            <a:pPr marL="1200150" lvl="1" indent="-457200" algn="just" eaLnBrk="1" hangingPunct="1">
              <a:buFont typeface="Arial" panose="020B0604020202020204" pitchFamily="34" charset="0"/>
              <a:buChar char="•"/>
              <a:defRPr/>
            </a:pPr>
            <a:endParaRPr lang="cs-CZ" altLang="cs-CZ" dirty="0"/>
          </a:p>
          <a:p>
            <a:pPr marL="406400" indent="-406400" eaLnBrk="1" hangingPunct="1">
              <a:buFont typeface="Wingdings" pitchFamily="2" charset="2"/>
              <a:buAutoNum type="arabicPeriod"/>
              <a:defRPr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2720512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ablona_prezentace">
  <a:themeElements>
    <a:clrScheme name="sablona_prezentace 1">
      <a:dk1>
        <a:srgbClr val="003D61"/>
      </a:dk1>
      <a:lt1>
        <a:srgbClr val="FFFFFF"/>
      </a:lt1>
      <a:dk2>
        <a:srgbClr val="FFFFFF"/>
      </a:dk2>
      <a:lt2>
        <a:srgbClr val="858585"/>
      </a:lt2>
      <a:accent1>
        <a:srgbClr val="FDBB30"/>
      </a:accent1>
      <a:accent2>
        <a:srgbClr val="C2CD23"/>
      </a:accent2>
      <a:accent3>
        <a:srgbClr val="FFFFFF"/>
      </a:accent3>
      <a:accent4>
        <a:srgbClr val="003352"/>
      </a:accent4>
      <a:accent5>
        <a:srgbClr val="FEDAAD"/>
      </a:accent5>
      <a:accent6>
        <a:srgbClr val="B0BA1F"/>
      </a:accent6>
      <a:hlink>
        <a:srgbClr val="003D61"/>
      </a:hlink>
      <a:folHlink>
        <a:srgbClr val="858585"/>
      </a:folHlink>
    </a:clrScheme>
    <a:fontScheme name="sablona_prezentace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0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0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ablona_prezentace 1">
        <a:dk1>
          <a:srgbClr val="003D61"/>
        </a:dk1>
        <a:lt1>
          <a:srgbClr val="FFFFFF"/>
        </a:lt1>
        <a:dk2>
          <a:srgbClr val="FFFFFF"/>
        </a:dk2>
        <a:lt2>
          <a:srgbClr val="858585"/>
        </a:lt2>
        <a:accent1>
          <a:srgbClr val="FDBB30"/>
        </a:accent1>
        <a:accent2>
          <a:srgbClr val="C2CD23"/>
        </a:accent2>
        <a:accent3>
          <a:srgbClr val="FFFFFF"/>
        </a:accent3>
        <a:accent4>
          <a:srgbClr val="003352"/>
        </a:accent4>
        <a:accent5>
          <a:srgbClr val="FEDAAD"/>
        </a:accent5>
        <a:accent6>
          <a:srgbClr val="B0BA1F"/>
        </a:accent6>
        <a:hlink>
          <a:srgbClr val="003D61"/>
        </a:hlink>
        <a:folHlink>
          <a:srgbClr val="85858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sablona_prezentace</Template>
  <TotalTime>5960</TotalTime>
  <Words>558</Words>
  <Application>Microsoft Office PowerPoint</Application>
  <PresentationFormat>Předvádění na obrazovce (4:3)</PresentationFormat>
  <Paragraphs>84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8" baseType="lpstr">
      <vt:lpstr>Arial</vt:lpstr>
      <vt:lpstr>Garamond</vt:lpstr>
      <vt:lpstr>GillSans</vt:lpstr>
      <vt:lpstr>Times New Roman</vt:lpstr>
      <vt:lpstr>Wingdings</vt:lpstr>
      <vt:lpstr>sablona_prezentace</vt:lpstr>
      <vt:lpstr>REZIDENČNÍ MÍSTA 2026</vt:lpstr>
      <vt:lpstr>REZIDENČNÍ MÍSTA 2026</vt:lpstr>
      <vt:lpstr>REZIDENČNÍ MÍSTA 2026 - Hlavní premisa </vt:lpstr>
      <vt:lpstr>REZIDENČNÍ MÍSTA 2026  </vt:lpstr>
      <vt:lpstr>REZIDENČNÍ MÍSTA 2026  </vt:lpstr>
      <vt:lpstr>REZIDENČNÍ MÍSTA 2026 </vt:lpstr>
      <vt:lpstr>REZIDENČNÍ MÍSTA 2026  </vt:lpstr>
      <vt:lpstr>REZIDENČNÍ MÍSTA 2026  </vt:lpstr>
      <vt:lpstr>REZIDENČNÍ MÍSTA 2026  </vt:lpstr>
      <vt:lpstr>REZIDENČNÍ MÍSTA 2026  </vt:lpstr>
      <vt:lpstr>REZIDENČNÍ MÍSTA 2025  </vt:lpstr>
      <vt:lpstr>REZIDENČNÍ MÍSTA 2025  </vt:lpstr>
    </vt:vector>
  </TitlesOfParts>
  <Company>Ministerstvo zdravotnictví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kobid</dc:creator>
  <cp:lastModifiedBy>Laaksonen Olga, Ing.</cp:lastModifiedBy>
  <cp:revision>346</cp:revision>
  <cp:lastPrinted>2021-05-18T07:58:09Z</cp:lastPrinted>
  <dcterms:created xsi:type="dcterms:W3CDTF">2008-05-12T08:56:53Z</dcterms:created>
  <dcterms:modified xsi:type="dcterms:W3CDTF">2026-02-02T06:59:11Z</dcterms:modified>
</cp:coreProperties>
</file>