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3"/>
  </p:notesMasterIdLst>
  <p:sldIdLst>
    <p:sldId id="311" r:id="rId5"/>
    <p:sldId id="2145707061" r:id="rId6"/>
    <p:sldId id="916" r:id="rId7"/>
    <p:sldId id="918" r:id="rId8"/>
    <p:sldId id="2145707062" r:id="rId9"/>
    <p:sldId id="2145707063" r:id="rId10"/>
    <p:sldId id="932" r:id="rId11"/>
    <p:sldId id="933" r:id="rId12"/>
    <p:sldId id="934" r:id="rId13"/>
    <p:sldId id="2145707054" r:id="rId14"/>
    <p:sldId id="2145707004" r:id="rId15"/>
    <p:sldId id="2145706991" r:id="rId16"/>
    <p:sldId id="2145707055" r:id="rId17"/>
    <p:sldId id="924" r:id="rId18"/>
    <p:sldId id="926" r:id="rId19"/>
    <p:sldId id="927" r:id="rId20"/>
    <p:sldId id="919" r:id="rId21"/>
    <p:sldId id="921" r:id="rId22"/>
    <p:sldId id="923" r:id="rId23"/>
    <p:sldId id="2145707057" r:id="rId24"/>
    <p:sldId id="2145707058" r:id="rId25"/>
    <p:sldId id="2145707059" r:id="rId26"/>
    <p:sldId id="2145707060" r:id="rId27"/>
    <p:sldId id="2145707056" r:id="rId28"/>
    <p:sldId id="928" r:id="rId29"/>
    <p:sldId id="929" r:id="rId30"/>
    <p:sldId id="930" r:id="rId31"/>
    <p:sldId id="323" r:id="rId32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44" autoAdjust="0"/>
    <p:restoredTop sz="94660"/>
  </p:normalViewPr>
  <p:slideViewPr>
    <p:cSldViewPr snapToGrid="0">
      <p:cViewPr varScale="1">
        <p:scale>
          <a:sx n="57" d="100"/>
          <a:sy n="57" d="100"/>
        </p:scale>
        <p:origin x="6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200F1-B43E-4BC1-B3CC-2170CD95B06B}" type="datetimeFigureOut">
              <a:rPr lang="cs-CZ" smtClean="0"/>
              <a:t>11.12.2025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7E366-1E37-4550-A8B8-AEEF679875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22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0A01CF-8D00-4F5A-A1A9-F4437055AFD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307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6A62F-E60E-6147-6DAF-4DDE6C07F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70E92CD-0CB1-1AD5-2375-A869ECA192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BA0F08C-86FA-F037-E677-47F391A6D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F88DD8B-424D-97C5-38BC-F6EBC4999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A01CF-8D00-4F5A-A1A9-F4437055AFD5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7234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B713F-0469-315B-8126-F3F5CF807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0B8C6E7-0C5E-307C-1DD3-B62511EEC0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F78D084-E7F4-FF9E-766D-2DAD218E4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0917399-C2E2-03C9-E689-5C004B009C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0A01CF-8D00-4F5A-A1A9-F4437055AFD5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82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-16933" y="1968500"/>
            <a:ext cx="12208933" cy="488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pic>
        <p:nvPicPr>
          <p:cNvPr id="5" name="Picture 9" descr="logo_mzc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682626"/>
            <a:ext cx="898313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pp_titul_podti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1083733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44651" y="2463800"/>
            <a:ext cx="9059333" cy="2189163"/>
          </a:xfrm>
        </p:spPr>
        <p:txBody>
          <a:bodyPr anchor="t"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44651" y="4857751"/>
            <a:ext cx="9059333" cy="123507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627717" y="6245225"/>
            <a:ext cx="1826683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88317" y="6245225"/>
            <a:ext cx="38608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E11A425-13E0-4968-A5C7-A50DBA40993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3324811"/>
      </p:ext>
    </p:extLst>
  </p:cSld>
  <p:clrMapOvr>
    <a:masterClrMapping/>
  </p:clrMapOvr>
  <p:transition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E9E75DB-73CE-4652-BAF2-BAB3859495C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0367934"/>
      </p:ext>
    </p:extLst>
  </p:cSld>
  <p:clrMapOvr>
    <a:masterClrMapping/>
  </p:clrMapOvr>
  <p:transition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C7596D2-434F-4DB9-8247-CCD1250957E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7584392"/>
      </p:ext>
    </p:extLst>
  </p:cSld>
  <p:clrMapOvr>
    <a:masterClrMapping/>
  </p:clrMapOvr>
  <p:transition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644651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75917" y="1600201"/>
            <a:ext cx="4428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C67F21A-C1E9-4FA3-AC87-856A31EE3CB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650198"/>
      </p:ext>
    </p:extLst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95B2EB4-6AB5-4535-A4D6-0D68FB1566A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7367119"/>
      </p:ext>
    </p:extLst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0BB3F50-27B6-4489-914C-4A6DC109A06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7677163"/>
      </p:ext>
    </p:extLst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C6BAA2D-AD7D-412A-B902-4FA0516E617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3503074"/>
      </p:ext>
    </p:extLst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5AC9510-E34B-4EC7-A9AD-55639C6FE1C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388095"/>
      </p:ext>
    </p:extLst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0E696D1-4A57-44FA-A4AF-1CBCAF03C20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6455147"/>
      </p:ext>
    </p:extLst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3C95631-9C44-4173-BF8B-AC063FAF207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3111474"/>
      </p:ext>
    </p:extLst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439152" y="1"/>
            <a:ext cx="2264833" cy="61261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644651" y="1"/>
            <a:ext cx="6591300" cy="61261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35B24D4-598E-475E-B259-E7522C23FD6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714902"/>
      </p:ext>
    </p:extLst>
  </p:cSld>
  <p:clrMapOvr>
    <a:masterClrMapping/>
  </p:clrMapOvr>
  <p:transition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2FF45D8-973D-4B0B-8813-173A52B564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724791"/>
      </p:ext>
    </p:extLst>
  </p:cSld>
  <p:clrMapOvr>
    <a:masterClrMapping/>
  </p:clrMapOvr>
  <p:transition>
    <p:zoom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AEDC30-065E-42E0-A991-686AF5AC8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5"/>
            <a:ext cx="110880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F9BA54-6D16-415F-B124-0BCAD6D57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000" y="1825625"/>
            <a:ext cx="10188000" cy="4351338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2"/>
                </a:solidFill>
              </a:defRPr>
            </a:lvl1pPr>
            <a:lvl2pPr>
              <a:defRPr sz="1200" b="1">
                <a:solidFill>
                  <a:schemeClr val="accent2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61BF4F-121E-4F5A-9F08-804ADAD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6356350"/>
            <a:ext cx="2448000" cy="365125"/>
          </a:xfrm>
        </p:spPr>
        <p:txBody>
          <a:bodyPr/>
          <a:lstStyle/>
          <a:p>
            <a:fld id="{67DD7422-41A7-4AE0-A0FA-E6BA09A6914F}" type="datetime1">
              <a:rPr lang="cs-CZ" smtClean="0"/>
              <a:t>11.12.2025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A8283A-21D6-4704-B6C1-331B02CB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A4C139-EAD9-473A-BEC3-92D3F8E0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54D3-D00C-4F51-80A7-9147D6EFBB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805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9"/>
          <p:cNvSpPr>
            <a:spLocks noChangeArrowheads="1"/>
          </p:cNvSpPr>
          <p:nvPr/>
        </p:nvSpPr>
        <p:spPr bwMode="auto">
          <a:xfrm>
            <a:off x="4234" y="0"/>
            <a:ext cx="10699751" cy="107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cs-CZ">
              <a:solidFill>
                <a:srgbClr val="FFFFFF"/>
              </a:solidFill>
              <a:latin typeface="Garamond" pitchFamily="18" charset="0"/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44651" y="1"/>
            <a:ext cx="9059333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</a:t>
            </a:r>
            <a:r>
              <a:rPr lang="en-US"/>
              <a:t> </a:t>
            </a:r>
            <a:br>
              <a:rPr lang="cs-CZ"/>
            </a:br>
            <a:r>
              <a:rPr lang="cs-CZ"/>
              <a:t>PŘEDLOHY NADPISŮ.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44651" y="1600201"/>
            <a:ext cx="905933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35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4651" y="6245225"/>
            <a:ext cx="1828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3D61"/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37288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3D61"/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6167" y="6245225"/>
            <a:ext cx="244686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3D61"/>
                </a:solidFill>
                <a:latin typeface="+mn-lt"/>
              </a:defRPr>
            </a:lvl1pPr>
          </a:lstStyle>
          <a:p>
            <a:pPr>
              <a:defRPr/>
            </a:pPr>
            <a:fld id="{73D76E56-D905-4025-803D-190A14F41E8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11504085" y="558800"/>
            <a:ext cx="696383" cy="522288"/>
          </a:xfrm>
          <a:prstGeom prst="rect">
            <a:avLst/>
          </a:prstGeom>
          <a:solidFill>
            <a:srgbClr val="D31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11495618" y="0"/>
            <a:ext cx="696383" cy="5222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>
            <a:off x="10754785" y="558800"/>
            <a:ext cx="696383" cy="5222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10754785" y="0"/>
            <a:ext cx="696383" cy="5222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sz="3400">
              <a:solidFill>
                <a:srgbClr val="003D61"/>
              </a:solidFill>
              <a:latin typeface="Garamond" pitchFamily="18" charset="0"/>
            </a:endParaRPr>
          </a:p>
        </p:txBody>
      </p:sp>
      <p:pic>
        <p:nvPicPr>
          <p:cNvPr id="2060" name="Picture 15" descr="pp_podtisk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41438"/>
            <a:ext cx="1189567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65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zoom dir="in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0002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–"/>
        <a:defRPr sz="2000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26" Type="http://schemas.openxmlformats.org/officeDocument/2006/relationships/image" Target="../media/image42.sv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2.svg"/><Relationship Id="rId20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24" Type="http://schemas.openxmlformats.org/officeDocument/2006/relationships/image" Target="../media/image40.sv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svg"/><Relationship Id="rId10" Type="http://schemas.openxmlformats.org/officeDocument/2006/relationships/image" Target="../media/image26.sv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svg"/><Relationship Id="rId22" Type="http://schemas.openxmlformats.org/officeDocument/2006/relationships/image" Target="../media/image38.svg"/><Relationship Id="rId27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4BC4855-7337-9E2A-0B98-A6625C916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5397" y="2746627"/>
            <a:ext cx="10341205" cy="2189163"/>
          </a:xfrm>
        </p:spPr>
        <p:txBody>
          <a:bodyPr/>
          <a:lstStyle/>
          <a:p>
            <a:pPr algn="ctr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l-PL" sz="3600" dirty="0"/>
              <a:t>Bilanční tisková konference k činnosti Ministerstva zdravotnictví v letech 2022 - 2025</a:t>
            </a:r>
            <a:br>
              <a:rPr lang="pl-PL" sz="3600" dirty="0"/>
            </a:br>
            <a:r>
              <a:rPr lang="pl-PL" sz="3600" dirty="0"/>
              <a:t>a výhledu na rok 2026</a:t>
            </a:r>
            <a:endParaRPr lang="cs-CZ" altLang="cs-CZ" sz="36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055346D-3DCF-27DA-53B3-978DC508F90E}"/>
              </a:ext>
            </a:extLst>
          </p:cNvPr>
          <p:cNvSpPr txBox="1"/>
          <p:nvPr/>
        </p:nvSpPr>
        <p:spPr>
          <a:xfrm>
            <a:off x="2616483" y="5925236"/>
            <a:ext cx="9937104" cy="319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Sans"/>
                <a:ea typeface="+mn-ea"/>
                <a:cs typeface="+mn-cs"/>
              </a:rPr>
              <a:t>							Praha </a:t>
            </a:r>
            <a:r>
              <a:rPr lang="cs-CZ" altLang="cs-CZ" dirty="0">
                <a:solidFill>
                  <a:srgbClr val="FFFFFF"/>
                </a:solidFill>
                <a:latin typeface="GillSans"/>
              </a:rPr>
              <a:t>11. 12</a:t>
            </a:r>
            <a:r>
              <a:rPr kumimoji="0" lang="cs-CZ" alt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Sans"/>
                <a:ea typeface="+mn-ea"/>
                <a:cs typeface="+mn-cs"/>
              </a:rPr>
              <a:t>. 2025</a:t>
            </a:r>
          </a:p>
        </p:txBody>
      </p:sp>
    </p:spTree>
    <p:extLst>
      <p:ext uri="{BB962C8B-B14F-4D97-AF65-F5344CB8AC3E}">
        <p14:creationId xmlns:p14="http://schemas.microsoft.com/office/powerpoint/2010/main" val="3368460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E9065839-E4A5-0BF2-C6BC-3C34F852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651" y="1"/>
            <a:ext cx="9059333" cy="1052513"/>
          </a:xfrm>
        </p:spPr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Hlavní principy působení na MZD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AF2FF862-CD9E-F1E7-7195-956669027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50" y="1600200"/>
            <a:ext cx="9059863" cy="4525963"/>
          </a:xfrm>
        </p:spPr>
        <p:txBody>
          <a:bodyPr/>
          <a:lstStyle/>
          <a:p>
            <a:pPr marL="400050" lvl="1" indent="0" algn="just">
              <a:buNone/>
            </a:pPr>
            <a:r>
              <a:rPr lang="cs-CZ" sz="2800" b="1" dirty="0">
                <a:latin typeface="Arial"/>
                <a:cs typeface="Arial"/>
              </a:rPr>
              <a:t>Depolitizace zdravotnictví</a:t>
            </a:r>
          </a:p>
          <a:p>
            <a:pPr marL="400050" lvl="1" indent="0" algn="just">
              <a:buNone/>
            </a:pPr>
            <a:endParaRPr lang="cs-CZ" sz="2800" b="1" dirty="0">
              <a:latin typeface="Arial"/>
              <a:cs typeface="Arial"/>
            </a:endParaRPr>
          </a:p>
          <a:p>
            <a:pPr marL="400050" lvl="1" indent="0" algn="just">
              <a:buNone/>
            </a:pPr>
            <a:r>
              <a:rPr lang="cs-CZ" sz="2800" b="1" dirty="0">
                <a:latin typeface="Arial"/>
                <a:cs typeface="Arial"/>
              </a:rPr>
              <a:t>Zapojení odborníků</a:t>
            </a:r>
          </a:p>
          <a:p>
            <a:pPr marL="400050" lvl="1" indent="0" algn="just">
              <a:buNone/>
            </a:pPr>
            <a:endParaRPr lang="cs-CZ" sz="2800" b="1" dirty="0">
              <a:latin typeface="Arial"/>
              <a:cs typeface="Arial"/>
            </a:endParaRPr>
          </a:p>
          <a:p>
            <a:pPr marL="400050" lvl="1" indent="0" algn="just">
              <a:buNone/>
            </a:pPr>
            <a:r>
              <a:rPr lang="cs-CZ" sz="2800" b="1" dirty="0">
                <a:latin typeface="Arial"/>
                <a:cs typeface="Arial"/>
              </a:rPr>
              <a:t>Pacient v centru zájmu</a:t>
            </a:r>
          </a:p>
          <a:p>
            <a:pPr marL="400050" lvl="1" indent="0" algn="just">
              <a:buNone/>
            </a:pPr>
            <a:endParaRPr lang="cs-CZ" sz="2800" b="1" dirty="0">
              <a:latin typeface="Arial"/>
              <a:cs typeface="Arial"/>
            </a:endParaRPr>
          </a:p>
          <a:p>
            <a:pPr marL="400050" lvl="1" indent="0" algn="just">
              <a:buNone/>
            </a:pPr>
            <a:r>
              <a:rPr lang="cs-CZ" sz="2800" b="1" dirty="0">
                <a:latin typeface="Arial"/>
                <a:cs typeface="Arial"/>
              </a:rPr>
              <a:t>Důraz i na řešení mediálně méně vděčných, ale o to zásadnějších témat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6300878"/>
      </p:ext>
    </p:extLst>
  </p:cSld>
  <p:clrMapOvr>
    <a:masterClrMapping/>
  </p:clrMapOvr>
  <p:transition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C82CC0-75B3-B990-1266-857B6813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Legislativa 01/2022 – 12/2025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F1EA9D-FC87-121D-9EBA-B81DA61AB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261127" cy="4771769"/>
          </a:xfrm>
        </p:spPr>
        <p:txBody>
          <a:bodyPr/>
          <a:lstStyle/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Přijaté a projednávané návrhy právních předpisů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 dirty="0">
                <a:latin typeface="Arial"/>
                <a:cs typeface="Arial"/>
              </a:rPr>
              <a:t>V průběhu funkčního období bylo schváleno a přijato celkem 153 právních předpisů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endParaRPr lang="cs-CZ" sz="2400" b="0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 dirty="0">
                <a:latin typeface="Arial"/>
                <a:cs typeface="Arial"/>
              </a:rPr>
              <a:t>18 návrhů zákonů, 21 návrhů nařízení vlády a 114 vyhlášek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endParaRPr lang="cs-CZ" sz="2400" b="0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 dirty="0">
                <a:latin typeface="Arial"/>
                <a:cs typeface="Arial"/>
              </a:rPr>
              <a:t>Navíc aktuálně je v závěrečné fázi projednávání a schvalování (po schválení vládou, projednání komisemi LRV) dalších 11 návrhů prováděcích právních předpisů a 1 návrh zákona byl opětovně po schválení vládě předán k projednání nové sněmovně</a:t>
            </a:r>
          </a:p>
        </p:txBody>
      </p:sp>
    </p:spTree>
    <p:extLst>
      <p:ext uri="{BB962C8B-B14F-4D97-AF65-F5344CB8AC3E}">
        <p14:creationId xmlns:p14="http://schemas.microsoft.com/office/powerpoint/2010/main" val="2518009120"/>
      </p:ext>
    </p:extLst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574BC-8E4E-8527-D1E9-40EE29293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77AAA0-AE90-8EDB-7157-8E8AAA36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Legislativa</a:t>
            </a:r>
            <a:r>
              <a:rPr lang="cs-CZ" sz="3200" dirty="0">
                <a:latin typeface="Arial"/>
                <a:ea typeface="Calibri" panose="020F0502020204030204" pitchFamily="34" charset="0"/>
                <a:cs typeface="Arial"/>
              </a:rPr>
              <a:t> 01/2022 – 12/2025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0860F3-4E5E-DE76-8534-E12257C97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261127" cy="4771769"/>
          </a:xfrm>
        </p:spPr>
        <p:txBody>
          <a:bodyPr/>
          <a:lstStyle/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Další aktivity</a:t>
            </a:r>
            <a:endParaRPr lang="cs-CZ" sz="2400" b="0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 dirty="0">
                <a:latin typeface="Arial"/>
                <a:cs typeface="Arial"/>
              </a:rPr>
              <a:t>Krom uvedeného MZD aktivně spolupracovalo a podílelo se na celé řadě dalších legislativních návrhů, ať už meziresortních (např. série Lex Ukrajina, regulace reklamy, školní stravování, zdravotně-sociální pomezí, změny v trestním právu, změny stavebního práva, krizová a azylová legislativa,…) nebo v rámci PS (např. </a:t>
            </a:r>
            <a:r>
              <a:rPr lang="cs-CZ" sz="2400" b="0" dirty="0" err="1">
                <a:latin typeface="Arial"/>
                <a:cs typeface="Arial"/>
              </a:rPr>
              <a:t>psychomodulační</a:t>
            </a:r>
            <a:r>
              <a:rPr lang="cs-CZ" sz="2400" b="0" dirty="0">
                <a:latin typeface="Arial"/>
                <a:cs typeface="Arial"/>
              </a:rPr>
              <a:t> látky, energetické nápoje, nikotinové sáčky,...).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 dirty="0">
                <a:latin typeface="Arial"/>
                <a:cs typeface="Arial"/>
              </a:rPr>
              <a:t>Aktuálně se mimo jiné MZD připravuje na implementaci rozsáhlých unijních předpisů – nařízení o látkách lidského původu a nařízení o evropském prostoru pro zdravotní data, a řady dalších.</a:t>
            </a:r>
          </a:p>
        </p:txBody>
      </p:sp>
    </p:spTree>
    <p:extLst>
      <p:ext uri="{BB962C8B-B14F-4D97-AF65-F5344CB8AC3E}">
        <p14:creationId xmlns:p14="http://schemas.microsoft.com/office/powerpoint/2010/main" val="4265672228"/>
      </p:ext>
    </p:extLst>
  </p:cSld>
  <p:clrMapOvr>
    <a:masterClrMapping/>
  </p:clrMapOvr>
  <p:transition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CFBC63A-3689-B729-0807-AE46DBD47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651" y="1"/>
            <a:ext cx="9059333" cy="1052513"/>
          </a:xfrm>
        </p:spPr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Hlavní výzvy a priority uplynulých 4 let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93AA8885-B8B7-C6E0-FD79-DFD2BDE27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3569482" cy="4771769"/>
          </a:xfrm>
        </p:spPr>
        <p:txBody>
          <a:bodyPr/>
          <a:lstStyle/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Covid-19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Válka na Ukrajině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Předsednictví Radě EU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Léková krize</a:t>
            </a:r>
          </a:p>
          <a:p>
            <a:pPr lvl="1" indent="-342900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022F7F32-CCAA-D196-BAD3-C261ED70D8EF}"/>
              </a:ext>
            </a:extLst>
          </p:cNvPr>
          <p:cNvSpPr txBox="1">
            <a:spLocks/>
          </p:cNvSpPr>
          <p:nvPr/>
        </p:nvSpPr>
        <p:spPr bwMode="auto">
          <a:xfrm>
            <a:off x="5344998" y="1340142"/>
            <a:ext cx="6608190" cy="4771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00025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5093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•"/>
              <a:defRPr sz="20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+mn-lt"/>
              </a:defRPr>
            </a:lvl9pPr>
          </a:lstStyle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latin typeface="Arial"/>
                <a:cs typeface="Arial"/>
              </a:rPr>
              <a:t>Podpora prevence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latin typeface="Arial"/>
                <a:cs typeface="Arial"/>
              </a:rPr>
              <a:t>Ochrana veřejného zdraví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latin typeface="Arial"/>
                <a:cs typeface="Arial"/>
              </a:rPr>
              <a:t>Mezirezortní spolupráce v </a:t>
            </a:r>
            <a:r>
              <a:rPr lang="cs-CZ" sz="2400" b="1" kern="0" dirty="0" err="1">
                <a:latin typeface="Arial"/>
                <a:cs typeface="Arial"/>
              </a:rPr>
              <a:t>nadrezortních</a:t>
            </a:r>
            <a:r>
              <a:rPr lang="cs-CZ" sz="2400" b="1" kern="0" dirty="0">
                <a:latin typeface="Arial"/>
                <a:cs typeface="Arial"/>
              </a:rPr>
              <a:t> tématech – duševní zdraví, stravování, veřejné zdraví apod.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latin typeface="Arial"/>
                <a:cs typeface="Arial"/>
              </a:rPr>
              <a:t>Digitalizace 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kern="0" dirty="0" err="1">
                <a:latin typeface="Arial"/>
                <a:cs typeface="Arial"/>
              </a:rPr>
              <a:t>Debyrokratizace</a:t>
            </a:r>
            <a:endParaRPr lang="cs-CZ" sz="2400" b="1" kern="0" dirty="0">
              <a:latin typeface="Arial"/>
              <a:cs typeface="Arial"/>
            </a:endParaRP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latin typeface="Arial"/>
                <a:cs typeface="Arial"/>
              </a:rPr>
              <a:t>Vysoce specializovaná péče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latin typeface="Arial"/>
                <a:cs typeface="Arial"/>
              </a:rPr>
              <a:t>Práva pacientů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latin typeface="Arial"/>
                <a:cs typeface="Arial"/>
              </a:rPr>
              <a:t>Prosazení strategických dokumentů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latin typeface="Arial"/>
                <a:cs typeface="Arial"/>
              </a:rPr>
              <a:t>Primární péče, péče o duševní zdraví, jednodenní péče, paliativní péče…</a:t>
            </a:r>
          </a:p>
          <a:p>
            <a:pPr lvl="1" indent="-342900">
              <a:buFont typeface="Arial" panose="020B0604020202020204" pitchFamily="34" charset="0"/>
              <a:buChar char="•"/>
            </a:pPr>
            <a:endParaRPr lang="cs-CZ" sz="2400" b="1" kern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4559772"/>
      </p:ext>
    </p:extLst>
  </p:cSld>
  <p:clrMapOvr>
    <a:masterClrMapping/>
  </p:clrMapOvr>
  <p:transition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342BC-4902-50EE-C1F6-6589919A3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23A1ED-9275-972B-14DF-6CA7A2C0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Strategické dokumenty 2022 – 2025 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04AB454-F7E0-D01D-656D-69FDA574A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724427" cy="4771769"/>
          </a:xfrm>
        </p:spPr>
        <p:txBody>
          <a:bodyPr/>
          <a:lstStyle/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300" dirty="0">
                <a:latin typeface="Arial"/>
                <a:cs typeface="Arial"/>
              </a:rPr>
              <a:t>Národní onkologický plán České republiky 2030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300" dirty="0">
                <a:latin typeface="Arial"/>
                <a:cs typeface="Arial"/>
              </a:rPr>
              <a:t>Národní kardiovaskulární plán ČR na období 2025 – 2035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300" dirty="0">
                <a:latin typeface="Arial"/>
                <a:cs typeface="Arial"/>
              </a:rPr>
              <a:t>Národní plán rozvoje geriatrické péče v České republice do roku 2035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300" dirty="0">
                <a:latin typeface="Arial"/>
                <a:cs typeface="Arial"/>
              </a:rPr>
              <a:t>Národní strategie elektronického zdravotnictví ČR 2025–2035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pl-PL" sz="2300" dirty="0">
                <a:latin typeface="Arial"/>
                <a:cs typeface="Arial"/>
              </a:rPr>
              <a:t>Koncepce dětské a dorostové psychiatrie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300" dirty="0">
                <a:latin typeface="Arial"/>
                <a:cs typeface="Arial"/>
              </a:rPr>
              <a:t>Zdraví 2035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pl-PL" sz="2300" dirty="0">
                <a:latin typeface="Arial"/>
                <a:cs typeface="Arial"/>
              </a:rPr>
              <a:t>Koncepce zdravotnického výzkumu do roku 2030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300" dirty="0">
                <a:latin typeface="Arial"/>
                <a:cs typeface="Arial"/>
              </a:rPr>
              <a:t>Strategické analýzy potřeb resortu zdravotnictví: koncepce podložená dostupnými daty</a:t>
            </a:r>
          </a:p>
        </p:txBody>
      </p:sp>
    </p:spTree>
    <p:extLst>
      <p:ext uri="{BB962C8B-B14F-4D97-AF65-F5344CB8AC3E}">
        <p14:creationId xmlns:p14="http://schemas.microsoft.com/office/powerpoint/2010/main" val="2539816417"/>
      </p:ext>
    </p:extLst>
  </p:cSld>
  <p:clrMapOvr>
    <a:masterClrMapping/>
  </p:clrMapOvr>
  <p:transition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69924-6F78-C822-9114-2011E6F7E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8C53AF6-D31F-E9A9-6D71-CD93803432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708920"/>
            <a:ext cx="7776863" cy="2189163"/>
          </a:xfrm>
        </p:spPr>
        <p:txBody>
          <a:bodyPr/>
          <a:lstStyle/>
          <a:p>
            <a:pPr algn="ctr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l-PL" altLang="cs-CZ" sz="3600" dirty="0">
                <a:solidFill>
                  <a:schemeClr val="tx2"/>
                </a:solidFill>
                <a:latin typeface="Arial"/>
                <a:cs typeface="Arial"/>
              </a:rPr>
              <a:t>Výběr klíčových změn </a:t>
            </a:r>
            <a:br>
              <a:rPr lang="pl-PL" altLang="cs-CZ" sz="3600" dirty="0">
                <a:solidFill>
                  <a:schemeClr val="tx2"/>
                </a:solidFill>
                <a:latin typeface="Arial"/>
                <a:cs typeface="Arial"/>
              </a:rPr>
            </a:br>
            <a:r>
              <a:rPr lang="pl-PL" altLang="cs-CZ" sz="3600" dirty="0">
                <a:solidFill>
                  <a:schemeClr val="tx2"/>
                </a:solidFill>
                <a:latin typeface="Arial"/>
                <a:cs typeface="Arial"/>
              </a:rPr>
              <a:t>od ledna 2026</a:t>
            </a:r>
            <a:endParaRPr lang="cs-CZ" altLang="cs-CZ" sz="3600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8570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65463-4029-F448-E8B2-B73C35BEB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794FCE-66DA-C3C4-6D29-9BA4DA92B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Oblast veřejného zdravotního pojištění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72549D-EC6A-08D2-FEA3-3E45E599E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261127" cy="4771769"/>
          </a:xfrm>
        </p:spPr>
        <p:txBody>
          <a:bodyPr/>
          <a:lstStyle/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800" b="1" dirty="0">
                <a:latin typeface="Arial"/>
                <a:cs typeface="Arial"/>
              </a:rPr>
              <a:t>Změna zákona č. 48/1997 Sb., o veřejném zdravotním pojištění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Zjednodušení přeshraniční zdravotní péče hrazené ze zdravotního pojištění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Širší úhrady ze zdravotního pojištění ve stomatologii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Posílení podpory prevence a vytvoření fondu obecně prospěšných činností v rámci zdravotních pojišťoven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Úpravy fungování zdravotních pojišťoven</a:t>
            </a:r>
          </a:p>
          <a:p>
            <a:pPr marL="400050" lvl="1" indent="0" algn="just">
              <a:buNone/>
            </a:pPr>
            <a:endParaRPr lang="cs-CZ" sz="2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7540363"/>
      </p:ext>
    </p:extLst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BBA60-A6E6-5D8F-3F6C-E01517355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3E9772-F8A4-3D45-ED07-E7114B0D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Oblast elektronizace zdravotnictví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EDC0FF9-EBFB-A021-E5C3-8C91AE3AD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261127" cy="4771769"/>
          </a:xfrm>
        </p:spPr>
        <p:txBody>
          <a:bodyPr/>
          <a:lstStyle/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800" b="1" dirty="0">
                <a:latin typeface="Arial"/>
                <a:cs typeface="Arial"/>
              </a:rPr>
              <a:t>Změna zákona 325/2021 Sb., o elektronizaci zdravotnictví </a:t>
            </a:r>
            <a:r>
              <a:rPr lang="pl-PL" sz="2400" kern="12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a centrální</a:t>
            </a:r>
            <a:endParaRPr lang="cs-CZ" sz="2400" b="1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Celková implementace informačních systémů a centrálních služeb od ledna 2026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Rozšíření </a:t>
            </a:r>
            <a:r>
              <a:rPr lang="cs-CZ" sz="2400" b="1" dirty="0" err="1">
                <a:latin typeface="Arial"/>
                <a:cs typeface="Arial"/>
              </a:rPr>
              <a:t>EZKarty</a:t>
            </a:r>
            <a:endParaRPr lang="cs-CZ" sz="2400" b="1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dirty="0" err="1">
                <a:latin typeface="Arial"/>
                <a:cs typeface="Arial"/>
              </a:rPr>
              <a:t>eŽádanka</a:t>
            </a:r>
            <a:endParaRPr lang="cs-CZ" sz="2400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/>
                <a:cs typeface="Arial"/>
              </a:rPr>
              <a:t>Kmenové zdravotnické registry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/>
                <a:cs typeface="Arial"/>
              </a:rPr>
              <a:t>Povinný </a:t>
            </a:r>
            <a:r>
              <a:rPr lang="cs-CZ" sz="2400" dirty="0" err="1">
                <a:latin typeface="Arial"/>
                <a:cs typeface="Arial"/>
              </a:rPr>
              <a:t>ePoukaz</a:t>
            </a:r>
            <a:endParaRPr lang="cs-CZ" sz="2400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/>
                <a:cs typeface="Arial"/>
              </a:rPr>
              <a:t>Emergentní záznam pro akutní situace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/>
                <a:cs typeface="Arial"/>
              </a:rPr>
              <a:t>Jednotný datový standard</a:t>
            </a:r>
          </a:p>
        </p:txBody>
      </p:sp>
    </p:spTree>
    <p:extLst>
      <p:ext uri="{BB962C8B-B14F-4D97-AF65-F5344CB8AC3E}">
        <p14:creationId xmlns:p14="http://schemas.microsoft.com/office/powerpoint/2010/main" val="106384934"/>
      </p:ext>
    </p:extLst>
  </p:cSld>
  <p:clrMapOvr>
    <a:masterClrMapping/>
  </p:clrMapOvr>
  <p:transition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770B7-8F6F-7922-3E17-125D3920E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4AD3AAA-C420-4B20-B4F5-48B7ED5A16E9}"/>
              </a:ext>
            </a:extLst>
          </p:cNvPr>
          <p:cNvSpPr txBox="1">
            <a:spLocks/>
          </p:cNvSpPr>
          <p:nvPr/>
        </p:nvSpPr>
        <p:spPr>
          <a:xfrm>
            <a:off x="311627" y="301249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Arial" panose="020B0604020202020204" pitchFamily="34" charset="0"/>
              </a:rPr>
              <a:t>Celková implementace informačních systémů a centrálních služeb od ledna 2026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9763E584-CCA7-4329-33BF-70213B58D16A}"/>
              </a:ext>
            </a:extLst>
          </p:cNvPr>
          <p:cNvSpPr txBox="1"/>
          <p:nvPr/>
        </p:nvSpPr>
        <p:spPr>
          <a:xfrm>
            <a:off x="729999" y="1162815"/>
            <a:ext cx="10898001" cy="64633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Zásadním východiskem pro řízený a jednoznačný rozvoj elektronizace je </a:t>
            </a: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reálná implementace informačních systémů a centrálních služeb, jak jsou definovány v zákoně o elektronizaci zdravotnictví.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Vybudování této centrální infrastruktury nabídne infrastrukturní služby zejména poskytovatelům zdravotních služeb, na jejichž základě budou moci dále rozvíjet své informační služby a postupně začít nabízet digitální služby i občanům. </a:t>
            </a:r>
          </a:p>
        </p:txBody>
      </p:sp>
      <p:sp>
        <p:nvSpPr>
          <p:cNvPr id="45" name="Obdélník: se zakulacenými rohy 44">
            <a:extLst>
              <a:ext uri="{FF2B5EF4-FFF2-40B4-BE49-F238E27FC236}">
                <a16:creationId xmlns:a16="http://schemas.microsoft.com/office/drawing/2014/main" id="{87D982AF-B16D-B8F0-085F-490C50B992BD}"/>
              </a:ext>
            </a:extLst>
          </p:cNvPr>
          <p:cNvSpPr/>
          <p:nvPr/>
        </p:nvSpPr>
        <p:spPr>
          <a:xfrm>
            <a:off x="634798" y="5737735"/>
            <a:ext cx="10910202" cy="604423"/>
          </a:xfrm>
          <a:prstGeom prst="roundRect">
            <a:avLst>
              <a:gd name="adj" fmla="val 24502"/>
            </a:avLst>
          </a:prstGeom>
          <a:solidFill>
            <a:srgbClr val="D2DAE7"/>
          </a:solidFill>
        </p:spPr>
        <p:txBody>
          <a:bodyPr vert="horz" lIns="133200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Financování vybudování uvedených komponent je zajištěno prostřednictvím projektů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Národního plánu obnovy (NPO). </a:t>
            </a:r>
            <a:b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Tyto projekty již probíhají pod vedením MZ ČR s cílem uvést zákonem definované komponenty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do provozu 1. 1. 2026.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9" name="Obrázek 48" descr="Obsah obrázku Grafika, Písmo, snímek obrazovky, text&#10;&#10;Obsah generovaný pomocí AI může být nesprávný.">
            <a:extLst>
              <a:ext uri="{FF2B5EF4-FFF2-40B4-BE49-F238E27FC236}">
                <a16:creationId xmlns:a16="http://schemas.microsoft.com/office/drawing/2014/main" id="{9D09E340-53D1-D729-A285-9AB2E48D3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43" y="5821789"/>
            <a:ext cx="1046919" cy="438834"/>
          </a:xfrm>
          <a:prstGeom prst="rect">
            <a:avLst/>
          </a:prstGeom>
        </p:spPr>
      </p:pic>
      <p:sp>
        <p:nvSpPr>
          <p:cNvPr id="52" name="Zaoblený obdélník 19">
            <a:extLst>
              <a:ext uri="{FF2B5EF4-FFF2-40B4-BE49-F238E27FC236}">
                <a16:creationId xmlns:a16="http://schemas.microsoft.com/office/drawing/2014/main" id="{C9D18A8C-147E-B984-E9CC-C5F523EFD832}"/>
              </a:ext>
            </a:extLst>
          </p:cNvPr>
          <p:cNvSpPr>
            <a:spLocks/>
          </p:cNvSpPr>
          <p:nvPr/>
        </p:nvSpPr>
        <p:spPr>
          <a:xfrm>
            <a:off x="647000" y="2481202"/>
            <a:ext cx="1886774" cy="126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F7AA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Kmenové </a:t>
            </a:r>
            <a:b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registry</a:t>
            </a:r>
          </a:p>
        </p:txBody>
      </p:sp>
      <p:sp>
        <p:nvSpPr>
          <p:cNvPr id="55" name="Zaoblený obdélník 58">
            <a:extLst>
              <a:ext uri="{FF2B5EF4-FFF2-40B4-BE49-F238E27FC236}">
                <a16:creationId xmlns:a16="http://schemas.microsoft.com/office/drawing/2014/main" id="{55140E0B-62CC-BB14-92D5-C22C096CB740}"/>
              </a:ext>
            </a:extLst>
          </p:cNvPr>
          <p:cNvSpPr>
            <a:spLocks/>
          </p:cNvSpPr>
          <p:nvPr/>
        </p:nvSpPr>
        <p:spPr>
          <a:xfrm>
            <a:off x="2887604" y="2481202"/>
            <a:ext cx="1898976" cy="126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F7AA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Služba výměnných sítí</a:t>
            </a:r>
          </a:p>
        </p:txBody>
      </p:sp>
      <p:sp>
        <p:nvSpPr>
          <p:cNvPr id="58" name="Zaoblený obdélník 28">
            <a:extLst>
              <a:ext uri="{FF2B5EF4-FFF2-40B4-BE49-F238E27FC236}">
                <a16:creationId xmlns:a16="http://schemas.microsoft.com/office/drawing/2014/main" id="{24EB5BDD-A4A3-9A64-E1AB-99DB729A9FB1}"/>
              </a:ext>
            </a:extLst>
          </p:cNvPr>
          <p:cNvSpPr>
            <a:spLocks/>
          </p:cNvSpPr>
          <p:nvPr/>
        </p:nvSpPr>
        <p:spPr>
          <a:xfrm>
            <a:off x="5140411" y="2481202"/>
            <a:ext cx="1898976" cy="126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F7AA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Služby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vytvářející důvěru</a:t>
            </a:r>
          </a:p>
        </p:txBody>
      </p:sp>
      <p:sp>
        <p:nvSpPr>
          <p:cNvPr id="61" name="Zaoblený obdélník 20">
            <a:extLst>
              <a:ext uri="{FF2B5EF4-FFF2-40B4-BE49-F238E27FC236}">
                <a16:creationId xmlns:a16="http://schemas.microsoft.com/office/drawing/2014/main" id="{C3963D44-5E30-0C15-BC52-128270333D60}"/>
              </a:ext>
            </a:extLst>
          </p:cNvPr>
          <p:cNvSpPr>
            <a:spLocks/>
          </p:cNvSpPr>
          <p:nvPr/>
        </p:nvSpPr>
        <p:spPr>
          <a:xfrm>
            <a:off x="9646024" y="2481202"/>
            <a:ext cx="1898976" cy="126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F7AA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Katalog </a:t>
            </a:r>
            <a:b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služeb</a:t>
            </a:r>
          </a:p>
        </p:txBody>
      </p:sp>
      <p:sp>
        <p:nvSpPr>
          <p:cNvPr id="65" name="Zaoblený obdélník 24">
            <a:extLst>
              <a:ext uri="{FF2B5EF4-FFF2-40B4-BE49-F238E27FC236}">
                <a16:creationId xmlns:a16="http://schemas.microsoft.com/office/drawing/2014/main" id="{75565A9A-7713-0065-4EE5-F904A33B5A9D}"/>
              </a:ext>
            </a:extLst>
          </p:cNvPr>
          <p:cNvSpPr>
            <a:spLocks/>
          </p:cNvSpPr>
          <p:nvPr/>
        </p:nvSpPr>
        <p:spPr>
          <a:xfrm>
            <a:off x="7393217" y="2481202"/>
            <a:ext cx="1898976" cy="126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F7AA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Správa </a:t>
            </a:r>
            <a:b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souhlasů</a:t>
            </a:r>
          </a:p>
        </p:txBody>
      </p:sp>
      <p:sp>
        <p:nvSpPr>
          <p:cNvPr id="85" name="Zaoblený obdélník 23">
            <a:extLst>
              <a:ext uri="{FF2B5EF4-FFF2-40B4-BE49-F238E27FC236}">
                <a16:creationId xmlns:a16="http://schemas.microsoft.com/office/drawing/2014/main" id="{841CA132-FD20-9D91-FAF9-8660E5CC0C57}"/>
              </a:ext>
            </a:extLst>
          </p:cNvPr>
          <p:cNvSpPr>
            <a:spLocks/>
          </p:cNvSpPr>
          <p:nvPr/>
        </p:nvSpPr>
        <p:spPr>
          <a:xfrm>
            <a:off x="647000" y="4349244"/>
            <a:ext cx="1886774" cy="126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F7AA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Národní </a:t>
            </a:r>
            <a:b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portál EZ</a:t>
            </a:r>
          </a:p>
        </p:txBody>
      </p:sp>
      <p:sp>
        <p:nvSpPr>
          <p:cNvPr id="88" name="Zaoblený obdélník 60">
            <a:extLst>
              <a:ext uri="{FF2B5EF4-FFF2-40B4-BE49-F238E27FC236}">
                <a16:creationId xmlns:a16="http://schemas.microsoft.com/office/drawing/2014/main" id="{52E6F8DD-82FF-431E-1658-926C4CFBC329}"/>
              </a:ext>
            </a:extLst>
          </p:cNvPr>
          <p:cNvSpPr>
            <a:spLocks/>
          </p:cNvSpPr>
          <p:nvPr/>
        </p:nvSpPr>
        <p:spPr>
          <a:xfrm>
            <a:off x="2914756" y="4349244"/>
            <a:ext cx="1898976" cy="126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F7AA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44000" rIns="72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EZKarta </a:t>
            </a:r>
          </a:p>
        </p:txBody>
      </p:sp>
      <p:sp>
        <p:nvSpPr>
          <p:cNvPr id="91" name="Zaoblený obdélník 62">
            <a:extLst>
              <a:ext uri="{FF2B5EF4-FFF2-40B4-BE49-F238E27FC236}">
                <a16:creationId xmlns:a16="http://schemas.microsoft.com/office/drawing/2014/main" id="{AEEE0188-896C-0F87-446B-CFDF9E88FDDA}"/>
              </a:ext>
            </a:extLst>
          </p:cNvPr>
          <p:cNvSpPr>
            <a:spLocks/>
          </p:cNvSpPr>
          <p:nvPr/>
        </p:nvSpPr>
        <p:spPr>
          <a:xfrm>
            <a:off x="5134512" y="4349244"/>
            <a:ext cx="1898976" cy="126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F7AA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44000" rIns="72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E-Žádanka</a:t>
            </a:r>
          </a:p>
        </p:txBody>
      </p:sp>
      <p:sp>
        <p:nvSpPr>
          <p:cNvPr id="95" name="Zaoblený obdélník 27">
            <a:extLst>
              <a:ext uri="{FF2B5EF4-FFF2-40B4-BE49-F238E27FC236}">
                <a16:creationId xmlns:a16="http://schemas.microsoft.com/office/drawing/2014/main" id="{5C12CDDA-35E5-0A40-5F64-4BA07D488087}"/>
              </a:ext>
            </a:extLst>
          </p:cNvPr>
          <p:cNvSpPr>
            <a:spLocks/>
          </p:cNvSpPr>
          <p:nvPr/>
        </p:nvSpPr>
        <p:spPr>
          <a:xfrm>
            <a:off x="9646024" y="4349244"/>
            <a:ext cx="1898976" cy="126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F7AA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Zvyšování bezpečnostního povědomí</a:t>
            </a:r>
          </a:p>
        </p:txBody>
      </p:sp>
      <p:sp>
        <p:nvSpPr>
          <p:cNvPr id="98" name="Zaoblený obdélník 23">
            <a:extLst>
              <a:ext uri="{FF2B5EF4-FFF2-40B4-BE49-F238E27FC236}">
                <a16:creationId xmlns:a16="http://schemas.microsoft.com/office/drawing/2014/main" id="{C3FD07FD-EABD-ADE5-0A91-6ECAC7780357}"/>
              </a:ext>
            </a:extLst>
          </p:cNvPr>
          <p:cNvSpPr>
            <a:spLocks/>
          </p:cNvSpPr>
          <p:nvPr/>
        </p:nvSpPr>
        <p:spPr>
          <a:xfrm>
            <a:off x="7402268" y="4349244"/>
            <a:ext cx="1898976" cy="1260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3F7AA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Screeningové</a:t>
            </a:r>
            <a:b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programy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79CCBB4-2D28-F8DB-653D-DB3D63FA2FED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7797197A-DE27-FFBD-C0FE-2AE2558A1922}"/>
              </a:ext>
            </a:extLst>
          </p:cNvPr>
          <p:cNvSpPr/>
          <p:nvPr/>
        </p:nvSpPr>
        <p:spPr>
          <a:xfrm>
            <a:off x="634798" y="1972992"/>
            <a:ext cx="7011101" cy="392332"/>
          </a:xfrm>
          <a:prstGeom prst="roundRect">
            <a:avLst/>
          </a:prstGeom>
          <a:solidFill>
            <a:srgbClr val="34648E"/>
          </a:solidFill>
        </p:spPr>
        <p:txBody>
          <a:bodyPr vert="horz" lIns="91440" tIns="7200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Klíčové komponenty centrální infrastruktury elektronického zdravotnictví: 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E7297967-90C5-AB60-E39D-EA414006DC7F}"/>
              </a:ext>
            </a:extLst>
          </p:cNvPr>
          <p:cNvSpPr/>
          <p:nvPr/>
        </p:nvSpPr>
        <p:spPr>
          <a:xfrm>
            <a:off x="634798" y="3844380"/>
            <a:ext cx="2616901" cy="392332"/>
          </a:xfrm>
          <a:prstGeom prst="roundRect">
            <a:avLst/>
          </a:prstGeom>
          <a:solidFill>
            <a:srgbClr val="34648E"/>
          </a:solidFill>
        </p:spPr>
        <p:txBody>
          <a:bodyPr vert="horz" lIns="91440" tIns="7200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Navazující digitální služby: </a:t>
            </a:r>
          </a:p>
        </p:txBody>
      </p:sp>
      <p:sp>
        <p:nvSpPr>
          <p:cNvPr id="23" name="Zástupný symbol pro číslo snímku 3">
            <a:extLst>
              <a:ext uri="{FF2B5EF4-FFF2-40B4-BE49-F238E27FC236}">
                <a16:creationId xmlns:a16="http://schemas.microsoft.com/office/drawing/2014/main" id="{708A1D86-1464-BDEA-799C-C3A58824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E54D3-D00C-4F51-80A7-9147D6EFBB5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Obrázek 10" descr="Obsah obrázku symbol, pixel&#10;&#10;Obsah generovaný pomocí AI může být nesprávný.">
            <a:extLst>
              <a:ext uri="{FF2B5EF4-FFF2-40B4-BE49-F238E27FC236}">
                <a16:creationId xmlns:a16="http://schemas.microsoft.com/office/drawing/2014/main" id="{EEDBDD59-B189-9489-E95D-481879E64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015" y="3141684"/>
            <a:ext cx="466043" cy="474078"/>
          </a:xfrm>
          <a:prstGeom prst="rect">
            <a:avLst/>
          </a:prstGeom>
        </p:spPr>
      </p:pic>
      <p:pic>
        <p:nvPicPr>
          <p:cNvPr id="18" name="Obrázek 17" descr="Obsah obrázku symbol, logo, Písmo, Grafika&#10;&#10;Obsah generovaný pomocí AI může být nesprávný.">
            <a:extLst>
              <a:ext uri="{FF2B5EF4-FFF2-40B4-BE49-F238E27FC236}">
                <a16:creationId xmlns:a16="http://schemas.microsoft.com/office/drawing/2014/main" id="{219A5BC2-9D62-7B20-55D8-8EE92048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422" y="3106885"/>
            <a:ext cx="509494" cy="518278"/>
          </a:xfrm>
          <a:prstGeom prst="rect">
            <a:avLst/>
          </a:prstGeom>
        </p:spPr>
      </p:pic>
      <p:pic>
        <p:nvPicPr>
          <p:cNvPr id="20" name="Obrázek 19" descr="Obsah obrázku umění&#10;&#10;Obsah generovaný pomocí AI může být nesprávný.">
            <a:extLst>
              <a:ext uri="{FF2B5EF4-FFF2-40B4-BE49-F238E27FC236}">
                <a16:creationId xmlns:a16="http://schemas.microsoft.com/office/drawing/2014/main" id="{E1A7F85C-AD0E-FAAD-1F38-CFACD73470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627" y="3111202"/>
            <a:ext cx="517485" cy="517485"/>
          </a:xfrm>
          <a:prstGeom prst="rect">
            <a:avLst/>
          </a:prstGeom>
        </p:spPr>
      </p:pic>
      <p:pic>
        <p:nvPicPr>
          <p:cNvPr id="21" name="Obrázek 20" descr="Obsah obrázku symbol, Grafika, Písmo, logo&#10;&#10;Obsah generovaný pomocí AI může být nesprávný.">
            <a:extLst>
              <a:ext uri="{FF2B5EF4-FFF2-40B4-BE49-F238E27FC236}">
                <a16:creationId xmlns:a16="http://schemas.microsoft.com/office/drawing/2014/main" id="{DB7CF27C-A577-7915-9EB4-58F5E1C8BA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870" y="3076236"/>
            <a:ext cx="604973" cy="604973"/>
          </a:xfrm>
          <a:prstGeom prst="rect">
            <a:avLst/>
          </a:prstGeom>
        </p:spPr>
      </p:pic>
      <p:pic>
        <p:nvPicPr>
          <p:cNvPr id="24" name="Obrázek 23" descr="Obsah obrázku snímek obrazovky, Písmo, design&#10;&#10;Obsah generovaný pomocí AI může být nesprávný.">
            <a:extLst>
              <a:ext uri="{FF2B5EF4-FFF2-40B4-BE49-F238E27FC236}">
                <a16:creationId xmlns:a16="http://schemas.microsoft.com/office/drawing/2014/main" id="{A17A364B-50BD-BCB2-3BC4-D583543256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013" y="3141684"/>
            <a:ext cx="484996" cy="484996"/>
          </a:xfrm>
          <a:prstGeom prst="rect">
            <a:avLst/>
          </a:prstGeom>
        </p:spPr>
      </p:pic>
      <p:pic>
        <p:nvPicPr>
          <p:cNvPr id="25" name="Grafický objekt 24" descr="Uživatelské rozhraní se souvislou výplní">
            <a:extLst>
              <a:ext uri="{FF2B5EF4-FFF2-40B4-BE49-F238E27FC236}">
                <a16:creationId xmlns:a16="http://schemas.microsoft.com/office/drawing/2014/main" id="{CCDD77CD-287B-6E0E-C953-74990783F1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84480" y="4930262"/>
            <a:ext cx="599611" cy="599611"/>
          </a:xfrm>
          <a:prstGeom prst="rect">
            <a:avLst/>
          </a:prstGeom>
        </p:spPr>
      </p:pic>
      <p:grpSp>
        <p:nvGrpSpPr>
          <p:cNvPr id="26" name="Skupina 25">
            <a:extLst>
              <a:ext uri="{FF2B5EF4-FFF2-40B4-BE49-F238E27FC236}">
                <a16:creationId xmlns:a16="http://schemas.microsoft.com/office/drawing/2014/main" id="{1A5FF2F1-6DE2-57EB-A11E-53031B5B3325}"/>
              </a:ext>
            </a:extLst>
          </p:cNvPr>
          <p:cNvGrpSpPr/>
          <p:nvPr/>
        </p:nvGrpSpPr>
        <p:grpSpPr>
          <a:xfrm>
            <a:off x="3581395" y="4968469"/>
            <a:ext cx="563548" cy="501650"/>
            <a:chOff x="-1245655" y="2479024"/>
            <a:chExt cx="726599" cy="646792"/>
          </a:xfrm>
        </p:grpSpPr>
        <p:pic>
          <p:nvPicPr>
            <p:cNvPr id="27" name="Grafický objekt 26" descr="Zdravotní se souvislou výplní">
              <a:extLst>
                <a:ext uri="{FF2B5EF4-FFF2-40B4-BE49-F238E27FC236}">
                  <a16:creationId xmlns:a16="http://schemas.microsoft.com/office/drawing/2014/main" id="{88DA1233-0703-BF97-9612-85705DDE5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-1031647" y="2649550"/>
              <a:ext cx="295812" cy="295812"/>
            </a:xfrm>
            <a:prstGeom prst="rect">
              <a:avLst/>
            </a:prstGeom>
          </p:spPr>
        </p:pic>
        <p:pic>
          <p:nvPicPr>
            <p:cNvPr id="28" name="Grafický objekt 27" descr="Chytrý telefon se souvislou výplní">
              <a:extLst>
                <a:ext uri="{FF2B5EF4-FFF2-40B4-BE49-F238E27FC236}">
                  <a16:creationId xmlns:a16="http://schemas.microsoft.com/office/drawing/2014/main" id="{0EB64B83-3635-40A9-8679-65D3ED225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-1245655" y="2479024"/>
              <a:ext cx="726599" cy="646792"/>
            </a:xfrm>
            <a:prstGeom prst="rect">
              <a:avLst/>
            </a:prstGeom>
          </p:spPr>
        </p:pic>
      </p:grpSp>
      <p:pic>
        <p:nvPicPr>
          <p:cNvPr id="29" name="Obrázek 28" descr="Obsah obrázku snímek obrazovky, symbol, design&#10;&#10;Obsah generovaný pomocí AI může být nesprávný.">
            <a:extLst>
              <a:ext uri="{FF2B5EF4-FFF2-40B4-BE49-F238E27FC236}">
                <a16:creationId xmlns:a16="http://schemas.microsoft.com/office/drawing/2014/main" id="{B1805FD4-4186-2973-19DE-AA85AAEA9F4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05" y="4998392"/>
            <a:ext cx="471727" cy="471727"/>
          </a:xfrm>
          <a:prstGeom prst="rect">
            <a:avLst/>
          </a:prstGeom>
        </p:spPr>
      </p:pic>
      <p:pic>
        <p:nvPicPr>
          <p:cNvPr id="30" name="Obrázek 29" descr="Obsah obrázku logo, Grafika, Písmo, design&#10;&#10;Obsah generovaný pomocí AI může být nesprávný.">
            <a:extLst>
              <a:ext uri="{FF2B5EF4-FFF2-40B4-BE49-F238E27FC236}">
                <a16:creationId xmlns:a16="http://schemas.microsoft.com/office/drawing/2014/main" id="{9DBA20F6-89F3-1F53-CB82-0262CDB98A4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801" y="5117449"/>
            <a:ext cx="425420" cy="425420"/>
          </a:xfrm>
          <a:prstGeom prst="rect">
            <a:avLst/>
          </a:prstGeom>
        </p:spPr>
      </p:pic>
      <p:pic>
        <p:nvPicPr>
          <p:cNvPr id="32" name="Obrázek 31">
            <a:extLst>
              <a:ext uri="{FF2B5EF4-FFF2-40B4-BE49-F238E27FC236}">
                <a16:creationId xmlns:a16="http://schemas.microsoft.com/office/drawing/2014/main" id="{8BEC0B82-ED7A-E7C4-5E74-CBF0F11F8B6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243" y="4994179"/>
            <a:ext cx="471775" cy="4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99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90916-9792-1CA7-E906-048546F37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BFAED4E-1E0B-AA15-D329-928585FA1FFC}"/>
              </a:ext>
            </a:extLst>
          </p:cNvPr>
          <p:cNvSpPr txBox="1">
            <a:spLocks/>
          </p:cNvSpPr>
          <p:nvPr/>
        </p:nvSpPr>
        <p:spPr>
          <a:xfrm>
            <a:off x="540000" y="365125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cs-CZ" sz="2400" b="1" dirty="0">
                <a:latin typeface="Bahnschrift" panose="020B0502040204020203" pitchFamily="34" charset="0"/>
                <a:cs typeface="Arial" panose="020B0604020202020204" pitchFamily="34" charset="0"/>
              </a:rPr>
              <a:t>EZKarta – nový vzhled a funkce od ledna 2026</a:t>
            </a:r>
            <a:endParaRPr lang="cs-CZ" sz="2400" dirty="0"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endParaRPr lang="en-CZ" sz="2400"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A8F8711-84BB-A768-3540-DF4610207D83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cs-CZ" sz="12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Obdélník se zakulacenými rohy na stejné straně 13">
            <a:extLst>
              <a:ext uri="{FF2B5EF4-FFF2-40B4-BE49-F238E27FC236}">
                <a16:creationId xmlns:a16="http://schemas.microsoft.com/office/drawing/2014/main" id="{2F4F4896-851C-6097-9AF7-26468BDA6E5A}"/>
              </a:ext>
            </a:extLst>
          </p:cNvPr>
          <p:cNvSpPr/>
          <p:nvPr/>
        </p:nvSpPr>
        <p:spPr>
          <a:xfrm>
            <a:off x="727106" y="1288348"/>
            <a:ext cx="6619684" cy="5137171"/>
          </a:xfrm>
          <a:prstGeom prst="roundRect">
            <a:avLst>
              <a:gd name="adj" fmla="val 119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72000" rtlCol="0" anchor="t" anchorCtr="0"/>
          <a:lstStyle/>
          <a:p>
            <a:pPr>
              <a:spcAft>
                <a:spcPts val="600"/>
              </a:spcAft>
            </a:pPr>
            <a:r>
              <a:rPr lang="cs-CZ" sz="1600" b="1" dirty="0">
                <a:solidFill>
                  <a:schemeClr val="tx1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Váš osobní digitální průvodce světem zdravotnictví – všechny důležité informace a služby máte vždy po ruce, bezpečně a přehledně.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Nové eŽádanky, výsledky či žádosti uvidíte okamžitě – aplikace vám je sama připomene.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Vše důležité je na jednom místě, bez hledání a bez zbytečného čekání.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Intuitivní a jednotné rozhraní vás samo navede k tomu, co je nové a co potřebujete řešit.</a:t>
            </a:r>
          </a:p>
          <a:p>
            <a:pPr lvl="0">
              <a:spcAft>
                <a:spcPts val="600"/>
              </a:spcAft>
              <a:defRPr/>
            </a:pPr>
            <a:r>
              <a:rPr lang="pt-BR" sz="1600" b="1" dirty="0" err="1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Jak</a:t>
            </a:r>
            <a:r>
              <a:rPr lang="pt-BR" sz="1600" b="1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</a:t>
            </a:r>
            <a:r>
              <a:rPr lang="cs-CZ" sz="1600" b="1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se zapojit</a:t>
            </a:r>
            <a:endParaRPr lang="cs-CZ" sz="1600" b="1" dirty="0">
              <a:solidFill>
                <a:schemeClr val="tx1"/>
              </a:solidFill>
              <a:latin typeface="Bahnschrift" panose="020B0502040204020203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chemeClr val="tx1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Občan si může stáhnout mobilní aplikaci prostřednictvím obchodu s aplikacemi na své platformě. Odkazy na aplikaci budou uveřejněny také na portále eZdravi.gov.cz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chemeClr val="tx1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Lékař může prostřednictvím notifikací pacientovi odesílat pozvánky na vyšetření, screeningy a další.</a:t>
            </a:r>
          </a:p>
          <a:p>
            <a:r>
              <a:rPr lang="pt-BR" sz="1600" b="1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Zástupný symbol pro číslo snímku 3">
            <a:extLst>
              <a:ext uri="{FF2B5EF4-FFF2-40B4-BE49-F238E27FC236}">
                <a16:creationId xmlns:a16="http://schemas.microsoft.com/office/drawing/2014/main" id="{0FD4D7DC-A21C-C232-87A7-8BFF8E86D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fld id="{890E54D3-D00C-4F51-80A7-9147D6EFBB5C}" type="slidenum">
              <a:rPr lang="cs-CZ" smtClean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11</a:t>
            </a:fld>
            <a:endParaRPr lang="cs-CZ">
              <a:solidFill>
                <a:srgbClr val="003A63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Obdélník: se zakulacenými rohy 75">
            <a:extLst>
              <a:ext uri="{FF2B5EF4-FFF2-40B4-BE49-F238E27FC236}">
                <a16:creationId xmlns:a16="http://schemas.microsoft.com/office/drawing/2014/main" id="{272A5E9D-AA91-C7BC-78FF-6E4A8020D199}"/>
              </a:ext>
            </a:extLst>
          </p:cNvPr>
          <p:cNvSpPr/>
          <p:nvPr/>
        </p:nvSpPr>
        <p:spPr>
          <a:xfrm>
            <a:off x="727106" y="5948056"/>
            <a:ext cx="7002763" cy="477463"/>
          </a:xfrm>
          <a:prstGeom prst="roundRect">
            <a:avLst>
              <a:gd name="adj" fmla="val 19402"/>
            </a:avLst>
          </a:prstGeom>
          <a:solidFill>
            <a:srgbClr val="3F7AA8"/>
          </a:solidFill>
          <a:ln>
            <a:noFill/>
          </a:ln>
        </p:spPr>
        <p:txBody>
          <a:bodyPr vert="horz" lIns="828000" tIns="45720" rIns="3600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sz="1600" b="0" dirty="0">
                <a:solidFill>
                  <a:schemeClr val="bg1"/>
                </a:solidFill>
                <a:effectLst/>
                <a:latin typeface="Bahnschrift" panose="020B0502040204020203" pitchFamily="34" charset="0"/>
                <a:cs typeface="Arial" panose="020B0604020202020204" pitchFamily="34" charset="0"/>
              </a:rPr>
              <a:t>Termín uvedení: z důvodu zátěže centrální infrastruktury v průběhu od ledna 2026 </a:t>
            </a:r>
            <a:endParaRPr lang="cs-CZ" sz="1600" b="1" dirty="0">
              <a:solidFill>
                <a:schemeClr val="bg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Obdélník: se zakulacenými rohy 58">
            <a:extLst>
              <a:ext uri="{FF2B5EF4-FFF2-40B4-BE49-F238E27FC236}">
                <a16:creationId xmlns:a16="http://schemas.microsoft.com/office/drawing/2014/main" id="{DCE4DE8C-D2C4-19AA-E062-54CA1428B356}"/>
              </a:ext>
            </a:extLst>
          </p:cNvPr>
          <p:cNvSpPr/>
          <p:nvPr/>
        </p:nvSpPr>
        <p:spPr>
          <a:xfrm>
            <a:off x="7346790" y="1137327"/>
            <a:ext cx="4198210" cy="5288192"/>
          </a:xfrm>
          <a:prstGeom prst="roundRect">
            <a:avLst>
              <a:gd name="adj" fmla="val 1094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Plán nasazení</a:t>
            </a:r>
            <a:endParaRPr kumimoji="0" lang="cs-CZ" sz="1600" b="1" i="0" u="none" strike="noStrike" kern="1200" cap="none" spc="0" normalizeH="0" baseline="0" noProof="0" dirty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rgbClr val="003A63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 ledna 2026 –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rgbClr val="003A63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Nový vzhled aplikace,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rgbClr val="003A63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Očkovací průkaz,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600" dirty="0" err="1">
                <a:solidFill>
                  <a:srgbClr val="003A63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eŽádanky</a:t>
            </a:r>
            <a:r>
              <a:rPr lang="cs-CZ" sz="1600" dirty="0">
                <a:solidFill>
                  <a:srgbClr val="003A63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cs-CZ" sz="1600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Zdravotní záznamy,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cs-CZ" sz="1600" i="0" u="none" strike="noStrike" kern="1200" cap="none" spc="0" normalizeH="0" baseline="0" noProof="0" dirty="0" err="1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Preve</a:t>
            </a:r>
            <a:r>
              <a:rPr lang="cs-CZ" sz="1600" dirty="0" err="1">
                <a:solidFill>
                  <a:srgbClr val="003A63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ntivní</a:t>
            </a:r>
            <a:r>
              <a:rPr lang="cs-CZ" sz="1600" dirty="0">
                <a:solidFill>
                  <a:srgbClr val="003A63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prohlídky,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Sdílený zdravotní záznam,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cs-CZ" sz="1600" i="0" u="none" strike="noStrike" kern="1200" cap="none" spc="0" normalizeH="0" baseline="0" noProof="0" dirty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Screeningy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Návazně budeme postupně uvolňovat další funkce: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Notifikace, Zobrazení údajů Kmenových registrů, reklamace údajů, Moje dokumenty, Správa oprávnění, </a:t>
            </a:r>
            <a:r>
              <a:rPr lang="cs-CZ" sz="1600" dirty="0" err="1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Tiketovací</a:t>
            </a:r>
            <a:r>
              <a:rPr lang="cs-CZ" sz="1600" dirty="0">
                <a:solidFill>
                  <a:srgbClr val="003A63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nástroj, Index prevence, Informace o hrozbách veřejného zdraví</a:t>
            </a:r>
          </a:p>
        </p:txBody>
      </p:sp>
    </p:spTree>
    <p:extLst>
      <p:ext uri="{BB962C8B-B14F-4D97-AF65-F5344CB8AC3E}">
        <p14:creationId xmlns:p14="http://schemas.microsoft.com/office/powerpoint/2010/main" val="402691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04D7A-6A4B-F5B3-F771-31BB13CF3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916E4801-667A-1624-88ED-6F1AFCBED245}"/>
              </a:ext>
            </a:extLst>
          </p:cNvPr>
          <p:cNvSpPr/>
          <p:nvPr/>
        </p:nvSpPr>
        <p:spPr>
          <a:xfrm>
            <a:off x="647000" y="1157099"/>
            <a:ext cx="5453378" cy="137845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EACAC4-481B-CD4A-622C-278B2A658D44}"/>
              </a:ext>
            </a:extLst>
          </p:cNvPr>
          <p:cNvSpPr txBox="1">
            <a:spLocks/>
          </p:cNvSpPr>
          <p:nvPr/>
        </p:nvSpPr>
        <p:spPr>
          <a:xfrm>
            <a:off x="6955" y="315816"/>
            <a:ext cx="11088000" cy="4774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Arial" panose="020B0604020202020204" pitchFamily="34" charset="0"/>
              </a:rPr>
              <a:t>eŽádanka – spuštění od 1.1.2026, navazující funkcionality v průběhu pol. 2026</a:t>
            </a:r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6709CC32-3399-A899-D132-6C99863EFA1A}"/>
              </a:ext>
            </a:extLst>
          </p:cNvPr>
          <p:cNvGrpSpPr/>
          <p:nvPr/>
        </p:nvGrpSpPr>
        <p:grpSpPr>
          <a:xfrm>
            <a:off x="857388" y="1431242"/>
            <a:ext cx="758242" cy="738832"/>
            <a:chOff x="231558" y="3016300"/>
            <a:chExt cx="758242" cy="738832"/>
          </a:xfrm>
        </p:grpSpPr>
        <p:pic>
          <p:nvPicPr>
            <p:cNvPr id="3" name="Obrázek 2" descr="Obsah obrázku snímek obrazovky, Obdélník, řada/pruh,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5002F16F-5EE3-3DA6-F225-649643F22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558" y="3016300"/>
              <a:ext cx="647492" cy="647492"/>
            </a:xfrm>
            <a:prstGeom prst="rect">
              <a:avLst/>
            </a:prstGeom>
          </p:spPr>
        </p:pic>
        <p:pic>
          <p:nvPicPr>
            <p:cNvPr id="15" name="Obrázek 14" descr="Obsah obrázku computer, počítač, snímek obrazovky,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CB803157-ECE5-17D4-F99C-70CF9080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49" y="3280181"/>
              <a:ext cx="474951" cy="474951"/>
            </a:xfrm>
            <a:prstGeom prst="rect">
              <a:avLst/>
            </a:prstGeom>
          </p:spPr>
        </p:pic>
      </p:grp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18AA7BF6-1C3C-D467-0D94-AFDC54A8F0E1}"/>
              </a:ext>
            </a:extLst>
          </p:cNvPr>
          <p:cNvSpPr txBox="1"/>
          <p:nvPr/>
        </p:nvSpPr>
        <p:spPr>
          <a:xfrm>
            <a:off x="1826017" y="1262049"/>
            <a:ext cx="43297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Cílem je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zavedení centrálního systému elektronických žádanek</a:t>
            </a: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, který zásadně zjednoduší a zpřehlední proces předávání péče mezi poskytovateli zdrav. služeb.</a:t>
            </a:r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C6A8E4D8-66BE-327A-A560-E9B0231F4C06}"/>
              </a:ext>
            </a:extLst>
          </p:cNvPr>
          <p:cNvSpPr txBox="1"/>
          <p:nvPr/>
        </p:nvSpPr>
        <p:spPr>
          <a:xfrm>
            <a:off x="647000" y="2586001"/>
            <a:ext cx="1840568" cy="369332"/>
          </a:xfrm>
          <a:prstGeom prst="rect">
            <a:avLst/>
          </a:prstGeom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Přínos systému:</a:t>
            </a:r>
          </a:p>
        </p:txBody>
      </p:sp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89955B40-BC68-C79C-DA72-0AD1579FBFF3}"/>
              </a:ext>
            </a:extLst>
          </p:cNvPr>
          <p:cNvSpPr/>
          <p:nvPr/>
        </p:nvSpPr>
        <p:spPr>
          <a:xfrm>
            <a:off x="704717" y="3015834"/>
            <a:ext cx="2667032" cy="908677"/>
          </a:xfrm>
          <a:prstGeom prst="roundRect">
            <a:avLst>
              <a:gd name="adj" fmla="val 26923"/>
            </a:avLst>
          </a:prstGeom>
          <a:solidFill>
            <a:schemeClr val="bg1">
              <a:lumMod val="95000"/>
            </a:schemeClr>
          </a:solidFill>
        </p:spPr>
        <p:txBody>
          <a:bodyPr vert="horz" lIns="828000" tIns="36000" rIns="3600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Jednoznačně identifikované žádanky a vzorky</a:t>
            </a:r>
          </a:p>
        </p:txBody>
      </p:sp>
      <p:sp>
        <p:nvSpPr>
          <p:cNvPr id="26" name="Obdélník: se zakulacenými horními rohy 25">
            <a:extLst>
              <a:ext uri="{FF2B5EF4-FFF2-40B4-BE49-F238E27FC236}">
                <a16:creationId xmlns:a16="http://schemas.microsoft.com/office/drawing/2014/main" id="{A57425CE-87F0-4A45-EC3E-AF17BCD390CE}"/>
              </a:ext>
            </a:extLst>
          </p:cNvPr>
          <p:cNvSpPr/>
          <p:nvPr/>
        </p:nvSpPr>
        <p:spPr>
          <a:xfrm rot="16200000">
            <a:off x="655012" y="3071254"/>
            <a:ext cx="901839" cy="802425"/>
          </a:xfrm>
          <a:prstGeom prst="round2SameRect">
            <a:avLst>
              <a:gd name="adj1" fmla="val 28537"/>
              <a:gd name="adj2" fmla="val 0"/>
            </a:avLst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49" name="Obdélník: se zakulacenými rohy 48">
            <a:extLst>
              <a:ext uri="{FF2B5EF4-FFF2-40B4-BE49-F238E27FC236}">
                <a16:creationId xmlns:a16="http://schemas.microsoft.com/office/drawing/2014/main" id="{AC2A1D44-0DFB-079F-7BA2-5F17D6AD7C86}"/>
              </a:ext>
            </a:extLst>
          </p:cNvPr>
          <p:cNvSpPr/>
          <p:nvPr/>
        </p:nvSpPr>
        <p:spPr>
          <a:xfrm>
            <a:off x="3505067" y="3015834"/>
            <a:ext cx="2586556" cy="908677"/>
          </a:xfrm>
          <a:prstGeom prst="roundRect">
            <a:avLst>
              <a:gd name="adj" fmla="val 26923"/>
            </a:avLst>
          </a:prstGeom>
          <a:solidFill>
            <a:schemeClr val="bg1">
              <a:lumMod val="95000"/>
            </a:schemeClr>
          </a:solidFill>
        </p:spPr>
        <p:txBody>
          <a:bodyPr vert="horz" lIns="828000" tIns="36000" rIns="3600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Zpřehlednění zdravotnických dat</a:t>
            </a:r>
          </a:p>
        </p:txBody>
      </p:sp>
      <p:sp>
        <p:nvSpPr>
          <p:cNvPr id="50" name="Obdélník: se zakulacenými horními rohy 49">
            <a:extLst>
              <a:ext uri="{FF2B5EF4-FFF2-40B4-BE49-F238E27FC236}">
                <a16:creationId xmlns:a16="http://schemas.microsoft.com/office/drawing/2014/main" id="{982E963A-08DE-D064-5A92-F38AAAAE7146}"/>
              </a:ext>
            </a:extLst>
          </p:cNvPr>
          <p:cNvSpPr/>
          <p:nvPr/>
        </p:nvSpPr>
        <p:spPr>
          <a:xfrm rot="16200000">
            <a:off x="3455362" y="3071254"/>
            <a:ext cx="901839" cy="802425"/>
          </a:xfrm>
          <a:prstGeom prst="round2SameRect">
            <a:avLst>
              <a:gd name="adj1" fmla="val 28537"/>
              <a:gd name="adj2" fmla="val 0"/>
            </a:avLst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52" name="Obdélník: se zakulacenými rohy 51">
            <a:extLst>
              <a:ext uri="{FF2B5EF4-FFF2-40B4-BE49-F238E27FC236}">
                <a16:creationId xmlns:a16="http://schemas.microsoft.com/office/drawing/2014/main" id="{0E7FA80A-D68D-CC7E-3DF4-F03C83E13B8B}"/>
              </a:ext>
            </a:extLst>
          </p:cNvPr>
          <p:cNvSpPr/>
          <p:nvPr/>
        </p:nvSpPr>
        <p:spPr>
          <a:xfrm>
            <a:off x="704717" y="4081620"/>
            <a:ext cx="2667032" cy="908677"/>
          </a:xfrm>
          <a:prstGeom prst="roundRect">
            <a:avLst>
              <a:gd name="adj" fmla="val 26923"/>
            </a:avLst>
          </a:prstGeom>
          <a:solidFill>
            <a:schemeClr val="bg1">
              <a:lumMod val="95000"/>
            </a:schemeClr>
          </a:solidFill>
        </p:spPr>
        <p:txBody>
          <a:bodyPr vert="horz" lIns="828000" tIns="36000" rIns="3600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Možnost adresné a neadresné žádanky</a:t>
            </a:r>
          </a:p>
        </p:txBody>
      </p:sp>
      <p:sp>
        <p:nvSpPr>
          <p:cNvPr id="53" name="Obdélník: se zakulacenými horními rohy 52">
            <a:extLst>
              <a:ext uri="{FF2B5EF4-FFF2-40B4-BE49-F238E27FC236}">
                <a16:creationId xmlns:a16="http://schemas.microsoft.com/office/drawing/2014/main" id="{530A0C0B-EB91-D4B5-C6C3-E70E7A3370A8}"/>
              </a:ext>
            </a:extLst>
          </p:cNvPr>
          <p:cNvSpPr/>
          <p:nvPr/>
        </p:nvSpPr>
        <p:spPr>
          <a:xfrm rot="16200000">
            <a:off x="655013" y="4137039"/>
            <a:ext cx="901837" cy="802425"/>
          </a:xfrm>
          <a:prstGeom prst="round2SameRect">
            <a:avLst>
              <a:gd name="adj1" fmla="val 28537"/>
              <a:gd name="adj2" fmla="val 0"/>
            </a:avLst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54" name="Obdélník: se zakulacenými rohy 53">
            <a:extLst>
              <a:ext uri="{FF2B5EF4-FFF2-40B4-BE49-F238E27FC236}">
                <a16:creationId xmlns:a16="http://schemas.microsoft.com/office/drawing/2014/main" id="{8843D518-B70C-831F-6977-E7C1A7D6B3A7}"/>
              </a:ext>
            </a:extLst>
          </p:cNvPr>
          <p:cNvSpPr/>
          <p:nvPr/>
        </p:nvSpPr>
        <p:spPr>
          <a:xfrm>
            <a:off x="3488721" y="4081620"/>
            <a:ext cx="2602409" cy="908677"/>
          </a:xfrm>
          <a:prstGeom prst="roundRect">
            <a:avLst>
              <a:gd name="adj" fmla="val 26923"/>
            </a:avLst>
          </a:prstGeom>
          <a:solidFill>
            <a:schemeClr val="bg1">
              <a:lumMod val="95000"/>
            </a:schemeClr>
          </a:solidFill>
        </p:spPr>
        <p:txBody>
          <a:bodyPr vert="horz" lIns="828000" tIns="36000" rIns="3600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Zlepšení dostupnosti zdravotní péče</a:t>
            </a:r>
          </a:p>
        </p:txBody>
      </p:sp>
      <p:sp>
        <p:nvSpPr>
          <p:cNvPr id="55" name="Obdélník: se zakulacenými horními rohy 54">
            <a:extLst>
              <a:ext uri="{FF2B5EF4-FFF2-40B4-BE49-F238E27FC236}">
                <a16:creationId xmlns:a16="http://schemas.microsoft.com/office/drawing/2014/main" id="{4AF33F56-B9C4-874B-1F45-D0FC20CE4C53}"/>
              </a:ext>
            </a:extLst>
          </p:cNvPr>
          <p:cNvSpPr/>
          <p:nvPr/>
        </p:nvSpPr>
        <p:spPr>
          <a:xfrm rot="16200000">
            <a:off x="3439017" y="4137039"/>
            <a:ext cx="901837" cy="802425"/>
          </a:xfrm>
          <a:prstGeom prst="round2SameRect">
            <a:avLst>
              <a:gd name="adj1" fmla="val 28537"/>
              <a:gd name="adj2" fmla="val 0"/>
            </a:avLst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pic>
        <p:nvPicPr>
          <p:cNvPr id="61" name="Grafický objekt 60" descr="Kód QR se souvislou výplní">
            <a:extLst>
              <a:ext uri="{FF2B5EF4-FFF2-40B4-BE49-F238E27FC236}">
                <a16:creationId xmlns:a16="http://schemas.microsoft.com/office/drawing/2014/main" id="{4E299DA1-A0F6-614C-5A02-93898D36E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5040" y="3198875"/>
            <a:ext cx="538989" cy="538989"/>
          </a:xfrm>
          <a:prstGeom prst="rect">
            <a:avLst/>
          </a:prstGeom>
        </p:spPr>
      </p:pic>
      <p:pic>
        <p:nvPicPr>
          <p:cNvPr id="63" name="Grafický objekt 62" descr="Adresář se souvislou výplní">
            <a:extLst>
              <a:ext uri="{FF2B5EF4-FFF2-40B4-BE49-F238E27FC236}">
                <a16:creationId xmlns:a16="http://schemas.microsoft.com/office/drawing/2014/main" id="{767156DA-6760-A9D3-36F6-1C24DCCAC3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9165" y="4256521"/>
            <a:ext cx="560142" cy="560142"/>
          </a:xfrm>
          <a:prstGeom prst="rect">
            <a:avLst/>
          </a:prstGeom>
        </p:spPr>
      </p:pic>
      <p:pic>
        <p:nvPicPr>
          <p:cNvPr id="65" name="Grafický objekt 64" descr="Databáze se souvislou výplní">
            <a:extLst>
              <a:ext uri="{FF2B5EF4-FFF2-40B4-BE49-F238E27FC236}">
                <a16:creationId xmlns:a16="http://schemas.microsoft.com/office/drawing/2014/main" id="{2B8B97FD-7AAA-5AFC-29C2-791C566509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637496" y="3179780"/>
            <a:ext cx="575669" cy="575669"/>
          </a:xfrm>
          <a:prstGeom prst="rect">
            <a:avLst/>
          </a:prstGeom>
        </p:spPr>
      </p:pic>
      <p:pic>
        <p:nvPicPr>
          <p:cNvPr id="67" name="Grafický objekt 66" descr="Zdravotní se souvislou výplní">
            <a:extLst>
              <a:ext uri="{FF2B5EF4-FFF2-40B4-BE49-F238E27FC236}">
                <a16:creationId xmlns:a16="http://schemas.microsoft.com/office/drawing/2014/main" id="{EDF28B4C-2366-563E-3757-2A30C231A8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99396" y="4225629"/>
            <a:ext cx="633919" cy="633919"/>
          </a:xfrm>
          <a:prstGeom prst="rect">
            <a:avLst/>
          </a:prstGeom>
        </p:spPr>
      </p:pic>
      <p:sp>
        <p:nvSpPr>
          <p:cNvPr id="71" name="Obdélník: se zakulacenými rohy 70">
            <a:extLst>
              <a:ext uri="{FF2B5EF4-FFF2-40B4-BE49-F238E27FC236}">
                <a16:creationId xmlns:a16="http://schemas.microsoft.com/office/drawing/2014/main" id="{C75E57FB-7E7A-9A1D-5ED5-55A167A48B8D}"/>
              </a:ext>
            </a:extLst>
          </p:cNvPr>
          <p:cNvSpPr/>
          <p:nvPr/>
        </p:nvSpPr>
        <p:spPr>
          <a:xfrm>
            <a:off x="704717" y="5147406"/>
            <a:ext cx="2667032" cy="908677"/>
          </a:xfrm>
          <a:prstGeom prst="roundRect">
            <a:avLst>
              <a:gd name="adj" fmla="val 26923"/>
            </a:avLst>
          </a:prstGeom>
          <a:solidFill>
            <a:schemeClr val="bg1">
              <a:lumMod val="95000"/>
            </a:schemeClr>
          </a:solidFill>
        </p:spPr>
        <p:txBody>
          <a:bodyPr vert="horz" lIns="828000" tIns="36000" rIns="3600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Přehlednost, statistiky</a:t>
            </a:r>
          </a:p>
        </p:txBody>
      </p:sp>
      <p:sp>
        <p:nvSpPr>
          <p:cNvPr id="72" name="Obdélník: se zakulacenými horními rohy 71">
            <a:extLst>
              <a:ext uri="{FF2B5EF4-FFF2-40B4-BE49-F238E27FC236}">
                <a16:creationId xmlns:a16="http://schemas.microsoft.com/office/drawing/2014/main" id="{7317F5FC-D432-13D5-B76D-D18AB044DDD5}"/>
              </a:ext>
            </a:extLst>
          </p:cNvPr>
          <p:cNvSpPr/>
          <p:nvPr/>
        </p:nvSpPr>
        <p:spPr>
          <a:xfrm rot="16200000">
            <a:off x="655013" y="5202825"/>
            <a:ext cx="901837" cy="802425"/>
          </a:xfrm>
          <a:prstGeom prst="round2SameRect">
            <a:avLst>
              <a:gd name="adj1" fmla="val 28537"/>
              <a:gd name="adj2" fmla="val 0"/>
            </a:avLst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73" name="Obdélník: se zakulacenými rohy 72">
            <a:extLst>
              <a:ext uri="{FF2B5EF4-FFF2-40B4-BE49-F238E27FC236}">
                <a16:creationId xmlns:a16="http://schemas.microsoft.com/office/drawing/2014/main" id="{A334ACE9-C7C4-4EB7-177E-99B9C6AFFA8F}"/>
              </a:ext>
            </a:extLst>
          </p:cNvPr>
          <p:cNvSpPr/>
          <p:nvPr/>
        </p:nvSpPr>
        <p:spPr>
          <a:xfrm>
            <a:off x="3488721" y="5147406"/>
            <a:ext cx="2602409" cy="908677"/>
          </a:xfrm>
          <a:prstGeom prst="roundRect">
            <a:avLst>
              <a:gd name="adj" fmla="val 26923"/>
            </a:avLst>
          </a:prstGeom>
          <a:solidFill>
            <a:schemeClr val="bg1">
              <a:lumMod val="95000"/>
            </a:schemeClr>
          </a:solidFill>
        </p:spPr>
        <p:txBody>
          <a:bodyPr vert="horz" lIns="828000" tIns="36000" rIns="3600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Standardizace</a:t>
            </a:r>
            <a:b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žádanek</a:t>
            </a:r>
          </a:p>
        </p:txBody>
      </p:sp>
      <p:sp>
        <p:nvSpPr>
          <p:cNvPr id="74" name="Obdélník: se zakulacenými horními rohy 73">
            <a:extLst>
              <a:ext uri="{FF2B5EF4-FFF2-40B4-BE49-F238E27FC236}">
                <a16:creationId xmlns:a16="http://schemas.microsoft.com/office/drawing/2014/main" id="{8F25571B-71F6-5557-455C-C7AFAF3770FE}"/>
              </a:ext>
            </a:extLst>
          </p:cNvPr>
          <p:cNvSpPr/>
          <p:nvPr/>
        </p:nvSpPr>
        <p:spPr>
          <a:xfrm rot="16200000">
            <a:off x="3439017" y="5202825"/>
            <a:ext cx="901837" cy="802425"/>
          </a:xfrm>
          <a:prstGeom prst="round2SameRect">
            <a:avLst>
              <a:gd name="adj1" fmla="val 28537"/>
              <a:gd name="adj2" fmla="val 0"/>
            </a:avLst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pic>
        <p:nvPicPr>
          <p:cNvPr id="78" name="Grafický objekt 77" descr="Pruhový graf se souvislou výplní">
            <a:extLst>
              <a:ext uri="{FF2B5EF4-FFF2-40B4-BE49-F238E27FC236}">
                <a16:creationId xmlns:a16="http://schemas.microsoft.com/office/drawing/2014/main" id="{BE218713-96CB-DD7B-0FBE-70773B85BD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46130" y="5311490"/>
            <a:ext cx="576474" cy="576474"/>
          </a:xfrm>
          <a:prstGeom prst="rect">
            <a:avLst/>
          </a:prstGeom>
        </p:spPr>
      </p:pic>
      <p:pic>
        <p:nvPicPr>
          <p:cNvPr id="80" name="Grafický objekt 79" descr="Seznam se souvislou výplní">
            <a:extLst>
              <a:ext uri="{FF2B5EF4-FFF2-40B4-BE49-F238E27FC236}">
                <a16:creationId xmlns:a16="http://schemas.microsoft.com/office/drawing/2014/main" id="{1331ACE2-74F6-E079-44A5-4769BDC77F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580102" y="5253558"/>
            <a:ext cx="672506" cy="672506"/>
          </a:xfrm>
          <a:prstGeom prst="rect">
            <a:avLst/>
          </a:prstGeom>
        </p:spPr>
      </p:pic>
      <p:sp>
        <p:nvSpPr>
          <p:cNvPr id="95" name="Obdélník: se zakulacenými rohy 94">
            <a:extLst>
              <a:ext uri="{FF2B5EF4-FFF2-40B4-BE49-F238E27FC236}">
                <a16:creationId xmlns:a16="http://schemas.microsoft.com/office/drawing/2014/main" id="{F5A0C1F0-114D-D9EA-F58D-1138A30B3028}"/>
              </a:ext>
            </a:extLst>
          </p:cNvPr>
          <p:cNvSpPr/>
          <p:nvPr/>
        </p:nvSpPr>
        <p:spPr>
          <a:xfrm>
            <a:off x="6366140" y="1157099"/>
            <a:ext cx="5175349" cy="4897857"/>
          </a:xfrm>
          <a:prstGeom prst="roundRect">
            <a:avLst>
              <a:gd name="adj" fmla="val 4899"/>
            </a:avLst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Funkce systému: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96" name="Vývojový diagram: spojnice 95">
            <a:extLst>
              <a:ext uri="{FF2B5EF4-FFF2-40B4-BE49-F238E27FC236}">
                <a16:creationId xmlns:a16="http://schemas.microsoft.com/office/drawing/2014/main" id="{08728220-95EA-0445-28D2-4E6E010916D2}"/>
              </a:ext>
            </a:extLst>
          </p:cNvPr>
          <p:cNvSpPr/>
          <p:nvPr/>
        </p:nvSpPr>
        <p:spPr>
          <a:xfrm>
            <a:off x="6637374" y="1659895"/>
            <a:ext cx="926106" cy="926106"/>
          </a:xfrm>
          <a:prstGeom prst="flowChartConnector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97" name="Vývojový diagram: spojnice 96">
            <a:extLst>
              <a:ext uri="{FF2B5EF4-FFF2-40B4-BE49-F238E27FC236}">
                <a16:creationId xmlns:a16="http://schemas.microsoft.com/office/drawing/2014/main" id="{53983A59-7FB0-36A7-B879-0D79B035F1CF}"/>
              </a:ext>
            </a:extLst>
          </p:cNvPr>
          <p:cNvSpPr/>
          <p:nvPr/>
        </p:nvSpPr>
        <p:spPr>
          <a:xfrm>
            <a:off x="6635001" y="2704704"/>
            <a:ext cx="926106" cy="926106"/>
          </a:xfrm>
          <a:prstGeom prst="flowChartConnector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98" name="Vývojový diagram: spojnice 97">
            <a:extLst>
              <a:ext uri="{FF2B5EF4-FFF2-40B4-BE49-F238E27FC236}">
                <a16:creationId xmlns:a16="http://schemas.microsoft.com/office/drawing/2014/main" id="{8D47045E-122D-4A72-293C-3DCC8D8092DA}"/>
              </a:ext>
            </a:extLst>
          </p:cNvPr>
          <p:cNvSpPr/>
          <p:nvPr/>
        </p:nvSpPr>
        <p:spPr>
          <a:xfrm>
            <a:off x="6635001" y="3755567"/>
            <a:ext cx="926106" cy="926106"/>
          </a:xfrm>
          <a:prstGeom prst="flowChartConnector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99" name="TextovéPole 98">
            <a:extLst>
              <a:ext uri="{FF2B5EF4-FFF2-40B4-BE49-F238E27FC236}">
                <a16:creationId xmlns:a16="http://schemas.microsoft.com/office/drawing/2014/main" id="{02F9FFFF-955A-5ED1-B280-28EB5B0AE81F}"/>
              </a:ext>
            </a:extLst>
          </p:cNvPr>
          <p:cNvSpPr txBox="1"/>
          <p:nvPr/>
        </p:nvSpPr>
        <p:spPr>
          <a:xfrm>
            <a:off x="7673526" y="1703619"/>
            <a:ext cx="3276600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Pacient</a:t>
            </a:r>
            <a:b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Přístup k přehledu aktuálních </a:t>
            </a:r>
            <a:b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i historických žádanek</a:t>
            </a:r>
          </a:p>
        </p:txBody>
      </p:sp>
      <p:sp>
        <p:nvSpPr>
          <p:cNvPr id="100" name="TextovéPole 99">
            <a:extLst>
              <a:ext uri="{FF2B5EF4-FFF2-40B4-BE49-F238E27FC236}">
                <a16:creationId xmlns:a16="http://schemas.microsoft.com/office/drawing/2014/main" id="{D27B9F19-E3D8-CA7F-1612-05027DA51326}"/>
              </a:ext>
            </a:extLst>
          </p:cNvPr>
          <p:cNvSpPr txBox="1"/>
          <p:nvPr/>
        </p:nvSpPr>
        <p:spPr>
          <a:xfrm>
            <a:off x="7664771" y="2746694"/>
            <a:ext cx="3276600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Poskytovatel</a:t>
            </a:r>
            <a:b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Přístup k vystavení </a:t>
            </a:r>
            <a:b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a vyzvednutí žádanky </a:t>
            </a:r>
          </a:p>
        </p:txBody>
      </p:sp>
      <p:sp>
        <p:nvSpPr>
          <p:cNvPr id="101" name="TextovéPole 100">
            <a:extLst>
              <a:ext uri="{FF2B5EF4-FFF2-40B4-BE49-F238E27FC236}">
                <a16:creationId xmlns:a16="http://schemas.microsoft.com/office/drawing/2014/main" id="{37ED7522-188F-46E5-A50E-D18BBD5A513E}"/>
              </a:ext>
            </a:extLst>
          </p:cNvPr>
          <p:cNvSpPr txBox="1"/>
          <p:nvPr/>
        </p:nvSpPr>
        <p:spPr>
          <a:xfrm>
            <a:off x="7673526" y="3810541"/>
            <a:ext cx="3276600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Pojišťovna</a:t>
            </a:r>
            <a:b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Přístup k přehledu aktuálních </a:t>
            </a:r>
            <a:b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i historických žádanek pojištěnců</a:t>
            </a:r>
          </a:p>
        </p:txBody>
      </p:sp>
      <p:sp>
        <p:nvSpPr>
          <p:cNvPr id="102" name="TextovéPole 101">
            <a:extLst>
              <a:ext uri="{FF2B5EF4-FFF2-40B4-BE49-F238E27FC236}">
                <a16:creationId xmlns:a16="http://schemas.microsoft.com/office/drawing/2014/main" id="{F34744F7-7D16-97F5-FBE2-14B8FE48BA27}"/>
              </a:ext>
            </a:extLst>
          </p:cNvPr>
          <p:cNvSpPr txBox="1"/>
          <p:nvPr/>
        </p:nvSpPr>
        <p:spPr>
          <a:xfrm>
            <a:off x="6527674" y="4789886"/>
            <a:ext cx="4852280" cy="107721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Přístup je u pacientů zajištěn skrze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Národní portál EZ </a:t>
            </a: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nebo pomocí aplikace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EZKarta</a:t>
            </a: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. Poskytovatelé přistupují k systémů eŽádanka skrze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vlastní IS </a:t>
            </a: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nebo pomocí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Národního portálu EZ</a:t>
            </a: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4" name="Grafický objekt 103" descr="Ramenní závěs se souvislou výplní">
            <a:extLst>
              <a:ext uri="{FF2B5EF4-FFF2-40B4-BE49-F238E27FC236}">
                <a16:creationId xmlns:a16="http://schemas.microsoft.com/office/drawing/2014/main" id="{E40D0E2B-38AA-6431-768C-BB635D24F6E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769511" y="1758387"/>
            <a:ext cx="705871" cy="705871"/>
          </a:xfrm>
          <a:prstGeom prst="rect">
            <a:avLst/>
          </a:prstGeom>
        </p:spPr>
      </p:pic>
      <p:grpSp>
        <p:nvGrpSpPr>
          <p:cNvPr id="106" name="Skupina 105">
            <a:extLst>
              <a:ext uri="{FF2B5EF4-FFF2-40B4-BE49-F238E27FC236}">
                <a16:creationId xmlns:a16="http://schemas.microsoft.com/office/drawing/2014/main" id="{05AE4F51-3401-9AC4-14DF-D0EAB96B9127}"/>
              </a:ext>
            </a:extLst>
          </p:cNvPr>
          <p:cNvGrpSpPr/>
          <p:nvPr/>
        </p:nvGrpSpPr>
        <p:grpSpPr>
          <a:xfrm>
            <a:off x="6649435" y="2825722"/>
            <a:ext cx="922850" cy="647492"/>
            <a:chOff x="8607152" y="1586106"/>
            <a:chExt cx="1114788" cy="782160"/>
          </a:xfrm>
        </p:grpSpPr>
        <p:pic>
          <p:nvPicPr>
            <p:cNvPr id="107" name="Grafický objekt 106" descr="Lékař samčího pohlaví se souvislou výplní">
              <a:extLst>
                <a:ext uri="{FF2B5EF4-FFF2-40B4-BE49-F238E27FC236}">
                  <a16:creationId xmlns:a16="http://schemas.microsoft.com/office/drawing/2014/main" id="{AF6B692A-B4C2-1744-EBFD-7166FFDF1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978748" y="1586106"/>
              <a:ext cx="743192" cy="743192"/>
            </a:xfrm>
            <a:prstGeom prst="rect">
              <a:avLst/>
            </a:prstGeom>
          </p:spPr>
        </p:pic>
        <p:sp>
          <p:nvSpPr>
            <p:cNvPr id="108" name="Ovál 107">
              <a:extLst>
                <a:ext uri="{FF2B5EF4-FFF2-40B4-BE49-F238E27FC236}">
                  <a16:creationId xmlns:a16="http://schemas.microsoft.com/office/drawing/2014/main" id="{1E39EE39-BB7A-D0F3-C758-FC832FEB88CF}"/>
                </a:ext>
              </a:extLst>
            </p:cNvPr>
            <p:cNvSpPr/>
            <p:nvPr/>
          </p:nvSpPr>
          <p:spPr>
            <a:xfrm>
              <a:off x="9057769" y="2051047"/>
              <a:ext cx="139700" cy="2381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15375C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endParaRPr>
            </a:p>
          </p:txBody>
        </p:sp>
        <p:pic>
          <p:nvPicPr>
            <p:cNvPr id="109" name="Grafický objekt 108" descr="Lékař samičího pohlaví se souvislou výplní">
              <a:extLst>
                <a:ext uri="{FF2B5EF4-FFF2-40B4-BE49-F238E27FC236}">
                  <a16:creationId xmlns:a16="http://schemas.microsoft.com/office/drawing/2014/main" id="{038E5333-0595-84F7-DF81-D1DE11A02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8607152" y="1625074"/>
              <a:ext cx="743192" cy="743192"/>
            </a:xfrm>
            <a:prstGeom prst="rect">
              <a:avLst/>
            </a:prstGeom>
          </p:spPr>
        </p:pic>
      </p:grpSp>
      <p:grpSp>
        <p:nvGrpSpPr>
          <p:cNvPr id="110" name="Skupina 109">
            <a:extLst>
              <a:ext uri="{FF2B5EF4-FFF2-40B4-BE49-F238E27FC236}">
                <a16:creationId xmlns:a16="http://schemas.microsoft.com/office/drawing/2014/main" id="{87244C5A-174D-9270-F4F4-DC95A918B8BE}"/>
              </a:ext>
            </a:extLst>
          </p:cNvPr>
          <p:cNvGrpSpPr/>
          <p:nvPr/>
        </p:nvGrpSpPr>
        <p:grpSpPr>
          <a:xfrm>
            <a:off x="6769511" y="3901028"/>
            <a:ext cx="701083" cy="650022"/>
            <a:chOff x="8659054" y="3813058"/>
            <a:chExt cx="844430" cy="782929"/>
          </a:xfrm>
        </p:grpSpPr>
        <p:pic>
          <p:nvPicPr>
            <p:cNvPr id="111" name="Grafický objekt 110" descr="Budova se souvislou výplní">
              <a:extLst>
                <a:ext uri="{FF2B5EF4-FFF2-40B4-BE49-F238E27FC236}">
                  <a16:creationId xmlns:a16="http://schemas.microsoft.com/office/drawing/2014/main" id="{AC3579D3-6E8B-0488-F6D9-29D241070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8659054" y="3813058"/>
              <a:ext cx="782929" cy="782929"/>
            </a:xfrm>
            <a:prstGeom prst="rect">
              <a:avLst/>
            </a:prstGeom>
          </p:spPr>
        </p:pic>
        <p:pic>
          <p:nvPicPr>
            <p:cNvPr id="112" name="Grafický objekt 111" descr="Štít – zaškrtnutí se souvislou výplní">
              <a:extLst>
                <a:ext uri="{FF2B5EF4-FFF2-40B4-BE49-F238E27FC236}">
                  <a16:creationId xmlns:a16="http://schemas.microsoft.com/office/drawing/2014/main" id="{094F9CBC-9FE4-C434-189E-2675138C1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9057769" y="4150272"/>
              <a:ext cx="445715" cy="445715"/>
            </a:xfrm>
            <a:prstGeom prst="rect">
              <a:avLst/>
            </a:prstGeom>
          </p:spPr>
        </p:pic>
        <p:pic>
          <p:nvPicPr>
            <p:cNvPr id="113" name="Grafický objekt 112" descr="Štít – zaškrtnutí se souvislou výplní">
              <a:extLst>
                <a:ext uri="{FF2B5EF4-FFF2-40B4-BE49-F238E27FC236}">
                  <a16:creationId xmlns:a16="http://schemas.microsoft.com/office/drawing/2014/main" id="{7CC1F1D0-D9B7-8901-ABDE-69C93BADF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9050519" y="4150272"/>
              <a:ext cx="445715" cy="445715"/>
            </a:xfrm>
            <a:prstGeom prst="rect">
              <a:avLst/>
            </a:prstGeom>
          </p:spPr>
        </p:pic>
      </p:grpSp>
      <p:sp>
        <p:nvSpPr>
          <p:cNvPr id="10" name="Obdélník 9">
            <a:extLst>
              <a:ext uri="{FF2B5EF4-FFF2-40B4-BE49-F238E27FC236}">
                <a16:creationId xmlns:a16="http://schemas.microsoft.com/office/drawing/2014/main" id="{B72B4752-DFE0-61E4-15C1-860B1405ED19}"/>
              </a:ext>
            </a:extLst>
          </p:cNvPr>
          <p:cNvSpPr/>
          <p:nvPr/>
        </p:nvSpPr>
        <p:spPr>
          <a:xfrm>
            <a:off x="639760" y="803877"/>
            <a:ext cx="670830" cy="45719"/>
          </a:xfrm>
          <a:prstGeom prst="rect">
            <a:avLst/>
          </a:prstGeom>
          <a:solidFill>
            <a:srgbClr val="3F7AA8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15375C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8E5CB49-184B-36EC-78C6-7AD7A9DA2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4900" y="6356350"/>
            <a:ext cx="22531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E54D3-D00C-4F51-80A7-9147D6EFBB5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3A63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003A63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368659"/>
      </p:ext>
    </p:extLst>
  </p:cSld>
  <p:clrMapOvr>
    <a:masterClrMapping/>
  </p:clrMapOvr>
  <p:transition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E231F-5F78-3086-EC1E-1858D2DC4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1CA23F-5408-B363-39A1-7CA2E1469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Oblast poskytování zdravotních služeb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60978B-490B-0A73-BA46-7855E8B1A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261127" cy="4771769"/>
          </a:xfrm>
        </p:spPr>
        <p:txBody>
          <a:bodyPr/>
          <a:lstStyle/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800" b="1" dirty="0">
                <a:latin typeface="Arial"/>
                <a:cs typeface="Arial"/>
              </a:rPr>
              <a:t>Změna zákona č. 372/2011 Sb., o zdravotních službách</a:t>
            </a:r>
            <a:endParaRPr lang="cs-CZ" sz="2400" b="1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Změna systému pohotovostních služeb 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/>
                <a:cs typeface="Arial"/>
              </a:rPr>
              <a:t>Ochrana pacientů před nelegálními poplatky</a:t>
            </a:r>
            <a:endParaRPr lang="cs-CZ" sz="2400" b="1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/>
                <a:cs typeface="Arial"/>
              </a:rPr>
              <a:t>Pacientský ombudsman v každé nemocnici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Změna vyhlášky č. 70/2012 Sb., o preventivních prohlídkách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Vyhláška o lékařském ozáření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Posílení screeningových vyšetření a komunikační kampaň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Aktualizované portály screeningových programů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2063939"/>
      </p:ext>
    </p:extLst>
  </p:cSld>
  <p:clrMapOvr>
    <a:masterClrMapping/>
  </p:clrMapOvr>
  <p:transition>
    <p:zoom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EC713F-9522-2D9F-A40C-43A75E4B1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Komplexní novela zákona o zdravotních službách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C210F64-7374-3F7A-6C2E-1988AC1B7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dirty="0"/>
              <a:t>Klíčové změny od 1. ledna 2026: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400" b="1" u="sng" dirty="0"/>
              <a:t>Systém pohotovostních služeb:</a:t>
            </a:r>
            <a:r>
              <a:rPr lang="cs-CZ" sz="2400" dirty="0"/>
              <a:t>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2400" b="0" dirty="0"/>
              <a:t>nově nesou odpovědnost za zajištění přímo zdravotní pojišťovny;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2400" b="0" dirty="0"/>
              <a:t>stanovena páteřní síť lékařských pohotovostních služeb: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cs-CZ" sz="2400" dirty="0"/>
              <a:t>u urgentních příjmů a u pediatrických oddělení,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2400" b="0" dirty="0"/>
              <a:t>stanoven </a:t>
            </a:r>
            <a:r>
              <a:rPr lang="cs-CZ" sz="2400" u="sng" dirty="0"/>
              <a:t>minimální</a:t>
            </a:r>
            <a:r>
              <a:rPr lang="cs-CZ" sz="2400" dirty="0"/>
              <a:t> časový rozsah</a:t>
            </a:r>
            <a:r>
              <a:rPr lang="cs-CZ" sz="2400" b="0" dirty="0"/>
              <a:t> poskytování pohotovostních služeb (nejzazší časový rozsah),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2400" b="0" dirty="0"/>
              <a:t>stanoveny požadavky na minimální personální zabezpečení pohotovostních služeb. </a:t>
            </a:r>
          </a:p>
        </p:txBody>
      </p:sp>
    </p:spTree>
    <p:extLst>
      <p:ext uri="{BB962C8B-B14F-4D97-AF65-F5344CB8AC3E}">
        <p14:creationId xmlns:p14="http://schemas.microsoft.com/office/powerpoint/2010/main" val="2451816907"/>
      </p:ext>
    </p:extLst>
  </p:cSld>
  <p:clrMapOvr>
    <a:masterClrMapping/>
  </p:clrMapOvr>
  <p:transition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48DC5-BA96-D15D-2285-315E175F1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CD34B-1779-440E-0CA4-7B8B05247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Komplexní novela zákona o zdravotních službách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053644-F84F-3923-A38E-513457F59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dirty="0"/>
              <a:t>Klíčové změny od 1. ledna 2026: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400" b="1" u="sng" dirty="0"/>
              <a:t>Ochrana pacientů před nelegálními poplatky: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2400" b="0" dirty="0"/>
              <a:t>zákaz požadovat úhradu za služby již hrazené z v. z. p.: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cs-CZ" sz="2400" dirty="0"/>
              <a:t>nově </a:t>
            </a:r>
            <a:r>
              <a:rPr lang="cs-CZ" sz="2400" b="1" dirty="0"/>
              <a:t>přestupek</a:t>
            </a:r>
            <a:r>
              <a:rPr lang="cs-CZ" sz="2400" dirty="0"/>
              <a:t> (dosud pouze porušení smluvního vztahu se zdravotní pojišťovnou),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2400" b="0" dirty="0"/>
              <a:t>závaznost ceníku nehrazených služeb: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cs-CZ" sz="2400" dirty="0"/>
              <a:t>poskytovatel nesmí žádat úhradu něčeho, co nemá v ceníku zveřejněno – porušení opět řešeno přestupkem,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2400" b="0" dirty="0"/>
              <a:t>zákaz podmínit přijetí do péče nebo pokračování v péči úhradou poplatku/nákupem jiného zboží, služeb atd. </a:t>
            </a:r>
          </a:p>
        </p:txBody>
      </p:sp>
    </p:spTree>
    <p:extLst>
      <p:ext uri="{BB962C8B-B14F-4D97-AF65-F5344CB8AC3E}">
        <p14:creationId xmlns:p14="http://schemas.microsoft.com/office/powerpoint/2010/main" val="4053096700"/>
      </p:ext>
    </p:extLst>
  </p:cSld>
  <p:clrMapOvr>
    <a:masterClrMapping/>
  </p:clrMapOvr>
  <p:transition>
    <p:zoom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FE435-A0ED-AD65-B261-8F27063F7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49F6CB-E498-080B-D62E-4C0D76646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Komplexní novela zákona o zdravotních službách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42A85E-073A-D779-75AC-2C664B554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dirty="0"/>
              <a:t>Klíčové změny od 1. ledna 2026: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400" dirty="0"/>
              <a:t>Zavedení institutu pacientských ombudsmanů u každé nemocnice.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400" dirty="0"/>
              <a:t>Vymezení podmínek pro zajišťování duchovní péče ve zdravotnictví.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400" dirty="0"/>
              <a:t>Vymezení podmínek pro výkon povolání nemocničního kaplana.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400" dirty="0"/>
              <a:t>Zakotvení dobrovolnické činnosti ve zdravotnictví.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400" dirty="0"/>
              <a:t>Zakotvení estetické medicíny. </a:t>
            </a:r>
          </a:p>
          <a:p>
            <a:pPr marL="542925" lvl="1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854946530"/>
      </p:ext>
    </p:extLst>
  </p:cSld>
  <p:clrMapOvr>
    <a:masterClrMapping/>
  </p:clrMapOvr>
  <p:transition>
    <p:zoom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C82CC0-75B3-B990-1266-857B68130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338" y="289167"/>
            <a:ext cx="9059333" cy="1052513"/>
          </a:xfrm>
        </p:spPr>
        <p:txBody>
          <a:bodyPr/>
          <a:lstStyle/>
          <a:p>
            <a:r>
              <a:rPr lang="cs-CZ" sz="3200" dirty="0"/>
              <a:t>Změna vyhlášky č. 70/2012 Sb., o preventivních prohlídkách</a:t>
            </a:r>
            <a:br>
              <a:rPr lang="cs-CZ" sz="3200" dirty="0"/>
            </a:b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F1EA9D-FC87-121D-9EBA-B81DA61AB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682" y="1340143"/>
            <a:ext cx="10314646" cy="5012019"/>
          </a:xfrm>
        </p:spPr>
        <p:txBody>
          <a:bodyPr/>
          <a:lstStyle/>
          <a:p>
            <a:pPr marL="400050" lvl="1" indent="0" algn="just">
              <a:buNone/>
            </a:pPr>
            <a:r>
              <a:rPr lang="cs-CZ" sz="2400" b="1" dirty="0">
                <a:latin typeface="Arial"/>
                <a:cs typeface="Arial"/>
              </a:rPr>
              <a:t>U DOSPĚLÝCH 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Rozšíření sledování dědičných a duševních onemocnění (důraz na anamnézu).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Kontrola absolvování screeningů včetně informování pacienta o jejich významu (včasný záchyt demence, osteoporózy a chronického onemocnění ledvin).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Kontrola absolvování gynekologické preventivní prohlídky (zachycení časných stadií karcinomu děložního hrdla).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Rozšíření laboratorních vyšetření, včetně jaterních testů, glykémie, vyšetření funkce ledvin, lipidového profilu a EKG. </a:t>
            </a:r>
            <a:endParaRPr 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Měření obvodu pasu jako klíčového ukazatele k diagnostice a sledování obezity.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 algn="just">
              <a:buNone/>
            </a:pPr>
            <a:endParaRPr lang="cs-CZ" sz="2400" b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7610812"/>
      </p:ext>
    </p:extLst>
  </p:cSld>
  <p:clrMapOvr>
    <a:masterClrMapping/>
  </p:clrMapOvr>
  <p:transition>
    <p:zoom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5C29CDA-F1BF-8B3C-2AE2-CFF12C1C8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2821" y="1478605"/>
            <a:ext cx="9059333" cy="4647560"/>
          </a:xfrm>
        </p:spPr>
        <p:txBody>
          <a:bodyPr/>
          <a:lstStyle/>
          <a:p>
            <a:pPr marL="400050" lvl="1" indent="0" algn="just">
              <a:buNone/>
            </a:pPr>
            <a:r>
              <a:rPr lang="cs-CZ" sz="2400" b="1" dirty="0">
                <a:latin typeface="Arial"/>
                <a:cs typeface="Arial"/>
              </a:rPr>
              <a:t>U DĚTÍ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/>
                <a:cs typeface="Arial"/>
              </a:rPr>
              <a:t>Očkování (posílení kontroly a poučení o dalších doporučených očkováních).</a:t>
            </a:r>
            <a:endParaRPr lang="cs-CZ" sz="2400" b="1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/>
                <a:cs typeface="Arial"/>
              </a:rPr>
              <a:t>Screening zraku (prevence očních vad).</a:t>
            </a:r>
            <a:r>
              <a:rPr lang="cs-CZ" sz="2400" b="1" dirty="0">
                <a:latin typeface="Arial"/>
                <a:cs typeface="Arial"/>
              </a:rPr>
              <a:t> 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/>
                <a:cs typeface="Arial"/>
              </a:rPr>
              <a:t>Edukace rodičů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(manipulace s novorozencem, kojení, umělá výživa).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endParaRPr lang="cs-CZ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FD5B7B0A-8CE0-BC68-F8B6-15B6AE61779B}"/>
              </a:ext>
            </a:extLst>
          </p:cNvPr>
          <p:cNvSpPr txBox="1">
            <a:spLocks/>
          </p:cNvSpPr>
          <p:nvPr/>
        </p:nvSpPr>
        <p:spPr bwMode="auto">
          <a:xfrm>
            <a:off x="1644651" y="345728"/>
            <a:ext cx="9059333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bg1"/>
                </a:solidFill>
                <a:latin typeface="GillSan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bg1"/>
                </a:solidFill>
                <a:latin typeface="GillSan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bg1"/>
                </a:solidFill>
                <a:latin typeface="GillSan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bg1"/>
                </a:solidFill>
                <a:latin typeface="GillSan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bg1"/>
                </a:solidFill>
                <a:latin typeface="GillSan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bg1"/>
                </a:solidFill>
                <a:latin typeface="GillSan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bg1"/>
                </a:solidFill>
                <a:latin typeface="GillSan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bg1"/>
                </a:solidFill>
                <a:latin typeface="GillSans" pitchFamily="34" charset="0"/>
              </a:defRPr>
            </a:lvl9pPr>
          </a:lstStyle>
          <a:p>
            <a:r>
              <a:rPr lang="cs-CZ" sz="3200" kern="0" dirty="0"/>
              <a:t>Změna vyhlášky č. 70/2012 Sb., o preventivních prohlídkách</a:t>
            </a:r>
            <a:br>
              <a:rPr lang="cs-CZ" sz="3200" kern="0" dirty="0"/>
            </a:br>
            <a:br>
              <a:rPr lang="cs-CZ" kern="0" dirty="0"/>
            </a:br>
            <a:endParaRPr lang="cs-CZ" kern="0" dirty="0"/>
          </a:p>
        </p:txBody>
      </p:sp>
    </p:spTree>
    <p:extLst>
      <p:ext uri="{BB962C8B-B14F-4D97-AF65-F5344CB8AC3E}">
        <p14:creationId xmlns:p14="http://schemas.microsoft.com/office/powerpoint/2010/main" val="4206396404"/>
      </p:ext>
    </p:extLst>
  </p:cSld>
  <p:clrMapOvr>
    <a:masterClrMapping/>
  </p:clrMapOvr>
  <p:transition>
    <p:zoom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0687B-EB39-740E-5BCC-DC3AB42F3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DD231F-A9DF-7FB3-9F75-889AE5374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Screeningové programy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080E1A5-FA84-DF60-0AC0-E23D7A4B9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261127" cy="4771769"/>
          </a:xfrm>
        </p:spPr>
        <p:txBody>
          <a:bodyPr/>
          <a:lstStyle/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Screening kolorektálního karcinomu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 dirty="0">
                <a:latin typeface="Arial"/>
                <a:cs typeface="Arial"/>
              </a:rPr>
              <a:t>Od 1. 1. 2026 vstoupí v platnost nový </a:t>
            </a:r>
            <a:r>
              <a:rPr lang="cs-CZ" sz="2400" i="1" dirty="0">
                <a:latin typeface="Arial"/>
                <a:cs typeface="Arial"/>
              </a:rPr>
              <a:t>Doporučený standard pro poskytování a vykazování výkonů v rámci screeningu kolorektálního karcinomu v České republice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 dirty="0">
                <a:latin typeface="Arial"/>
                <a:cs typeface="Arial"/>
              </a:rPr>
              <a:t>Nárok na preventivní kolonoskopii ženám i mužům již od 45 do 74 let (+ 364 dní).</a:t>
            </a:r>
          </a:p>
          <a:p>
            <a:pPr marL="400050" lvl="1" indent="0" algn="just">
              <a:buNone/>
            </a:pPr>
            <a:endParaRPr lang="cs-CZ" sz="2400" b="1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 Screening karcinomu prsu</a:t>
            </a:r>
            <a:endParaRPr lang="cs-CZ" sz="2400" b="0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0" dirty="0">
                <a:latin typeface="Arial"/>
                <a:cs typeface="Arial"/>
              </a:rPr>
              <a:t>11/2025 poslední rozšíření sítě poskytovatelů – Nemocnice Havířov, příspěvková organizace</a:t>
            </a:r>
          </a:p>
          <a:p>
            <a:pPr marL="808038" lvl="2" indent="0" algn="just">
              <a:buNone/>
            </a:pPr>
            <a:endParaRPr lang="cs-CZ" sz="2400" b="0" dirty="0">
              <a:latin typeface="Arial"/>
              <a:cs typeface="Arial"/>
            </a:endParaRPr>
          </a:p>
          <a:p>
            <a:pPr marL="808038" lvl="2" indent="0" algn="just">
              <a:buNone/>
            </a:pPr>
            <a:endParaRPr lang="cs-CZ" sz="2400" b="0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marL="0" indent="0" algn="just">
              <a:buNone/>
            </a:pPr>
            <a:r>
              <a:rPr lang="cs-CZ" sz="2400" b="0" dirty="0">
                <a:latin typeface="Arial"/>
                <a:cs typeface="Arial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58308543"/>
      </p:ext>
    </p:extLst>
  </p:cSld>
  <p:clrMapOvr>
    <a:masterClrMapping/>
  </p:clrMapOvr>
  <p:transition>
    <p:zoom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56F98-42C9-FFF7-01B1-632F54D06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E69AC7-76D5-415D-D110-923E634DD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Screeningové programy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39E7EC7-EC41-1308-25C6-20FAC89CF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35A6AE54-4913-7CF7-4125-AA9044E6F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443" y="1076730"/>
            <a:ext cx="9961571" cy="578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50081"/>
      </p:ext>
    </p:extLst>
  </p:cSld>
  <p:clrMapOvr>
    <a:masterClrMapping/>
  </p:clrMapOvr>
  <p:transition>
    <p:zoom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BA0E2-CC03-9F4A-B361-5AFDD8F9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8ACEFA-B1F1-8795-60D8-026644E1A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Startující komunikační kampaň „Ukaž rakovině záda“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18626B-8221-7BDF-86A9-AED7BC512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550" y="1374430"/>
            <a:ext cx="4992929" cy="4771769"/>
          </a:xfrm>
        </p:spPr>
        <p:txBody>
          <a:bodyPr/>
          <a:lstStyle/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Cílem je zvýšení vnímané důležitosti absolvování pravidelných preventivních vyšetření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Zastřešující slogan: „Ukaž rakovině záda“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Kampaň byla zahájena v půli listopadu 2025 a poběží do konce března 2026, hlavní vlna kampaně poběží od začátku roku 2026</a:t>
            </a:r>
          </a:p>
          <a:p>
            <a:pPr marL="808038" lvl="2" indent="0" algn="just">
              <a:buNone/>
            </a:pPr>
            <a:endParaRPr lang="cs-CZ" sz="2400" b="0" dirty="0">
              <a:latin typeface="Arial"/>
              <a:cs typeface="Arial"/>
            </a:endParaRPr>
          </a:p>
          <a:p>
            <a:pPr marL="808038" lvl="2" indent="0" algn="just">
              <a:buNone/>
            </a:pPr>
            <a:endParaRPr lang="cs-CZ" sz="2400" b="0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  <a:p>
            <a:pPr marL="0" indent="0" algn="just">
              <a:buNone/>
            </a:pPr>
            <a:r>
              <a:rPr lang="cs-CZ" sz="2400" b="0" dirty="0">
                <a:latin typeface="Arial"/>
                <a:cs typeface="Arial"/>
              </a:rPr>
              <a:t>	</a:t>
            </a:r>
          </a:p>
        </p:txBody>
      </p:sp>
      <p:pic>
        <p:nvPicPr>
          <p:cNvPr id="4" name="Obrázek 3" descr="Obsah obrázku oblečení, tráva, osoba, venku&#10;&#10;Obsah vygenerovaný umělou inteligencí může být nesprávný.">
            <a:extLst>
              <a:ext uri="{FF2B5EF4-FFF2-40B4-BE49-F238E27FC236}">
                <a16:creationId xmlns:a16="http://schemas.microsoft.com/office/drawing/2014/main" id="{B0346C3A-19CC-66CC-3CCA-5B7C62105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314" y="1090222"/>
            <a:ext cx="3412154" cy="4824482"/>
          </a:xfrm>
          <a:prstGeom prst="rect">
            <a:avLst/>
          </a:prstGeom>
        </p:spPr>
      </p:pic>
      <p:pic>
        <p:nvPicPr>
          <p:cNvPr id="5" name="Obrázek 4" descr="Obsah obrázku text, Písmo, snímek obrazovky, bílé&#10;&#10;Obsah vygenerovaný umělou inteligencí může být nesprávný.">
            <a:extLst>
              <a:ext uri="{FF2B5EF4-FFF2-40B4-BE49-F238E27FC236}">
                <a16:creationId xmlns:a16="http://schemas.microsoft.com/office/drawing/2014/main" id="{725B0F5D-A042-1893-D5CE-74A0CE193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326" y="3546752"/>
            <a:ext cx="3025674" cy="2521395"/>
          </a:xfrm>
          <a:prstGeom prst="rect">
            <a:avLst/>
          </a:prstGeom>
        </p:spPr>
      </p:pic>
      <p:pic>
        <p:nvPicPr>
          <p:cNvPr id="6" name="Obrázek 5" descr="Obsah obrázku oblečení, osoba, Lidská tvář, žena&#10;&#10;Obsah vygenerovaný umělou inteligencí může být nesprávný.">
            <a:extLst>
              <a:ext uri="{FF2B5EF4-FFF2-40B4-BE49-F238E27FC236}">
                <a16:creationId xmlns:a16="http://schemas.microsoft.com/office/drawing/2014/main" id="{89BD4A8B-FA84-7396-EACB-4333B48DD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6326" y="1090222"/>
            <a:ext cx="3025674" cy="252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01684"/>
      </p:ext>
    </p:extLst>
  </p:cSld>
  <p:clrMapOvr>
    <a:masterClrMapping/>
  </p:clrMapOvr>
  <p:transition>
    <p:zoom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5495F-4384-0ABD-B795-5D8FCDC68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DD050D-C6C6-6023-83E8-9D2B97492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Oblast ochrany veřejného zdraví a </a:t>
            </a:r>
            <a:r>
              <a:rPr lang="cs-CZ" sz="3200" dirty="0" err="1">
                <a:effectLst/>
                <a:latin typeface="Arial"/>
                <a:ea typeface="Calibri" panose="020F0502020204030204" pitchFamily="34" charset="0"/>
                <a:cs typeface="Arial"/>
              </a:rPr>
              <a:t>debyrokratizace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18CF6E2-5777-1EA2-D7C9-D68BF5577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261127" cy="4771769"/>
          </a:xfrm>
        </p:spPr>
        <p:txBody>
          <a:bodyPr/>
          <a:lstStyle/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800" b="1" dirty="0">
                <a:latin typeface="Arial"/>
                <a:cs typeface="Arial"/>
              </a:rPr>
              <a:t>Změna zákona č. 373/2011 Sb., o zdravotních službách a s ním souvisejících vyhlášek</a:t>
            </a:r>
            <a:endParaRPr lang="cs-CZ" sz="2400" b="1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Konec povinných pracovně-lékařských prohlídek pro nerizikové profese 1. kategorie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/>
                <a:cs typeface="Arial"/>
              </a:rPr>
              <a:t>Konec povinnosti žádat KHS o schválení provozního řádu před otevřením provozovny (např. služby péče o tělo)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Zrušení povinnosti zajišťovat lékařský posudek u rekreačního sportu u dětí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latin typeface="Arial"/>
                <a:cs typeface="Arial"/>
              </a:rPr>
              <a:t>Zjednodušení agendy v souvislosti s hygienickými pravidly na dětských táborech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2240553"/>
      </p:ext>
    </p:extLst>
  </p:cSld>
  <p:clrMapOvr>
    <a:masterClrMapping/>
  </p:clrMapOvr>
  <p:transition>
    <p:zoom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0FC56-7223-21DD-D8EC-FBA611A99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A522C4-2577-B58F-05DE-7F48E19C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effectLst/>
                <a:latin typeface="Arial"/>
                <a:ea typeface="Calibri" panose="020F0502020204030204" pitchFamily="34" charset="0"/>
                <a:cs typeface="Arial"/>
              </a:rPr>
              <a:t>Oblast ochrany veřejného zdraví a </a:t>
            </a:r>
            <a:r>
              <a:rPr lang="cs-CZ" sz="3200" dirty="0" err="1">
                <a:effectLst/>
                <a:latin typeface="Arial"/>
                <a:ea typeface="Calibri" panose="020F0502020204030204" pitchFamily="34" charset="0"/>
                <a:cs typeface="Arial"/>
              </a:rPr>
              <a:t>debyrokratizace</a:t>
            </a:r>
            <a:endParaRPr lang="cs-CZ" sz="3200" dirty="0">
              <a:latin typeface="Arial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E0CEF2-8788-E711-FB15-5441B0F6D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00" y="1340143"/>
            <a:ext cx="10261127" cy="4771769"/>
          </a:xfrm>
        </p:spPr>
        <p:txBody>
          <a:bodyPr/>
          <a:lstStyle/>
          <a:p>
            <a:pPr lvl="1" indent="-342900">
              <a:buFont typeface="Arial" panose="020B0604020202020204" pitchFamily="34" charset="0"/>
              <a:buChar char="•"/>
            </a:pPr>
            <a:r>
              <a:rPr lang="cs-CZ" sz="2800" b="1" dirty="0">
                <a:latin typeface="Arial"/>
                <a:cs typeface="Arial"/>
              </a:rPr>
              <a:t>Změna zákona č. 48/1997 Sb., o veřejném zdravotním pojištění</a:t>
            </a:r>
            <a:endParaRPr lang="cs-CZ" sz="2400" b="1" dirty="0">
              <a:latin typeface="Arial"/>
              <a:cs typeface="Arial"/>
            </a:endParaRP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</a:rPr>
              <a:t>Povinnost </a:t>
            </a:r>
            <a:r>
              <a:rPr lang="cs-CZ" sz="2400" dirty="0">
                <a:latin typeface="Arial"/>
                <a:cs typeface="Arial"/>
              </a:rPr>
              <a:t>provést u nových očkovacích látek HTA analýzu</a:t>
            </a:r>
          </a:p>
          <a:p>
            <a:pPr lvl="3" indent="-342900" algn="just">
              <a:buFont typeface="Arial" panose="020B0604020202020204" pitchFamily="34" charset="0"/>
              <a:buChar char="•"/>
            </a:pPr>
            <a:r>
              <a:rPr lang="cs-CZ" b="1" dirty="0">
                <a:latin typeface="Arial"/>
                <a:cs typeface="Arial"/>
                <a:sym typeface="Wingdings" panose="05000000000000000000" pitchFamily="2" charset="2"/>
              </a:rPr>
              <a:t> efektivnější zavádění nových/aktualizovaných  očkovacích látek do praxe i systému veřejného zdravotního pojištění bez nutnosti novelizace zákona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/>
                <a:cs typeface="Arial"/>
                <a:sym typeface="Wingdings" panose="05000000000000000000" pitchFamily="2" charset="2"/>
              </a:rPr>
              <a:t>Změna vyhlášky č. 160/2024 Sb., o  hygienických požadavcích na prostory a provoz zařízení a provozoven pro výchovu a vzdělávání dětí a mladistvých a dětských skupin</a:t>
            </a:r>
          </a:p>
          <a:p>
            <a:pPr lvl="2" indent="-342900" algn="just">
              <a:buFont typeface="Arial" panose="020B0604020202020204" pitchFamily="34" charset="0"/>
              <a:buChar char="•"/>
            </a:pPr>
            <a:r>
              <a:rPr lang="cs-CZ" b="1" dirty="0">
                <a:latin typeface="Arial"/>
                <a:cs typeface="Arial"/>
              </a:rPr>
              <a:t>Úprava přináší zajištění menstruačních pomůcek pro dívky ve školách.</a:t>
            </a:r>
          </a:p>
          <a:p>
            <a:pPr lvl="1" indent="-342900" algn="just">
              <a:buFont typeface="Arial" panose="020B0604020202020204" pitchFamily="34" charset="0"/>
              <a:buChar char="•"/>
            </a:pPr>
            <a:endParaRPr lang="cs-CZ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3929295"/>
      </p:ext>
    </p:extLst>
  </p:cSld>
  <p:clrMapOvr>
    <a:masterClrMapping/>
  </p:clrMapOvr>
  <p:transition>
    <p:zoom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4D587-FE34-1A73-EB5C-BB71C6AA3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FDB9492-F1F1-58DD-EE08-9CED369D0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708920"/>
            <a:ext cx="7776863" cy="2189163"/>
          </a:xfrm>
        </p:spPr>
        <p:txBody>
          <a:bodyPr/>
          <a:lstStyle/>
          <a:p>
            <a:pPr algn="ctr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l-PL" altLang="cs-CZ" sz="3600" dirty="0">
                <a:solidFill>
                  <a:schemeClr val="tx2"/>
                </a:solidFill>
                <a:latin typeface="Arial"/>
                <a:cs typeface="Arial"/>
              </a:rPr>
              <a:t>Změny v oblasti vysoce specializované péče</a:t>
            </a:r>
            <a:endParaRPr lang="cs-CZ" altLang="cs-CZ" sz="3600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1670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9D76D3-0065-75CF-8A86-819F924AF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9564" y="0"/>
            <a:ext cx="9059333" cy="1052513"/>
          </a:xfrm>
        </p:spPr>
        <p:txBody>
          <a:bodyPr/>
          <a:lstStyle/>
          <a:p>
            <a:pPr algn="ctr"/>
            <a:r>
              <a:rPr lang="cs-CZ" sz="2800" dirty="0"/>
              <a:t>Centra vysoce specializované péče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CE083E-1ED0-98FC-FC28-01E3E0300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23" y="1201479"/>
            <a:ext cx="11887200" cy="544387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Centra vysoce specializované zdravotní péče pro léčbu pokročilých forem endometriózy</a:t>
            </a:r>
          </a:p>
          <a:p>
            <a:pPr>
              <a:buFontTx/>
              <a:buChar char="-"/>
            </a:pPr>
            <a:r>
              <a:rPr lang="cs-CZ" b="0" dirty="0"/>
              <a:t>Ukončeno I. kolo výzvy – statut udělen 5 poskytovatelům</a:t>
            </a:r>
          </a:p>
          <a:p>
            <a:pPr>
              <a:buFontTx/>
              <a:buChar char="-"/>
            </a:pPr>
            <a:r>
              <a:rPr lang="cs-CZ" b="0" dirty="0"/>
              <a:t>Vyhlášeno II. kolo - doplnění kapacity nenaplněné v I. kole., lhůta pro podání žádostí - do 9. 12. 2025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Centra vysoce specializované cerebrovaskulární péče (KCC) a Centra vysoce specializované péče o pacienty s iktem (IC) </a:t>
            </a:r>
          </a:p>
          <a:p>
            <a:pPr>
              <a:buFontTx/>
              <a:buChar char="-"/>
            </a:pPr>
            <a:r>
              <a:rPr lang="cs-CZ" b="0" dirty="0"/>
              <a:t>Na základě jednání Pracovní komise statut doporučen všem žadatelům (celkem 58 – z toho 14 KCC a 44 IC)</a:t>
            </a:r>
          </a:p>
          <a:p>
            <a:pPr>
              <a:buFontTx/>
              <a:buChar char="-"/>
            </a:pPr>
            <a:r>
              <a:rPr lang="cs-CZ" b="0" dirty="0"/>
              <a:t>Probíhá příprava rozhodnutí, předpokládaný termín vydání rozhodnutí o udělení statutu - prosinec 2025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Centra vysoce specializované péče o pacienty s roztroušenou sklerózou a </a:t>
            </a:r>
            <a:r>
              <a:rPr lang="cs-CZ" dirty="0" err="1"/>
              <a:t>neuromyelitis</a:t>
            </a:r>
            <a:r>
              <a:rPr lang="cs-CZ" dirty="0"/>
              <a:t> </a:t>
            </a:r>
            <a:r>
              <a:rPr lang="cs-CZ" dirty="0" err="1"/>
              <a:t>optica</a:t>
            </a:r>
            <a:r>
              <a:rPr lang="cs-CZ" dirty="0"/>
              <a:t> </a:t>
            </a:r>
          </a:p>
          <a:p>
            <a:pPr>
              <a:buFontTx/>
              <a:buChar char="-"/>
            </a:pPr>
            <a:r>
              <a:rPr lang="cs-CZ" b="0" dirty="0"/>
              <a:t>Na základě jednání Pracovní komise statut doporučen všem žadatelům </a:t>
            </a:r>
          </a:p>
          <a:p>
            <a:pPr>
              <a:buFontTx/>
              <a:buChar char="-"/>
            </a:pPr>
            <a:r>
              <a:rPr lang="cs-CZ" b="0" dirty="0"/>
              <a:t>Probíhá příprava rozhodnutí, předpokládaný termín vydání rozhodnutí o udělení statutu - prosinec 2025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Centra vysoce specializované péče pro </a:t>
            </a:r>
            <a:r>
              <a:rPr lang="cs-CZ" dirty="0" err="1"/>
              <a:t>farmakorezistentní</a:t>
            </a:r>
            <a:r>
              <a:rPr lang="cs-CZ" dirty="0"/>
              <a:t> epilepsie </a:t>
            </a:r>
          </a:p>
          <a:p>
            <a:pPr>
              <a:buFontTx/>
              <a:buChar char="-"/>
            </a:pPr>
            <a:r>
              <a:rPr lang="cs-CZ" b="0" dirty="0"/>
              <a:t>30. 11. 2025 ukončena lhůta podávání žádostí </a:t>
            </a:r>
          </a:p>
          <a:p>
            <a:pPr>
              <a:buFontTx/>
              <a:buChar char="-"/>
            </a:pPr>
            <a:r>
              <a:rPr lang="cs-CZ" b="0" dirty="0"/>
              <a:t>Probíhá vyhodnocování žádostí, následovat bude jednání Pracovní komise, předpokládaný termín vydání rozhodnutí - prosinec 2025 – leden 2026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2966050"/>
      </p:ext>
    </p:extLst>
  </p:cSld>
  <p:clrMapOvr>
    <a:masterClrMapping/>
  </p:clrMapOvr>
  <p:transition>
    <p:zoom dir="in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01A54E8-5F4F-3A30-E70B-38EA5CFE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86" y="1286541"/>
            <a:ext cx="11748977" cy="536944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Centra vysoce specializované traumatologické péče</a:t>
            </a:r>
            <a:r>
              <a:rPr lang="cs-CZ" dirty="0"/>
              <a:t> a Centra vysoce specializované péče o pacienty s popáleninami</a:t>
            </a:r>
            <a:endParaRPr lang="cs-CZ" b="0" dirty="0"/>
          </a:p>
          <a:p>
            <a:pPr>
              <a:buFontTx/>
              <a:buChar char="-"/>
            </a:pPr>
            <a:r>
              <a:rPr lang="cs-CZ" b="0" dirty="0"/>
              <a:t>1. 12. 2025 ukončena lhůta pro podávání žádostí</a:t>
            </a:r>
          </a:p>
          <a:p>
            <a:pPr>
              <a:buFontTx/>
              <a:buChar char="-"/>
            </a:pPr>
            <a:r>
              <a:rPr lang="cs-CZ" b="0" dirty="0"/>
              <a:t>Nyní probíhá vyhodnocování žádostí, následovat bude příprava Pracovní komise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Centra kardiovaskulární péče</a:t>
            </a:r>
          </a:p>
          <a:p>
            <a:pPr>
              <a:buFontTx/>
              <a:buChar char="-"/>
            </a:pPr>
            <a:r>
              <a:rPr lang="cs-CZ" b="0" dirty="0"/>
              <a:t>Lhůta pro podání žádostí je stanovena do 9. 12. 2025</a:t>
            </a:r>
          </a:p>
          <a:p>
            <a:pPr>
              <a:buFontTx/>
              <a:buChar char="-"/>
            </a:pPr>
            <a:r>
              <a:rPr lang="cs-CZ" b="0" dirty="0"/>
              <a:t>Následovat bude jednání Pracovní komise a příprava rozhodnutí</a:t>
            </a:r>
          </a:p>
          <a:p>
            <a:pPr>
              <a:buFontTx/>
              <a:buChar char="-"/>
            </a:pPr>
            <a:r>
              <a:rPr lang="cs-CZ" b="0" dirty="0"/>
              <a:t>předpokládaný termín vydání rozhodnutí – prosinec 2025 - leden 2026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Centrum vysoce specializované péče pro vzácná hematologická onemocnění (HOC)</a:t>
            </a:r>
          </a:p>
          <a:p>
            <a:pPr lvl="0">
              <a:buFontTx/>
              <a:buChar char="-"/>
            </a:pPr>
            <a:r>
              <a:rPr lang="cs-CZ" b="0" dirty="0"/>
              <a:t>Nyní je zpracovávána výzva na základě podnětů relevantních spolupracujících subjektů</a:t>
            </a:r>
          </a:p>
          <a:p>
            <a:pPr>
              <a:buFontTx/>
              <a:buChar char="-"/>
            </a:pPr>
            <a:r>
              <a:rPr lang="cs-CZ" b="0" dirty="0"/>
              <a:t>Předpokládaný termín vyhlášení výzvy - leden 2026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Centra vysoce specializované </a:t>
            </a:r>
            <a:r>
              <a:rPr lang="cs-CZ" dirty="0" err="1"/>
              <a:t>onkourologické</a:t>
            </a:r>
            <a:r>
              <a:rPr lang="cs-CZ" dirty="0"/>
              <a:t> péče (OUC)     </a:t>
            </a:r>
          </a:p>
          <a:p>
            <a:pPr>
              <a:buFontTx/>
              <a:buChar char="-"/>
            </a:pPr>
            <a:r>
              <a:rPr lang="cs-CZ" b="0" dirty="0"/>
              <a:t>Nyní je zpracovávána výzva na základě podnětů relevantních spolupracujících subjektů </a:t>
            </a:r>
          </a:p>
          <a:p>
            <a:pPr>
              <a:buFontTx/>
              <a:buChar char="-"/>
            </a:pPr>
            <a:r>
              <a:rPr lang="cs-CZ" b="0" dirty="0"/>
              <a:t>Předpokládaný termín vyhlášení výzvy - leden 2026</a:t>
            </a:r>
          </a:p>
          <a:p>
            <a:pPr marL="0" indent="0">
              <a:buNone/>
            </a:pPr>
            <a:endParaRPr lang="cs-CZ" b="0" dirty="0"/>
          </a:p>
          <a:p>
            <a:pPr marL="0" indent="0">
              <a:buNone/>
            </a:pPr>
            <a:endParaRPr lang="cs-CZ" b="0" dirty="0"/>
          </a:p>
          <a:p>
            <a:endParaRPr lang="cs-CZ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0CF1E50F-E3B8-4614-66BC-E78145252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9564" y="0"/>
            <a:ext cx="9059333" cy="1052513"/>
          </a:xfrm>
        </p:spPr>
        <p:txBody>
          <a:bodyPr/>
          <a:lstStyle/>
          <a:p>
            <a:pPr algn="ctr"/>
            <a:r>
              <a:rPr lang="cs-CZ" sz="2800" dirty="0"/>
              <a:t>Centra vysoce specializované péče</a:t>
            </a:r>
          </a:p>
        </p:txBody>
      </p:sp>
    </p:spTree>
    <p:extLst>
      <p:ext uri="{BB962C8B-B14F-4D97-AF65-F5344CB8AC3E}">
        <p14:creationId xmlns:p14="http://schemas.microsoft.com/office/powerpoint/2010/main" val="3479179418"/>
      </p:ext>
    </p:extLst>
  </p:cSld>
  <p:clrMapOvr>
    <a:masterClrMapping/>
  </p:clrMapOvr>
  <p:transition>
    <p:zoom dir="in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90F3540-1A3F-5600-D4B8-6065CEA3C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67" y="1350335"/>
            <a:ext cx="11408735" cy="5305646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pt-BR" dirty="0"/>
              <a:t>Centrum vysoce specializované péče pro izolaci pacientů s podezřením na vysoce nakažlivou nemoc</a:t>
            </a:r>
            <a:r>
              <a:rPr lang="cs-CZ" dirty="0"/>
              <a:t> </a:t>
            </a:r>
          </a:p>
          <a:p>
            <a:pPr>
              <a:buFontTx/>
              <a:buChar char="-"/>
            </a:pPr>
            <a:r>
              <a:rPr lang="cs-CZ" b="0" dirty="0"/>
              <a:t>Nyní je zpracovávána výzva na základě podnětů relevantních spolupracujících subjektů </a:t>
            </a:r>
          </a:p>
          <a:p>
            <a:pPr lvl="0">
              <a:buFontTx/>
              <a:buChar char="-"/>
            </a:pPr>
            <a:r>
              <a:rPr lang="cs-CZ" b="0" dirty="0"/>
              <a:t>Předpokládaný termín vyhlášení výzvy - leden 2026</a:t>
            </a:r>
          </a:p>
          <a:p>
            <a:pPr lvl="0">
              <a:buFont typeface="Wingdings" panose="05000000000000000000" pitchFamily="2" charset="2"/>
              <a:buChar char="§"/>
            </a:pPr>
            <a:endParaRPr lang="cs-CZ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Centra vysoce specializované onkologické péče (KOC)</a:t>
            </a:r>
          </a:p>
          <a:p>
            <a:pPr>
              <a:buFontTx/>
              <a:buChar char="-"/>
            </a:pPr>
            <a:r>
              <a:rPr lang="cs-CZ" b="0" dirty="0"/>
              <a:t>Bylo vydáno rozhodnutí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u="sng" dirty="0"/>
              <a:t>Komplexní onkologická centra pro děti (</a:t>
            </a:r>
            <a:r>
              <a:rPr lang="cs-CZ" u="sng" dirty="0" err="1"/>
              <a:t>KOCde</a:t>
            </a:r>
            <a:r>
              <a:rPr lang="cs-CZ" u="sng" dirty="0"/>
              <a:t> ) </a:t>
            </a:r>
            <a:r>
              <a:rPr lang="cs-CZ" b="0" dirty="0"/>
              <a:t>- rozhodnutí nabylo právní moci 7. 11. 2025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u="sng" dirty="0"/>
              <a:t>Komplexní onkologická centra pro dospělé (</a:t>
            </a:r>
            <a:r>
              <a:rPr lang="cs-CZ" u="sng" dirty="0" err="1"/>
              <a:t>KOCdo</a:t>
            </a:r>
            <a:r>
              <a:rPr lang="cs-CZ" u="sng" dirty="0"/>
              <a:t>) </a:t>
            </a:r>
            <a:r>
              <a:rPr lang="cs-CZ" b="0" dirty="0"/>
              <a:t>- probíhá příprava podkladů rozklady podané účastníky – finalizace do 10. prosince 2025</a:t>
            </a:r>
          </a:p>
          <a:p>
            <a:pPr marL="0" indent="0">
              <a:buNone/>
            </a:pPr>
            <a:endParaRPr lang="cs-CZ" b="0" dirty="0"/>
          </a:p>
          <a:p>
            <a:endParaRPr lang="cs-CZ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ECDE02FF-69D8-4CFA-74F5-E9EA8FAEB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9564" y="0"/>
            <a:ext cx="9059333" cy="1052513"/>
          </a:xfrm>
        </p:spPr>
        <p:txBody>
          <a:bodyPr/>
          <a:lstStyle/>
          <a:p>
            <a:pPr algn="ctr"/>
            <a:r>
              <a:rPr lang="cs-CZ" sz="2800" dirty="0"/>
              <a:t>Centra vysoce specializované péče</a:t>
            </a:r>
          </a:p>
        </p:txBody>
      </p:sp>
    </p:spTree>
    <p:extLst>
      <p:ext uri="{BB962C8B-B14F-4D97-AF65-F5344CB8AC3E}">
        <p14:creationId xmlns:p14="http://schemas.microsoft.com/office/powerpoint/2010/main" val="1816486324"/>
      </p:ext>
    </p:extLst>
  </p:cSld>
  <p:clrMapOvr>
    <a:masterClrMapping/>
  </p:clrMapOvr>
  <p:transition>
    <p:zoom dir="in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4BC4855-7337-9E2A-0B98-A6625C916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635" y="3970710"/>
            <a:ext cx="9216730" cy="902634"/>
          </a:xfrm>
        </p:spPr>
        <p:txBody>
          <a:bodyPr/>
          <a:lstStyle/>
          <a:p>
            <a:pPr algn="ctr"/>
            <a:r>
              <a:rPr lang="cs-CZ" sz="4000" dirty="0">
                <a:latin typeface="Arial"/>
                <a:cs typeface="Arial"/>
              </a:rPr>
              <a:t>Děkuji za pozornost i spolupráci!</a:t>
            </a:r>
            <a:r>
              <a:rPr lang="cs-CZ" sz="4000" dirty="0"/>
              <a:t> 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69339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ablona_prezentace">
  <a:themeElements>
    <a:clrScheme name="sablona_prezentace 1">
      <a:dk1>
        <a:srgbClr val="003D61"/>
      </a:dk1>
      <a:lt1>
        <a:srgbClr val="FFFFFF"/>
      </a:lt1>
      <a:dk2>
        <a:srgbClr val="FFFFFF"/>
      </a:dk2>
      <a:lt2>
        <a:srgbClr val="858585"/>
      </a:lt2>
      <a:accent1>
        <a:srgbClr val="FDBB30"/>
      </a:accent1>
      <a:accent2>
        <a:srgbClr val="C2CD23"/>
      </a:accent2>
      <a:accent3>
        <a:srgbClr val="FFFFFF"/>
      </a:accent3>
      <a:accent4>
        <a:srgbClr val="003352"/>
      </a:accent4>
      <a:accent5>
        <a:srgbClr val="FEDAAD"/>
      </a:accent5>
      <a:accent6>
        <a:srgbClr val="B0BA1F"/>
      </a:accent6>
      <a:hlink>
        <a:srgbClr val="003D61"/>
      </a:hlink>
      <a:folHlink>
        <a:srgbClr val="858585"/>
      </a:folHlink>
    </a:clrScheme>
    <a:fontScheme name="sablona_prezentac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blona_prezentace 1">
        <a:dk1>
          <a:srgbClr val="003D61"/>
        </a:dk1>
        <a:lt1>
          <a:srgbClr val="FFFFFF"/>
        </a:lt1>
        <a:dk2>
          <a:srgbClr val="FFFFFF"/>
        </a:dk2>
        <a:lt2>
          <a:srgbClr val="858585"/>
        </a:lt2>
        <a:accent1>
          <a:srgbClr val="FDBB30"/>
        </a:accent1>
        <a:accent2>
          <a:srgbClr val="C2CD23"/>
        </a:accent2>
        <a:accent3>
          <a:srgbClr val="FFFFFF"/>
        </a:accent3>
        <a:accent4>
          <a:srgbClr val="003352"/>
        </a:accent4>
        <a:accent5>
          <a:srgbClr val="FEDAAD"/>
        </a:accent5>
        <a:accent6>
          <a:srgbClr val="B0BA1F"/>
        </a:accent6>
        <a:hlink>
          <a:srgbClr val="003D61"/>
        </a:hlink>
        <a:folHlink>
          <a:srgbClr val="8585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8A3446B48B5D74EAF4E004E4E48FB1A" ma:contentTypeVersion="4" ma:contentTypeDescription="Vytvoří nový dokument" ma:contentTypeScope="" ma:versionID="d721a93dcfcf060f62aa05b929f3d519">
  <xsd:schema xmlns:xsd="http://www.w3.org/2001/XMLSchema" xmlns:xs="http://www.w3.org/2001/XMLSchema" xmlns:p="http://schemas.microsoft.com/office/2006/metadata/properties" xmlns:ns2="1b17005a-0466-4288-8aca-3fd0287c9b58" targetNamespace="http://schemas.microsoft.com/office/2006/metadata/properties" ma:root="true" ma:fieldsID="b0112f9d65451987e7c86552b82790bb" ns2:_="">
    <xsd:import namespace="1b17005a-0466-4288-8aca-3fd0287c9b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17005a-0466-4288-8aca-3fd0287c9b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F94E199-C6A9-45EA-AAAC-8A93A1E3D0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C59BD7-C9E8-4C14-B0BD-26475A091247}">
  <ds:schemaRefs>
    <ds:schemaRef ds:uri="1b17005a-0466-4288-8aca-3fd0287c9b5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0CE48BE-0229-459F-BC4A-9F6BAD64C9E5}">
  <ds:schemaRefs>
    <ds:schemaRef ds:uri="http://schemas.microsoft.com/office/2006/metadata/properties"/>
    <ds:schemaRef ds:uri="http://purl.org/dc/dcmitype/"/>
    <ds:schemaRef ds:uri="1b17005a-0466-4288-8aca-3fd0287c9b58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1016</TotalTime>
  <Words>1949</Words>
  <Application>Microsoft Office PowerPoint</Application>
  <PresentationFormat>Širokoúhlá obrazovka</PresentationFormat>
  <Paragraphs>242</Paragraphs>
  <Slides>28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6" baseType="lpstr">
      <vt:lpstr>Arial</vt:lpstr>
      <vt:lpstr>Bahnschrift</vt:lpstr>
      <vt:lpstr>Calibri</vt:lpstr>
      <vt:lpstr>Century Gothic</vt:lpstr>
      <vt:lpstr>Garamond</vt:lpstr>
      <vt:lpstr>GillSans</vt:lpstr>
      <vt:lpstr>Wingdings</vt:lpstr>
      <vt:lpstr>sablona_prezentace</vt:lpstr>
      <vt:lpstr>Bilanční tisková konference k činnosti Ministerstva zdravotnictví v letech 2022 - 2025 a výhledu na rok 2026</vt:lpstr>
      <vt:lpstr>Hlavní principy působení na MZD</vt:lpstr>
      <vt:lpstr>Legislativa 01/2022 – 12/2025</vt:lpstr>
      <vt:lpstr>Legislativa 01/2022 – 12/2025</vt:lpstr>
      <vt:lpstr>Hlavní výzvy a priority uplynulých 4 let</vt:lpstr>
      <vt:lpstr>Strategické dokumenty 2022 – 2025 </vt:lpstr>
      <vt:lpstr>Výběr klíčových změn  od ledna 2026</vt:lpstr>
      <vt:lpstr>Oblast veřejného zdravotního pojištění</vt:lpstr>
      <vt:lpstr>Oblast elektronizace zdravotnictví</vt:lpstr>
      <vt:lpstr>Prezentace aplikace PowerPoint</vt:lpstr>
      <vt:lpstr>Prezentace aplikace PowerPoint</vt:lpstr>
      <vt:lpstr>Prezentace aplikace PowerPoint</vt:lpstr>
      <vt:lpstr>Oblast poskytování zdravotních služeb</vt:lpstr>
      <vt:lpstr>Komplexní novela zákona o zdravotních službách</vt:lpstr>
      <vt:lpstr>Komplexní novela zákona o zdravotních službách</vt:lpstr>
      <vt:lpstr>Komplexní novela zákona o zdravotních službách</vt:lpstr>
      <vt:lpstr>Změna vyhlášky č. 70/2012 Sb., o preventivních prohlídkách  </vt:lpstr>
      <vt:lpstr>Prezentace aplikace PowerPoint</vt:lpstr>
      <vt:lpstr>Screeningové programy</vt:lpstr>
      <vt:lpstr>Screeningové programy</vt:lpstr>
      <vt:lpstr>Startující komunikační kampaň „Ukaž rakovině záda“ </vt:lpstr>
      <vt:lpstr>Oblast ochrany veřejného zdraví a debyrokratizace</vt:lpstr>
      <vt:lpstr>Oblast ochrany veřejného zdraví a debyrokratizace</vt:lpstr>
      <vt:lpstr>Změny v oblasti vysoce specializované péče</vt:lpstr>
      <vt:lpstr>Centra vysoce specializované péče</vt:lpstr>
      <vt:lpstr>Centra vysoce specializované péče</vt:lpstr>
      <vt:lpstr>Centra vysoce specializované péče</vt:lpstr>
      <vt:lpstr>Děkuji za pozornost i spolupráci! </vt:lpstr>
    </vt:vector>
  </TitlesOfParts>
  <Company>Office365 deploy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Novela zákona o léčivech č. 456/2023 Sb.</dc:title>
  <dc:creator>Novotný Martin, Mgr.</dc:creator>
  <cp:lastModifiedBy>Řežábek Jan, Mgr.</cp:lastModifiedBy>
  <cp:revision>192</cp:revision>
  <cp:lastPrinted>2024-07-23T09:59:01Z</cp:lastPrinted>
  <dcterms:created xsi:type="dcterms:W3CDTF">2024-05-27T11:17:18Z</dcterms:created>
  <dcterms:modified xsi:type="dcterms:W3CDTF">2025-12-11T10:08:05Z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0x010100F8A3446B48B5D74EAF4E004E4E48FB1A</vt:lpwstr>
  </property>
</Properties>
</file>