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2"/>
  </p:notesMasterIdLst>
  <p:sldIdLst>
    <p:sldId id="256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61" r:id="rId16"/>
    <p:sldId id="257" r:id="rId17"/>
    <p:sldId id="278" r:id="rId18"/>
    <p:sldId id="260" r:id="rId19"/>
    <p:sldId id="259" r:id="rId20"/>
    <p:sldId id="258" r:id="rId21"/>
    <p:sldId id="262" r:id="rId22"/>
    <p:sldId id="263" r:id="rId23"/>
    <p:sldId id="264" r:id="rId24"/>
    <p:sldId id="265" r:id="rId25"/>
    <p:sldId id="267" r:id="rId26"/>
    <p:sldId id="269" r:id="rId27"/>
    <p:sldId id="271" r:id="rId28"/>
    <p:sldId id="272" r:id="rId29"/>
    <p:sldId id="279" r:id="rId30"/>
    <p:sldId id="270" r:id="rId31"/>
    <p:sldId id="273" r:id="rId32"/>
    <p:sldId id="274" r:id="rId33"/>
    <p:sldId id="276" r:id="rId34"/>
    <p:sldId id="296" r:id="rId35"/>
    <p:sldId id="297" r:id="rId36"/>
    <p:sldId id="298" r:id="rId37"/>
    <p:sldId id="299" r:id="rId38"/>
    <p:sldId id="300" r:id="rId39"/>
    <p:sldId id="266" r:id="rId40"/>
    <p:sldId id="301" r:id="rId41"/>
    <p:sldId id="302" r:id="rId42"/>
    <p:sldId id="303" r:id="rId43"/>
    <p:sldId id="304" r:id="rId44"/>
    <p:sldId id="305" r:id="rId45"/>
    <p:sldId id="268" r:id="rId46"/>
    <p:sldId id="294" r:id="rId47"/>
    <p:sldId id="291" r:id="rId48"/>
    <p:sldId id="292" r:id="rId49"/>
    <p:sldId id="293" r:id="rId50"/>
    <p:sldId id="277" r:id="rId5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187173-ABD4-4344-BAC2-296122CD5223}" v="106" dt="2025-10-20T09:20:00.091"/>
    <p1510:client id="{25DFACFC-9B3F-8998-ED6B-7A953EF04AA0}" v="27" dt="2025-10-20T09:13:53.714"/>
    <p1510:client id="{5B726B64-74AF-BB9B-A561-62C7E0475E26}" v="44" dt="2025-10-20T10:57:43.185"/>
    <p1510:client id="{B388ED4D-BEFF-7FEF-C856-9DD1959BD131}" v="656" dt="2025-10-20T09:14:23.7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presProps" Target="presProps.xml"/><Relationship Id="rId58" Type="http://schemas.microsoft.com/office/2015/10/relationships/revisionInfo" Target="revisionInfo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microsoft.com/office/2016/11/relationships/changesInfo" Target="changesInfos/changesInfo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živatel typu Host" userId="S::urn:spo:tenantanon#82ce90bd-a47c-480a-a2e6-1cc29b6a11f7::" providerId="AD" clId="Web-{25DFACFC-9B3F-8998-ED6B-7A953EF04AA0}"/>
    <pc:docChg chg="addSld delSld sldOrd">
      <pc:chgData name="Uživatel typu Host" userId="S::urn:spo:tenantanon#82ce90bd-a47c-480a-a2e6-1cc29b6a11f7::" providerId="AD" clId="Web-{25DFACFC-9B3F-8998-ED6B-7A953EF04AA0}" dt="2025-10-20T09:13:53.714" v="26"/>
      <pc:docMkLst>
        <pc:docMk/>
      </pc:docMkLst>
      <pc:sldChg chg="add ord">
        <pc:chgData name="Uživatel typu Host" userId="S::urn:spo:tenantanon#82ce90bd-a47c-480a-a2e6-1cc29b6a11f7::" providerId="AD" clId="Web-{25DFACFC-9B3F-8998-ED6B-7A953EF04AA0}" dt="2025-10-20T09:13:44.776" v="20"/>
        <pc:sldMkLst>
          <pc:docMk/>
          <pc:sldMk cId="2326512796" sldId="266"/>
        </pc:sldMkLst>
      </pc:sldChg>
      <pc:sldChg chg="add ord">
        <pc:chgData name="Uživatel typu Host" userId="S::urn:spo:tenantanon#82ce90bd-a47c-480a-a2e6-1cc29b6a11f7::" providerId="AD" clId="Web-{25DFACFC-9B3F-8998-ED6B-7A953EF04AA0}" dt="2025-10-20T09:13:44.760" v="14"/>
        <pc:sldMkLst>
          <pc:docMk/>
          <pc:sldMk cId="450026723" sldId="268"/>
        </pc:sldMkLst>
      </pc:sldChg>
      <pc:sldChg chg="del">
        <pc:chgData name="Uživatel typu Host" userId="S::urn:spo:tenantanon#82ce90bd-a47c-480a-a2e6-1cc29b6a11f7::" providerId="AD" clId="Web-{25DFACFC-9B3F-8998-ED6B-7A953EF04AA0}" dt="2025-10-20T09:13:53.714" v="26"/>
        <pc:sldMkLst>
          <pc:docMk/>
          <pc:sldMk cId="3821823369" sldId="295"/>
        </pc:sldMkLst>
      </pc:sldChg>
      <pc:sldChg chg="add ord">
        <pc:chgData name="Uživatel typu Host" userId="S::urn:spo:tenantanon#82ce90bd-a47c-480a-a2e6-1cc29b6a11f7::" providerId="AD" clId="Web-{25DFACFC-9B3F-8998-ED6B-7A953EF04AA0}" dt="2025-10-20T09:13:44.776" v="25"/>
        <pc:sldMkLst>
          <pc:docMk/>
          <pc:sldMk cId="420624643" sldId="296"/>
        </pc:sldMkLst>
      </pc:sldChg>
      <pc:sldChg chg="add ord">
        <pc:chgData name="Uživatel typu Host" userId="S::urn:spo:tenantanon#82ce90bd-a47c-480a-a2e6-1cc29b6a11f7::" providerId="AD" clId="Web-{25DFACFC-9B3F-8998-ED6B-7A953EF04AA0}" dt="2025-10-20T09:13:44.776" v="24"/>
        <pc:sldMkLst>
          <pc:docMk/>
          <pc:sldMk cId="1671534442" sldId="297"/>
        </pc:sldMkLst>
      </pc:sldChg>
      <pc:sldChg chg="add ord">
        <pc:chgData name="Uživatel typu Host" userId="S::urn:spo:tenantanon#82ce90bd-a47c-480a-a2e6-1cc29b6a11f7::" providerId="AD" clId="Web-{25DFACFC-9B3F-8998-ED6B-7A953EF04AA0}" dt="2025-10-20T09:13:44.776" v="23"/>
        <pc:sldMkLst>
          <pc:docMk/>
          <pc:sldMk cId="1233520139" sldId="298"/>
        </pc:sldMkLst>
      </pc:sldChg>
      <pc:sldChg chg="add ord">
        <pc:chgData name="Uživatel typu Host" userId="S::urn:spo:tenantanon#82ce90bd-a47c-480a-a2e6-1cc29b6a11f7::" providerId="AD" clId="Web-{25DFACFC-9B3F-8998-ED6B-7A953EF04AA0}" dt="2025-10-20T09:13:44.776" v="22"/>
        <pc:sldMkLst>
          <pc:docMk/>
          <pc:sldMk cId="941358492" sldId="299"/>
        </pc:sldMkLst>
      </pc:sldChg>
      <pc:sldChg chg="add ord">
        <pc:chgData name="Uživatel typu Host" userId="S::urn:spo:tenantanon#82ce90bd-a47c-480a-a2e6-1cc29b6a11f7::" providerId="AD" clId="Web-{25DFACFC-9B3F-8998-ED6B-7A953EF04AA0}" dt="2025-10-20T09:13:44.776" v="21"/>
        <pc:sldMkLst>
          <pc:docMk/>
          <pc:sldMk cId="2546459065" sldId="300"/>
        </pc:sldMkLst>
      </pc:sldChg>
      <pc:sldChg chg="add ord">
        <pc:chgData name="Uživatel typu Host" userId="S::urn:spo:tenantanon#82ce90bd-a47c-480a-a2e6-1cc29b6a11f7::" providerId="AD" clId="Web-{25DFACFC-9B3F-8998-ED6B-7A953EF04AA0}" dt="2025-10-20T09:13:44.776" v="19"/>
        <pc:sldMkLst>
          <pc:docMk/>
          <pc:sldMk cId="2115846272" sldId="301"/>
        </pc:sldMkLst>
      </pc:sldChg>
      <pc:sldChg chg="add ord">
        <pc:chgData name="Uživatel typu Host" userId="S::urn:spo:tenantanon#82ce90bd-a47c-480a-a2e6-1cc29b6a11f7::" providerId="AD" clId="Web-{25DFACFC-9B3F-8998-ED6B-7A953EF04AA0}" dt="2025-10-20T09:13:44.776" v="18"/>
        <pc:sldMkLst>
          <pc:docMk/>
          <pc:sldMk cId="2796348564" sldId="302"/>
        </pc:sldMkLst>
      </pc:sldChg>
      <pc:sldChg chg="add ord">
        <pc:chgData name="Uživatel typu Host" userId="S::urn:spo:tenantanon#82ce90bd-a47c-480a-a2e6-1cc29b6a11f7::" providerId="AD" clId="Web-{25DFACFC-9B3F-8998-ED6B-7A953EF04AA0}" dt="2025-10-20T09:13:44.776" v="17"/>
        <pc:sldMkLst>
          <pc:docMk/>
          <pc:sldMk cId="774571721" sldId="303"/>
        </pc:sldMkLst>
      </pc:sldChg>
      <pc:sldChg chg="add ord">
        <pc:chgData name="Uživatel typu Host" userId="S::urn:spo:tenantanon#82ce90bd-a47c-480a-a2e6-1cc29b6a11f7::" providerId="AD" clId="Web-{25DFACFC-9B3F-8998-ED6B-7A953EF04AA0}" dt="2025-10-20T09:13:44.776" v="16"/>
        <pc:sldMkLst>
          <pc:docMk/>
          <pc:sldMk cId="2234303180" sldId="304"/>
        </pc:sldMkLst>
      </pc:sldChg>
      <pc:sldChg chg="add ord">
        <pc:chgData name="Uživatel typu Host" userId="S::urn:spo:tenantanon#82ce90bd-a47c-480a-a2e6-1cc29b6a11f7::" providerId="AD" clId="Web-{25DFACFC-9B3F-8998-ED6B-7A953EF04AA0}" dt="2025-10-20T09:13:44.760" v="15"/>
        <pc:sldMkLst>
          <pc:docMk/>
          <pc:sldMk cId="196087351" sldId="305"/>
        </pc:sldMkLst>
      </pc:sldChg>
      <pc:sldChg chg="add ord">
        <pc:chgData name="Uživatel typu Host" userId="S::urn:spo:tenantanon#82ce90bd-a47c-480a-a2e6-1cc29b6a11f7::" providerId="AD" clId="Web-{25DFACFC-9B3F-8998-ED6B-7A953EF04AA0}" dt="2025-10-20T09:13:44.760" v="13"/>
        <pc:sldMkLst>
          <pc:docMk/>
          <pc:sldMk cId="2963841279" sldId="306"/>
        </pc:sldMkLst>
      </pc:sldChg>
    </pc:docChg>
  </pc:docChgLst>
  <pc:docChgLst>
    <pc:chgData name="Holková Lenka, Ing." userId="S::mzuholkoval@mznet.cz::f1443159-c005-48fa-b568-048d62c91a32" providerId="AD" clId="Web-{B388ED4D-BEFF-7FEF-C856-9DD1959BD131}"/>
    <pc:docChg chg="addSld delSld modSld">
      <pc:chgData name="Holková Lenka, Ing." userId="S::mzuholkoval@mznet.cz::f1443159-c005-48fa-b568-048d62c91a32" providerId="AD" clId="Web-{B388ED4D-BEFF-7FEF-C856-9DD1959BD131}" dt="2025-10-20T09:14:23.746" v="499"/>
      <pc:docMkLst>
        <pc:docMk/>
      </pc:docMkLst>
      <pc:sldChg chg="modSp">
        <pc:chgData name="Holková Lenka, Ing." userId="S::mzuholkoval@mznet.cz::f1443159-c005-48fa-b568-048d62c91a32" providerId="AD" clId="Web-{B388ED4D-BEFF-7FEF-C856-9DD1959BD131}" dt="2025-10-20T07:49:10.792" v="260" actId="20577"/>
        <pc:sldMkLst>
          <pc:docMk/>
          <pc:sldMk cId="2337607109" sldId="263"/>
        </pc:sldMkLst>
        <pc:spChg chg="mod">
          <ac:chgData name="Holková Lenka, Ing." userId="S::mzuholkoval@mznet.cz::f1443159-c005-48fa-b568-048d62c91a32" providerId="AD" clId="Web-{B388ED4D-BEFF-7FEF-C856-9DD1959BD131}" dt="2025-10-20T07:49:10.792" v="260" actId="20577"/>
          <ac:spMkLst>
            <pc:docMk/>
            <pc:sldMk cId="2337607109" sldId="263"/>
            <ac:spMk id="3" creationId="{D3EFA9BD-CDBB-47EB-7B3F-9C63B8F3EBB2}"/>
          </ac:spMkLst>
        </pc:spChg>
      </pc:sldChg>
      <pc:sldChg chg="modSp">
        <pc:chgData name="Holková Lenka, Ing." userId="S::mzuholkoval@mznet.cz::f1443159-c005-48fa-b568-048d62c91a32" providerId="AD" clId="Web-{B388ED4D-BEFF-7FEF-C856-9DD1959BD131}" dt="2025-10-20T07:55:19.216" v="262" actId="20577"/>
        <pc:sldMkLst>
          <pc:docMk/>
          <pc:sldMk cId="2971123500" sldId="274"/>
        </pc:sldMkLst>
        <pc:spChg chg="mod">
          <ac:chgData name="Holková Lenka, Ing." userId="S::mzuholkoval@mznet.cz::f1443159-c005-48fa-b568-048d62c91a32" providerId="AD" clId="Web-{B388ED4D-BEFF-7FEF-C856-9DD1959BD131}" dt="2025-10-20T07:55:19.216" v="262" actId="20577"/>
          <ac:spMkLst>
            <pc:docMk/>
            <pc:sldMk cId="2971123500" sldId="274"/>
            <ac:spMk id="3" creationId="{EF69DDD9-0200-D01A-7ACD-8B3DA62A6FBD}"/>
          </ac:spMkLst>
        </pc:spChg>
      </pc:sldChg>
      <pc:sldChg chg="addSp modSp">
        <pc:chgData name="Holková Lenka, Ing." userId="S::mzuholkoval@mznet.cz::f1443159-c005-48fa-b568-048d62c91a32" providerId="AD" clId="Web-{B388ED4D-BEFF-7FEF-C856-9DD1959BD131}" dt="2025-10-20T08:27:37.852" v="496" actId="20577"/>
        <pc:sldMkLst>
          <pc:docMk/>
          <pc:sldMk cId="2053231593" sldId="277"/>
        </pc:sldMkLst>
        <pc:spChg chg="add mod">
          <ac:chgData name="Holková Lenka, Ing." userId="S::mzuholkoval@mznet.cz::f1443159-c005-48fa-b568-048d62c91a32" providerId="AD" clId="Web-{B388ED4D-BEFF-7FEF-C856-9DD1959BD131}" dt="2025-10-20T08:27:37.852" v="496" actId="20577"/>
          <ac:spMkLst>
            <pc:docMk/>
            <pc:sldMk cId="2053231593" sldId="277"/>
            <ac:spMk id="4" creationId="{27D4A485-585E-A0C9-5124-90D7FD90ACD9}"/>
          </ac:spMkLst>
        </pc:spChg>
        <pc:spChg chg="mod">
          <ac:chgData name="Holková Lenka, Ing." userId="S::mzuholkoval@mznet.cz::f1443159-c005-48fa-b568-048d62c91a32" providerId="AD" clId="Web-{B388ED4D-BEFF-7FEF-C856-9DD1959BD131}" dt="2025-10-20T08:17:26.772" v="491" actId="20577"/>
          <ac:spMkLst>
            <pc:docMk/>
            <pc:sldMk cId="2053231593" sldId="277"/>
            <ac:spMk id="7" creationId="{1F69E435-AF8D-34CC-07F4-0F1171DCDADA}"/>
          </ac:spMkLst>
        </pc:spChg>
      </pc:sldChg>
      <pc:sldChg chg="modSp add">
        <pc:chgData name="Holková Lenka, Ing." userId="S::mzuholkoval@mznet.cz::f1443159-c005-48fa-b568-048d62c91a32" providerId="AD" clId="Web-{B388ED4D-BEFF-7FEF-C856-9DD1959BD131}" dt="2025-10-20T08:10:25.673" v="286" actId="20577"/>
        <pc:sldMkLst>
          <pc:docMk/>
          <pc:sldMk cId="2239857546" sldId="280"/>
        </pc:sldMkLst>
        <pc:spChg chg="mod">
          <ac:chgData name="Holková Lenka, Ing." userId="S::mzuholkoval@mznet.cz::f1443159-c005-48fa-b568-048d62c91a32" providerId="AD" clId="Web-{B388ED4D-BEFF-7FEF-C856-9DD1959BD131}" dt="2025-10-20T08:10:25.673" v="286" actId="20577"/>
          <ac:spMkLst>
            <pc:docMk/>
            <pc:sldMk cId="2239857546" sldId="280"/>
            <ac:spMk id="3" creationId="{E8ED7225-43C4-5FE0-3061-68D66D6B89C2}"/>
          </ac:spMkLst>
        </pc:spChg>
      </pc:sldChg>
      <pc:sldChg chg="add">
        <pc:chgData name="Holková Lenka, Ing." userId="S::mzuholkoval@mznet.cz::f1443159-c005-48fa-b568-048d62c91a32" providerId="AD" clId="Web-{B388ED4D-BEFF-7FEF-C856-9DD1959BD131}" dt="2025-10-20T06:30:47.315" v="1"/>
        <pc:sldMkLst>
          <pc:docMk/>
          <pc:sldMk cId="268722820" sldId="281"/>
        </pc:sldMkLst>
      </pc:sldChg>
      <pc:sldChg chg="add">
        <pc:chgData name="Holková Lenka, Ing." userId="S::mzuholkoval@mznet.cz::f1443159-c005-48fa-b568-048d62c91a32" providerId="AD" clId="Web-{B388ED4D-BEFF-7FEF-C856-9DD1959BD131}" dt="2025-10-20T06:30:47.862" v="2"/>
        <pc:sldMkLst>
          <pc:docMk/>
          <pc:sldMk cId="3464624386" sldId="282"/>
        </pc:sldMkLst>
      </pc:sldChg>
      <pc:sldChg chg="add">
        <pc:chgData name="Holková Lenka, Ing." userId="S::mzuholkoval@mznet.cz::f1443159-c005-48fa-b568-048d62c91a32" providerId="AD" clId="Web-{B388ED4D-BEFF-7FEF-C856-9DD1959BD131}" dt="2025-10-20T06:30:48.393" v="3"/>
        <pc:sldMkLst>
          <pc:docMk/>
          <pc:sldMk cId="3332940224" sldId="283"/>
        </pc:sldMkLst>
      </pc:sldChg>
      <pc:sldChg chg="add">
        <pc:chgData name="Holková Lenka, Ing." userId="S::mzuholkoval@mznet.cz::f1443159-c005-48fa-b568-048d62c91a32" providerId="AD" clId="Web-{B388ED4D-BEFF-7FEF-C856-9DD1959BD131}" dt="2025-10-20T06:30:48.956" v="4"/>
        <pc:sldMkLst>
          <pc:docMk/>
          <pc:sldMk cId="1540694247" sldId="284"/>
        </pc:sldMkLst>
      </pc:sldChg>
      <pc:sldChg chg="add">
        <pc:chgData name="Holková Lenka, Ing." userId="S::mzuholkoval@mznet.cz::f1443159-c005-48fa-b568-048d62c91a32" providerId="AD" clId="Web-{B388ED4D-BEFF-7FEF-C856-9DD1959BD131}" dt="2025-10-20T06:30:49.518" v="5"/>
        <pc:sldMkLst>
          <pc:docMk/>
          <pc:sldMk cId="799958880" sldId="285"/>
        </pc:sldMkLst>
      </pc:sldChg>
      <pc:sldChg chg="add">
        <pc:chgData name="Holková Lenka, Ing." userId="S::mzuholkoval@mznet.cz::f1443159-c005-48fa-b568-048d62c91a32" providerId="AD" clId="Web-{B388ED4D-BEFF-7FEF-C856-9DD1959BD131}" dt="2025-10-20T06:30:50.065" v="6"/>
        <pc:sldMkLst>
          <pc:docMk/>
          <pc:sldMk cId="1150994408" sldId="286"/>
        </pc:sldMkLst>
      </pc:sldChg>
      <pc:sldChg chg="add">
        <pc:chgData name="Holková Lenka, Ing." userId="S::mzuholkoval@mznet.cz::f1443159-c005-48fa-b568-048d62c91a32" providerId="AD" clId="Web-{B388ED4D-BEFF-7FEF-C856-9DD1959BD131}" dt="2025-10-20T06:30:50.643" v="7"/>
        <pc:sldMkLst>
          <pc:docMk/>
          <pc:sldMk cId="1235194695" sldId="287"/>
        </pc:sldMkLst>
      </pc:sldChg>
      <pc:sldChg chg="add">
        <pc:chgData name="Holková Lenka, Ing." userId="S::mzuholkoval@mznet.cz::f1443159-c005-48fa-b568-048d62c91a32" providerId="AD" clId="Web-{B388ED4D-BEFF-7FEF-C856-9DD1959BD131}" dt="2025-10-20T06:30:51.221" v="8"/>
        <pc:sldMkLst>
          <pc:docMk/>
          <pc:sldMk cId="1114413601" sldId="288"/>
        </pc:sldMkLst>
      </pc:sldChg>
      <pc:sldChg chg="delSp modSp new">
        <pc:chgData name="Holková Lenka, Ing." userId="S::mzuholkoval@mznet.cz::f1443159-c005-48fa-b568-048d62c91a32" providerId="AD" clId="Web-{B388ED4D-BEFF-7FEF-C856-9DD1959BD131}" dt="2025-10-20T06:33:10.289" v="36" actId="1076"/>
        <pc:sldMkLst>
          <pc:docMk/>
          <pc:sldMk cId="1069189219" sldId="289"/>
        </pc:sldMkLst>
        <pc:spChg chg="mod">
          <ac:chgData name="Holková Lenka, Ing." userId="S::mzuholkoval@mznet.cz::f1443159-c005-48fa-b568-048d62c91a32" providerId="AD" clId="Web-{B388ED4D-BEFF-7FEF-C856-9DD1959BD131}" dt="2025-10-20T06:33:10.289" v="36" actId="1076"/>
          <ac:spMkLst>
            <pc:docMk/>
            <pc:sldMk cId="1069189219" sldId="289"/>
            <ac:spMk id="2" creationId="{3B759F6F-CA8C-40DF-182E-5DECAD98E98A}"/>
          </ac:spMkLst>
        </pc:spChg>
        <pc:spChg chg="del mod">
          <ac:chgData name="Holková Lenka, Ing." userId="S::mzuholkoval@mznet.cz::f1443159-c005-48fa-b568-048d62c91a32" providerId="AD" clId="Web-{B388ED4D-BEFF-7FEF-C856-9DD1959BD131}" dt="2025-10-20T06:33:04.570" v="35"/>
          <ac:spMkLst>
            <pc:docMk/>
            <pc:sldMk cId="1069189219" sldId="289"/>
            <ac:spMk id="3" creationId="{D0C78654-53A3-B4FF-952D-3F7CC08A8619}"/>
          </ac:spMkLst>
        </pc:spChg>
      </pc:sldChg>
      <pc:sldChg chg="new del">
        <pc:chgData name="Holková Lenka, Ing." userId="S::mzuholkoval@mznet.cz::f1443159-c005-48fa-b568-048d62c91a32" providerId="AD" clId="Web-{B388ED4D-BEFF-7FEF-C856-9DD1959BD131}" dt="2025-10-20T06:37:36.968" v="41"/>
        <pc:sldMkLst>
          <pc:docMk/>
          <pc:sldMk cId="1696206697" sldId="290"/>
        </pc:sldMkLst>
      </pc:sldChg>
      <pc:sldChg chg="add">
        <pc:chgData name="Holková Lenka, Ing." userId="S::mzuholkoval@mznet.cz::f1443159-c005-48fa-b568-048d62c91a32" providerId="AD" clId="Web-{B388ED4D-BEFF-7FEF-C856-9DD1959BD131}" dt="2025-10-20T06:37:28.358" v="38"/>
        <pc:sldMkLst>
          <pc:docMk/>
          <pc:sldMk cId="3954681915" sldId="291"/>
        </pc:sldMkLst>
      </pc:sldChg>
      <pc:sldChg chg="add">
        <pc:chgData name="Holková Lenka, Ing." userId="S::mzuholkoval@mznet.cz::f1443159-c005-48fa-b568-048d62c91a32" providerId="AD" clId="Web-{B388ED4D-BEFF-7FEF-C856-9DD1959BD131}" dt="2025-10-20T06:37:28.905" v="39"/>
        <pc:sldMkLst>
          <pc:docMk/>
          <pc:sldMk cId="1122411193" sldId="292"/>
        </pc:sldMkLst>
      </pc:sldChg>
      <pc:sldChg chg="add">
        <pc:chgData name="Holková Lenka, Ing." userId="S::mzuholkoval@mznet.cz::f1443159-c005-48fa-b568-048d62c91a32" providerId="AD" clId="Web-{B388ED4D-BEFF-7FEF-C856-9DD1959BD131}" dt="2025-10-20T06:37:29.468" v="40"/>
        <pc:sldMkLst>
          <pc:docMk/>
          <pc:sldMk cId="4098438170" sldId="293"/>
        </pc:sldMkLst>
      </pc:sldChg>
      <pc:sldChg chg="delSp modSp new">
        <pc:chgData name="Holková Lenka, Ing." userId="S::mzuholkoval@mznet.cz::f1443159-c005-48fa-b568-048d62c91a32" providerId="AD" clId="Web-{B388ED4D-BEFF-7FEF-C856-9DD1959BD131}" dt="2025-10-20T06:38:40.646" v="72" actId="1076"/>
        <pc:sldMkLst>
          <pc:docMk/>
          <pc:sldMk cId="1272426419" sldId="294"/>
        </pc:sldMkLst>
        <pc:spChg chg="mod">
          <ac:chgData name="Holková Lenka, Ing." userId="S::mzuholkoval@mznet.cz::f1443159-c005-48fa-b568-048d62c91a32" providerId="AD" clId="Web-{B388ED4D-BEFF-7FEF-C856-9DD1959BD131}" dt="2025-10-20T06:38:40.646" v="72" actId="1076"/>
          <ac:spMkLst>
            <pc:docMk/>
            <pc:sldMk cId="1272426419" sldId="294"/>
            <ac:spMk id="2" creationId="{7511CF94-29F0-695E-6FA3-521B622FBCFD}"/>
          </ac:spMkLst>
        </pc:spChg>
        <pc:spChg chg="del">
          <ac:chgData name="Holková Lenka, Ing." userId="S::mzuholkoval@mznet.cz::f1443159-c005-48fa-b568-048d62c91a32" providerId="AD" clId="Web-{B388ED4D-BEFF-7FEF-C856-9DD1959BD131}" dt="2025-10-20T06:38:35.208" v="71"/>
          <ac:spMkLst>
            <pc:docMk/>
            <pc:sldMk cId="1272426419" sldId="294"/>
            <ac:spMk id="3" creationId="{2147FEF5-BE31-3C4E-C698-02CAD85D134D}"/>
          </ac:spMkLst>
        </pc:spChg>
      </pc:sldChg>
      <pc:sldChg chg="delSp modSp new">
        <pc:chgData name="Holková Lenka, Ing." userId="S::mzuholkoval@mznet.cz::f1443159-c005-48fa-b568-048d62c91a32" providerId="AD" clId="Web-{B388ED4D-BEFF-7FEF-C856-9DD1959BD131}" dt="2025-10-20T09:12:58.430" v="498" actId="1076"/>
        <pc:sldMkLst>
          <pc:docMk/>
          <pc:sldMk cId="3821823369" sldId="295"/>
        </pc:sldMkLst>
        <pc:spChg chg="mod">
          <ac:chgData name="Holková Lenka, Ing." userId="S::mzuholkoval@mznet.cz::f1443159-c005-48fa-b568-048d62c91a32" providerId="AD" clId="Web-{B388ED4D-BEFF-7FEF-C856-9DD1959BD131}" dt="2025-10-20T09:12:58.430" v="498" actId="1076"/>
          <ac:spMkLst>
            <pc:docMk/>
            <pc:sldMk cId="3821823369" sldId="295"/>
            <ac:spMk id="2" creationId="{87376CAF-88F0-27AE-881C-8E8A2B5AE87F}"/>
          </ac:spMkLst>
        </pc:spChg>
        <pc:spChg chg="del">
          <ac:chgData name="Holková Lenka, Ing." userId="S::mzuholkoval@mznet.cz::f1443159-c005-48fa-b568-048d62c91a32" providerId="AD" clId="Web-{B388ED4D-BEFF-7FEF-C856-9DD1959BD131}" dt="2025-10-20T09:12:53.242" v="497"/>
          <ac:spMkLst>
            <pc:docMk/>
            <pc:sldMk cId="3821823369" sldId="295"/>
            <ac:spMk id="3" creationId="{1E9A2FE7-ECDE-5038-2D9F-0A755E9E5085}"/>
          </ac:spMkLst>
        </pc:spChg>
      </pc:sldChg>
      <pc:sldChg chg="del">
        <pc:chgData name="Holková Lenka, Ing." userId="S::mzuholkoval@mznet.cz::f1443159-c005-48fa-b568-048d62c91a32" providerId="AD" clId="Web-{B388ED4D-BEFF-7FEF-C856-9DD1959BD131}" dt="2025-10-20T09:14:23.746" v="499"/>
        <pc:sldMkLst>
          <pc:docMk/>
          <pc:sldMk cId="2963841279" sldId="306"/>
        </pc:sldMkLst>
      </pc:sldChg>
    </pc:docChg>
  </pc:docChgLst>
  <pc:docChgLst>
    <pc:chgData name="Uživatel typu Host" userId="S::urn:spo:tenantanon#82ce90bd-a47c-480a-a2e6-1cc29b6a11f7::" providerId="AD" clId="Web-{5B726B64-74AF-BB9B-A561-62C7E0475E26}"/>
    <pc:docChg chg="modSld">
      <pc:chgData name="Uživatel typu Host" userId="S::urn:spo:tenantanon#82ce90bd-a47c-480a-a2e6-1cc29b6a11f7::" providerId="AD" clId="Web-{5B726B64-74AF-BB9B-A561-62C7E0475E26}" dt="2025-10-20T10:57:43.185" v="43" actId="20577"/>
      <pc:docMkLst>
        <pc:docMk/>
      </pc:docMkLst>
      <pc:sldChg chg="modSp">
        <pc:chgData name="Uživatel typu Host" userId="S::urn:spo:tenantanon#82ce90bd-a47c-480a-a2e6-1cc29b6a11f7::" providerId="AD" clId="Web-{5B726B64-74AF-BB9B-A561-62C7E0475E26}" dt="2025-10-20T10:57:43.185" v="43" actId="20577"/>
        <pc:sldMkLst>
          <pc:docMk/>
          <pc:sldMk cId="3464624386" sldId="282"/>
        </pc:sldMkLst>
        <pc:spChg chg="mod">
          <ac:chgData name="Uživatel typu Host" userId="S::urn:spo:tenantanon#82ce90bd-a47c-480a-a2e6-1cc29b6a11f7::" providerId="AD" clId="Web-{5B726B64-74AF-BB9B-A561-62C7E0475E26}" dt="2025-10-20T10:57:43.185" v="43" actId="20577"/>
          <ac:spMkLst>
            <pc:docMk/>
            <pc:sldMk cId="3464624386" sldId="282"/>
            <ac:spMk id="3" creationId="{87E6652D-23B4-C56B-FED4-F0B626F20FC6}"/>
          </ac:spMkLst>
        </pc:spChg>
      </pc:sldChg>
    </pc:docChg>
  </pc:docChgLst>
  <pc:docChgLst>
    <pc:chgData name="Kašpar Stanislav" userId="41b45b2b-bb70-4abc-a9c7-442ea068bb1d" providerId="ADAL" clId="{24187173-ABD4-4344-BAC2-296122CD5223}"/>
    <pc:docChg chg="custSel modSld sldOrd">
      <pc:chgData name="Kašpar Stanislav" userId="41b45b2b-bb70-4abc-a9c7-442ea068bb1d" providerId="ADAL" clId="{24187173-ABD4-4344-BAC2-296122CD5223}" dt="2025-10-20T09:20:00.092" v="106" actId="1076"/>
      <pc:docMkLst>
        <pc:docMk/>
      </pc:docMkLst>
      <pc:sldChg chg="modSp mod">
        <pc:chgData name="Kašpar Stanislav" userId="41b45b2b-bb70-4abc-a9c7-442ea068bb1d" providerId="ADAL" clId="{24187173-ABD4-4344-BAC2-296122CD5223}" dt="2025-10-20T09:20:00.092" v="106" actId="1076"/>
        <pc:sldMkLst>
          <pc:docMk/>
          <pc:sldMk cId="2053231593" sldId="277"/>
        </pc:sldMkLst>
        <pc:spChg chg="mod">
          <ac:chgData name="Kašpar Stanislav" userId="41b45b2b-bb70-4abc-a9c7-442ea068bb1d" providerId="ADAL" clId="{24187173-ABD4-4344-BAC2-296122CD5223}" dt="2025-10-20T09:14:45.221" v="5" actId="1076"/>
          <ac:spMkLst>
            <pc:docMk/>
            <pc:sldMk cId="2053231593" sldId="277"/>
            <ac:spMk id="2" creationId="{51F62764-C5BA-6854-4BA6-AECD9359BB06}"/>
          </ac:spMkLst>
        </pc:spChg>
        <pc:spChg chg="mod">
          <ac:chgData name="Kašpar Stanislav" userId="41b45b2b-bb70-4abc-a9c7-442ea068bb1d" providerId="ADAL" clId="{24187173-ABD4-4344-BAC2-296122CD5223}" dt="2025-10-20T09:20:00.092" v="106" actId="1076"/>
          <ac:spMkLst>
            <pc:docMk/>
            <pc:sldMk cId="2053231593" sldId="277"/>
            <ac:spMk id="3" creationId="{246DE18B-AA84-01DD-6256-A6F990A3E845}"/>
          </ac:spMkLst>
        </pc:spChg>
        <pc:spChg chg="mod">
          <ac:chgData name="Kašpar Stanislav" userId="41b45b2b-bb70-4abc-a9c7-442ea068bb1d" providerId="ADAL" clId="{24187173-ABD4-4344-BAC2-296122CD5223}" dt="2025-10-20T09:19:47.588" v="103" actId="1076"/>
          <ac:spMkLst>
            <pc:docMk/>
            <pc:sldMk cId="2053231593" sldId="277"/>
            <ac:spMk id="4" creationId="{27D4A485-585E-A0C9-5124-90D7FD90ACD9}"/>
          </ac:spMkLst>
        </pc:spChg>
        <pc:spChg chg="mod">
          <ac:chgData name="Kašpar Stanislav" userId="41b45b2b-bb70-4abc-a9c7-442ea068bb1d" providerId="ADAL" clId="{24187173-ABD4-4344-BAC2-296122CD5223}" dt="2025-10-20T09:19:50.277" v="104" actId="1076"/>
          <ac:spMkLst>
            <pc:docMk/>
            <pc:sldMk cId="2053231593" sldId="277"/>
            <ac:spMk id="7" creationId="{1F69E435-AF8D-34CC-07F4-0F1171DCDADA}"/>
          </ac:spMkLst>
        </pc:spChg>
      </pc:sldChg>
      <pc:sldChg chg="modSp mod">
        <pc:chgData name="Kašpar Stanislav" userId="41b45b2b-bb70-4abc-a9c7-442ea068bb1d" providerId="ADAL" clId="{24187173-ABD4-4344-BAC2-296122CD5223}" dt="2025-10-20T09:17:50.077" v="59" actId="20577"/>
        <pc:sldMkLst>
          <pc:docMk/>
          <pc:sldMk cId="268722820" sldId="281"/>
        </pc:sldMkLst>
        <pc:spChg chg="mod">
          <ac:chgData name="Kašpar Stanislav" userId="41b45b2b-bb70-4abc-a9c7-442ea068bb1d" providerId="ADAL" clId="{24187173-ABD4-4344-BAC2-296122CD5223}" dt="2025-10-20T09:17:50.077" v="59" actId="20577"/>
          <ac:spMkLst>
            <pc:docMk/>
            <pc:sldMk cId="268722820" sldId="281"/>
            <ac:spMk id="2" creationId="{BBC709BE-93F9-9EAA-9446-62E0E02C05C8}"/>
          </ac:spMkLst>
        </pc:spChg>
      </pc:sldChg>
      <pc:sldChg chg="modSp mod">
        <pc:chgData name="Kašpar Stanislav" userId="41b45b2b-bb70-4abc-a9c7-442ea068bb1d" providerId="ADAL" clId="{24187173-ABD4-4344-BAC2-296122CD5223}" dt="2025-10-20T09:18:37.179" v="80" actId="20577"/>
        <pc:sldMkLst>
          <pc:docMk/>
          <pc:sldMk cId="1069189219" sldId="289"/>
        </pc:sldMkLst>
        <pc:spChg chg="mod">
          <ac:chgData name="Kašpar Stanislav" userId="41b45b2b-bb70-4abc-a9c7-442ea068bb1d" providerId="ADAL" clId="{24187173-ABD4-4344-BAC2-296122CD5223}" dt="2025-10-20T09:18:37.179" v="80" actId="20577"/>
          <ac:spMkLst>
            <pc:docMk/>
            <pc:sldMk cId="1069189219" sldId="289"/>
            <ac:spMk id="2" creationId="{3B759F6F-CA8C-40DF-182E-5DECAD98E98A}"/>
          </ac:spMkLst>
        </pc:spChg>
      </pc:sldChg>
      <pc:sldChg chg="modSp mod">
        <pc:chgData name="Kašpar Stanislav" userId="41b45b2b-bb70-4abc-a9c7-442ea068bb1d" providerId="ADAL" clId="{24187173-ABD4-4344-BAC2-296122CD5223}" dt="2025-10-20T07:49:52.708" v="0" actId="27636"/>
        <pc:sldMkLst>
          <pc:docMk/>
          <pc:sldMk cId="3954681915" sldId="291"/>
        </pc:sldMkLst>
        <pc:spChg chg="mod">
          <ac:chgData name="Kašpar Stanislav" userId="41b45b2b-bb70-4abc-a9c7-442ea068bb1d" providerId="ADAL" clId="{24187173-ABD4-4344-BAC2-296122CD5223}" dt="2025-10-20T07:49:52.708" v="0" actId="27636"/>
          <ac:spMkLst>
            <pc:docMk/>
            <pc:sldMk cId="3954681915" sldId="291"/>
            <ac:spMk id="3" creationId="{87E6652D-23B4-C56B-FED4-F0B626F20FC6}"/>
          </ac:spMkLst>
        </pc:spChg>
      </pc:sldChg>
      <pc:sldChg chg="modSp mod">
        <pc:chgData name="Kašpar Stanislav" userId="41b45b2b-bb70-4abc-a9c7-442ea068bb1d" providerId="ADAL" clId="{24187173-ABD4-4344-BAC2-296122CD5223}" dt="2025-10-20T07:49:52.786" v="1" actId="27636"/>
        <pc:sldMkLst>
          <pc:docMk/>
          <pc:sldMk cId="1122411193" sldId="292"/>
        </pc:sldMkLst>
        <pc:spChg chg="mod">
          <ac:chgData name="Kašpar Stanislav" userId="41b45b2b-bb70-4abc-a9c7-442ea068bb1d" providerId="ADAL" clId="{24187173-ABD4-4344-BAC2-296122CD5223}" dt="2025-10-20T07:49:52.786" v="1" actId="27636"/>
          <ac:spMkLst>
            <pc:docMk/>
            <pc:sldMk cId="1122411193" sldId="292"/>
            <ac:spMk id="3" creationId="{87E6652D-23B4-C56B-FED4-F0B626F20FC6}"/>
          </ac:spMkLst>
        </pc:spChg>
      </pc:sldChg>
      <pc:sldChg chg="modSp mod">
        <pc:chgData name="Kašpar Stanislav" userId="41b45b2b-bb70-4abc-a9c7-442ea068bb1d" providerId="ADAL" clId="{24187173-ABD4-4344-BAC2-296122CD5223}" dt="2025-10-20T07:49:52.808" v="2" actId="27636"/>
        <pc:sldMkLst>
          <pc:docMk/>
          <pc:sldMk cId="4098438170" sldId="293"/>
        </pc:sldMkLst>
        <pc:spChg chg="mod">
          <ac:chgData name="Kašpar Stanislav" userId="41b45b2b-bb70-4abc-a9c7-442ea068bb1d" providerId="ADAL" clId="{24187173-ABD4-4344-BAC2-296122CD5223}" dt="2025-10-20T07:49:52.808" v="2" actId="27636"/>
          <ac:spMkLst>
            <pc:docMk/>
            <pc:sldMk cId="4098438170" sldId="293"/>
            <ac:spMk id="3" creationId="{87E6652D-23B4-C56B-FED4-F0B626F20FC6}"/>
          </ac:spMkLst>
        </pc:spChg>
      </pc:sldChg>
      <pc:sldChg chg="modSp mod ord">
        <pc:chgData name="Kašpar Stanislav" userId="41b45b2b-bb70-4abc-a9c7-442ea068bb1d" providerId="ADAL" clId="{24187173-ABD4-4344-BAC2-296122CD5223}" dt="2025-10-20T09:19:25.183" v="101" actId="20577"/>
        <pc:sldMkLst>
          <pc:docMk/>
          <pc:sldMk cId="1272426419" sldId="294"/>
        </pc:sldMkLst>
        <pc:spChg chg="mod">
          <ac:chgData name="Kašpar Stanislav" userId="41b45b2b-bb70-4abc-a9c7-442ea068bb1d" providerId="ADAL" clId="{24187173-ABD4-4344-BAC2-296122CD5223}" dt="2025-10-20T09:19:25.183" v="101" actId="20577"/>
          <ac:spMkLst>
            <pc:docMk/>
            <pc:sldMk cId="1272426419" sldId="294"/>
            <ac:spMk id="2" creationId="{7511CF94-29F0-695E-6FA3-521B622FBCF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CBA269-6BBE-4AA2-96FD-7B0B213CA5BF}" type="datetimeFigureOut">
              <a:rPr lang="cs-CZ" smtClean="0"/>
              <a:t>20.10.2025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42436A-9FC5-4FCD-9DE9-6503FE6ECCC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7409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42436A-9FC5-4FCD-9DE9-6503FE6ECCC8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657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Upozornit pacienty na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42436A-9FC5-4FCD-9DE9-6503FE6ECCC8}" type="slidenum">
              <a:rPr lang="cs-CZ" smtClean="0"/>
              <a:t>37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6689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ek 13" descr="Obsah obrázku umění, design&#10;&#10;Obsah vygenerovaný umělou inteligencí může být nesprávný.">
            <a:extLst>
              <a:ext uri="{FF2B5EF4-FFF2-40B4-BE49-F238E27FC236}">
                <a16:creationId xmlns:a16="http://schemas.microsoft.com/office/drawing/2014/main" id="{DF30EEC5-1110-7896-51B3-2E50EF1859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18313">
            <a:off x="6150067" y="-1654682"/>
            <a:ext cx="9144000" cy="5143500"/>
          </a:xfrm>
          <a:prstGeom prst="rect">
            <a:avLst/>
          </a:prstGeom>
        </p:spPr>
      </p:pic>
      <p:pic>
        <p:nvPicPr>
          <p:cNvPr id="12" name="Obrázek 11" descr="Obsah obrázku umění, design&#10;&#10;Obsah vygenerovaný umělou inteligencí může být nesprávný.">
            <a:extLst>
              <a:ext uri="{FF2B5EF4-FFF2-40B4-BE49-F238E27FC236}">
                <a16:creationId xmlns:a16="http://schemas.microsoft.com/office/drawing/2014/main" id="{6B07D6AE-4894-8C86-FE45-7B35F59A0E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2850">
            <a:off x="4935578" y="1559313"/>
            <a:ext cx="9144000" cy="5143500"/>
          </a:xfrm>
          <a:prstGeom prst="rect">
            <a:avLst/>
          </a:prstGeom>
        </p:spPr>
      </p:pic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grpSp>
        <p:nvGrpSpPr>
          <p:cNvPr id="7" name="Skupina 6">
            <a:extLst>
              <a:ext uri="{FF2B5EF4-FFF2-40B4-BE49-F238E27FC236}">
                <a16:creationId xmlns:a16="http://schemas.microsoft.com/office/drawing/2014/main" id="{89D0EF58-BEDB-3509-1F39-A17CC2B857BA}"/>
              </a:ext>
            </a:extLst>
          </p:cNvPr>
          <p:cNvGrpSpPr/>
          <p:nvPr userDrawn="1"/>
        </p:nvGrpSpPr>
        <p:grpSpPr>
          <a:xfrm>
            <a:off x="527538" y="414870"/>
            <a:ext cx="7930662" cy="705011"/>
            <a:chOff x="527538" y="414870"/>
            <a:chExt cx="7930662" cy="705011"/>
          </a:xfrm>
        </p:grpSpPr>
        <p:pic>
          <p:nvPicPr>
            <p:cNvPr id="8" name="Obrázek 7">
              <a:extLst>
                <a:ext uri="{FF2B5EF4-FFF2-40B4-BE49-F238E27FC236}">
                  <a16:creationId xmlns:a16="http://schemas.microsoft.com/office/drawing/2014/main" id="{A1E9CEBA-32ED-F921-118E-014B422ACAE9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7538" y="414870"/>
              <a:ext cx="2719034" cy="705011"/>
            </a:xfrm>
            <a:prstGeom prst="rect">
              <a:avLst/>
            </a:prstGeom>
          </p:spPr>
        </p:pic>
        <p:pic>
          <p:nvPicPr>
            <p:cNvPr id="9" name="Obrázek 8" descr="Obsah obrázku text, Písmo, logo, Grafika&#10;&#10;Popis byl vytvořen automaticky">
              <a:extLst>
                <a:ext uri="{FF2B5EF4-FFF2-40B4-BE49-F238E27FC236}">
                  <a16:creationId xmlns:a16="http://schemas.microsoft.com/office/drawing/2014/main" id="{61C6EFE7-566A-58D9-25DB-BE2CB6144AE9}"/>
                </a:ext>
              </a:extLst>
            </p:cNvPr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90" t="19968" r="14326" b="21897"/>
            <a:stretch/>
          </p:blipFill>
          <p:spPr>
            <a:xfrm>
              <a:off x="7288063" y="476116"/>
              <a:ext cx="1170137" cy="572825"/>
            </a:xfrm>
            <a:prstGeom prst="rect">
              <a:avLst/>
            </a:prstGeom>
          </p:spPr>
        </p:pic>
        <p:pic>
          <p:nvPicPr>
            <p:cNvPr id="10" name="Obrázek 9" descr="Obsah obrázku Grafika, grafický design, Písmo, snímek obrazovky&#10;&#10;Popis byl vytvořen automaticky">
              <a:extLst>
                <a:ext uri="{FF2B5EF4-FFF2-40B4-BE49-F238E27FC236}">
                  <a16:creationId xmlns:a16="http://schemas.microsoft.com/office/drawing/2014/main" id="{FA3304E5-0F35-47A2-D967-5C4182547F67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6191" y="460977"/>
              <a:ext cx="1762253" cy="572824"/>
            </a:xfrm>
            <a:prstGeom prst="rect">
              <a:avLst/>
            </a:prstGeom>
          </p:spPr>
        </p:pic>
      </p:grpSp>
      <p:pic>
        <p:nvPicPr>
          <p:cNvPr id="13" name="Obrázek 12" descr="Obsah obrázku umění, design&#10;&#10;Obsah vygenerovaný umělou inteligencí může být nesprávný.">
            <a:extLst>
              <a:ext uri="{FF2B5EF4-FFF2-40B4-BE49-F238E27FC236}">
                <a16:creationId xmlns:a16="http://schemas.microsoft.com/office/drawing/2014/main" id="{9ED1E375-8C97-D4AD-12DB-D70B1E7CC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82635">
            <a:off x="-6894095" y="-132628"/>
            <a:ext cx="15159787" cy="852738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931987"/>
            <a:ext cx="7772400" cy="1470025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685800" y="3886200"/>
            <a:ext cx="70866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ek 13" descr="Obsah obrázku umění, design&#10;&#10;Obsah vygenerovaný umělou inteligencí může být nesprávný.">
            <a:extLst>
              <a:ext uri="{FF2B5EF4-FFF2-40B4-BE49-F238E27FC236}">
                <a16:creationId xmlns:a16="http://schemas.microsoft.com/office/drawing/2014/main" id="{570B8098-186A-AD64-5493-F0839B2785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82635">
            <a:off x="-6894095" y="-132628"/>
            <a:ext cx="15159787" cy="8527380"/>
          </a:xfrm>
          <a:prstGeom prst="rect">
            <a:avLst/>
          </a:prstGeom>
        </p:spPr>
      </p:pic>
      <p:grpSp>
        <p:nvGrpSpPr>
          <p:cNvPr id="16" name="Skupina 15">
            <a:extLst>
              <a:ext uri="{FF2B5EF4-FFF2-40B4-BE49-F238E27FC236}">
                <a16:creationId xmlns:a16="http://schemas.microsoft.com/office/drawing/2014/main" id="{006312FF-D933-653F-BAA7-C176B1BF336E}"/>
              </a:ext>
            </a:extLst>
          </p:cNvPr>
          <p:cNvGrpSpPr/>
          <p:nvPr userDrawn="1"/>
        </p:nvGrpSpPr>
        <p:grpSpPr>
          <a:xfrm>
            <a:off x="1609620" y="6250835"/>
            <a:ext cx="5866542" cy="521517"/>
            <a:chOff x="527538" y="414870"/>
            <a:chExt cx="7930662" cy="705011"/>
          </a:xfrm>
        </p:grpSpPr>
        <p:pic>
          <p:nvPicPr>
            <p:cNvPr id="17" name="Obrázek 16">
              <a:extLst>
                <a:ext uri="{FF2B5EF4-FFF2-40B4-BE49-F238E27FC236}">
                  <a16:creationId xmlns:a16="http://schemas.microsoft.com/office/drawing/2014/main" id="{3FFC5587-77BB-C72A-4591-4E60ABE36DDE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7538" y="414870"/>
              <a:ext cx="2719034" cy="705011"/>
            </a:xfrm>
            <a:prstGeom prst="rect">
              <a:avLst/>
            </a:prstGeom>
          </p:spPr>
        </p:pic>
        <p:pic>
          <p:nvPicPr>
            <p:cNvPr id="18" name="Obrázek 17" descr="Obsah obrázku text, Písmo, logo, Grafika&#10;&#10;Popis byl vytvořen automaticky">
              <a:extLst>
                <a:ext uri="{FF2B5EF4-FFF2-40B4-BE49-F238E27FC236}">
                  <a16:creationId xmlns:a16="http://schemas.microsoft.com/office/drawing/2014/main" id="{B36141D3-4F04-B369-B955-2A3023F1F7FC}"/>
                </a:ext>
              </a:extLst>
            </p:cNvPr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90" t="19968" r="14326" b="21897"/>
            <a:stretch/>
          </p:blipFill>
          <p:spPr>
            <a:xfrm>
              <a:off x="7288063" y="476116"/>
              <a:ext cx="1170137" cy="572825"/>
            </a:xfrm>
            <a:prstGeom prst="rect">
              <a:avLst/>
            </a:prstGeom>
          </p:spPr>
        </p:pic>
        <p:pic>
          <p:nvPicPr>
            <p:cNvPr id="19" name="Obrázek 18" descr="Obsah obrázku Grafika, grafický design, Písmo, snímek obrazovky&#10;&#10;Popis byl vytvořen automaticky">
              <a:extLst>
                <a:ext uri="{FF2B5EF4-FFF2-40B4-BE49-F238E27FC236}">
                  <a16:creationId xmlns:a16="http://schemas.microsoft.com/office/drawing/2014/main" id="{71B2038D-9E0A-B390-47A6-B2541651D0AB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6191" y="460977"/>
              <a:ext cx="1762253" cy="572824"/>
            </a:xfrm>
            <a:prstGeom prst="rect">
              <a:avLst/>
            </a:prstGeom>
          </p:spPr>
        </p:pic>
      </p:grpSp>
      <p:pic>
        <p:nvPicPr>
          <p:cNvPr id="13" name="Obrázek 12" descr="Obsah obrázku umění, design&#10;&#10;Obsah vygenerovaný umělou inteligencí může být nesprávný.">
            <a:extLst>
              <a:ext uri="{FF2B5EF4-FFF2-40B4-BE49-F238E27FC236}">
                <a16:creationId xmlns:a16="http://schemas.microsoft.com/office/drawing/2014/main" id="{7B3AE7B6-05D1-2EB7-0FF3-9AA0DE904B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2850">
            <a:off x="4935578" y="1559313"/>
            <a:ext cx="9144000" cy="51435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15" name="Obrázek 14" descr="Obsah obrázku umění, design&#10;&#10;Obsah vygenerovaný umělou inteligencí může být nesprávný.">
            <a:extLst>
              <a:ext uri="{FF2B5EF4-FFF2-40B4-BE49-F238E27FC236}">
                <a16:creationId xmlns:a16="http://schemas.microsoft.com/office/drawing/2014/main" id="{F3656B41-9E4F-FB3D-F789-B13F9544F3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18313">
            <a:off x="6150067" y="-1654682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ek 11" descr="Obsah obrázku umění, design&#10;&#10;Obsah vygenerovaný umělou inteligencí může být nesprávný.">
            <a:extLst>
              <a:ext uri="{FF2B5EF4-FFF2-40B4-BE49-F238E27FC236}">
                <a16:creationId xmlns:a16="http://schemas.microsoft.com/office/drawing/2014/main" id="{DFE57D57-499F-9C14-D1D8-109D2C707F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82635">
            <a:off x="-6857581" y="-148956"/>
            <a:ext cx="15159787" cy="8527380"/>
          </a:xfrm>
          <a:prstGeom prst="rect">
            <a:avLst/>
          </a:prstGeom>
        </p:spPr>
      </p:pic>
      <p:grpSp>
        <p:nvGrpSpPr>
          <p:cNvPr id="14" name="Skupina 13">
            <a:extLst>
              <a:ext uri="{FF2B5EF4-FFF2-40B4-BE49-F238E27FC236}">
                <a16:creationId xmlns:a16="http://schemas.microsoft.com/office/drawing/2014/main" id="{EE2509E1-21CE-DAAF-2194-FB67B385FA06}"/>
              </a:ext>
            </a:extLst>
          </p:cNvPr>
          <p:cNvGrpSpPr/>
          <p:nvPr userDrawn="1"/>
        </p:nvGrpSpPr>
        <p:grpSpPr>
          <a:xfrm>
            <a:off x="1609620" y="6250835"/>
            <a:ext cx="5866542" cy="521517"/>
            <a:chOff x="527538" y="414870"/>
            <a:chExt cx="7930662" cy="705011"/>
          </a:xfrm>
        </p:grpSpPr>
        <p:pic>
          <p:nvPicPr>
            <p:cNvPr id="15" name="Obrázek 14">
              <a:extLst>
                <a:ext uri="{FF2B5EF4-FFF2-40B4-BE49-F238E27FC236}">
                  <a16:creationId xmlns:a16="http://schemas.microsoft.com/office/drawing/2014/main" id="{FEA327A9-B751-A32C-D878-8FD8AB010F5D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7538" y="414870"/>
              <a:ext cx="2719034" cy="705011"/>
            </a:xfrm>
            <a:prstGeom prst="rect">
              <a:avLst/>
            </a:prstGeom>
          </p:spPr>
        </p:pic>
        <p:pic>
          <p:nvPicPr>
            <p:cNvPr id="16" name="Obrázek 15" descr="Obsah obrázku text, Písmo, logo, Grafika&#10;&#10;Popis byl vytvořen automaticky">
              <a:extLst>
                <a:ext uri="{FF2B5EF4-FFF2-40B4-BE49-F238E27FC236}">
                  <a16:creationId xmlns:a16="http://schemas.microsoft.com/office/drawing/2014/main" id="{1C3996C2-6850-C396-2385-9D9A02977065}"/>
                </a:ext>
              </a:extLst>
            </p:cNvPr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90" t="19968" r="14326" b="21897"/>
            <a:stretch/>
          </p:blipFill>
          <p:spPr>
            <a:xfrm>
              <a:off x="7288063" y="476116"/>
              <a:ext cx="1170137" cy="572825"/>
            </a:xfrm>
            <a:prstGeom prst="rect">
              <a:avLst/>
            </a:prstGeom>
          </p:spPr>
        </p:pic>
        <p:pic>
          <p:nvPicPr>
            <p:cNvPr id="17" name="Obrázek 16" descr="Obsah obrázku Grafika, grafický design, Písmo, snímek obrazovky&#10;&#10;Popis byl vytvořen automaticky">
              <a:extLst>
                <a:ext uri="{FF2B5EF4-FFF2-40B4-BE49-F238E27FC236}">
                  <a16:creationId xmlns:a16="http://schemas.microsoft.com/office/drawing/2014/main" id="{58D65945-341E-7146-3906-4DBE74ED737D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6191" y="460977"/>
              <a:ext cx="1762253" cy="572824"/>
            </a:xfrm>
            <a:prstGeom prst="rect">
              <a:avLst/>
            </a:prstGeom>
          </p:spPr>
        </p:pic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20.10.2025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pic>
        <p:nvPicPr>
          <p:cNvPr id="11" name="Obrázek 10" descr="Obsah obrázku umění, design&#10;&#10;Obsah vygenerovaný umělou inteligencí může být nesprávný.">
            <a:extLst>
              <a:ext uri="{FF2B5EF4-FFF2-40B4-BE49-F238E27FC236}">
                <a16:creationId xmlns:a16="http://schemas.microsoft.com/office/drawing/2014/main" id="{848BDAD0-9157-1FD8-A468-C7815B19A9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2850">
            <a:off x="4935578" y="1559313"/>
            <a:ext cx="9144000" cy="5143500"/>
          </a:xfrm>
          <a:prstGeom prst="rect">
            <a:avLst/>
          </a:prstGeom>
        </p:spPr>
      </p:pic>
      <p:pic>
        <p:nvPicPr>
          <p:cNvPr id="13" name="Obrázek 12" descr="Obsah obrázku umění, design&#10;&#10;Obsah vygenerovaný umělou inteligencí může být nesprávný.">
            <a:extLst>
              <a:ext uri="{FF2B5EF4-FFF2-40B4-BE49-F238E27FC236}">
                <a16:creationId xmlns:a16="http://schemas.microsoft.com/office/drawing/2014/main" id="{3A781CC9-5866-7638-0E3E-48EF9BA00C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18313">
            <a:off x="6150067" y="-1654682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ázek 16" descr="Obsah obrázku umění, design&#10;&#10;Obsah vygenerovaný umělou inteligencí může být nesprávný.">
            <a:extLst>
              <a:ext uri="{FF2B5EF4-FFF2-40B4-BE49-F238E27FC236}">
                <a16:creationId xmlns:a16="http://schemas.microsoft.com/office/drawing/2014/main" id="{5A9CCE9C-C409-C5A4-2A58-A1DF331A08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82635">
            <a:off x="-6894095" y="-132628"/>
            <a:ext cx="15159787" cy="8527380"/>
          </a:xfrm>
          <a:prstGeom prst="rect">
            <a:avLst/>
          </a:prstGeom>
        </p:spPr>
      </p:pic>
      <p:grpSp>
        <p:nvGrpSpPr>
          <p:cNvPr id="19" name="Skupina 18">
            <a:extLst>
              <a:ext uri="{FF2B5EF4-FFF2-40B4-BE49-F238E27FC236}">
                <a16:creationId xmlns:a16="http://schemas.microsoft.com/office/drawing/2014/main" id="{4A843D33-4A3B-CB68-066C-00A4482935DF}"/>
              </a:ext>
            </a:extLst>
          </p:cNvPr>
          <p:cNvGrpSpPr/>
          <p:nvPr userDrawn="1"/>
        </p:nvGrpSpPr>
        <p:grpSpPr>
          <a:xfrm>
            <a:off x="1609620" y="6250835"/>
            <a:ext cx="5866542" cy="521517"/>
            <a:chOff x="527538" y="414870"/>
            <a:chExt cx="7930662" cy="705011"/>
          </a:xfrm>
        </p:grpSpPr>
        <p:pic>
          <p:nvPicPr>
            <p:cNvPr id="20" name="Obrázek 19">
              <a:extLst>
                <a:ext uri="{FF2B5EF4-FFF2-40B4-BE49-F238E27FC236}">
                  <a16:creationId xmlns:a16="http://schemas.microsoft.com/office/drawing/2014/main" id="{E0424C95-7893-2ED4-3E81-C19B018E2A54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7538" y="414870"/>
              <a:ext cx="2719034" cy="705011"/>
            </a:xfrm>
            <a:prstGeom prst="rect">
              <a:avLst/>
            </a:prstGeom>
          </p:spPr>
        </p:pic>
        <p:pic>
          <p:nvPicPr>
            <p:cNvPr id="21" name="Obrázek 20" descr="Obsah obrázku text, Písmo, logo, Grafika&#10;&#10;Popis byl vytvořen automaticky">
              <a:extLst>
                <a:ext uri="{FF2B5EF4-FFF2-40B4-BE49-F238E27FC236}">
                  <a16:creationId xmlns:a16="http://schemas.microsoft.com/office/drawing/2014/main" id="{3BFAC136-4121-4EC3-3B52-85D2D4A1BD0D}"/>
                </a:ext>
              </a:extLst>
            </p:cNvPr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90" t="19968" r="14326" b="21897"/>
            <a:stretch/>
          </p:blipFill>
          <p:spPr>
            <a:xfrm>
              <a:off x="7288063" y="476116"/>
              <a:ext cx="1170137" cy="572825"/>
            </a:xfrm>
            <a:prstGeom prst="rect">
              <a:avLst/>
            </a:prstGeom>
          </p:spPr>
        </p:pic>
        <p:pic>
          <p:nvPicPr>
            <p:cNvPr id="22" name="Obrázek 21" descr="Obsah obrázku Grafika, grafický design, Písmo, snímek obrazovky&#10;&#10;Popis byl vytvořen automaticky">
              <a:extLst>
                <a:ext uri="{FF2B5EF4-FFF2-40B4-BE49-F238E27FC236}">
                  <a16:creationId xmlns:a16="http://schemas.microsoft.com/office/drawing/2014/main" id="{6277E0B5-07E2-E1BE-16B1-A8A2BD6929D1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6191" y="460977"/>
              <a:ext cx="1762253" cy="572824"/>
            </a:xfrm>
            <a:prstGeom prst="rect">
              <a:avLst/>
            </a:prstGeom>
          </p:spPr>
        </p:pic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20.10.2025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pic>
        <p:nvPicPr>
          <p:cNvPr id="16" name="Obrázek 15" descr="Obsah obrázku umění, design&#10;&#10;Obsah vygenerovaný umělou inteligencí může být nesprávný.">
            <a:extLst>
              <a:ext uri="{FF2B5EF4-FFF2-40B4-BE49-F238E27FC236}">
                <a16:creationId xmlns:a16="http://schemas.microsoft.com/office/drawing/2014/main" id="{1031A560-7865-0569-336C-CEE19A11B7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2850">
            <a:off x="4935578" y="1559313"/>
            <a:ext cx="9144000" cy="5143500"/>
          </a:xfrm>
          <a:prstGeom prst="rect">
            <a:avLst/>
          </a:prstGeom>
        </p:spPr>
      </p:pic>
      <p:pic>
        <p:nvPicPr>
          <p:cNvPr id="18" name="Obrázek 17" descr="Obsah obrázku umění, design&#10;&#10;Obsah vygenerovaný umělou inteligencí může být nesprávný.">
            <a:extLst>
              <a:ext uri="{FF2B5EF4-FFF2-40B4-BE49-F238E27FC236}">
                <a16:creationId xmlns:a16="http://schemas.microsoft.com/office/drawing/2014/main" id="{982ACBBA-59D9-DD5B-C67C-36D857461C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18313">
            <a:off x="6150067" y="-1654682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Obrázek 18" descr="Obsah obrázku umění, design&#10;&#10;Obsah vygenerovaný umělou inteligencí může být nesprávný.">
            <a:extLst>
              <a:ext uri="{FF2B5EF4-FFF2-40B4-BE49-F238E27FC236}">
                <a16:creationId xmlns:a16="http://schemas.microsoft.com/office/drawing/2014/main" id="{167F008D-3890-52A1-2A4B-E1550B8B2F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82635">
            <a:off x="-6894095" y="-132628"/>
            <a:ext cx="15159787" cy="8527380"/>
          </a:xfrm>
          <a:prstGeom prst="rect">
            <a:avLst/>
          </a:prstGeom>
        </p:spPr>
      </p:pic>
      <p:grpSp>
        <p:nvGrpSpPr>
          <p:cNvPr id="21" name="Skupina 20">
            <a:extLst>
              <a:ext uri="{FF2B5EF4-FFF2-40B4-BE49-F238E27FC236}">
                <a16:creationId xmlns:a16="http://schemas.microsoft.com/office/drawing/2014/main" id="{00788BD7-8F3A-32D6-F215-646F551409D8}"/>
              </a:ext>
            </a:extLst>
          </p:cNvPr>
          <p:cNvGrpSpPr/>
          <p:nvPr userDrawn="1"/>
        </p:nvGrpSpPr>
        <p:grpSpPr>
          <a:xfrm>
            <a:off x="1609620" y="6250835"/>
            <a:ext cx="5866542" cy="521517"/>
            <a:chOff x="527538" y="414870"/>
            <a:chExt cx="7930662" cy="705011"/>
          </a:xfrm>
        </p:grpSpPr>
        <p:pic>
          <p:nvPicPr>
            <p:cNvPr id="22" name="Obrázek 21">
              <a:extLst>
                <a:ext uri="{FF2B5EF4-FFF2-40B4-BE49-F238E27FC236}">
                  <a16:creationId xmlns:a16="http://schemas.microsoft.com/office/drawing/2014/main" id="{255D8402-6FFB-2AAD-8A4F-34D1A70E9AB9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7538" y="414870"/>
              <a:ext cx="2719034" cy="705011"/>
            </a:xfrm>
            <a:prstGeom prst="rect">
              <a:avLst/>
            </a:prstGeom>
          </p:spPr>
        </p:pic>
        <p:pic>
          <p:nvPicPr>
            <p:cNvPr id="23" name="Obrázek 22" descr="Obsah obrázku text, Písmo, logo, Grafika&#10;&#10;Popis byl vytvořen automaticky">
              <a:extLst>
                <a:ext uri="{FF2B5EF4-FFF2-40B4-BE49-F238E27FC236}">
                  <a16:creationId xmlns:a16="http://schemas.microsoft.com/office/drawing/2014/main" id="{0862544F-27E4-1F52-66D4-6E55D01F09E9}"/>
                </a:ext>
              </a:extLst>
            </p:cNvPr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90" t="19968" r="14326" b="21897"/>
            <a:stretch/>
          </p:blipFill>
          <p:spPr>
            <a:xfrm>
              <a:off x="7288063" y="476116"/>
              <a:ext cx="1170137" cy="572825"/>
            </a:xfrm>
            <a:prstGeom prst="rect">
              <a:avLst/>
            </a:prstGeom>
          </p:spPr>
        </p:pic>
        <p:pic>
          <p:nvPicPr>
            <p:cNvPr id="24" name="Obrázek 23" descr="Obsah obrázku Grafika, grafický design, Písmo, snímek obrazovky&#10;&#10;Popis byl vytvořen automaticky">
              <a:extLst>
                <a:ext uri="{FF2B5EF4-FFF2-40B4-BE49-F238E27FC236}">
                  <a16:creationId xmlns:a16="http://schemas.microsoft.com/office/drawing/2014/main" id="{BC98F5DC-F653-FCB3-9099-B564DC765B02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6191" y="460977"/>
              <a:ext cx="1762253" cy="572824"/>
            </a:xfrm>
            <a:prstGeom prst="rect">
              <a:avLst/>
            </a:prstGeom>
          </p:spPr>
        </p:pic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20.10.2025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pic>
        <p:nvPicPr>
          <p:cNvPr id="18" name="Obrázek 17" descr="Obsah obrázku umění, design&#10;&#10;Obsah vygenerovaný umělou inteligencí může být nesprávný.">
            <a:extLst>
              <a:ext uri="{FF2B5EF4-FFF2-40B4-BE49-F238E27FC236}">
                <a16:creationId xmlns:a16="http://schemas.microsoft.com/office/drawing/2014/main" id="{2B9117C7-94C8-92F7-9E87-B8DB617E65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2850">
            <a:off x="4935578" y="1559313"/>
            <a:ext cx="9144000" cy="5143500"/>
          </a:xfrm>
          <a:prstGeom prst="rect">
            <a:avLst/>
          </a:prstGeom>
        </p:spPr>
      </p:pic>
      <p:pic>
        <p:nvPicPr>
          <p:cNvPr id="20" name="Obrázek 19" descr="Obsah obrázku umění, design&#10;&#10;Obsah vygenerovaný umělou inteligencí může být nesprávný.">
            <a:extLst>
              <a:ext uri="{FF2B5EF4-FFF2-40B4-BE49-F238E27FC236}">
                <a16:creationId xmlns:a16="http://schemas.microsoft.com/office/drawing/2014/main" id="{67474231-7352-F991-964D-78F0FF2909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18313">
            <a:off x="6150067" y="-1654682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ázek 14" descr="Obsah obrázku umění, design&#10;&#10;Obsah vygenerovaný umělou inteligencí může být nesprávný.">
            <a:extLst>
              <a:ext uri="{FF2B5EF4-FFF2-40B4-BE49-F238E27FC236}">
                <a16:creationId xmlns:a16="http://schemas.microsoft.com/office/drawing/2014/main" id="{321F771C-DF59-9A5D-C97F-AF589AB200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82635">
            <a:off x="-6894095" y="-132628"/>
            <a:ext cx="15159787" cy="8527380"/>
          </a:xfrm>
          <a:prstGeom prst="rect">
            <a:avLst/>
          </a:prstGeom>
        </p:spPr>
      </p:pic>
      <p:grpSp>
        <p:nvGrpSpPr>
          <p:cNvPr id="17" name="Skupina 16">
            <a:extLst>
              <a:ext uri="{FF2B5EF4-FFF2-40B4-BE49-F238E27FC236}">
                <a16:creationId xmlns:a16="http://schemas.microsoft.com/office/drawing/2014/main" id="{1A9D6BAB-8CDF-9D2F-C37C-331261B9043E}"/>
              </a:ext>
            </a:extLst>
          </p:cNvPr>
          <p:cNvGrpSpPr/>
          <p:nvPr userDrawn="1"/>
        </p:nvGrpSpPr>
        <p:grpSpPr>
          <a:xfrm>
            <a:off x="1609620" y="6250835"/>
            <a:ext cx="5866542" cy="521517"/>
            <a:chOff x="527538" y="414870"/>
            <a:chExt cx="7930662" cy="705011"/>
          </a:xfrm>
        </p:grpSpPr>
        <p:pic>
          <p:nvPicPr>
            <p:cNvPr id="18" name="Obrázek 17">
              <a:extLst>
                <a:ext uri="{FF2B5EF4-FFF2-40B4-BE49-F238E27FC236}">
                  <a16:creationId xmlns:a16="http://schemas.microsoft.com/office/drawing/2014/main" id="{C142F5ED-8207-ABE3-DAF2-60DF31988ECC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7538" y="414870"/>
              <a:ext cx="2719034" cy="705011"/>
            </a:xfrm>
            <a:prstGeom prst="rect">
              <a:avLst/>
            </a:prstGeom>
          </p:spPr>
        </p:pic>
        <p:pic>
          <p:nvPicPr>
            <p:cNvPr id="19" name="Obrázek 18" descr="Obsah obrázku text, Písmo, logo, Grafika&#10;&#10;Popis byl vytvořen automaticky">
              <a:extLst>
                <a:ext uri="{FF2B5EF4-FFF2-40B4-BE49-F238E27FC236}">
                  <a16:creationId xmlns:a16="http://schemas.microsoft.com/office/drawing/2014/main" id="{687A86C2-DE99-2646-28AF-5065AD3D23B7}"/>
                </a:ext>
              </a:extLst>
            </p:cNvPr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90" t="19968" r="14326" b="21897"/>
            <a:stretch/>
          </p:blipFill>
          <p:spPr>
            <a:xfrm>
              <a:off x="7288063" y="476116"/>
              <a:ext cx="1170137" cy="572825"/>
            </a:xfrm>
            <a:prstGeom prst="rect">
              <a:avLst/>
            </a:prstGeom>
          </p:spPr>
        </p:pic>
        <p:pic>
          <p:nvPicPr>
            <p:cNvPr id="20" name="Obrázek 19" descr="Obsah obrázku Grafika, grafický design, Písmo, snímek obrazovky&#10;&#10;Popis byl vytvořen automaticky">
              <a:extLst>
                <a:ext uri="{FF2B5EF4-FFF2-40B4-BE49-F238E27FC236}">
                  <a16:creationId xmlns:a16="http://schemas.microsoft.com/office/drawing/2014/main" id="{3522470D-592C-611E-4E95-DD43C56E2127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6191" y="460977"/>
              <a:ext cx="1762253" cy="572824"/>
            </a:xfrm>
            <a:prstGeom prst="rect">
              <a:avLst/>
            </a:prstGeom>
          </p:spPr>
        </p:pic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20.10.2025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pic>
        <p:nvPicPr>
          <p:cNvPr id="14" name="Obrázek 13" descr="Obsah obrázku umění, design&#10;&#10;Obsah vygenerovaný umělou inteligencí může být nesprávný.">
            <a:extLst>
              <a:ext uri="{FF2B5EF4-FFF2-40B4-BE49-F238E27FC236}">
                <a16:creationId xmlns:a16="http://schemas.microsoft.com/office/drawing/2014/main" id="{47E35206-B470-2DD1-4A4C-D31ED8D239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2850">
            <a:off x="4935578" y="1559313"/>
            <a:ext cx="9144000" cy="5143500"/>
          </a:xfrm>
          <a:prstGeom prst="rect">
            <a:avLst/>
          </a:prstGeom>
        </p:spPr>
      </p:pic>
      <p:pic>
        <p:nvPicPr>
          <p:cNvPr id="16" name="Obrázek 15" descr="Obsah obrázku umění, design&#10;&#10;Obsah vygenerovaný umělou inteligencí může být nesprávný.">
            <a:extLst>
              <a:ext uri="{FF2B5EF4-FFF2-40B4-BE49-F238E27FC236}">
                <a16:creationId xmlns:a16="http://schemas.microsoft.com/office/drawing/2014/main" id="{BD337FC7-1EEB-E105-FEBF-0DCFC62BCB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18313">
            <a:off x="6150067" y="-1654682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ek 13" descr="Obsah obrázku umění, design&#10;&#10;Obsah vygenerovaný umělou inteligencí může být nesprávný.">
            <a:extLst>
              <a:ext uri="{FF2B5EF4-FFF2-40B4-BE49-F238E27FC236}">
                <a16:creationId xmlns:a16="http://schemas.microsoft.com/office/drawing/2014/main" id="{1437D025-FFC6-35CE-8DFA-9D104089A7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82635">
            <a:off x="-6894095" y="-132628"/>
            <a:ext cx="15159787" cy="8527380"/>
          </a:xfrm>
          <a:prstGeom prst="rect">
            <a:avLst/>
          </a:prstGeom>
        </p:spPr>
      </p:pic>
      <p:grpSp>
        <p:nvGrpSpPr>
          <p:cNvPr id="16" name="Skupina 15">
            <a:extLst>
              <a:ext uri="{FF2B5EF4-FFF2-40B4-BE49-F238E27FC236}">
                <a16:creationId xmlns:a16="http://schemas.microsoft.com/office/drawing/2014/main" id="{666AB0C8-A9DB-DAB7-ABE3-F6D7B18945DD}"/>
              </a:ext>
            </a:extLst>
          </p:cNvPr>
          <p:cNvGrpSpPr/>
          <p:nvPr userDrawn="1"/>
        </p:nvGrpSpPr>
        <p:grpSpPr>
          <a:xfrm>
            <a:off x="1609620" y="6250835"/>
            <a:ext cx="5866542" cy="521517"/>
            <a:chOff x="527538" y="414870"/>
            <a:chExt cx="7930662" cy="705011"/>
          </a:xfrm>
        </p:grpSpPr>
        <p:pic>
          <p:nvPicPr>
            <p:cNvPr id="17" name="Obrázek 16">
              <a:extLst>
                <a:ext uri="{FF2B5EF4-FFF2-40B4-BE49-F238E27FC236}">
                  <a16:creationId xmlns:a16="http://schemas.microsoft.com/office/drawing/2014/main" id="{E31E1687-ED31-8521-70D2-D9D0CCC28F0A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7538" y="414870"/>
              <a:ext cx="2719034" cy="705011"/>
            </a:xfrm>
            <a:prstGeom prst="rect">
              <a:avLst/>
            </a:prstGeom>
          </p:spPr>
        </p:pic>
        <p:pic>
          <p:nvPicPr>
            <p:cNvPr id="18" name="Obrázek 17" descr="Obsah obrázku text, Písmo, logo, Grafika&#10;&#10;Popis byl vytvořen automaticky">
              <a:extLst>
                <a:ext uri="{FF2B5EF4-FFF2-40B4-BE49-F238E27FC236}">
                  <a16:creationId xmlns:a16="http://schemas.microsoft.com/office/drawing/2014/main" id="{AA7A90D6-EDEF-DF05-9F79-27D7947FB19F}"/>
                </a:ext>
              </a:extLst>
            </p:cNvPr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90" t="19968" r="14326" b="21897"/>
            <a:stretch/>
          </p:blipFill>
          <p:spPr>
            <a:xfrm>
              <a:off x="7288063" y="476116"/>
              <a:ext cx="1170137" cy="572825"/>
            </a:xfrm>
            <a:prstGeom prst="rect">
              <a:avLst/>
            </a:prstGeom>
          </p:spPr>
        </p:pic>
        <p:pic>
          <p:nvPicPr>
            <p:cNvPr id="19" name="Obrázek 18" descr="Obsah obrázku Grafika, grafický design, Písmo, snímek obrazovky&#10;&#10;Popis byl vytvořen automaticky">
              <a:extLst>
                <a:ext uri="{FF2B5EF4-FFF2-40B4-BE49-F238E27FC236}">
                  <a16:creationId xmlns:a16="http://schemas.microsoft.com/office/drawing/2014/main" id="{0B62AC56-B3BD-B2A4-EF74-4089AA50BFFE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6191" y="460977"/>
              <a:ext cx="1762253" cy="572824"/>
            </a:xfrm>
            <a:prstGeom prst="rect">
              <a:avLst/>
            </a:prstGeom>
          </p:spPr>
        </p:pic>
      </p:grp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20.10.2025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pic>
        <p:nvPicPr>
          <p:cNvPr id="13" name="Obrázek 12" descr="Obsah obrázku umění, design&#10;&#10;Obsah vygenerovaný umělou inteligencí může být nesprávný.">
            <a:extLst>
              <a:ext uri="{FF2B5EF4-FFF2-40B4-BE49-F238E27FC236}">
                <a16:creationId xmlns:a16="http://schemas.microsoft.com/office/drawing/2014/main" id="{7260A717-18B7-98D3-4A4C-DFBE407E64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2850">
            <a:off x="4935578" y="1559313"/>
            <a:ext cx="9144000" cy="5143500"/>
          </a:xfrm>
          <a:prstGeom prst="rect">
            <a:avLst/>
          </a:prstGeom>
        </p:spPr>
      </p:pic>
      <p:pic>
        <p:nvPicPr>
          <p:cNvPr id="15" name="Obrázek 14" descr="Obsah obrázku umění, design&#10;&#10;Obsah vygenerovaný umělou inteligencí může být nesprávný.">
            <a:extLst>
              <a:ext uri="{FF2B5EF4-FFF2-40B4-BE49-F238E27FC236}">
                <a16:creationId xmlns:a16="http://schemas.microsoft.com/office/drawing/2014/main" id="{70186E96-804A-EE49-E2B0-8490015583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18313">
            <a:off x="6150067" y="-1654682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ázek 16" descr="Obsah obrázku umění, design&#10;&#10;Obsah vygenerovaný umělou inteligencí může být nesprávný.">
            <a:extLst>
              <a:ext uri="{FF2B5EF4-FFF2-40B4-BE49-F238E27FC236}">
                <a16:creationId xmlns:a16="http://schemas.microsoft.com/office/drawing/2014/main" id="{1EA32FFD-3182-21D3-CA37-0267C3E0CB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82635">
            <a:off x="-6894095" y="-132628"/>
            <a:ext cx="15159787" cy="8527380"/>
          </a:xfrm>
          <a:prstGeom prst="rect">
            <a:avLst/>
          </a:prstGeom>
        </p:spPr>
      </p:pic>
      <p:grpSp>
        <p:nvGrpSpPr>
          <p:cNvPr id="19" name="Skupina 18">
            <a:extLst>
              <a:ext uri="{FF2B5EF4-FFF2-40B4-BE49-F238E27FC236}">
                <a16:creationId xmlns:a16="http://schemas.microsoft.com/office/drawing/2014/main" id="{5D7822B4-24E3-7B00-3072-85D76092AB45}"/>
              </a:ext>
            </a:extLst>
          </p:cNvPr>
          <p:cNvGrpSpPr/>
          <p:nvPr userDrawn="1"/>
        </p:nvGrpSpPr>
        <p:grpSpPr>
          <a:xfrm>
            <a:off x="1609620" y="6250835"/>
            <a:ext cx="5866542" cy="521517"/>
            <a:chOff x="527538" y="414870"/>
            <a:chExt cx="7930662" cy="705011"/>
          </a:xfrm>
        </p:grpSpPr>
        <p:pic>
          <p:nvPicPr>
            <p:cNvPr id="20" name="Obrázek 19">
              <a:extLst>
                <a:ext uri="{FF2B5EF4-FFF2-40B4-BE49-F238E27FC236}">
                  <a16:creationId xmlns:a16="http://schemas.microsoft.com/office/drawing/2014/main" id="{D2A81EF7-E907-6541-A852-FB0B7A5FE25A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7538" y="414870"/>
              <a:ext cx="2719034" cy="705011"/>
            </a:xfrm>
            <a:prstGeom prst="rect">
              <a:avLst/>
            </a:prstGeom>
          </p:spPr>
        </p:pic>
        <p:pic>
          <p:nvPicPr>
            <p:cNvPr id="21" name="Obrázek 20" descr="Obsah obrázku text, Písmo, logo, Grafika&#10;&#10;Popis byl vytvořen automaticky">
              <a:extLst>
                <a:ext uri="{FF2B5EF4-FFF2-40B4-BE49-F238E27FC236}">
                  <a16:creationId xmlns:a16="http://schemas.microsoft.com/office/drawing/2014/main" id="{7E8F178C-4333-E3A8-5393-02A960E41CA5}"/>
                </a:ext>
              </a:extLst>
            </p:cNvPr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90" t="19968" r="14326" b="21897"/>
            <a:stretch/>
          </p:blipFill>
          <p:spPr>
            <a:xfrm>
              <a:off x="7288063" y="476116"/>
              <a:ext cx="1170137" cy="572825"/>
            </a:xfrm>
            <a:prstGeom prst="rect">
              <a:avLst/>
            </a:prstGeom>
          </p:spPr>
        </p:pic>
        <p:pic>
          <p:nvPicPr>
            <p:cNvPr id="22" name="Obrázek 21" descr="Obsah obrázku Grafika, grafický design, Písmo, snímek obrazovky&#10;&#10;Popis byl vytvořen automaticky">
              <a:extLst>
                <a:ext uri="{FF2B5EF4-FFF2-40B4-BE49-F238E27FC236}">
                  <a16:creationId xmlns:a16="http://schemas.microsoft.com/office/drawing/2014/main" id="{194F815D-8E9F-E0D8-8DBE-A958584430AD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6191" y="460977"/>
              <a:ext cx="1762253" cy="572824"/>
            </a:xfrm>
            <a:prstGeom prst="rect">
              <a:avLst/>
            </a:prstGeom>
          </p:spPr>
        </p:pic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20.10.2025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pic>
        <p:nvPicPr>
          <p:cNvPr id="16" name="Obrázek 15" descr="Obsah obrázku umění, design&#10;&#10;Obsah vygenerovaný umělou inteligencí může být nesprávný.">
            <a:extLst>
              <a:ext uri="{FF2B5EF4-FFF2-40B4-BE49-F238E27FC236}">
                <a16:creationId xmlns:a16="http://schemas.microsoft.com/office/drawing/2014/main" id="{6A4F600E-57AF-785A-404D-DB442C0A0F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2850">
            <a:off x="4935578" y="1559313"/>
            <a:ext cx="9144000" cy="5143500"/>
          </a:xfrm>
          <a:prstGeom prst="rect">
            <a:avLst/>
          </a:prstGeom>
        </p:spPr>
      </p:pic>
      <p:pic>
        <p:nvPicPr>
          <p:cNvPr id="18" name="Obrázek 17" descr="Obsah obrázku umění, design&#10;&#10;Obsah vygenerovaný umělou inteligencí může být nesprávný.">
            <a:extLst>
              <a:ext uri="{FF2B5EF4-FFF2-40B4-BE49-F238E27FC236}">
                <a16:creationId xmlns:a16="http://schemas.microsoft.com/office/drawing/2014/main" id="{E89CD353-7C47-30B9-C642-502E2ACF84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18313">
            <a:off x="6150067" y="-1654682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ázek 16" descr="Obsah obrázku umění, design&#10;&#10;Obsah vygenerovaný umělou inteligencí může být nesprávný.">
            <a:extLst>
              <a:ext uri="{FF2B5EF4-FFF2-40B4-BE49-F238E27FC236}">
                <a16:creationId xmlns:a16="http://schemas.microsoft.com/office/drawing/2014/main" id="{543EC0D3-4C07-3BE6-2029-7E6BF26C9E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82635">
            <a:off x="-6894095" y="-132628"/>
            <a:ext cx="15159787" cy="8527380"/>
          </a:xfrm>
          <a:prstGeom prst="rect">
            <a:avLst/>
          </a:prstGeom>
        </p:spPr>
      </p:pic>
      <p:grpSp>
        <p:nvGrpSpPr>
          <p:cNvPr id="19" name="Skupina 18">
            <a:extLst>
              <a:ext uri="{FF2B5EF4-FFF2-40B4-BE49-F238E27FC236}">
                <a16:creationId xmlns:a16="http://schemas.microsoft.com/office/drawing/2014/main" id="{035E720E-5556-74C8-5F4E-E8500E73D61A}"/>
              </a:ext>
            </a:extLst>
          </p:cNvPr>
          <p:cNvGrpSpPr/>
          <p:nvPr userDrawn="1"/>
        </p:nvGrpSpPr>
        <p:grpSpPr>
          <a:xfrm>
            <a:off x="1609620" y="6250835"/>
            <a:ext cx="5866542" cy="521517"/>
            <a:chOff x="527538" y="414870"/>
            <a:chExt cx="7930662" cy="705011"/>
          </a:xfrm>
        </p:grpSpPr>
        <p:pic>
          <p:nvPicPr>
            <p:cNvPr id="20" name="Obrázek 19">
              <a:extLst>
                <a:ext uri="{FF2B5EF4-FFF2-40B4-BE49-F238E27FC236}">
                  <a16:creationId xmlns:a16="http://schemas.microsoft.com/office/drawing/2014/main" id="{33BF55DC-C2C6-AB73-6FB4-E1EA0B5887F0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7538" y="414870"/>
              <a:ext cx="2719034" cy="705011"/>
            </a:xfrm>
            <a:prstGeom prst="rect">
              <a:avLst/>
            </a:prstGeom>
          </p:spPr>
        </p:pic>
        <p:pic>
          <p:nvPicPr>
            <p:cNvPr id="21" name="Obrázek 20" descr="Obsah obrázku text, Písmo, logo, Grafika&#10;&#10;Popis byl vytvořen automaticky">
              <a:extLst>
                <a:ext uri="{FF2B5EF4-FFF2-40B4-BE49-F238E27FC236}">
                  <a16:creationId xmlns:a16="http://schemas.microsoft.com/office/drawing/2014/main" id="{BC96195D-C1F9-28CC-7017-30987504CAE2}"/>
                </a:ext>
              </a:extLst>
            </p:cNvPr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90" t="19968" r="14326" b="21897"/>
            <a:stretch/>
          </p:blipFill>
          <p:spPr>
            <a:xfrm>
              <a:off x="7288063" y="476116"/>
              <a:ext cx="1170137" cy="572825"/>
            </a:xfrm>
            <a:prstGeom prst="rect">
              <a:avLst/>
            </a:prstGeom>
          </p:spPr>
        </p:pic>
        <p:pic>
          <p:nvPicPr>
            <p:cNvPr id="22" name="Obrázek 21" descr="Obsah obrázku Grafika, grafický design, Písmo, snímek obrazovky&#10;&#10;Popis byl vytvořen automaticky">
              <a:extLst>
                <a:ext uri="{FF2B5EF4-FFF2-40B4-BE49-F238E27FC236}">
                  <a16:creationId xmlns:a16="http://schemas.microsoft.com/office/drawing/2014/main" id="{50935282-82A3-2634-AE3F-CEACF8852948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6191" y="460977"/>
              <a:ext cx="1762253" cy="572824"/>
            </a:xfrm>
            <a:prstGeom prst="rect">
              <a:avLst/>
            </a:prstGeom>
          </p:spPr>
        </p:pic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20.10.2025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pic>
        <p:nvPicPr>
          <p:cNvPr id="16" name="Obrázek 15" descr="Obsah obrázku umění, design&#10;&#10;Obsah vygenerovaný umělou inteligencí může být nesprávný.">
            <a:extLst>
              <a:ext uri="{FF2B5EF4-FFF2-40B4-BE49-F238E27FC236}">
                <a16:creationId xmlns:a16="http://schemas.microsoft.com/office/drawing/2014/main" id="{DFCA9247-F138-5318-2891-CB0FCC6367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2850">
            <a:off x="4935578" y="1559313"/>
            <a:ext cx="9144000" cy="5143500"/>
          </a:xfrm>
          <a:prstGeom prst="rect">
            <a:avLst/>
          </a:prstGeom>
        </p:spPr>
      </p:pic>
      <p:pic>
        <p:nvPicPr>
          <p:cNvPr id="18" name="Obrázek 17" descr="Obsah obrázku umění, design&#10;&#10;Obsah vygenerovaný umělou inteligencí může být nesprávný.">
            <a:extLst>
              <a:ext uri="{FF2B5EF4-FFF2-40B4-BE49-F238E27FC236}">
                <a16:creationId xmlns:a16="http://schemas.microsoft.com/office/drawing/2014/main" id="{F93D7FB1-7C4D-D723-EC74-CC52546AC3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18313">
            <a:off x="6150067" y="-1654682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ázek 15" descr="Obsah obrázku umění, design&#10;&#10;Obsah vygenerovaný umělou inteligencí může být nesprávný.">
            <a:extLst>
              <a:ext uri="{FF2B5EF4-FFF2-40B4-BE49-F238E27FC236}">
                <a16:creationId xmlns:a16="http://schemas.microsoft.com/office/drawing/2014/main" id="{DFFC6C46-3242-6407-5D90-039809CA34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82635">
            <a:off x="-6894095" y="-132628"/>
            <a:ext cx="15159787" cy="8527380"/>
          </a:xfrm>
          <a:prstGeom prst="rect">
            <a:avLst/>
          </a:prstGeom>
        </p:spPr>
      </p:pic>
      <p:grpSp>
        <p:nvGrpSpPr>
          <p:cNvPr id="18" name="Skupina 17">
            <a:extLst>
              <a:ext uri="{FF2B5EF4-FFF2-40B4-BE49-F238E27FC236}">
                <a16:creationId xmlns:a16="http://schemas.microsoft.com/office/drawing/2014/main" id="{129352B1-8838-0EA9-E715-623AC4CBF68D}"/>
              </a:ext>
            </a:extLst>
          </p:cNvPr>
          <p:cNvGrpSpPr/>
          <p:nvPr userDrawn="1"/>
        </p:nvGrpSpPr>
        <p:grpSpPr>
          <a:xfrm>
            <a:off x="1609620" y="6250835"/>
            <a:ext cx="5866542" cy="521517"/>
            <a:chOff x="527538" y="414870"/>
            <a:chExt cx="7930662" cy="705011"/>
          </a:xfrm>
        </p:grpSpPr>
        <p:pic>
          <p:nvPicPr>
            <p:cNvPr id="19" name="Obrázek 18">
              <a:extLst>
                <a:ext uri="{FF2B5EF4-FFF2-40B4-BE49-F238E27FC236}">
                  <a16:creationId xmlns:a16="http://schemas.microsoft.com/office/drawing/2014/main" id="{66B8201C-6C4A-364D-DFD7-2E663FF6CBF0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7538" y="414870"/>
              <a:ext cx="2719034" cy="705011"/>
            </a:xfrm>
            <a:prstGeom prst="rect">
              <a:avLst/>
            </a:prstGeom>
          </p:spPr>
        </p:pic>
        <p:pic>
          <p:nvPicPr>
            <p:cNvPr id="20" name="Obrázek 19" descr="Obsah obrázku text, Písmo, logo, Grafika&#10;&#10;Popis byl vytvořen automaticky">
              <a:extLst>
                <a:ext uri="{FF2B5EF4-FFF2-40B4-BE49-F238E27FC236}">
                  <a16:creationId xmlns:a16="http://schemas.microsoft.com/office/drawing/2014/main" id="{F4F38E82-10BB-020A-72F7-17AEC2674CED}"/>
                </a:ext>
              </a:extLst>
            </p:cNvPr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90" t="19968" r="14326" b="21897"/>
            <a:stretch/>
          </p:blipFill>
          <p:spPr>
            <a:xfrm>
              <a:off x="7288063" y="476116"/>
              <a:ext cx="1170137" cy="572825"/>
            </a:xfrm>
            <a:prstGeom prst="rect">
              <a:avLst/>
            </a:prstGeom>
          </p:spPr>
        </p:pic>
        <p:pic>
          <p:nvPicPr>
            <p:cNvPr id="21" name="Obrázek 20" descr="Obsah obrázku Grafika, grafický design, Písmo, snímek obrazovky&#10;&#10;Popis byl vytvořen automaticky">
              <a:extLst>
                <a:ext uri="{FF2B5EF4-FFF2-40B4-BE49-F238E27FC236}">
                  <a16:creationId xmlns:a16="http://schemas.microsoft.com/office/drawing/2014/main" id="{D90CD631-0027-8495-6FA2-F4F7447E45B1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6191" y="460977"/>
              <a:ext cx="1762253" cy="572824"/>
            </a:xfrm>
            <a:prstGeom prst="rect">
              <a:avLst/>
            </a:prstGeom>
          </p:spPr>
        </p:pic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20.10.2025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pic>
        <p:nvPicPr>
          <p:cNvPr id="15" name="Obrázek 14" descr="Obsah obrázku umění, design&#10;&#10;Obsah vygenerovaný umělou inteligencí může být nesprávný.">
            <a:extLst>
              <a:ext uri="{FF2B5EF4-FFF2-40B4-BE49-F238E27FC236}">
                <a16:creationId xmlns:a16="http://schemas.microsoft.com/office/drawing/2014/main" id="{21AAD6F2-D620-479B-869A-7B6DFD24EA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2850">
            <a:off x="4935578" y="1559313"/>
            <a:ext cx="9144000" cy="5143500"/>
          </a:xfrm>
          <a:prstGeom prst="rect">
            <a:avLst/>
          </a:prstGeom>
        </p:spPr>
      </p:pic>
      <p:pic>
        <p:nvPicPr>
          <p:cNvPr id="17" name="Obrázek 16" descr="Obsah obrázku umění, design&#10;&#10;Obsah vygenerovaný umělou inteligencí může být nesprávný.">
            <a:extLst>
              <a:ext uri="{FF2B5EF4-FFF2-40B4-BE49-F238E27FC236}">
                <a16:creationId xmlns:a16="http://schemas.microsoft.com/office/drawing/2014/main" id="{9B0F67BA-24E5-52FB-6FAE-0BF500A330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18313">
            <a:off x="6150067" y="-1654682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ek 13" descr="Obsah obrázku umění, design&#10;&#10;Obsah vygenerovaný umělou inteligencí může být nesprávný.">
            <a:extLst>
              <a:ext uri="{FF2B5EF4-FFF2-40B4-BE49-F238E27FC236}">
                <a16:creationId xmlns:a16="http://schemas.microsoft.com/office/drawing/2014/main" id="{CE003E74-0DB1-1884-DE04-5195512CD8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82635">
            <a:off x="-6894095" y="-132628"/>
            <a:ext cx="15159787" cy="8527380"/>
          </a:xfrm>
          <a:prstGeom prst="rect">
            <a:avLst/>
          </a:prstGeom>
        </p:spPr>
      </p:pic>
      <p:grpSp>
        <p:nvGrpSpPr>
          <p:cNvPr id="16" name="Skupina 15">
            <a:extLst>
              <a:ext uri="{FF2B5EF4-FFF2-40B4-BE49-F238E27FC236}">
                <a16:creationId xmlns:a16="http://schemas.microsoft.com/office/drawing/2014/main" id="{1625C6C5-6923-95B9-1DD7-33F7E9EBE033}"/>
              </a:ext>
            </a:extLst>
          </p:cNvPr>
          <p:cNvGrpSpPr/>
          <p:nvPr userDrawn="1"/>
        </p:nvGrpSpPr>
        <p:grpSpPr>
          <a:xfrm>
            <a:off x="1609620" y="6250835"/>
            <a:ext cx="5866542" cy="521517"/>
            <a:chOff x="527538" y="414870"/>
            <a:chExt cx="7930662" cy="705011"/>
          </a:xfrm>
        </p:grpSpPr>
        <p:pic>
          <p:nvPicPr>
            <p:cNvPr id="17" name="Obrázek 16">
              <a:extLst>
                <a:ext uri="{FF2B5EF4-FFF2-40B4-BE49-F238E27FC236}">
                  <a16:creationId xmlns:a16="http://schemas.microsoft.com/office/drawing/2014/main" id="{EA77D3C4-E75E-9497-FBC4-0C9093E50640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7538" y="414870"/>
              <a:ext cx="2719034" cy="705011"/>
            </a:xfrm>
            <a:prstGeom prst="rect">
              <a:avLst/>
            </a:prstGeom>
          </p:spPr>
        </p:pic>
        <p:pic>
          <p:nvPicPr>
            <p:cNvPr id="18" name="Obrázek 17" descr="Obsah obrázku text, Písmo, logo, Grafika&#10;&#10;Popis byl vytvořen automaticky">
              <a:extLst>
                <a:ext uri="{FF2B5EF4-FFF2-40B4-BE49-F238E27FC236}">
                  <a16:creationId xmlns:a16="http://schemas.microsoft.com/office/drawing/2014/main" id="{C0369B94-90EE-F6EB-BC49-A798109C03CC}"/>
                </a:ext>
              </a:extLst>
            </p:cNvPr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90" t="19968" r="14326" b="21897"/>
            <a:stretch/>
          </p:blipFill>
          <p:spPr>
            <a:xfrm>
              <a:off x="7288063" y="476116"/>
              <a:ext cx="1170137" cy="572825"/>
            </a:xfrm>
            <a:prstGeom prst="rect">
              <a:avLst/>
            </a:prstGeom>
          </p:spPr>
        </p:pic>
        <p:pic>
          <p:nvPicPr>
            <p:cNvPr id="19" name="Obrázek 18" descr="Obsah obrázku Grafika, grafický design, Písmo, snímek obrazovky&#10;&#10;Popis byl vytvořen automaticky">
              <a:extLst>
                <a:ext uri="{FF2B5EF4-FFF2-40B4-BE49-F238E27FC236}">
                  <a16:creationId xmlns:a16="http://schemas.microsoft.com/office/drawing/2014/main" id="{C54D7936-CA1B-4EEA-CFD2-36F25BD37B39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6191" y="460977"/>
              <a:ext cx="1762253" cy="572824"/>
            </a:xfrm>
            <a:prstGeom prst="rect">
              <a:avLst/>
            </a:prstGeom>
          </p:spPr>
        </p:pic>
      </p:grpSp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20.10.2025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pic>
        <p:nvPicPr>
          <p:cNvPr id="13" name="Obrázek 12" descr="Obsah obrázku umění, design&#10;&#10;Obsah vygenerovaný umělou inteligencí může být nesprávný.">
            <a:extLst>
              <a:ext uri="{FF2B5EF4-FFF2-40B4-BE49-F238E27FC236}">
                <a16:creationId xmlns:a16="http://schemas.microsoft.com/office/drawing/2014/main" id="{DD58C48A-7360-3B14-919B-B901AC8CE5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2850">
            <a:off x="4935578" y="1559313"/>
            <a:ext cx="9144000" cy="5143500"/>
          </a:xfrm>
          <a:prstGeom prst="rect">
            <a:avLst/>
          </a:prstGeom>
        </p:spPr>
      </p:pic>
      <p:pic>
        <p:nvPicPr>
          <p:cNvPr id="15" name="Obrázek 14" descr="Obsah obrázku umění, design&#10;&#10;Obsah vygenerovaný umělou inteligencí může být nesprávný.">
            <a:extLst>
              <a:ext uri="{FF2B5EF4-FFF2-40B4-BE49-F238E27FC236}">
                <a16:creationId xmlns:a16="http://schemas.microsoft.com/office/drawing/2014/main" id="{889F796A-C204-EE3E-ECF0-7EFBD91E75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18313">
            <a:off x="6150067" y="-1654682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C1D4A-A796-47C3-A63E-CE236FB377E2}" type="datetimeFigureOut">
              <a:rPr lang="cs-CZ" smtClean="0"/>
              <a:t>20.10.2025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Akutní psychiatrická ambulance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086600" cy="26239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cs-CZ" sz="2800">
                <a:latin typeface="Arial" panose="020B0604020202020204" pitchFamily="34" charset="0"/>
                <a:cs typeface="Arial" panose="020B0604020202020204" pitchFamily="34" charset="0"/>
              </a:rPr>
              <a:t>Průvodce Metodikou Programu na rozvoj akutních psychiatrických ambulancí</a:t>
            </a:r>
          </a:p>
          <a:p>
            <a:pPr algn="ctr"/>
            <a:endParaRPr lang="cs-CZ" sz="2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1900">
                <a:latin typeface="Arial" panose="020B0604020202020204" pitchFamily="34" charset="0"/>
                <a:cs typeface="Arial" panose="020B0604020202020204" pitchFamily="34" charset="0"/>
              </a:rPr>
              <a:t>Projekt: </a:t>
            </a:r>
            <a:r>
              <a:rPr lang="cs-CZ" sz="1900"/>
              <a:t>„Rozvoj akutní psychiatrické péče“ (CZ.03.02.02/00/22_031/0004245)</a:t>
            </a:r>
            <a:endParaRPr lang="cs-CZ" sz="19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cs-CZ" sz="1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cs-CZ" sz="1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cs-CZ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3767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C4F9C8-5CB3-8DCE-FCE6-F1A8E5D75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Obsah semináře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8ED7225-43C4-5FE0-3061-68D66D6B8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cs-CZ"/>
              <a:t>Úvod - Jana </a:t>
            </a:r>
            <a:r>
              <a:rPr lang="cs-CZ" err="1"/>
              <a:t>Štollová</a:t>
            </a:r>
            <a:endParaRPr lang="cs-CZ"/>
          </a:p>
          <a:p>
            <a:r>
              <a:rPr lang="cs-CZ"/>
              <a:t>Představení projektu Rozvoj akutní psychiatrické péče - Lenka Holková</a:t>
            </a:r>
          </a:p>
          <a:p>
            <a:r>
              <a:rPr lang="cs-CZ"/>
              <a:t>Podmínky ohledně zpracování a příjmu žádostí - Andrea Donátová</a:t>
            </a:r>
          </a:p>
          <a:p>
            <a:r>
              <a:rPr lang="cs-CZ"/>
              <a:t>Podmínky ohledně financování projektu – Ljudmila </a:t>
            </a:r>
            <a:r>
              <a:rPr lang="cs-CZ" err="1"/>
              <a:t>Bostănel</a:t>
            </a:r>
            <a:r>
              <a:rPr lang="cs-CZ"/>
              <a:t> </a:t>
            </a:r>
            <a:r>
              <a:rPr lang="cs-CZ" err="1"/>
              <a:t>Morozová</a:t>
            </a:r>
            <a:r>
              <a:rPr lang="cs-CZ"/>
              <a:t>, Stanislav Kašpar</a:t>
            </a:r>
          </a:p>
          <a:p>
            <a:r>
              <a:rPr lang="cs-CZ"/>
              <a:t>Představení Standardu APA – Petr Šilhán</a:t>
            </a:r>
          </a:p>
          <a:p>
            <a:r>
              <a:rPr lang="cs-CZ"/>
              <a:t>Informace ke sběru dat v průběhu pilotních provozu APA - Ondřej </a:t>
            </a:r>
            <a:r>
              <a:rPr lang="cs-CZ" err="1"/>
              <a:t>Krupčík</a:t>
            </a:r>
            <a:endParaRPr lang="cs-CZ"/>
          </a:p>
          <a:p>
            <a:r>
              <a:rPr lang="cs-CZ"/>
              <a:t>Dotazy</a:t>
            </a:r>
          </a:p>
        </p:txBody>
      </p:sp>
    </p:spTree>
    <p:extLst>
      <p:ext uri="{BB962C8B-B14F-4D97-AF65-F5344CB8AC3E}">
        <p14:creationId xmlns:p14="http://schemas.microsoft.com/office/powerpoint/2010/main" val="2239857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BC709BE-93F9-9EAA-9446-62E0E02C05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693987"/>
            <a:ext cx="77724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cs-CZ"/>
              <a:t>Představení projektu </a:t>
            </a:r>
            <a:br>
              <a:rPr lang="cs-CZ"/>
            </a:br>
            <a:r>
              <a:rPr lang="cs-CZ"/>
              <a:t>Rozvoj akutní psychiatrické péče</a:t>
            </a:r>
            <a:br>
              <a:rPr lang="cs-CZ"/>
            </a:br>
            <a:br>
              <a:rPr lang="cs-CZ"/>
            </a:br>
            <a:r>
              <a:rPr lang="cs-CZ" b="0"/>
              <a:t>Jana </a:t>
            </a:r>
            <a:r>
              <a:rPr lang="cs-CZ" b="0" err="1"/>
              <a:t>Štollová</a:t>
            </a:r>
            <a:r>
              <a:rPr lang="cs-CZ" b="0"/>
              <a:t>, Lenka Holková</a:t>
            </a:r>
          </a:p>
        </p:txBody>
      </p:sp>
    </p:spTree>
    <p:extLst>
      <p:ext uri="{BB962C8B-B14F-4D97-AF65-F5344CB8AC3E}">
        <p14:creationId xmlns:p14="http://schemas.microsoft.com/office/powerpoint/2010/main" val="268722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1669EF-5990-7195-61D1-287286126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Základní informace o projektu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7E6652D-23B4-C56B-FED4-F0B626F20F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err="1"/>
              <a:t>reg</a:t>
            </a:r>
            <a:r>
              <a:rPr lang="cs-CZ"/>
              <a:t>. č. CZ.03.02.02/00/22_031/0004245</a:t>
            </a:r>
          </a:p>
          <a:p>
            <a:r>
              <a:rPr lang="cs-CZ"/>
              <a:t>Spolufinancován EU z ESF v rámci OPZ+</a:t>
            </a:r>
          </a:p>
          <a:p>
            <a:r>
              <a:rPr lang="cs-CZ"/>
              <a:t>Realizace od 1. 9. 2024 do 31. 8. 2027</a:t>
            </a:r>
          </a:p>
        </p:txBody>
      </p:sp>
    </p:spTree>
    <p:extLst>
      <p:ext uri="{BB962C8B-B14F-4D97-AF65-F5344CB8AC3E}">
        <p14:creationId xmlns:p14="http://schemas.microsoft.com/office/powerpoint/2010/main" val="3464624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78BC61-DCE1-81EF-EADD-46CD6D585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Klíčové aktivity projektu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C2DED2F-93BF-32AB-94AE-02BC730E5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/>
              <a:t>KA1 Návrh systému akutní psychiatrické péče</a:t>
            </a:r>
          </a:p>
          <a:p>
            <a:r>
              <a:rPr lang="cs-CZ"/>
              <a:t>KA2 Podpora rozvoje akutní psychiatrické ambulantní péče</a:t>
            </a:r>
          </a:p>
          <a:p>
            <a:r>
              <a:rPr lang="cs-CZ"/>
              <a:t>KA3 Nastavení podmínek pro zvýšení dostupnosti akutní lůžkové psychiatrické péče</a:t>
            </a:r>
          </a:p>
          <a:p>
            <a:r>
              <a:rPr lang="cs-CZ"/>
              <a:t>KA4 Edukační a podpůrné aktivity</a:t>
            </a:r>
          </a:p>
          <a:p>
            <a:r>
              <a:rPr lang="cs-CZ"/>
              <a:t>KA5 Evaluace projektu</a:t>
            </a:r>
          </a:p>
        </p:txBody>
      </p:sp>
    </p:spTree>
    <p:extLst>
      <p:ext uri="{BB962C8B-B14F-4D97-AF65-F5344CB8AC3E}">
        <p14:creationId xmlns:p14="http://schemas.microsoft.com/office/powerpoint/2010/main" val="3332940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37D2FF-7675-9CDE-803C-A6B084FC2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KA1Návrh systému akutní psychiatrické péče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429ED8E-C147-0A3A-A98D-431FEFC54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/>
              <a:t>zpracování metodického dokumentu Návrh systému akutní psychiatrické péče (APP)</a:t>
            </a:r>
          </a:p>
          <a:p>
            <a:r>
              <a:rPr lang="cs-CZ"/>
              <a:t>popis systému akutní psychiatrické péče</a:t>
            </a:r>
          </a:p>
          <a:p>
            <a:r>
              <a:rPr lang="cs-CZ"/>
              <a:t>zpřehlednění systému APP – jaké služby jsou součástí sítě APP, jejich vzájemná funkční provázanost i návaznost na další služby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0694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ACB2C1-B551-329D-B0C0-6E2F1E3D9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KA2 Podpora rozvoje akutní psychiatrické ambulantní péče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AB2EC63-0180-0685-A08B-09D6F2ECB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/>
              <a:t>prověření funkčnosti APA v návaznosti na vytvořený návrh Standardu APA – pilotní provoz v 10 zařízeních, min. 1 APA-D</a:t>
            </a:r>
          </a:p>
          <a:p>
            <a:r>
              <a:rPr lang="cs-CZ"/>
              <a:t>na základě zhodnocení pilotního provozu APA bude řešeno její případné zavádění do praxe</a:t>
            </a:r>
          </a:p>
        </p:txBody>
      </p:sp>
    </p:spTree>
    <p:extLst>
      <p:ext uri="{BB962C8B-B14F-4D97-AF65-F5344CB8AC3E}">
        <p14:creationId xmlns:p14="http://schemas.microsoft.com/office/powerpoint/2010/main" val="799958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3D93E7E-39F2-9355-7423-BF3B742D9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/>
              <a:t>KA3 Nastavení podmínek pro zvýšení dostupnosti akutní lůžkové psychiatrické péče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FE86FCF-28BD-9393-55F8-9B0C566323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/>
              <a:t>úprava Standardu pro akutní lůžkovou PP – návrh diferenciace lůžkové péče</a:t>
            </a:r>
          </a:p>
          <a:p>
            <a:r>
              <a:rPr lang="cs-CZ"/>
              <a:t>rozšíření možností pro rozvoj dalších akutních oddělení dle možností a potřeb v jednotlivých regionech</a:t>
            </a:r>
          </a:p>
          <a:p>
            <a:r>
              <a:rPr lang="cs-CZ"/>
              <a:t>návrh sítě APP ve 2 krajích v souladu s ostatními aktivitami projektu a dle reálných možností a potřeb daných krajů a následné sdílení v ostatních krajích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0994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6DBD1B2-2D4A-8F6C-5316-FC11E9C5D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KA4 Edukační a podpůrné aktivity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0FE1B67-0A4C-45C8-4C49-10F91B1E3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/>
              <a:t>vzdělávání pracovníků akutních oddělení</a:t>
            </a:r>
          </a:p>
          <a:p>
            <a:pPr lvl="1"/>
            <a:r>
              <a:rPr lang="cs-CZ"/>
              <a:t>vzdělávání vedoucích pracovníků</a:t>
            </a:r>
          </a:p>
          <a:p>
            <a:pPr lvl="1"/>
            <a:r>
              <a:rPr lang="cs-CZ"/>
              <a:t>vzdělávání pracovníků - budoucích lektorů na svých pracovištích</a:t>
            </a:r>
          </a:p>
          <a:p>
            <a:r>
              <a:rPr lang="cs-CZ"/>
              <a:t>podpora pro zvýšení kvality s ohledem na vytváření bezpečného a přívětivého prostředí na akutních odděleních</a:t>
            </a:r>
          </a:p>
        </p:txBody>
      </p:sp>
    </p:spTree>
    <p:extLst>
      <p:ext uri="{BB962C8B-B14F-4D97-AF65-F5344CB8AC3E}">
        <p14:creationId xmlns:p14="http://schemas.microsoft.com/office/powerpoint/2010/main" val="1235194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6CBF90-6CCD-86D3-9D88-291D3F25A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KA5 Evaluace projektu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6CFF599-1C82-3E8D-2BAF-F5CB350E0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/>
              <a:t>Zhodnocení projektu </a:t>
            </a:r>
          </a:p>
          <a:p>
            <a:pPr lvl="1"/>
            <a:r>
              <a:rPr lang="cs-CZ"/>
              <a:t>z hlediska procesního</a:t>
            </a:r>
          </a:p>
          <a:p>
            <a:pPr lvl="1"/>
            <a:r>
              <a:rPr lang="cs-CZ"/>
              <a:t>z hlediska dopadu na systém APP, potažmo na systém péče o duševní zdraví obecně</a:t>
            </a:r>
          </a:p>
        </p:txBody>
      </p:sp>
    </p:spTree>
    <p:extLst>
      <p:ext uri="{BB962C8B-B14F-4D97-AF65-F5344CB8AC3E}">
        <p14:creationId xmlns:p14="http://schemas.microsoft.com/office/powerpoint/2010/main" val="1114413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59F6F-CA8C-40DF-182E-5DECAD98E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9214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err="1"/>
              <a:t>Podmínky</a:t>
            </a:r>
            <a:r>
              <a:rPr lang="en-US"/>
              <a:t> </a:t>
            </a:r>
            <a:r>
              <a:rPr lang="en-US" err="1"/>
              <a:t>dotačního</a:t>
            </a:r>
            <a:r>
              <a:rPr lang="en-US"/>
              <a:t> program</a:t>
            </a:r>
            <a:r>
              <a:rPr lang="cs-CZ"/>
              <a:t>u</a:t>
            </a:r>
            <a:br>
              <a:rPr lang="cs-CZ"/>
            </a:br>
            <a:br>
              <a:rPr lang="cs-CZ"/>
            </a:br>
            <a:r>
              <a:rPr lang="cs-CZ" b="0"/>
              <a:t>Andrea Donátová, Ludmila </a:t>
            </a:r>
            <a:r>
              <a:rPr lang="cs-CZ" b="0" err="1"/>
              <a:t>Morozová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189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301A9A0-F33D-F5BF-D977-DCBE97B7D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Širší kontext dotačního programu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694F68C-036D-4341-D40E-0171D15647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Operační program Zaměstnanost plus</a:t>
            </a:r>
          </a:p>
          <a:p>
            <a:pPr marL="0" indent="0" algn="just">
              <a:buNone/>
            </a:pP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Dotační program je součástí realizace projektu </a:t>
            </a:r>
            <a:r>
              <a:rPr lang="cs-CZ" sz="2000" i="1">
                <a:latin typeface="Arial" panose="020B0604020202020204" pitchFamily="34" charset="0"/>
                <a:cs typeface="Arial" panose="020B0604020202020204" pitchFamily="34" charset="0"/>
              </a:rPr>
              <a:t>„Rozvoj akutní psychiatrické péče“</a:t>
            </a: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 (CZ.03.02.02/00/22_031/0004245), prioritní osa 2 – Sociální začleňování.</a:t>
            </a:r>
          </a:p>
          <a:p>
            <a:pPr marL="0" indent="0">
              <a:buNone/>
            </a:pPr>
            <a:endParaRPr lang="cs-CZ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Zákon č. 218/2000 Sb., o rozpočtových pravidlech a o změně některých souvisejících zákonů, ve znění pozdějších předpisů (dále jen „Rozpočtová pravidla“)</a:t>
            </a:r>
          </a:p>
          <a:p>
            <a:pPr marL="0" indent="0">
              <a:buNone/>
            </a:pPr>
            <a:endParaRPr lang="cs-CZ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Zákon č. 500/2004 Sb., správní řád, ve znění pozdějších předpisů (dále jen „správní řád“) 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71690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1669EF-5990-7195-61D1-287286126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Účel dotačního programu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7E6652D-23B4-C56B-FED4-F0B626F20F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sz="2200">
                <a:latin typeface="Arial" panose="020B0604020202020204" pitchFamily="34" charset="0"/>
                <a:cs typeface="Arial" panose="020B0604020202020204" pitchFamily="34" charset="0"/>
              </a:rPr>
              <a:t>Pilotní ověření 10 zdravotnických pracovišť APA / APA-D</a:t>
            </a:r>
          </a:p>
          <a:p>
            <a:r>
              <a:rPr lang="cs-CZ" sz="2200">
                <a:latin typeface="Arial" panose="020B0604020202020204" pitchFamily="34" charset="0"/>
                <a:cs typeface="Arial" panose="020B0604020202020204" pitchFamily="34" charset="0"/>
              </a:rPr>
              <a:t>Zmapování činností a finanční náročnosti provozu</a:t>
            </a:r>
          </a:p>
          <a:p>
            <a:r>
              <a:rPr lang="cs-CZ" sz="2200">
                <a:latin typeface="Arial" panose="020B0604020202020204" pitchFamily="34" charset="0"/>
                <a:cs typeface="Arial" panose="020B0604020202020204" pitchFamily="34" charset="0"/>
              </a:rPr>
              <a:t>Standard akutní psychiatrické ambulance</a:t>
            </a:r>
          </a:p>
          <a:p>
            <a:r>
              <a:rPr lang="cs-CZ" sz="2200">
                <a:latin typeface="Arial" panose="020B0604020202020204" pitchFamily="34" charset="0"/>
                <a:cs typeface="Arial" panose="020B0604020202020204" pitchFamily="34" charset="0"/>
              </a:rPr>
              <a:t>Evaluace a nastavení budoucího financování</a:t>
            </a:r>
          </a:p>
          <a:p>
            <a:endParaRPr lang="cs-CZ" sz="2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200">
                <a:latin typeface="Arial" panose="020B0604020202020204" pitchFamily="34" charset="0"/>
                <a:cs typeface="Arial" panose="020B0604020202020204" pitchFamily="34" charset="0"/>
              </a:rPr>
              <a:t>Celá ČR: sídlo Praha nebo ORP</a:t>
            </a:r>
          </a:p>
          <a:p>
            <a:endParaRPr lang="cs-CZ" sz="2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200">
                <a:latin typeface="Arial" panose="020B0604020202020204" pitchFamily="34" charset="0"/>
                <a:cs typeface="Arial" panose="020B0604020202020204" pitchFamily="34" charset="0"/>
              </a:rPr>
              <a:t>Stávající/nově vzniklá zdravotnická zařízení:</a:t>
            </a:r>
          </a:p>
          <a:p>
            <a:pPr marL="0" indent="0">
              <a:buNone/>
            </a:pPr>
            <a:r>
              <a:rPr lang="cs-CZ" sz="2200">
                <a:latin typeface="Arial" panose="020B0604020202020204" pitchFamily="34" charset="0"/>
                <a:cs typeface="Arial" panose="020B0604020202020204" pitchFamily="34" charset="0"/>
              </a:rPr>
              <a:t>	- samostatná ordinace mimo nemocniční zařízení</a:t>
            </a:r>
          </a:p>
          <a:p>
            <a:pPr marL="0" indent="0">
              <a:buNone/>
            </a:pPr>
            <a:r>
              <a:rPr lang="cs-CZ" sz="2200">
                <a:latin typeface="Arial" panose="020B0604020202020204" pitchFamily="34" charset="0"/>
                <a:cs typeface="Arial" panose="020B0604020202020204" pitchFamily="34" charset="0"/>
              </a:rPr>
              <a:t>	- součást všeobecné nemocnice</a:t>
            </a:r>
          </a:p>
          <a:p>
            <a:pPr marL="0" indent="0">
              <a:buNone/>
            </a:pPr>
            <a:r>
              <a:rPr lang="cs-CZ" sz="2200">
                <a:latin typeface="Arial" panose="020B0604020202020204" pitchFamily="34" charset="0"/>
                <a:cs typeface="Arial" panose="020B0604020202020204" pitchFamily="34" charset="0"/>
              </a:rPr>
              <a:t>	- součást psychiatrické nemocnice</a:t>
            </a:r>
          </a:p>
          <a:p>
            <a:pPr marL="0" indent="0">
              <a:buNone/>
            </a:pPr>
            <a:r>
              <a:rPr lang="cs-CZ" sz="22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0" indent="0">
              <a:buNone/>
            </a:pPr>
            <a:r>
              <a:rPr lang="cs-CZ" sz="22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endParaRPr lang="cs-CZ" sz="2500"/>
          </a:p>
        </p:txBody>
      </p:sp>
    </p:spTree>
    <p:extLst>
      <p:ext uri="{BB962C8B-B14F-4D97-AF65-F5344CB8AC3E}">
        <p14:creationId xmlns:p14="http://schemas.microsoft.com/office/powerpoint/2010/main" val="852539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ACDFF3-B0CC-5876-78A0-8430809BA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Časové nastavení</a:t>
            </a:r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0EE0C9-5FEA-18DB-E8AE-C1E209FD4A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Délka realizace pilotního provozu 14 měsíců</a:t>
            </a:r>
          </a:p>
          <a:p>
            <a:endParaRPr lang="cs-CZ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Předpokládané datum pro zahájení pilotního provozu: 1. ledna 2026 (Rozhodnutí)</a:t>
            </a:r>
          </a:p>
          <a:p>
            <a:endParaRPr lang="cs-CZ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Nejzazší datum pro ukončení fyzické realizace: 30. dubna 2027</a:t>
            </a:r>
          </a:p>
          <a:p>
            <a:endParaRPr lang="cs-CZ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Zahájení a ukončení příjmu Žádostí: </a:t>
            </a:r>
            <a:r>
              <a:rPr lang="cs-CZ" sz="2000" b="1">
                <a:latin typeface="Arial" panose="020B0604020202020204" pitchFamily="34" charset="0"/>
                <a:cs typeface="Arial" panose="020B0604020202020204" pitchFamily="34" charset="0"/>
              </a:rPr>
              <a:t>8. října – 11. listopadu 2025</a:t>
            </a:r>
          </a:p>
          <a:p>
            <a:pPr marL="0" indent="0">
              <a:buNone/>
            </a:pP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     (Datová schránka)</a:t>
            </a:r>
          </a:p>
          <a:p>
            <a:pPr marL="0" indent="0">
              <a:buNone/>
            </a:pPr>
            <a:endParaRPr lang="cs-CZ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Seminář pro Příjemce dotace: leden 2026</a:t>
            </a:r>
          </a:p>
          <a:p>
            <a:endParaRPr lang="cs-CZ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000" b="1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0" indent="0">
              <a:buNone/>
            </a:pPr>
            <a:endParaRPr lang="cs-CZ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8614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F662A3-351C-68FC-766A-84FAD54C3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Dotační program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4F0A4DE-B5BE-A200-4934-36995C983F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cs-CZ" sz="2200">
                <a:latin typeface="Arial" panose="020B0604020202020204" pitchFamily="34" charset="0"/>
                <a:cs typeface="Arial" panose="020B0604020202020204" pitchFamily="34" charset="0"/>
              </a:rPr>
              <a:t>Příprava a podání Žádosti o dotaci</a:t>
            </a:r>
          </a:p>
          <a:p>
            <a:pPr algn="ctr"/>
            <a:endParaRPr lang="cs-CZ" sz="2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cs-CZ" sz="2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cs-CZ" sz="27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Hodnocení Žádosti o dotaci</a:t>
            </a:r>
          </a:p>
          <a:p>
            <a:pPr marL="0" indent="0" algn="ctr">
              <a:buNone/>
            </a:pPr>
            <a:endParaRPr lang="cs-CZ" sz="2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cs-CZ" sz="2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cs-CZ" sz="27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Vydání Rozhodnutí</a:t>
            </a:r>
          </a:p>
          <a:p>
            <a:pPr marL="0" indent="0" algn="ctr">
              <a:buNone/>
            </a:pPr>
            <a:endParaRPr lang="cs-CZ" sz="2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cs-CZ" sz="2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Realizace pilotní APA / APA-D</a:t>
            </a:r>
          </a:p>
          <a:p>
            <a:endParaRPr lang="cs-CZ"/>
          </a:p>
        </p:txBody>
      </p:sp>
      <p:sp>
        <p:nvSpPr>
          <p:cNvPr id="4" name="Šipka: dolů 3">
            <a:extLst>
              <a:ext uri="{FF2B5EF4-FFF2-40B4-BE49-F238E27FC236}">
                <a16:creationId xmlns:a16="http://schemas.microsoft.com/office/drawing/2014/main" id="{523336AB-E4BC-0E4B-30F8-22C4567EAA78}"/>
              </a:ext>
            </a:extLst>
          </p:cNvPr>
          <p:cNvSpPr/>
          <p:nvPr/>
        </p:nvSpPr>
        <p:spPr>
          <a:xfrm>
            <a:off x="4318535" y="2051944"/>
            <a:ext cx="407630" cy="52939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Šipka: dolů 4">
            <a:extLst>
              <a:ext uri="{FF2B5EF4-FFF2-40B4-BE49-F238E27FC236}">
                <a16:creationId xmlns:a16="http://schemas.microsoft.com/office/drawing/2014/main" id="{6ADF9A14-A90B-805B-8025-0C29C3F1072A}"/>
              </a:ext>
            </a:extLst>
          </p:cNvPr>
          <p:cNvSpPr/>
          <p:nvPr/>
        </p:nvSpPr>
        <p:spPr>
          <a:xfrm>
            <a:off x="4368185" y="3269381"/>
            <a:ext cx="407630" cy="52939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Šipka: dolů 5">
            <a:extLst>
              <a:ext uri="{FF2B5EF4-FFF2-40B4-BE49-F238E27FC236}">
                <a16:creationId xmlns:a16="http://schemas.microsoft.com/office/drawing/2014/main" id="{8701A17A-1487-1628-7C0B-0DDD98E55892}"/>
              </a:ext>
            </a:extLst>
          </p:cNvPr>
          <p:cNvSpPr/>
          <p:nvPr/>
        </p:nvSpPr>
        <p:spPr>
          <a:xfrm>
            <a:off x="4318535" y="4697772"/>
            <a:ext cx="407630" cy="52939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2687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7C2E34-C49E-66D8-5393-FF9C3C28F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Oprávnění žadatelé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D291300-4019-04E0-6084-04D2EE6B5E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>
                <a:latin typeface="Arial" panose="020B0604020202020204" pitchFamily="34" charset="0"/>
                <a:cs typeface="Arial" panose="020B0604020202020204" pitchFamily="34" charset="0"/>
              </a:rPr>
              <a:t>Registrované subjekty v ČR, fyzické a právnické osoby:</a:t>
            </a:r>
          </a:p>
          <a:p>
            <a:pPr lvl="1"/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Aktivní datová schránka (dle z. č. 300/2008 Sb.)</a:t>
            </a:r>
          </a:p>
          <a:p>
            <a:pPr lvl="1"/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Poskytovatelé zdravotních služeb (dle z. č. 372/2011 Sb.)</a:t>
            </a:r>
          </a:p>
          <a:p>
            <a:pPr lvl="1"/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Souhlas Všeobecné zdravotní pojišťovny (VZP) „Záměr“</a:t>
            </a:r>
          </a:p>
          <a:p>
            <a:pPr lvl="1"/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Právně a finančně způsobilý</a:t>
            </a:r>
          </a:p>
          <a:p>
            <a:pPr marL="0" indent="0">
              <a:buNone/>
            </a:pPr>
            <a:endParaRPr lang="cs-CZ" sz="2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cs-CZ" sz="2400">
                <a:latin typeface="Arial" panose="020B0604020202020204" pitchFamily="34" charset="0"/>
                <a:cs typeface="Arial" panose="020B0604020202020204" pitchFamily="34" charset="0"/>
              </a:rPr>
              <a:t>Tyto podmínky musí být naplněny k datu podání a </a:t>
            </a:r>
            <a:r>
              <a:rPr lang="cs-CZ" sz="2400" b="1">
                <a:latin typeface="Arial" panose="020B0604020202020204" pitchFamily="34" charset="0"/>
                <a:cs typeface="Arial" panose="020B0604020202020204" pitchFamily="34" charset="0"/>
              </a:rPr>
              <a:t>po celou dobu realizace. </a:t>
            </a:r>
          </a:p>
          <a:p>
            <a:pPr marL="0" indent="0">
              <a:buNone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52563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3BABC94-D907-F722-F5E1-F5E02C1D2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cs-CZ" sz="22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Konzultace spádového území </a:t>
            </a:r>
            <a:r>
              <a:rPr lang="cs-CZ" sz="2200">
                <a:latin typeface="Arial" panose="020B0604020202020204" pitchFamily="34" charset="0"/>
                <a:cs typeface="Arial" panose="020B0604020202020204" pitchFamily="34" charset="0"/>
              </a:rPr>
              <a:t>(CS, místo realizace, územní vymezení, kontaktní údaje)</a:t>
            </a:r>
          </a:p>
          <a:p>
            <a:pPr marL="0" indent="0">
              <a:buNone/>
            </a:pPr>
            <a:endParaRPr lang="cs-CZ" sz="2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formulář </a:t>
            </a:r>
            <a:r>
              <a:rPr lang="cs-CZ" sz="2000" i="1">
                <a:latin typeface="Arial" panose="020B0604020202020204" pitchFamily="34" charset="0"/>
                <a:cs typeface="Arial" panose="020B0604020202020204" pitchFamily="34" charset="0"/>
              </a:rPr>
              <a:t>„Příloha č. 1 Metodiky“ </a:t>
            </a: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a přílohy</a:t>
            </a:r>
          </a:p>
          <a:p>
            <a:pPr marL="0" indent="0">
              <a:buNone/>
            </a:pPr>
            <a:endParaRPr lang="cs-CZ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Identifikace Žadatele</a:t>
            </a:r>
          </a:p>
          <a:p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Předpokládané termíny realizace</a:t>
            </a:r>
          </a:p>
          <a:p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Požadovaná výše dotace</a:t>
            </a:r>
          </a:p>
          <a:p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Čestné prohlášení (oprávněnost Žadatele)</a:t>
            </a:r>
          </a:p>
          <a:p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Podpis oprávněné osoby</a:t>
            </a:r>
          </a:p>
          <a:p>
            <a:pPr marL="0" indent="0">
              <a:buNone/>
            </a:pPr>
            <a:endParaRPr lang="cs-CZ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Povinné přílohy: </a:t>
            </a:r>
          </a:p>
          <a:p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kopie Rozhodnutí o udělení oprávnění k poskytování zdravotních služeb </a:t>
            </a:r>
          </a:p>
          <a:p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Souhlas VZP – záměr o poskytování zdravotní služby v APA/APA-D</a:t>
            </a:r>
          </a:p>
          <a:p>
            <a:endParaRPr lang="cs-CZ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970C78AD-5918-A8E4-AD5A-69C9D04A6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Žádost o dotaci</a:t>
            </a:r>
          </a:p>
        </p:txBody>
      </p:sp>
    </p:spTree>
    <p:extLst>
      <p:ext uri="{BB962C8B-B14F-4D97-AF65-F5344CB8AC3E}">
        <p14:creationId xmlns:p14="http://schemas.microsoft.com/office/powerpoint/2010/main" val="3722731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12EF72-377B-AD32-B716-9399324E3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Další povinné přílohy Žádosti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0AE2A85-9EB0-CDB4-FE19-25369C58FE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i="1"/>
              <a:t>Příloha č. 2 Žádosti </a:t>
            </a:r>
            <a:r>
              <a:rPr lang="cs-CZ" sz="2000"/>
              <a:t>- Popis zajištění pilotního provozu (</a:t>
            </a:r>
            <a:r>
              <a:rPr lang="cs-CZ" sz="2000" i="1"/>
              <a:t>Příloha č. 4 Metodiky </a:t>
            </a:r>
            <a:r>
              <a:rPr lang="cs-CZ" sz="2000"/>
              <a:t>Vymezení hodnotících kritérií)</a:t>
            </a:r>
          </a:p>
          <a:p>
            <a:r>
              <a:rPr lang="cs-CZ" sz="2000" i="1"/>
              <a:t>Příloha č. 3 Žádosti </a:t>
            </a:r>
            <a:r>
              <a:rPr lang="cs-CZ" sz="2000"/>
              <a:t>– Jmenný seznam </a:t>
            </a:r>
          </a:p>
          <a:p>
            <a:r>
              <a:rPr lang="cs-CZ" sz="2000" i="1"/>
              <a:t>Příloha č. 4 Žádosti </a:t>
            </a:r>
            <a:r>
              <a:rPr lang="cs-CZ" sz="2000"/>
              <a:t>– Rozpočet </a:t>
            </a:r>
          </a:p>
          <a:p>
            <a:pPr marL="0" indent="0">
              <a:buNone/>
            </a:pP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Datová schránka ID: </a:t>
            </a:r>
            <a:r>
              <a:rPr lang="cs-CZ" sz="2000" b="1">
                <a:latin typeface="Arial" panose="020B0604020202020204" pitchFamily="34" charset="0"/>
                <a:cs typeface="Arial" panose="020B0604020202020204" pitchFamily="34" charset="0"/>
              </a:rPr>
              <a:t>pv8aaxd</a:t>
            </a:r>
          </a:p>
          <a:p>
            <a:pPr marL="0" indent="0" algn="just">
              <a:buNone/>
            </a:pP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Předmět: „Program na rozvoj akutních psychiatrických ambulancí – Žádost o dotaci“</a:t>
            </a:r>
          </a:p>
        </p:txBody>
      </p:sp>
    </p:spTree>
    <p:extLst>
      <p:ext uri="{BB962C8B-B14F-4D97-AF65-F5344CB8AC3E}">
        <p14:creationId xmlns:p14="http://schemas.microsoft.com/office/powerpoint/2010/main" val="41593287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D520160-DE97-9A3D-0E21-ED7B02DB2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0" i="1">
                <a:latin typeface="Arial" panose="020B0604020202020204" pitchFamily="34" charset="0"/>
                <a:cs typeface="Arial" panose="020B0604020202020204" pitchFamily="34" charset="0"/>
              </a:rPr>
              <a:t>Příloha č. 3 Žádosti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-  Jmenný seznam pracovníků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3EFA9BD-CDBB-47EB-7B3F-9C63B8F3E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endParaRPr lang="cs-CZ" i="1"/>
          </a:p>
          <a:p>
            <a:pPr marL="0" indent="0" algn="just">
              <a:buNone/>
            </a:pPr>
            <a:r>
              <a:rPr lang="cs-CZ" sz="2000" i="1">
                <a:latin typeface="Arial"/>
                <a:cs typeface="Arial"/>
              </a:rPr>
              <a:t>Návrh standardu APA/APA-D</a:t>
            </a:r>
          </a:p>
          <a:p>
            <a:pPr algn="just"/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Psychiatr/psychiatr pro děti a dorost		0,5 – 1,0 úvazek</a:t>
            </a:r>
          </a:p>
          <a:p>
            <a:pPr algn="just"/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Všeobecná sestra/sestra se specializací	0,5 – 1,0 úvazek</a:t>
            </a:r>
          </a:p>
          <a:p>
            <a:pPr algn="just"/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Zdravotně sociální pracovník			0,25 úvazku</a:t>
            </a:r>
          </a:p>
          <a:p>
            <a:pPr algn="just"/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Asistent pro sběr dat				20h/měsíc</a:t>
            </a:r>
          </a:p>
          <a:p>
            <a:pPr marL="0" indent="0" algn="just">
              <a:buNone/>
            </a:pPr>
            <a:endParaRPr lang="cs-CZ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Rozsah souhrnné výše pracovních úvazků pro zajištění provozu APA/APA-D činí </a:t>
            </a:r>
            <a:r>
              <a:rPr lang="cs-CZ" sz="2000" b="1">
                <a:latin typeface="Arial" panose="020B0604020202020204" pitchFamily="34" charset="0"/>
                <a:cs typeface="Arial" panose="020B0604020202020204" pitchFamily="34" charset="0"/>
              </a:rPr>
              <a:t>1,75 – 2,25 úvazku</a:t>
            </a: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endParaRPr lang="cs-CZ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Provozní a ordinační doba</a:t>
            </a:r>
          </a:p>
        </p:txBody>
      </p:sp>
    </p:spTree>
    <p:extLst>
      <p:ext uri="{BB962C8B-B14F-4D97-AF65-F5344CB8AC3E}">
        <p14:creationId xmlns:p14="http://schemas.microsoft.com/office/powerpoint/2010/main" val="23376071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29911B-2417-37C1-E592-A5D2B4075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0" i="1">
                <a:latin typeface="Arial" panose="020B0604020202020204" pitchFamily="34" charset="0"/>
                <a:cs typeface="Arial" panose="020B0604020202020204" pitchFamily="34" charset="0"/>
              </a:rPr>
              <a:t>Příloha č. 4 Žádosti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 - Rozpočet projektu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1E1C31D-4AD8-8FBE-9104-9CAC9AB12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endParaRPr lang="cs-CZ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Max. výše dotace </a:t>
            </a:r>
            <a:r>
              <a:rPr lang="cs-CZ" sz="2000" b="1">
                <a:latin typeface="Arial" panose="020B0604020202020204" pitchFamily="34" charset="0"/>
                <a:cs typeface="Arial" panose="020B0604020202020204" pitchFamily="34" charset="0"/>
              </a:rPr>
              <a:t>3.650.0000,-  </a:t>
            </a: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Kč</a:t>
            </a:r>
          </a:p>
          <a:p>
            <a:pPr lvl="0">
              <a:buFontTx/>
              <a:buChar char="-"/>
            </a:pPr>
            <a:endParaRPr lang="cs-CZ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Tvořen předpokládanými náklady projektu</a:t>
            </a:r>
          </a:p>
          <a:p>
            <a:pPr marL="0" lvl="0" indent="0">
              <a:buNone/>
            </a:pPr>
            <a:endParaRPr lang="cs-CZ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Jasně strukturovaný; každá položka s podrobným komentářem</a:t>
            </a:r>
          </a:p>
          <a:p>
            <a:pPr lvl="0">
              <a:buFontTx/>
              <a:buChar char="-"/>
            </a:pPr>
            <a:endParaRPr lang="cs-CZ" sz="1100"/>
          </a:p>
          <a:p>
            <a:pPr marL="0" lvl="0" indent="0">
              <a:buNone/>
            </a:pPr>
            <a:r>
              <a:rPr lang="cs-CZ">
                <a:solidFill>
                  <a:srgbClr val="FF0000"/>
                </a:solidFill>
              </a:rPr>
              <a:t>			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44302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6AD525-9A83-C613-0EDF-60E616FD2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0" i="1">
                <a:latin typeface="Arial" panose="020B0604020202020204" pitchFamily="34" charset="0"/>
                <a:cs typeface="Arial" panose="020B0604020202020204" pitchFamily="34" charset="0"/>
              </a:rPr>
              <a:t>Příloha č. 4 Žádosti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 - Rozpočet projektu</a:t>
            </a:r>
            <a:endParaRPr lang="cs-CZ"/>
          </a:p>
        </p:txBody>
      </p:sp>
      <p:graphicFrame>
        <p:nvGraphicFramePr>
          <p:cNvPr id="5" name="Zástupný obsah 4">
            <a:extLst>
              <a:ext uri="{FF2B5EF4-FFF2-40B4-BE49-F238E27FC236}">
                <a16:creationId xmlns:a16="http://schemas.microsoft.com/office/drawing/2014/main" id="{A0EDC167-39DC-179C-13E1-0728DE680F3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2128933"/>
          <a:ext cx="8229600" cy="3468497"/>
        </p:xfrm>
        <a:graphic>
          <a:graphicData uri="http://schemas.openxmlformats.org/drawingml/2006/table">
            <a:tbl>
              <a:tblPr/>
              <a:tblGrid>
                <a:gridCol w="669073">
                  <a:extLst>
                    <a:ext uri="{9D8B030D-6E8A-4147-A177-3AD203B41FA5}">
                      <a16:colId xmlns:a16="http://schemas.microsoft.com/office/drawing/2014/main" val="2819513116"/>
                    </a:ext>
                  </a:extLst>
                </a:gridCol>
                <a:gridCol w="1898256">
                  <a:extLst>
                    <a:ext uri="{9D8B030D-6E8A-4147-A177-3AD203B41FA5}">
                      <a16:colId xmlns:a16="http://schemas.microsoft.com/office/drawing/2014/main" val="2512261707"/>
                    </a:ext>
                  </a:extLst>
                </a:gridCol>
                <a:gridCol w="797153">
                  <a:extLst>
                    <a:ext uri="{9D8B030D-6E8A-4147-A177-3AD203B41FA5}">
                      <a16:colId xmlns:a16="http://schemas.microsoft.com/office/drawing/2014/main" val="4224047039"/>
                    </a:ext>
                  </a:extLst>
                </a:gridCol>
                <a:gridCol w="678631">
                  <a:extLst>
                    <a:ext uri="{9D8B030D-6E8A-4147-A177-3AD203B41FA5}">
                      <a16:colId xmlns:a16="http://schemas.microsoft.com/office/drawing/2014/main" val="3497167508"/>
                    </a:ext>
                  </a:extLst>
                </a:gridCol>
                <a:gridCol w="688189">
                  <a:extLst>
                    <a:ext uri="{9D8B030D-6E8A-4147-A177-3AD203B41FA5}">
                      <a16:colId xmlns:a16="http://schemas.microsoft.com/office/drawing/2014/main" val="2359741497"/>
                    </a:ext>
                  </a:extLst>
                </a:gridCol>
                <a:gridCol w="783772">
                  <a:extLst>
                    <a:ext uri="{9D8B030D-6E8A-4147-A177-3AD203B41FA5}">
                      <a16:colId xmlns:a16="http://schemas.microsoft.com/office/drawing/2014/main" val="3041298707"/>
                    </a:ext>
                  </a:extLst>
                </a:gridCol>
                <a:gridCol w="2714526">
                  <a:extLst>
                    <a:ext uri="{9D8B030D-6E8A-4147-A177-3AD203B41FA5}">
                      <a16:colId xmlns:a16="http://schemas.microsoft.com/office/drawing/2014/main" val="2134702918"/>
                    </a:ext>
                  </a:extLst>
                </a:gridCol>
              </a:tblGrid>
              <a:tr h="225408">
                <a:tc gridSpan="3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ROZPOČET ZPŮSOBILÝCH VÝDAJŮ PILOTNÍHO PROVOZU APA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9999066"/>
                  </a:ext>
                </a:extLst>
              </a:tr>
              <a:tr h="132593"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Příjemce dotace (název):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6443215"/>
                  </a:ext>
                </a:extLst>
              </a:tr>
              <a:tr h="13259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6740420"/>
                  </a:ext>
                </a:extLst>
              </a:tr>
              <a:tr h="25988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Rozpočtová položka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Název položky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Jednotka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Cena jednotky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Počet jednotek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poznámka/zdůvodnění výdaje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5585511"/>
                  </a:ext>
                </a:extLst>
              </a:tr>
              <a:tr h="1325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Osobní náklady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9193980"/>
                  </a:ext>
                </a:extLst>
              </a:tr>
              <a:tr h="12728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Lékař - psychiatr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551647"/>
                  </a:ext>
                </a:extLst>
              </a:tr>
              <a:tr h="12728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Sestra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1078815"/>
                  </a:ext>
                </a:extLst>
              </a:tr>
              <a:tr h="12728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Zdravotně sociální pracovník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0235805"/>
                  </a:ext>
                </a:extLst>
              </a:tr>
              <a:tr h="132593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Asistent pro sběr dat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9763042"/>
                  </a:ext>
                </a:extLst>
              </a:tr>
              <a:tr h="132593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Ostatní náklady na provoz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Max. 40 % z celkových nákladů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328756"/>
                  </a:ext>
                </a:extLst>
              </a:tr>
              <a:tr h="12728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Zařízení a vybavení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055005"/>
                  </a:ext>
                </a:extLst>
              </a:tr>
              <a:tr h="12728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2.1.1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Vybavení ordinace a čekárny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0181294"/>
                  </a:ext>
                </a:extLst>
              </a:tr>
              <a:tr h="12728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2.1.2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Vybavení pro poskytování zdravotní péče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215821"/>
                  </a:ext>
                </a:extLst>
              </a:tr>
              <a:tr h="12728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2.1.3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 zařízení a vybavení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2033911"/>
                  </a:ext>
                </a:extLst>
              </a:tr>
              <a:tr h="12728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2.1.4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Vybavení zázemí pro děti (APA-D)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2549720"/>
                  </a:ext>
                </a:extLst>
              </a:tr>
              <a:tr h="12728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Služby a materiál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5624000"/>
                  </a:ext>
                </a:extLst>
              </a:tr>
              <a:tr h="12728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2.2.1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Energie, vodné, stočné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6852390"/>
                  </a:ext>
                </a:extLst>
              </a:tr>
              <a:tr h="12728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2.2.2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Telefony, internet, poštovné, ostatní spoje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7613696"/>
                  </a:ext>
                </a:extLst>
              </a:tr>
              <a:tr h="12728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2.2.3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Nájemné prostor APA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1700543"/>
                  </a:ext>
                </a:extLst>
              </a:tr>
              <a:tr h="12728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2.2.4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Právní a ekonomické služby, účetnictví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477392"/>
                  </a:ext>
                </a:extLst>
              </a:tr>
              <a:tr h="12728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2.2.5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Pojištění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2660534"/>
                  </a:ext>
                </a:extLst>
              </a:tr>
              <a:tr h="12728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2.2.6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Supervize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8023405"/>
                  </a:ext>
                </a:extLst>
              </a:tr>
              <a:tr h="12728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2.2.7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Vzdělávání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8093971"/>
                  </a:ext>
                </a:extLst>
              </a:tr>
              <a:tr h="132593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2.2.8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 služby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2673817"/>
                  </a:ext>
                </a:extLst>
              </a:tr>
              <a:tr h="132593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33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33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33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33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33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33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3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2899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60924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C38CB2-4E37-349D-9E00-5FD616F4D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Hodnocení Žádostí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230546B-60F2-CA82-A99F-FB9000307F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3 fáze</a:t>
            </a:r>
          </a:p>
          <a:p>
            <a:pPr marL="914400" lvl="1" indent="-457200">
              <a:buAutoNum type="arabicParenR"/>
            </a:pP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Posouzení oprávněnosti Žadatele</a:t>
            </a:r>
          </a:p>
          <a:p>
            <a:pPr marL="914400" lvl="1" indent="-457200">
              <a:buAutoNum type="arabicParenR"/>
            </a:pP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Posouzení dodržení pravidel Programu (formální pravidla, soulad věcného zaměření, časový a územní soulad)</a:t>
            </a:r>
          </a:p>
          <a:p>
            <a:pPr marL="914400" lvl="1" indent="-457200">
              <a:buAutoNum type="arabicParenR"/>
            </a:pP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Odborné hodnocení (16 bodů) – naplnění podmínek po celou dobu provozu </a:t>
            </a:r>
          </a:p>
          <a:p>
            <a:pPr marL="457200" lvl="1" indent="0">
              <a:buNone/>
            </a:pPr>
            <a:endParaRPr lang="cs-CZ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" indent="0">
              <a:buNone/>
            </a:pP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Vylučující kritéria</a:t>
            </a:r>
          </a:p>
          <a:p>
            <a:pPr marL="971550" lvl="1" indent="-457200">
              <a:buAutoNum type="arabicParenR"/>
            </a:pP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Nenaplnění 1) – 2) výše (možnost výzev k odstranění vad Žádosti o dotaci, vyžádání dalších podkladů a údajů, doporučení k úpravám žádosti) </a:t>
            </a:r>
          </a:p>
          <a:p>
            <a:pPr marL="971550" lvl="1" indent="-457200">
              <a:buAutoNum type="arabicParenR"/>
            </a:pP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Hospodárnost a efektivita rozpočtu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62901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EAED65-FB63-0C32-997D-40C1E3762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Podmínky vydání právního aktu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495017D-B4B0-548C-5A8A-28B2106BA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Kopie smlouvy o běžném účtu</a:t>
            </a:r>
          </a:p>
          <a:p>
            <a:pPr marL="0" indent="0">
              <a:buNone/>
            </a:pPr>
            <a:endParaRPr lang="cs-CZ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Kopie Rozhodnutí o udělení oprávnění poskytovat zdravotní služby v rozsahu stanoveném Programem</a:t>
            </a:r>
          </a:p>
          <a:p>
            <a:pPr lvl="1"/>
            <a:r>
              <a:rPr lang="cs-CZ" sz="2000" i="1">
                <a:latin typeface="Arial" panose="020B0604020202020204" pitchFamily="34" charset="0"/>
                <a:cs typeface="Arial" panose="020B0604020202020204" pitchFamily="34" charset="0"/>
              </a:rPr>
              <a:t>pro obory zdravotní péče: psychiatrie / dětská a dorostová psychiatrie</a:t>
            </a:r>
          </a:p>
          <a:p>
            <a:pPr lvl="1"/>
            <a:r>
              <a:rPr lang="cs-CZ" sz="2000" i="1">
                <a:latin typeface="Arial" panose="020B0604020202020204" pitchFamily="34" charset="0"/>
                <a:cs typeface="Arial" panose="020B0604020202020204" pitchFamily="34" charset="0"/>
              </a:rPr>
              <a:t> ambulantní péče</a:t>
            </a:r>
          </a:p>
          <a:p>
            <a:pPr marL="457200" lvl="1" indent="0">
              <a:buNone/>
            </a:pPr>
            <a:endParaRPr lang="cs-CZ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Smlouva s VZP </a:t>
            </a:r>
          </a:p>
          <a:p>
            <a:endParaRPr lang="cs-CZ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Seznam zaměstnanců v případě změn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0729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465AA1E-E01B-AAEA-2592-91FBD71163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cs-CZ" sz="20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000" b="1">
                <a:latin typeface="Arial" panose="020B0604020202020204" pitchFamily="34" charset="0"/>
                <a:cs typeface="Arial" panose="020B0604020202020204" pitchFamily="34" charset="0"/>
              </a:rPr>
              <a:t>670 031 Kapacita podpořených služeb – úvazky pracovníků</a:t>
            </a:r>
          </a:p>
          <a:p>
            <a:pPr marL="0" indent="0">
              <a:buNone/>
            </a:pP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	Cílová hodnota:	min 1,75 – 2,25</a:t>
            </a:r>
          </a:p>
          <a:p>
            <a:pPr marL="457200" lvl="1" indent="0">
              <a:buNone/>
            </a:pPr>
            <a:endParaRPr lang="cs-CZ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000" b="1">
                <a:latin typeface="Arial" panose="020B0604020202020204" pitchFamily="34" charset="0"/>
                <a:cs typeface="Arial" panose="020B0604020202020204" pitchFamily="34" charset="0"/>
              </a:rPr>
              <a:t>670 102 Využívání podpořených služeb </a:t>
            </a:r>
          </a:p>
          <a:p>
            <a:pPr marL="0" indent="0">
              <a:buNone/>
            </a:pP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	Cílová hodnota:	200 osob</a:t>
            </a:r>
          </a:p>
          <a:p>
            <a:pPr marL="0" indent="0">
              <a:buNone/>
            </a:pPr>
            <a:endParaRPr lang="cs-CZ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Průkazné a ověřitelné</a:t>
            </a:r>
          </a:p>
          <a:p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Naplnění k datu ukončení realizace</a:t>
            </a:r>
          </a:p>
          <a:p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Sankce a procenta odvodu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B31A4C5B-BA58-8858-F16D-7DE1D234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Indikátory a jejich naplnění</a:t>
            </a:r>
          </a:p>
        </p:txBody>
      </p:sp>
    </p:spTree>
    <p:extLst>
      <p:ext uri="{BB962C8B-B14F-4D97-AF65-F5344CB8AC3E}">
        <p14:creationId xmlns:p14="http://schemas.microsoft.com/office/powerpoint/2010/main" val="23692105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83DBEC-FE84-ED0B-D08D-5DFD63812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Finanční podmínky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7B35A2D-F10F-F504-2977-03E0CF64D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7150" indent="0">
              <a:buNone/>
            </a:pP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Max. možná výše dotace na jedno zdravotnické zařízení APA / APA-D 3.650.000,- Kč</a:t>
            </a:r>
          </a:p>
          <a:p>
            <a:pPr marL="57150" indent="0">
              <a:buNone/>
            </a:pP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457200"/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NEINVESTIČNÍ DOTACE! </a:t>
            </a:r>
          </a:p>
          <a:p>
            <a:pPr marL="514350" indent="-457200"/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Dotace bude poskytnuta ve výši 100 % způsobilých výdajů.</a:t>
            </a:r>
          </a:p>
          <a:p>
            <a:pPr marL="57150" indent="0">
              <a:buNone/>
            </a:pPr>
            <a:endParaRPr lang="cs-CZ" sz="4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" indent="0">
              <a:buNone/>
            </a:pP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Dotace bude vyplácena bezhotovostně na účet Příjemce, a to formou zálohových plateb a doplatku:</a:t>
            </a:r>
          </a:p>
          <a:p>
            <a:pPr marL="57150" indent="0">
              <a:buNone/>
            </a:pP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14350">
              <a:buFont typeface="+mj-lt"/>
              <a:buAutoNum type="arabicPeriod"/>
            </a:pPr>
            <a:r>
              <a:rPr lang="cs-CZ" sz="2900">
                <a:latin typeface="Arial" panose="020B0604020202020204" pitchFamily="34" charset="0"/>
                <a:cs typeface="Arial" panose="020B0604020202020204" pitchFamily="34" charset="0"/>
              </a:rPr>
              <a:t>Záloha 50% </a:t>
            </a:r>
            <a:r>
              <a:rPr lang="cs-CZ" sz="2900" i="1">
                <a:latin typeface="Arial" panose="020B0604020202020204" pitchFamily="34" charset="0"/>
                <a:cs typeface="Arial" panose="020B0604020202020204" pitchFamily="34" charset="0"/>
              </a:rPr>
              <a:t>do 30 dní od Rozhodnutí</a:t>
            </a:r>
          </a:p>
          <a:p>
            <a:pPr marL="571500" indent="-514350">
              <a:buFont typeface="+mj-lt"/>
              <a:buAutoNum type="arabicPeriod"/>
            </a:pPr>
            <a:r>
              <a:rPr lang="cs-CZ" sz="2900">
                <a:latin typeface="Arial" panose="020B0604020202020204" pitchFamily="34" charset="0"/>
                <a:cs typeface="Arial" panose="020B0604020202020204" pitchFamily="34" charset="0"/>
              </a:rPr>
              <a:t>Záloha 40%  nebo 30% </a:t>
            </a:r>
            <a:r>
              <a:rPr lang="cs-CZ" sz="2900" i="1">
                <a:latin typeface="Arial" panose="020B0604020202020204" pitchFamily="34" charset="0"/>
                <a:cs typeface="Arial" panose="020B0604020202020204" pitchFamily="34" charset="0"/>
              </a:rPr>
              <a:t>do 30 dní od schválení </a:t>
            </a:r>
            <a:r>
              <a:rPr lang="cs-CZ" sz="2900" i="1" err="1">
                <a:latin typeface="Arial" panose="020B0604020202020204" pitchFamily="34" charset="0"/>
                <a:cs typeface="Arial" panose="020B0604020202020204" pitchFamily="34" charset="0"/>
              </a:rPr>
              <a:t>ZoR</a:t>
            </a:r>
            <a:endParaRPr lang="cs-CZ" sz="29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14350">
              <a:buFont typeface="+mj-lt"/>
              <a:buAutoNum type="arabicPeriod"/>
            </a:pPr>
            <a:r>
              <a:rPr lang="cs-CZ" sz="2900">
                <a:latin typeface="Arial" panose="020B0604020202020204" pitchFamily="34" charset="0"/>
                <a:cs typeface="Arial" panose="020B0604020202020204" pitchFamily="34" charset="0"/>
              </a:rPr>
              <a:t>Doplatek 10% nebo 20% </a:t>
            </a:r>
            <a:r>
              <a:rPr lang="cs-CZ" sz="2900" i="1">
                <a:latin typeface="Arial" panose="020B0604020202020204" pitchFamily="34" charset="0"/>
                <a:cs typeface="Arial" panose="020B0604020202020204" pitchFamily="34" charset="0"/>
              </a:rPr>
              <a:t>do 30 dní od schválení Závěrečné </a:t>
            </a:r>
            <a:r>
              <a:rPr lang="cs-CZ" sz="2900" i="1" err="1">
                <a:latin typeface="Arial" panose="020B0604020202020204" pitchFamily="34" charset="0"/>
                <a:cs typeface="Arial" panose="020B0604020202020204" pitchFamily="34" charset="0"/>
              </a:rPr>
              <a:t>ZoR</a:t>
            </a:r>
            <a:endParaRPr lang="cs-CZ" sz="29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457200"/>
            <a:endParaRPr lang="cs-CZ" sz="8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" indent="0">
              <a:buNone/>
            </a:pPr>
            <a:endParaRPr lang="cs-CZ" sz="8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457200"/>
            <a:endParaRPr lang="cs-CZ" sz="8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42722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341ACF6-03B1-CBEE-184E-9802D8DC0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Finanční podmínky </a:t>
            </a:r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6D393DC-F9BD-A6A4-62F6-C9F53FE6E2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" indent="0">
              <a:buNone/>
            </a:pPr>
            <a:endParaRPr lang="cs-CZ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" indent="0">
              <a:buNone/>
            </a:pP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Pozastavení financování – nesplnění podmínek Rozhodnutí, metodiky, pravidel OPZ+</a:t>
            </a:r>
          </a:p>
          <a:p>
            <a:pPr marL="57150" indent="0">
              <a:buNone/>
            </a:pPr>
            <a:endParaRPr lang="cs-CZ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457200" algn="just"/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Náklady na provoz mohou tvořit max. 40 % nákladů APA – a to jak v původním rozpočtu, tak v rámci schválených celkových způsobilých výdajů</a:t>
            </a:r>
          </a:p>
          <a:p>
            <a:pPr marL="514350" indent="-457200"/>
            <a:endParaRPr lang="cs-CZ" sz="2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457200" algn="just"/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Povinnost předkládat Vyúčtování způsobilých výdajů v rámci</a:t>
            </a:r>
          </a:p>
          <a:p>
            <a:pPr marL="57150" indent="0" algn="just">
              <a:buNone/>
            </a:pP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 Zpráv o realizaci </a:t>
            </a:r>
          </a:p>
          <a:p>
            <a:pPr marL="514350" indent="-457200"/>
            <a:endParaRPr lang="cs-CZ" sz="2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58992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C6FC63-28C8-0660-7668-D455F68C0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Způsobilé výdaje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32886E7-9C6D-5365-F5C5-AEC52BA420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cs-CZ" sz="2200" u="sng">
                <a:latin typeface="Arial" panose="020B0604020202020204" pitchFamily="34" charset="0"/>
                <a:cs typeface="Arial" panose="020B0604020202020204" pitchFamily="34" charset="0"/>
              </a:rPr>
              <a:t>Osobní náklady </a:t>
            </a:r>
            <a:r>
              <a:rPr lang="cs-CZ" sz="220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cs-CZ" sz="2200" b="1">
                <a:latin typeface="Arial" panose="020B0604020202020204" pitchFamily="34" charset="0"/>
                <a:cs typeface="Arial" panose="020B0604020202020204" pitchFamily="34" charset="0"/>
              </a:rPr>
              <a:t>náklady zaměstnanců</a:t>
            </a:r>
            <a:r>
              <a:rPr lang="cs-CZ" sz="220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2200" b="1">
                <a:latin typeface="Arial" panose="020B0604020202020204" pitchFamily="34" charset="0"/>
                <a:cs typeface="Arial" panose="020B0604020202020204" pitchFamily="34" charset="0"/>
              </a:rPr>
              <a:t>kteří jsou nezbytní pro zajištění pilotního provozu APA / APA-D</a:t>
            </a:r>
          </a:p>
          <a:p>
            <a:pPr marL="0" indent="0" algn="just">
              <a:buNone/>
            </a:pPr>
            <a:endParaRPr lang="cs-CZ" sz="22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s-CZ" sz="2200" u="sng">
                <a:latin typeface="Arial" panose="020B0604020202020204" pitchFamily="34" charset="0"/>
                <a:cs typeface="Arial" panose="020B0604020202020204" pitchFamily="34" charset="0"/>
              </a:rPr>
              <a:t>Provozní náklady</a:t>
            </a:r>
            <a:r>
              <a:rPr lang="cs-CZ" sz="220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457200" indent="-457200">
              <a:buFont typeface="+mj-lt"/>
              <a:buAutoNum type="alphaLcParenR"/>
            </a:pPr>
            <a:r>
              <a:rPr lang="cs-CZ" sz="2200">
                <a:latin typeface="Arial" panose="020B0604020202020204" pitchFamily="34" charset="0"/>
                <a:cs typeface="Arial" panose="020B0604020202020204" pitchFamily="34" charset="0"/>
              </a:rPr>
              <a:t>nákup dlouhodobého hmotného majetku s dobou použitelnosti více než 1 rok do částky 40.000,-Kč 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cs-CZ" sz="2400">
                <a:latin typeface="Arial" panose="020B0604020202020204" pitchFamily="34" charset="0"/>
                <a:cs typeface="Arial" panose="020B0604020202020204" pitchFamily="34" charset="0"/>
              </a:rPr>
              <a:t>nákup dlouhodobého nehmotného majetku s dobou použitelnosti více než 1 rok do částky 60.000,- Kč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cs-CZ" sz="2400">
                <a:latin typeface="Arial" panose="020B0604020202020204" pitchFamily="34" charset="0"/>
                <a:cs typeface="Arial" panose="020B0604020202020204" pitchFamily="34" charset="0"/>
              </a:rPr>
              <a:t>spotřebovaný materiál 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cs-CZ" sz="2400">
                <a:latin typeface="Arial" panose="020B0604020202020204" pitchFamily="34" charset="0"/>
                <a:cs typeface="Arial" panose="020B0604020202020204" pitchFamily="34" charset="0"/>
              </a:rPr>
              <a:t>služby </a:t>
            </a:r>
          </a:p>
          <a:p>
            <a:pPr marL="0" indent="0" algn="just">
              <a:buNone/>
            </a:pPr>
            <a:endParaRPr lang="cs-CZ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s-CZ" sz="260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cs-CZ" sz="2200">
                <a:latin typeface="Arial" panose="020B0604020202020204" pitchFamily="34" charset="0"/>
                <a:cs typeface="Arial" panose="020B0604020202020204" pitchFamily="34" charset="0"/>
              </a:rPr>
              <a:t>Obecné podmínky způsobilosti“</a:t>
            </a:r>
          </a:p>
          <a:p>
            <a:pPr algn="just"/>
            <a:r>
              <a:rPr lang="cs-CZ" sz="2200">
                <a:latin typeface="Arial" panose="020B0604020202020204" pitchFamily="34" charset="0"/>
                <a:cs typeface="Arial" panose="020B0604020202020204" pitchFamily="34" charset="0"/>
              </a:rPr>
              <a:t>Pravidla pro změnu rozpočtu – podstatná změna - řeší se pouze přesuny mezi kapitolami – osobní/provozní  (limit pro podstatné změny stanoven na 10 %) a vznik nových položek 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5410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CB4FCD6-E629-0071-2EE6-DDFFFD011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Monitoring pilotního provozu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06FC5AF-F89B-22EB-BC46-65B0A453A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>
              <a:buNone/>
            </a:pPr>
            <a:endParaRPr lang="cs-CZ"/>
          </a:p>
          <a:p>
            <a:pPr marL="0" lvl="0" indent="0">
              <a:buNone/>
            </a:pPr>
            <a:r>
              <a:rPr lang="cs-CZ" sz="3600">
                <a:latin typeface="Arial" panose="020B0604020202020204" pitchFamily="34" charset="0"/>
                <a:cs typeface="Arial" panose="020B0604020202020204" pitchFamily="34" charset="0"/>
              </a:rPr>
              <a:t>Předkládání Zpráv o realizaci pilotního provozu (spolu s vyúčtováním) – předpokládané termíny:</a:t>
            </a:r>
          </a:p>
          <a:p>
            <a:pPr marL="0" lvl="0" indent="0">
              <a:buNone/>
            </a:pPr>
            <a:endParaRPr lang="cs-CZ" sz="3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3600">
                <a:latin typeface="Arial" panose="020B0604020202020204" pitchFamily="34" charset="0"/>
                <a:cs typeface="Arial" panose="020B0604020202020204" pitchFamily="34" charset="0"/>
              </a:rPr>
              <a:t>Zprávy o realizaci jsou podávány vždy do 1 kalendářního měsíce od konce monitorovacího období. </a:t>
            </a:r>
            <a:r>
              <a:rPr lang="cs-CZ" sz="3600" b="1">
                <a:latin typeface="Arial" panose="020B0604020202020204" pitchFamily="34" charset="0"/>
                <a:cs typeface="Arial" panose="020B0604020202020204" pitchFamily="34" charset="0"/>
              </a:rPr>
              <a:t>Průběžná zpráva </a:t>
            </a:r>
            <a:r>
              <a:rPr lang="cs-CZ" sz="3600">
                <a:latin typeface="Arial" panose="020B0604020202020204" pitchFamily="34" charset="0"/>
                <a:cs typeface="Arial" panose="020B0604020202020204" pitchFamily="34" charset="0"/>
              </a:rPr>
              <a:t>za  6 měsíců</a:t>
            </a:r>
          </a:p>
          <a:p>
            <a:pPr marL="0" indent="0">
              <a:buNone/>
            </a:pPr>
            <a:endParaRPr lang="cs-CZ" sz="3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3600">
                <a:latin typeface="Arial" panose="020B0604020202020204" pitchFamily="34" charset="0"/>
                <a:cs typeface="Arial" panose="020B0604020202020204" pitchFamily="34" charset="0"/>
              </a:rPr>
              <a:t>Závěrečná zpráva za 8 měsíců -  do 30 kalendářních dnů od konce realizace pilotního provozu APA/APA-D</a:t>
            </a:r>
          </a:p>
          <a:p>
            <a:pPr lvl="0"/>
            <a:endParaRPr lang="cs-CZ" sz="36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r>
              <a:rPr lang="cs-CZ" sz="3600">
                <a:latin typeface="Arial" panose="020B0604020202020204" pitchFamily="34" charset="0"/>
                <a:cs typeface="Arial" panose="020B0604020202020204" pitchFamily="34" charset="0"/>
              </a:rPr>
              <a:t>Součástí každé Zprávy o realizaci je </a:t>
            </a:r>
            <a:r>
              <a:rPr lang="cs-CZ" sz="3600" b="1">
                <a:latin typeface="Arial" panose="020B0604020202020204" pitchFamily="34" charset="0"/>
                <a:cs typeface="Arial" panose="020B0604020202020204" pitchFamily="34" charset="0"/>
              </a:rPr>
              <a:t>Vyúčtování způsobilých výdajů </a:t>
            </a:r>
            <a:r>
              <a:rPr lang="cs-CZ" sz="360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cs-CZ" sz="3600" i="1">
                <a:latin typeface="Arial" panose="020B0604020202020204" pitchFamily="34" charset="0"/>
                <a:cs typeface="Arial" panose="020B0604020202020204" pitchFamily="34" charset="0"/>
              </a:rPr>
              <a:t>Příloha č. 2a Metodiky</a:t>
            </a:r>
            <a:r>
              <a:rPr lang="cs-CZ" sz="360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lvl="0"/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V případě překrývání termínů není nutné předkládat</a:t>
            </a:r>
          </a:p>
          <a:p>
            <a:pPr lvl="0"/>
            <a:r>
              <a:rPr lang="cs-CZ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DOPORUČENÍ: PŘEDLOŽIT NEOFICIÁLNĚ NA PŘEDBĚŽNOU KONTROLU NA </a:t>
            </a:r>
            <a:r>
              <a:rPr lang="cs-CZ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apa@mzd.gov.cz</a:t>
            </a:r>
          </a:p>
        </p:txBody>
      </p:sp>
    </p:spTree>
    <p:extLst>
      <p:ext uri="{BB962C8B-B14F-4D97-AF65-F5344CB8AC3E}">
        <p14:creationId xmlns:p14="http://schemas.microsoft.com/office/powerpoint/2010/main" val="8725220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89982FB-4EF3-E2C6-82F0-342E5E2EF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Podmínky čerpání dotace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F69DDD9-0200-D01A-7ACD-8B3DA62A6F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cs-CZ" sz="2200">
                <a:latin typeface="Arial"/>
                <a:cs typeface="Arial"/>
              </a:rPr>
              <a:t>Stanoveny ve vzoru pro Rozhodnutí o poskytnutí dotace </a:t>
            </a:r>
          </a:p>
          <a:p>
            <a:pPr marL="0" indent="0" algn="just">
              <a:buNone/>
            </a:pPr>
            <a:endParaRPr lang="cs-CZ"/>
          </a:p>
          <a:p>
            <a:pPr marL="400050" lvl="1" indent="0" algn="just">
              <a:buNone/>
            </a:pPr>
            <a:endParaRPr lang="cs-CZ" sz="2400"/>
          </a:p>
          <a:p>
            <a:pPr marL="342900" lvl="1" indent="-342900" algn="just">
              <a:buFont typeface="Arial"/>
              <a:buChar char="•"/>
            </a:pPr>
            <a:r>
              <a:rPr lang="cs-CZ" sz="2000">
                <a:latin typeface="Arial"/>
                <a:cs typeface="Arial"/>
              </a:rPr>
              <a:t>Kromě standardních podmínek realizace i povinnost dodávání dat pro evaluace – viz další prezentace 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11235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2ECD108-4EDE-A84A-F56E-9D5D55FB5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Kontrola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49D49DE-3132-8525-BBA8-0139964BF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 algn="just"/>
            <a:r>
              <a:rPr lang="cs-CZ" sz="2200">
                <a:latin typeface="Arial" panose="020B0604020202020204" pitchFamily="34" charset="0"/>
                <a:cs typeface="Arial" panose="020B0604020202020204" pitchFamily="34" charset="0"/>
              </a:rPr>
              <a:t>Veřejnosprávní kontrola dle zákona č. 320/2001 Sb., o finanční kontrole ve veřejné správě - </a:t>
            </a:r>
            <a:r>
              <a:rPr lang="cs-CZ" sz="2200" b="1">
                <a:latin typeface="Arial" panose="020B0604020202020204" pitchFamily="34" charset="0"/>
                <a:cs typeface="Arial" panose="020B0604020202020204" pitchFamily="34" charset="0"/>
              </a:rPr>
              <a:t>min. jedenkrát za dobu realizace </a:t>
            </a:r>
          </a:p>
          <a:p>
            <a:pPr marL="0" lvl="0" indent="0" algn="just">
              <a:buNone/>
            </a:pPr>
            <a:endParaRPr lang="cs-CZ" sz="22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cs-CZ" sz="2200">
                <a:latin typeface="Arial" panose="020B0604020202020204" pitchFamily="34" charset="0"/>
                <a:cs typeface="Arial" panose="020B0604020202020204" pitchFamily="34" charset="0"/>
              </a:rPr>
              <a:t>Kromě „klasické“ veřejnosprávní kontroly ještě tzv. </a:t>
            </a:r>
            <a:r>
              <a:rPr lang="cs-CZ" sz="2200" b="1">
                <a:latin typeface="Arial" panose="020B0604020202020204" pitchFamily="34" charset="0"/>
                <a:cs typeface="Arial" panose="020B0604020202020204" pitchFamily="34" charset="0"/>
              </a:rPr>
              <a:t>monitorovací návštěva </a:t>
            </a:r>
            <a:r>
              <a:rPr lang="cs-CZ" sz="2200">
                <a:latin typeface="Arial" panose="020B0604020202020204" pitchFamily="34" charset="0"/>
                <a:cs typeface="Arial" panose="020B0604020202020204" pitchFamily="34" charset="0"/>
              </a:rPr>
              <a:t>- spočívající v prohlídce realizace pilotního provozu APA / APA-D a dokumentace související s realizací pilotního provozu APA / APA-D</a:t>
            </a:r>
          </a:p>
          <a:p>
            <a:pPr marL="0" lvl="0" indent="0" algn="just">
              <a:buNone/>
            </a:pPr>
            <a:endParaRPr lang="cs-CZ" sz="2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cs-CZ" sz="2200">
                <a:latin typeface="Arial" panose="020B0604020202020204" pitchFamily="34" charset="0"/>
                <a:cs typeface="Arial" panose="020B0604020202020204" pitchFamily="34" charset="0"/>
              </a:rPr>
              <a:t>Monitorovací návštěvy plánovány na začátek realizace pilotního provozu – prevence před možnými problémy v projektu </a:t>
            </a:r>
          </a:p>
          <a:p>
            <a:pPr marL="0" lvl="0" indent="0" algn="just">
              <a:buNone/>
            </a:pPr>
            <a:endParaRPr lang="cs-CZ" sz="2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cs-CZ" sz="2200">
                <a:latin typeface="Arial" panose="020B0604020202020204" pitchFamily="34" charset="0"/>
                <a:cs typeface="Arial" panose="020B0604020202020204" pitchFamily="34" charset="0"/>
              </a:rPr>
              <a:t>Kromě MZ ČR mohou na kontrolu přijít i další kontrolní subjekty – MPSV, MF atd. – povinnost informovat MZ ČR o zahájení a výsledcích těchto kontrol projektu 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7663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98394" y="1842340"/>
            <a:ext cx="7947212" cy="1470025"/>
          </a:xfrm>
        </p:spPr>
        <p:txBody>
          <a:bodyPr>
            <a:normAutofit/>
          </a:bodyPr>
          <a:lstStyle/>
          <a:p>
            <a:pPr algn="ctr"/>
            <a:r>
              <a:rPr lang="cs-CZ" sz="3000">
                <a:latin typeface="Arial" panose="020B0604020202020204" pitchFamily="34" charset="0"/>
                <a:cs typeface="Arial" panose="020B0604020202020204" pitchFamily="34" charset="0"/>
              </a:rPr>
              <a:t>Návrh</a:t>
            </a:r>
            <a:br>
              <a:rPr lang="cs-CZ" sz="3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3000">
                <a:latin typeface="Arial" panose="020B0604020202020204" pitchFamily="34" charset="0"/>
                <a:cs typeface="Arial" panose="020B0604020202020204" pitchFamily="34" charset="0"/>
              </a:rPr>
              <a:t>Standardu akutní psychiatrické ambulance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963706" y="3877235"/>
            <a:ext cx="7086600" cy="1752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Petr Šilhán</a:t>
            </a:r>
          </a:p>
        </p:txBody>
      </p:sp>
    </p:spTree>
    <p:extLst>
      <p:ext uri="{BB962C8B-B14F-4D97-AF65-F5344CB8AC3E}">
        <p14:creationId xmlns:p14="http://schemas.microsoft.com/office/powerpoint/2010/main" val="4206246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1669EF-5990-7195-61D1-287286126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81"/>
            <a:ext cx="8229600" cy="1143000"/>
          </a:xfrm>
        </p:spPr>
        <p:txBody>
          <a:bodyPr/>
          <a:lstStyle/>
          <a:p>
            <a:r>
              <a:rPr lang="cs-CZ"/>
              <a:t>Kontext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7E6652D-23B4-C56B-FED4-F0B626F20F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87821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/>
              <a:t>Počet </a:t>
            </a:r>
            <a:r>
              <a:rPr lang="cs-CZ" sz="2400" u="sng"/>
              <a:t>registrovaných</a:t>
            </a:r>
            <a:r>
              <a:rPr lang="cs-CZ" sz="2400"/>
              <a:t> pacientů PA se mezi roky 2010 – 2022 zvýšil z 510 na 663 tisíc tj. o 30 % (UZIS)</a:t>
            </a:r>
          </a:p>
          <a:p>
            <a:pPr marL="0" indent="0">
              <a:buNone/>
            </a:pPr>
            <a:endParaRPr lang="cs-CZ" sz="1000"/>
          </a:p>
          <a:p>
            <a:pPr marL="0" indent="0">
              <a:buNone/>
            </a:pPr>
            <a:r>
              <a:rPr lang="cs-CZ" sz="2400"/>
              <a:t>Počet pacientů léčených v zařízení typu „APA“</a:t>
            </a:r>
          </a:p>
          <a:p>
            <a:pPr marL="0" indent="0">
              <a:buNone/>
            </a:pPr>
            <a:endParaRPr lang="cs-CZ" sz="2400"/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5EFBA557-D0FF-03B7-22F3-D8FCC72A30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5729" y="2914144"/>
            <a:ext cx="6212541" cy="3093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5344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1669EF-5990-7195-61D1-287286126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81"/>
            <a:ext cx="8229600" cy="1143000"/>
          </a:xfrm>
        </p:spPr>
        <p:txBody>
          <a:bodyPr/>
          <a:lstStyle/>
          <a:p>
            <a:r>
              <a:rPr lang="cs-CZ"/>
              <a:t>Co je APA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7E6652D-23B4-C56B-FED4-F0B626F20F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87821"/>
            <a:ext cx="8229600" cy="4525963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  <a:buFontTx/>
              <a:buChar char="-"/>
            </a:pPr>
            <a:r>
              <a:rPr lang="cs-CZ" sz="2400"/>
              <a:t>PA určená pro akutní přijetí do </a:t>
            </a:r>
            <a:r>
              <a:rPr lang="cs-CZ" sz="2400" err="1"/>
              <a:t>amb</a:t>
            </a:r>
            <a:r>
              <a:rPr lang="cs-CZ" sz="2400"/>
              <a:t>. péče a její přechodné poskytování</a:t>
            </a:r>
          </a:p>
          <a:p>
            <a:pPr>
              <a:spcBef>
                <a:spcPts val="1800"/>
              </a:spcBef>
              <a:buFontTx/>
              <a:buChar char="-"/>
            </a:pPr>
            <a:r>
              <a:rPr lang="cs-CZ" sz="2400"/>
              <a:t>je standardně obsazená (L+S), nad rámec PA disponuje zdrav. soc. pracovníkem pro zajišťování další péče</a:t>
            </a:r>
          </a:p>
          <a:p>
            <a:pPr>
              <a:spcBef>
                <a:spcPts val="1800"/>
              </a:spcBef>
              <a:buFontTx/>
              <a:buChar char="-"/>
            </a:pPr>
            <a:r>
              <a:rPr lang="cs-CZ" sz="2400"/>
              <a:t>je/není příjmovou ambulancí lůžkového zařízení</a:t>
            </a:r>
          </a:p>
          <a:p>
            <a:pPr>
              <a:spcBef>
                <a:spcPts val="1800"/>
              </a:spcBef>
              <a:buFontTx/>
              <a:buChar char="-"/>
            </a:pPr>
            <a:r>
              <a:rPr lang="cs-CZ" sz="2400"/>
              <a:t>bez lůžkového zázemí není určena pro zvládání nebezpečných pacientů s nutností policejní asistence</a:t>
            </a:r>
          </a:p>
          <a:p>
            <a:pPr>
              <a:spcBef>
                <a:spcPts val="1800"/>
              </a:spcBef>
              <a:buFontTx/>
              <a:buChar char="-"/>
            </a:pPr>
            <a:endParaRPr lang="cs-CZ" sz="2400"/>
          </a:p>
        </p:txBody>
      </p:sp>
    </p:spTree>
    <p:extLst>
      <p:ext uri="{BB962C8B-B14F-4D97-AF65-F5344CB8AC3E}">
        <p14:creationId xmlns:p14="http://schemas.microsoft.com/office/powerpoint/2010/main" val="12335201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1669EF-5990-7195-61D1-287286126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81"/>
            <a:ext cx="8229600" cy="1143000"/>
          </a:xfrm>
        </p:spPr>
        <p:txBody>
          <a:bodyPr/>
          <a:lstStyle/>
          <a:p>
            <a:r>
              <a:rPr lang="cs-CZ"/>
              <a:t>Komu JE určena péče v APA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7E6652D-23B4-C56B-FED4-F0B626F20F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21224"/>
            <a:ext cx="8229600" cy="3992560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cs-CZ" sz="1800">
                <a:latin typeface="Calibri" panose="020F0502020204030204" pitchFamily="34" charset="0"/>
                <a:ea typeface="Yu Mincho" panose="020B0400000000000000" pitchFamily="18" charset="-128"/>
                <a:cs typeface="Arial" panose="020B0604020202020204" pitchFamily="34" charset="0"/>
              </a:rPr>
              <a:t>pacientům, u nichž </a:t>
            </a:r>
            <a:r>
              <a:rPr lang="cs-CZ" sz="1800">
                <a:effectLst/>
                <a:latin typeface="Calibri" panose="020F0502020204030204" pitchFamily="34" charset="0"/>
                <a:ea typeface="Yu Mincho" panose="020B0400000000000000" pitchFamily="18" charset="-128"/>
                <a:cs typeface="Arial" panose="020B0604020202020204" pitchFamily="34" charset="0"/>
              </a:rPr>
              <a:t>by odložení diagnostiky a léčby vedlo k vážnému zhoršení průběhu nemoci, ohrožení zdraví či života</a:t>
            </a:r>
            <a:endParaRPr lang="cs-CZ" sz="180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cs-CZ" sz="1800">
                <a:effectLst/>
                <a:latin typeface="Calibri" panose="020F0502020204030204" pitchFamily="34" charset="0"/>
                <a:ea typeface="Yu Mincho" panose="020B0400000000000000" pitchFamily="18" charset="-128"/>
                <a:cs typeface="Arial" panose="020B0604020202020204" pitchFamily="34" charset="0"/>
              </a:rPr>
              <a:t>pacientům propuštěným z ústavní psychiatrické léčby bez navazující ambulantní psychiatrické péče</a:t>
            </a: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cs-CZ" sz="1800">
                <a:effectLst/>
                <a:latin typeface="Calibri" panose="020F0502020204030204" pitchFamily="34" charset="0"/>
                <a:ea typeface="Yu Mincho" panose="020B0400000000000000" pitchFamily="18" charset="-128"/>
                <a:cs typeface="Arial" panose="020B0604020202020204" pitchFamily="34" charset="0"/>
              </a:rPr>
              <a:t>pro pacienty s probíhající psychiatrickou léčbou, pokud dojde k akutnímu zhoršení stavu v době nedostupnosti ošetřujícího lékaře</a:t>
            </a:r>
            <a:endParaRPr lang="cs-CZ" sz="180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cs-CZ" sz="1800">
                <a:effectLst/>
                <a:latin typeface="Calibri" panose="020F0502020204030204" pitchFamily="34" charset="0"/>
                <a:ea typeface="Yu Mincho" panose="020B0400000000000000" pitchFamily="18" charset="-128"/>
                <a:cs typeface="Arial" panose="020B0604020202020204" pitchFamily="34" charset="0"/>
              </a:rPr>
              <a:t>pro pacienty IZS s/bez ambulantní psychiatrické léčby</a:t>
            </a:r>
            <a:endParaRPr lang="cs-CZ" sz="180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cs-CZ" sz="1800">
                <a:effectLst/>
                <a:latin typeface="Calibri" panose="020F0502020204030204" pitchFamily="34" charset="0"/>
                <a:ea typeface="Yu Mincho" panose="020B0400000000000000" pitchFamily="18" charset="-128"/>
                <a:cs typeface="Arial" panose="020B0604020202020204" pitchFamily="34" charset="0"/>
              </a:rPr>
              <a:t>pro konzilia spádových lůžkových zdravotnických zařízení</a:t>
            </a:r>
            <a:endParaRPr lang="cs-CZ" sz="2400"/>
          </a:p>
        </p:txBody>
      </p:sp>
    </p:spTree>
    <p:extLst>
      <p:ext uri="{BB962C8B-B14F-4D97-AF65-F5344CB8AC3E}">
        <p14:creationId xmlns:p14="http://schemas.microsoft.com/office/powerpoint/2010/main" val="9413584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1669EF-5990-7195-61D1-287286126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81"/>
            <a:ext cx="8229600" cy="1143000"/>
          </a:xfrm>
        </p:spPr>
        <p:txBody>
          <a:bodyPr/>
          <a:lstStyle/>
          <a:p>
            <a:r>
              <a:rPr lang="cs-CZ"/>
              <a:t>Komu NENÍ určena péče v APA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7E6652D-23B4-C56B-FED4-F0B626F20F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2481"/>
            <a:ext cx="8229600" cy="3992560"/>
          </a:xfrm>
        </p:spPr>
        <p:txBody>
          <a:bodyPr>
            <a:noAutofit/>
          </a:bodyPr>
          <a:lstStyle/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cs-CZ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 doplnění medikace při léčbě v jiné PA</a:t>
            </a:r>
            <a:endParaRPr lang="cs-CZ" sz="180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cs-CZ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při plánované nedostupnosti ošetřujícího ambulantní psychiatra (nutno zajistit cestou řádného zástupu)</a:t>
            </a:r>
            <a:endParaRPr lang="cs-CZ" sz="180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cs-CZ" sz="1800">
                <a:effectLst/>
                <a:latin typeface="Calibri" panose="020F0502020204030204" pitchFamily="34" charset="0"/>
                <a:ea typeface="Yu Mincho" panose="020B0400000000000000" pitchFamily="18" charset="-128"/>
                <a:cs typeface="Arial" panose="020B0604020202020204" pitchFamily="34" charset="0"/>
              </a:rPr>
              <a:t>pacientům ve zhoršeném stavu při dostupnosti jejich ošetřujícího psychiatra </a:t>
            </a: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cs-CZ" sz="1800">
                <a:latin typeface="Calibri" panose="020F0502020204030204" pitchFamily="34" charset="0"/>
                <a:ea typeface="Yu Mincho" panose="020B0400000000000000" pitchFamily="18" charset="-128"/>
                <a:cs typeface="Arial" panose="020B0604020202020204" pitchFamily="34" charset="0"/>
              </a:rPr>
              <a:t>pacientům</a:t>
            </a:r>
            <a:r>
              <a:rPr lang="cs-CZ" sz="1800">
                <a:effectLst/>
                <a:latin typeface="Calibri" panose="020F0502020204030204" pitchFamily="34" charset="0"/>
                <a:ea typeface="Yu Mincho" panose="020B0400000000000000" pitchFamily="18" charset="-128"/>
                <a:cs typeface="Arial" panose="020B0604020202020204" pitchFamily="34" charset="0"/>
              </a:rPr>
              <a:t> s nezávažným dlouhodobě probíhajícím duševním onemocněním, jehož diagnostika a léčba snese odkladu</a:t>
            </a:r>
            <a:endParaRPr lang="cs-CZ" sz="180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cs-CZ" sz="1800">
                <a:effectLst/>
                <a:latin typeface="Calibri" panose="020F0502020204030204" pitchFamily="34" charset="0"/>
                <a:ea typeface="Yu Mincho" panose="020B0400000000000000" pitchFamily="18" charset="-128"/>
                <a:cs typeface="Arial" panose="020B0604020202020204" pitchFamily="34" charset="0"/>
              </a:rPr>
              <a:t>pacientům požadujícím administrativní psychiatrické úkony</a:t>
            </a:r>
            <a:endParaRPr lang="cs-CZ" sz="180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cs-CZ" sz="1800">
                <a:effectLst/>
                <a:latin typeface="Calibri" panose="020F0502020204030204" pitchFamily="34" charset="0"/>
                <a:ea typeface="Yu Mincho" panose="020B0400000000000000" pitchFamily="18" charset="-128"/>
                <a:cs typeface="Arial" panose="020B0604020202020204" pitchFamily="34" charset="0"/>
              </a:rPr>
              <a:t>pacientům IZS nebezpečným sobě nebo svému okolí, jejichž transport či vyšetření vyžadují zajištění policie</a:t>
            </a:r>
            <a:endParaRPr lang="cs-CZ" sz="180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cs-CZ" sz="1800">
                <a:effectLst/>
                <a:latin typeface="Calibri" panose="020F0502020204030204" pitchFamily="34" charset="0"/>
                <a:ea typeface="Yu Mincho" panose="020B0400000000000000" pitchFamily="18" charset="-128"/>
                <a:cs typeface="Arial" panose="020B0604020202020204" pitchFamily="34" charset="0"/>
              </a:rPr>
              <a:t>pacientům u nichž ohrožení somatickým stavem převyšuje rizika spojená s duševním onemocněním</a:t>
            </a:r>
            <a:endParaRPr lang="cs-CZ" sz="1800"/>
          </a:p>
        </p:txBody>
      </p:sp>
    </p:spTree>
    <p:extLst>
      <p:ext uri="{BB962C8B-B14F-4D97-AF65-F5344CB8AC3E}">
        <p14:creationId xmlns:p14="http://schemas.microsoft.com/office/powerpoint/2010/main" val="25464590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1669EF-5990-7195-61D1-287286126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81"/>
            <a:ext cx="8229600" cy="1143000"/>
          </a:xfrm>
        </p:spPr>
        <p:txBody>
          <a:bodyPr/>
          <a:lstStyle/>
          <a:p>
            <a:r>
              <a:rPr lang="cs-CZ"/>
              <a:t>Dostupnost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7E6652D-23B4-C56B-FED4-F0B626F20F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87821"/>
            <a:ext cx="8229600" cy="4525963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  <a:buFontTx/>
              <a:buChar char="-"/>
            </a:pPr>
            <a:r>
              <a:rPr lang="cs-CZ" sz="2400"/>
              <a:t>zařízení akutní lůžkové psychiatrické péče nebo všeobecné nemocnice nebo mimo lůžková zařízení</a:t>
            </a:r>
          </a:p>
          <a:p>
            <a:pPr>
              <a:spcBef>
                <a:spcPts val="1800"/>
              </a:spcBef>
              <a:buFontTx/>
              <a:buChar char="-"/>
            </a:pPr>
            <a:r>
              <a:rPr lang="cs-CZ" sz="2400"/>
              <a:t>1 APA/250 tis. obyvatel (příp. méně je-li jiná APA </a:t>
            </a:r>
            <a:r>
              <a:rPr lang="cs-CZ"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&gt; 30 min.)     1 APA-D/500 tis. obyvatel</a:t>
            </a:r>
          </a:p>
          <a:p>
            <a:pPr>
              <a:spcBef>
                <a:spcPts val="1800"/>
              </a:spcBef>
              <a:buFontTx/>
              <a:buChar char="-"/>
            </a:pPr>
            <a:r>
              <a:rPr lang="cs-CZ"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spádové území je nutno konzultovat – bez překryvu</a:t>
            </a:r>
          </a:p>
          <a:p>
            <a:pPr>
              <a:spcBef>
                <a:spcPts val="1800"/>
              </a:spcBef>
              <a:buFontTx/>
              <a:buChar char="-"/>
            </a:pPr>
            <a:r>
              <a:rPr lang="cs-CZ"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APA s/bez doporučení VPL, APA-D po </a:t>
            </a:r>
            <a:r>
              <a:rPr lang="cs-CZ" sz="24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telef</a:t>
            </a:r>
            <a:r>
              <a:rPr lang="cs-CZ"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konzultaci s PLDD</a:t>
            </a:r>
          </a:p>
          <a:p>
            <a:pPr>
              <a:spcBef>
                <a:spcPts val="1800"/>
              </a:spcBef>
              <a:buFontTx/>
              <a:buChar char="-"/>
            </a:pPr>
            <a:r>
              <a:rPr lang="cs-CZ"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optimální ordinační doba alespoň 6 hod./denně, min. 15 hod./týdně ve 3 pracovních dnech</a:t>
            </a:r>
            <a:endParaRPr lang="cs-CZ" sz="2400"/>
          </a:p>
          <a:p>
            <a:pPr marL="0" indent="0">
              <a:spcBef>
                <a:spcPts val="1800"/>
              </a:spcBef>
              <a:buNone/>
            </a:pPr>
            <a:endParaRPr lang="cs-CZ" sz="2400"/>
          </a:p>
        </p:txBody>
      </p:sp>
    </p:spTree>
    <p:extLst>
      <p:ext uri="{BB962C8B-B14F-4D97-AF65-F5344CB8AC3E}">
        <p14:creationId xmlns:p14="http://schemas.microsoft.com/office/powerpoint/2010/main" val="23265127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1669EF-5990-7195-61D1-287286126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81"/>
            <a:ext cx="8229600" cy="1143000"/>
          </a:xfrm>
        </p:spPr>
        <p:txBody>
          <a:bodyPr/>
          <a:lstStyle/>
          <a:p>
            <a:r>
              <a:rPr lang="cs-CZ"/>
              <a:t>Služby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7E6652D-23B4-C56B-FED4-F0B626F20F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87821"/>
            <a:ext cx="8229600" cy="4525963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1800"/>
              </a:spcBef>
              <a:buFontTx/>
              <a:buChar char="-"/>
            </a:pPr>
            <a:r>
              <a:rPr lang="cs-CZ" sz="2400"/>
              <a:t>akutní psychiatrické vyšetření v řádu hodin či dnů</a:t>
            </a:r>
          </a:p>
          <a:p>
            <a:pPr>
              <a:spcBef>
                <a:spcPts val="1800"/>
              </a:spcBef>
              <a:buFontTx/>
              <a:buChar char="-"/>
            </a:pPr>
            <a:r>
              <a:rPr lang="cs-CZ" sz="2400"/>
              <a:t>jednorázové/opakované</a:t>
            </a:r>
          </a:p>
          <a:p>
            <a:pPr>
              <a:spcBef>
                <a:spcPts val="1800"/>
              </a:spcBef>
              <a:buFontTx/>
              <a:buChar char="-"/>
            </a:pPr>
            <a:r>
              <a:rPr lang="cs-CZ" sz="2400"/>
              <a:t>doporučeno do 3 měsíců, max. do 6 měsíců (upozornit!)</a:t>
            </a:r>
          </a:p>
          <a:p>
            <a:pPr>
              <a:spcBef>
                <a:spcPts val="1800"/>
              </a:spcBef>
              <a:buFontTx/>
              <a:buChar char="-"/>
            </a:pPr>
            <a:r>
              <a:rPr lang="cs-CZ" sz="2400" err="1"/>
              <a:t>triáž</a:t>
            </a:r>
            <a:r>
              <a:rPr lang="cs-CZ" sz="2400"/>
              <a:t> sestrou – odmítnutí zjevně neindikovaných případů</a:t>
            </a:r>
          </a:p>
          <a:p>
            <a:pPr>
              <a:spcBef>
                <a:spcPts val="1800"/>
              </a:spcBef>
              <a:buFontTx/>
              <a:buChar char="-"/>
            </a:pPr>
            <a:r>
              <a:rPr lang="cs-CZ" sz="2400" err="1"/>
              <a:t>triáž</a:t>
            </a:r>
            <a:r>
              <a:rPr lang="cs-CZ" sz="2400"/>
              <a:t> lékařem – posouzení sporných případů</a:t>
            </a:r>
          </a:p>
          <a:p>
            <a:pPr>
              <a:spcBef>
                <a:spcPts val="1800"/>
              </a:spcBef>
              <a:buFontTx/>
              <a:buChar char="-"/>
            </a:pPr>
            <a:r>
              <a:rPr lang="cs-CZ" sz="2400"/>
              <a:t>psychiatrické vyšetření + léčba + doporučení postupu</a:t>
            </a:r>
          </a:p>
          <a:p>
            <a:pPr>
              <a:spcBef>
                <a:spcPts val="1800"/>
              </a:spcBef>
              <a:buFontTx/>
              <a:buChar char="-"/>
            </a:pPr>
            <a:r>
              <a:rPr lang="cs-CZ" sz="2400"/>
              <a:t>poradenství ZSP pro návaznou/náhradní péči</a:t>
            </a:r>
          </a:p>
          <a:p>
            <a:pPr>
              <a:spcBef>
                <a:spcPts val="1800"/>
              </a:spcBef>
              <a:buFontTx/>
              <a:buChar char="-"/>
            </a:pPr>
            <a:r>
              <a:rPr lang="cs-CZ" sz="2400"/>
              <a:t>konziliární služby (fixní, alternativní) pro lůžková zařízení</a:t>
            </a:r>
          </a:p>
          <a:p>
            <a:pPr>
              <a:spcBef>
                <a:spcPts val="1800"/>
              </a:spcBef>
              <a:buFontTx/>
              <a:buChar char="-"/>
            </a:pPr>
            <a:r>
              <a:rPr lang="cs-CZ" sz="2400"/>
              <a:t>telefonické konzultace pro VPL/PLDD, příp. jiné specialisty</a:t>
            </a:r>
          </a:p>
          <a:p>
            <a:pPr>
              <a:spcBef>
                <a:spcPts val="1800"/>
              </a:spcBef>
              <a:buFontTx/>
              <a:buChar char="-"/>
            </a:pPr>
            <a:endParaRPr lang="cs-CZ" sz="2400"/>
          </a:p>
          <a:p>
            <a:pPr>
              <a:spcBef>
                <a:spcPts val="1800"/>
              </a:spcBef>
              <a:buFontTx/>
              <a:buChar char="-"/>
            </a:pPr>
            <a:endParaRPr lang="cs-CZ" sz="2400"/>
          </a:p>
          <a:p>
            <a:pPr>
              <a:spcBef>
                <a:spcPts val="1800"/>
              </a:spcBef>
              <a:buFontTx/>
              <a:buChar char="-"/>
            </a:pPr>
            <a:endParaRPr lang="cs-CZ" sz="2400"/>
          </a:p>
          <a:p>
            <a:pPr>
              <a:spcBef>
                <a:spcPts val="1800"/>
              </a:spcBef>
              <a:buFontTx/>
              <a:buChar char="-"/>
            </a:pPr>
            <a:endParaRPr lang="cs-CZ" sz="2400"/>
          </a:p>
          <a:p>
            <a:pPr marL="0" indent="0">
              <a:spcBef>
                <a:spcPts val="1800"/>
              </a:spcBef>
              <a:buNone/>
            </a:pPr>
            <a:endParaRPr lang="cs-CZ" sz="2400"/>
          </a:p>
        </p:txBody>
      </p:sp>
    </p:spTree>
    <p:extLst>
      <p:ext uri="{BB962C8B-B14F-4D97-AF65-F5344CB8AC3E}">
        <p14:creationId xmlns:p14="http://schemas.microsoft.com/office/powerpoint/2010/main" val="21158462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F850601-C712-9E61-05E5-C63B0BCF48C3}"/>
              </a:ext>
            </a:extLst>
          </p:cNvPr>
          <p:cNvSpPr/>
          <p:nvPr/>
        </p:nvSpPr>
        <p:spPr>
          <a:xfrm>
            <a:off x="7780241" y="2465459"/>
            <a:ext cx="1004048" cy="378881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/>
              <a:t>Lůžkové psych. zařízení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3C98B1FA-EB0F-7CF0-AD45-280B2E3E44B0}"/>
              </a:ext>
            </a:extLst>
          </p:cNvPr>
          <p:cNvSpPr/>
          <p:nvPr/>
        </p:nvSpPr>
        <p:spPr>
          <a:xfrm>
            <a:off x="5814724" y="2465459"/>
            <a:ext cx="1965517" cy="147254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/>
              <a:t>Příjmová ambulance pro plánované příjmy (</a:t>
            </a:r>
            <a:r>
              <a:rPr lang="cs-CZ" err="1"/>
              <a:t>prac</a:t>
            </a:r>
            <a:r>
              <a:rPr lang="cs-CZ"/>
              <a:t>. doba)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FDF3F4DF-6B8F-E91B-FA8D-81E8D741513E}"/>
              </a:ext>
            </a:extLst>
          </p:cNvPr>
          <p:cNvSpPr/>
          <p:nvPr/>
        </p:nvSpPr>
        <p:spPr>
          <a:xfrm>
            <a:off x="5815849" y="3938008"/>
            <a:ext cx="1981197" cy="230011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/>
              <a:t>Akutní příjmová ambulance</a:t>
            </a:r>
          </a:p>
          <a:p>
            <a:pPr algn="ctr"/>
            <a:r>
              <a:rPr lang="cs-CZ"/>
              <a:t>pro neodkladné stavy</a:t>
            </a:r>
          </a:p>
          <a:p>
            <a:pPr algn="ctr"/>
            <a:r>
              <a:rPr lang="cs-CZ"/>
              <a:t>(24/7)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4A6ABA74-5098-5F3B-A008-478F35253DC4}"/>
              </a:ext>
            </a:extLst>
          </p:cNvPr>
          <p:cNvSpPr/>
          <p:nvPr/>
        </p:nvSpPr>
        <p:spPr>
          <a:xfrm>
            <a:off x="4412870" y="5011271"/>
            <a:ext cx="1402979" cy="1226854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>
                <a:solidFill>
                  <a:schemeClr val="tx1"/>
                </a:solidFill>
              </a:rPr>
              <a:t>Akutní</a:t>
            </a:r>
          </a:p>
          <a:p>
            <a:pPr algn="ctr"/>
            <a:r>
              <a:rPr lang="cs-CZ">
                <a:solidFill>
                  <a:schemeClr val="tx1"/>
                </a:solidFill>
              </a:rPr>
              <a:t>příjmová ambulance</a:t>
            </a:r>
          </a:p>
          <a:p>
            <a:pPr algn="ctr"/>
            <a:r>
              <a:rPr lang="cs-CZ">
                <a:solidFill>
                  <a:schemeClr val="tx1"/>
                </a:solidFill>
              </a:rPr>
              <a:t>(24/7)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8A784D70-31AF-1DAA-15D4-C15FC212B90C}"/>
              </a:ext>
            </a:extLst>
          </p:cNvPr>
          <p:cNvSpPr/>
          <p:nvPr/>
        </p:nvSpPr>
        <p:spPr>
          <a:xfrm>
            <a:off x="4412870" y="3946971"/>
            <a:ext cx="1409704" cy="1057111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>
                <a:solidFill>
                  <a:srgbClr val="C00000"/>
                </a:solidFill>
              </a:rPr>
              <a:t>APA</a:t>
            </a:r>
          </a:p>
          <a:p>
            <a:pPr algn="ctr"/>
            <a:r>
              <a:rPr lang="cs-CZ">
                <a:solidFill>
                  <a:srgbClr val="C00000"/>
                </a:solidFill>
              </a:rPr>
              <a:t>(</a:t>
            </a:r>
            <a:r>
              <a:rPr lang="cs-CZ" err="1">
                <a:solidFill>
                  <a:srgbClr val="C00000"/>
                </a:solidFill>
              </a:rPr>
              <a:t>prac</a:t>
            </a:r>
            <a:r>
              <a:rPr lang="cs-CZ">
                <a:solidFill>
                  <a:srgbClr val="C00000"/>
                </a:solidFill>
              </a:rPr>
              <a:t>. doba)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6213C2D-0D73-8A0B-FEAA-BF2D52A165F8}"/>
              </a:ext>
            </a:extLst>
          </p:cNvPr>
          <p:cNvSpPr/>
          <p:nvPr/>
        </p:nvSpPr>
        <p:spPr>
          <a:xfrm>
            <a:off x="2386852" y="2365605"/>
            <a:ext cx="1550894" cy="2958353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/>
              <a:t>APA</a:t>
            </a:r>
          </a:p>
        </p:txBody>
      </p:sp>
      <p:sp>
        <p:nvSpPr>
          <p:cNvPr id="14" name="Obdélník: se zakulacenými rohy 13">
            <a:extLst>
              <a:ext uri="{FF2B5EF4-FFF2-40B4-BE49-F238E27FC236}">
                <a16:creationId xmlns:a16="http://schemas.microsoft.com/office/drawing/2014/main" id="{881E6E31-E4B5-EF20-D542-6C9585FFE856}"/>
              </a:ext>
            </a:extLst>
          </p:cNvPr>
          <p:cNvSpPr/>
          <p:nvPr/>
        </p:nvSpPr>
        <p:spPr>
          <a:xfrm>
            <a:off x="397814" y="5447897"/>
            <a:ext cx="1550894" cy="586282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>
                <a:solidFill>
                  <a:schemeClr val="tx1"/>
                </a:solidFill>
              </a:rPr>
              <a:t>Nebezpečný pacient</a:t>
            </a:r>
          </a:p>
        </p:txBody>
      </p:sp>
      <p:sp>
        <p:nvSpPr>
          <p:cNvPr id="15" name="Obdélník: se zakulacenými rohy 14">
            <a:extLst>
              <a:ext uri="{FF2B5EF4-FFF2-40B4-BE49-F238E27FC236}">
                <a16:creationId xmlns:a16="http://schemas.microsoft.com/office/drawing/2014/main" id="{1FE6843B-10DE-BDE7-D8B9-2E397AF5F6CB}"/>
              </a:ext>
            </a:extLst>
          </p:cNvPr>
          <p:cNvSpPr/>
          <p:nvPr/>
        </p:nvSpPr>
        <p:spPr>
          <a:xfrm>
            <a:off x="359711" y="3551640"/>
            <a:ext cx="1550894" cy="586282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>
                <a:solidFill>
                  <a:schemeClr val="tx1"/>
                </a:solidFill>
              </a:rPr>
              <a:t>Akutní pacient</a:t>
            </a:r>
          </a:p>
        </p:txBody>
      </p:sp>
      <p:sp>
        <p:nvSpPr>
          <p:cNvPr id="16" name="Obdélník: se zakulacenými rohy 15">
            <a:extLst>
              <a:ext uri="{FF2B5EF4-FFF2-40B4-BE49-F238E27FC236}">
                <a16:creationId xmlns:a16="http://schemas.microsoft.com/office/drawing/2014/main" id="{A4C8B484-3016-CAF0-3434-56AE19F5B423}"/>
              </a:ext>
            </a:extLst>
          </p:cNvPr>
          <p:cNvSpPr/>
          <p:nvPr/>
        </p:nvSpPr>
        <p:spPr>
          <a:xfrm>
            <a:off x="337854" y="383292"/>
            <a:ext cx="1550894" cy="586282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>
                <a:solidFill>
                  <a:schemeClr val="tx1"/>
                </a:solidFill>
              </a:rPr>
              <a:t>Neakutní pacient</a:t>
            </a:r>
          </a:p>
        </p:txBody>
      </p:sp>
      <p:cxnSp>
        <p:nvCxnSpPr>
          <p:cNvPr id="18" name="Přímá spojnice se šipkou 17">
            <a:extLst>
              <a:ext uri="{FF2B5EF4-FFF2-40B4-BE49-F238E27FC236}">
                <a16:creationId xmlns:a16="http://schemas.microsoft.com/office/drawing/2014/main" id="{AAF3B886-F74E-B7FE-ECE2-ABD55050E125}"/>
              </a:ext>
            </a:extLst>
          </p:cNvPr>
          <p:cNvCxnSpPr>
            <a:cxnSpLocks/>
            <a:stCxn id="14" idx="3"/>
          </p:cNvCxnSpPr>
          <p:nvPr/>
        </p:nvCxnSpPr>
        <p:spPr>
          <a:xfrm flipV="1">
            <a:off x="1948708" y="5741037"/>
            <a:ext cx="2395811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Obdélník 18">
            <a:extLst>
              <a:ext uri="{FF2B5EF4-FFF2-40B4-BE49-F238E27FC236}">
                <a16:creationId xmlns:a16="http://schemas.microsoft.com/office/drawing/2014/main" id="{35F0D2DB-85D0-9915-5C1B-160A705A89D7}"/>
              </a:ext>
            </a:extLst>
          </p:cNvPr>
          <p:cNvSpPr/>
          <p:nvPr/>
        </p:nvSpPr>
        <p:spPr>
          <a:xfrm>
            <a:off x="2386851" y="205904"/>
            <a:ext cx="5824819" cy="43367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/>
              <a:t>Psychiatrické ambulance, ARP, CDZ, klin. psycholog …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22BE472E-6387-B157-91A4-EF5CFC24D575}"/>
              </a:ext>
            </a:extLst>
          </p:cNvPr>
          <p:cNvSpPr/>
          <p:nvPr/>
        </p:nvSpPr>
        <p:spPr>
          <a:xfrm>
            <a:off x="2386852" y="757947"/>
            <a:ext cx="2503392" cy="43367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/>
              <a:t>VPL, PLDD</a:t>
            </a:r>
          </a:p>
        </p:txBody>
      </p:sp>
      <p:cxnSp>
        <p:nvCxnSpPr>
          <p:cNvPr id="22" name="Přímá spojnice se šipkou 21">
            <a:extLst>
              <a:ext uri="{FF2B5EF4-FFF2-40B4-BE49-F238E27FC236}">
                <a16:creationId xmlns:a16="http://schemas.microsoft.com/office/drawing/2014/main" id="{DF0AAA2E-1589-BC88-BDDA-6438D84550C0}"/>
              </a:ext>
            </a:extLst>
          </p:cNvPr>
          <p:cNvCxnSpPr>
            <a:cxnSpLocks/>
            <a:stCxn id="15" idx="3"/>
            <a:endCxn id="11" idx="1"/>
          </p:cNvCxnSpPr>
          <p:nvPr/>
        </p:nvCxnSpPr>
        <p:spPr>
          <a:xfrm>
            <a:off x="1910605" y="3844781"/>
            <a:ext cx="476247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Přímá spojnice se šipkou 24">
            <a:extLst>
              <a:ext uri="{FF2B5EF4-FFF2-40B4-BE49-F238E27FC236}">
                <a16:creationId xmlns:a16="http://schemas.microsoft.com/office/drawing/2014/main" id="{07EE3241-6EEC-44B5-10F5-5E47DB7C22BF}"/>
              </a:ext>
            </a:extLst>
          </p:cNvPr>
          <p:cNvCxnSpPr>
            <a:cxnSpLocks/>
            <a:stCxn id="16" idx="3"/>
            <a:endCxn id="19" idx="1"/>
          </p:cNvCxnSpPr>
          <p:nvPr/>
        </p:nvCxnSpPr>
        <p:spPr>
          <a:xfrm flipV="1">
            <a:off x="1888748" y="422741"/>
            <a:ext cx="498103" cy="25369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Přímá spojnice se šipkou 26">
            <a:extLst>
              <a:ext uri="{FF2B5EF4-FFF2-40B4-BE49-F238E27FC236}">
                <a16:creationId xmlns:a16="http://schemas.microsoft.com/office/drawing/2014/main" id="{4C63CBAA-6B4E-3D22-8B16-5DCAF0DE9004}"/>
              </a:ext>
            </a:extLst>
          </p:cNvPr>
          <p:cNvCxnSpPr>
            <a:cxnSpLocks/>
            <a:stCxn id="11" idx="3"/>
            <a:endCxn id="5" idx="1"/>
          </p:cNvCxnSpPr>
          <p:nvPr/>
        </p:nvCxnSpPr>
        <p:spPr>
          <a:xfrm flipV="1">
            <a:off x="3937746" y="3201734"/>
            <a:ext cx="1876978" cy="6430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Přímá spojnice se šipkou 32">
            <a:extLst>
              <a:ext uri="{FF2B5EF4-FFF2-40B4-BE49-F238E27FC236}">
                <a16:creationId xmlns:a16="http://schemas.microsoft.com/office/drawing/2014/main" id="{877720AC-1E52-1D64-BD31-F3468A02E038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3937746" y="639577"/>
            <a:ext cx="1311083" cy="320520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Přímá spojnice se šipkou 35">
            <a:extLst>
              <a:ext uri="{FF2B5EF4-FFF2-40B4-BE49-F238E27FC236}">
                <a16:creationId xmlns:a16="http://schemas.microsoft.com/office/drawing/2014/main" id="{4ABCD0FC-5AEE-0E72-CE6D-83DCD1B1C3CA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3937746" y="3844782"/>
            <a:ext cx="406773" cy="189625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Obdélník: se zakulacenými rohy 40">
            <a:extLst>
              <a:ext uri="{FF2B5EF4-FFF2-40B4-BE49-F238E27FC236}">
                <a16:creationId xmlns:a16="http://schemas.microsoft.com/office/drawing/2014/main" id="{600A04CC-CC25-B704-A41C-23BDB56198C2}"/>
              </a:ext>
            </a:extLst>
          </p:cNvPr>
          <p:cNvSpPr/>
          <p:nvPr/>
        </p:nvSpPr>
        <p:spPr>
          <a:xfrm>
            <a:off x="359711" y="1451438"/>
            <a:ext cx="1550894" cy="586282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>
                <a:solidFill>
                  <a:schemeClr val="tx1"/>
                </a:solidFill>
              </a:rPr>
              <a:t>Pacient</a:t>
            </a:r>
          </a:p>
          <a:p>
            <a:pPr algn="ctr"/>
            <a:r>
              <a:rPr lang="cs-CZ">
                <a:solidFill>
                  <a:schemeClr val="tx1"/>
                </a:solidFill>
              </a:rPr>
              <a:t>v krizi</a:t>
            </a:r>
          </a:p>
        </p:txBody>
      </p:sp>
      <p:sp>
        <p:nvSpPr>
          <p:cNvPr id="45" name="Obdélník 44">
            <a:extLst>
              <a:ext uri="{FF2B5EF4-FFF2-40B4-BE49-F238E27FC236}">
                <a16:creationId xmlns:a16="http://schemas.microsoft.com/office/drawing/2014/main" id="{BCC3F8C9-9516-3FF8-77A8-F9468C51D192}"/>
              </a:ext>
            </a:extLst>
          </p:cNvPr>
          <p:cNvSpPr/>
          <p:nvPr/>
        </p:nvSpPr>
        <p:spPr>
          <a:xfrm>
            <a:off x="2389086" y="1360749"/>
            <a:ext cx="1104906" cy="76231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>
                <a:solidFill>
                  <a:schemeClr val="tx1"/>
                </a:solidFill>
              </a:rPr>
              <a:t>Krizové </a:t>
            </a:r>
          </a:p>
          <a:p>
            <a:pPr algn="ctr"/>
            <a:r>
              <a:rPr lang="cs-CZ">
                <a:solidFill>
                  <a:schemeClr val="tx1"/>
                </a:solidFill>
              </a:rPr>
              <a:t>služby</a:t>
            </a:r>
          </a:p>
        </p:txBody>
      </p:sp>
      <p:cxnSp>
        <p:nvCxnSpPr>
          <p:cNvPr id="54" name="Přímá spojnice se šipkou 53">
            <a:extLst>
              <a:ext uri="{FF2B5EF4-FFF2-40B4-BE49-F238E27FC236}">
                <a16:creationId xmlns:a16="http://schemas.microsoft.com/office/drawing/2014/main" id="{767833A7-AC3D-2156-409B-652D362416A1}"/>
              </a:ext>
            </a:extLst>
          </p:cNvPr>
          <p:cNvCxnSpPr>
            <a:cxnSpLocks/>
          </p:cNvCxnSpPr>
          <p:nvPr/>
        </p:nvCxnSpPr>
        <p:spPr>
          <a:xfrm>
            <a:off x="2941539" y="2123063"/>
            <a:ext cx="0" cy="27576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Přímá spojnice se šipkou 54">
            <a:extLst>
              <a:ext uri="{FF2B5EF4-FFF2-40B4-BE49-F238E27FC236}">
                <a16:creationId xmlns:a16="http://schemas.microsoft.com/office/drawing/2014/main" id="{31CB665F-986B-3998-76B4-91C352CA336E}"/>
              </a:ext>
            </a:extLst>
          </p:cNvPr>
          <p:cNvCxnSpPr>
            <a:cxnSpLocks/>
          </p:cNvCxnSpPr>
          <p:nvPr/>
        </p:nvCxnSpPr>
        <p:spPr>
          <a:xfrm>
            <a:off x="3759565" y="1222865"/>
            <a:ext cx="0" cy="114274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Přímá spojnice se šipkou 73">
            <a:extLst>
              <a:ext uri="{FF2B5EF4-FFF2-40B4-BE49-F238E27FC236}">
                <a16:creationId xmlns:a16="http://schemas.microsoft.com/office/drawing/2014/main" id="{66687FFE-2FC4-C1ED-2858-0A3162C4274B}"/>
              </a:ext>
            </a:extLst>
          </p:cNvPr>
          <p:cNvCxnSpPr>
            <a:cxnSpLocks/>
            <a:stCxn id="16" idx="3"/>
            <a:endCxn id="20" idx="1"/>
          </p:cNvCxnSpPr>
          <p:nvPr/>
        </p:nvCxnSpPr>
        <p:spPr>
          <a:xfrm>
            <a:off x="1888748" y="676433"/>
            <a:ext cx="498104" cy="29835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Přímá spojnice se šipkou 78">
            <a:extLst>
              <a:ext uri="{FF2B5EF4-FFF2-40B4-BE49-F238E27FC236}">
                <a16:creationId xmlns:a16="http://schemas.microsoft.com/office/drawing/2014/main" id="{8566289E-33AD-8E03-101A-BD8EC77645FC}"/>
              </a:ext>
            </a:extLst>
          </p:cNvPr>
          <p:cNvCxnSpPr>
            <a:cxnSpLocks/>
            <a:stCxn id="41" idx="3"/>
            <a:endCxn id="45" idx="1"/>
          </p:cNvCxnSpPr>
          <p:nvPr/>
        </p:nvCxnSpPr>
        <p:spPr>
          <a:xfrm flipV="1">
            <a:off x="1910605" y="1741906"/>
            <a:ext cx="478481" cy="267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0" name="Obdélník 89">
            <a:extLst>
              <a:ext uri="{FF2B5EF4-FFF2-40B4-BE49-F238E27FC236}">
                <a16:creationId xmlns:a16="http://schemas.microsoft.com/office/drawing/2014/main" id="{21C3D2FA-54E0-267B-4483-106932052084}"/>
              </a:ext>
            </a:extLst>
          </p:cNvPr>
          <p:cNvSpPr/>
          <p:nvPr/>
        </p:nvSpPr>
        <p:spPr>
          <a:xfrm>
            <a:off x="5822574" y="878541"/>
            <a:ext cx="1104906" cy="11919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>
                <a:solidFill>
                  <a:schemeClr val="tx1"/>
                </a:solidFill>
              </a:rPr>
              <a:t>Sociální</a:t>
            </a:r>
          </a:p>
          <a:p>
            <a:pPr algn="ctr"/>
            <a:r>
              <a:rPr lang="cs-CZ">
                <a:solidFill>
                  <a:schemeClr val="tx1"/>
                </a:solidFill>
              </a:rPr>
              <a:t>služby</a:t>
            </a:r>
          </a:p>
        </p:txBody>
      </p:sp>
      <p:cxnSp>
        <p:nvCxnSpPr>
          <p:cNvPr id="91" name="Přímá spojnice se šipkou 90">
            <a:extLst>
              <a:ext uri="{FF2B5EF4-FFF2-40B4-BE49-F238E27FC236}">
                <a16:creationId xmlns:a16="http://schemas.microsoft.com/office/drawing/2014/main" id="{331851FC-B36B-5287-FCE6-93C2591F7202}"/>
              </a:ext>
            </a:extLst>
          </p:cNvPr>
          <p:cNvCxnSpPr>
            <a:cxnSpLocks/>
            <a:stCxn id="11" idx="3"/>
            <a:endCxn id="90" idx="1"/>
          </p:cNvCxnSpPr>
          <p:nvPr/>
        </p:nvCxnSpPr>
        <p:spPr>
          <a:xfrm flipV="1">
            <a:off x="3937746" y="1474515"/>
            <a:ext cx="1884828" cy="237026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63485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1669EF-5990-7195-61D1-287286126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81"/>
            <a:ext cx="8229600" cy="1143000"/>
          </a:xfrm>
        </p:spPr>
        <p:txBody>
          <a:bodyPr/>
          <a:lstStyle/>
          <a:p>
            <a:r>
              <a:rPr lang="cs-CZ"/>
              <a:t>Personální obsazení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7E6652D-23B4-C56B-FED4-F0B626F20F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92621"/>
            <a:ext cx="8229600" cy="4525963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  <a:buFontTx/>
              <a:buChar char="-"/>
            </a:pPr>
            <a:r>
              <a:rPr lang="cs-CZ" sz="2400"/>
              <a:t>psychiatr/</a:t>
            </a:r>
            <a:r>
              <a:rPr lang="cs-CZ" sz="2400" err="1"/>
              <a:t>pedopsychiatr</a:t>
            </a:r>
            <a:r>
              <a:rPr lang="cs-CZ" sz="2400"/>
              <a:t> 		∑0,5 – 1,0 (max. ½ L2)</a:t>
            </a:r>
          </a:p>
          <a:p>
            <a:pPr>
              <a:spcBef>
                <a:spcPts val="1800"/>
              </a:spcBef>
              <a:buFontTx/>
              <a:buChar char="-"/>
            </a:pPr>
            <a:r>
              <a:rPr lang="cs-CZ" sz="2400"/>
              <a:t>všeobecná sestra 			∑0,5 – 1,0 (min. 0,1)</a:t>
            </a:r>
          </a:p>
          <a:p>
            <a:pPr>
              <a:spcBef>
                <a:spcPts val="1800"/>
              </a:spcBef>
              <a:buFontTx/>
              <a:buChar char="-"/>
            </a:pPr>
            <a:r>
              <a:rPr lang="cs-CZ" sz="2400"/>
              <a:t>zdravotně-sociální pracovník	∑0,25</a:t>
            </a:r>
          </a:p>
        </p:txBody>
      </p:sp>
    </p:spTree>
    <p:extLst>
      <p:ext uri="{BB962C8B-B14F-4D97-AF65-F5344CB8AC3E}">
        <p14:creationId xmlns:p14="http://schemas.microsoft.com/office/powerpoint/2010/main" val="7745717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1669EF-5990-7195-61D1-287286126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81"/>
            <a:ext cx="8229600" cy="1143000"/>
          </a:xfrm>
        </p:spPr>
        <p:txBody>
          <a:bodyPr/>
          <a:lstStyle/>
          <a:p>
            <a:r>
              <a:rPr lang="cs-CZ"/>
              <a:t>Personální obsazení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7E6652D-23B4-C56B-FED4-F0B626F20F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019"/>
            <a:ext cx="8229600" cy="178337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  <a:buFontTx/>
              <a:buChar char="-"/>
            </a:pPr>
            <a:r>
              <a:rPr lang="cs-CZ" sz="2400"/>
              <a:t>psychiatr/</a:t>
            </a:r>
            <a:r>
              <a:rPr lang="cs-CZ" sz="2400" err="1"/>
              <a:t>pedopsychiatr</a:t>
            </a:r>
            <a:r>
              <a:rPr lang="cs-CZ" sz="2400"/>
              <a:t> 		∑0,5 – 1,0 (max. ½ L2)</a:t>
            </a:r>
          </a:p>
          <a:p>
            <a:pPr>
              <a:spcBef>
                <a:spcPts val="1800"/>
              </a:spcBef>
              <a:buFontTx/>
              <a:buChar char="-"/>
            </a:pPr>
            <a:r>
              <a:rPr lang="cs-CZ" sz="2400"/>
              <a:t>všeobecná sestra 			∑0,5 – 1,0 (min. 0,1)</a:t>
            </a:r>
          </a:p>
          <a:p>
            <a:pPr>
              <a:spcBef>
                <a:spcPts val="1800"/>
              </a:spcBef>
              <a:buFontTx/>
              <a:buChar char="-"/>
            </a:pPr>
            <a:r>
              <a:rPr lang="cs-CZ" sz="2400"/>
              <a:t>zdravotně-sociální pracovník	∑0,25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D4E92DB2-9179-A0CC-E221-2BFAE7CC83FD}"/>
              </a:ext>
            </a:extLst>
          </p:cNvPr>
          <p:cNvSpPr txBox="1">
            <a:spLocks/>
          </p:cNvSpPr>
          <p:nvPr/>
        </p:nvSpPr>
        <p:spPr>
          <a:xfrm>
            <a:off x="376518" y="287573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Prostorové vybavení</a:t>
            </a:r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45C20186-CA6F-DEFC-D0E0-4A9FA6DCAD31}"/>
              </a:ext>
            </a:extLst>
          </p:cNvPr>
          <p:cNvSpPr txBox="1">
            <a:spLocks/>
          </p:cNvSpPr>
          <p:nvPr/>
        </p:nvSpPr>
        <p:spPr>
          <a:xfrm>
            <a:off x="376518" y="3945074"/>
            <a:ext cx="4043082" cy="17833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  <a:buFontTx/>
              <a:buChar char="-"/>
            </a:pPr>
            <a:r>
              <a:rPr lang="cs-CZ" sz="2400"/>
              <a:t>pracovna sestry</a:t>
            </a:r>
          </a:p>
          <a:p>
            <a:pPr>
              <a:spcBef>
                <a:spcPts val="1800"/>
              </a:spcBef>
              <a:buFontTx/>
              <a:buChar char="-"/>
            </a:pPr>
            <a:r>
              <a:rPr lang="cs-CZ" sz="2400"/>
              <a:t>pracovna lékaře</a:t>
            </a:r>
          </a:p>
          <a:p>
            <a:pPr>
              <a:spcBef>
                <a:spcPts val="1800"/>
              </a:spcBef>
              <a:buFontTx/>
              <a:buChar char="-"/>
            </a:pPr>
            <a:r>
              <a:rPr lang="cs-CZ" sz="2400"/>
              <a:t>dostupná hovorna pro ZSP</a:t>
            </a:r>
          </a:p>
        </p:txBody>
      </p:sp>
      <p:sp>
        <p:nvSpPr>
          <p:cNvPr id="6" name="Zástupný obsah 2">
            <a:extLst>
              <a:ext uri="{FF2B5EF4-FFF2-40B4-BE49-F238E27FC236}">
                <a16:creationId xmlns:a16="http://schemas.microsoft.com/office/drawing/2014/main" id="{C3DC6EBA-4C96-631B-616C-FC1BB8D25826}"/>
              </a:ext>
            </a:extLst>
          </p:cNvPr>
          <p:cNvSpPr txBox="1">
            <a:spLocks/>
          </p:cNvSpPr>
          <p:nvPr/>
        </p:nvSpPr>
        <p:spPr>
          <a:xfrm>
            <a:off x="4751296" y="3918173"/>
            <a:ext cx="4043082" cy="17833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800"/>
              </a:spcBef>
              <a:buNone/>
            </a:pPr>
            <a:r>
              <a:rPr lang="cs-CZ" sz="2400" i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±    </a:t>
            </a:r>
            <a:r>
              <a:rPr lang="cs-CZ" sz="2400" i="1"/>
              <a:t>observační místnost</a:t>
            </a:r>
          </a:p>
        </p:txBody>
      </p:sp>
    </p:spTree>
    <p:extLst>
      <p:ext uri="{BB962C8B-B14F-4D97-AF65-F5344CB8AC3E}">
        <p14:creationId xmlns:p14="http://schemas.microsoft.com/office/powerpoint/2010/main" val="22343031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45C20186-CA6F-DEFC-D0E0-4A9FA6DCAD31}"/>
              </a:ext>
            </a:extLst>
          </p:cNvPr>
          <p:cNvSpPr txBox="1">
            <a:spLocks/>
          </p:cNvSpPr>
          <p:nvPr/>
        </p:nvSpPr>
        <p:spPr>
          <a:xfrm>
            <a:off x="376518" y="2080415"/>
            <a:ext cx="4043082" cy="29846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cs-CZ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vybavení ordinace dle společných požadavků vyhlášky č. 92/2012 Sb.</a:t>
            </a:r>
            <a:endParaRPr lang="cs-CZ" sz="1800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cs-CZ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lehátko/lůžko pro omezení</a:t>
            </a:r>
            <a:endParaRPr lang="cs-CZ" sz="1800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cs-CZ" sz="1800">
                <a:effectLst/>
                <a:latin typeface="Calibri" panose="020F0502020204030204" pitchFamily="34" charset="0"/>
                <a:ea typeface="Yu Mincho" panose="020B0400000000000000" pitchFamily="18" charset="-128"/>
                <a:cs typeface="Arial" panose="020B0604020202020204" pitchFamily="34" charset="0"/>
              </a:rPr>
              <a:t>alkotest + tester na drogy</a:t>
            </a:r>
            <a:endParaRPr lang="cs-CZ" sz="1800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cs-CZ" sz="1800">
                <a:effectLst/>
                <a:latin typeface="Calibri" panose="020F0502020204030204" pitchFamily="34" charset="0"/>
                <a:ea typeface="Yu Mincho" panose="020B0400000000000000" pitchFamily="18" charset="-128"/>
                <a:cs typeface="Arial" panose="020B0604020202020204" pitchFamily="34" charset="0"/>
              </a:rPr>
              <a:t>výstražný systém fixní nebo nositelný</a:t>
            </a:r>
            <a:endParaRPr lang="cs-CZ" sz="1800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Nadpis 9">
            <a:extLst>
              <a:ext uri="{FF2B5EF4-FFF2-40B4-BE49-F238E27FC236}">
                <a16:creationId xmlns:a16="http://schemas.microsoft.com/office/drawing/2014/main" id="{9DAE4AAB-B102-ADE7-94D5-BA329BB4B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Materiálně-technické vybavení</a:t>
            </a:r>
          </a:p>
        </p:txBody>
      </p:sp>
      <p:sp>
        <p:nvSpPr>
          <p:cNvPr id="11" name="Zástupný obsah 2">
            <a:extLst>
              <a:ext uri="{FF2B5EF4-FFF2-40B4-BE49-F238E27FC236}">
                <a16:creationId xmlns:a16="http://schemas.microsoft.com/office/drawing/2014/main" id="{7F9E6647-E4E8-CF21-8E6B-AF0E7EF82AFE}"/>
              </a:ext>
            </a:extLst>
          </p:cNvPr>
          <p:cNvSpPr txBox="1">
            <a:spLocks/>
          </p:cNvSpPr>
          <p:nvPr/>
        </p:nvSpPr>
        <p:spPr>
          <a:xfrm>
            <a:off x="4849907" y="2017662"/>
            <a:ext cx="4043082" cy="3388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8288" lvl="0" indent="-268288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cs-CZ" sz="1800" i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±    </a:t>
            </a:r>
            <a:r>
              <a:rPr lang="cs-CZ" sz="1800" i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glukometr (vlastní či dostupný)</a:t>
            </a:r>
            <a:endParaRPr lang="cs-CZ" sz="1800" i="1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8288" lvl="0" indent="-268288" algn="just">
              <a:buNone/>
            </a:pPr>
            <a:r>
              <a:rPr lang="cs-CZ" sz="1800" i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± </a:t>
            </a:r>
            <a:r>
              <a:rPr lang="cs-CZ" sz="1800" i="1">
                <a:effectLst/>
                <a:latin typeface="Calibri" panose="020F0502020204030204" pitchFamily="34" charset="0"/>
                <a:ea typeface="Yu Mincho" panose="020B0400000000000000" pitchFamily="18" charset="-128"/>
                <a:cs typeface="Arial" panose="020B0604020202020204" pitchFamily="34" charset="0"/>
              </a:rPr>
              <a:t>lůžko umožňující fyzické omezení pacienta ochrannými pásy</a:t>
            </a:r>
            <a:endParaRPr lang="cs-CZ" sz="1800" i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68288" lvl="0" indent="-268288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cs-CZ" sz="1800" i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± </a:t>
            </a:r>
            <a:r>
              <a:rPr lang="cs-CZ" sz="1800" i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automatický defibrilátor (vlastní či dostupný)</a:t>
            </a:r>
            <a:endParaRPr lang="cs-CZ" sz="1800" i="1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8288" lvl="0" indent="-268288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cs-CZ" sz="1800" i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± </a:t>
            </a:r>
            <a:r>
              <a:rPr lang="cs-CZ" sz="1800" i="1">
                <a:effectLst/>
                <a:latin typeface="Calibri" panose="020F0502020204030204" pitchFamily="34" charset="0"/>
                <a:ea typeface="Yu Mincho" panose="020B0400000000000000" pitchFamily="18" charset="-128"/>
                <a:cs typeface="Arial" panose="020B0604020202020204" pitchFamily="34" charset="0"/>
              </a:rPr>
              <a:t>ochranné pásy min. pro omezení horních a dolních končetin</a:t>
            </a:r>
            <a:endParaRPr lang="cs-CZ" sz="1800" i="1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873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2F7A23-1255-A8F8-3D83-D6CEA56BE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Možná provozní rizika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7A019F2-540D-2F70-3266-A559E0886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/>
          </a:bodyPr>
          <a:lstStyle/>
          <a:p>
            <a:r>
              <a:rPr lang="cs-CZ" sz="2600"/>
              <a:t>pomalý nástup</a:t>
            </a:r>
          </a:p>
          <a:p>
            <a:r>
              <a:rPr lang="cs-CZ" sz="2600"/>
              <a:t>postupná neadekvátní zátěž</a:t>
            </a:r>
          </a:p>
          <a:p>
            <a:pPr lvl="1"/>
            <a:r>
              <a:rPr lang="cs-CZ" sz="2600"/>
              <a:t>pacienti se dostavují s neakutními stavy</a:t>
            </a:r>
          </a:p>
          <a:p>
            <a:pPr lvl="1"/>
            <a:r>
              <a:rPr lang="cs-CZ" sz="2600"/>
              <a:t>pacienti chodí pro druhý názor</a:t>
            </a:r>
          </a:p>
          <a:p>
            <a:pPr lvl="1"/>
            <a:r>
              <a:rPr lang="cs-CZ" sz="2600"/>
              <a:t>pacienti se kumulují před koncem ordinační doby</a:t>
            </a:r>
          </a:p>
          <a:p>
            <a:pPr lvl="1"/>
            <a:r>
              <a:rPr lang="cs-CZ" sz="2600"/>
              <a:t>pro pacienta je APA dostupnější než vlastní PA</a:t>
            </a:r>
          </a:p>
          <a:p>
            <a:pPr lvl="1"/>
            <a:r>
              <a:rPr lang="cs-CZ" sz="2600"/>
              <a:t>PA odkazují v nepřítomnosti automaticky na APA</a:t>
            </a:r>
          </a:p>
          <a:p>
            <a:pPr lvl="1"/>
            <a:r>
              <a:rPr lang="cs-CZ" sz="2600"/>
              <a:t>PA se snaží přesměrovat zhoršené pacienty na APA</a:t>
            </a:r>
          </a:p>
          <a:p>
            <a:r>
              <a:rPr lang="cs-CZ" sz="2600"/>
              <a:t>využívání </a:t>
            </a:r>
            <a:r>
              <a:rPr lang="cs-CZ" sz="2600" err="1"/>
              <a:t>mimospádovými</a:t>
            </a:r>
            <a:r>
              <a:rPr lang="cs-CZ" sz="2600"/>
              <a:t> pacienty </a:t>
            </a:r>
          </a:p>
          <a:p>
            <a:endParaRPr lang="cs-CZ" sz="2600"/>
          </a:p>
        </p:txBody>
      </p:sp>
    </p:spTree>
    <p:extLst>
      <p:ext uri="{BB962C8B-B14F-4D97-AF65-F5344CB8AC3E}">
        <p14:creationId xmlns:p14="http://schemas.microsoft.com/office/powerpoint/2010/main" val="4500267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1CF94-29F0-695E-6FA3-521B622FB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err="1"/>
              <a:t>Sběr</a:t>
            </a:r>
            <a:r>
              <a:rPr lang="en-US"/>
              <a:t> </a:t>
            </a:r>
            <a:r>
              <a:rPr lang="en-US" err="1"/>
              <a:t>dat</a:t>
            </a:r>
            <a:r>
              <a:rPr lang="en-US"/>
              <a:t> v </a:t>
            </a:r>
            <a:r>
              <a:rPr lang="en-US" err="1"/>
              <a:t>průběhu</a:t>
            </a:r>
            <a:r>
              <a:rPr lang="en-US"/>
              <a:t> </a:t>
            </a:r>
            <a:r>
              <a:rPr lang="en-US" err="1"/>
              <a:t>pilotních</a:t>
            </a:r>
            <a:r>
              <a:rPr lang="en-US"/>
              <a:t> </a:t>
            </a:r>
            <a:r>
              <a:rPr lang="en-US" err="1"/>
              <a:t>provozů</a:t>
            </a:r>
            <a:r>
              <a:rPr lang="en-US"/>
              <a:t> APA</a:t>
            </a:r>
            <a:br>
              <a:rPr lang="cs-CZ"/>
            </a:br>
            <a:br>
              <a:rPr lang="cs-CZ"/>
            </a:br>
            <a:r>
              <a:rPr lang="cs-CZ" b="0"/>
              <a:t>Ondřej </a:t>
            </a:r>
            <a:r>
              <a:rPr lang="cs-CZ" b="0" err="1"/>
              <a:t>Krupčík</a:t>
            </a: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12724264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1669EF-5990-7195-61D1-287286126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Studie přínosu APA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7E6652D-23B4-C56B-FED4-F0B626F20F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Aft>
                <a:spcPts val="600"/>
              </a:spcAft>
              <a:defRPr sz="2000"/>
            </a:pPr>
            <a:r>
              <a:rPr lang="cs-CZ"/>
              <a:t>Cílem je ověřit </a:t>
            </a:r>
            <a:r>
              <a:rPr lang="cs-CZ" b="1"/>
              <a:t>fungování a přínos</a:t>
            </a:r>
            <a:r>
              <a:rPr lang="cs-CZ"/>
              <a:t> akutních psychiatrických ambulancí (APA) v pilotním provozu</a:t>
            </a:r>
            <a:r>
              <a:rPr lang="cs-CZ" b="1"/>
              <a:t>.</a:t>
            </a:r>
          </a:p>
          <a:p>
            <a:pPr>
              <a:spcAft>
                <a:spcPts val="600"/>
              </a:spcAft>
              <a:defRPr sz="2000"/>
            </a:pPr>
            <a:r>
              <a:rPr lang="cs-CZ"/>
              <a:t>Sběr dat umožní posoudit:</a:t>
            </a:r>
          </a:p>
          <a:p>
            <a:pPr lvl="1">
              <a:spcAft>
                <a:spcPts val="600"/>
              </a:spcAft>
              <a:defRPr sz="2000"/>
            </a:pPr>
            <a:r>
              <a:rPr lang="cs-CZ" b="1"/>
              <a:t>Dostupnost péče </a:t>
            </a:r>
            <a:r>
              <a:rPr lang="cs-CZ"/>
              <a:t>– kolik nových pacientů se díky APA dostane do systému,</a:t>
            </a:r>
          </a:p>
          <a:p>
            <a:pPr lvl="1">
              <a:spcAft>
                <a:spcPts val="600"/>
              </a:spcAft>
              <a:defRPr sz="2000"/>
            </a:pPr>
            <a:r>
              <a:rPr lang="cs-CZ" b="1"/>
              <a:t>Rychlost poskytnutí péče</a:t>
            </a:r>
            <a:r>
              <a:rPr lang="cs-CZ"/>
              <a:t> – jak rychle se pacient dostane k ošetření,</a:t>
            </a:r>
          </a:p>
          <a:p>
            <a:pPr lvl="1">
              <a:spcAft>
                <a:spcPts val="600"/>
              </a:spcAft>
              <a:defRPr sz="2000"/>
            </a:pPr>
            <a:r>
              <a:rPr lang="cs-CZ" b="1"/>
              <a:t>Návaznost na další služby</a:t>
            </a:r>
            <a:r>
              <a:rPr lang="cs-CZ"/>
              <a:t>,</a:t>
            </a:r>
          </a:p>
          <a:p>
            <a:pPr lvl="1">
              <a:spcAft>
                <a:spcPts val="600"/>
              </a:spcAft>
              <a:defRPr sz="2000"/>
            </a:pPr>
            <a:r>
              <a:rPr lang="cs-CZ" b="1"/>
              <a:t>Změnu zdravotního stavu a kvality života</a:t>
            </a:r>
            <a:r>
              <a:rPr lang="cs-CZ"/>
              <a:t>,</a:t>
            </a:r>
          </a:p>
          <a:p>
            <a:pPr lvl="1">
              <a:spcAft>
                <a:spcPts val="600"/>
              </a:spcAft>
              <a:defRPr sz="2000"/>
            </a:pPr>
            <a:r>
              <a:rPr lang="cs-CZ" b="1"/>
              <a:t>Efektivitu a udržitelnost modelu</a:t>
            </a:r>
            <a:r>
              <a:rPr lang="cs-CZ"/>
              <a:t>.</a:t>
            </a:r>
          </a:p>
          <a:p>
            <a:pPr>
              <a:spcAft>
                <a:spcPts val="600"/>
              </a:spcAft>
              <a:defRPr sz="2000"/>
            </a:pPr>
            <a:r>
              <a:rPr lang="cs-CZ"/>
              <a:t>Sběr dat probíhá po celou dobu pilotního provozu.</a:t>
            </a:r>
          </a:p>
          <a:p>
            <a:pPr>
              <a:spcAft>
                <a:spcPts val="600"/>
              </a:spcAft>
              <a:defRPr sz="2000"/>
            </a:pPr>
            <a:r>
              <a:rPr lang="cs-CZ"/>
              <a:t>Pacienti budou informováni o účelu sběru dat a podepíší informovaný souhlas.</a:t>
            </a:r>
          </a:p>
          <a:p>
            <a:pPr>
              <a:spcAft>
                <a:spcPts val="600"/>
              </a:spcAft>
              <a:defRPr sz="2000"/>
            </a:pPr>
            <a:r>
              <a:rPr lang="cs-CZ"/>
              <a:t>Částečná </a:t>
            </a:r>
            <a:r>
              <a:rPr lang="cs-CZ" err="1"/>
              <a:t>anonymizace</a:t>
            </a:r>
            <a:r>
              <a:rPr lang="cs-CZ"/>
              <a:t> dat.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46819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1669EF-5990-7195-61D1-287286126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Dvě cesty sběru dat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7E6652D-23B4-C56B-FED4-F0B626F20F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spcAft>
                <a:spcPts val="600"/>
              </a:spcAft>
              <a:buNone/>
              <a:defRPr sz="2000"/>
            </a:pPr>
            <a:r>
              <a:rPr lang="cs-CZ"/>
              <a:t>1. </a:t>
            </a:r>
            <a:r>
              <a:rPr lang="cs-CZ" b="1"/>
              <a:t>Zdravotnická data </a:t>
            </a:r>
            <a:r>
              <a:rPr lang="cs-CZ"/>
              <a:t>(zdravotní pojišťovny -&gt; NRHZS):</a:t>
            </a:r>
          </a:p>
          <a:p>
            <a:pPr>
              <a:spcAft>
                <a:spcPts val="600"/>
              </a:spcAft>
              <a:defRPr sz="2000"/>
            </a:pPr>
            <a:r>
              <a:rPr lang="cs-CZ"/>
              <a:t>Každá APA bude mít vlastní IČP,</a:t>
            </a:r>
          </a:p>
          <a:p>
            <a:pPr>
              <a:spcAft>
                <a:spcPts val="600"/>
              </a:spcAft>
              <a:defRPr sz="2000"/>
            </a:pPr>
            <a:r>
              <a:rPr lang="cs-CZ"/>
              <a:t>Výkony se vykazují standardně – data se odevzdávají, ale nejsou finančně hrazená (neplatí pro ZUM a ZULP)</a:t>
            </a:r>
          </a:p>
          <a:p>
            <a:pPr>
              <a:spcAft>
                <a:spcPts val="600"/>
              </a:spcAft>
              <a:defRPr sz="2000"/>
            </a:pPr>
            <a:r>
              <a:rPr lang="cs-CZ"/>
              <a:t>Sledují se výkony, diagnózy F, R a U dle MKN‑10 a návaznost na další péči.</a:t>
            </a:r>
          </a:p>
          <a:p>
            <a:pPr marL="0" indent="0">
              <a:spcAft>
                <a:spcPts val="600"/>
              </a:spcAft>
              <a:buNone/>
              <a:defRPr sz="2000"/>
            </a:pPr>
            <a:r>
              <a:rPr lang="cs-CZ"/>
              <a:t>2. </a:t>
            </a:r>
            <a:r>
              <a:rPr lang="cs-CZ" b="1"/>
              <a:t>Nástroj MZ </a:t>
            </a:r>
            <a:r>
              <a:rPr lang="cs-CZ"/>
              <a:t>pro sběr dat APA:</a:t>
            </a:r>
          </a:p>
          <a:p>
            <a:pPr>
              <a:spcAft>
                <a:spcPts val="600"/>
              </a:spcAft>
              <a:defRPr sz="2000"/>
            </a:pPr>
            <a:r>
              <a:rPr lang="cs-CZ"/>
              <a:t>Strukturovaný záznam o případu, průběhu a ukončení léčby,</a:t>
            </a:r>
          </a:p>
          <a:p>
            <a:pPr>
              <a:spcAft>
                <a:spcPts val="600"/>
              </a:spcAft>
              <a:defRPr sz="2000"/>
            </a:pPr>
            <a:r>
              <a:rPr lang="cs-CZ"/>
              <a:t>Standardizované nástroje: </a:t>
            </a:r>
            <a:r>
              <a:rPr lang="cs-CZ" b="1"/>
              <a:t>GAF</a:t>
            </a:r>
            <a:r>
              <a:rPr lang="cs-CZ"/>
              <a:t> (globální fungování), </a:t>
            </a:r>
            <a:r>
              <a:rPr lang="cs-CZ" b="1"/>
              <a:t>EQ‑5D</a:t>
            </a:r>
            <a:r>
              <a:rPr lang="cs-CZ"/>
              <a:t> (kvalita života), </a:t>
            </a:r>
            <a:r>
              <a:rPr lang="cs-CZ" b="1"/>
              <a:t>CGI</a:t>
            </a:r>
            <a:r>
              <a:rPr lang="cs-CZ"/>
              <a:t> (klinické zhodnocení lékařem),</a:t>
            </a:r>
          </a:p>
          <a:p>
            <a:pPr>
              <a:spcAft>
                <a:spcPts val="600"/>
              </a:spcAft>
              <a:defRPr sz="2000"/>
            </a:pPr>
            <a:r>
              <a:rPr lang="cs-CZ"/>
              <a:t>Zajišťuje tým APA ve spolupráci s </a:t>
            </a:r>
            <a:r>
              <a:rPr lang="cs-CZ" b="1"/>
              <a:t>asistentem</a:t>
            </a:r>
            <a:r>
              <a:rPr lang="cs-CZ"/>
              <a:t> pro sběr dat (cca 20 h/měsíc).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24111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1669EF-5990-7195-61D1-287286126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/>
              <a:t>Co to znamená pro zapojené ambulance</a:t>
            </a:r>
            <a:endParaRPr lang="cs-CZ" sz="280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7E6652D-23B4-C56B-FED4-F0B626F20F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600"/>
              </a:spcAft>
              <a:defRPr sz="2000"/>
            </a:pPr>
            <a:r>
              <a:rPr lang="cs-CZ"/>
              <a:t>Ambulance se zapojí do </a:t>
            </a:r>
            <a:r>
              <a:rPr lang="cs-CZ" b="1"/>
              <a:t>pilotního ověřování </a:t>
            </a:r>
            <a:r>
              <a:rPr lang="cs-CZ"/>
              <a:t>nového modelu akutní péče.</a:t>
            </a:r>
          </a:p>
          <a:p>
            <a:pPr fontAlgn="t"/>
            <a:r>
              <a:rPr lang="cs-CZ" sz="2000" b="1"/>
              <a:t>Lékař, sestra, ZSP </a:t>
            </a:r>
            <a:r>
              <a:rPr lang="cs-CZ" sz="2000"/>
              <a:t>– mají na starost vedení dokumentace, zadávání dat o pacientech a výkonech, informování pacienta a získání souhlasu.</a:t>
            </a:r>
          </a:p>
          <a:p>
            <a:pPr fontAlgn="t"/>
            <a:r>
              <a:rPr lang="cs-CZ" sz="2000" b="1"/>
              <a:t>Asistent pro sběr dat </a:t>
            </a:r>
            <a:r>
              <a:rPr lang="cs-CZ" sz="2000"/>
              <a:t>– provádí technické zajištění, kontrolu úplnosti, předávání dat specialistovi MZ</a:t>
            </a:r>
            <a:endParaRPr lang="cs-CZ"/>
          </a:p>
          <a:p>
            <a:pPr>
              <a:spcAft>
                <a:spcPts val="600"/>
              </a:spcAft>
              <a:defRPr sz="2000"/>
            </a:pPr>
            <a:r>
              <a:rPr lang="cs-CZ"/>
              <a:t>Získají </a:t>
            </a:r>
            <a:r>
              <a:rPr lang="cs-CZ" b="1"/>
              <a:t>metodickou a technickou podporu</a:t>
            </a:r>
            <a:r>
              <a:rPr lang="cs-CZ"/>
              <a:t>.</a:t>
            </a:r>
          </a:p>
          <a:p>
            <a:pPr>
              <a:spcAft>
                <a:spcPts val="600"/>
              </a:spcAft>
              <a:defRPr sz="2000"/>
            </a:pPr>
            <a:r>
              <a:rPr lang="cs-CZ"/>
              <a:t>Sběr dat je </a:t>
            </a:r>
            <a:r>
              <a:rPr lang="cs-CZ" b="1"/>
              <a:t>v maximální míře součástí běžného provozu</a:t>
            </a:r>
            <a:r>
              <a:rPr lang="cs-CZ"/>
              <a:t>, v optimálním případě nevyžaduje dodatečné vykazování výkonů.</a:t>
            </a:r>
          </a:p>
          <a:p>
            <a:pPr>
              <a:spcAft>
                <a:spcPts val="600"/>
              </a:spcAft>
              <a:defRPr sz="2000"/>
            </a:pPr>
            <a:r>
              <a:rPr lang="cs-CZ" b="1"/>
              <a:t>Informovaný souhlas</a:t>
            </a:r>
            <a:r>
              <a:rPr lang="cs-CZ"/>
              <a:t> pacientů bude připraven jednotně pro všechna pracoviště.</a:t>
            </a:r>
          </a:p>
          <a:p>
            <a:pPr>
              <a:spcAft>
                <a:spcPts val="600"/>
              </a:spcAft>
              <a:defRPr sz="2000"/>
            </a:pPr>
            <a:r>
              <a:rPr lang="cs-CZ"/>
              <a:t>Výsledky sběru dat budou podkladem pro vyhodnocení fungování, přínosu a udržitelnosti APA v ČR.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84381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F62764-C5BA-6854-4BA6-AECD9359B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659" y="561693"/>
            <a:ext cx="7504043" cy="1089671"/>
          </a:xfrm>
        </p:spPr>
        <p:txBody>
          <a:bodyPr>
            <a:normAutofit/>
          </a:bodyPr>
          <a:lstStyle/>
          <a:p>
            <a:r>
              <a:rPr lang="cs-CZ" sz="4000"/>
              <a:t>Děkuji za pozornost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46DE18B-AA84-01DD-6256-A6F990A3E8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3522" y="1723197"/>
            <a:ext cx="3254315" cy="85476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cs-CZ" sz="3800" b="1"/>
          </a:p>
          <a:p>
            <a:pPr marL="0" indent="0">
              <a:buNone/>
            </a:pPr>
            <a:r>
              <a:rPr lang="cs-CZ" sz="12000">
                <a:solidFill>
                  <a:srgbClr val="0070C0"/>
                </a:solidFill>
              </a:rPr>
              <a:t>apa@mzd.gov.cz</a:t>
            </a:r>
          </a:p>
          <a:p>
            <a:pPr marL="0" indent="0">
              <a:buNone/>
            </a:pPr>
            <a:endParaRPr lang="cs-CZ" sz="3800" b="1"/>
          </a:p>
          <a:p>
            <a:pPr marL="0" indent="0">
              <a:buNone/>
            </a:pPr>
            <a:endParaRPr lang="cs-CZ" sz="3800" b="1"/>
          </a:p>
          <a:p>
            <a:pPr marL="0" indent="0">
              <a:buNone/>
            </a:pPr>
            <a:endParaRPr lang="cs-CZ"/>
          </a:p>
          <a:p>
            <a:pPr marL="0" indent="0">
              <a:buNone/>
            </a:pPr>
            <a:endParaRPr lang="cs-CZ"/>
          </a:p>
          <a:p>
            <a:pPr marL="0" indent="0">
              <a:buNone/>
            </a:pPr>
            <a:endParaRPr lang="cs-CZ"/>
          </a:p>
          <a:p>
            <a:pPr marL="0" indent="0">
              <a:buFont typeface="Arial"/>
              <a:buNone/>
            </a:pPr>
            <a:r>
              <a:rPr lang="cs-CZ"/>
              <a:t>	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1F69E435-AF8D-34CC-07F4-0F1171DCDADA}"/>
              </a:ext>
            </a:extLst>
          </p:cNvPr>
          <p:cNvSpPr txBox="1"/>
          <p:nvPr/>
        </p:nvSpPr>
        <p:spPr>
          <a:xfrm>
            <a:off x="1227552" y="2976281"/>
            <a:ext cx="3018716" cy="246221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cs-CZ" sz="1400" b="1"/>
              <a:t>Mgr. Jana </a:t>
            </a:r>
            <a:r>
              <a:rPr lang="cs-CZ" sz="1400" b="1" err="1"/>
              <a:t>Štollová</a:t>
            </a:r>
            <a:endParaRPr lang="cs-CZ" sz="1400" b="1"/>
          </a:p>
          <a:p>
            <a:r>
              <a:rPr lang="cs-CZ" sz="1400"/>
              <a:t>projektová manažerka</a:t>
            </a:r>
          </a:p>
          <a:p>
            <a:endParaRPr lang="cs-CZ" sz="1400" b="1">
              <a:solidFill>
                <a:srgbClr val="0F243E"/>
              </a:solidFill>
              <a:latin typeface="Aptos" panose="02110004020202020204"/>
              <a:cs typeface="Arial"/>
            </a:endParaRPr>
          </a:p>
          <a:p>
            <a:r>
              <a:rPr lang="cs-CZ" sz="1400" b="1">
                <a:solidFill>
                  <a:srgbClr val="0F243E"/>
                </a:solidFill>
                <a:latin typeface="Aptos" panose="02110004020202020204"/>
                <a:cs typeface="Arial"/>
              </a:rPr>
              <a:t>Ing. Lenka Holková</a:t>
            </a:r>
            <a:endParaRPr lang="cs-CZ"/>
          </a:p>
          <a:p>
            <a:r>
              <a:rPr lang="cs-CZ" sz="1400">
                <a:solidFill>
                  <a:srgbClr val="0F243E"/>
                </a:solidFill>
                <a:latin typeface="Aptos" panose="02110004020202020204"/>
                <a:cs typeface="Arial"/>
              </a:rPr>
              <a:t>Koordinátorka projektu </a:t>
            </a:r>
          </a:p>
          <a:p>
            <a:endParaRPr lang="cs-CZ" sz="1400" b="1">
              <a:solidFill>
                <a:srgbClr val="0F243E"/>
              </a:solidFill>
              <a:latin typeface="Aptos" panose="02110004020202020204"/>
              <a:cs typeface="Arial"/>
            </a:endParaRPr>
          </a:p>
          <a:p>
            <a:r>
              <a:rPr lang="cs-CZ" sz="1400" b="1">
                <a:solidFill>
                  <a:srgbClr val="0F243E"/>
                </a:solidFill>
                <a:latin typeface="Aptos" panose="02110004020202020204"/>
                <a:cs typeface="Arial"/>
              </a:rPr>
              <a:t>Mgr. Andrea Donátová</a:t>
            </a:r>
            <a:endParaRPr lang="cs-CZ"/>
          </a:p>
          <a:p>
            <a:r>
              <a:rPr lang="cs-CZ" sz="1400">
                <a:solidFill>
                  <a:srgbClr val="0F243E"/>
                </a:solidFill>
                <a:latin typeface="Aptos" panose="02110004020202020204"/>
                <a:cs typeface="Arial"/>
              </a:rPr>
              <a:t>Metodička dotačního programu</a:t>
            </a:r>
          </a:p>
          <a:p>
            <a:endParaRPr lang="cs-CZ" sz="1400" b="1">
              <a:solidFill>
                <a:srgbClr val="0F243E"/>
              </a:solidFill>
              <a:latin typeface="Aptos" panose="02110004020202020204"/>
              <a:cs typeface="Arial"/>
            </a:endParaRPr>
          </a:p>
          <a:p>
            <a:r>
              <a:rPr lang="cs-CZ" sz="1400" b="1">
                <a:solidFill>
                  <a:srgbClr val="0F243E"/>
                </a:solidFill>
                <a:latin typeface="Aptos" panose="02110004020202020204"/>
                <a:cs typeface="Arial"/>
              </a:rPr>
              <a:t>Doc. MUDr. Petr Šilhán, Ph.D.</a:t>
            </a:r>
            <a:endParaRPr lang="cs-CZ"/>
          </a:p>
          <a:p>
            <a:r>
              <a:rPr lang="cs-CZ" sz="1400">
                <a:solidFill>
                  <a:srgbClr val="0F243E"/>
                </a:solidFill>
                <a:latin typeface="Aptos" panose="02110004020202020204"/>
                <a:cs typeface="Arial"/>
              </a:rPr>
              <a:t>Metodik dotačního programu</a:t>
            </a:r>
            <a:endParaRPr lang="cs-CZ" sz="1400"/>
          </a:p>
        </p:txBody>
      </p:sp>
      <p:sp>
        <p:nvSpPr>
          <p:cNvPr id="4" name="TextovéPole 6">
            <a:extLst>
              <a:ext uri="{FF2B5EF4-FFF2-40B4-BE49-F238E27FC236}">
                <a16:creationId xmlns:a16="http://schemas.microsoft.com/office/drawing/2014/main" id="{27D4A485-585E-A0C9-5124-90D7FD90ACD9}"/>
              </a:ext>
            </a:extLst>
          </p:cNvPr>
          <p:cNvSpPr txBox="1"/>
          <p:nvPr/>
        </p:nvSpPr>
        <p:spPr>
          <a:xfrm>
            <a:off x="5379585" y="2976281"/>
            <a:ext cx="2695720" cy="181588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cs-CZ" sz="1400" b="1">
                <a:solidFill>
                  <a:srgbClr val="003A4F"/>
                </a:solidFill>
                <a:latin typeface="Aptos Display"/>
                <a:cs typeface="Arial"/>
              </a:rPr>
              <a:t>Ljudmila </a:t>
            </a:r>
            <a:r>
              <a:rPr lang="cs-CZ" sz="1400" b="1" err="1">
                <a:solidFill>
                  <a:srgbClr val="003A4F"/>
                </a:solidFill>
                <a:latin typeface="Aptos Display"/>
                <a:cs typeface="Arial"/>
              </a:rPr>
              <a:t>Bostanel</a:t>
            </a:r>
            <a:r>
              <a:rPr lang="cs-CZ" sz="1400" b="1">
                <a:solidFill>
                  <a:srgbClr val="003A4F"/>
                </a:solidFill>
                <a:latin typeface="Aptos Display"/>
                <a:cs typeface="Arial"/>
              </a:rPr>
              <a:t> </a:t>
            </a:r>
            <a:r>
              <a:rPr lang="cs-CZ" sz="1400" b="1" err="1">
                <a:solidFill>
                  <a:srgbClr val="003A4F"/>
                </a:solidFill>
                <a:latin typeface="Aptos Display"/>
                <a:cs typeface="Arial"/>
              </a:rPr>
              <a:t>Morozová</a:t>
            </a:r>
            <a:endParaRPr lang="cs-CZ" sz="1400" b="1"/>
          </a:p>
          <a:p>
            <a:pPr marL="0" indent="0">
              <a:buNone/>
            </a:pPr>
            <a:r>
              <a:rPr lang="cs-CZ" sz="1400"/>
              <a:t>Finanční manažerka</a:t>
            </a:r>
          </a:p>
          <a:p>
            <a:endParaRPr lang="cs-CZ" sz="1400" b="1"/>
          </a:p>
          <a:p>
            <a:r>
              <a:rPr lang="cs-CZ" sz="1400" b="1"/>
              <a:t>Stanislav Kašpar</a:t>
            </a:r>
            <a:endParaRPr lang="cs-CZ"/>
          </a:p>
          <a:p>
            <a:r>
              <a:rPr lang="cs-CZ" sz="1400"/>
              <a:t>Finanční manažer</a:t>
            </a:r>
          </a:p>
          <a:p>
            <a:endParaRPr lang="cs-CZ" sz="1400" b="1"/>
          </a:p>
          <a:p>
            <a:r>
              <a:rPr lang="cs-CZ" sz="1400" b="1"/>
              <a:t>Mgr. Ondřej </a:t>
            </a:r>
            <a:r>
              <a:rPr lang="cs-CZ" sz="1400" b="1" err="1"/>
              <a:t>Krupčík</a:t>
            </a:r>
            <a:endParaRPr lang="cs-CZ" sz="1400" b="1"/>
          </a:p>
          <a:p>
            <a:r>
              <a:rPr lang="cs-CZ" sz="1400"/>
              <a:t>Specialista pro sběr dat</a:t>
            </a:r>
          </a:p>
        </p:txBody>
      </p:sp>
    </p:spTree>
    <p:extLst>
      <p:ext uri="{BB962C8B-B14F-4D97-AF65-F5344CB8AC3E}">
        <p14:creationId xmlns:p14="http://schemas.microsoft.com/office/powerpoint/2010/main" val="205323159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Vlastní 1">
      <a:dk1>
        <a:srgbClr val="0F243E"/>
      </a:dk1>
      <a:lt1>
        <a:sysClr val="window" lastClr="FFFFFF"/>
      </a:lt1>
      <a:dk2>
        <a:srgbClr val="17365D"/>
      </a:dk2>
      <a:lt2>
        <a:srgbClr val="F2F2F2"/>
      </a:lt2>
      <a:accent1>
        <a:srgbClr val="548DD4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5EF22AD4D89E249A86ED70770EF02A9" ma:contentTypeVersion="12" ma:contentTypeDescription="Vytvoří nový dokument" ma:contentTypeScope="" ma:versionID="c91e4a4d401effebdbd014f38e22aecd">
  <xsd:schema xmlns:xsd="http://www.w3.org/2001/XMLSchema" xmlns:xs="http://www.w3.org/2001/XMLSchema" xmlns:p="http://schemas.microsoft.com/office/2006/metadata/properties" xmlns:ns2="6fc07a72-6c76-4415-acee-ad2c9a6665a4" xmlns:ns3="c5d072d3-787d-4609-8075-45d2e9c627f7" targetNamespace="http://schemas.microsoft.com/office/2006/metadata/properties" ma:root="true" ma:fieldsID="650e3a77c62b0080e102e505ad6e05ef" ns2:_="" ns3:_="">
    <xsd:import namespace="6fc07a72-6c76-4415-acee-ad2c9a6665a4"/>
    <xsd:import namespace="c5d072d3-787d-4609-8075-45d2e9c627f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c07a72-6c76-4415-acee-ad2c9a6665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Značky obrázků" ma:readOnly="false" ma:fieldId="{5cf76f15-5ced-4ddc-b409-7134ff3c332f}" ma:taxonomyMulti="true" ma:sspId="63d20a35-149b-4608-81b4-e7fcde63788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d072d3-787d-4609-8075-45d2e9c627f7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b8f318c6-c2b0-4c84-aab1-eb376fb418e9}" ma:internalName="TaxCatchAll" ma:showField="CatchAllData" ma:web="c5d072d3-787d-4609-8075-45d2e9c627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fc07a72-6c76-4415-acee-ad2c9a6665a4">
      <Terms xmlns="http://schemas.microsoft.com/office/infopath/2007/PartnerControls"/>
    </lcf76f155ced4ddcb4097134ff3c332f>
    <TaxCatchAll xmlns="c5d072d3-787d-4609-8075-45d2e9c627f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83B0B9D-4269-4576-9D74-DED3C59133CB}">
  <ds:schemaRefs>
    <ds:schemaRef ds:uri="6fc07a72-6c76-4415-acee-ad2c9a6665a4"/>
    <ds:schemaRef ds:uri="c5d072d3-787d-4609-8075-45d2e9c627f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5FDAC5E-8171-4699-81F6-640ADE047AE2}">
  <ds:schemaRefs>
    <ds:schemaRef ds:uri="6fc07a72-6c76-4415-acee-ad2c9a6665a4"/>
    <ds:schemaRef ds:uri="c5d072d3-787d-4609-8075-45d2e9c627f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7AD054A-86B0-4CE3-BB72-F5F9BB0B566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Application>Microsoft Office PowerPoint</Application>
  <PresentationFormat>On-screen Show (4:3)</PresentationFormat>
  <Slides>47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Motiv sady Office</vt:lpstr>
      <vt:lpstr>Akutní psychiatrická ambulance</vt:lpstr>
      <vt:lpstr>Obsah semináře</vt:lpstr>
      <vt:lpstr>Představení projektu  Rozvoj akutní psychiatrické péče  Jana Štollová, Lenka Holková</vt:lpstr>
      <vt:lpstr>Základní informace o projektu</vt:lpstr>
      <vt:lpstr>Klíčové aktivity projektu</vt:lpstr>
      <vt:lpstr>KA1Návrh systému akutní psychiatrické péče</vt:lpstr>
      <vt:lpstr>KA2 Podpora rozvoje akutní psychiatrické ambulantní péče </vt:lpstr>
      <vt:lpstr>KA3 Nastavení podmínek pro zvýšení dostupnosti akutní lůžkové psychiatrické péče</vt:lpstr>
      <vt:lpstr>KA4 Edukační a podpůrné aktivity</vt:lpstr>
      <vt:lpstr>KA5 Evaluace projektu</vt:lpstr>
      <vt:lpstr>Podmínky dotačního programu  Andrea Donátová, Ludmila Morozová</vt:lpstr>
      <vt:lpstr>Širší kontext dotačního programu</vt:lpstr>
      <vt:lpstr>Účel dotačního programu</vt:lpstr>
      <vt:lpstr>Časové nastavení</vt:lpstr>
      <vt:lpstr>Dotační program</vt:lpstr>
      <vt:lpstr>Oprávnění žadatelé</vt:lpstr>
      <vt:lpstr>Žádost o dotaci</vt:lpstr>
      <vt:lpstr>Další povinné přílohy Žádosti</vt:lpstr>
      <vt:lpstr>Příloha č. 3 Žádosti -  Jmenný seznam pracovníků</vt:lpstr>
      <vt:lpstr>Příloha č. 4 Žádosti - Rozpočet projektu</vt:lpstr>
      <vt:lpstr>Příloha č. 4 Žádosti - Rozpočet projektu</vt:lpstr>
      <vt:lpstr>Hodnocení Žádostí</vt:lpstr>
      <vt:lpstr>Podmínky vydání právního aktu</vt:lpstr>
      <vt:lpstr>Indikátory a jejich naplnění</vt:lpstr>
      <vt:lpstr>Finanční podmínky </vt:lpstr>
      <vt:lpstr>Finanční podmínky </vt:lpstr>
      <vt:lpstr>Způsobilé výdaje </vt:lpstr>
      <vt:lpstr>Monitoring pilotního provozu </vt:lpstr>
      <vt:lpstr>Podmínky čerpání dotace</vt:lpstr>
      <vt:lpstr>Kontrola </vt:lpstr>
      <vt:lpstr>Návrh Standardu akutní psychiatrické ambulance</vt:lpstr>
      <vt:lpstr>Kontext</vt:lpstr>
      <vt:lpstr>Co je APA</vt:lpstr>
      <vt:lpstr>Komu JE určena péče v APA</vt:lpstr>
      <vt:lpstr>Komu NENÍ určena péče v APA</vt:lpstr>
      <vt:lpstr>Dostupnost</vt:lpstr>
      <vt:lpstr>Služby</vt:lpstr>
      <vt:lpstr>PowerPoint Presentation</vt:lpstr>
      <vt:lpstr>Personální obsazení</vt:lpstr>
      <vt:lpstr>Personální obsazení</vt:lpstr>
      <vt:lpstr>Materiálně-technické vybavení</vt:lpstr>
      <vt:lpstr>Možná provozní rizika</vt:lpstr>
      <vt:lpstr>Sběr dat v průběhu pilotních provozů APA  Ondřej Krupčík</vt:lpstr>
      <vt:lpstr>Studie přínosu APA</vt:lpstr>
      <vt:lpstr>Dvě cesty sběru dat</vt:lpstr>
      <vt:lpstr>Co to znamená pro zapojené ambulance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Andrea Donátová</dc:creator>
  <cp:revision>1</cp:revision>
  <dcterms:created xsi:type="dcterms:W3CDTF">2015-05-26T11:30:55Z</dcterms:created>
  <dcterms:modified xsi:type="dcterms:W3CDTF">2025-10-20T10:58:08Z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0x010100A5EF22AD4D89E249A86ED70770EF02A9</vt:lpwstr>
  </property>
  <property fmtid="{D5CDD505-2E9C-101B-9397-08002B2CF9AE}" pid="3" name="MediaServiceImageTags">
    <vt:lpwstr/>
  </property>
</Properties>
</file>