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9.xml" ContentType="application/vnd.openxmlformats-officedocument.presentationml.notesSlide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777" r:id="rId2"/>
    <p:sldMasterId id="2147483789" r:id="rId3"/>
  </p:sldMasterIdLst>
  <p:notesMasterIdLst>
    <p:notesMasterId r:id="rId63"/>
  </p:notesMasterIdLst>
  <p:sldIdLst>
    <p:sldId id="360" r:id="rId4"/>
    <p:sldId id="361" r:id="rId5"/>
    <p:sldId id="258" r:id="rId6"/>
    <p:sldId id="259" r:id="rId7"/>
    <p:sldId id="260" r:id="rId8"/>
    <p:sldId id="261" r:id="rId9"/>
    <p:sldId id="281" r:id="rId10"/>
    <p:sldId id="262" r:id="rId11"/>
    <p:sldId id="282" r:id="rId12"/>
    <p:sldId id="263" r:id="rId13"/>
    <p:sldId id="264" r:id="rId14"/>
    <p:sldId id="265" r:id="rId15"/>
    <p:sldId id="266" r:id="rId16"/>
    <p:sldId id="267" r:id="rId17"/>
    <p:sldId id="284" r:id="rId18"/>
    <p:sldId id="268" r:id="rId19"/>
    <p:sldId id="269" r:id="rId20"/>
    <p:sldId id="271" r:id="rId21"/>
    <p:sldId id="272" r:id="rId22"/>
    <p:sldId id="285" r:id="rId23"/>
    <p:sldId id="270" r:id="rId24"/>
    <p:sldId id="274" r:id="rId25"/>
    <p:sldId id="275" r:id="rId26"/>
    <p:sldId id="362" r:id="rId27"/>
    <p:sldId id="276" r:id="rId28"/>
    <p:sldId id="277" r:id="rId29"/>
    <p:sldId id="278" r:id="rId30"/>
    <p:sldId id="279" r:id="rId31"/>
    <p:sldId id="256" r:id="rId32"/>
    <p:sldId id="5990" r:id="rId33"/>
    <p:sldId id="5991" r:id="rId34"/>
    <p:sldId id="5987" r:id="rId35"/>
    <p:sldId id="5992" r:id="rId36"/>
    <p:sldId id="5988" r:id="rId37"/>
    <p:sldId id="6003" r:id="rId38"/>
    <p:sldId id="5981" r:id="rId39"/>
    <p:sldId id="5868" r:id="rId40"/>
    <p:sldId id="5911" r:id="rId41"/>
    <p:sldId id="5824" r:id="rId42"/>
    <p:sldId id="5793" r:id="rId43"/>
    <p:sldId id="5920" r:id="rId44"/>
    <p:sldId id="5783" r:id="rId45"/>
    <p:sldId id="5881" r:id="rId46"/>
    <p:sldId id="6002" r:id="rId47"/>
    <p:sldId id="5994" r:id="rId48"/>
    <p:sldId id="5995" r:id="rId49"/>
    <p:sldId id="5998" r:id="rId50"/>
    <p:sldId id="5999" r:id="rId51"/>
    <p:sldId id="6000" r:id="rId52"/>
    <p:sldId id="6001" r:id="rId53"/>
    <p:sldId id="5914" r:id="rId54"/>
    <p:sldId id="5826" r:id="rId55"/>
    <p:sldId id="5807" r:id="rId56"/>
    <p:sldId id="5917" r:id="rId57"/>
    <p:sldId id="5847" r:id="rId58"/>
    <p:sldId id="5844" r:id="rId59"/>
    <p:sldId id="5919" r:id="rId60"/>
    <p:sldId id="5980" r:id="rId61"/>
    <p:sldId id="5971" r:id="rId6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D61"/>
    <a:srgbClr val="F2F2F2"/>
    <a:srgbClr val="D71440"/>
    <a:srgbClr val="2E5980"/>
    <a:srgbClr val="FFFFFF"/>
    <a:srgbClr val="003A63"/>
    <a:srgbClr val="7F99B1"/>
    <a:srgbClr val="4D7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3" autoAdjust="0"/>
    <p:restoredTop sz="95097" autoAdjust="0"/>
  </p:normalViewPr>
  <p:slideViewPr>
    <p:cSldViewPr snapToGrid="0">
      <p:cViewPr varScale="1">
        <p:scale>
          <a:sx n="57" d="100"/>
          <a:sy n="57" d="100"/>
        </p:scale>
        <p:origin x="912" y="-1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extcloud\spravci_dpn\Oslava-100let\grafy\Se&#353;it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0000500000000000000" pitchFamily="2" charset="-18"/>
                <a:ea typeface="+mn-ea"/>
                <a:cs typeface="Poppins" panose="00000500000000000000" pitchFamily="2" charset="-18"/>
              </a:defRPr>
            </a:pPr>
            <a:r>
              <a:rPr lang="cs-CZ" sz="1600" b="1" i="0" baseline="0">
                <a:solidFill>
                  <a:schemeClr val="tx1"/>
                </a:solidFill>
                <a:latin typeface="Poppins" panose="00000500000000000000" pitchFamily="2" charset="-18"/>
                <a:ea typeface="Times New Roman" panose="02020603050405020304" pitchFamily="18" charset="0"/>
                <a:cs typeface="Poppins" panose="00000500000000000000" pitchFamily="2" charset="-18"/>
              </a:rPr>
              <a:t>Počet pacientů ve věku 0-18 let ošetřených u dětského</a:t>
            </a:r>
            <a:br>
              <a:rPr lang="cs-CZ" sz="1600" b="1" i="0" baseline="0">
                <a:solidFill>
                  <a:schemeClr val="tx1"/>
                </a:solidFill>
                <a:latin typeface="Poppins" panose="00000500000000000000" pitchFamily="2" charset="-18"/>
                <a:ea typeface="Times New Roman" panose="02020603050405020304" pitchFamily="18" charset="0"/>
                <a:cs typeface="Poppins" panose="00000500000000000000" pitchFamily="2" charset="-18"/>
              </a:rPr>
            </a:br>
            <a:r>
              <a:rPr lang="cs-CZ" sz="1600" b="1" i="0" baseline="0">
                <a:solidFill>
                  <a:schemeClr val="tx1"/>
                </a:solidFill>
                <a:latin typeface="Poppins" panose="00000500000000000000" pitchFamily="2" charset="-18"/>
                <a:ea typeface="Times New Roman" panose="02020603050405020304" pitchFamily="18" charset="0"/>
                <a:cs typeface="Poppins" panose="00000500000000000000" pitchFamily="2" charset="-18"/>
              </a:rPr>
              <a:t>a dorostového psychiatra a psychiatra</a:t>
            </a:r>
            <a:endParaRPr lang="cs-CZ" sz="1600" b="1" i="0" baseline="0">
              <a:solidFill>
                <a:schemeClr val="tx1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</c:rich>
      </c:tx>
      <c:layout>
        <c:manualLayout>
          <c:xMode val="edge"/>
          <c:yMode val="edge"/>
          <c:x val="0.18124396015434821"/>
          <c:y val="9.241007446439124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Poppins" panose="00000500000000000000" pitchFamily="2" charset="-18"/>
              <a:ea typeface="+mn-ea"/>
              <a:cs typeface="Poppins" panose="00000500000000000000" pitchFamily="2" charset="-18"/>
            </a:defRPr>
          </a:pPr>
          <a:endParaRPr lang="cs-CZ"/>
        </a:p>
      </c:txPr>
    </c:title>
    <c:autoTitleDeleted val="0"/>
    <c:plotArea>
      <c:layout/>
      <c:barChart>
        <c:barDir val="col"/>
        <c:grouping val="stacked"/>
        <c:varyColors val="0"/>
        <c:ser>
          <c:idx val="1"/>
          <c:order val="1"/>
          <c:tx>
            <c:strRef>
              <c:f>List1!$C$2</c:f>
              <c:strCache>
                <c:ptCount val="1"/>
                <c:pt idx="0">
                  <c:v>počet ošetření psychiatrem</c:v>
                </c:pt>
              </c:strCache>
            </c:strRef>
          </c:tx>
          <c:spPr>
            <a:gradFill>
              <a:gsLst>
                <a:gs pos="0">
                  <a:srgbClr val="0070C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1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103249029167223E-2"/>
                      <c:h val="7.04878808386662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6695-AB4A-829A-715DCC2EE576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Poppins" panose="00000500000000000000" pitchFamily="2" charset="-18"/>
                    <a:ea typeface="+mn-ea"/>
                    <a:cs typeface="Poppins" panose="00000500000000000000" pitchFamily="2" charset="-18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List1!$B$3:$B$13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2023</c:v>
                </c:pt>
              </c:numCache>
            </c:numRef>
          </c:cat>
          <c:val>
            <c:numRef>
              <c:f>List1!$C$3:$C$13</c:f>
              <c:numCache>
                <c:formatCode>General</c:formatCode>
                <c:ptCount val="11"/>
                <c:pt idx="0">
                  <c:v>31546</c:v>
                </c:pt>
                <c:pt idx="1">
                  <c:v>34439</c:v>
                </c:pt>
                <c:pt idx="2">
                  <c:v>35416</c:v>
                </c:pt>
                <c:pt idx="3">
                  <c:v>37557</c:v>
                </c:pt>
                <c:pt idx="4">
                  <c:v>39066</c:v>
                </c:pt>
                <c:pt idx="5">
                  <c:v>40927</c:v>
                </c:pt>
                <c:pt idx="6">
                  <c:v>44328</c:v>
                </c:pt>
                <c:pt idx="7">
                  <c:v>46572</c:v>
                </c:pt>
                <c:pt idx="8">
                  <c:v>47858</c:v>
                </c:pt>
                <c:pt idx="9">
                  <c:v>48457</c:v>
                </c:pt>
                <c:pt idx="10">
                  <c:v>54714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0B-4923-8461-1C557DB104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100"/>
        <c:axId val="510517872"/>
        <c:axId val="51051067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List1!$B$2</c15:sqref>
                        </c15:formulaRef>
                      </c:ext>
                    </c:extLst>
                    <c:strCache>
                      <c:ptCount val="1"/>
                      <c:pt idx="0">
                        <c:v>rok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List1!$B$3:$B$13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List1!$B$3:$B$13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110B-4923-8461-1C557DB1040C}"/>
                  </c:ext>
                </c:extLst>
              </c15:ser>
            </c15:filteredBarSeries>
          </c:ext>
        </c:extLst>
      </c:barChart>
      <c:catAx>
        <c:axId val="5105178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oppins" panose="00000500000000000000" pitchFamily="2" charset="-18"/>
                    <a:ea typeface="+mn-ea"/>
                    <a:cs typeface="Poppins" panose="00000500000000000000" pitchFamily="2" charset="-18"/>
                  </a:defRPr>
                </a:pPr>
                <a:r>
                  <a:rPr lang="cs-CZ" sz="1600">
                    <a:latin typeface="Poppins" panose="00000500000000000000" pitchFamily="2" charset="-18"/>
                    <a:cs typeface="Poppins" panose="00000500000000000000" pitchFamily="2" charset="-18"/>
                  </a:rPr>
                  <a:t>ROK</a:t>
                </a:r>
                <a:endParaRPr lang="en-US" sz="1600">
                  <a:latin typeface="Poppins" panose="00000500000000000000" pitchFamily="2" charset="-18"/>
                  <a:cs typeface="Poppins" panose="00000500000000000000" pitchFamily="2" charset="-18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Poppins" panose="00000500000000000000" pitchFamily="2" charset="-18"/>
                  <a:ea typeface="+mn-ea"/>
                  <a:cs typeface="Poppins" panose="00000500000000000000" pitchFamily="2" charset="-18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0000500000000000000" pitchFamily="2" charset="-18"/>
                <a:ea typeface="+mn-ea"/>
                <a:cs typeface="Poppins" panose="00000500000000000000" pitchFamily="2" charset="-18"/>
              </a:defRPr>
            </a:pPr>
            <a:endParaRPr lang="cs-CZ"/>
          </a:p>
        </c:txPr>
        <c:crossAx val="510510672"/>
        <c:crosses val="autoZero"/>
        <c:auto val="1"/>
        <c:lblAlgn val="ctr"/>
        <c:lblOffset val="100"/>
        <c:noMultiLvlLbl val="0"/>
      </c:catAx>
      <c:valAx>
        <c:axId val="51051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oppins" panose="00000500000000000000" pitchFamily="2" charset="-18"/>
                    <a:ea typeface="+mn-ea"/>
                    <a:cs typeface="Poppins" panose="00000500000000000000" pitchFamily="2" charset="-18"/>
                  </a:defRPr>
                </a:pPr>
                <a:r>
                  <a:rPr lang="cs-CZ" sz="1400">
                    <a:latin typeface="Poppins" panose="00000500000000000000" pitchFamily="2" charset="-18"/>
                    <a:cs typeface="Poppins" panose="00000500000000000000" pitchFamily="2" charset="-18"/>
                  </a:rPr>
                  <a:t>POČET OŠETŘENÍ</a:t>
                </a:r>
              </a:p>
            </c:rich>
          </c:tx>
          <c:layout>
            <c:manualLayout>
              <c:xMode val="edge"/>
              <c:yMode val="edge"/>
              <c:x val="1.1960310200582906E-2"/>
              <c:y val="0.340048644327002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Poppins" panose="00000500000000000000" pitchFamily="2" charset="-18"/>
                  <a:ea typeface="+mn-ea"/>
                  <a:cs typeface="Poppins" panose="00000500000000000000" pitchFamily="2" charset="-18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0000500000000000000" pitchFamily="2" charset="-18"/>
                <a:ea typeface="+mn-ea"/>
                <a:cs typeface="Poppins" panose="00000500000000000000" pitchFamily="2" charset="-18"/>
              </a:defRPr>
            </a:pPr>
            <a:endParaRPr lang="cs-CZ"/>
          </a:p>
        </c:txPr>
        <c:crossAx val="510517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>
      <a:outerShdw blurRad="241300" dist="38100" algn="tl" rotWithShape="0">
        <a:prstClr val="black">
          <a:alpha val="29000"/>
        </a:prstClr>
      </a:outerShdw>
    </a:effectLst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celkem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D8FA-A54C-BC89-58D68E784FC0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8FA-A54C-BC89-58D68E784FC0}"/>
              </c:ext>
            </c:extLst>
          </c:dPt>
          <c:dPt>
            <c:idx val="6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D8FA-A54C-BC89-58D68E784FC0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D8FA-A54C-BC89-58D68E784FC0}"/>
              </c:ext>
            </c:extLst>
          </c:dPt>
          <c:dPt>
            <c:idx val="8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D8FA-A54C-BC89-58D68E784FC0}"/>
              </c:ext>
            </c:extLst>
          </c:dPt>
          <c:dPt>
            <c:idx val="1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D8FA-A54C-BC89-58D68E784FC0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D8FA-A54C-BC89-58D68E784FC0}"/>
              </c:ext>
            </c:extLst>
          </c:dPt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D-D8FA-A54C-BC89-58D68E784FC0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F-D8FA-A54C-BC89-58D68E784FC0}"/>
              </c:ext>
            </c:extLst>
          </c:dPt>
          <c:cat>
            <c:strRef>
              <c:f>List1!$A$2:$A$10</c:f>
              <c:strCache>
                <c:ptCount val="9"/>
                <c:pt idx="0">
                  <c:v>Pod 34</c:v>
                </c:pt>
                <c:pt idx="1">
                  <c:v>35-39</c:v>
                </c:pt>
                <c:pt idx="2">
                  <c:v>40-44</c:v>
                </c:pt>
                <c:pt idx="3">
                  <c:v>45-49</c:v>
                </c:pt>
                <c:pt idx="4">
                  <c:v>50-54</c:v>
                </c:pt>
                <c:pt idx="5">
                  <c:v>55-59</c:v>
                </c:pt>
                <c:pt idx="6">
                  <c:v>60-64</c:v>
                </c:pt>
                <c:pt idx="7">
                  <c:v>65-69</c:v>
                </c:pt>
                <c:pt idx="8">
                  <c:v>70 a více</c:v>
                </c:pt>
              </c:strCache>
            </c:strRef>
          </c:cat>
          <c:val>
            <c:numRef>
              <c:f>List1!$B$2:$B$10</c:f>
              <c:numCache>
                <c:formatCode>General</c:formatCode>
                <c:ptCount val="9"/>
                <c:pt idx="0">
                  <c:v>4</c:v>
                </c:pt>
                <c:pt idx="1">
                  <c:v>9</c:v>
                </c:pt>
                <c:pt idx="2">
                  <c:v>20</c:v>
                </c:pt>
                <c:pt idx="3">
                  <c:v>15</c:v>
                </c:pt>
                <c:pt idx="4">
                  <c:v>25</c:v>
                </c:pt>
                <c:pt idx="5">
                  <c:v>27</c:v>
                </c:pt>
                <c:pt idx="6">
                  <c:v>17</c:v>
                </c:pt>
                <c:pt idx="7">
                  <c:v>16</c:v>
                </c:pt>
                <c:pt idx="8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8FA-A54C-BC89-58D68E784F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49080576"/>
        <c:axId val="49086464"/>
      </c:barChart>
      <c:catAx>
        <c:axId val="49080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-2700000"/>
          <a:lstStyle/>
          <a:p>
            <a:pPr>
              <a:defRPr b="1"/>
            </a:pPr>
            <a:endParaRPr lang="cs-CZ"/>
          </a:p>
        </c:txPr>
        <c:crossAx val="49086464"/>
        <c:crosses val="autoZero"/>
        <c:auto val="1"/>
        <c:lblAlgn val="ctr"/>
        <c:lblOffset val="100"/>
        <c:tickLblSkip val="1"/>
        <c:noMultiLvlLbl val="0"/>
      </c:catAx>
      <c:valAx>
        <c:axId val="4908646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490805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cs-CZ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906942077992769E-2"/>
          <c:y val="9.9683922385482737E-2"/>
          <c:w val="0.94189306051824628"/>
          <c:h val="0.710505136580978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Počet pedopsychiatrických lůžek/ 100 000 osob &lt; 18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84000"/>
                    </a:schemeClr>
                  </a:gs>
                </a:gsLst>
                <a:lin ang="5400000" scaled="1"/>
              </a:gradFill>
              <a:ln>
                <a:solidFill>
                  <a:srgbClr val="156082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73C-452C-BBA8-5700A7F34706}"/>
              </c:ext>
            </c:extLst>
          </c:dPt>
          <c:dLbls>
            <c:dLbl>
              <c:idx val="9"/>
              <c:layout>
                <c:manualLayout>
                  <c:x val="-1.7009640899724424E-16"/>
                  <c:y val="5.67056090891944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4511516615731518E-2"/>
                      <c:h val="7.959390343080706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E79F-1E4B-A787-40471D2924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List1!$A$2:$A$11</c:f>
              <c:strCache>
                <c:ptCount val="10"/>
                <c:pt idx="0">
                  <c:v>Nizozemsko</c:v>
                </c:pt>
                <c:pt idx="1">
                  <c:v>Německo</c:v>
                </c:pt>
                <c:pt idx="2">
                  <c:v>ČR 2017</c:v>
                </c:pt>
                <c:pt idx="3">
                  <c:v>Finsko</c:v>
                </c:pt>
                <c:pt idx="4">
                  <c:v>Belgie</c:v>
                </c:pt>
                <c:pt idx="5">
                  <c:v>ČR 2024 </c:v>
                </c:pt>
                <c:pt idx="6">
                  <c:v>Slovensko</c:v>
                </c:pt>
                <c:pt idx="7">
                  <c:v>Polsko</c:v>
                </c:pt>
                <c:pt idx="8">
                  <c:v>Francie </c:v>
                </c:pt>
                <c:pt idx="9">
                  <c:v>Itálie</c:v>
                </c:pt>
              </c:strCache>
            </c:strRef>
          </c:cat>
          <c:val>
            <c:numRef>
              <c:f>List1!$B$2:$B$11</c:f>
              <c:numCache>
                <c:formatCode>General</c:formatCode>
                <c:ptCount val="10"/>
                <c:pt idx="0">
                  <c:v>56</c:v>
                </c:pt>
                <c:pt idx="1">
                  <c:v>52</c:v>
                </c:pt>
                <c:pt idx="2">
                  <c:v>34</c:v>
                </c:pt>
                <c:pt idx="3">
                  <c:v>32</c:v>
                </c:pt>
                <c:pt idx="4">
                  <c:v>29</c:v>
                </c:pt>
                <c:pt idx="5">
                  <c:v>25</c:v>
                </c:pt>
                <c:pt idx="6">
                  <c:v>21</c:v>
                </c:pt>
                <c:pt idx="7">
                  <c:v>18</c:v>
                </c:pt>
                <c:pt idx="8">
                  <c:v>16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9F-1E4B-A787-40471D29246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235680768"/>
        <c:axId val="152024704"/>
      </c:barChart>
      <c:catAx>
        <c:axId val="23568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2024704"/>
        <c:crosses val="autoZero"/>
        <c:auto val="1"/>
        <c:lblAlgn val="ctr"/>
        <c:lblOffset val="100"/>
        <c:noMultiLvlLbl val="0"/>
      </c:catAx>
      <c:valAx>
        <c:axId val="1520247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35680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noFill/>
      <a:round/>
    </a:ln>
    <a:effectLst>
      <a:softEdge rad="322005"/>
    </a:effectLst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6763888888889"/>
          <c:y val="3.7675755804293415E-2"/>
          <c:w val="0.81351805555555556"/>
          <c:h val="0.59861276260032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0-19 let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560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648-8A4C-98DD-CA4E201F5112}"/>
              </c:ext>
            </c:extLst>
          </c:dPt>
          <c:dPt>
            <c:idx val="1"/>
            <c:invertIfNegative val="0"/>
            <c:bubble3D val="0"/>
            <c:spPr>
              <a:solidFill>
                <a:srgbClr val="1560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648-8A4C-98DD-CA4E201F5112}"/>
              </c:ext>
            </c:extLst>
          </c:dPt>
          <c:dPt>
            <c:idx val="2"/>
            <c:invertIfNegative val="0"/>
            <c:bubble3D val="0"/>
            <c:spPr>
              <a:solidFill>
                <a:srgbClr val="1560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648-8A4C-98DD-CA4E201F511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solidFill>
                  <a:srgbClr val="15608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22C4-7B48-8D9D-C852AB1C5800}"/>
              </c:ext>
            </c:extLst>
          </c:dPt>
          <c:cat>
            <c:strRef>
              <c:f>List1!$A$2:$A$8</c:f>
              <c:strCache>
                <c:ptCount val="7"/>
                <c:pt idx="0">
                  <c:v>0-30 dní</c:v>
                </c:pt>
                <c:pt idx="1">
                  <c:v>31-60 dní</c:v>
                </c:pt>
                <c:pt idx="2">
                  <c:v>61-90 dní</c:v>
                </c:pt>
                <c:pt idx="3">
                  <c:v>91-180 dní</c:v>
                </c:pt>
                <c:pt idx="4">
                  <c:v>181-365 dní</c:v>
                </c:pt>
                <c:pt idx="5">
                  <c:v>1-2 roky</c:v>
                </c:pt>
                <c:pt idx="6">
                  <c:v>2+ let</c:v>
                </c:pt>
              </c:strCache>
            </c:strRef>
          </c:cat>
          <c:val>
            <c:numRef>
              <c:f>List1!$B$2:$B$8</c:f>
              <c:numCache>
                <c:formatCode>General</c:formatCode>
                <c:ptCount val="7"/>
                <c:pt idx="0">
                  <c:v>1819</c:v>
                </c:pt>
                <c:pt idx="1">
                  <c:v>1273</c:v>
                </c:pt>
                <c:pt idx="2">
                  <c:v>504</c:v>
                </c:pt>
                <c:pt idx="3">
                  <c:v>181</c:v>
                </c:pt>
                <c:pt idx="4">
                  <c:v>27</c:v>
                </c:pt>
                <c:pt idx="5">
                  <c:v>18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648-8A4C-98DD-CA4E201F51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100"/>
        <c:axId val="6158847"/>
        <c:axId val="240726576"/>
      </c:barChart>
      <c:catAx>
        <c:axId val="61588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0726576"/>
        <c:crosses val="autoZero"/>
        <c:auto val="1"/>
        <c:lblAlgn val="ctr"/>
        <c:lblOffset val="100"/>
        <c:noMultiLvlLbl val="0"/>
      </c:catAx>
      <c:valAx>
        <c:axId val="24072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158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0-19 let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List1!$A$2:$A$8</c:f>
              <c:strCache>
                <c:ptCount val="7"/>
                <c:pt idx="0">
                  <c:v>0-30 dní</c:v>
                </c:pt>
                <c:pt idx="1">
                  <c:v>31-60 dní</c:v>
                </c:pt>
                <c:pt idx="2">
                  <c:v>61-90 dní</c:v>
                </c:pt>
                <c:pt idx="3">
                  <c:v>91-180 dní</c:v>
                </c:pt>
                <c:pt idx="4">
                  <c:v>181-365 dní</c:v>
                </c:pt>
                <c:pt idx="5">
                  <c:v>1-2 roky</c:v>
                </c:pt>
                <c:pt idx="6">
                  <c:v>2+ let</c:v>
                </c:pt>
              </c:strCache>
            </c:strRef>
          </c:cat>
          <c:val>
            <c:numRef>
              <c:f>List1!$B$2:$B$8</c:f>
              <c:numCache>
                <c:formatCode>General</c:formatCode>
                <c:ptCount val="7"/>
                <c:pt idx="0">
                  <c:v>3824</c:v>
                </c:pt>
                <c:pt idx="1">
                  <c:v>578</c:v>
                </c:pt>
                <c:pt idx="2">
                  <c:v>61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8C-9E44-BDE0-5DCD7A5D42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100"/>
        <c:axId val="6158847"/>
        <c:axId val="240726576"/>
      </c:barChart>
      <c:catAx>
        <c:axId val="61588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0726576"/>
        <c:crosses val="autoZero"/>
        <c:auto val="1"/>
        <c:lblAlgn val="ctr"/>
        <c:lblOffset val="100"/>
        <c:noMultiLvlLbl val="0"/>
      </c:catAx>
      <c:valAx>
        <c:axId val="24072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158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4131074023507296"/>
          <c:y val="0.15573556917754688"/>
          <c:w val="0.61189273984018855"/>
          <c:h val="0.8215412449891066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dětská a dorostová psychiatrie</c:v>
                </c:pt>
              </c:strCache>
            </c:strRef>
          </c:tx>
          <c:spPr>
            <a:solidFill>
              <a:srgbClr val="156082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CA5-AA47-9E2D-13B41F00E2E7}"/>
              </c:ext>
            </c:extLst>
          </c:dPt>
          <c:dLbls>
            <c:dLbl>
              <c:idx val="4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>
                      <a:solidFill>
                        <a:srgbClr val="FF0000"/>
                      </a:solidFill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6F7-CF42-8950-B2D8D304606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List1!$B$1:$P$1</c:f>
              <c:strCache>
                <c:ptCount val="15"/>
                <c:pt idx="0">
                  <c:v>Hlavní město Praha</c:v>
                </c:pt>
                <c:pt idx="1">
                  <c:v>Jihočeský kraj</c:v>
                </c:pt>
                <c:pt idx="2">
                  <c:v>Olomoucký kraj</c:v>
                </c:pt>
                <c:pt idx="3">
                  <c:v>Jihomoravský kraj</c:v>
                </c:pt>
                <c:pt idx="4">
                  <c:v>ČR</c:v>
                </c:pt>
                <c:pt idx="5">
                  <c:v>Karlovarský kraj</c:v>
                </c:pt>
                <c:pt idx="6">
                  <c:v>Liberecký kraj</c:v>
                </c:pt>
                <c:pt idx="7">
                  <c:v>Plzeňský kraj</c:v>
                </c:pt>
                <c:pt idx="8">
                  <c:v>Ústecký kraj</c:v>
                </c:pt>
                <c:pt idx="9">
                  <c:v>Kraj Vysočina</c:v>
                </c:pt>
                <c:pt idx="10">
                  <c:v>Moravskoslezský kraj</c:v>
                </c:pt>
                <c:pt idx="11">
                  <c:v>Královéhradecký kraj</c:v>
                </c:pt>
                <c:pt idx="12">
                  <c:v>Zlínský kraj</c:v>
                </c:pt>
                <c:pt idx="13">
                  <c:v>Středočeský kraj</c:v>
                </c:pt>
                <c:pt idx="14">
                  <c:v>Pardubický kraj</c:v>
                </c:pt>
              </c:strCache>
            </c:strRef>
          </c:cat>
          <c:val>
            <c:numRef>
              <c:f>List1!$B$2:$P$2</c:f>
              <c:numCache>
                <c:formatCode>General</c:formatCode>
                <c:ptCount val="15"/>
                <c:pt idx="0">
                  <c:v>1.8138604874584294</c:v>
                </c:pt>
                <c:pt idx="1">
                  <c:v>0.98727125277670047</c:v>
                </c:pt>
                <c:pt idx="2">
                  <c:v>0.96232680491673017</c:v>
                </c:pt>
                <c:pt idx="3">
                  <c:v>0.87824515280972726</c:v>
                </c:pt>
                <c:pt idx="4">
                  <c:v>0.7883608531549533</c:v>
                </c:pt>
                <c:pt idx="5">
                  <c:v>0.72889524685365903</c:v>
                </c:pt>
                <c:pt idx="6">
                  <c:v>0.72577180042611267</c:v>
                </c:pt>
                <c:pt idx="7">
                  <c:v>0.72019927715778975</c:v>
                </c:pt>
                <c:pt idx="8">
                  <c:v>0.67952093773889399</c:v>
                </c:pt>
                <c:pt idx="9">
                  <c:v>0.58277661977904993</c:v>
                </c:pt>
                <c:pt idx="10">
                  <c:v>0.50181814513892042</c:v>
                </c:pt>
                <c:pt idx="11">
                  <c:v>0.48805349498529532</c:v>
                </c:pt>
                <c:pt idx="12">
                  <c:v>0.45475607676420382</c:v>
                </c:pt>
                <c:pt idx="13">
                  <c:v>0.40642188258784445</c:v>
                </c:pt>
                <c:pt idx="14">
                  <c:v>0.39337243102271163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A5-AA47-9E2D-13B41F00E2E7}"/>
            </c:ext>
          </c:extLst>
        </c:ser>
        <c:ser>
          <c:idx val="1"/>
          <c:order val="1"/>
          <c:tx>
            <c:strRef>
              <c:f>List1!$A$3</c:f>
              <c:strCache>
                <c:ptCount val="1"/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dLbls>
            <c:delete val="1"/>
          </c:dLbls>
          <c:cat>
            <c:strRef>
              <c:f>List1!$B$1:$P$1</c:f>
              <c:strCache>
                <c:ptCount val="15"/>
                <c:pt idx="0">
                  <c:v>Hlavní město Praha</c:v>
                </c:pt>
                <c:pt idx="1">
                  <c:v>Jihočeský kraj</c:v>
                </c:pt>
                <c:pt idx="2">
                  <c:v>Olomoucký kraj</c:v>
                </c:pt>
                <c:pt idx="3">
                  <c:v>Jihomoravský kraj</c:v>
                </c:pt>
                <c:pt idx="4">
                  <c:v>ČR</c:v>
                </c:pt>
                <c:pt idx="5">
                  <c:v>Karlovarský kraj</c:v>
                </c:pt>
                <c:pt idx="6">
                  <c:v>Liberecký kraj</c:v>
                </c:pt>
                <c:pt idx="7">
                  <c:v>Plzeňský kraj</c:v>
                </c:pt>
                <c:pt idx="8">
                  <c:v>Ústecký kraj</c:v>
                </c:pt>
                <c:pt idx="9">
                  <c:v>Kraj Vysočina</c:v>
                </c:pt>
                <c:pt idx="10">
                  <c:v>Moravskoslezský kraj</c:v>
                </c:pt>
                <c:pt idx="11">
                  <c:v>Královéhradecký kraj</c:v>
                </c:pt>
                <c:pt idx="12">
                  <c:v>Zlínský kraj</c:v>
                </c:pt>
                <c:pt idx="13">
                  <c:v>Středočeský kraj</c:v>
                </c:pt>
                <c:pt idx="14">
                  <c:v>Pardubický kraj</c:v>
                </c:pt>
              </c:strCache>
            </c:strRef>
          </c:cat>
          <c:val>
            <c:numRef>
              <c:f>List1!$B$3:$P$3</c:f>
              <c:numCache>
                <c:formatCode>General</c:formatCode>
                <c:ptCount val="15"/>
                <c:pt idx="4">
                  <c:v>0.7883608531549533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A5-AA47-9E2D-13B41F00E2E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593864360"/>
        <c:axId val="593863184"/>
      </c:barChart>
      <c:catAx>
        <c:axId val="59386436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cs-CZ"/>
          </a:p>
        </c:txPr>
        <c:crossAx val="593863184"/>
        <c:crosses val="autoZero"/>
        <c:auto val="1"/>
        <c:lblAlgn val="ctr"/>
        <c:lblOffset val="100"/>
        <c:tickLblSkip val="1"/>
        <c:noMultiLvlLbl val="0"/>
      </c:catAx>
      <c:valAx>
        <c:axId val="593863184"/>
        <c:scaling>
          <c:orientation val="minMax"/>
        </c:scaling>
        <c:delete val="0"/>
        <c:axPos val="t"/>
        <c:numFmt formatCode="#,##0.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cs-CZ"/>
          </a:p>
        </c:txPr>
        <c:crossAx val="593864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cs-CZ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C6D83A-1C83-4AC0-8F06-469028A7B06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11B2AE28-EF69-4B8A-8295-E2D65D288F15}">
      <dgm:prSet custT="1"/>
      <dgm:spPr>
        <a:solidFill>
          <a:srgbClr val="E8516F"/>
        </a:solidFill>
      </dgm:spPr>
      <dgm:t>
        <a:bodyPr/>
        <a:lstStyle/>
        <a:p>
          <a:pPr algn="ctr"/>
          <a:r>
            <a:rPr lang="cs-CZ" sz="2800" b="1" dirty="0">
              <a:latin typeface="Poppins" panose="00000500000000000000" pitchFamily="2" charset="-18"/>
              <a:cs typeface="Poppins" panose="00000500000000000000" pitchFamily="2" charset="-18"/>
            </a:rPr>
            <a:t>Počet dětí a adolescentů v psychiatrické péči neustále stoupá!</a:t>
          </a:r>
        </a:p>
      </dgm:t>
    </dgm:pt>
    <dgm:pt modelId="{6C5D48C4-8F74-4160-88A9-900A57A811F1}" type="parTrans" cxnId="{8068E485-7671-495B-8102-8BD1EA36FDCF}">
      <dgm:prSet/>
      <dgm:spPr/>
      <dgm:t>
        <a:bodyPr/>
        <a:lstStyle/>
        <a:p>
          <a:endParaRPr lang="cs-CZ"/>
        </a:p>
      </dgm:t>
    </dgm:pt>
    <dgm:pt modelId="{F94DEB1A-4778-4F6A-BBE8-FADB436A89DB}" type="sibTrans" cxnId="{8068E485-7671-495B-8102-8BD1EA36FDCF}">
      <dgm:prSet/>
      <dgm:spPr/>
      <dgm:t>
        <a:bodyPr/>
        <a:lstStyle/>
        <a:p>
          <a:endParaRPr lang="cs-CZ"/>
        </a:p>
      </dgm:t>
    </dgm:pt>
    <dgm:pt modelId="{CA33815C-9D97-4AA2-A946-9EB3AA93E466}" type="pres">
      <dgm:prSet presAssocID="{1CC6D83A-1C83-4AC0-8F06-469028A7B066}" presName="linear" presStyleCnt="0">
        <dgm:presLayoutVars>
          <dgm:animLvl val="lvl"/>
          <dgm:resizeHandles val="exact"/>
        </dgm:presLayoutVars>
      </dgm:prSet>
      <dgm:spPr/>
    </dgm:pt>
    <dgm:pt modelId="{514F205C-8388-42FA-8AB2-C93985E9EE94}" type="pres">
      <dgm:prSet presAssocID="{11B2AE28-EF69-4B8A-8295-E2D65D288F15}" presName="parentText" presStyleLbl="node1" presStyleIdx="0" presStyleCnt="1" custScaleY="100056" custLinFactNeighborY="9">
        <dgm:presLayoutVars>
          <dgm:chMax val="0"/>
          <dgm:bulletEnabled val="1"/>
        </dgm:presLayoutVars>
      </dgm:prSet>
      <dgm:spPr/>
    </dgm:pt>
  </dgm:ptLst>
  <dgm:cxnLst>
    <dgm:cxn modelId="{0C674640-B2EE-48C5-AEBD-71A3D46E4D76}" type="presOf" srcId="{1CC6D83A-1C83-4AC0-8F06-469028A7B066}" destId="{CA33815C-9D97-4AA2-A946-9EB3AA93E466}" srcOrd="0" destOrd="0" presId="urn:microsoft.com/office/officeart/2005/8/layout/vList2"/>
    <dgm:cxn modelId="{8068E485-7671-495B-8102-8BD1EA36FDCF}" srcId="{1CC6D83A-1C83-4AC0-8F06-469028A7B066}" destId="{11B2AE28-EF69-4B8A-8295-E2D65D288F15}" srcOrd="0" destOrd="0" parTransId="{6C5D48C4-8F74-4160-88A9-900A57A811F1}" sibTransId="{F94DEB1A-4778-4F6A-BBE8-FADB436A89DB}"/>
    <dgm:cxn modelId="{08300AF6-F31E-4702-B461-D19FFFBD1CE0}" type="presOf" srcId="{11B2AE28-EF69-4B8A-8295-E2D65D288F15}" destId="{514F205C-8388-42FA-8AB2-C93985E9EE94}" srcOrd="0" destOrd="0" presId="urn:microsoft.com/office/officeart/2005/8/layout/vList2"/>
    <dgm:cxn modelId="{F3D61174-C770-4C51-BD3A-D2B894B7F832}" type="presParOf" srcId="{CA33815C-9D97-4AA2-A946-9EB3AA93E466}" destId="{514F205C-8388-42FA-8AB2-C93985E9EE9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C6D83A-1C83-4AC0-8F06-469028A7B06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11B2AE28-EF69-4B8A-8295-E2D65D288F15}">
      <dgm:prSet custT="1"/>
      <dgm:spPr>
        <a:solidFill>
          <a:srgbClr val="E8516F"/>
        </a:solidFill>
        <a:ln>
          <a:noFill/>
        </a:ln>
      </dgm:spPr>
      <dgm:t>
        <a:bodyPr/>
        <a:lstStyle/>
        <a:p>
          <a:pPr algn="ctr"/>
          <a:r>
            <a:rPr lang="de-DE" sz="2400" b="1">
              <a:latin typeface="Poppins" panose="00000500000000000000" pitchFamily="2" charset="-18"/>
              <a:cs typeface="Poppins" panose="00000500000000000000" pitchFamily="2" charset="-18"/>
            </a:rPr>
            <a:t>Kinder und Jugendpsychiatrie  (Marburg, </a:t>
          </a:r>
          <a:r>
            <a:rPr lang="de-DE" sz="2400" b="1" err="1">
              <a:latin typeface="Poppins" panose="00000500000000000000" pitchFamily="2" charset="-18"/>
              <a:cs typeface="Poppins" panose="00000500000000000000" pitchFamily="2" charset="-18"/>
            </a:rPr>
            <a:t>Německo</a:t>
          </a:r>
          <a:r>
            <a:rPr lang="de-DE" sz="2400" b="1">
              <a:latin typeface="Poppins" panose="00000500000000000000" pitchFamily="2" charset="-18"/>
              <a:cs typeface="Poppins" panose="00000500000000000000" pitchFamily="2" charset="-18"/>
            </a:rPr>
            <a:t>)</a:t>
          </a:r>
          <a:endParaRPr lang="cs-CZ" sz="2400" b="1">
            <a:latin typeface="Poppins" panose="00000500000000000000" pitchFamily="2" charset="-18"/>
            <a:cs typeface="Poppins" panose="00000500000000000000" pitchFamily="2" charset="-18"/>
          </a:endParaRPr>
        </a:p>
      </dgm:t>
    </dgm:pt>
    <dgm:pt modelId="{6C5D48C4-8F74-4160-88A9-900A57A811F1}" type="parTrans" cxnId="{8068E485-7671-495B-8102-8BD1EA36FDCF}">
      <dgm:prSet/>
      <dgm:spPr/>
      <dgm:t>
        <a:bodyPr/>
        <a:lstStyle/>
        <a:p>
          <a:endParaRPr lang="cs-CZ"/>
        </a:p>
      </dgm:t>
    </dgm:pt>
    <dgm:pt modelId="{F94DEB1A-4778-4F6A-BBE8-FADB436A89DB}" type="sibTrans" cxnId="{8068E485-7671-495B-8102-8BD1EA36FDCF}">
      <dgm:prSet/>
      <dgm:spPr/>
      <dgm:t>
        <a:bodyPr/>
        <a:lstStyle/>
        <a:p>
          <a:endParaRPr lang="cs-CZ"/>
        </a:p>
      </dgm:t>
    </dgm:pt>
    <dgm:pt modelId="{CA33815C-9D97-4AA2-A946-9EB3AA93E466}" type="pres">
      <dgm:prSet presAssocID="{1CC6D83A-1C83-4AC0-8F06-469028A7B066}" presName="linear" presStyleCnt="0">
        <dgm:presLayoutVars>
          <dgm:animLvl val="lvl"/>
          <dgm:resizeHandles val="exact"/>
        </dgm:presLayoutVars>
      </dgm:prSet>
      <dgm:spPr/>
    </dgm:pt>
    <dgm:pt modelId="{514F205C-8388-42FA-8AB2-C93985E9EE94}" type="pres">
      <dgm:prSet presAssocID="{11B2AE28-EF69-4B8A-8295-E2D65D288F15}" presName="parentText" presStyleLbl="node1" presStyleIdx="0" presStyleCnt="1" custLinFactNeighborY="9">
        <dgm:presLayoutVars>
          <dgm:chMax val="0"/>
          <dgm:bulletEnabled val="1"/>
        </dgm:presLayoutVars>
      </dgm:prSet>
      <dgm:spPr/>
    </dgm:pt>
  </dgm:ptLst>
  <dgm:cxnLst>
    <dgm:cxn modelId="{0C674640-B2EE-48C5-AEBD-71A3D46E4D76}" type="presOf" srcId="{1CC6D83A-1C83-4AC0-8F06-469028A7B066}" destId="{CA33815C-9D97-4AA2-A946-9EB3AA93E466}" srcOrd="0" destOrd="0" presId="urn:microsoft.com/office/officeart/2005/8/layout/vList2"/>
    <dgm:cxn modelId="{8068E485-7671-495B-8102-8BD1EA36FDCF}" srcId="{1CC6D83A-1C83-4AC0-8F06-469028A7B066}" destId="{11B2AE28-EF69-4B8A-8295-E2D65D288F15}" srcOrd="0" destOrd="0" parTransId="{6C5D48C4-8F74-4160-88A9-900A57A811F1}" sibTransId="{F94DEB1A-4778-4F6A-BBE8-FADB436A89DB}"/>
    <dgm:cxn modelId="{08300AF6-F31E-4702-B461-D19FFFBD1CE0}" type="presOf" srcId="{11B2AE28-EF69-4B8A-8295-E2D65D288F15}" destId="{514F205C-8388-42FA-8AB2-C93985E9EE94}" srcOrd="0" destOrd="0" presId="urn:microsoft.com/office/officeart/2005/8/layout/vList2"/>
    <dgm:cxn modelId="{F3D61174-C770-4C51-BD3A-D2B894B7F832}" type="presParOf" srcId="{CA33815C-9D97-4AA2-A946-9EB3AA93E466}" destId="{514F205C-8388-42FA-8AB2-C93985E9EE9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C6D83A-1C83-4AC0-8F06-469028A7B06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11B2AE28-EF69-4B8A-8295-E2D65D288F15}">
      <dgm:prSet custT="1"/>
      <dgm:spPr>
        <a:solidFill>
          <a:srgbClr val="E8516F"/>
        </a:solidFill>
        <a:ln>
          <a:noFill/>
        </a:ln>
      </dgm:spPr>
      <dgm:t>
        <a:bodyPr/>
        <a:lstStyle/>
        <a:p>
          <a:pPr algn="ctr"/>
          <a:r>
            <a:rPr lang="de-DE" sz="2400" b="1">
              <a:latin typeface="Poppins" panose="00000500000000000000" pitchFamily="2" charset="-18"/>
              <a:cs typeface="Poppins" panose="00000500000000000000" pitchFamily="2" charset="-18"/>
            </a:rPr>
            <a:t>Kinder und Jugendpsychiatrie (INNSBRUCK, </a:t>
          </a:r>
          <a:r>
            <a:rPr lang="cs-CZ" sz="2400" b="1">
              <a:latin typeface="Poppins" panose="00000500000000000000" pitchFamily="2" charset="-18"/>
              <a:cs typeface="Poppins" panose="00000500000000000000" pitchFamily="2" charset="-18"/>
            </a:rPr>
            <a:t>Rakousko</a:t>
          </a:r>
          <a:r>
            <a:rPr lang="de-DE" sz="2400" b="1">
              <a:latin typeface="Poppins" panose="00000500000000000000" pitchFamily="2" charset="-18"/>
              <a:cs typeface="Poppins" panose="00000500000000000000" pitchFamily="2" charset="-18"/>
            </a:rPr>
            <a:t>)</a:t>
          </a:r>
          <a:endParaRPr lang="cs-CZ" sz="2400" b="1">
            <a:latin typeface="Poppins" panose="00000500000000000000" pitchFamily="2" charset="-18"/>
            <a:cs typeface="Poppins" panose="00000500000000000000" pitchFamily="2" charset="-18"/>
          </a:endParaRPr>
        </a:p>
      </dgm:t>
    </dgm:pt>
    <dgm:pt modelId="{6C5D48C4-8F74-4160-88A9-900A57A811F1}" type="parTrans" cxnId="{8068E485-7671-495B-8102-8BD1EA36FDCF}">
      <dgm:prSet/>
      <dgm:spPr/>
      <dgm:t>
        <a:bodyPr/>
        <a:lstStyle/>
        <a:p>
          <a:endParaRPr lang="cs-CZ"/>
        </a:p>
      </dgm:t>
    </dgm:pt>
    <dgm:pt modelId="{F94DEB1A-4778-4F6A-BBE8-FADB436A89DB}" type="sibTrans" cxnId="{8068E485-7671-495B-8102-8BD1EA36FDCF}">
      <dgm:prSet/>
      <dgm:spPr/>
      <dgm:t>
        <a:bodyPr/>
        <a:lstStyle/>
        <a:p>
          <a:endParaRPr lang="cs-CZ"/>
        </a:p>
      </dgm:t>
    </dgm:pt>
    <dgm:pt modelId="{CA33815C-9D97-4AA2-A946-9EB3AA93E466}" type="pres">
      <dgm:prSet presAssocID="{1CC6D83A-1C83-4AC0-8F06-469028A7B066}" presName="linear" presStyleCnt="0">
        <dgm:presLayoutVars>
          <dgm:animLvl val="lvl"/>
          <dgm:resizeHandles val="exact"/>
        </dgm:presLayoutVars>
      </dgm:prSet>
      <dgm:spPr/>
    </dgm:pt>
    <dgm:pt modelId="{514F205C-8388-42FA-8AB2-C93985E9EE94}" type="pres">
      <dgm:prSet presAssocID="{11B2AE28-EF69-4B8A-8295-E2D65D288F15}" presName="parentText" presStyleLbl="node1" presStyleIdx="0" presStyleCnt="1" custLinFactNeighborY="9">
        <dgm:presLayoutVars>
          <dgm:chMax val="0"/>
          <dgm:bulletEnabled val="1"/>
        </dgm:presLayoutVars>
      </dgm:prSet>
      <dgm:spPr/>
    </dgm:pt>
  </dgm:ptLst>
  <dgm:cxnLst>
    <dgm:cxn modelId="{0C674640-B2EE-48C5-AEBD-71A3D46E4D76}" type="presOf" srcId="{1CC6D83A-1C83-4AC0-8F06-469028A7B066}" destId="{CA33815C-9D97-4AA2-A946-9EB3AA93E466}" srcOrd="0" destOrd="0" presId="urn:microsoft.com/office/officeart/2005/8/layout/vList2"/>
    <dgm:cxn modelId="{8068E485-7671-495B-8102-8BD1EA36FDCF}" srcId="{1CC6D83A-1C83-4AC0-8F06-469028A7B066}" destId="{11B2AE28-EF69-4B8A-8295-E2D65D288F15}" srcOrd="0" destOrd="0" parTransId="{6C5D48C4-8F74-4160-88A9-900A57A811F1}" sibTransId="{F94DEB1A-4778-4F6A-BBE8-FADB436A89DB}"/>
    <dgm:cxn modelId="{08300AF6-F31E-4702-B461-D19FFFBD1CE0}" type="presOf" srcId="{11B2AE28-EF69-4B8A-8295-E2D65D288F15}" destId="{514F205C-8388-42FA-8AB2-C93985E9EE94}" srcOrd="0" destOrd="0" presId="urn:microsoft.com/office/officeart/2005/8/layout/vList2"/>
    <dgm:cxn modelId="{F3D61174-C770-4C51-BD3A-D2B894B7F832}" type="presParOf" srcId="{CA33815C-9D97-4AA2-A946-9EB3AA93E466}" destId="{514F205C-8388-42FA-8AB2-C93985E9EE9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C6D83A-1C83-4AC0-8F06-469028A7B06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11B2AE28-EF69-4B8A-8295-E2D65D288F15}">
      <dgm:prSet custT="1"/>
      <dgm:spPr>
        <a:solidFill>
          <a:srgbClr val="E8516F"/>
        </a:solidFill>
        <a:ln>
          <a:noFill/>
        </a:ln>
      </dgm:spPr>
      <dgm:t>
        <a:bodyPr/>
        <a:lstStyle/>
        <a:p>
          <a:pPr algn="ctr"/>
          <a:r>
            <a:rPr lang="de-DE" sz="2400" b="1">
              <a:latin typeface="Poppins" panose="00000500000000000000" pitchFamily="2" charset="-18"/>
              <a:cs typeface="Poppins" panose="00000500000000000000" pitchFamily="2" charset="-18"/>
            </a:rPr>
            <a:t>Kinder und Jugendpsychiatrie (SALZBURG, </a:t>
          </a:r>
          <a:r>
            <a:rPr lang="de-DE" sz="2400" b="1" err="1">
              <a:latin typeface="Poppins" panose="00000500000000000000" pitchFamily="2" charset="-18"/>
              <a:cs typeface="Poppins" panose="00000500000000000000" pitchFamily="2" charset="-18"/>
            </a:rPr>
            <a:t>Rakousko</a:t>
          </a:r>
          <a:r>
            <a:rPr lang="de-DE" sz="2400" b="1">
              <a:latin typeface="Poppins" panose="00000500000000000000" pitchFamily="2" charset="-18"/>
              <a:cs typeface="Poppins" panose="00000500000000000000" pitchFamily="2" charset="-18"/>
            </a:rPr>
            <a:t>)</a:t>
          </a:r>
          <a:endParaRPr lang="cs-CZ" sz="2400" b="1">
            <a:latin typeface="Poppins" panose="00000500000000000000" pitchFamily="2" charset="-18"/>
            <a:cs typeface="Poppins" panose="00000500000000000000" pitchFamily="2" charset="-18"/>
          </a:endParaRPr>
        </a:p>
      </dgm:t>
    </dgm:pt>
    <dgm:pt modelId="{6C5D48C4-8F74-4160-88A9-900A57A811F1}" type="parTrans" cxnId="{8068E485-7671-495B-8102-8BD1EA36FDCF}">
      <dgm:prSet/>
      <dgm:spPr/>
      <dgm:t>
        <a:bodyPr/>
        <a:lstStyle/>
        <a:p>
          <a:endParaRPr lang="cs-CZ"/>
        </a:p>
      </dgm:t>
    </dgm:pt>
    <dgm:pt modelId="{F94DEB1A-4778-4F6A-BBE8-FADB436A89DB}" type="sibTrans" cxnId="{8068E485-7671-495B-8102-8BD1EA36FDCF}">
      <dgm:prSet/>
      <dgm:spPr/>
      <dgm:t>
        <a:bodyPr/>
        <a:lstStyle/>
        <a:p>
          <a:endParaRPr lang="cs-CZ"/>
        </a:p>
      </dgm:t>
    </dgm:pt>
    <dgm:pt modelId="{CA33815C-9D97-4AA2-A946-9EB3AA93E466}" type="pres">
      <dgm:prSet presAssocID="{1CC6D83A-1C83-4AC0-8F06-469028A7B066}" presName="linear" presStyleCnt="0">
        <dgm:presLayoutVars>
          <dgm:animLvl val="lvl"/>
          <dgm:resizeHandles val="exact"/>
        </dgm:presLayoutVars>
      </dgm:prSet>
      <dgm:spPr/>
    </dgm:pt>
    <dgm:pt modelId="{514F205C-8388-42FA-8AB2-C93985E9EE94}" type="pres">
      <dgm:prSet presAssocID="{11B2AE28-EF69-4B8A-8295-E2D65D288F15}" presName="parentText" presStyleLbl="node1" presStyleIdx="0" presStyleCnt="1" custLinFactNeighborY="9">
        <dgm:presLayoutVars>
          <dgm:chMax val="0"/>
          <dgm:bulletEnabled val="1"/>
        </dgm:presLayoutVars>
      </dgm:prSet>
      <dgm:spPr/>
    </dgm:pt>
  </dgm:ptLst>
  <dgm:cxnLst>
    <dgm:cxn modelId="{0C674640-B2EE-48C5-AEBD-71A3D46E4D76}" type="presOf" srcId="{1CC6D83A-1C83-4AC0-8F06-469028A7B066}" destId="{CA33815C-9D97-4AA2-A946-9EB3AA93E466}" srcOrd="0" destOrd="0" presId="urn:microsoft.com/office/officeart/2005/8/layout/vList2"/>
    <dgm:cxn modelId="{8068E485-7671-495B-8102-8BD1EA36FDCF}" srcId="{1CC6D83A-1C83-4AC0-8F06-469028A7B066}" destId="{11B2AE28-EF69-4B8A-8295-E2D65D288F15}" srcOrd="0" destOrd="0" parTransId="{6C5D48C4-8F74-4160-88A9-900A57A811F1}" sibTransId="{F94DEB1A-4778-4F6A-BBE8-FADB436A89DB}"/>
    <dgm:cxn modelId="{08300AF6-F31E-4702-B461-D19FFFBD1CE0}" type="presOf" srcId="{11B2AE28-EF69-4B8A-8295-E2D65D288F15}" destId="{514F205C-8388-42FA-8AB2-C93985E9EE94}" srcOrd="0" destOrd="0" presId="urn:microsoft.com/office/officeart/2005/8/layout/vList2"/>
    <dgm:cxn modelId="{F3D61174-C770-4C51-BD3A-D2B894B7F832}" type="presParOf" srcId="{CA33815C-9D97-4AA2-A946-9EB3AA93E466}" destId="{514F205C-8388-42FA-8AB2-C93985E9EE9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F205C-8388-42FA-8AB2-C93985E9EE94}">
      <dsp:nvSpPr>
        <dsp:cNvPr id="0" name=""/>
        <dsp:cNvSpPr/>
      </dsp:nvSpPr>
      <dsp:spPr>
        <a:xfrm>
          <a:off x="0" y="643"/>
          <a:ext cx="10972800" cy="1316472"/>
        </a:xfrm>
        <a:prstGeom prst="roundRect">
          <a:avLst/>
        </a:prstGeom>
        <a:solidFill>
          <a:srgbClr val="E8516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 dirty="0">
              <a:latin typeface="Poppins" panose="00000500000000000000" pitchFamily="2" charset="-18"/>
              <a:cs typeface="Poppins" panose="00000500000000000000" pitchFamily="2" charset="-18"/>
            </a:rPr>
            <a:t>Počet dětí a adolescentů v psychiatrické péči neustále stoupá!</a:t>
          </a:r>
        </a:p>
      </dsp:txBody>
      <dsp:txXfrm>
        <a:off x="64265" y="64908"/>
        <a:ext cx="10844270" cy="11879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F205C-8388-42FA-8AB2-C93985E9EE94}">
      <dsp:nvSpPr>
        <dsp:cNvPr id="0" name=""/>
        <dsp:cNvSpPr/>
      </dsp:nvSpPr>
      <dsp:spPr>
        <a:xfrm>
          <a:off x="0" y="7960"/>
          <a:ext cx="10972800" cy="804960"/>
        </a:xfrm>
        <a:prstGeom prst="roundRect">
          <a:avLst/>
        </a:prstGeom>
        <a:solidFill>
          <a:srgbClr val="E8516F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b="1" kern="1200">
              <a:latin typeface="Poppins" panose="00000500000000000000" pitchFamily="2" charset="-18"/>
              <a:cs typeface="Poppins" panose="00000500000000000000" pitchFamily="2" charset="-18"/>
            </a:rPr>
            <a:t>Kinder und Jugendpsychiatrie  (Marburg, </a:t>
          </a:r>
          <a:r>
            <a:rPr lang="de-DE" sz="2400" b="1" kern="1200" err="1">
              <a:latin typeface="Poppins" panose="00000500000000000000" pitchFamily="2" charset="-18"/>
              <a:cs typeface="Poppins" panose="00000500000000000000" pitchFamily="2" charset="-18"/>
            </a:rPr>
            <a:t>Německo</a:t>
          </a:r>
          <a:r>
            <a:rPr lang="de-DE" sz="2400" b="1" kern="1200">
              <a:latin typeface="Poppins" panose="00000500000000000000" pitchFamily="2" charset="-18"/>
              <a:cs typeface="Poppins" panose="00000500000000000000" pitchFamily="2" charset="-18"/>
            </a:rPr>
            <a:t>)</a:t>
          </a:r>
          <a:endParaRPr lang="cs-CZ" sz="2400" b="1" kern="1200">
            <a:latin typeface="Poppins" panose="00000500000000000000" pitchFamily="2" charset="-18"/>
            <a:cs typeface="Poppins" panose="00000500000000000000" pitchFamily="2" charset="-18"/>
          </a:endParaRPr>
        </a:p>
      </dsp:txBody>
      <dsp:txXfrm>
        <a:off x="39295" y="47255"/>
        <a:ext cx="10894210" cy="7263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F205C-8388-42FA-8AB2-C93985E9EE94}">
      <dsp:nvSpPr>
        <dsp:cNvPr id="0" name=""/>
        <dsp:cNvSpPr/>
      </dsp:nvSpPr>
      <dsp:spPr>
        <a:xfrm>
          <a:off x="0" y="7960"/>
          <a:ext cx="10972800" cy="804960"/>
        </a:xfrm>
        <a:prstGeom prst="roundRect">
          <a:avLst/>
        </a:prstGeom>
        <a:solidFill>
          <a:srgbClr val="E8516F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b="1" kern="1200">
              <a:latin typeface="Poppins" panose="00000500000000000000" pitchFamily="2" charset="-18"/>
              <a:cs typeface="Poppins" panose="00000500000000000000" pitchFamily="2" charset="-18"/>
            </a:rPr>
            <a:t>Kinder und Jugendpsychiatrie (INNSBRUCK, </a:t>
          </a:r>
          <a:r>
            <a:rPr lang="cs-CZ" sz="2400" b="1" kern="1200">
              <a:latin typeface="Poppins" panose="00000500000000000000" pitchFamily="2" charset="-18"/>
              <a:cs typeface="Poppins" panose="00000500000000000000" pitchFamily="2" charset="-18"/>
            </a:rPr>
            <a:t>Rakousko</a:t>
          </a:r>
          <a:r>
            <a:rPr lang="de-DE" sz="2400" b="1" kern="1200">
              <a:latin typeface="Poppins" panose="00000500000000000000" pitchFamily="2" charset="-18"/>
              <a:cs typeface="Poppins" panose="00000500000000000000" pitchFamily="2" charset="-18"/>
            </a:rPr>
            <a:t>)</a:t>
          </a:r>
          <a:endParaRPr lang="cs-CZ" sz="2400" b="1" kern="1200">
            <a:latin typeface="Poppins" panose="00000500000000000000" pitchFamily="2" charset="-18"/>
            <a:cs typeface="Poppins" panose="00000500000000000000" pitchFamily="2" charset="-18"/>
          </a:endParaRPr>
        </a:p>
      </dsp:txBody>
      <dsp:txXfrm>
        <a:off x="39295" y="47255"/>
        <a:ext cx="10894210" cy="7263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F205C-8388-42FA-8AB2-C93985E9EE94}">
      <dsp:nvSpPr>
        <dsp:cNvPr id="0" name=""/>
        <dsp:cNvSpPr/>
      </dsp:nvSpPr>
      <dsp:spPr>
        <a:xfrm>
          <a:off x="0" y="7960"/>
          <a:ext cx="10972800" cy="804960"/>
        </a:xfrm>
        <a:prstGeom prst="roundRect">
          <a:avLst/>
        </a:prstGeom>
        <a:solidFill>
          <a:srgbClr val="E8516F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b="1" kern="1200">
              <a:latin typeface="Poppins" panose="00000500000000000000" pitchFamily="2" charset="-18"/>
              <a:cs typeface="Poppins" panose="00000500000000000000" pitchFamily="2" charset="-18"/>
            </a:rPr>
            <a:t>Kinder und Jugendpsychiatrie (SALZBURG, </a:t>
          </a:r>
          <a:r>
            <a:rPr lang="de-DE" sz="2400" b="1" kern="1200" err="1">
              <a:latin typeface="Poppins" panose="00000500000000000000" pitchFamily="2" charset="-18"/>
              <a:cs typeface="Poppins" panose="00000500000000000000" pitchFamily="2" charset="-18"/>
            </a:rPr>
            <a:t>Rakousko</a:t>
          </a:r>
          <a:r>
            <a:rPr lang="de-DE" sz="2400" b="1" kern="1200">
              <a:latin typeface="Poppins" panose="00000500000000000000" pitchFamily="2" charset="-18"/>
              <a:cs typeface="Poppins" panose="00000500000000000000" pitchFamily="2" charset="-18"/>
            </a:rPr>
            <a:t>)</a:t>
          </a:r>
          <a:endParaRPr lang="cs-CZ" sz="2400" b="1" kern="1200">
            <a:latin typeface="Poppins" panose="00000500000000000000" pitchFamily="2" charset="-18"/>
            <a:cs typeface="Poppins" panose="00000500000000000000" pitchFamily="2" charset="-18"/>
          </a:endParaRPr>
        </a:p>
      </dsp:txBody>
      <dsp:txXfrm>
        <a:off x="39295" y="47255"/>
        <a:ext cx="10894210" cy="7263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0.48327</cdr:x>
      <cdr:y>0.87063</cdr:y>
    </cdr:from>
    <cdr:to>
      <cdr:x>0.56807</cdr:x>
      <cdr:y>0.92522</cdr:y>
    </cdr:to>
    <cdr:sp macro="" textlink="">
      <cdr:nvSpPr>
        <cdr:cNvPr id="3" name="Obdélník 2">
          <a:extLst xmlns:a="http://schemas.openxmlformats.org/drawingml/2006/main">
            <a:ext uri="{FF2B5EF4-FFF2-40B4-BE49-F238E27FC236}">
              <a16:creationId xmlns:a16="http://schemas.microsoft.com/office/drawing/2014/main" id="{C19A6C7C-08FC-154C-7824-63EFB9DE686B}"/>
            </a:ext>
          </a:extLst>
        </cdr:cNvPr>
        <cdr:cNvSpPr/>
      </cdr:nvSpPr>
      <cdr:spPr>
        <a:xfrm xmlns:a="http://schemas.openxmlformats.org/drawingml/2006/main" rot="18965203">
          <a:off x="4982312" y="4988117"/>
          <a:ext cx="874291" cy="3127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41275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0.51218</cdr:x>
      <cdr:y>0.50835</cdr:y>
    </cdr:from>
    <cdr:to>
      <cdr:x>0.59399</cdr:x>
      <cdr:y>0.58286</cdr:y>
    </cdr:to>
    <cdr:sp macro="" textlink="">
      <cdr:nvSpPr>
        <cdr:cNvPr id="5" name="Obdélník 4">
          <a:extLst xmlns:a="http://schemas.openxmlformats.org/drawingml/2006/main">
            <a:ext uri="{FF2B5EF4-FFF2-40B4-BE49-F238E27FC236}">
              <a16:creationId xmlns:a16="http://schemas.microsoft.com/office/drawing/2014/main" id="{F6820DBA-AE02-EFA3-8790-299C6C4C135F}"/>
            </a:ext>
          </a:extLst>
        </cdr:cNvPr>
        <cdr:cNvSpPr/>
      </cdr:nvSpPr>
      <cdr:spPr>
        <a:xfrm xmlns:a="http://schemas.openxmlformats.org/drawingml/2006/main">
          <a:off x="5280422" y="2912484"/>
          <a:ext cx="843390" cy="4268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0.20496</cdr:x>
      <cdr:y>0.86776</cdr:y>
    </cdr:from>
    <cdr:to>
      <cdr:x>0.28976</cdr:x>
      <cdr:y>0.92235</cdr:y>
    </cdr:to>
    <cdr:sp macro="" textlink="">
      <cdr:nvSpPr>
        <cdr:cNvPr id="2" name="Obdélník 1">
          <a:extLst xmlns:a="http://schemas.openxmlformats.org/drawingml/2006/main">
            <a:ext uri="{FF2B5EF4-FFF2-40B4-BE49-F238E27FC236}">
              <a16:creationId xmlns:a16="http://schemas.microsoft.com/office/drawing/2014/main" id="{24FA1E7D-66D9-ECE5-01F9-DF9812B2F7E3}"/>
            </a:ext>
          </a:extLst>
        </cdr:cNvPr>
        <cdr:cNvSpPr/>
      </cdr:nvSpPr>
      <cdr:spPr>
        <a:xfrm xmlns:a="http://schemas.openxmlformats.org/drawingml/2006/main" rot="18965203">
          <a:off x="2113076" y="4971676"/>
          <a:ext cx="874291" cy="3127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0.23005</cdr:x>
      <cdr:y>0.39956</cdr:y>
    </cdr:from>
    <cdr:to>
      <cdr:x>0.31201</cdr:x>
      <cdr:y>0.47266</cdr:y>
    </cdr:to>
    <cdr:sp macro="" textlink="">
      <cdr:nvSpPr>
        <cdr:cNvPr id="4" name="Obdélník 3">
          <a:extLst xmlns:a="http://schemas.openxmlformats.org/drawingml/2006/main">
            <a:ext uri="{FF2B5EF4-FFF2-40B4-BE49-F238E27FC236}">
              <a16:creationId xmlns:a16="http://schemas.microsoft.com/office/drawing/2014/main" id="{6BF9F71E-9A78-E5B1-5E15-32CEC73A32DB}"/>
            </a:ext>
          </a:extLst>
        </cdr:cNvPr>
        <cdr:cNvSpPr/>
      </cdr:nvSpPr>
      <cdr:spPr>
        <a:xfrm xmlns:a="http://schemas.openxmlformats.org/drawingml/2006/main">
          <a:off x="2371758" y="2289217"/>
          <a:ext cx="844989" cy="41881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cs-CZ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DAA9C-6E25-4E71-8CC4-6C90E7620ADB}" type="datetimeFigureOut">
              <a:rPr lang="cs-CZ" smtClean="0"/>
              <a:t>12.09.2025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1AF837-B3B6-4566-93E0-13E513CD3A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1263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AF837-B3B6-4566-93E0-13E513CD3A40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0297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9748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424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0519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225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8303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3609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2C2FC-B459-6809-DAD1-3F14924FB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96FEB62-AC18-30F7-46EC-69B932E2E9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1A31691-A94B-6BB1-7069-84FC62A02A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135DCF-340C-22E7-543D-E809EB1DDA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62340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5609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6895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CF3BA-E374-1D36-C88E-40892875D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1DC1760-E636-5F82-12C0-DBEBE5F51C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9585D82-F208-5C50-41C7-315DB5AC4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2171068-E37E-20F7-97EC-C6F18B7D17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4161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B14F4-E916-CC97-3DDA-E049AE8D0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8D02F39-C697-743C-786C-8A1499BE9D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6CF6CE0-8BDC-860F-45C5-A35730EF1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A9690CC-38EC-FD00-EF66-AA3EA87030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7961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23546-E16B-EDCC-A35F-D5C338757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77B02C05-B485-32C4-3295-B016630FB1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F8D056E-FA79-4C30-8CA0-057FEBFC04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0C534E6-3AA7-A93C-FCDA-5682775288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24869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57007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5190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E165D-9408-5760-6701-B8237ECAB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D3D839B-EBF8-0F4B-D5C4-98D7EA2A88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5258538-B8DB-7F88-AAA7-0EAD69D0D8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5F35C8D-09B4-F6A9-F010-AC98BB3856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00874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21C8A-9E7C-CA7C-8053-96C330745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A12F39F-D111-DFD0-79BF-AF94A2F522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6A88E30-8A38-5DA3-0F61-B4C0AC116B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2954109-CAC6-1921-8E3B-31BAEA8718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23393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1960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53956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D6106-CFF8-6F0F-54CC-6BF095258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8CCC71B-6E19-D7CF-BC3A-D4655F739C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A9B2A61-22E0-9AC1-859D-2A676BEFF3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B9A08B3-CF61-DC68-ABDD-DAD276659A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96325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4632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7223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32708-5D49-B99B-868F-D19DD400E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79DB86A-D692-2755-311B-4269423CB4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4F2D21E-C500-7E06-4C75-88B265CF55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C764750-09C7-6BE2-0BBA-2CCE790238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8523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DA26F-BF79-C4BA-49E8-5972D92C0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A78424E-D063-3FAE-734E-3F641B16C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3A28716-4F68-59E4-1F65-90967A7CA1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97EF90C-5DBF-AE28-8919-09FED48C87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6A328A-DCCB-48C4-AB86-605DEB14B09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91027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DCC45-0444-6D7F-FF67-5B30BB5C1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6C6F7B3-655D-D9ED-554A-7475309C2C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4E9B61C-33E6-AA42-F083-9A297A7B8D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1A040C2-3D9B-C62F-0B87-B4B31F4466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7439C-08BD-4BC1-A031-75EFCE6F9F0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5466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3EA0E24-3DEE-4F9B-BE62-2C949AF5B0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A7E5BF0-AE0D-4088-9249-900F92A0E8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7" name="Picture 9" descr="logo_mzcr">
            <a:extLst>
              <a:ext uri="{FF2B5EF4-FFF2-40B4-BE49-F238E27FC236}">
                <a16:creationId xmlns:a16="http://schemas.microsoft.com/office/drawing/2014/main" id="{285C40DD-D2EF-48E7-99A8-53B809A1EA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77" y="137068"/>
            <a:ext cx="3896923" cy="3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8E98422F-1202-68B7-A6C5-FD1E3B50298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032" y="8741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480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815148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274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77F43E46-4176-3A32-BE66-D93C52724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6933" y="1968500"/>
            <a:ext cx="12208933" cy="4889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en-US" altLang="en-US" sz="3400"/>
          </a:p>
        </p:txBody>
      </p:sp>
      <p:pic>
        <p:nvPicPr>
          <p:cNvPr id="3" name="Picture 9" descr="logo_mzcr">
            <a:extLst>
              <a:ext uri="{FF2B5EF4-FFF2-40B4-BE49-F238E27FC236}">
                <a16:creationId xmlns:a16="http://schemas.microsoft.com/office/drawing/2014/main" id="{66C8CC11-B777-FE33-3605-EB25F500E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682626"/>
            <a:ext cx="8983133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3" descr="pp_titul_podtisk">
            <a:extLst>
              <a:ext uri="{FF2B5EF4-FFF2-40B4-BE49-F238E27FC236}">
                <a16:creationId xmlns:a16="http://schemas.microsoft.com/office/drawing/2014/main" id="{273FAB8F-61B1-5EBF-F618-5EECA64F6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9138"/>
            <a:ext cx="1083733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30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44651" y="2463800"/>
            <a:ext cx="9059333" cy="2189163"/>
          </a:xfrm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cs-CZ" noProof="0"/>
              <a:t>KLEPNUTÍM LZE UPRAVIT STYL PŘEDLOHY NADPISŮ.</a:t>
            </a:r>
          </a:p>
        </p:txBody>
      </p:sp>
      <p:sp>
        <p:nvSpPr>
          <p:cNvPr id="4730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44651" y="4857751"/>
            <a:ext cx="9059333" cy="1235075"/>
          </a:xfrm>
        </p:spPr>
        <p:txBody>
          <a:bodyPr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noProof="0"/>
              <a:t>Klepnutím lze upravit styl předlohy podnadpisů.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A0295D-4141-DC0E-6CF6-95AC4A0CB7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1627717" y="6245225"/>
            <a:ext cx="1826683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B73872-FF24-CAAB-97AF-C3D83398ED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888317" y="6245225"/>
            <a:ext cx="38608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86FC32-F131-5E37-330B-451AE55A42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E0F5B9D-6976-449A-979D-DC8D38E72E7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87629115"/>
      </p:ext>
    </p:extLst>
  </p:cSld>
  <p:clrMapOvr>
    <a:masterClrMapping/>
  </p:clrMapOvr>
  <p:transition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8F2A4CA-9BB2-2474-1707-1D2FC2AB46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715946-19FF-6921-61F8-AAC9A5987C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F623A7-9C76-FF27-6884-2FBFC825F2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F1BE4-773D-4DB4-9647-5285241D148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67528856"/>
      </p:ext>
    </p:extLst>
  </p:cSld>
  <p:clrMapOvr>
    <a:masterClrMapping/>
  </p:clrMapOvr>
  <p:transition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600A933-FCA0-818B-D1F3-4B48A0F53A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6D98383-B2D5-861E-084B-28BDC34E8F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47E061-260E-8334-CC19-E4F3ED1A1C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11294-E0A9-4956-ADFB-392BF72C5F4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5556261"/>
      </p:ext>
    </p:extLst>
  </p:cSld>
  <p:clrMapOvr>
    <a:masterClrMapping/>
  </p:clrMapOvr>
  <p:transition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644651" y="1600201"/>
            <a:ext cx="4428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75917" y="1600201"/>
            <a:ext cx="4428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42FF30-7AFD-1969-ED97-E3E51AEF47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96DDC3-5BB2-2DD4-82D5-0B234779E9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680915-6519-128A-1FD9-A1E017EEA8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7212F-3C55-4081-A85F-CEAF488EE5D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12933865"/>
      </p:ext>
    </p:extLst>
  </p:cSld>
  <p:clrMapOvr>
    <a:masterClrMapping/>
  </p:clrMapOvr>
  <p:transition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B9FAA8D-7E0E-7672-32F6-0A06E9FFB7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807B13B-65D1-DA03-700B-F60DF75528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E9EBDA8-B5B5-9B1A-378A-D189583F26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E35C5E-4718-480C-BA87-C25CD1E5DF2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53878695"/>
      </p:ext>
    </p:extLst>
  </p:cSld>
  <p:clrMapOvr>
    <a:masterClrMapping/>
  </p:clrMapOvr>
  <p:transition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D54594F-46F1-3837-4D2C-E1E394A778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0BF0F3A-48DF-A20F-491A-6C7421E96F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A902DDB-07B2-EF4E-D35D-3EC5BF4EC6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45470-1610-4476-9DC3-C131DA06F90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76821479"/>
      </p:ext>
    </p:extLst>
  </p:cSld>
  <p:clrMapOvr>
    <a:masterClrMapping/>
  </p:clrMapOvr>
  <p:transition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EB987B3-CEC3-F308-078B-A926808642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474C192-8210-2A8E-CFFE-363C405B48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3FE8BBE-348D-F1E0-4945-F2CE248DC6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719C4-0C5A-4760-80FD-8F47814282B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87506262"/>
      </p:ext>
    </p:extLst>
  </p:cSld>
  <p:clrMapOvr>
    <a:masterClrMapping/>
  </p:clrMapOvr>
  <p:transition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E8AC5F-A480-04D0-DE85-F1C819A2EA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B6C985-C38F-FE74-5D44-8F54FBA843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65D1F6-056A-21E9-EDC7-3FDDA8E787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AE49D-D4AC-4C3E-BEA4-73B4E26F6DA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75239673"/>
      </p:ext>
    </p:extLst>
  </p:cSld>
  <p:clrMapOvr>
    <a:masterClrMapping/>
  </p:clrMapOvr>
  <p:transition>
    <p:zoom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6FE616-FD0E-F580-0540-8761BB91C8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F04AAF-EF32-79A6-4949-6B1B61D193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092A8C-E293-5976-249A-822A4DFD65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AAB1C-2865-4747-9105-F86F76847F2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38450750"/>
      </p:ext>
    </p:extLst>
  </p:cSld>
  <p:clrMapOvr>
    <a:masterClrMapping/>
  </p:clrMapOvr>
  <p:transition>
    <p:zoom dir="in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1B7119-E9BF-A8E4-5733-CF740BAE99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23AF0F-AFFC-0F62-7C50-BACD5ED0F1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5831B7F-FF02-1411-74A5-AF6A6C4BF7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37035-7DCF-436B-82F7-4B000B13E86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59840885"/>
      </p:ext>
    </p:extLst>
  </p:cSld>
  <p:clrMapOvr>
    <a:masterClrMapping/>
  </p:clrMapOvr>
  <p:transition>
    <p:zoom dir="in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439152" y="1"/>
            <a:ext cx="2264833" cy="6126163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644651" y="1"/>
            <a:ext cx="6591300" cy="6126163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3B8B1B-AEC8-7E72-ABE7-6919A26E74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E564F5-961E-4D77-484A-544F241F6F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A45CF7-0C6E-F8EF-2D8C-590CA643A7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12616-DDA2-4BED-A4A2-D61C6541A0F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06331287"/>
      </p:ext>
    </p:extLst>
  </p:cSld>
  <p:clrMapOvr>
    <a:masterClrMapping/>
  </p:clrMapOvr>
  <p:transition>
    <p:zoom dir="in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FAABC3-882A-0613-404D-A2622F89D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53814C5-2469-25B4-245E-CBDACF0991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latin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208E901-80F0-EC62-FA8E-ACC5FC4EF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2FD6-6FFA-4EB7-9B26-A5F9D4FF3FC7}" type="datetimeFigureOut">
              <a:rPr lang="cs-CZ" smtClean="0"/>
              <a:t>12.09.2025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79209E0-6319-D67C-51D7-99261DC5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F1215D9-0E3D-F1A3-31FA-3B4885E37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9A62-F72F-4971-8937-BEC29CF39C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7624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A0B18D-9364-A352-BFFF-1F8FB0C73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B5BBAF8-8C09-F725-5AE0-819A0E274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665EE6F-E91E-C27D-0C09-F6CC18F97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2FD6-6FFA-4EB7-9B26-A5F9D4FF3FC7}" type="datetimeFigureOut">
              <a:rPr lang="cs-CZ" smtClean="0"/>
              <a:t>12.09.2025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F6FE181-BB2B-C4B6-E2D6-95C0FD956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A86330D-4C02-5C2F-D2BB-0FAC310CE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9A62-F72F-4971-8937-BEC29CF39C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81900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270836-B37A-195D-5B76-FD169418D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34BC99C-375F-61CD-AF66-B71BC82B0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6C2A6FA-383E-36C1-73BF-8E088CE5F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2FD6-6FFA-4EB7-9B26-A5F9D4FF3FC7}" type="datetimeFigureOut">
              <a:rPr lang="cs-CZ" smtClean="0"/>
              <a:t>12.09.2025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0A9A8C6-92A4-30CA-F2D3-D5556A268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7F83CCB-4738-05FB-1097-2687AE45E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9A62-F72F-4971-8937-BEC29CF39C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78355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470C96-992C-ADAF-7188-E358F639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4C3F17A-889B-7359-6A7B-50DCD6E6CA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3726B09-0CEE-B47E-E86D-CC7F3B2F28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AEF12EE-C6EC-1C74-D7E5-893E587CE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2FD6-6FFA-4EB7-9B26-A5F9D4FF3FC7}" type="datetimeFigureOut">
              <a:rPr lang="cs-CZ" smtClean="0"/>
              <a:t>12.09.2025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1A81A6A-68FF-2AED-8001-A975BBD26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D2FBF86-5657-5D41-217C-3F2CA08F7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9A62-F72F-4971-8937-BEC29CF39C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2696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15DA67-A915-0EDF-FBF3-2CCC0F6EF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CF4491D-CCED-52D3-440E-764DBDF2D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64EB1C5-3F5F-193D-D2EE-CF4E8C72B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2CF22B6-6083-B135-1BB7-D60E5D66C4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3EB4015-98F6-E3B5-08E9-854F01681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2384332-8107-5C58-E216-0AD03D8CE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2FD6-6FFA-4EB7-9B26-A5F9D4FF3FC7}" type="datetimeFigureOut">
              <a:rPr lang="cs-CZ" smtClean="0"/>
              <a:t>12.09.2025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FD2EE77A-DCB5-42B1-99F9-CA595F840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7EED1FC-FA0F-649A-CBF1-4B0078564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9A62-F72F-4971-8937-BEC29CF39C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91211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38439A-9B10-D988-56DD-CFD46CE02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88F8B21-9344-89E2-B31A-B38FAED42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2FD6-6FFA-4EB7-9B26-A5F9D4FF3FC7}" type="datetimeFigureOut">
              <a:rPr lang="cs-CZ" smtClean="0"/>
              <a:t>12.09.2025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C614C4B-EF09-7C45-C7B0-8AED73589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3ABA9C4-46D1-EDCE-9B89-95D8C09B7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9A62-F72F-4971-8937-BEC29CF39C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56190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6934A7D-A323-A125-2108-9990BD2F8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2FD6-6FFA-4EB7-9B26-A5F9D4FF3FC7}" type="datetimeFigureOut">
              <a:rPr lang="cs-CZ" smtClean="0"/>
              <a:t>12.09.2025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BE1BFE6-CBB3-BECD-BB8E-405FE73E1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46E0DA5-0701-2A23-440E-6DBAF0EEE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9A62-F72F-4971-8937-BEC29CF39C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8378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FFEEBE-BB94-BC2F-4723-C5ED7CF71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5922C70-5E1F-3683-EC84-84980CE6E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47BFF2F-48D1-14FB-889B-3EA82870CD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618F361-036B-EBA1-8569-EF9ED72D0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2FD6-6FFA-4EB7-9B26-A5F9D4FF3FC7}" type="datetimeFigureOut">
              <a:rPr lang="cs-CZ" smtClean="0"/>
              <a:t>12.09.2025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CD53EE9-2231-CD35-7BC1-0FF8F9FAB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474C96B-26B1-09AC-5816-F08F9254A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9A62-F72F-4971-8937-BEC29CF39C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05681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A19917-8417-EAF4-DCE8-97B21F801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BA6DC014-9A48-DE3B-ED17-6D8EE75C93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5CEDE58-A343-5F34-8C31-8F4FDBE31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F7A5A99-7541-2E1F-C939-1B5BA8D8A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2FD6-6FFA-4EB7-9B26-A5F9D4FF3FC7}" type="datetimeFigureOut">
              <a:rPr lang="cs-CZ" smtClean="0"/>
              <a:t>12.09.2025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0A46BEE-018E-B1A7-9968-ED961C1A4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FB0CA41-039A-6BC1-D391-2AC11662A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9A62-F72F-4971-8937-BEC29CF39C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09491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E7EC23-59F3-AD89-E762-5A6704AD4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F26E7E6-DAFF-8BEF-9C9B-6DB90AE40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CDADF17-F6E6-A63F-B3B4-FE7FF1ACD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2FD6-6FFA-4EB7-9B26-A5F9D4FF3FC7}" type="datetimeFigureOut">
              <a:rPr lang="cs-CZ" smtClean="0"/>
              <a:t>12.09.2025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D5BF4AB-AAFE-EAAA-9B1F-42FB34B19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35C071-CB48-E751-F1F7-F7EB9ADAC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9A62-F72F-4971-8937-BEC29CF39C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66879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92B33B33-4F52-EA84-0232-7F212A1579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07C052B-5F9A-D513-11A9-DD7EEE7BEF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1E08497-6448-F131-1EEB-B077DC2B8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2FD6-6FFA-4EB7-9B26-A5F9D4FF3FC7}" type="datetimeFigureOut">
              <a:rPr lang="cs-CZ" smtClean="0"/>
              <a:t>12.09.2025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2832BCD-E0ED-9530-D2EF-B35F440DC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1103508-59D2-D1DE-9633-40A938AB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9A62-F72F-4971-8937-BEC29CF39C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75943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lnSpc>
                <a:spcPct val="95000"/>
              </a:lnSpc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616325"/>
          </a:xfrm>
        </p:spPr>
        <p:txBody>
          <a:bodyPr/>
          <a:lstStyle>
            <a:lvl1pPr>
              <a:lnSpc>
                <a:spcPct val="100000"/>
              </a:lnSpc>
              <a:defRPr sz="3200"/>
            </a:lvl1pPr>
            <a:lvl2pPr>
              <a:lnSpc>
                <a:spcPct val="100000"/>
              </a:lnSpc>
              <a:defRPr sz="2667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133"/>
            </a:lvl4pPr>
            <a:lvl5pPr>
              <a:lnSpc>
                <a:spcPct val="100000"/>
              </a:lnSpc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</p:spPr>
        <p:txBody>
          <a:bodyPr anchor="b"/>
          <a:lstStyle>
            <a:lvl1pPr marL="0" indent="0">
              <a:lnSpc>
                <a:spcPct val="95000"/>
              </a:lnSpc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6"/>
            <a:ext cx="5389033" cy="3616325"/>
          </a:xfrm>
        </p:spPr>
        <p:txBody>
          <a:bodyPr/>
          <a:lstStyle>
            <a:lvl1pPr>
              <a:lnSpc>
                <a:spcPct val="100000"/>
              </a:lnSpc>
              <a:defRPr sz="3200"/>
            </a:lvl1pPr>
            <a:lvl2pPr>
              <a:lnSpc>
                <a:spcPct val="100000"/>
              </a:lnSpc>
              <a:defRPr sz="2667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133"/>
            </a:lvl4pPr>
            <a:lvl5pPr>
              <a:lnSpc>
                <a:spcPct val="100000"/>
              </a:lnSpc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32884" y="0"/>
            <a:ext cx="10919883" cy="1295400"/>
          </a:xfrm>
        </p:spPr>
        <p:txBody>
          <a:bodyPr/>
          <a:lstStyle>
            <a:lvl1pPr>
              <a:lnSpc>
                <a:spcPct val="95000"/>
              </a:lnSpc>
              <a:defRPr sz="4533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72000" y="5991228"/>
            <a:ext cx="10910400" cy="309265"/>
          </a:xfrm>
        </p:spPr>
        <p:txBody>
          <a:bodyPr lIns="90000" rIns="90000" anchor="b">
            <a:noAutofit/>
          </a:bodyPr>
          <a:lstStyle>
            <a:lvl1pPr marL="380990" indent="-380990">
              <a:lnSpc>
                <a:spcPct val="95000"/>
              </a:lnSpc>
              <a:spcAft>
                <a:spcPts val="0"/>
              </a:spcAft>
              <a:buFont typeface="Arial" pitchFamily="34" charset="0"/>
              <a:buChar char="•"/>
              <a:defRPr sz="1867"/>
            </a:lvl1pPr>
            <a:lvl2pPr>
              <a:defRPr sz="1867"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672000" y="6264000"/>
            <a:ext cx="4814400" cy="457200"/>
          </a:xfrm>
        </p:spPr>
        <p:txBody>
          <a:bodyPr/>
          <a:lstStyle>
            <a:lvl1pPr marL="355591" indent="-355591">
              <a:lnSpc>
                <a:spcPct val="95000"/>
              </a:lnSpc>
              <a:spcAft>
                <a:spcPts val="0"/>
              </a:spcAft>
              <a:buFont typeface="+mj-lt"/>
              <a:buAutoNum type="arabicPeriod"/>
              <a:defRPr sz="1600">
                <a:solidFill>
                  <a:srgbClr val="FFCC00"/>
                </a:solidFill>
                <a:latin typeface="Arial Narrow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4147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Volný tvar 17">
            <a:extLst>
              <a:ext uri="{FF2B5EF4-FFF2-40B4-BE49-F238E27FC236}">
                <a16:creationId xmlns:a16="http://schemas.microsoft.com/office/drawing/2014/main" id="{4AEDF47B-C123-947F-E36B-05B80DD8FBC9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7A46EEFE-08DA-BFF4-9A92-2651CA7B7A98}"/>
              </a:ext>
            </a:extLst>
          </p:cNvPr>
          <p:cNvSpPr/>
          <p:nvPr userDrawn="1"/>
        </p:nvSpPr>
        <p:spPr>
          <a:xfrm>
            <a:off x="10158898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pic>
        <p:nvPicPr>
          <p:cNvPr id="15" name="Logo UZIS">
            <a:extLst>
              <a:ext uri="{FF2B5EF4-FFF2-40B4-BE49-F238E27FC236}">
                <a16:creationId xmlns:a16="http://schemas.microsoft.com/office/drawing/2014/main" id="{2052BA40-2BDD-9D1F-C691-4A8780189EF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456" y="6404034"/>
            <a:ext cx="503419" cy="33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07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>
            <a:extLst>
              <a:ext uri="{FF2B5EF4-FFF2-40B4-BE49-F238E27FC236}">
                <a16:creationId xmlns:a16="http://schemas.microsoft.com/office/drawing/2014/main" id="{E3800F82-CF18-A05A-5D41-E3F75ECF0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4" y="0"/>
            <a:ext cx="10699751" cy="1079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240F172-EC86-9F6F-7ED6-7C9B147C15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44651" y="1600201"/>
            <a:ext cx="905933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en-US"/>
              <a:t>KLEPNUTÍM LZE UPRAVIT STYLY TEXTU.</a:t>
            </a:r>
          </a:p>
          <a:p>
            <a:pPr lvl="1"/>
            <a:r>
              <a:rPr lang="cs-CZ" altLang="en-US"/>
              <a:t>DRUHÁ ÚROVEŇ</a:t>
            </a:r>
          </a:p>
          <a:p>
            <a:pPr lvl="2"/>
            <a:r>
              <a:rPr lang="cs-CZ" altLang="en-US"/>
              <a:t>Třetí úroveň</a:t>
            </a:r>
          </a:p>
          <a:p>
            <a:pPr lvl="3"/>
            <a:r>
              <a:rPr lang="cs-CZ" altLang="en-US"/>
              <a:t>Čtvrtá úroveň</a:t>
            </a:r>
          </a:p>
          <a:p>
            <a:pPr lvl="4"/>
            <a:r>
              <a:rPr lang="cs-CZ" altLang="en-US"/>
              <a:t>Pátá úroveň</a:t>
            </a:r>
          </a:p>
        </p:txBody>
      </p:sp>
      <p:sp>
        <p:nvSpPr>
          <p:cNvPr id="335876" name="Rectangle 4">
            <a:extLst>
              <a:ext uri="{FF2B5EF4-FFF2-40B4-BE49-F238E27FC236}">
                <a16:creationId xmlns:a16="http://schemas.microsoft.com/office/drawing/2014/main" id="{87AEE114-A801-C256-E635-EE61022D154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44651" y="6245225"/>
            <a:ext cx="1828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7" name="Rectangle 5">
            <a:extLst>
              <a:ext uri="{FF2B5EF4-FFF2-40B4-BE49-F238E27FC236}">
                <a16:creationId xmlns:a16="http://schemas.microsoft.com/office/drawing/2014/main" id="{41011713-C80F-41DA-FAD1-2AA2382D2B1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86200" y="6237288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8" name="Rectangle 6">
            <a:extLst>
              <a:ext uri="{FF2B5EF4-FFF2-40B4-BE49-F238E27FC236}">
                <a16:creationId xmlns:a16="http://schemas.microsoft.com/office/drawing/2014/main" id="{821754DF-6C8D-EB86-0C39-7EA6F478DFF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76167" y="6245225"/>
            <a:ext cx="2446867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illSans" charset="0"/>
              </a:defRPr>
            </a:lvl1pPr>
          </a:lstStyle>
          <a:p>
            <a:pPr>
              <a:defRPr/>
            </a:pPr>
            <a:fld id="{0BBABBD5-A3D9-436D-AEA5-3684AE41CDF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  <p:sp>
        <p:nvSpPr>
          <p:cNvPr id="1031" name="Rectangle 8">
            <a:extLst>
              <a:ext uri="{FF2B5EF4-FFF2-40B4-BE49-F238E27FC236}">
                <a16:creationId xmlns:a16="http://schemas.microsoft.com/office/drawing/2014/main" id="{57E2EFD2-B835-8F81-8A1F-EFDE94F73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4085" y="558800"/>
            <a:ext cx="696383" cy="522288"/>
          </a:xfrm>
          <a:prstGeom prst="rect">
            <a:avLst/>
          </a:prstGeom>
          <a:solidFill>
            <a:srgbClr val="D31145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en-US" altLang="en-US" sz="3400"/>
          </a:p>
        </p:txBody>
      </p:sp>
      <p:sp>
        <p:nvSpPr>
          <p:cNvPr id="1032" name="Rectangle 10">
            <a:extLst>
              <a:ext uri="{FF2B5EF4-FFF2-40B4-BE49-F238E27FC236}">
                <a16:creationId xmlns:a16="http://schemas.microsoft.com/office/drawing/2014/main" id="{B7E6F211-9179-6213-1806-EAE5BDE28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5618" y="0"/>
            <a:ext cx="696383" cy="5222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en-US" altLang="en-US" sz="3400"/>
          </a:p>
        </p:txBody>
      </p:sp>
      <p:sp>
        <p:nvSpPr>
          <p:cNvPr id="1033" name="Rectangle 11">
            <a:extLst>
              <a:ext uri="{FF2B5EF4-FFF2-40B4-BE49-F238E27FC236}">
                <a16:creationId xmlns:a16="http://schemas.microsoft.com/office/drawing/2014/main" id="{B5E5F1B0-267F-AA13-9A47-85CFADE75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4785" y="558800"/>
            <a:ext cx="696383" cy="5222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en-US" altLang="en-US" sz="3400"/>
          </a:p>
        </p:txBody>
      </p:sp>
      <p:sp>
        <p:nvSpPr>
          <p:cNvPr id="1034" name="Rectangle 12">
            <a:extLst>
              <a:ext uri="{FF2B5EF4-FFF2-40B4-BE49-F238E27FC236}">
                <a16:creationId xmlns:a16="http://schemas.microsoft.com/office/drawing/2014/main" id="{00538CC5-1154-50DC-DF5F-3AA777509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4785" y="0"/>
            <a:ext cx="696383" cy="5222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en-US" altLang="en-US" sz="3400"/>
          </a:p>
        </p:txBody>
      </p:sp>
      <p:pic>
        <p:nvPicPr>
          <p:cNvPr id="1035" name="Picture 15" descr="pp_podtisk">
            <a:extLst>
              <a:ext uri="{FF2B5EF4-FFF2-40B4-BE49-F238E27FC236}">
                <a16:creationId xmlns:a16="http://schemas.microsoft.com/office/drawing/2014/main" id="{39D95AA7-0E8C-4DFC-E45C-116AFDDB6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41438"/>
            <a:ext cx="1189567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6" name="Rectangle 16">
            <a:extLst>
              <a:ext uri="{FF2B5EF4-FFF2-40B4-BE49-F238E27FC236}">
                <a16:creationId xmlns:a16="http://schemas.microsoft.com/office/drawing/2014/main" id="{7A5471E4-0EC6-5FD9-C5A6-ABC5DE9B86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44651" y="1"/>
            <a:ext cx="9059333" cy="105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en-US"/>
              <a:t>KLEPNUTÍM LZE UPRAVIT STYL</a:t>
            </a:r>
            <a:r>
              <a:rPr lang="en-US" altLang="en-US"/>
              <a:t> </a:t>
            </a:r>
            <a:br>
              <a:rPr lang="cs-CZ" altLang="en-US"/>
            </a:br>
            <a:r>
              <a:rPr lang="cs-CZ" altLang="en-US"/>
              <a:t>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3118892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ransition>
    <p:zoom dir="in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00025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>
          <a:solidFill>
            <a:schemeClr val="tx1"/>
          </a:solidFill>
          <a:latin typeface="+mn-lt"/>
        </a:defRPr>
      </a:lvl2pPr>
      <a:lvl3pPr marL="1150938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783A47F-F6C5-3B8B-824F-871060E77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623558C-941A-1443-43AB-609B3AE5BF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427CEAE-7DFA-A417-41CF-05D4D67CE6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C22FD6-6FFA-4EB7-9B26-A5F9D4FF3FC7}" type="datetimeFigureOut">
              <a:rPr lang="cs-CZ" smtClean="0"/>
              <a:t>12.09.2025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8A051AE-333E-6766-7CE8-F031F98BF3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7970FD-793E-0931-1590-5BC60BDD80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D39A62-F72F-4971-8937-BEC29CF39C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1516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sp.cz/eknih/2021ps/stenprot/147schuz/147-2.html#q50" TargetMode="Externa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Relationship Id="rId4" Type="http://schemas.openxmlformats.org/officeDocument/2006/relationships/chart" Target="../charts/char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chart" Target="../charts/char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0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Relationship Id="rId14" Type="http://schemas.openxmlformats.org/officeDocument/2006/relationships/image" Target="../media/image3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42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tags" Target="../tags/tag6.xml"/><Relationship Id="rId7" Type="http://schemas.openxmlformats.org/officeDocument/2006/relationships/notesSlide" Target="../notesSlides/notesSlide19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slideLayout" Target="../slideLayouts/slideLayout15.xml"/><Relationship Id="rId5" Type="http://schemas.openxmlformats.org/officeDocument/2006/relationships/tags" Target="../tags/tag8.xml"/><Relationship Id="rId4" Type="http://schemas.openxmlformats.org/officeDocument/2006/relationships/tags" Target="../tags/tag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obsah 2">
            <a:extLst>
              <a:ext uri="{FF2B5EF4-FFF2-40B4-BE49-F238E27FC236}">
                <a16:creationId xmlns:a16="http://schemas.microsoft.com/office/drawing/2014/main" id="{F34EAB2B-626D-4443-2874-4767AE660C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23043" y="1489574"/>
            <a:ext cx="10474858" cy="3281602"/>
          </a:xfrm>
        </p:spPr>
        <p:txBody>
          <a:bodyPr/>
          <a:lstStyle/>
          <a:p>
            <a:pPr algn="ctr">
              <a:defRPr/>
            </a:pPr>
            <a:r>
              <a:rPr lang="pl-PL" sz="4000" dirty="0"/>
              <a:t>Kroky na podporu a rozvoj péče o duševní zdraví a představení Koncepce dětské a dorostové psychiatrie</a:t>
            </a:r>
            <a:endParaRPr lang="cs-CZ" sz="2400" dirty="0">
              <a:solidFill>
                <a:srgbClr val="002060"/>
              </a:solidFill>
            </a:endParaRPr>
          </a:p>
          <a:p>
            <a:pPr algn="ctr"/>
            <a:br>
              <a:rPr lang="cs-CZ" sz="2400" dirty="0">
                <a:solidFill>
                  <a:srgbClr val="002060"/>
                </a:solidFill>
              </a:rPr>
            </a:br>
            <a:r>
              <a:rPr lang="cs-CZ" sz="2400" dirty="0">
                <a:solidFill>
                  <a:srgbClr val="002060"/>
                </a:solidFill>
              </a:rPr>
              <a:t>Snídaně s novináři, 12. září 2025</a:t>
            </a:r>
          </a:p>
          <a:p>
            <a:r>
              <a:rPr lang="cs-CZ" sz="1600" dirty="0"/>
              <a:t>	</a:t>
            </a:r>
          </a:p>
          <a:p>
            <a:r>
              <a:rPr lang="cs-CZ" sz="1600" dirty="0"/>
              <a:t>Vlastimil Válek, </a:t>
            </a:r>
            <a:r>
              <a:rPr lang="cs-CZ" sz="1600" b="0" dirty="0"/>
              <a:t>ministr zdravotnictví</a:t>
            </a:r>
          </a:p>
          <a:p>
            <a:r>
              <a:rPr lang="cs-CZ" sz="1600" dirty="0"/>
              <a:t>Tomáš Kašpárek, </a:t>
            </a:r>
            <a:r>
              <a:rPr lang="cs-CZ" sz="1600" b="0" dirty="0"/>
              <a:t>výkonný místopředseda Národní rady pro duševní zdraví a předseda Psychiatrické společnosti ČLS JEP</a:t>
            </a:r>
          </a:p>
          <a:p>
            <a:r>
              <a:rPr lang="cs-CZ" sz="1600" dirty="0"/>
              <a:t>Ivana Svobodová, </a:t>
            </a:r>
            <a:r>
              <a:rPr lang="cs-CZ" sz="1600" b="0" dirty="0"/>
              <a:t>vedoucí oddělení systémových reforem Ministerstva zdravotnictví</a:t>
            </a:r>
          </a:p>
          <a:p>
            <a:r>
              <a:rPr lang="cs-CZ" sz="1600" dirty="0"/>
              <a:t>Michal </a:t>
            </a:r>
            <a:r>
              <a:rPr lang="cs-CZ" sz="1600" dirty="0" err="1"/>
              <a:t>Goetz</a:t>
            </a:r>
            <a:r>
              <a:rPr lang="cs-CZ" sz="1600" dirty="0"/>
              <a:t>, </a:t>
            </a:r>
            <a:r>
              <a:rPr lang="cs-CZ" sz="1600" b="0" dirty="0"/>
              <a:t>ředitel Dětské psychiatrické nemocnice Opařany</a:t>
            </a:r>
          </a:p>
          <a:p>
            <a:r>
              <a:rPr lang="cs-CZ" sz="1600" dirty="0"/>
              <a:t>Zbyněk </a:t>
            </a:r>
            <a:r>
              <a:rPr lang="cs-CZ" sz="1600" dirty="0" err="1"/>
              <a:t>Roboch</a:t>
            </a:r>
            <a:r>
              <a:rPr lang="cs-CZ" sz="1600" dirty="0"/>
              <a:t>, </a:t>
            </a:r>
            <a:r>
              <a:rPr lang="cs-CZ" sz="1600" b="0" dirty="0"/>
              <a:t>zástupce lidí se zkušenostmi s duševním onemocněním, člen Národní rady pro duševní zdraví</a:t>
            </a:r>
            <a:endParaRPr lang="cs-CZ" b="0" dirty="0"/>
          </a:p>
          <a:p>
            <a:pPr algn="ctr"/>
            <a:endParaRPr lang="cs-CZ" sz="2400" dirty="0">
              <a:solidFill>
                <a:srgbClr val="002060"/>
              </a:solidFill>
            </a:endParaRPr>
          </a:p>
          <a:p>
            <a:pPr algn="ctr"/>
            <a:endParaRPr lang="cs-CZ" sz="2400" dirty="0">
              <a:solidFill>
                <a:srgbClr val="002060"/>
              </a:solidFill>
            </a:endParaRPr>
          </a:p>
          <a:p>
            <a:endParaRPr lang="cs-CZ" sz="1200" dirty="0">
              <a:solidFill>
                <a:srgbClr val="002060"/>
              </a:solidFill>
            </a:endParaRPr>
          </a:p>
          <a:p>
            <a:endParaRPr lang="cs-CZ" sz="1200" dirty="0">
              <a:solidFill>
                <a:srgbClr val="002060"/>
              </a:solidFill>
            </a:endParaRPr>
          </a:p>
          <a:p>
            <a:pPr algn="ctr"/>
            <a:endParaRPr lang="cs-CZ" sz="1400" dirty="0">
              <a:solidFill>
                <a:srgbClr val="002060"/>
              </a:solidFill>
            </a:endParaRPr>
          </a:p>
          <a:p>
            <a:pPr algn="ctr">
              <a:defRPr/>
            </a:pPr>
            <a:endParaRPr lang="cs-CZ" altLang="cs-CZ" sz="2400" kern="1200" dirty="0"/>
          </a:p>
        </p:txBody>
      </p:sp>
      <p:pic>
        <p:nvPicPr>
          <p:cNvPr id="6147" name="Obrázek 2">
            <a:extLst>
              <a:ext uri="{FF2B5EF4-FFF2-40B4-BE49-F238E27FC236}">
                <a16:creationId xmlns:a16="http://schemas.microsoft.com/office/drawing/2014/main" id="{9A39C1C0-B759-CBB7-09CB-8270F7403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7" y="6061075"/>
            <a:ext cx="1584325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A39D22-5536-86A0-126E-4176115D9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Rozvoj psychiatrie v r. 2022-2025: </a:t>
            </a:r>
            <a:r>
              <a:rPr lang="cs-CZ" dirty="0"/>
              <a:t>Oblasti jednotlivých opatření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41EAB66-2E60-1B3F-EA14-613587E99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651" y="1439945"/>
            <a:ext cx="9059333" cy="4525963"/>
          </a:xfrm>
        </p:spPr>
        <p:txBody>
          <a:bodyPr/>
          <a:lstStyle/>
          <a:p>
            <a:r>
              <a:rPr lang="cs-CZ" dirty="0"/>
              <a:t>Inovace v psychiatrické léčbě</a:t>
            </a:r>
          </a:p>
          <a:p>
            <a:r>
              <a:rPr lang="cs-CZ" dirty="0"/>
              <a:t>Řešení personální krize</a:t>
            </a:r>
          </a:p>
          <a:p>
            <a:r>
              <a:rPr lang="cs-CZ" dirty="0"/>
              <a:t>Systém péče</a:t>
            </a:r>
          </a:p>
          <a:p>
            <a:pPr lvl="1"/>
            <a:r>
              <a:rPr lang="cs-CZ" dirty="0"/>
              <a:t>Dětská a dorostová psychiatrie</a:t>
            </a:r>
          </a:p>
          <a:p>
            <a:pPr lvl="1"/>
            <a:r>
              <a:rPr lang="cs-CZ" dirty="0"/>
              <a:t>Komunitní péče</a:t>
            </a:r>
          </a:p>
          <a:p>
            <a:pPr lvl="1"/>
            <a:r>
              <a:rPr lang="cs-CZ" dirty="0"/>
              <a:t>Rozvoj akutní lůžkové péče</a:t>
            </a:r>
          </a:p>
          <a:p>
            <a:pPr lvl="1"/>
            <a:r>
              <a:rPr lang="cs-CZ" dirty="0"/>
              <a:t>Rozvoj a udržení ambulantní psychiatrické péče</a:t>
            </a:r>
          </a:p>
          <a:p>
            <a:pPr lvl="1"/>
            <a:r>
              <a:rPr lang="cs-CZ" dirty="0"/>
              <a:t>Pokračování transformace psychiatrických nemocnic</a:t>
            </a:r>
          </a:p>
          <a:p>
            <a:pPr lvl="1"/>
            <a:r>
              <a:rPr lang="cs-CZ" dirty="0"/>
              <a:t>Krizová péče</a:t>
            </a:r>
          </a:p>
          <a:p>
            <a:pPr lvl="1"/>
            <a:r>
              <a:rPr lang="cs-CZ" dirty="0"/>
              <a:t>Ochranné léčení</a:t>
            </a:r>
          </a:p>
          <a:p>
            <a:pPr lvl="1"/>
            <a:r>
              <a:rPr lang="cs-CZ" dirty="0"/>
              <a:t>Psychoterapie</a:t>
            </a:r>
          </a:p>
          <a:p>
            <a:r>
              <a:rPr lang="cs-CZ" dirty="0"/>
              <a:t>Financování</a:t>
            </a:r>
          </a:p>
          <a:p>
            <a:r>
              <a:rPr lang="cs-CZ" dirty="0"/>
              <a:t>Zapojení lidí se zkušeností </a:t>
            </a:r>
          </a:p>
          <a:p>
            <a:r>
              <a:rPr lang="pt-BR" dirty="0"/>
              <a:t>Kvalita péče, humanizace a lidská práva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6380444"/>
      </p:ext>
    </p:extLst>
  </p:cSld>
  <p:clrMapOvr>
    <a:masterClrMapping/>
  </p:clrMapOvr>
  <p:transition>
    <p:zoom dir="in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61051A42-F3FA-53D4-E652-79E3B78023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3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1B705706-5920-2891-6E3B-7E8E06916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Inovace v psychiatrické léčbě – rychlost efektu, dostupnost péče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D61288C0-9C62-22B7-C6DF-CD38AE6D8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422" y="2055256"/>
            <a:ext cx="9917177" cy="351598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Léčebný </a:t>
            </a:r>
            <a:r>
              <a:rPr lang="cs-CZ" dirty="0" err="1"/>
              <a:t>psilocybin</a:t>
            </a:r>
            <a:r>
              <a:rPr lang="cs-CZ" dirty="0"/>
              <a:t> 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dirty="0"/>
              <a:t>celosvětově unikátní legislativní legalizace podávání v rámci medicínského modelu, tj. jasná indikace a monitoring účinnosti a bezpečnosti</a:t>
            </a:r>
            <a:endParaRPr lang="cs-CZ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Využívání digitálních technologií 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dirty="0"/>
              <a:t>příprava mechanismu úhrady z veřejného zdrav. pojištění (mechanismus, projednání výkonu „Digitální KBT“), 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dirty="0"/>
              <a:t>pravidla pro m- a </a:t>
            </a:r>
            <a:r>
              <a:rPr lang="cs-CZ" dirty="0" err="1"/>
              <a:t>eHealth</a:t>
            </a:r>
            <a:r>
              <a:rPr lang="cs-CZ" dirty="0"/>
              <a:t> technologie (ORDZ NIKEZ), 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dirty="0"/>
              <a:t>standardizace telemedicínského vyšetření v psychiatrii (NPO, Olomouc)</a:t>
            </a:r>
          </a:p>
        </p:txBody>
      </p:sp>
    </p:spTree>
    <p:extLst>
      <p:ext uri="{BB962C8B-B14F-4D97-AF65-F5344CB8AC3E}">
        <p14:creationId xmlns:p14="http://schemas.microsoft.com/office/powerpoint/2010/main" val="2090426113"/>
      </p:ext>
    </p:extLst>
  </p:cSld>
  <p:clrMapOvr>
    <a:masterClrMapping/>
  </p:clrMapOvr>
  <p:transition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3527ED53-0B6E-74FA-6BCF-513D0028E8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4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5BBEFA41-1044-77AE-6881-6C480BD92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Řešení personální krize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71D471AE-D71A-EDC7-5784-DEFA48FDA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2362" y="1423447"/>
            <a:ext cx="10360837" cy="503391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/>
              <a:t>Na základě auditu personálních kapacit (ÚZIS 2024) zjevné: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Nedostatečná</a:t>
            </a:r>
            <a:r>
              <a:rPr lang="cs-CZ" sz="1500" dirty="0"/>
              <a:t> personální kapacita </a:t>
            </a:r>
            <a:r>
              <a:rPr lang="cs-CZ" sz="1500" b="1" dirty="0"/>
              <a:t>pro vznik všech služeb dle Strategie</a:t>
            </a:r>
            <a:r>
              <a:rPr lang="cs-CZ" sz="1500" dirty="0"/>
              <a:t> reformy/Národního akčního plánu pro duševní zdraví = klíčové úzké hrdlo pro realizaci změn v systému psychiatrické péče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dirty="0"/>
              <a:t>Demografický vývoj povede ke </a:t>
            </a:r>
            <a:r>
              <a:rPr lang="cs-CZ" sz="1500" b="1" dirty="0"/>
              <a:t>ztrátě 20-30 procent</a:t>
            </a:r>
            <a:r>
              <a:rPr lang="cs-CZ" sz="1500" dirty="0"/>
              <a:t> personální kapacity psychiatrů (dle specializace, nejvíce v Dětské psychiatrii) v následujících 5 letech = hrozba zhoršení dostupnosti psychiatrické péče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dirty="0"/>
              <a:t>Počet lidí s </a:t>
            </a:r>
            <a:r>
              <a:rPr lang="cs-CZ" sz="1500" b="1" dirty="0"/>
              <a:t>nově získanou kvalifikací v psychiatrii nestačí pokrýt očekávaný pokles</a:t>
            </a:r>
            <a:r>
              <a:rPr lang="cs-CZ" sz="1500" dirty="0"/>
              <a:t> v souvislosti s demografickou změnou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/>
              <a:t>Proto </a:t>
            </a:r>
            <a:r>
              <a:rPr lang="cs-CZ" b="1" dirty="0"/>
              <a:t>klíčová opatření</a:t>
            </a:r>
            <a:r>
              <a:rPr lang="cs-CZ" dirty="0"/>
              <a:t> v této oblasti: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Speciální rezidenční program</a:t>
            </a:r>
            <a:r>
              <a:rPr lang="cs-CZ" sz="1500" dirty="0"/>
              <a:t> MZ pro Dětskou psychiatrii a Psychiatrii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Zjednodušení atestačního vzdělávání</a:t>
            </a:r>
            <a:r>
              <a:rPr lang="cs-CZ" sz="1500" dirty="0"/>
              <a:t> – úprava vzdělávacích programů (snížení zátěže a délky praxe mimo obor)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Snížení minimálního úvazku školitele</a:t>
            </a:r>
            <a:r>
              <a:rPr lang="cs-CZ" sz="1500" dirty="0"/>
              <a:t> v Dětské a dorostové psychiatrii – možnost zvýšení školící kapacity zdravotnických zařízení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Zrychlení vstupu nových školitelů</a:t>
            </a:r>
            <a:r>
              <a:rPr lang="cs-CZ" sz="1500" dirty="0"/>
              <a:t> po získání kvalifikace (již po roce)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Zvýšení počtu školících míst</a:t>
            </a:r>
            <a:r>
              <a:rPr lang="cs-CZ" sz="1500" dirty="0"/>
              <a:t> na školitele u „ohrožených oborů“, tj. v Dětské psychiatrii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Vládní program</a:t>
            </a:r>
            <a:r>
              <a:rPr lang="cs-CZ" sz="1500" dirty="0"/>
              <a:t> pro podporu Všeobecného lékařství a vládní program pro podporu v NL oborech – zvýšení počtu absolventů pro vstup do oboru 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IROP projekty zavazují ke vzniku služby</a:t>
            </a:r>
            <a:r>
              <a:rPr lang="cs-CZ" sz="1500" dirty="0"/>
              <a:t>, tj. nutnému rozvoji personální kapacity pro provoz nových služeb v systému (jak akutní lůžková, tak komunitní péče)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sz="1500" dirty="0"/>
          </a:p>
        </p:txBody>
      </p:sp>
    </p:spTree>
    <p:extLst>
      <p:ext uri="{BB962C8B-B14F-4D97-AF65-F5344CB8AC3E}">
        <p14:creationId xmlns:p14="http://schemas.microsoft.com/office/powerpoint/2010/main" val="1266942423"/>
      </p:ext>
    </p:extLst>
  </p:cSld>
  <p:clrMapOvr>
    <a:masterClrMapping/>
  </p:clrMapOvr>
  <p:transition>
    <p:zoom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C2D7C95-38DD-23E5-B890-BAF24D5F0E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5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8BE77CD7-63B1-2589-2BCE-0EECEF245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Dětská a dorostová psychiatrie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5DA8EDEC-7715-5E77-C48D-1296A1750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2874" y="1692002"/>
            <a:ext cx="10245604" cy="437086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Vznik Koncepce dětské a dorostové psychiatrie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projekt MZD na podporu dětské a dorostové psychiatrie (OPZ+) – vzdělávání, propagace aj.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Vyhlášení IROP investiční výzvy na vznik nových akutních lůžek a komunitních služeb v dětské a dorostové psychiatrii, zahájení realizace jednotlivých investic napříč ČR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Příprava standardu dětského psychiatrického stacionáře a služby pro děti náročné na péči pro poruchy chování</a:t>
            </a:r>
            <a:endParaRPr lang="cs-CZ" b="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Řešení nedostatečné kapacity služeb dětské a dorostové psychiatrie v době krize duševního zdraví:  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sz="1800" dirty="0"/>
              <a:t>podpora vzdělávání nových specialistů, 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sz="1800" dirty="0"/>
              <a:t>koncept oddělení pro adolescentní klienty, 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sz="1800" dirty="0"/>
              <a:t>informační rozcestník pro orientaci ve službách na podporu duševního zdraví (nzip.cz/</a:t>
            </a:r>
            <a:r>
              <a:rPr lang="cs-CZ" sz="1800" dirty="0" err="1"/>
              <a:t>dusevni-zdravi</a:t>
            </a:r>
            <a:r>
              <a:rPr lang="cs-CZ" sz="1800" dirty="0"/>
              <a:t>), 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sz="1800" dirty="0"/>
              <a:t>telemedicínský výkon v Dětské psychiatrii</a:t>
            </a:r>
          </a:p>
        </p:txBody>
      </p:sp>
    </p:spTree>
    <p:extLst>
      <p:ext uri="{BB962C8B-B14F-4D97-AF65-F5344CB8AC3E}">
        <p14:creationId xmlns:p14="http://schemas.microsoft.com/office/powerpoint/2010/main" val="2296941967"/>
      </p:ext>
    </p:extLst>
  </p:cSld>
  <p:clrMapOvr>
    <a:masterClrMapping/>
  </p:clrMapOvr>
  <p:transition>
    <p:zoom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6E0AC0B3-D42B-BB02-7A4A-733355C03B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6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0EA6150-40BA-D71D-EF8D-23F65672A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Komunitní péče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49A52838-67C2-3811-AD76-F7D51F6CF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3164" y="1484768"/>
            <a:ext cx="10260036" cy="4868898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1800" b="1" dirty="0"/>
              <a:t>Ujasnění role CDZ v systému</a:t>
            </a:r>
            <a:r>
              <a:rPr lang="cs-CZ" sz="1800" dirty="0"/>
              <a:t> psychiatrické péče </a:t>
            </a:r>
          </a:p>
          <a:p>
            <a:pPr marL="6669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1800" dirty="0"/>
              <a:t>Jde o doplnění slepého místa na mapě psychiatrické péče: služba </a:t>
            </a:r>
            <a:r>
              <a:rPr lang="cs-CZ" sz="1800" b="1" dirty="0"/>
              <a:t>pro nejzranitelnější populace lidí, kteří vypadávají z péče</a:t>
            </a:r>
            <a:r>
              <a:rPr lang="cs-CZ" sz="1800" dirty="0"/>
              <a:t>, neprofitují ze standardní ambulantní péče. Představuje </a:t>
            </a:r>
            <a:r>
              <a:rPr lang="cs-CZ" sz="1800" b="1" dirty="0"/>
              <a:t>přechodnou podporu</a:t>
            </a:r>
            <a:r>
              <a:rPr lang="cs-CZ" sz="1800" dirty="0"/>
              <a:t> lidí se současnou potřebou zdravotní péče a sociální podpory (bydlení, práce, finance…), následně navázání na standardní péči. </a:t>
            </a:r>
          </a:p>
          <a:p>
            <a:pPr marL="6669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cs-CZ" sz="1800" dirty="0"/>
          </a:p>
          <a:p>
            <a:pPr marL="6669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1800" dirty="0"/>
              <a:t>Doplňuje základní prvek péče, tedy síť ambulantních psychiatrů a akutní lůžková péče – po doplnění sítě CDZ v ČR v péči řádově desetitisíce klientů (vs. statisíce v ambulantní péči). Klíčový je komplexní náhled na potřeby člověka a provázanost s dalšími zdravotními a sociálními službami v regionu. </a:t>
            </a:r>
          </a:p>
          <a:p>
            <a:pPr marL="88582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cs-CZ" sz="1800" dirty="0">
              <a:solidFill>
                <a:schemeClr val="accent2"/>
              </a:solidFill>
            </a:endParaRPr>
          </a:p>
          <a:p>
            <a:pPr marL="68580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1800" b="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 roce 2025 účinnost a úprava zákonů a vyhlášek upravujících CDZ</a:t>
            </a:r>
          </a:p>
          <a:p>
            <a:pPr marL="68580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1800" b="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revize standardu </a:t>
            </a:r>
            <a:r>
              <a:rPr lang="cs-CZ" sz="1800" b="0" kern="100" dirty="0">
                <a:ea typeface="Aptos" panose="020B0004020202020204" pitchFamily="34" charset="0"/>
                <a:cs typeface="Times New Roman" panose="02020603050405020304" pitchFamily="18" charset="0"/>
              </a:rPr>
              <a:t>CDZ</a:t>
            </a:r>
            <a:r>
              <a:rPr lang="cs-CZ" sz="1800" b="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pro děti a adolescenty (Věstník MZD 9/2025)</a:t>
            </a:r>
          </a:p>
          <a:p>
            <a:pPr marL="68580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1800" b="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zvýšení počtu CDZ-SMI o 4 ke konci roku 2024</a:t>
            </a:r>
          </a:p>
          <a:p>
            <a:pPr marL="68580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1800" b="0" kern="100" dirty="0">
                <a:ea typeface="Aptos" panose="020B0004020202020204" pitchFamily="34" charset="0"/>
                <a:cs typeface="Times New Roman" panose="02020603050405020304" pitchFamily="18" charset="0"/>
              </a:rPr>
              <a:t>podpora vzniku a rozvoje z výzev IROP a OPZ+ </a:t>
            </a:r>
            <a:endParaRPr lang="cs-CZ" sz="1800" b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807064"/>
      </p:ext>
    </p:extLst>
  </p:cSld>
  <p:clrMapOvr>
    <a:masterClrMapping/>
  </p:clrMapOvr>
  <p:transition>
    <p:zoom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7</a:t>
            </a:fld>
            <a:endParaRPr lang="cs-CZ" alt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0898" y="1371599"/>
            <a:ext cx="10172301" cy="4856401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endParaRPr lang="cs-CZ" sz="23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b="1" kern="100" dirty="0">
                <a:latin typeface="+mj-lt"/>
                <a:cs typeface="Times New Roman" panose="02020603050405020304" pitchFamily="18" charset="0"/>
              </a:rPr>
              <a:t>Denní stacionáře – zdravotní služba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kern="100" dirty="0">
                <a:latin typeface="+mj-lt"/>
                <a:cs typeface="Times New Roman" panose="02020603050405020304" pitchFamily="18" charset="0"/>
              </a:rPr>
              <a:t>financování - nový ošetřovací den otevřený psychiatrický stacionář, podpora vzniku a rozvoje z výzev IROP a OPZ+ </a:t>
            </a:r>
          </a:p>
          <a:p>
            <a:pPr marL="414900">
              <a:buFont typeface="Arial" panose="020B0604020202020204" pitchFamily="34" charset="0"/>
              <a:buChar char="•"/>
            </a:pPr>
            <a:endParaRPr lang="cs-CZ" kern="100" dirty="0"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14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Ambulance s rozšířenou péčí o osoby s duševním onemocněním a o osoby s adiktologickou poruchou (ARP a ARP-AD)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cs-CZ" b="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zvýšení počtu ARP o 14 od roku 2024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cs-CZ" b="0" kern="100" dirty="0">
                <a:latin typeface="+mj-lt"/>
                <a:cs typeface="Times New Roman" panose="02020603050405020304" pitchFamily="18" charset="0"/>
              </a:rPr>
              <a:t>klíčová role i pro výkon ambulantního ochranného léčení</a:t>
            </a:r>
          </a:p>
        </p:txBody>
      </p:sp>
    </p:spTree>
    <p:extLst>
      <p:ext uri="{BB962C8B-B14F-4D97-AF65-F5344CB8AC3E}">
        <p14:creationId xmlns:p14="http://schemas.microsoft.com/office/powerpoint/2010/main" val="2333289702"/>
      </p:ext>
    </p:extLst>
  </p:cSld>
  <p:clrMapOvr>
    <a:masterClrMapping/>
  </p:clrMapOvr>
  <p:transition>
    <p:zoom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DC93A748-E93E-28D7-0654-86B4394000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8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1C8CE20-A2F4-0B2D-73A3-B193561D5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Rozvoj akutní lůžkové péče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2347BA36-DEB2-6C8E-1CD0-A19D8FBC7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651" y="1329179"/>
            <a:ext cx="10280256" cy="4796985"/>
          </a:xfrm>
        </p:spPr>
        <p:txBody>
          <a:bodyPr>
            <a:noAutofit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cs-CZ" sz="1800" b="1" dirty="0"/>
              <a:t>V ČR deficitní pokrytí akutní lůžkovou péčí</a:t>
            </a:r>
          </a:p>
          <a:p>
            <a:pPr marL="828675" lvl="1" indent="-285750">
              <a:buFont typeface="Arial" panose="020B0604020202020204" pitchFamily="34" charset="0"/>
              <a:buChar char="•"/>
            </a:pPr>
            <a:r>
              <a:rPr lang="cs-CZ" sz="1800" b="1" dirty="0"/>
              <a:t>ta je zde tradičně dominantně poskytována v režimu následné péče: „skrytá akutní péče“</a:t>
            </a:r>
            <a:r>
              <a:rPr lang="cs-CZ" sz="1800" dirty="0"/>
              <a:t> (jako by se akutní interní péče poskytovala v LDN) </a:t>
            </a:r>
            <a:r>
              <a:rPr lang="cs-CZ" sz="1800" b="1" dirty="0"/>
              <a:t>= potřeba rozvoje akutní lůžkové péče na úkor následné lůžkové péče v psychiatrii </a:t>
            </a:r>
            <a:r>
              <a:rPr lang="cs-CZ" sz="1800" dirty="0"/>
              <a:t>(na rozdíl od ostatních oborů medicíny v ČR)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sz="1800" dirty="0"/>
              <a:t>Kultivace </a:t>
            </a:r>
            <a:r>
              <a:rPr lang="cs-CZ" sz="1800" b="1" dirty="0"/>
              <a:t>DRG-CZ</a:t>
            </a:r>
            <a:r>
              <a:rPr lang="cs-CZ" sz="1800" dirty="0"/>
              <a:t> systému – adekvátní financování akutní péče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sz="1800" dirty="0"/>
              <a:t>Spuštění </a:t>
            </a:r>
            <a:r>
              <a:rPr lang="cs-CZ" sz="1800" b="1" dirty="0"/>
              <a:t>investičních IROP projektů</a:t>
            </a:r>
          </a:p>
          <a:p>
            <a:pPr marL="828675" lvl="1" indent="-285750">
              <a:buFont typeface="Arial" panose="020B0604020202020204" pitchFamily="34" charset="0"/>
              <a:buChar char="•"/>
            </a:pPr>
            <a:r>
              <a:rPr lang="cs-CZ" sz="1800" dirty="0"/>
              <a:t>vznik nových akutních lůžek pro dětskou i dospělou psychiatrii, podpora transformace psychiatrických nemocnic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sz="1800" b="1" dirty="0"/>
              <a:t>Centra komplexní psychiatrické péče</a:t>
            </a:r>
          </a:p>
          <a:p>
            <a:pPr marL="828675" lvl="1" indent="-285750">
              <a:buFont typeface="Arial" panose="020B0604020202020204" pitchFamily="34" charset="0"/>
              <a:buChar char="•"/>
            </a:pPr>
            <a:r>
              <a:rPr lang="cs-CZ" sz="1800" dirty="0"/>
              <a:t>péče o závažné stavy a propojování s všeobecnou medicínou pro řešení komorbidit psychických a somatických nemocí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sz="1800" b="1" dirty="0"/>
              <a:t>Změny patrné ve </a:t>
            </a:r>
            <a:endParaRPr lang="cs-CZ" sz="1800" dirty="0"/>
          </a:p>
          <a:p>
            <a:pPr marL="828675" lvl="1" indent="-285750">
              <a:buFont typeface="Arial" panose="020B0604020202020204" pitchFamily="34" charset="0"/>
              <a:buChar char="•"/>
            </a:pPr>
            <a:r>
              <a:rPr lang="cs-CZ" sz="1800" dirty="0"/>
              <a:t>změně podílu akutní lůžkové vs. následné lůžkové péče</a:t>
            </a:r>
          </a:p>
          <a:p>
            <a:pPr marL="828675" lvl="1" indent="-285750">
              <a:buFont typeface="Arial" panose="020B0604020202020204" pitchFamily="34" charset="0"/>
              <a:buChar char="•"/>
            </a:pPr>
            <a:r>
              <a:rPr lang="cs-CZ" sz="1800" dirty="0"/>
              <a:t>zvýšení počtu pacientů ošetřených na akutním lůžku</a:t>
            </a:r>
          </a:p>
          <a:p>
            <a:pPr marL="828675" lvl="1" indent="-285750">
              <a:buFont typeface="Arial" panose="020B0604020202020204" pitchFamily="34" charset="0"/>
              <a:buChar char="•"/>
            </a:pPr>
            <a:r>
              <a:rPr lang="cs-CZ" sz="1800" dirty="0"/>
              <a:t>zkrácení délky hospitalizací v psychiatrických nemocnicích</a:t>
            </a:r>
          </a:p>
          <a:p>
            <a:pPr marL="828675" lvl="1" indent="-285750">
              <a:buFont typeface="Arial" panose="020B0604020202020204" pitchFamily="34" charset="0"/>
              <a:buChar char="•"/>
            </a:pPr>
            <a:r>
              <a:rPr lang="cs-CZ" sz="1800" dirty="0"/>
              <a:t>snížení počtu dlouhodobě hospitalizovaných pacientů (viz census 2025)</a:t>
            </a:r>
          </a:p>
        </p:txBody>
      </p:sp>
    </p:spTree>
    <p:extLst>
      <p:ext uri="{BB962C8B-B14F-4D97-AF65-F5344CB8AC3E}">
        <p14:creationId xmlns:p14="http://schemas.microsoft.com/office/powerpoint/2010/main" val="1770931062"/>
      </p:ext>
    </p:extLst>
  </p:cSld>
  <p:clrMapOvr>
    <a:masterClrMapping/>
  </p:clrMapOvr>
  <p:transition>
    <p:zoom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9</a:t>
            </a:fld>
            <a:endParaRPr lang="cs-CZ" alt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0900" y="1371599"/>
            <a:ext cx="10172300" cy="4856401"/>
          </a:xfrm>
        </p:spPr>
        <p:txBody>
          <a:bodyPr/>
          <a:lstStyle/>
          <a:p>
            <a:pPr marL="288925" indent="0"/>
            <a:r>
              <a:rPr lang="cs-CZ" sz="2400" i="1" dirty="0"/>
              <a:t>Rozvoj akutní psychiatrické péče</a:t>
            </a:r>
          </a:p>
          <a:p>
            <a:pPr marL="631825">
              <a:buFont typeface="Arial" panose="020B0604020202020204" pitchFamily="34" charset="0"/>
              <a:buChar char="•"/>
            </a:pPr>
            <a:r>
              <a:rPr lang="cs-CZ" sz="2400" b="0" dirty="0"/>
              <a:t>Doba realizace: 1. 9. 2024 – 31. 8. 2027</a:t>
            </a:r>
          </a:p>
          <a:p>
            <a:pPr marL="631825" algn="l">
              <a:buFont typeface="Arial" panose="020B0604020202020204" pitchFamily="34" charset="0"/>
              <a:buChar char="•"/>
            </a:pPr>
            <a:r>
              <a:rPr lang="cs-CZ" sz="2400" b="0" dirty="0"/>
              <a:t>Cílem je zvýšit dostupnost akutní psychiatrické péče skrze změnu parametrů jejího poskytování, aby byla realizovatelná i za současných podmínek (zejména v oblasti dostupnosti personálu). Zvýšit kvalitu poskytované akutní psychiatrické péče na stávajících pracovištích.</a:t>
            </a:r>
          </a:p>
          <a:p>
            <a:pPr marL="631825">
              <a:buFont typeface="Arial" panose="020B0604020202020204" pitchFamily="34" charset="0"/>
              <a:buChar char="•"/>
            </a:pPr>
            <a:r>
              <a:rPr lang="cs-CZ" sz="2400" dirty="0"/>
              <a:t>Výstup: </a:t>
            </a:r>
            <a:r>
              <a:rPr lang="cs-CZ" sz="2400" b="0" dirty="0"/>
              <a:t>návrh systému akutní psychiatrické péče, včetně diferenciace lůžkové péče, pilotní ověření akutních psychiatrických ambulancí (10), více než 100 proškolených odborníků</a:t>
            </a:r>
          </a:p>
          <a:p>
            <a:pPr marL="631825" lvl="0">
              <a:buFont typeface="Arial" panose="020B0604020202020204" pitchFamily="34" charset="0"/>
              <a:buChar char="•"/>
            </a:pPr>
            <a:endParaRPr lang="cs-CZ" sz="2300" b="0" dirty="0">
              <a:latin typeface="+mj-lt"/>
            </a:endParaRPr>
          </a:p>
        </p:txBody>
      </p:sp>
      <p:sp>
        <p:nvSpPr>
          <p:cNvPr id="2" name="Nadpis 3">
            <a:extLst>
              <a:ext uri="{FF2B5EF4-FFF2-40B4-BE49-F238E27FC236}">
                <a16:creationId xmlns:a16="http://schemas.microsoft.com/office/drawing/2014/main" id="{260949DA-0B3F-C0F4-FB3D-5ACDAFC70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651" y="1"/>
            <a:ext cx="9059333" cy="1052513"/>
          </a:xfrm>
        </p:spPr>
        <p:txBody>
          <a:bodyPr/>
          <a:lstStyle/>
          <a:p>
            <a:pPr marL="72000" lv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056931"/>
      </p:ext>
    </p:extLst>
  </p:cSld>
  <p:clrMapOvr>
    <a:masterClrMapping/>
  </p:clrMapOvr>
  <p:transition>
    <p:zoom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AAF4606-4433-BB67-0933-C610517588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10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0CEEF7A-5A36-A8AE-8215-238927011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Rozvoj a udržení ambulantní psychiatrické péče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F3452A5C-4507-AD20-B31C-33873EB5E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1154" y="1171576"/>
            <a:ext cx="10012045" cy="5139772"/>
          </a:xfrm>
        </p:spPr>
        <p:txBody>
          <a:bodyPr>
            <a:noAutofit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cs-CZ" b="0" dirty="0"/>
              <a:t>Síť ambulantních specialistů v ČR </a:t>
            </a:r>
            <a:r>
              <a:rPr lang="cs-CZ" dirty="0"/>
              <a:t>silnou stránkou systému psychiatrické péče </a:t>
            </a:r>
            <a:r>
              <a:rPr lang="cs-CZ" b="0" dirty="0"/>
              <a:t>- klíčový prvek péče – zajišťuje péči cca o 700 tis. pacientů ročně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dirty="0"/>
              <a:t>Masivní nárůst potřeby </a:t>
            </a:r>
            <a:r>
              <a:rPr lang="cs-CZ" b="0" dirty="0"/>
              <a:t>– velký tlak na poskytovatele + snížení dostupnosti; malý prostor delegovat na jiné odbornosti (deficitní síť PLDD)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dirty="0"/>
              <a:t>Riziko neadekvátního financování </a:t>
            </a:r>
            <a:r>
              <a:rPr lang="cs-CZ" b="0" dirty="0"/>
              <a:t>(valorizace ceny práce v registračních listech vs. anulace valorizace snížením ceny bodu) – podpora bonifikace; motivace udržet praxi do doby vyrovnání demografické změny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b="0" dirty="0"/>
              <a:t>Rozbíhání </a:t>
            </a:r>
            <a:r>
              <a:rPr lang="cs-CZ" dirty="0"/>
              <a:t>nové služby ambulance s rozšířenou péčí </a:t>
            </a:r>
            <a:r>
              <a:rPr lang="cs-CZ" b="0" dirty="0"/>
              <a:t>(zvýšení průchodnosti a intenzity péče zapojením dalších profesí a NLZP)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b="0" dirty="0"/>
              <a:t>Vznik konceptu </a:t>
            </a:r>
            <a:r>
              <a:rPr lang="cs-CZ" dirty="0"/>
              <a:t>akutní psychiatrické ambulance </a:t>
            </a:r>
            <a:r>
              <a:rPr lang="cs-CZ" b="0" dirty="0"/>
              <a:t>– zvýšení dostupnosti pro včasnou intervenci, dočasné vedení pacienta a předání do pravidelné péče u dlouhodobě nemocných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dirty="0"/>
              <a:t>Akreditace ambulancí pro specializační vzdělávání </a:t>
            </a:r>
            <a:r>
              <a:rPr lang="cs-CZ" b="0" dirty="0"/>
              <a:t>v psychiatrii – možnost přechodu do ambulantní péče již po kmeni, pod supervizí školitele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dirty="0"/>
              <a:t>Zapojení ambulancí do rezidenčního programu MZD</a:t>
            </a:r>
          </a:p>
        </p:txBody>
      </p:sp>
    </p:spTree>
    <p:extLst>
      <p:ext uri="{BB962C8B-B14F-4D97-AF65-F5344CB8AC3E}">
        <p14:creationId xmlns:p14="http://schemas.microsoft.com/office/powerpoint/2010/main" val="674944750"/>
      </p:ext>
    </p:extLst>
  </p:cSld>
  <p:clrMapOvr>
    <a:masterClrMapping/>
  </p:clrMapOvr>
  <p:transition>
    <p:zoom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B2502114-B60B-0D92-BA20-9355658718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11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A132EB3-A100-85BF-E1D9-05209DF07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Pokračování transformace psychiatrických nemocnic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8BFB3E32-48D9-F8C3-0066-DA2115BD2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127" y="1182633"/>
            <a:ext cx="10883479" cy="4924536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b="1" dirty="0"/>
              <a:t>Ujasnění role v systému</a:t>
            </a:r>
            <a:endParaRPr lang="cs-CZ" sz="7200" dirty="0"/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Přechod „skryté akutní péče“ v režimu následné péče do režimu akutní péče u nemocnic s úzkou návazností na všeobecnou nemocnici</a:t>
            </a:r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Specializovaná péče – adiktologická, gerontopsychiatrická, sexuologická, </a:t>
            </a:r>
            <a:r>
              <a:rPr lang="cs-CZ" sz="7200" dirty="0">
                <a:solidFill>
                  <a:srgbClr val="003D61"/>
                </a:solidFill>
              </a:rPr>
              <a:t>ochranné léčení</a:t>
            </a:r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Následná péče – zmenšení objemu</a:t>
            </a:r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Dlouhodobá péče klientů náročných na péči pro poruchy chování při absenci kompetentních sociálních služeb</a:t>
            </a:r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Propojení s dalšími službami a zapojení do rozvoje sítě v regionu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b="1" dirty="0"/>
              <a:t>Realizované změny</a:t>
            </a:r>
            <a:endParaRPr lang="cs-CZ" sz="7200" dirty="0"/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Narovnání registrace jednotlivých typů poskytované péče – dříve často registrovaná specializovaná péče jako obecná následná psychiatrická péče – reálnější obraz o aktuálním počtu obecné následné péče. Nedokončený proces, bude pokračovat s postupným nasmlouváním Ochranného léčení a akutní péče.</a:t>
            </a:r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Transformace části následné péče do akutní péče = vyšší počet personálu, úprava stavebně-technických podmínek poskytování péče = humanizace, bezpečí a kvalita péče. Nedokončený proces.</a:t>
            </a:r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Projekty IROP na další rozvoj akutní péče + postupná rekonstrukce z vlastních zdrojů</a:t>
            </a:r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Kvalita péče jako bonifikační parametr úhrady péče, spolu s plněním a aktualizací transformačního plánu</a:t>
            </a:r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Změny patrné ve stejných parametrech jako akutní péče</a:t>
            </a:r>
          </a:p>
          <a:p>
            <a:pPr marL="88582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cs-CZ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9569749"/>
      </p:ext>
    </p:extLst>
  </p:cSld>
  <p:clrMapOvr>
    <a:masterClrMapping/>
  </p:clrMapOvr>
  <p:transition>
    <p:zoom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EF254E1-BD59-04B8-CA73-12D4425C31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12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F4FB15E7-B495-6C5C-C3AE-6F7D7389F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Pokračování transformace psychiatrických nemocnic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32112469-37A6-15B8-2F39-FDE046B67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b="1" dirty="0"/>
              <a:t>Identifikace překážek řešení dlouhodobých hospitalizací</a:t>
            </a:r>
            <a:endParaRPr lang="cs-CZ" dirty="0"/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b="1" dirty="0"/>
              <a:t>absence dostatečné kapacity pobytových i komunitních sociálních</a:t>
            </a:r>
            <a:r>
              <a:rPr lang="cs-CZ" dirty="0"/>
              <a:t> služeb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b="1" dirty="0"/>
              <a:t>absence kompetence sociálních služeb</a:t>
            </a:r>
            <a:r>
              <a:rPr lang="cs-CZ" dirty="0"/>
              <a:t> pečovat o osoby náročné na péči pro poruchy chování (ve smyslu </a:t>
            </a:r>
            <a:r>
              <a:rPr lang="cs-CZ" b="1" dirty="0"/>
              <a:t>„</a:t>
            </a:r>
            <a:r>
              <a:rPr lang="cs-CZ" b="1" dirty="0" err="1"/>
              <a:t>stepped</a:t>
            </a:r>
            <a:r>
              <a:rPr lang="cs-CZ" b="1" dirty="0"/>
              <a:t> care“</a:t>
            </a:r>
            <a:r>
              <a:rPr lang="cs-CZ" dirty="0"/>
              <a:t> – zapojení zdrav. služeb až po vyčerpání škály intervencí méně specializovanými službami)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/>
              <a:t>Identifikace překážek transformace </a:t>
            </a:r>
            <a:endParaRPr lang="cs-CZ" dirty="0"/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b="1" dirty="0"/>
              <a:t>personální</a:t>
            </a:r>
            <a:r>
              <a:rPr lang="cs-CZ" dirty="0"/>
              <a:t> situace – režim následné péče a nízký počet personálu pro přechod do režimu akutní péče a pro rozvoj dalších služeb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b="1" dirty="0"/>
              <a:t>technický</a:t>
            </a:r>
            <a:r>
              <a:rPr lang="cs-CZ" dirty="0"/>
              <a:t> stav infrastruktury 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dirty="0"/>
              <a:t>nedostatečná </a:t>
            </a:r>
            <a:r>
              <a:rPr lang="cs-CZ" b="1" dirty="0"/>
              <a:t>finanční</a:t>
            </a:r>
            <a:r>
              <a:rPr lang="cs-CZ" dirty="0"/>
              <a:t> síla pro rekonstrukce i spolufinancování IROP projektů</a:t>
            </a:r>
          </a:p>
        </p:txBody>
      </p:sp>
    </p:spTree>
    <p:extLst>
      <p:ext uri="{BB962C8B-B14F-4D97-AF65-F5344CB8AC3E}">
        <p14:creationId xmlns:p14="http://schemas.microsoft.com/office/powerpoint/2010/main" val="1670786154"/>
      </p:ext>
    </p:extLst>
  </p:cSld>
  <p:clrMapOvr>
    <a:masterClrMapping/>
  </p:clrMapOvr>
  <p:transition>
    <p:zoom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3E60A5E-0B0F-DE97-314F-3B882DBE5A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13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DB88728A-101D-E600-037C-38D049408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Krizová péče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0A8825DA-037F-389B-B567-772D1ED89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Návrh sady opatření pro zajištění multidisciplinární péče o osoby v krizi (síť sociálních a zdravotních služeb)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Příprava projektu MDZ (OPZ+) – koordinovaný systém krizové péče na regionální úrovni</a:t>
            </a:r>
          </a:p>
        </p:txBody>
      </p:sp>
    </p:spTree>
    <p:extLst>
      <p:ext uri="{BB962C8B-B14F-4D97-AF65-F5344CB8AC3E}">
        <p14:creationId xmlns:p14="http://schemas.microsoft.com/office/powerpoint/2010/main" val="3818617580"/>
      </p:ext>
    </p:extLst>
  </p:cSld>
  <p:clrMapOvr>
    <a:masterClrMapping/>
  </p:clrMapOvr>
  <p:transition>
    <p:zoom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6DC1E4D0-E263-8D06-D880-73E1AEBFA1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14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8D03FA54-57A1-AB80-BC44-2479D3DA4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Ochranné léčení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4EBF60E0-E105-9D9B-02C1-C1344456C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Identifikace problematických oblastí </a:t>
            </a:r>
            <a:r>
              <a:rPr lang="cs-CZ" b="0" dirty="0"/>
              <a:t>při uskutečňování ochranného léčení v ČR – cca </a:t>
            </a:r>
            <a:r>
              <a:rPr lang="cs-CZ" dirty="0"/>
              <a:t>10 % lůžkové kapacity psychiatrických nemocnic, významná část dlouhodobě hospitalizovaných pacientů.</a:t>
            </a:r>
            <a:r>
              <a:rPr lang="cs-CZ" b="0" dirty="0"/>
              <a:t> Potřeba usnadnit přechod do jiných forem OL, nařizovat OL s perspektivou ovlivnění rizik daných duševní poruchou, vytvořit zabezpečená oddělení pro OL se zapojením nezdravotníků a jejich financování z jiných zdrojů, než je VZP.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Příprava meziresortního </a:t>
            </a:r>
            <a:r>
              <a:rPr lang="cs-CZ" dirty="0"/>
              <a:t>Národní koncepce ochranného léčení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Implementace </a:t>
            </a:r>
            <a:r>
              <a:rPr lang="cs-CZ" dirty="0"/>
              <a:t>nového ošetřovacího dne </a:t>
            </a:r>
            <a:r>
              <a:rPr lang="cs-CZ" b="0" dirty="0"/>
              <a:t>ochranného léčení (= způsob financování)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Práce na </a:t>
            </a:r>
            <a:r>
              <a:rPr lang="cs-CZ" dirty="0"/>
              <a:t>systému vícezdrojového financování </a:t>
            </a:r>
            <a:r>
              <a:rPr lang="cs-CZ" b="0" dirty="0"/>
              <a:t>ochranného léčení</a:t>
            </a:r>
          </a:p>
        </p:txBody>
      </p:sp>
    </p:spTree>
    <p:extLst>
      <p:ext uri="{BB962C8B-B14F-4D97-AF65-F5344CB8AC3E}">
        <p14:creationId xmlns:p14="http://schemas.microsoft.com/office/powerpoint/2010/main" val="776209883"/>
      </p:ext>
    </p:extLst>
  </p:cSld>
  <p:clrMapOvr>
    <a:masterClrMapping/>
  </p:clrMapOvr>
  <p:transition>
    <p:zoom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15</a:t>
            </a:fld>
            <a:endParaRPr lang="cs-CZ" alt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3386" y="1371599"/>
            <a:ext cx="9719814" cy="4856401"/>
          </a:xfrm>
        </p:spPr>
        <p:txBody>
          <a:bodyPr/>
          <a:lstStyle/>
          <a:p>
            <a:pPr marL="72000" lvl="0" indent="0">
              <a:buNone/>
            </a:pPr>
            <a:r>
              <a:rPr lang="cs-CZ" i="1" dirty="0"/>
              <a:t>Změna jako strategický nástroj zlepšení systému ochranného léčení v ČR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dirty="0"/>
              <a:t>Doba realizace: </a:t>
            </a:r>
            <a:r>
              <a:rPr lang="cs-CZ" b="0" dirty="0"/>
              <a:t>1. 9. 2024 – 31. 8. 2028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b="0" dirty="0"/>
              <a:t>Cílem projektu je nastavit rovné podmínky pro výkon ochranného léčení (OL) v ústavní i ambulantní formě skrze jeho standardizaci a zavedení hodnocení rizika (nebezpečnosti) pacienta.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dirty="0"/>
              <a:t>Výstup: </a:t>
            </a:r>
            <a:r>
              <a:rPr lang="cs-CZ" b="0" dirty="0"/>
              <a:t>3 metodické pokyny pro realizaci ochranného léčení, nástroje pro vyhodnocení rizikovosti jsou přeloženy, evaluovány a je zajištění vzdělávání; 21 odborníků podpořeno v zaměření na forenzní psychiatrii; nastavení sběru a vyhodnocení dat</a:t>
            </a:r>
          </a:p>
          <a:p>
            <a:pPr marL="72000" lvl="0" indent="0">
              <a:buNone/>
            </a:pPr>
            <a:endParaRPr lang="cs-CZ" sz="2300" b="0" dirty="0">
              <a:latin typeface="+mj-lt"/>
            </a:endParaRP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9BAE374-0E71-EE2E-0057-8FE14FC80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651" y="1"/>
            <a:ext cx="9059333" cy="1052513"/>
          </a:xfrm>
        </p:spPr>
        <p:txBody>
          <a:bodyPr/>
          <a:lstStyle/>
          <a:p>
            <a:r>
              <a:rPr lang="cs-CZ" dirty="0"/>
              <a:t>Ochranné léčení</a:t>
            </a:r>
          </a:p>
        </p:txBody>
      </p:sp>
    </p:spTree>
    <p:extLst>
      <p:ext uri="{BB962C8B-B14F-4D97-AF65-F5344CB8AC3E}">
        <p14:creationId xmlns:p14="http://schemas.microsoft.com/office/powerpoint/2010/main" val="190515336"/>
      </p:ext>
    </p:extLst>
  </p:cSld>
  <p:clrMapOvr>
    <a:masterClrMapping/>
  </p:clrMapOvr>
  <p:transition>
    <p:zoom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7A1AB177-2B97-A39C-4D61-A3EDAC2F89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16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61CEDFA-4301-811D-E8F8-D23276D20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Psychoterapie – systém kvalifikace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BB992B4F-72B4-5C6C-CB61-570AB82BB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949" y="1600201"/>
            <a:ext cx="9667036" cy="4525963"/>
          </a:xfrm>
        </p:spPr>
        <p:txBody>
          <a:bodyPr/>
          <a:lstStyle/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b="1" dirty="0"/>
              <a:t>Vzdělávací program Lékařská psychoterapie </a:t>
            </a:r>
            <a:r>
              <a:rPr lang="cs-CZ" dirty="0"/>
              <a:t>= plná kvalifikace v psychoterapii ve zdravotnictví pro lékaře všech klinických odborností</a:t>
            </a:r>
          </a:p>
          <a:p>
            <a:pPr marL="1293813" lvl="2" indent="-342900">
              <a:buFont typeface="Arial" panose="020B0604020202020204" pitchFamily="34" charset="0"/>
              <a:buChar char="•"/>
            </a:pPr>
            <a:r>
              <a:rPr lang="cs-CZ" b="0" dirty="0"/>
              <a:t>Novelizace vzdělávacího programu ve Věstníku MZD 15/2024; započítání odborné praxe na neakreditovaném pracovišti (9 z 12 měsíců).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b="1" dirty="0"/>
              <a:t>Třístupňový model psychoterapie </a:t>
            </a:r>
            <a:r>
              <a:rPr lang="cs-CZ" dirty="0"/>
              <a:t>= zvýšení dostupnosti zapojením NLZP</a:t>
            </a:r>
          </a:p>
          <a:p>
            <a:pPr marL="1293813" lvl="2" indent="-342900">
              <a:buFont typeface="Arial" panose="020B0604020202020204" pitchFamily="34" charset="0"/>
              <a:buChar char="•"/>
            </a:pPr>
            <a:r>
              <a:rPr lang="cs-CZ" b="0" dirty="0"/>
              <a:t>Realizovatelný v praxi – indikace psychologem (novelizace zákona č. 48/1997 Sb., účinná od 1. ledna 2026), vzdělávání, úhrady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b="1" dirty="0"/>
              <a:t>Poradenská psychoterapie </a:t>
            </a:r>
            <a:r>
              <a:rPr lang="cs-CZ" dirty="0"/>
              <a:t>= osobní rozvoj, životní potíže; mimo zdravotní služby</a:t>
            </a:r>
          </a:p>
          <a:p>
            <a:pPr marL="1293813" lvl="2" indent="-342900">
              <a:buFont typeface="Arial" panose="020B0604020202020204" pitchFamily="34" charset="0"/>
              <a:buChar char="•"/>
            </a:pPr>
            <a:r>
              <a:rPr lang="cs-CZ" b="0" dirty="0"/>
              <a:t>Vázanou živnost PSP schválila </a:t>
            </a:r>
            <a:r>
              <a:rPr lang="cs-CZ" b="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10. 9. 2025</a:t>
            </a:r>
            <a:r>
              <a:rPr lang="cs-CZ" b="0" dirty="0"/>
              <a:t> na 147. schůzi.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b="1" dirty="0"/>
              <a:t>Další témata resortní i meziresortní </a:t>
            </a:r>
            <a:r>
              <a:rPr lang="cs-CZ" dirty="0"/>
              <a:t>– e-</a:t>
            </a:r>
            <a:r>
              <a:rPr lang="cs-CZ" dirty="0" err="1"/>
              <a:t>health</a:t>
            </a:r>
            <a:r>
              <a:rPr lang="cs-CZ" dirty="0"/>
              <a:t>, psychosociální intervence, psychoterapie a psychoterapeutické intervence mimo zdravotní služby.</a:t>
            </a:r>
          </a:p>
          <a:p>
            <a:pPr marL="666900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pPr marL="885825" lvl="1" indent="-34290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3961918"/>
      </p:ext>
    </p:extLst>
  </p:cSld>
  <p:clrMapOvr>
    <a:masterClrMapping/>
  </p:clrMapOvr>
  <p:transition>
    <p:zoom dir="in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7B22465B-A01B-323A-8BC0-319AEE7682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17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F693EE99-29A8-84F0-15B1-45B16FCDD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Financování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C05CDB5E-1878-EED6-3E2B-67610E454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Kontinuální úprava úhradových mechanismů, </a:t>
            </a:r>
          </a:p>
          <a:p>
            <a:r>
              <a:rPr lang="cs-CZ" dirty="0"/>
              <a:t>Práce na systému bonifikace (ambulance, nemocnice) </a:t>
            </a:r>
          </a:p>
          <a:p>
            <a:r>
              <a:rPr lang="cs-CZ" dirty="0"/>
              <a:t>Zlepšení financování akutní psychiatrické péče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funkční DRG systém v psychiatrii, který zajišťuje adekvátní odbornou péči po dostatečnou dobu (doléčení do úpravy funkční kapacity a přechodu do komunitní/ambulantní péče, bez vzniku fenoménu „otáčivých dveří“ – krátké opakované hospitalizace v rámci jedné akutní epizody nemoci)</a:t>
            </a:r>
          </a:p>
        </p:txBody>
      </p:sp>
    </p:spTree>
    <p:extLst>
      <p:ext uri="{BB962C8B-B14F-4D97-AF65-F5344CB8AC3E}">
        <p14:creationId xmlns:p14="http://schemas.microsoft.com/office/powerpoint/2010/main" val="1308054416"/>
      </p:ext>
    </p:extLst>
  </p:cSld>
  <p:clrMapOvr>
    <a:masterClrMapping/>
  </p:clrMapOvr>
  <p:transition>
    <p:zoom dir="in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CE50F5A4-D24D-9E79-A53D-D7A556716E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18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547192DC-3AF7-E0C4-BF54-48A6A9C00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Kvalita péče, humanizace a lidská práva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51327FC0-EC5D-03F3-AB40-8D9486975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Nemocniční ombudsman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Vznik Expertní skupiny pro kvalitu péče v rámci ORDZ NIKEZ – příprava systému monitoringu kvality péče v psychiatrických zařízeních vedle certifikace kvality a vnitřního systému kontroly kvality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Novelizace pravidel pro využívání omezovacích prostředků, </a:t>
            </a:r>
            <a:r>
              <a:rPr lang="cs-CZ" b="0" dirty="0">
                <a:solidFill>
                  <a:srgbClr val="003D61"/>
                </a:solidFill>
              </a:rPr>
              <a:t>využívání kamer</a:t>
            </a:r>
            <a:r>
              <a:rPr lang="cs-CZ" b="0" dirty="0"/>
              <a:t>, vytvoření navazujících metodických materiálů</a:t>
            </a:r>
          </a:p>
        </p:txBody>
      </p:sp>
    </p:spTree>
    <p:extLst>
      <p:ext uri="{BB962C8B-B14F-4D97-AF65-F5344CB8AC3E}">
        <p14:creationId xmlns:p14="http://schemas.microsoft.com/office/powerpoint/2010/main" val="3263663748"/>
      </p:ext>
    </p:extLst>
  </p:cSld>
  <p:clrMapOvr>
    <a:masterClrMapping/>
  </p:clrMapOvr>
  <p:transition>
    <p:zoom dir="in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19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17BE0D5-7F16-CED3-9136-643B0A878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Zapojení lidí se zkušeností s duševním onemocněním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0326" y="1977886"/>
            <a:ext cx="10162874" cy="385411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400" b="0" dirty="0"/>
              <a:t>ustanovení platformy lidí se zkušeností s duševním onemocněním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400" b="0" dirty="0"/>
              <a:t>posílení zastoupení v NRDZ, zapojení do ORDZ NIKEZ a dalších skupin při MZD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400" b="0" dirty="0"/>
              <a:t>podpora zapojení na regionální úrovni a v zařízeních</a:t>
            </a:r>
          </a:p>
          <a:p>
            <a:pPr marL="357750" indent="-285750">
              <a:buFont typeface="Arial" panose="020B0604020202020204" pitchFamily="34" charset="0"/>
              <a:buChar char="•"/>
            </a:pPr>
            <a:endParaRPr lang="cs-CZ" b="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414900">
              <a:buFont typeface="Arial" panose="020B0604020202020204" pitchFamily="34" charset="0"/>
              <a:buChar char="•"/>
            </a:pPr>
            <a:endParaRPr lang="cs-CZ" sz="2400" b="0" dirty="0"/>
          </a:p>
        </p:txBody>
      </p:sp>
    </p:spTree>
    <p:extLst>
      <p:ext uri="{BB962C8B-B14F-4D97-AF65-F5344CB8AC3E}">
        <p14:creationId xmlns:p14="http://schemas.microsoft.com/office/powerpoint/2010/main" val="1260479521"/>
      </p:ext>
    </p:extLst>
  </p:cSld>
  <p:clrMapOvr>
    <a:masterClrMapping/>
  </p:clrMapOvr>
  <p:transition>
    <p:zoom dir="in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20</a:t>
            </a:fld>
            <a:endParaRPr lang="cs-CZ" alt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130" y="1366886"/>
            <a:ext cx="9880069" cy="4861113"/>
          </a:xfrm>
        </p:spPr>
        <p:txBody>
          <a:bodyPr/>
          <a:lstStyle/>
          <a:p>
            <a:pPr marL="72000" indent="0">
              <a:buNone/>
            </a:pPr>
            <a:r>
              <a:rPr lang="cs-CZ" i="1" dirty="0"/>
              <a:t>Podpora zapojování uživatelů a neformálních pečovatelů v jejich zapojování do systému péče o duševní zdraví a do hodnocení jeho kvality - projekt MZD</a:t>
            </a:r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dirty="0"/>
              <a:t>Realizace: </a:t>
            </a:r>
            <a:r>
              <a:rPr lang="cs-CZ" b="0" dirty="0"/>
              <a:t>1. 6. 2024 – 31. 5. 2028</a:t>
            </a:r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b="0" dirty="0"/>
              <a:t>Předmětem je podpora lidí se zkušeností s duševním onemocněním, a neformálních pečovatelů vytvářením podmínek pro jejich větší zapojení a vliv na poskytování péče o duševní zdraví, včetně jejich účasti na hodnocení  kvality péče.</a:t>
            </a:r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dirty="0"/>
              <a:t>Výstup: </a:t>
            </a:r>
            <a:r>
              <a:rPr lang="cs-CZ" b="0" dirty="0"/>
              <a:t>metodika pro zapojování pro kraje, obce a poskytovatele péče, vytvoření 4 krajských plánů pro zapojování; metodika pro peer pracovníky, vzdělávací program peer pracovníků, vyškolení min. 30 osob, přímé zaměstnání peer pracovníků na krajích, obcích a u poskytovatelů péče, vznik 4 krajských fór</a:t>
            </a:r>
          </a:p>
        </p:txBody>
      </p:sp>
    </p:spTree>
    <p:extLst>
      <p:ext uri="{BB962C8B-B14F-4D97-AF65-F5344CB8AC3E}">
        <p14:creationId xmlns:p14="http://schemas.microsoft.com/office/powerpoint/2010/main" val="944686817"/>
      </p:ext>
    </p:extLst>
  </p:cSld>
  <p:clrMapOvr>
    <a:masterClrMapping/>
  </p:clrMapOvr>
  <p:transition>
    <p:zoom dir="in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21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17BE0D5-7F16-CED3-9136-643B0A878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596" y="399387"/>
            <a:ext cx="10753200" cy="451576"/>
          </a:xfrm>
        </p:spPr>
        <p:txBody>
          <a:bodyPr/>
          <a:lstStyle/>
          <a:p>
            <a:r>
              <a:rPr lang="cs-CZ" dirty="0"/>
              <a:t>Podpora dostupnosti psychologické péče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2000" indent="0">
              <a:buNone/>
            </a:pPr>
            <a:r>
              <a:rPr lang="cs-CZ" sz="2400" b="1" dirty="0">
                <a:latin typeface="+mj-lt"/>
                <a:ea typeface="+mj-ea"/>
                <a:cs typeface="+mj-cs"/>
              </a:rPr>
              <a:t>Akreditovaný kvalifikační kurzu psycholog ve zdravotnictví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zvýšení dostupnosti – od ledna 2023 není vyhrazeno jen VŠ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zkrácení kurzu – z 270 na 100 hodin (teorie i praxe)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zvýšení kapacit kurzu – cca o 300 míst (celkem 403 míst, 10 subjektů)</a:t>
            </a:r>
          </a:p>
          <a:p>
            <a:endParaRPr lang="cs-CZ" b="0" dirty="0"/>
          </a:p>
          <a:p>
            <a:pPr marL="72000" indent="0">
              <a:buNone/>
            </a:pPr>
            <a:r>
              <a:rPr lang="cs-CZ" dirty="0"/>
              <a:t>V roce 2024 absolvovalo kurz 315 psychologů (85 v roce 2023).</a:t>
            </a:r>
          </a:p>
        </p:txBody>
      </p:sp>
    </p:spTree>
    <p:extLst>
      <p:ext uri="{BB962C8B-B14F-4D97-AF65-F5344CB8AC3E}">
        <p14:creationId xmlns:p14="http://schemas.microsoft.com/office/powerpoint/2010/main" val="358550534"/>
      </p:ext>
    </p:extLst>
  </p:cSld>
  <p:clrMapOvr>
    <a:masterClrMapping/>
  </p:clrMapOvr>
  <p:transition>
    <p:zoom dir="in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22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17BE0D5-7F16-CED3-9136-643B0A878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0"/>
            <a:ext cx="9059333" cy="1052513"/>
          </a:xfrm>
        </p:spPr>
        <p:txBody>
          <a:bodyPr/>
          <a:lstStyle/>
          <a:p>
            <a:r>
              <a:rPr lang="pl-PL" dirty="0"/>
              <a:t>Vzdělávací program Klinická psychologie – upraveno od 1. 9. 2024</a:t>
            </a:r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6886" y="1423447"/>
            <a:ext cx="10106313" cy="440855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zkrácení programu na 4 roky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celá praxe v akreditovaném zařízení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rozšíření praxe i pro dětské pacienty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zpřesnění podmínek pro akreditované zařízení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zpřesnění požadovaných teoretických znalostí, praktických dovedností a výkonů v základním kmeni a ve vlastním specializovaným výcviku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O akreditaci žádá zpravidla min. 15 žadatelů v každé akreditační komisi, která zasedá nově 6 x do roka.</a:t>
            </a:r>
          </a:p>
        </p:txBody>
      </p:sp>
    </p:spTree>
    <p:extLst>
      <p:ext uri="{BB962C8B-B14F-4D97-AF65-F5344CB8AC3E}">
        <p14:creationId xmlns:p14="http://schemas.microsoft.com/office/powerpoint/2010/main" val="37389243"/>
      </p:ext>
    </p:extLst>
  </p:cSld>
  <p:clrMapOvr>
    <a:masterClrMapping/>
  </p:clrMapOvr>
  <p:transition>
    <p:zoom dir="in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23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17BE0D5-7F16-CED3-9136-643B0A878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312" y="334602"/>
            <a:ext cx="10753200" cy="451576"/>
          </a:xfrm>
        </p:spPr>
        <p:txBody>
          <a:bodyPr/>
          <a:lstStyle/>
          <a:p>
            <a:r>
              <a:rPr lang="cs-CZ" dirty="0"/>
              <a:t>Vzdělávací program Dětská klinická psychologie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6312" y="1495698"/>
            <a:ext cx="10096887" cy="24429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délka min. 24 měsíců (2 měsíce na akreditovaném pracovišti)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teoretickou část zajišťuje IPVZ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praktickou část akreditovaná pracoviště – nyní cca 20, další o akreditaci žádají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Připravuje se nový vzdělávací program.</a:t>
            </a:r>
          </a:p>
        </p:txBody>
      </p:sp>
      <p:sp>
        <p:nvSpPr>
          <p:cNvPr id="2" name="Nadpis 3">
            <a:extLst>
              <a:ext uri="{FF2B5EF4-FFF2-40B4-BE49-F238E27FC236}">
                <a16:creationId xmlns:a16="http://schemas.microsoft.com/office/drawing/2014/main" id="{80064DE8-B3FA-9A9B-6224-36434EDC3475}"/>
              </a:ext>
            </a:extLst>
          </p:cNvPr>
          <p:cNvSpPr txBox="1">
            <a:spLocks/>
          </p:cNvSpPr>
          <p:nvPr/>
        </p:nvSpPr>
        <p:spPr>
          <a:xfrm>
            <a:off x="414000" y="3536897"/>
            <a:ext cx="10753200" cy="4515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rtl="0" eaLnBrk="1" fontAlgn="base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9pPr>
          </a:lstStyle>
          <a:p>
            <a:endParaRPr lang="cs-CZ" kern="0" dirty="0">
              <a:solidFill>
                <a:schemeClr val="tx1"/>
              </a:solidFill>
            </a:endParaRPr>
          </a:p>
        </p:txBody>
      </p:sp>
      <p:sp>
        <p:nvSpPr>
          <p:cNvPr id="6" name="Zástupný obsah 4">
            <a:extLst>
              <a:ext uri="{FF2B5EF4-FFF2-40B4-BE49-F238E27FC236}">
                <a16:creationId xmlns:a16="http://schemas.microsoft.com/office/drawing/2014/main" id="{7D6C7744-C905-9A23-395C-08BB17D34E83}"/>
              </a:ext>
            </a:extLst>
          </p:cNvPr>
          <p:cNvSpPr txBox="1">
            <a:spLocks/>
          </p:cNvSpPr>
          <p:nvPr/>
        </p:nvSpPr>
        <p:spPr>
          <a:xfrm>
            <a:off x="553648" y="4082954"/>
            <a:ext cx="10753200" cy="24429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2000" marR="0" indent="-180000" algn="l" defTabSz="914400" rtl="0" eaLnBrk="1" fontAlgn="base" latinLnBrk="0" hangingPunct="1">
              <a:lnSpc>
                <a:spcPts val="36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tabLst/>
              <a:defRPr sz="2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18000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80000"/>
              <a:buFontTx/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18288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Blip>
                <a:blip r:embed="rId2"/>
              </a:buBlip>
              <a:defRPr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86848912"/>
      </p:ext>
    </p:extLst>
  </p:cSld>
  <p:clrMapOvr>
    <a:masterClrMapping/>
  </p:clrMapOvr>
  <p:transition>
    <p:zoom dir="in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667C1-C6DF-C227-622E-FE23C6B04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3F3FE29-2C92-E499-3B68-EDF4333BAA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24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ED9F47C4-67E7-FE88-8F0F-871ADF182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447" y="362536"/>
            <a:ext cx="10753200" cy="451576"/>
          </a:xfrm>
        </p:spPr>
        <p:txBody>
          <a:bodyPr/>
          <a:lstStyle/>
          <a:p>
            <a:r>
              <a:rPr lang="cs-CZ" dirty="0"/>
              <a:t>Vzdělávací program Psychoterapie</a:t>
            </a:r>
          </a:p>
        </p:txBody>
      </p:sp>
      <p:sp>
        <p:nvSpPr>
          <p:cNvPr id="6" name="Zástupný obsah 4">
            <a:extLst>
              <a:ext uri="{FF2B5EF4-FFF2-40B4-BE49-F238E27FC236}">
                <a16:creationId xmlns:a16="http://schemas.microsoft.com/office/drawing/2014/main" id="{5C0BB36E-3748-C915-4214-F68C471DBF66}"/>
              </a:ext>
            </a:extLst>
          </p:cNvPr>
          <p:cNvSpPr txBox="1">
            <a:spLocks/>
          </p:cNvSpPr>
          <p:nvPr/>
        </p:nvSpPr>
        <p:spPr>
          <a:xfrm>
            <a:off x="553648" y="4082954"/>
            <a:ext cx="10753200" cy="24429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2000" marR="0" indent="-180000" algn="l" defTabSz="914400" rtl="0" eaLnBrk="1" fontAlgn="base" latinLnBrk="0" hangingPunct="1">
              <a:lnSpc>
                <a:spcPts val="36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tabLst/>
              <a:defRPr sz="2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18000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80000"/>
              <a:buFontTx/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18288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Blip>
                <a:blip r:embed="rId2"/>
              </a:buBlip>
              <a:defRPr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endParaRPr lang="cs-CZ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831653F6-0D86-AB50-5648-68BD04104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3447" y="1600201"/>
            <a:ext cx="9280537" cy="45259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délka min. 24 měsíců (6 měsíců na akreditovaném pracovišti)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teoretickou část zajišťuje IPVZ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praktickou část akreditovaná pracoviště – nyní cca 62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O akreditaci žádá zpravidla min. 4 žadatelé v každé akreditační komisi, zasedá nově 6 x do roka.</a:t>
            </a:r>
          </a:p>
          <a:p>
            <a:pPr>
              <a:buFont typeface="Arial" panose="020B0604020202020204" pitchFamily="34" charset="0"/>
              <a:buChar char="•"/>
            </a:pPr>
            <a:endParaRPr lang="cs-CZ" b="0" dirty="0"/>
          </a:p>
        </p:txBody>
      </p:sp>
    </p:spTree>
    <p:extLst>
      <p:ext uri="{BB962C8B-B14F-4D97-AF65-F5344CB8AC3E}">
        <p14:creationId xmlns:p14="http://schemas.microsoft.com/office/powerpoint/2010/main" val="1987038355"/>
      </p:ext>
    </p:extLst>
  </p:cSld>
  <p:clrMapOvr>
    <a:masterClrMapping/>
  </p:clrMapOvr>
  <p:transition>
    <p:zoom dir="in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25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17BE0D5-7F16-CED3-9136-643B0A878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Rezidenční místa a úhrady - 2025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651" y="1714642"/>
            <a:ext cx="10753200" cy="192465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celkově navýšena částka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ošetřovatelská péče v psychiatrii – 10 míst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klinická psychologie – 10 míst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dětská klinická psychologie – 5 míst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psychoterapie – 5 míst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psychiatrie – 15 míst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dětská a dorostová psychiatrie – 15 míst</a:t>
            </a:r>
          </a:p>
          <a:p>
            <a:pPr>
              <a:buFont typeface="Arial" panose="020B0604020202020204" pitchFamily="34" charset="0"/>
              <a:buChar char="•"/>
            </a:pPr>
            <a:endParaRPr lang="cs-CZ" b="0" dirty="0"/>
          </a:p>
        </p:txBody>
      </p:sp>
      <p:sp>
        <p:nvSpPr>
          <p:cNvPr id="6" name="Zástupný obsah 4">
            <a:extLst>
              <a:ext uri="{FF2B5EF4-FFF2-40B4-BE49-F238E27FC236}">
                <a16:creationId xmlns:a16="http://schemas.microsoft.com/office/drawing/2014/main" id="{72E13DD5-6233-ECF8-E09D-9886C107280E}"/>
              </a:ext>
            </a:extLst>
          </p:cNvPr>
          <p:cNvSpPr txBox="1">
            <a:spLocks/>
          </p:cNvSpPr>
          <p:nvPr/>
        </p:nvSpPr>
        <p:spPr>
          <a:xfrm>
            <a:off x="1438800" y="4550758"/>
            <a:ext cx="9977060" cy="19246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2000" marR="0" indent="-180000" algn="l" defTabSz="914400" rtl="0" eaLnBrk="1" fontAlgn="base" latinLnBrk="0" hangingPunct="1">
              <a:lnSpc>
                <a:spcPts val="36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tabLst/>
              <a:defRPr sz="2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18000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80000"/>
              <a:buFontTx/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18288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Blip>
                <a:blip r:embed="rId2"/>
              </a:buBlip>
              <a:defRPr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cs-CZ" sz="2400" kern="0" dirty="0"/>
              <a:t>+ zvyšování úhrad</a:t>
            </a:r>
          </a:p>
        </p:txBody>
      </p:sp>
    </p:spTree>
    <p:extLst>
      <p:ext uri="{BB962C8B-B14F-4D97-AF65-F5344CB8AC3E}">
        <p14:creationId xmlns:p14="http://schemas.microsoft.com/office/powerpoint/2010/main" val="3406431507"/>
      </p:ext>
    </p:extLst>
  </p:cSld>
  <p:clrMapOvr>
    <a:masterClrMapping/>
  </p:clrMapOvr>
  <p:transition>
    <p:zoom dir="in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26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17BE0D5-7F16-CED3-9136-643B0A878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Posílení počtu praktických sester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možnost zapojit se dříve do praxe </a:t>
            </a:r>
            <a:r>
              <a:rPr lang="cs-CZ" b="0" dirty="0"/>
              <a:t>– novela zákona o nelékařských zdravotnických povoláních účinná od 22. srpna 2025</a:t>
            </a:r>
          </a:p>
        </p:txBody>
      </p:sp>
    </p:spTree>
    <p:extLst>
      <p:ext uri="{BB962C8B-B14F-4D97-AF65-F5344CB8AC3E}">
        <p14:creationId xmlns:p14="http://schemas.microsoft.com/office/powerpoint/2010/main" val="3302774125"/>
      </p:ext>
    </p:extLst>
  </p:cSld>
  <p:clrMapOvr>
    <a:masterClrMapping/>
  </p:clrMapOvr>
  <p:transition>
    <p:zoom dir="in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27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17BE0D5-7F16-CED3-9136-643B0A878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800" y="290572"/>
            <a:ext cx="10753200" cy="451576"/>
          </a:xfrm>
        </p:spPr>
        <p:txBody>
          <a:bodyPr/>
          <a:lstStyle/>
          <a:p>
            <a:r>
              <a:rPr lang="cs-CZ" dirty="0"/>
              <a:t>Podpora zajištění odborných kapacit – projekty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5166" y="1709530"/>
            <a:ext cx="10078033" cy="4122470"/>
          </a:xfrm>
        </p:spPr>
        <p:txBody>
          <a:bodyPr/>
          <a:lstStyle/>
          <a:p>
            <a:pPr marL="72000" indent="0">
              <a:buNone/>
            </a:pPr>
            <a:r>
              <a:rPr lang="cs-CZ" i="1" dirty="0"/>
              <a:t>Podpora rozvoje zdravotní péče o dětské duševní zdraví</a:t>
            </a:r>
          </a:p>
          <a:p>
            <a:pPr marL="72000" indent="0">
              <a:buNone/>
            </a:pPr>
            <a:endParaRPr lang="cs-CZ" b="0" i="1" dirty="0"/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dirty="0"/>
              <a:t>Doba realizace: </a:t>
            </a:r>
            <a:r>
              <a:rPr lang="cs-CZ" b="0" dirty="0"/>
              <a:t>1. 6. 2025 – 31. 5. 2028</a:t>
            </a:r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b="0" dirty="0"/>
              <a:t>Projekt podporuje motivaci a vzdělávání zdravotnických pracovníků, aby se zvýšila odborná kapacita a kvalita péče o duševní zdraví dětí a adolescentů v České republice. </a:t>
            </a:r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dirty="0"/>
              <a:t>Výstup: </a:t>
            </a:r>
            <a:r>
              <a:rPr lang="cs-CZ" b="0" dirty="0"/>
              <a:t>sada nástrojů pro motivaci, 200 podpořených studentů a odborníků, kurz pro sestry</a:t>
            </a:r>
          </a:p>
          <a:p>
            <a:endParaRPr lang="cs-CZ" b="0" dirty="0"/>
          </a:p>
        </p:txBody>
      </p:sp>
    </p:spTree>
    <p:extLst>
      <p:ext uri="{BB962C8B-B14F-4D97-AF65-F5344CB8AC3E}">
        <p14:creationId xmlns:p14="http://schemas.microsoft.com/office/powerpoint/2010/main" val="2437040139"/>
      </p:ext>
    </p:extLst>
  </p:cSld>
  <p:clrMapOvr>
    <a:masterClrMapping/>
  </p:clrMapOvr>
  <p:transition>
    <p:zoom dir="in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28</a:t>
            </a:fld>
            <a:endParaRPr lang="cs-CZ" alt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2000" indent="0">
              <a:buNone/>
            </a:pPr>
            <a:r>
              <a:rPr lang="cs-CZ" i="1" dirty="0"/>
              <a:t>Zajištění klinických psychologů a dětských klinických psychologů pro oddělení nemocnic a do terénu (ambulantní praxe)</a:t>
            </a:r>
          </a:p>
          <a:p>
            <a:pPr marL="72000" indent="0">
              <a:buNone/>
            </a:pPr>
            <a:endParaRPr lang="cs-CZ" i="1" dirty="0"/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dirty="0"/>
              <a:t>Doba realizace: </a:t>
            </a:r>
            <a:r>
              <a:rPr lang="cs-CZ" b="0" dirty="0"/>
              <a:t>1. 9. 2024 – 31. 5. 2028</a:t>
            </a:r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b="0" dirty="0"/>
              <a:t>Předmětem je podpořit specializační vzdělávání v oboru klinická psychologie, dětská klinická psychologie a psychoterapie.</a:t>
            </a:r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dirty="0"/>
              <a:t>Výstup: </a:t>
            </a:r>
            <a:r>
              <a:rPr lang="cs-CZ" b="0" dirty="0"/>
              <a:t>180 klinických psychologů, 10 dětských klinických psychologů</a:t>
            </a:r>
          </a:p>
          <a:p>
            <a:pPr marL="72000" indent="0">
              <a:buNone/>
            </a:pPr>
            <a:endParaRPr lang="cs-CZ" dirty="0"/>
          </a:p>
        </p:txBody>
      </p:sp>
      <p:sp>
        <p:nvSpPr>
          <p:cNvPr id="2" name="Nadpis 3">
            <a:extLst>
              <a:ext uri="{FF2B5EF4-FFF2-40B4-BE49-F238E27FC236}">
                <a16:creationId xmlns:a16="http://schemas.microsoft.com/office/drawing/2014/main" id="{C15D326F-EBDD-4E0F-B041-FC2B51D8F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800" y="290572"/>
            <a:ext cx="10753200" cy="451576"/>
          </a:xfrm>
        </p:spPr>
        <p:txBody>
          <a:bodyPr/>
          <a:lstStyle/>
          <a:p>
            <a:r>
              <a:rPr lang="cs-CZ" dirty="0"/>
              <a:t>Podpora zajištění odborných kapacit – projekty</a:t>
            </a:r>
          </a:p>
        </p:txBody>
      </p:sp>
    </p:spTree>
    <p:extLst>
      <p:ext uri="{BB962C8B-B14F-4D97-AF65-F5344CB8AC3E}">
        <p14:creationId xmlns:p14="http://schemas.microsoft.com/office/powerpoint/2010/main" val="2902979655"/>
      </p:ext>
    </p:extLst>
  </p:cSld>
  <p:clrMapOvr>
    <a:masterClrMapping/>
  </p:clrMapOvr>
  <p:transition>
    <p:zoom dir="in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text, Písmo, Grafika, grafický design&#10;&#10;Popis byl vytvořen automaticky">
            <a:extLst>
              <a:ext uri="{FF2B5EF4-FFF2-40B4-BE49-F238E27FC236}">
                <a16:creationId xmlns:a16="http://schemas.microsoft.com/office/drawing/2014/main" id="{5C2BE8A0-DCA9-EE77-B6E3-3E9CE74B2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86" y="790955"/>
            <a:ext cx="4131995" cy="2049104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C68459E6-89B8-660B-8C4B-43B3578D270F}"/>
              </a:ext>
            </a:extLst>
          </p:cNvPr>
          <p:cNvSpPr/>
          <p:nvPr/>
        </p:nvSpPr>
        <p:spPr>
          <a:xfrm>
            <a:off x="646981" y="4483866"/>
            <a:ext cx="5000625" cy="340197"/>
          </a:xfrm>
          <a:prstGeom prst="rect">
            <a:avLst/>
          </a:prstGeom>
          <a:solidFill>
            <a:srgbClr val="E851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B6D46B31-DC90-FB6B-3EB1-5516B780D8F8}"/>
              </a:ext>
            </a:extLst>
          </p:cNvPr>
          <p:cNvSpPr/>
          <p:nvPr/>
        </p:nvSpPr>
        <p:spPr>
          <a:xfrm>
            <a:off x="646981" y="4889500"/>
            <a:ext cx="5000625" cy="340197"/>
          </a:xfrm>
          <a:prstGeom prst="rect">
            <a:avLst/>
          </a:prstGeom>
          <a:solidFill>
            <a:srgbClr val="7B89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E7A8878-6100-C692-66D0-3B4C51E811DE}"/>
              </a:ext>
            </a:extLst>
          </p:cNvPr>
          <p:cNvSpPr/>
          <p:nvPr/>
        </p:nvSpPr>
        <p:spPr>
          <a:xfrm>
            <a:off x="646981" y="5302749"/>
            <a:ext cx="5000625" cy="340197"/>
          </a:xfrm>
          <a:prstGeom prst="rect">
            <a:avLst/>
          </a:prstGeom>
          <a:solidFill>
            <a:srgbClr val="F6A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03B27EA7-AC84-C439-5837-E815DDFBE81E}"/>
              </a:ext>
            </a:extLst>
          </p:cNvPr>
          <p:cNvSpPr/>
          <p:nvPr/>
        </p:nvSpPr>
        <p:spPr>
          <a:xfrm>
            <a:off x="646981" y="5726848"/>
            <a:ext cx="5000625" cy="340197"/>
          </a:xfrm>
          <a:prstGeom prst="rect">
            <a:avLst/>
          </a:prstGeom>
          <a:solidFill>
            <a:srgbClr val="9BC6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77C6A082-B59A-F24B-CD9B-1E8AC4173C34}"/>
              </a:ext>
            </a:extLst>
          </p:cNvPr>
          <p:cNvSpPr txBox="1"/>
          <p:nvPr/>
        </p:nvSpPr>
        <p:spPr>
          <a:xfrm>
            <a:off x="6313027" y="1390481"/>
            <a:ext cx="5461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1" i="0" u="none" strike="noStrike" kern="1200" cap="none" spc="0" normalizeH="0" baseline="0" noProof="0" dirty="0">
                <a:ln>
                  <a:noFill/>
                </a:ln>
                <a:solidFill>
                  <a:srgbClr val="E8516F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Koncepce dětské a dorostové psychiatrie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600" b="0" i="1" u="none" strike="noStrike" kern="1200" cap="none" spc="0" normalizeH="0" baseline="0" noProof="0" dirty="0">
              <a:ln>
                <a:noFill/>
              </a:ln>
              <a:solidFill>
                <a:srgbClr val="E8516F"/>
              </a:solidFill>
              <a:effectLst/>
              <a:uLnTx/>
              <a:uFillTx/>
              <a:latin typeface="Poppins" panose="00000500000000000000" pitchFamily="2" charset="-18"/>
              <a:ea typeface="+mn-ea"/>
              <a:cs typeface="Poppins" panose="00000500000000000000" pitchFamily="2" charset="-1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600" b="0" i="1" u="none" strike="noStrike" kern="1200" cap="none" spc="0" normalizeH="0" baseline="0" noProof="0" dirty="0">
              <a:ln>
                <a:noFill/>
              </a:ln>
              <a:solidFill>
                <a:srgbClr val="E8516F"/>
              </a:solidFill>
              <a:effectLst/>
              <a:uLnTx/>
              <a:uFillTx/>
              <a:latin typeface="Poppins" panose="00000500000000000000" pitchFamily="2" charset="-18"/>
              <a:ea typeface="+mn-ea"/>
              <a:cs typeface="Poppins" panose="00000500000000000000" pitchFamily="2" charset="-18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7639713A-B629-D938-EB21-B0A959538F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5931" y="5386651"/>
            <a:ext cx="834667" cy="232201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BBC88448-4B83-9693-C2C1-D592A805D3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5932" y="4568837"/>
            <a:ext cx="1095040" cy="170256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B41B5DF0-A146-3339-B06E-FE16EDF398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5931" y="4948542"/>
            <a:ext cx="1195519" cy="225815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0345BF46-1904-1ADC-ABB8-551FEDDC1E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5931" y="5796766"/>
            <a:ext cx="1071544" cy="177306"/>
          </a:xfrm>
          <a:prstGeom prst="rect">
            <a:avLst/>
          </a:prstGeom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497C3AD5-AFE1-1BFB-BE3E-FC7E36FA1C6D}"/>
              </a:ext>
            </a:extLst>
          </p:cNvPr>
          <p:cNvSpPr txBox="1"/>
          <p:nvPr/>
        </p:nvSpPr>
        <p:spPr>
          <a:xfrm>
            <a:off x="6891867" y="4376066"/>
            <a:ext cx="4653152" cy="1710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doc. MUDr. Michal Goetz, PhD.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Dětská psychiatrická nemocnice Opařany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3. LF UK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Pracovní skupina MZ ČR pro dětskou a dorostovou psychiatrii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Odborná rada pro duševní zdraví MZ ČR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Sekce dětské a dorostové psychiatrie PS ČLS JEP</a:t>
            </a:r>
          </a:p>
        </p:txBody>
      </p:sp>
    </p:spTree>
    <p:extLst>
      <p:ext uri="{BB962C8B-B14F-4D97-AF65-F5344CB8AC3E}">
        <p14:creationId xmlns:p14="http://schemas.microsoft.com/office/powerpoint/2010/main" val="16472559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snímek obrazovky, diagram, číslo&#10;&#10;Obsah vygenerovaný umělou inteligencí může být nesprávný.">
            <a:extLst>
              <a:ext uri="{FF2B5EF4-FFF2-40B4-BE49-F238E27FC236}">
                <a16:creationId xmlns:a16="http://schemas.microsoft.com/office/drawing/2014/main" id="{397B1BB0-6172-D592-EE91-E3A5C82C5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9" t="8849"/>
          <a:stretch/>
        </p:blipFill>
        <p:spPr>
          <a:xfrm>
            <a:off x="6388100" y="1681315"/>
            <a:ext cx="5746187" cy="5063613"/>
          </a:xfrm>
          <a:prstGeom prst="rect">
            <a:avLst/>
          </a:prstGeom>
          <a:ln>
            <a:noFill/>
          </a:ln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493842E3-C024-7AD1-E4E1-B8C83B6E6DE5}"/>
              </a:ext>
            </a:extLst>
          </p:cNvPr>
          <p:cNvSpPr txBox="1"/>
          <p:nvPr/>
        </p:nvSpPr>
        <p:spPr>
          <a:xfrm>
            <a:off x="916448" y="155296"/>
            <a:ext cx="1094330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Zdraví adolescentů ve 41 zemích (1994–2022)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E8516F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Psychické potíže (špatná nálada, nervozita, problémy se spánkem)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E8516F"/>
              </a:solidFill>
              <a:effectLst/>
              <a:uLnTx/>
              <a:uFillTx/>
              <a:latin typeface="Poppins" panose="00000500000000000000" pitchFamily="2" charset="-18"/>
              <a:ea typeface="+mn-ea"/>
              <a:cs typeface="Poppins" panose="00000500000000000000" pitchFamily="2" charset="-18"/>
            </a:endParaRPr>
          </a:p>
        </p:txBody>
      </p:sp>
      <p:pic>
        <p:nvPicPr>
          <p:cNvPr id="2" name="Zástupný obsah 4" descr="Obsah obrázku text, snímek obrazovky, diagram, číslo&#10;&#10;Obsah vygenerovaný umělou inteligencí může být nesprávný.">
            <a:extLst>
              <a:ext uri="{FF2B5EF4-FFF2-40B4-BE49-F238E27FC236}">
                <a16:creationId xmlns:a16="http://schemas.microsoft.com/office/drawing/2014/main" id="{85F1E763-39EF-6436-9ABE-99924A76F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9" r="53470"/>
          <a:stretch/>
        </p:blipFill>
        <p:spPr>
          <a:xfrm>
            <a:off x="362513" y="1698930"/>
            <a:ext cx="5619188" cy="5063613"/>
          </a:xfrm>
          <a:prstGeom prst="rect">
            <a:avLst/>
          </a:prstGeom>
          <a:ln>
            <a:noFill/>
          </a:ln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0F05D6A-83E6-9943-2741-7439B94D4495}"/>
              </a:ext>
            </a:extLst>
          </p:cNvPr>
          <p:cNvSpPr txBox="1"/>
          <p:nvPr/>
        </p:nvSpPr>
        <p:spPr>
          <a:xfrm>
            <a:off x="2243611" y="973279"/>
            <a:ext cx="82889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Schrijvers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 a kol.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Three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Decades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of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 Adolescent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Health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: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Unveiling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Global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Trends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Across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 41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Countries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 in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Psychological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 and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Somatic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Complaints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 (1994-2022).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Int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 J Public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Health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. 2024 Dec 2;69:1607774. </a:t>
            </a:r>
          </a:p>
        </p:txBody>
      </p:sp>
    </p:spTree>
    <p:extLst>
      <p:ext uri="{BB962C8B-B14F-4D97-AF65-F5344CB8AC3E}">
        <p14:creationId xmlns:p14="http://schemas.microsoft.com/office/powerpoint/2010/main" val="5934120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C2DFC37F-D0EA-7894-539E-10F6F8116C71}"/>
              </a:ext>
            </a:extLst>
          </p:cNvPr>
          <p:cNvGraphicFramePr>
            <a:graphicFrameLocks/>
          </p:cNvGraphicFramePr>
          <p:nvPr/>
        </p:nvGraphicFramePr>
        <p:xfrm>
          <a:off x="728420" y="1649385"/>
          <a:ext cx="8710048" cy="4806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ovéPole 8">
            <a:extLst>
              <a:ext uri="{FF2B5EF4-FFF2-40B4-BE49-F238E27FC236}">
                <a16:creationId xmlns:a16="http://schemas.microsoft.com/office/drawing/2014/main" id="{8A7287D9-2257-2790-8416-3503FEE5F8CC}"/>
              </a:ext>
            </a:extLst>
          </p:cNvPr>
          <p:cNvSpPr txBox="1"/>
          <p:nvPr/>
        </p:nvSpPr>
        <p:spPr>
          <a:xfrm>
            <a:off x="9735651" y="2940503"/>
            <a:ext cx="219269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Nárůst </a:t>
            </a: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E8516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od roku 2010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600" b="1" i="0" u="none" strike="noStrike" kern="1200" cap="none" spc="0" normalizeH="0" baseline="0" noProof="0">
                <a:ln>
                  <a:noFill/>
                </a:ln>
                <a:solidFill>
                  <a:srgbClr val="E8516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73 %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Spojnice: pravoúhlá 19">
            <a:extLst>
              <a:ext uri="{FF2B5EF4-FFF2-40B4-BE49-F238E27FC236}">
                <a16:creationId xmlns:a16="http://schemas.microsoft.com/office/drawing/2014/main" id="{5F0914ED-E837-E85A-BD35-F625B81F7CC5}"/>
              </a:ext>
            </a:extLst>
          </p:cNvPr>
          <p:cNvCxnSpPr>
            <a:cxnSpLocks/>
          </p:cNvCxnSpPr>
          <p:nvPr/>
        </p:nvCxnSpPr>
        <p:spPr>
          <a:xfrm flipV="1">
            <a:off x="7919576" y="2354259"/>
            <a:ext cx="1163781" cy="495481"/>
          </a:xfrm>
          <a:prstGeom prst="bentConnector3">
            <a:avLst>
              <a:gd name="adj1" fmla="val 50000"/>
            </a:avLst>
          </a:prstGeom>
          <a:ln w="95250">
            <a:solidFill>
              <a:srgbClr val="E8516F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F9FEB07B-A937-9FFB-ADF5-4BE8E75F491E}"/>
              </a:ext>
            </a:extLst>
          </p:cNvPr>
          <p:cNvGraphicFramePr/>
          <p:nvPr/>
        </p:nvGraphicFramePr>
        <p:xfrm>
          <a:off x="609600" y="167148"/>
          <a:ext cx="10972800" cy="1317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423087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D1B7B3E-85D5-22AE-7C35-D24A5B015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8173"/>
            <a:ext cx="10515600" cy="524074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cs-CZ" dirty="0">
                <a:latin typeface="Poppins" pitchFamily="2" charset="0"/>
                <a:ea typeface="Calibri" panose="020F0502020204030204" pitchFamily="34" charset="0"/>
                <a:cs typeface="Poppins" pitchFamily="2" charset="0"/>
              </a:rPr>
              <a:t>Koncepce byla zpracovaná Sekcí dětské a dorostové psychiatrie PS ČLS JEP na základě </a:t>
            </a:r>
            <a:r>
              <a:rPr lang="cs-CZ" b="1" dirty="0">
                <a:latin typeface="Poppins" pitchFamily="2" charset="0"/>
                <a:ea typeface="Calibri" panose="020F0502020204030204" pitchFamily="34" charset="0"/>
                <a:cs typeface="Poppins" pitchFamily="2" charset="0"/>
              </a:rPr>
              <a:t>pověření Radou vlády pro duševního zdraví z roku 2021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Poppins" pitchFamily="2" charset="0"/>
                <a:ea typeface="Calibri" panose="020F0502020204030204" pitchFamily="34" charset="0"/>
                <a:cs typeface="Poppins" pitchFamily="2" charset="0"/>
              </a:rPr>
              <a:t>Navazuje na kapitolu dětské psychiatrie v koncepci psychiatrické společnosti z roku 2008 a reaguje na Národní akční plán pro duševní zdraví, přičemž řeší dosud nesplněné cíle a nové výzvy identifikované v posledních letech</a:t>
            </a:r>
          </a:p>
          <a:p>
            <a:pPr>
              <a:lnSpc>
                <a:spcPct val="150000"/>
              </a:lnSpc>
            </a:pPr>
            <a:endParaRPr lang="cs-CZ" dirty="0">
              <a:latin typeface="Poppins" pitchFamily="2" charset="0"/>
              <a:cs typeface="Poppi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643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2B8D0B-84DA-6F2D-6282-93CA31756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 descr="Obsah obrázku text, snímek obrazovky, dokument, Písmo&#10;&#10;Obsah vygenerovaný umělou inteligencí může být nesprávný.">
            <a:extLst>
              <a:ext uri="{FF2B5EF4-FFF2-40B4-BE49-F238E27FC236}">
                <a16:creationId xmlns:a16="http://schemas.microsoft.com/office/drawing/2014/main" id="{3FD25960-1612-CEC7-B19D-07DB3F18EC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6"/>
          <a:stretch/>
        </p:blipFill>
        <p:spPr>
          <a:xfrm>
            <a:off x="671108" y="365124"/>
            <a:ext cx="5235097" cy="6127749"/>
          </a:xfrm>
        </p:spPr>
      </p:pic>
      <p:pic>
        <p:nvPicPr>
          <p:cNvPr id="7" name="Obrázek 6" descr="Obsah obrázku text, snímek obrazovky, dokument, Písmo&#10;&#10;Obsah vygenerovaný umělou inteligencí může být nesprávný.">
            <a:extLst>
              <a:ext uri="{FF2B5EF4-FFF2-40B4-BE49-F238E27FC236}">
                <a16:creationId xmlns:a16="http://schemas.microsoft.com/office/drawing/2014/main" id="{D4B20DB9-2CE4-8C54-1DDB-60EC871EDA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205" y="365125"/>
            <a:ext cx="5277422" cy="6127750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A94BF5BE-24A0-7104-5EC3-30E0903BD200}"/>
              </a:ext>
            </a:extLst>
          </p:cNvPr>
          <p:cNvSpPr/>
          <p:nvPr/>
        </p:nvSpPr>
        <p:spPr>
          <a:xfrm>
            <a:off x="5116286" y="5900057"/>
            <a:ext cx="441574" cy="1959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46354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B7731B-5760-85B5-E04C-E3D2391A3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6049"/>
            <a:ext cx="10515600" cy="435133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2400" dirty="0">
                <a:effectLst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 </a:t>
            </a:r>
            <a:r>
              <a:rPr lang="cs-CZ" sz="2400" b="1" dirty="0">
                <a:effectLst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Hlavní cíle  koncepce:</a:t>
            </a:r>
          </a:p>
          <a:p>
            <a:pPr lvl="1">
              <a:lnSpc>
                <a:spcPct val="150000"/>
              </a:lnSpc>
            </a:pPr>
            <a:r>
              <a:rPr lang="cs-CZ" dirty="0">
                <a:effectLst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Řešení personální krize</a:t>
            </a:r>
          </a:p>
          <a:p>
            <a:pPr lvl="1">
              <a:lnSpc>
                <a:spcPct val="150000"/>
              </a:lnSpc>
            </a:pPr>
            <a:r>
              <a:rPr lang="cs-CZ" dirty="0">
                <a:effectLst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Zvýšení dostupnosti a kapacity péče</a:t>
            </a:r>
          </a:p>
          <a:p>
            <a:pPr lvl="1">
              <a:lnSpc>
                <a:spcPct val="150000"/>
              </a:lnSpc>
            </a:pPr>
            <a:r>
              <a:rPr lang="cs-CZ" dirty="0">
                <a:effectLst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Zlepšení kvality péče</a:t>
            </a:r>
          </a:p>
          <a:p>
            <a:pPr lvl="1">
              <a:lnSpc>
                <a:spcPct val="150000"/>
              </a:lnSpc>
            </a:pPr>
            <a:r>
              <a:rPr lang="cs-CZ" dirty="0">
                <a:effectLst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Koordinace složek péče a služeb</a:t>
            </a:r>
          </a:p>
          <a:p>
            <a:pPr lvl="1">
              <a:lnSpc>
                <a:spcPct val="150000"/>
              </a:lnSpc>
            </a:pPr>
            <a:r>
              <a:rPr lang="cs-CZ" dirty="0"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Zvyšování kvality péče</a:t>
            </a:r>
            <a:endParaRPr lang="cs-CZ" dirty="0">
              <a:effectLst/>
              <a:latin typeface="Poppins" pitchFamily="2" charset="0"/>
              <a:ea typeface="Times New Roman" panose="02020603050405020304" pitchFamily="18" charset="0"/>
              <a:cs typeface="Poppins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2400" dirty="0">
                <a:effectLst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Připomínkováno Pracovní skupinou pro dětskou a dorostovou psychiatrii MZČR a výborem Sekce dětské a dorostové psychiatrie PS ČLS JEP, Odbornou radou pro duševní zdraví, MZČR</a:t>
            </a:r>
          </a:p>
          <a:p>
            <a:pPr marL="0" indent="0">
              <a:lnSpc>
                <a:spcPct val="150000"/>
              </a:lnSpc>
              <a:buNone/>
            </a:pPr>
            <a:endParaRPr lang="cs-CZ" sz="2400" dirty="0">
              <a:latin typeface="Poppins" pitchFamily="2" charset="0"/>
              <a:cs typeface="Poppi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975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E8C8B-3354-1A47-EA26-5D2F967D0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67EE2D-652F-7125-43DE-EABBF7A2C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7460" y="208168"/>
            <a:ext cx="3486339" cy="688126"/>
          </a:xfrm>
        </p:spPr>
        <p:txBody>
          <a:bodyPr>
            <a:normAutofit/>
          </a:bodyPr>
          <a:lstStyle/>
          <a:p>
            <a:pPr algn="ctr"/>
            <a:r>
              <a:rPr lang="cs-CZ" sz="3200" dirty="0">
                <a:latin typeface="Poppins" pitchFamily="2" charset="0"/>
                <a:cs typeface="Poppins" pitchFamily="2" charset="0"/>
              </a:rPr>
              <a:t>Důsledky </a:t>
            </a:r>
          </a:p>
        </p:txBody>
      </p:sp>
      <p:sp>
        <p:nvSpPr>
          <p:cNvPr id="58" name="Zástupný symbol pro zápatí 57">
            <a:extLst>
              <a:ext uri="{FF2B5EF4-FFF2-40B4-BE49-F238E27FC236}">
                <a16:creationId xmlns:a16="http://schemas.microsoft.com/office/drawing/2014/main" id="{02740DA1-8078-1A9E-CABE-23959E9D8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675" y="6502785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Zpracoval: Doc. MUDr. Michal Goetz, PhD.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2CF5AAD6-8035-ED71-8581-72334DA63336}"/>
              </a:ext>
            </a:extLst>
          </p:cNvPr>
          <p:cNvSpPr/>
          <p:nvPr/>
        </p:nvSpPr>
        <p:spPr>
          <a:xfrm>
            <a:off x="7931590" y="950896"/>
            <a:ext cx="3422210" cy="11913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Nedostatek lékařů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0FEA2C21-C2BC-C45E-3159-5B51CD5B7C69}"/>
              </a:ext>
            </a:extLst>
          </p:cNvPr>
          <p:cNvSpPr/>
          <p:nvPr/>
        </p:nvSpPr>
        <p:spPr>
          <a:xfrm>
            <a:off x="7931590" y="5311422"/>
            <a:ext cx="3422210" cy="11913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Absence některých typů služeb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03C3B312-E627-535B-C454-6D8F04BD03E8}"/>
              </a:ext>
            </a:extLst>
          </p:cNvPr>
          <p:cNvSpPr/>
          <p:nvPr/>
        </p:nvSpPr>
        <p:spPr>
          <a:xfrm>
            <a:off x="7931590" y="2389618"/>
            <a:ext cx="3422210" cy="11913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Malá kapacita stávajících služeb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45DC4355-02EE-612D-799D-CC097BE43AD1}"/>
              </a:ext>
            </a:extLst>
          </p:cNvPr>
          <p:cNvSpPr/>
          <p:nvPr/>
        </p:nvSpPr>
        <p:spPr>
          <a:xfrm>
            <a:off x="7931590" y="3850520"/>
            <a:ext cx="3422210" cy="11913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Zastaralý materiálně technický stav 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BFDFB661-4640-4011-A73E-A07A4CB04BAE}"/>
              </a:ext>
            </a:extLst>
          </p:cNvPr>
          <p:cNvSpPr/>
          <p:nvPr/>
        </p:nvSpPr>
        <p:spPr>
          <a:xfrm>
            <a:off x="838200" y="1198256"/>
            <a:ext cx="3422210" cy="688126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Nedostatečná výuka dětské psychiatrie na LF/stigmatizace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62D4B099-C2CE-8169-EDDC-5EE1985801EB}"/>
              </a:ext>
            </a:extLst>
          </p:cNvPr>
          <p:cNvSpPr/>
          <p:nvPr/>
        </p:nvSpPr>
        <p:spPr>
          <a:xfrm>
            <a:off x="838200" y="2103483"/>
            <a:ext cx="3422210" cy="68812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Nepříznivý systém vzdělávání/školitelé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D9339B46-159E-2AA5-FE54-A48E0FD7425E}"/>
              </a:ext>
            </a:extLst>
          </p:cNvPr>
          <p:cNvSpPr/>
          <p:nvPr/>
        </p:nvSpPr>
        <p:spPr>
          <a:xfrm>
            <a:off x="838200" y="3008709"/>
            <a:ext cx="3422210" cy="68812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Náročnost a rostoucí počet pacientů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D11C975F-6A89-727D-83DE-ECB402870C97}"/>
              </a:ext>
            </a:extLst>
          </p:cNvPr>
          <p:cNvSpPr/>
          <p:nvPr/>
        </p:nvSpPr>
        <p:spPr>
          <a:xfrm>
            <a:off x="838200" y="3913935"/>
            <a:ext cx="3422210" cy="68812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Neodpovídající úhrady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F6361CC3-9CE6-7CBC-7AD4-F7933BEF160A}"/>
              </a:ext>
            </a:extLst>
          </p:cNvPr>
          <p:cNvSpPr/>
          <p:nvPr/>
        </p:nvSpPr>
        <p:spPr>
          <a:xfrm>
            <a:off x="838200" y="4820548"/>
            <a:ext cx="3422210" cy="68812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Nedostatečné investice ze státního rozpočtu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8C91AC63-E834-065B-C4CF-F4EA16060CDA}"/>
              </a:ext>
            </a:extLst>
          </p:cNvPr>
          <p:cNvSpPr/>
          <p:nvPr/>
        </p:nvSpPr>
        <p:spPr>
          <a:xfrm>
            <a:off x="838200" y="5727161"/>
            <a:ext cx="3422210" cy="68812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Nevyhovující kritéria EF</a:t>
            </a:r>
          </a:p>
        </p:txBody>
      </p:sp>
      <p:cxnSp>
        <p:nvCxnSpPr>
          <p:cNvPr id="23" name="Přímá spojnice se šipkou 22">
            <a:extLst>
              <a:ext uri="{FF2B5EF4-FFF2-40B4-BE49-F238E27FC236}">
                <a16:creationId xmlns:a16="http://schemas.microsoft.com/office/drawing/2014/main" id="{B19C2F46-D79D-9853-5F55-046FEA7CFC41}"/>
              </a:ext>
            </a:extLst>
          </p:cNvPr>
          <p:cNvCxnSpPr>
            <a:cxnSpLocks/>
            <a:stCxn id="16" idx="3"/>
            <a:endCxn id="10" idx="1"/>
          </p:cNvCxnSpPr>
          <p:nvPr/>
        </p:nvCxnSpPr>
        <p:spPr>
          <a:xfrm>
            <a:off x="4260410" y="1542319"/>
            <a:ext cx="3671180" cy="42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nice se šipkou 23">
            <a:extLst>
              <a:ext uri="{FF2B5EF4-FFF2-40B4-BE49-F238E27FC236}">
                <a16:creationId xmlns:a16="http://schemas.microsoft.com/office/drawing/2014/main" id="{9DBACA14-25FF-59C2-E14C-23ADB38AE429}"/>
              </a:ext>
            </a:extLst>
          </p:cNvPr>
          <p:cNvCxnSpPr>
            <a:cxnSpLocks/>
            <a:stCxn id="17" idx="3"/>
            <a:endCxn id="10" idx="1"/>
          </p:cNvCxnSpPr>
          <p:nvPr/>
        </p:nvCxnSpPr>
        <p:spPr>
          <a:xfrm flipV="1">
            <a:off x="4260410" y="1546578"/>
            <a:ext cx="3671180" cy="9009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se šipkou 26">
            <a:extLst>
              <a:ext uri="{FF2B5EF4-FFF2-40B4-BE49-F238E27FC236}">
                <a16:creationId xmlns:a16="http://schemas.microsoft.com/office/drawing/2014/main" id="{94D39744-CC0F-1E7B-4A4F-43F94378A642}"/>
              </a:ext>
            </a:extLst>
          </p:cNvPr>
          <p:cNvCxnSpPr>
            <a:cxnSpLocks/>
            <a:stCxn id="18" idx="3"/>
            <a:endCxn id="10" idx="1"/>
          </p:cNvCxnSpPr>
          <p:nvPr/>
        </p:nvCxnSpPr>
        <p:spPr>
          <a:xfrm flipV="1">
            <a:off x="4260410" y="1546578"/>
            <a:ext cx="3671180" cy="18061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nice se šipkou 29">
            <a:extLst>
              <a:ext uri="{FF2B5EF4-FFF2-40B4-BE49-F238E27FC236}">
                <a16:creationId xmlns:a16="http://schemas.microsoft.com/office/drawing/2014/main" id="{895C64E9-3E89-DC37-5243-F5139CC94892}"/>
              </a:ext>
            </a:extLst>
          </p:cNvPr>
          <p:cNvCxnSpPr>
            <a:cxnSpLocks/>
            <a:stCxn id="19" idx="3"/>
            <a:endCxn id="13" idx="1"/>
          </p:cNvCxnSpPr>
          <p:nvPr/>
        </p:nvCxnSpPr>
        <p:spPr>
          <a:xfrm flipV="1">
            <a:off x="4260410" y="2985300"/>
            <a:ext cx="3671180" cy="12726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nice se šipkou 32">
            <a:extLst>
              <a:ext uri="{FF2B5EF4-FFF2-40B4-BE49-F238E27FC236}">
                <a16:creationId xmlns:a16="http://schemas.microsoft.com/office/drawing/2014/main" id="{45C50ADB-23BC-657F-91FD-007683DD67C2}"/>
              </a:ext>
            </a:extLst>
          </p:cNvPr>
          <p:cNvCxnSpPr>
            <a:cxnSpLocks/>
            <a:stCxn id="19" idx="3"/>
            <a:endCxn id="14" idx="1"/>
          </p:cNvCxnSpPr>
          <p:nvPr/>
        </p:nvCxnSpPr>
        <p:spPr>
          <a:xfrm>
            <a:off x="4260410" y="4257998"/>
            <a:ext cx="3671180" cy="1882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nice se šipkou 35">
            <a:extLst>
              <a:ext uri="{FF2B5EF4-FFF2-40B4-BE49-F238E27FC236}">
                <a16:creationId xmlns:a16="http://schemas.microsoft.com/office/drawing/2014/main" id="{6597033E-6678-7973-5443-E74ED75FBF39}"/>
              </a:ext>
            </a:extLst>
          </p:cNvPr>
          <p:cNvCxnSpPr>
            <a:cxnSpLocks/>
            <a:stCxn id="20" idx="3"/>
            <a:endCxn id="14" idx="1"/>
          </p:cNvCxnSpPr>
          <p:nvPr/>
        </p:nvCxnSpPr>
        <p:spPr>
          <a:xfrm flipV="1">
            <a:off x="4260410" y="4446202"/>
            <a:ext cx="3671180" cy="7184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Přímá spojnice se šipkou 38">
            <a:extLst>
              <a:ext uri="{FF2B5EF4-FFF2-40B4-BE49-F238E27FC236}">
                <a16:creationId xmlns:a16="http://schemas.microsoft.com/office/drawing/2014/main" id="{18D9944A-C5CC-718E-8F81-109D2C1E1069}"/>
              </a:ext>
            </a:extLst>
          </p:cNvPr>
          <p:cNvCxnSpPr>
            <a:cxnSpLocks/>
            <a:stCxn id="21" idx="3"/>
            <a:endCxn id="14" idx="1"/>
          </p:cNvCxnSpPr>
          <p:nvPr/>
        </p:nvCxnSpPr>
        <p:spPr>
          <a:xfrm flipV="1">
            <a:off x="4260410" y="4446202"/>
            <a:ext cx="3671180" cy="16250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Přímá spojnice se šipkou 41">
            <a:extLst>
              <a:ext uri="{FF2B5EF4-FFF2-40B4-BE49-F238E27FC236}">
                <a16:creationId xmlns:a16="http://schemas.microsoft.com/office/drawing/2014/main" id="{BFE33BAA-537F-0D09-2D83-960A18DAB28E}"/>
              </a:ext>
            </a:extLst>
          </p:cNvPr>
          <p:cNvCxnSpPr>
            <a:cxnSpLocks/>
            <a:stCxn id="19" idx="3"/>
            <a:endCxn id="12" idx="1"/>
          </p:cNvCxnSpPr>
          <p:nvPr/>
        </p:nvCxnSpPr>
        <p:spPr>
          <a:xfrm>
            <a:off x="4260410" y="4257998"/>
            <a:ext cx="3671180" cy="16491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Přímá spojnice se šipkou 44">
            <a:extLst>
              <a:ext uri="{FF2B5EF4-FFF2-40B4-BE49-F238E27FC236}">
                <a16:creationId xmlns:a16="http://schemas.microsoft.com/office/drawing/2014/main" id="{AE62DFDB-A9C8-BC3F-D2E9-05642D385FCF}"/>
              </a:ext>
            </a:extLst>
          </p:cNvPr>
          <p:cNvCxnSpPr>
            <a:cxnSpLocks/>
            <a:stCxn id="18" idx="3"/>
            <a:endCxn id="13" idx="1"/>
          </p:cNvCxnSpPr>
          <p:nvPr/>
        </p:nvCxnSpPr>
        <p:spPr>
          <a:xfrm flipV="1">
            <a:off x="4260410" y="2985300"/>
            <a:ext cx="3671180" cy="367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Přímá spojnice se šipkou 48">
            <a:extLst>
              <a:ext uri="{FF2B5EF4-FFF2-40B4-BE49-F238E27FC236}">
                <a16:creationId xmlns:a16="http://schemas.microsoft.com/office/drawing/2014/main" id="{DDC4393E-8CFE-3E99-53AB-03A929E2F251}"/>
              </a:ext>
            </a:extLst>
          </p:cNvPr>
          <p:cNvCxnSpPr>
            <a:cxnSpLocks/>
            <a:stCxn id="17" idx="3"/>
            <a:endCxn id="13" idx="1"/>
          </p:cNvCxnSpPr>
          <p:nvPr/>
        </p:nvCxnSpPr>
        <p:spPr>
          <a:xfrm>
            <a:off x="4260410" y="2447546"/>
            <a:ext cx="3671180" cy="5377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Přímá spojnice se šipkou 51">
            <a:extLst>
              <a:ext uri="{FF2B5EF4-FFF2-40B4-BE49-F238E27FC236}">
                <a16:creationId xmlns:a16="http://schemas.microsoft.com/office/drawing/2014/main" id="{3A4A5EC3-D033-FA74-1D6B-01C6F9A4049A}"/>
              </a:ext>
            </a:extLst>
          </p:cNvPr>
          <p:cNvCxnSpPr>
            <a:cxnSpLocks/>
          </p:cNvCxnSpPr>
          <p:nvPr/>
        </p:nvCxnSpPr>
        <p:spPr>
          <a:xfrm>
            <a:off x="4260410" y="1573311"/>
            <a:ext cx="3607051" cy="13857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Nadpis 1">
            <a:extLst>
              <a:ext uri="{FF2B5EF4-FFF2-40B4-BE49-F238E27FC236}">
                <a16:creationId xmlns:a16="http://schemas.microsoft.com/office/drawing/2014/main" id="{94919F99-7149-A7D2-D75B-0978890211E6}"/>
              </a:ext>
            </a:extLst>
          </p:cNvPr>
          <p:cNvSpPr txBox="1">
            <a:spLocks/>
          </p:cNvSpPr>
          <p:nvPr/>
        </p:nvSpPr>
        <p:spPr>
          <a:xfrm>
            <a:off x="686553" y="206660"/>
            <a:ext cx="3486339" cy="688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+mj-ea"/>
                <a:cs typeface="Poppins" pitchFamily="2" charset="0"/>
              </a:rPr>
              <a:t>Příčiny</a:t>
            </a:r>
          </a:p>
        </p:txBody>
      </p:sp>
    </p:spTree>
    <p:extLst>
      <p:ext uri="{BB962C8B-B14F-4D97-AF65-F5344CB8AC3E}">
        <p14:creationId xmlns:p14="http://schemas.microsoft.com/office/powerpoint/2010/main" val="33974951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196C3637-1F34-81B5-32A4-17425BD899B5}"/>
              </a:ext>
            </a:extLst>
          </p:cNvPr>
          <p:cNvSpPr txBox="1"/>
          <p:nvPr/>
        </p:nvSpPr>
        <p:spPr>
          <a:xfrm>
            <a:off x="9072465" y="172473"/>
            <a:ext cx="3119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Dětská psychiatrická nemocnice Opařany</a:t>
            </a:r>
          </a:p>
        </p:txBody>
      </p:sp>
      <p:sp>
        <p:nvSpPr>
          <p:cNvPr id="47" name="Nadpis 1">
            <a:extLst>
              <a:ext uri="{FF2B5EF4-FFF2-40B4-BE49-F238E27FC236}">
                <a16:creationId xmlns:a16="http://schemas.microsoft.com/office/drawing/2014/main" id="{C3E6F1B1-4E69-752B-B290-F1E3C3239FAC}"/>
              </a:ext>
            </a:extLst>
          </p:cNvPr>
          <p:cNvSpPr txBox="1">
            <a:spLocks/>
          </p:cNvSpPr>
          <p:nvPr/>
        </p:nvSpPr>
        <p:spPr>
          <a:xfrm>
            <a:off x="1000186" y="396800"/>
            <a:ext cx="10515600" cy="85280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>
                <a:ln>
                  <a:noFill/>
                </a:ln>
                <a:solidFill>
                  <a:srgbClr val="E8516F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Dětští psychiatři mají vysoký věkový průměr</a:t>
            </a:r>
          </a:p>
        </p:txBody>
      </p:sp>
      <p:sp>
        <p:nvSpPr>
          <p:cNvPr id="61" name="Obdélník 60">
            <a:extLst>
              <a:ext uri="{FF2B5EF4-FFF2-40B4-BE49-F238E27FC236}">
                <a16:creationId xmlns:a16="http://schemas.microsoft.com/office/drawing/2014/main" id="{F1802CC7-F521-F77E-E0FC-AC87FA4CAA93}"/>
              </a:ext>
            </a:extLst>
          </p:cNvPr>
          <p:cNvSpPr/>
          <p:nvPr/>
        </p:nvSpPr>
        <p:spPr>
          <a:xfrm>
            <a:off x="5446339" y="6093190"/>
            <a:ext cx="651875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Národní registr zdravotnických pracovníků (NRZP), Národní registr hrazených zdravotních služeb (NRHZS), ÚZIS</a:t>
            </a:r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02454DFA-905B-B7C1-D906-B1148D272122}"/>
              </a:ext>
            </a:extLst>
          </p:cNvPr>
          <p:cNvGrpSpPr/>
          <p:nvPr/>
        </p:nvGrpSpPr>
        <p:grpSpPr>
          <a:xfrm>
            <a:off x="6740312" y="1693861"/>
            <a:ext cx="4664306" cy="3282673"/>
            <a:chOff x="2000181" y="1251998"/>
            <a:chExt cx="4664306" cy="3282673"/>
          </a:xfrm>
        </p:grpSpPr>
        <p:graphicFrame>
          <p:nvGraphicFramePr>
            <p:cNvPr id="48" name="Graf 47">
              <a:extLst>
                <a:ext uri="{FF2B5EF4-FFF2-40B4-BE49-F238E27FC236}">
                  <a16:creationId xmlns:a16="http://schemas.microsoft.com/office/drawing/2014/main" id="{C6F375C9-2C23-C861-B0A6-0BB8E0F3F2E2}"/>
                </a:ext>
              </a:extLst>
            </p:cNvPr>
            <p:cNvGraphicFramePr/>
            <p:nvPr>
              <p:custDataLst>
                <p:tags r:id="rId1"/>
              </p:custDataLst>
            </p:nvPr>
          </p:nvGraphicFramePr>
          <p:xfrm>
            <a:off x="2367133" y="1251998"/>
            <a:ext cx="4297354" cy="32164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9" name="Obdélník 48">
              <a:extLst>
                <a:ext uri="{FF2B5EF4-FFF2-40B4-BE49-F238E27FC236}">
                  <a16:creationId xmlns:a16="http://schemas.microsoft.com/office/drawing/2014/main" id="{3955F641-67F3-A60A-0F0F-28F2AED45E95}"/>
                </a:ext>
              </a:extLst>
            </p:cNvPr>
            <p:cNvSpPr/>
            <p:nvPr/>
          </p:nvSpPr>
          <p:spPr>
            <a:xfrm>
              <a:off x="4173904" y="4257672"/>
              <a:ext cx="47458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Věk</a:t>
              </a:r>
            </a:p>
          </p:txBody>
        </p:sp>
        <p:sp>
          <p:nvSpPr>
            <p:cNvPr id="50" name="Obdélník 49">
              <a:extLst>
                <a:ext uri="{FF2B5EF4-FFF2-40B4-BE49-F238E27FC236}">
                  <a16:creationId xmlns:a16="http://schemas.microsoft.com/office/drawing/2014/main" id="{FB2F512F-CC1C-0A32-CEA6-499BA4B80998}"/>
                </a:ext>
              </a:extLst>
            </p:cNvPr>
            <p:cNvSpPr/>
            <p:nvPr/>
          </p:nvSpPr>
          <p:spPr>
            <a:xfrm rot="16200000">
              <a:off x="1540697" y="2585424"/>
              <a:ext cx="119596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Absolutní počet</a:t>
              </a:r>
            </a:p>
          </p:txBody>
        </p:sp>
        <p:sp>
          <p:nvSpPr>
            <p:cNvPr id="2" name="Obdélník 1">
              <a:extLst>
                <a:ext uri="{FF2B5EF4-FFF2-40B4-BE49-F238E27FC236}">
                  <a16:creationId xmlns:a16="http://schemas.microsoft.com/office/drawing/2014/main" id="{DE79D642-6A1E-7568-1DF2-273B955534A0}"/>
                </a:ext>
              </a:extLst>
            </p:cNvPr>
            <p:cNvSpPr/>
            <p:nvPr/>
          </p:nvSpPr>
          <p:spPr>
            <a:xfrm>
              <a:off x="5105400" y="1542660"/>
              <a:ext cx="1559087" cy="286265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TextovéPole 2">
            <a:extLst>
              <a:ext uri="{FF2B5EF4-FFF2-40B4-BE49-F238E27FC236}">
                <a16:creationId xmlns:a16="http://schemas.microsoft.com/office/drawing/2014/main" id="{0B0F47DC-43EC-7286-8D7B-E971EDA9D6A5}"/>
              </a:ext>
            </a:extLst>
          </p:cNvPr>
          <p:cNvSpPr txBox="1"/>
          <p:nvPr/>
        </p:nvSpPr>
        <p:spPr>
          <a:xfrm>
            <a:off x="787382" y="2653255"/>
            <a:ext cx="5365353" cy="1384995"/>
          </a:xfrm>
          <a:prstGeom prst="rect">
            <a:avLst/>
          </a:prstGeom>
          <a:noFill/>
          <a:ln>
            <a:solidFill>
              <a:srgbClr val="15608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V Česku je 157 aktivních dětských a dorostových psychiatrů</a:t>
            </a:r>
          </a:p>
        </p:txBody>
      </p:sp>
    </p:spTree>
    <p:extLst>
      <p:ext uri="{BB962C8B-B14F-4D97-AF65-F5344CB8AC3E}">
        <p14:creationId xmlns:p14="http://schemas.microsoft.com/office/powerpoint/2010/main" val="14219655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196C3637-1F34-81B5-32A4-17425BD899B5}"/>
              </a:ext>
            </a:extLst>
          </p:cNvPr>
          <p:cNvSpPr txBox="1"/>
          <p:nvPr/>
        </p:nvSpPr>
        <p:spPr>
          <a:xfrm>
            <a:off x="9072465" y="172473"/>
            <a:ext cx="3119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Dětská psychiatrická nemocnice Opařany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97A17E37-918E-CFC0-CFF0-70C4EB50D0E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433015" y="2818256"/>
          <a:ext cx="9771793" cy="193988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777659">
                  <a:extLst>
                    <a:ext uri="{9D8B030D-6E8A-4147-A177-3AD203B41FA5}">
                      <a16:colId xmlns:a16="http://schemas.microsoft.com/office/drawing/2014/main" val="3300508992"/>
                    </a:ext>
                  </a:extLst>
                </a:gridCol>
                <a:gridCol w="777126">
                  <a:extLst>
                    <a:ext uri="{9D8B030D-6E8A-4147-A177-3AD203B41FA5}">
                      <a16:colId xmlns:a16="http://schemas.microsoft.com/office/drawing/2014/main" val="534954015"/>
                    </a:ext>
                  </a:extLst>
                </a:gridCol>
                <a:gridCol w="777126">
                  <a:extLst>
                    <a:ext uri="{9D8B030D-6E8A-4147-A177-3AD203B41FA5}">
                      <a16:colId xmlns:a16="http://schemas.microsoft.com/office/drawing/2014/main" val="899423831"/>
                    </a:ext>
                  </a:extLst>
                </a:gridCol>
                <a:gridCol w="777126">
                  <a:extLst>
                    <a:ext uri="{9D8B030D-6E8A-4147-A177-3AD203B41FA5}">
                      <a16:colId xmlns:a16="http://schemas.microsoft.com/office/drawing/2014/main" val="2477736338"/>
                    </a:ext>
                  </a:extLst>
                </a:gridCol>
                <a:gridCol w="777126">
                  <a:extLst>
                    <a:ext uri="{9D8B030D-6E8A-4147-A177-3AD203B41FA5}">
                      <a16:colId xmlns:a16="http://schemas.microsoft.com/office/drawing/2014/main" val="375893339"/>
                    </a:ext>
                  </a:extLst>
                </a:gridCol>
                <a:gridCol w="777126">
                  <a:extLst>
                    <a:ext uri="{9D8B030D-6E8A-4147-A177-3AD203B41FA5}">
                      <a16:colId xmlns:a16="http://schemas.microsoft.com/office/drawing/2014/main" val="3317492505"/>
                    </a:ext>
                  </a:extLst>
                </a:gridCol>
                <a:gridCol w="777126">
                  <a:extLst>
                    <a:ext uri="{9D8B030D-6E8A-4147-A177-3AD203B41FA5}">
                      <a16:colId xmlns:a16="http://schemas.microsoft.com/office/drawing/2014/main" val="1470301250"/>
                    </a:ext>
                  </a:extLst>
                </a:gridCol>
                <a:gridCol w="777126">
                  <a:extLst>
                    <a:ext uri="{9D8B030D-6E8A-4147-A177-3AD203B41FA5}">
                      <a16:colId xmlns:a16="http://schemas.microsoft.com/office/drawing/2014/main" val="2225083094"/>
                    </a:ext>
                  </a:extLst>
                </a:gridCol>
                <a:gridCol w="777126">
                  <a:extLst>
                    <a:ext uri="{9D8B030D-6E8A-4147-A177-3AD203B41FA5}">
                      <a16:colId xmlns:a16="http://schemas.microsoft.com/office/drawing/2014/main" val="2485750943"/>
                    </a:ext>
                  </a:extLst>
                </a:gridCol>
                <a:gridCol w="777126">
                  <a:extLst>
                    <a:ext uri="{9D8B030D-6E8A-4147-A177-3AD203B41FA5}">
                      <a16:colId xmlns:a16="http://schemas.microsoft.com/office/drawing/2014/main" val="389173857"/>
                    </a:ext>
                  </a:extLst>
                </a:gridCol>
              </a:tblGrid>
              <a:tr h="4165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cs-CZ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oppins" pitchFamily="2" charset="0"/>
                        <a:ea typeface="+mn-ea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u="none" strike="noStrike" noProof="0" dirty="0">
                          <a:effectLst/>
                          <a:latin typeface="Poppins" pitchFamily="2" charset="0"/>
                          <a:cs typeface="Poppins" pitchFamily="2" charset="0"/>
                        </a:rPr>
                        <a:t>2014</a:t>
                      </a:r>
                      <a:endParaRPr lang="cs-CZ" sz="2400" b="0" i="0" u="none" strike="noStrike" noProof="0" dirty="0">
                        <a:solidFill>
                          <a:srgbClr val="000000"/>
                        </a:solidFill>
                        <a:effectLst/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u="none" strike="noStrike" noProof="0" dirty="0">
                          <a:effectLst/>
                          <a:latin typeface="Poppins" pitchFamily="2" charset="0"/>
                          <a:cs typeface="Poppins" pitchFamily="2" charset="0"/>
                        </a:rPr>
                        <a:t>2015</a:t>
                      </a:r>
                      <a:endParaRPr lang="cs-CZ" sz="2400" b="0" i="0" u="none" strike="noStrike" noProof="0" dirty="0">
                        <a:solidFill>
                          <a:srgbClr val="000000"/>
                        </a:solidFill>
                        <a:effectLst/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u="none" strike="noStrike" noProof="0" dirty="0">
                          <a:effectLst/>
                          <a:latin typeface="Poppins" pitchFamily="2" charset="0"/>
                          <a:cs typeface="Poppins" pitchFamily="2" charset="0"/>
                        </a:rPr>
                        <a:t>2016</a:t>
                      </a:r>
                      <a:endParaRPr lang="cs-CZ" sz="2400" b="0" i="0" u="none" strike="noStrike" noProof="0" dirty="0">
                        <a:solidFill>
                          <a:srgbClr val="000000"/>
                        </a:solidFill>
                        <a:effectLst/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u="none" strike="noStrike" noProof="0" dirty="0">
                          <a:effectLst/>
                          <a:latin typeface="Poppins" pitchFamily="2" charset="0"/>
                          <a:cs typeface="Poppins" pitchFamily="2" charset="0"/>
                        </a:rPr>
                        <a:t>2017</a:t>
                      </a:r>
                      <a:endParaRPr lang="cs-CZ" sz="2400" b="0" i="0" u="none" strike="noStrike" noProof="0" dirty="0">
                        <a:solidFill>
                          <a:srgbClr val="000000"/>
                        </a:solidFill>
                        <a:effectLst/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u="none" strike="noStrike" noProof="0" dirty="0">
                          <a:effectLst/>
                          <a:latin typeface="Poppins" pitchFamily="2" charset="0"/>
                          <a:cs typeface="Poppins" pitchFamily="2" charset="0"/>
                        </a:rPr>
                        <a:t>2018</a:t>
                      </a:r>
                      <a:endParaRPr lang="cs-CZ" sz="2400" b="0" i="0" u="none" strike="noStrike" noProof="0" dirty="0">
                        <a:solidFill>
                          <a:srgbClr val="000000"/>
                        </a:solidFill>
                        <a:effectLst/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u="none" strike="noStrike" noProof="0">
                          <a:effectLst/>
                          <a:latin typeface="Poppins" pitchFamily="2" charset="0"/>
                          <a:cs typeface="Poppins" pitchFamily="2" charset="0"/>
                        </a:rPr>
                        <a:t>2019</a:t>
                      </a:r>
                      <a:endParaRPr lang="cs-CZ" sz="2400" b="0" i="0" u="none" strike="noStrike" noProof="0">
                        <a:solidFill>
                          <a:srgbClr val="000000"/>
                        </a:solidFill>
                        <a:effectLst/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u="none" strike="noStrike" noProof="0">
                          <a:effectLst/>
                          <a:latin typeface="Poppins" pitchFamily="2" charset="0"/>
                          <a:cs typeface="Poppins" pitchFamily="2" charset="0"/>
                        </a:rPr>
                        <a:t>2020</a:t>
                      </a:r>
                      <a:endParaRPr lang="cs-CZ" sz="2400" b="0" i="0" u="none" strike="noStrike" noProof="0">
                        <a:solidFill>
                          <a:srgbClr val="000000"/>
                        </a:solidFill>
                        <a:effectLst/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u="none" strike="noStrike" noProof="0">
                          <a:effectLst/>
                          <a:latin typeface="Poppins" pitchFamily="2" charset="0"/>
                          <a:cs typeface="Poppins" pitchFamily="2" charset="0"/>
                        </a:rPr>
                        <a:t>2021</a:t>
                      </a:r>
                      <a:endParaRPr lang="cs-CZ" sz="2400" b="0" i="0" u="none" strike="noStrike" noProof="0">
                        <a:solidFill>
                          <a:srgbClr val="000000"/>
                        </a:solidFill>
                        <a:effectLst/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u="none" strike="noStrike" noProof="0" dirty="0">
                          <a:effectLst/>
                          <a:latin typeface="Poppins" pitchFamily="2" charset="0"/>
                          <a:cs typeface="Poppins" pitchFamily="2" charset="0"/>
                        </a:rPr>
                        <a:t>2022</a:t>
                      </a:r>
                      <a:endParaRPr lang="cs-CZ" sz="2400" b="0" i="0" u="none" strike="noStrike" noProof="0" dirty="0">
                        <a:solidFill>
                          <a:srgbClr val="000000"/>
                        </a:solidFill>
                        <a:effectLst/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265116"/>
                  </a:ext>
                </a:extLst>
              </a:tr>
              <a:tr h="82045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Počet nově zařazených do oboru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400" b="0" i="0" u="none" strike="noStrike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34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67093815"/>
                  </a:ext>
                </a:extLst>
              </a:tr>
              <a:tr h="4165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Atestující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5086766"/>
                  </a:ext>
                </a:extLst>
              </a:tr>
            </a:tbl>
          </a:graphicData>
        </a:graphic>
      </p:graphicFrame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id="{0491D988-09D6-4250-1CD5-EBF4DBA8C6BC}"/>
              </a:ext>
            </a:extLst>
          </p:cNvPr>
          <p:cNvCxnSpPr>
            <a:cxnSpLocks/>
          </p:cNvCxnSpPr>
          <p:nvPr/>
        </p:nvCxnSpPr>
        <p:spPr>
          <a:xfrm>
            <a:off x="4902926" y="3889728"/>
            <a:ext cx="3238992" cy="653681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BD62F235-A5FA-C56D-4A09-3F06F5AD6714}"/>
              </a:ext>
            </a:extLst>
          </p:cNvPr>
          <p:cNvCxnSpPr>
            <a:cxnSpLocks/>
          </p:cNvCxnSpPr>
          <p:nvPr/>
        </p:nvCxnSpPr>
        <p:spPr>
          <a:xfrm>
            <a:off x="5608320" y="3889728"/>
            <a:ext cx="3201099" cy="653681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CF2B5282-A1D4-10EE-B90E-22056D67E824}"/>
              </a:ext>
            </a:extLst>
          </p:cNvPr>
          <p:cNvCxnSpPr>
            <a:cxnSpLocks/>
          </p:cNvCxnSpPr>
          <p:nvPr/>
        </p:nvCxnSpPr>
        <p:spPr>
          <a:xfrm>
            <a:off x="6296297" y="3889728"/>
            <a:ext cx="3298640" cy="674349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D9731969-D0B4-8176-73BB-CB68E7A73C45}"/>
              </a:ext>
            </a:extLst>
          </p:cNvPr>
          <p:cNvCxnSpPr>
            <a:cxnSpLocks/>
          </p:cNvCxnSpPr>
          <p:nvPr/>
        </p:nvCxnSpPr>
        <p:spPr>
          <a:xfrm>
            <a:off x="7027817" y="3889728"/>
            <a:ext cx="3288422" cy="653681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59124FA9-8D92-6ADB-2970-7BFDDBAFCF20}"/>
              </a:ext>
            </a:extLst>
          </p:cNvPr>
          <p:cNvSpPr txBox="1"/>
          <p:nvPr/>
        </p:nvSpPr>
        <p:spPr>
          <a:xfrm>
            <a:off x="1649539" y="1013232"/>
            <a:ext cx="8892922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Poměr zařazených a atestujících je nepříznivý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2C8E1D60-DFE3-4FFB-2DB7-FE38034F258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75452" y="6522230"/>
            <a:ext cx="5148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Evidence zdravotnických pracovníků (EZP), MZ ČR, </a:t>
            </a:r>
            <a:r>
              <a:rPr kumimoji="0" lang="cs-CZ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Ú</a:t>
            </a:r>
            <a:r>
              <a:rPr kumimoji="0" lang="cs-CZ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ZIS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3184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97B2CE0-67AB-D162-A56A-22D2A7E1B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7ACF36BE-CBBC-85E6-C6C8-16A42A1F1AB9}"/>
              </a:ext>
            </a:extLst>
          </p:cNvPr>
          <p:cNvSpPr txBox="1"/>
          <p:nvPr/>
        </p:nvSpPr>
        <p:spPr>
          <a:xfrm>
            <a:off x="9072465" y="172473"/>
            <a:ext cx="3119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Dětská psychiatrická nemocnice Opařany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94C1B92-3A4A-660A-0769-F1EA64E8E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68" y="1641448"/>
            <a:ext cx="11026405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14400" marR="0" lvl="1" indent="-4572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Zvýšit počet poměr školitel/školenec na 1:5 a následným dotačním programem umožnit plné využití školitelské kapacity v lůžkových zařízeních</a:t>
            </a:r>
            <a:endParaRPr kumimoji="0" lang="cs-CZ" altLang="cs-C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0"/>
              <a:ea typeface="+mn-ea"/>
              <a:cs typeface="Poppins" pitchFamily="2" charset="0"/>
            </a:endParaRPr>
          </a:p>
          <a:p>
            <a:pPr marL="914400" marR="0" lvl="1" indent="-4572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Iniciovat změnu, aby se lékař mohl stát školitelem již po získání specializované způsobilosti z oboru dětská a dorostová psychiatrie</a:t>
            </a:r>
            <a:endParaRPr kumimoji="0" lang="cs-CZ" altLang="cs-C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0"/>
              <a:ea typeface="+mn-ea"/>
              <a:cs typeface="Poppins" pitchFamily="2" charset="0"/>
            </a:endParaRPr>
          </a:p>
          <a:p>
            <a:pPr marL="914400" marR="0" lvl="1" indent="-4572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Stabilizovat školitele v lůžkových zařízeních prostřednictvím skokového navýšení odměn za školitelskou činnost či pomocí dotace zřizovatele na stabilizační odměny</a:t>
            </a:r>
            <a:endParaRPr kumimoji="0" lang="cs-CZ" altLang="cs-C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0"/>
              <a:ea typeface="+mn-ea"/>
              <a:cs typeface="Poppins" pitchFamily="2" charset="0"/>
            </a:endParaRPr>
          </a:p>
          <a:p>
            <a:pPr marL="914400" marR="0" lvl="1" indent="-4572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Opakovat program rezidenčních míst v dalších letech</a:t>
            </a:r>
            <a:endParaRPr kumimoji="0" lang="cs-CZ" altLang="cs-C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0"/>
              <a:ea typeface="+mn-ea"/>
              <a:cs typeface="Poppins" pitchFamily="2" charset="0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C69E885C-68EC-9C26-6327-EC6F5B8CE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9115" y="7944485"/>
            <a:ext cx="764540" cy="210185"/>
          </a:xfrm>
          <a:prstGeom prst="rect">
            <a:avLst/>
          </a:prstGeom>
          <a:solidFill>
            <a:schemeClr val="lt1">
              <a:lumMod val="100000"/>
              <a:lumOff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00138ACC-C308-8A9D-91BB-5EE6EB67C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838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AD43D21E-E902-9F75-B901-FA4586238D2D}"/>
              </a:ext>
            </a:extLst>
          </p:cNvPr>
          <p:cNvSpPr txBox="1"/>
          <p:nvPr/>
        </p:nvSpPr>
        <p:spPr>
          <a:xfrm>
            <a:off x="2793242" y="579930"/>
            <a:ext cx="6605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Navrhovaná koncepční opatření </a:t>
            </a:r>
          </a:p>
        </p:txBody>
      </p:sp>
    </p:spTree>
    <p:extLst>
      <p:ext uri="{BB962C8B-B14F-4D97-AF65-F5344CB8AC3E}">
        <p14:creationId xmlns:p14="http://schemas.microsoft.com/office/powerpoint/2010/main" val="36210755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5EB089-CD17-46A7-7396-96FB58714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5532" y="1596319"/>
            <a:ext cx="4196932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800" dirty="0" err="1">
                <a:latin typeface="Poppins" pitchFamily="2" charset="0"/>
                <a:cs typeface="Poppins" pitchFamily="2" charset="0"/>
              </a:rPr>
              <a:t>Lůžková</a:t>
            </a:r>
            <a:r>
              <a:rPr lang="en-US" sz="4800" dirty="0">
                <a:latin typeface="Poppins" pitchFamily="2" charset="0"/>
                <a:cs typeface="Poppins" pitchFamily="2" charset="0"/>
              </a:rPr>
              <a:t> </a:t>
            </a:r>
            <a:r>
              <a:rPr lang="en-US" sz="4800" dirty="0" err="1">
                <a:latin typeface="Poppins" pitchFamily="2" charset="0"/>
                <a:cs typeface="Poppins" pitchFamily="2" charset="0"/>
              </a:rPr>
              <a:t>péče</a:t>
            </a:r>
            <a:endParaRPr lang="en-US" sz="4800" dirty="0">
              <a:latin typeface="Poppins" pitchFamily="2" charset="0"/>
              <a:cs typeface="Poppins" pitchFamily="2" charset="0"/>
            </a:endParaRPr>
          </a:p>
        </p:txBody>
      </p:sp>
      <p:pic>
        <p:nvPicPr>
          <p:cNvPr id="7170" name="Picture 2" descr="Psychiatrické nemocnice volají po miliardových investicích. Zastarávají |  e15.cz">
            <a:extLst>
              <a:ext uri="{FF2B5EF4-FFF2-40B4-BE49-F238E27FC236}">
                <a16:creationId xmlns:a16="http://schemas.microsoft.com/office/drawing/2014/main" id="{A0B5A855-AE8C-2B21-D146-C980B0217C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7" r="22960"/>
          <a:stretch/>
        </p:blipFill>
        <p:spPr bwMode="auto">
          <a:xfrm>
            <a:off x="866691" y="2173207"/>
            <a:ext cx="5416261" cy="4424065"/>
          </a:xfrm>
          <a:custGeom>
            <a:avLst/>
            <a:gdLst/>
            <a:ahLst/>
            <a:cxnLst/>
            <a:rect l="l" t="t" r="r" b="b"/>
            <a:pathLst>
              <a:path w="5531320" h="4424065">
                <a:moveTo>
                  <a:pt x="4292328" y="3931444"/>
                </a:moveTo>
                <a:cubicBezTo>
                  <a:pt x="3830135" y="4131325"/>
                  <a:pt x="3346708" y="4259111"/>
                  <a:pt x="2855653" y="4364392"/>
                </a:cubicBezTo>
                <a:lnTo>
                  <a:pt x="2855525" y="4364392"/>
                </a:lnTo>
                <a:cubicBezTo>
                  <a:pt x="3386634" y="4394018"/>
                  <a:pt x="3853531" y="4210158"/>
                  <a:pt x="4292328" y="3931444"/>
                </a:cubicBezTo>
                <a:close/>
                <a:moveTo>
                  <a:pt x="4302118" y="3923561"/>
                </a:moveTo>
                <a:lnTo>
                  <a:pt x="4301102" y="3924959"/>
                </a:lnTo>
                <a:lnTo>
                  <a:pt x="4302881" y="3924959"/>
                </a:lnTo>
                <a:close/>
                <a:moveTo>
                  <a:pt x="3885572" y="334733"/>
                </a:moveTo>
                <a:cubicBezTo>
                  <a:pt x="4046889" y="406840"/>
                  <a:pt x="4203653" y="488713"/>
                  <a:pt x="4355013" y="579880"/>
                </a:cubicBezTo>
                <a:cubicBezTo>
                  <a:pt x="4662082" y="768063"/>
                  <a:pt x="4933803" y="995790"/>
                  <a:pt x="5144619" y="1290779"/>
                </a:cubicBezTo>
                <a:cubicBezTo>
                  <a:pt x="5314365" y="1528042"/>
                  <a:pt x="5426258" y="1789591"/>
                  <a:pt x="5468598" y="2088522"/>
                </a:cubicBezTo>
                <a:cubicBezTo>
                  <a:pt x="5479330" y="2001424"/>
                  <a:pt x="5480182" y="1913385"/>
                  <a:pt x="5471141" y="1826083"/>
                </a:cubicBezTo>
                <a:cubicBezTo>
                  <a:pt x="5455337" y="1662962"/>
                  <a:pt x="5406307" y="1504799"/>
                  <a:pt x="5327080" y="1361348"/>
                </a:cubicBezTo>
                <a:cubicBezTo>
                  <a:pt x="5206160" y="1140233"/>
                  <a:pt x="5033362" y="965782"/>
                  <a:pt x="4833354" y="816507"/>
                </a:cubicBezTo>
                <a:cubicBezTo>
                  <a:pt x="4597235" y="640276"/>
                  <a:pt x="4336322" y="509438"/>
                  <a:pt x="4063457" y="400724"/>
                </a:cubicBezTo>
                <a:cubicBezTo>
                  <a:pt x="4033360" y="388607"/>
                  <a:pt x="4003060" y="376909"/>
                  <a:pt x="3972544" y="365631"/>
                </a:cubicBezTo>
                <a:cubicBezTo>
                  <a:pt x="3943680" y="354950"/>
                  <a:pt x="3914563" y="345033"/>
                  <a:pt x="3885572" y="334733"/>
                </a:cubicBezTo>
                <a:close/>
                <a:moveTo>
                  <a:pt x="3865737" y="329520"/>
                </a:moveTo>
                <a:cubicBezTo>
                  <a:pt x="3865737" y="329520"/>
                  <a:pt x="3865737" y="330410"/>
                  <a:pt x="3866500" y="330537"/>
                </a:cubicBezTo>
                <a:lnTo>
                  <a:pt x="3869806" y="330156"/>
                </a:lnTo>
                <a:close/>
                <a:moveTo>
                  <a:pt x="2219772" y="85645"/>
                </a:moveTo>
                <a:cubicBezTo>
                  <a:pt x="2206943" y="84005"/>
                  <a:pt x="2193910" y="85264"/>
                  <a:pt x="2181627" y="89333"/>
                </a:cubicBezTo>
                <a:cubicBezTo>
                  <a:pt x="1932920" y="125113"/>
                  <a:pt x="1690800" y="197118"/>
                  <a:pt x="1462972" y="303073"/>
                </a:cubicBezTo>
                <a:cubicBezTo>
                  <a:pt x="971789" y="529528"/>
                  <a:pt x="578130" y="865460"/>
                  <a:pt x="308698" y="1338461"/>
                </a:cubicBezTo>
                <a:cubicBezTo>
                  <a:pt x="180225" y="1561852"/>
                  <a:pt x="97653" y="1808638"/>
                  <a:pt x="65840" y="2064364"/>
                </a:cubicBezTo>
                <a:cubicBezTo>
                  <a:pt x="71943" y="2050505"/>
                  <a:pt x="77284" y="2036391"/>
                  <a:pt x="82115" y="2022150"/>
                </a:cubicBezTo>
                <a:cubicBezTo>
                  <a:pt x="170104" y="1763653"/>
                  <a:pt x="279580" y="1515073"/>
                  <a:pt x="423261" y="1282260"/>
                </a:cubicBezTo>
                <a:cubicBezTo>
                  <a:pt x="630770" y="945565"/>
                  <a:pt x="895371" y="664944"/>
                  <a:pt x="1231812" y="454001"/>
                </a:cubicBezTo>
                <a:cubicBezTo>
                  <a:pt x="1535193" y="263783"/>
                  <a:pt x="1866802" y="149729"/>
                  <a:pt x="2219772" y="85645"/>
                </a:cubicBezTo>
                <a:close/>
                <a:moveTo>
                  <a:pt x="2612541" y="836"/>
                </a:moveTo>
                <a:cubicBezTo>
                  <a:pt x="2715914" y="-4250"/>
                  <a:pt x="2831240" y="14695"/>
                  <a:pt x="2946311" y="35548"/>
                </a:cubicBezTo>
                <a:cubicBezTo>
                  <a:pt x="3291652" y="98106"/>
                  <a:pt x="3631144" y="182915"/>
                  <a:pt x="3961100" y="303581"/>
                </a:cubicBezTo>
                <a:cubicBezTo>
                  <a:pt x="4278341" y="419543"/>
                  <a:pt x="4581341" y="563350"/>
                  <a:pt x="4854588" y="764502"/>
                </a:cubicBezTo>
                <a:cubicBezTo>
                  <a:pt x="5067438" y="921152"/>
                  <a:pt x="5250408" y="1105521"/>
                  <a:pt x="5377813" y="1339732"/>
                </a:cubicBezTo>
                <a:cubicBezTo>
                  <a:pt x="5459812" y="1489986"/>
                  <a:pt x="5510304" y="1655396"/>
                  <a:pt x="5526198" y="1825829"/>
                </a:cubicBezTo>
                <a:cubicBezTo>
                  <a:pt x="5538277" y="1951327"/>
                  <a:pt x="5527342" y="2074917"/>
                  <a:pt x="5510558" y="2199398"/>
                </a:cubicBezTo>
                <a:cubicBezTo>
                  <a:pt x="5502967" y="2266991"/>
                  <a:pt x="5502713" y="2335195"/>
                  <a:pt x="5509796" y="2402839"/>
                </a:cubicBezTo>
                <a:cubicBezTo>
                  <a:pt x="5534208" y="2664197"/>
                  <a:pt x="5468472" y="2926051"/>
                  <a:pt x="5323520" y="3144890"/>
                </a:cubicBezTo>
                <a:cubicBezTo>
                  <a:pt x="5201340" y="3332234"/>
                  <a:pt x="5041042" y="3491719"/>
                  <a:pt x="4853062" y="3612932"/>
                </a:cubicBezTo>
                <a:cubicBezTo>
                  <a:pt x="4671110" y="3732072"/>
                  <a:pt x="4498566" y="3864563"/>
                  <a:pt x="4316359" y="3982940"/>
                </a:cubicBezTo>
                <a:cubicBezTo>
                  <a:pt x="4019717" y="4175573"/>
                  <a:pt x="3701077" y="4317347"/>
                  <a:pt x="3352557" y="4386771"/>
                </a:cubicBezTo>
                <a:cubicBezTo>
                  <a:pt x="3160954" y="4425590"/>
                  <a:pt x="2964456" y="4434173"/>
                  <a:pt x="2770207" y="4412201"/>
                </a:cubicBezTo>
                <a:cubicBezTo>
                  <a:pt x="2685525" y="4402537"/>
                  <a:pt x="2599953" y="4402410"/>
                  <a:pt x="2514889" y="4393637"/>
                </a:cubicBezTo>
                <a:cubicBezTo>
                  <a:pt x="2307137" y="4370851"/>
                  <a:pt x="2102209" y="4327277"/>
                  <a:pt x="1903167" y="4263562"/>
                </a:cubicBezTo>
                <a:cubicBezTo>
                  <a:pt x="1560623" y="4156119"/>
                  <a:pt x="1238932" y="4006972"/>
                  <a:pt x="948393" y="3794249"/>
                </a:cubicBezTo>
                <a:cubicBezTo>
                  <a:pt x="647554" y="3573897"/>
                  <a:pt x="396813" y="3308660"/>
                  <a:pt x="223634" y="2975526"/>
                </a:cubicBezTo>
                <a:cubicBezTo>
                  <a:pt x="129454" y="2796370"/>
                  <a:pt x="67150" y="2602198"/>
                  <a:pt x="39520" y="2401695"/>
                </a:cubicBezTo>
                <a:cubicBezTo>
                  <a:pt x="34510" y="2367555"/>
                  <a:pt x="26729" y="2333872"/>
                  <a:pt x="16252" y="2300991"/>
                </a:cubicBezTo>
                <a:cubicBezTo>
                  <a:pt x="-9179" y="2218598"/>
                  <a:pt x="-24" y="2135695"/>
                  <a:pt x="11801" y="2053556"/>
                </a:cubicBezTo>
                <a:cubicBezTo>
                  <a:pt x="93686" y="1480615"/>
                  <a:pt x="377868" y="1021983"/>
                  <a:pt x="812850" y="651084"/>
                </a:cubicBezTo>
                <a:cubicBezTo>
                  <a:pt x="1176755" y="340201"/>
                  <a:pt x="1598260" y="146042"/>
                  <a:pt x="2066810" y="52586"/>
                </a:cubicBezTo>
                <a:cubicBezTo>
                  <a:pt x="2154544" y="35039"/>
                  <a:pt x="2243041" y="23087"/>
                  <a:pt x="2332046" y="14441"/>
                </a:cubicBezTo>
                <a:cubicBezTo>
                  <a:pt x="2421052" y="5794"/>
                  <a:pt x="2508913" y="2107"/>
                  <a:pt x="2612541" y="836"/>
                </a:cubicBezTo>
                <a:close/>
              </a:path>
            </a:pathLst>
          </a:custGeom>
          <a:noFill/>
          <a:effectLst>
            <a:softEdge rad="94385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13299665-59EA-DEB9-E47B-0E5995D8DF4A}"/>
              </a:ext>
            </a:extLst>
          </p:cNvPr>
          <p:cNvSpPr txBox="1"/>
          <p:nvPr/>
        </p:nvSpPr>
        <p:spPr>
          <a:xfrm>
            <a:off x="9072465" y="172473"/>
            <a:ext cx="3119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Dětská psychiatrická nemocnice Opařany</a:t>
            </a:r>
          </a:p>
        </p:txBody>
      </p:sp>
    </p:spTree>
    <p:extLst>
      <p:ext uri="{BB962C8B-B14F-4D97-AF65-F5344CB8AC3E}">
        <p14:creationId xmlns:p14="http://schemas.microsoft.com/office/powerpoint/2010/main" val="13131146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Zástupný obsah 4">
            <a:extLst>
              <a:ext uri="{FF2B5EF4-FFF2-40B4-BE49-F238E27FC236}">
                <a16:creationId xmlns:a16="http://schemas.microsoft.com/office/drawing/2014/main" id="{013424E7-E07C-DC60-B870-B218FC263936}"/>
              </a:ext>
            </a:extLst>
          </p:cNvPr>
          <p:cNvGraphicFramePr>
            <a:graphicFrameLocks/>
          </p:cNvGraphicFramePr>
          <p:nvPr/>
        </p:nvGraphicFramePr>
        <p:xfrm>
          <a:off x="815578" y="615932"/>
          <a:ext cx="10309622" cy="5729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196C3637-1F34-81B5-32A4-17425BD899B5}"/>
              </a:ext>
            </a:extLst>
          </p:cNvPr>
          <p:cNvSpPr txBox="1"/>
          <p:nvPr/>
        </p:nvSpPr>
        <p:spPr>
          <a:xfrm>
            <a:off x="9072465" y="172473"/>
            <a:ext cx="3119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Dětská psychiatrická nemocnice Opařany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8E5139B3-EAB6-2EEB-69F2-A845DEB92ED7}"/>
              </a:ext>
            </a:extLst>
          </p:cNvPr>
          <p:cNvSpPr txBox="1"/>
          <p:nvPr/>
        </p:nvSpPr>
        <p:spPr>
          <a:xfrm>
            <a:off x="1831604" y="6380269"/>
            <a:ext cx="67413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Počet </a:t>
            </a:r>
            <a:r>
              <a:rPr kumimoji="0" lang="cs-CZ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pedopsychiatrických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 lůžek/ 100 000 osob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 &lt; 18 let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F408400D-BBE2-F9C4-5FBB-C7FDF500EDEB}"/>
              </a:ext>
            </a:extLst>
          </p:cNvPr>
          <p:cNvSpPr txBox="1"/>
          <p:nvPr/>
        </p:nvSpPr>
        <p:spPr>
          <a:xfrm>
            <a:off x="9072465" y="6502977"/>
            <a:ext cx="4184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Adaptováno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dle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Signorini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et al. 2017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D88CA19-E4C5-B724-0344-BE45C65B7C4D}"/>
              </a:ext>
            </a:extLst>
          </p:cNvPr>
          <p:cNvSpPr txBox="1"/>
          <p:nvPr/>
        </p:nvSpPr>
        <p:spPr>
          <a:xfrm>
            <a:off x="6509954" y="1435021"/>
            <a:ext cx="5332553" cy="1508105"/>
          </a:xfrm>
          <a:prstGeom prst="rect">
            <a:avLst/>
          </a:prstGeom>
          <a:noFill/>
          <a:ln>
            <a:solidFill>
              <a:schemeClr val="tx2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Celkově N = 559 lůžek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(5,2/100 tis. obyvatel)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Akutní N = 143 (1,3/100 tis. obyvatel) 4 kraje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Následná N = 416 (3,8/100 tis. obyvatel) 9 krajů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A6DAE64-D9F6-6AA6-B712-148ED9238A92}"/>
              </a:ext>
            </a:extLst>
          </p:cNvPr>
          <p:cNvSpPr txBox="1"/>
          <p:nvPr/>
        </p:nvSpPr>
        <p:spPr>
          <a:xfrm>
            <a:off x="1066800" y="668121"/>
            <a:ext cx="107757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Celková lůžková kapacita a mezinárodní porovnání </a:t>
            </a:r>
          </a:p>
        </p:txBody>
      </p:sp>
    </p:spTree>
    <p:extLst>
      <p:ext uri="{BB962C8B-B14F-4D97-AF65-F5344CB8AC3E}">
        <p14:creationId xmlns:p14="http://schemas.microsoft.com/office/powerpoint/2010/main" val="306787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21647F9-047D-C8B8-7866-58003E30D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82F9CF73-C381-6CCC-628B-1CEB913F38BB}"/>
              </a:ext>
            </a:extLst>
          </p:cNvPr>
          <p:cNvSpPr txBox="1"/>
          <p:nvPr/>
        </p:nvSpPr>
        <p:spPr>
          <a:xfrm>
            <a:off x="9072465" y="172473"/>
            <a:ext cx="3119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Dětská psychiatrická nemocnice Opařany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09D8AC8-5E63-5928-642B-F36AA1A85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9115" y="7944485"/>
            <a:ext cx="764540" cy="210185"/>
          </a:xfrm>
          <a:prstGeom prst="rect">
            <a:avLst/>
          </a:prstGeom>
          <a:solidFill>
            <a:schemeClr val="lt1">
              <a:lumMod val="100000"/>
              <a:lumOff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56168EA4-EB4F-04CD-D1C1-3E262AE32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838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584E96EF-7B25-DFA3-1F0E-40998625DCA6}"/>
              </a:ext>
            </a:extLst>
          </p:cNvPr>
          <p:cNvSpPr txBox="1"/>
          <p:nvPr/>
        </p:nvSpPr>
        <p:spPr>
          <a:xfrm>
            <a:off x="982980" y="956239"/>
            <a:ext cx="10226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Kapacita současné sítě lůžkové péče je nedostatečná</a:t>
            </a:r>
          </a:p>
        </p:txBody>
      </p:sp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F72BEB83-4D8D-CB55-B747-29BADBFFE23E}"/>
              </a:ext>
            </a:extLst>
          </p:cNvPr>
          <p:cNvSpPr txBox="1">
            <a:spLocks/>
          </p:cNvSpPr>
          <p:nvPr/>
        </p:nvSpPr>
        <p:spPr>
          <a:xfrm>
            <a:off x="798521" y="1568887"/>
            <a:ext cx="1022604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888F9329-0EBC-67A5-4852-97EA3CA2602D}"/>
              </a:ext>
            </a:extLst>
          </p:cNvPr>
          <p:cNvSpPr txBox="1"/>
          <p:nvPr/>
        </p:nvSpPr>
        <p:spPr>
          <a:xfrm>
            <a:off x="858838" y="2005204"/>
            <a:ext cx="105978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Vynucené hospitalizace </a:t>
            </a:r>
            <a:r>
              <a:rPr kumimoji="0" lang="cs-CZ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pedopsychiatrických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pacientů na dětských odděleních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Hospitalizace nezletilých na odděleních psychiatrie pro dospělé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Dlouhé čekacími dobami na lůžko na odděleních dětské a dorostové psychiatrie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Hospitalizace pacientů ve vzdálených zařízeních kvůli nedostatku bližší kapacity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Zvýšení výkonu současných lůžkových oddělení (vyšší obrat pacientů) již není možné bez kompromisu v kvalitě péče, což by vedlo k </a:t>
            </a:r>
            <a:r>
              <a:rPr kumimoji="0" lang="cs-CZ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rehospitalizacím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1464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D4095E3-4F21-647D-E3E6-B6E7E8570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7FF676DF-DDFD-CE35-22C9-8721121EA777}"/>
              </a:ext>
            </a:extLst>
          </p:cNvPr>
          <p:cNvSpPr txBox="1"/>
          <p:nvPr/>
        </p:nvSpPr>
        <p:spPr>
          <a:xfrm>
            <a:off x="9072465" y="172473"/>
            <a:ext cx="3119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Segoe UI" panose="020B0502040204020203" pitchFamily="34" charset="0"/>
              </a:rPr>
              <a:t>Dětská psychiatrická nemocnice Opařany</a:t>
            </a:r>
          </a:p>
        </p:txBody>
      </p: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83DA1D2A-24A9-BDEA-B758-A3BE7506358D}"/>
              </a:ext>
            </a:extLst>
          </p:cNvPr>
          <p:cNvGrpSpPr/>
          <p:nvPr/>
        </p:nvGrpSpPr>
        <p:grpSpPr>
          <a:xfrm>
            <a:off x="5558531" y="864006"/>
            <a:ext cx="5489449" cy="4124621"/>
            <a:chOff x="606551" y="63287"/>
            <a:chExt cx="5489449" cy="3903243"/>
          </a:xfrm>
        </p:grpSpPr>
        <p:sp>
          <p:nvSpPr>
            <p:cNvPr id="2" name="Nadpis 2">
              <a:extLst>
                <a:ext uri="{FF2B5EF4-FFF2-40B4-BE49-F238E27FC236}">
                  <a16:creationId xmlns:a16="http://schemas.microsoft.com/office/drawing/2014/main" id="{ECBEE1D7-2488-0291-A9AB-2F75D932AE2D}"/>
                </a:ext>
              </a:extLst>
            </p:cNvPr>
            <p:cNvSpPr txBox="1">
              <a:spLocks/>
            </p:cNvSpPr>
            <p:nvPr/>
          </p:nvSpPr>
          <p:spPr>
            <a:xfrm>
              <a:off x="606551" y="63287"/>
              <a:ext cx="5489449" cy="775678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b="1" kern="1200">
                  <a:solidFill>
                    <a:schemeClr val="tx1"/>
                  </a:solidFill>
                  <a:latin typeface="Segoe UI" panose="020B0502040204020203" pitchFamily="34" charset="0"/>
                  <a:ea typeface="+mj-ea"/>
                  <a:cs typeface="Segoe UI" panose="020B0502040204020203" pitchFamily="34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0"/>
                  <a:ea typeface="+mj-ea"/>
                  <a:cs typeface="Poppins" pitchFamily="2" charset="0"/>
                </a:rPr>
                <a:t>Následná oddělení</a:t>
              </a:r>
            </a:p>
          </p:txBody>
        </p:sp>
        <p:graphicFrame>
          <p:nvGraphicFramePr>
            <p:cNvPr id="4" name="Graf 3">
              <a:extLst>
                <a:ext uri="{FF2B5EF4-FFF2-40B4-BE49-F238E27FC236}">
                  <a16:creationId xmlns:a16="http://schemas.microsoft.com/office/drawing/2014/main" id="{50E5163F-A038-9C83-7F25-6EFE47E45EC3}"/>
                </a:ext>
              </a:extLst>
            </p:cNvPr>
            <p:cNvGraphicFramePr/>
            <p:nvPr/>
          </p:nvGraphicFramePr>
          <p:xfrm>
            <a:off x="1139876" y="1504947"/>
            <a:ext cx="4125677" cy="246158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TextovéPole 1">
              <a:extLst>
                <a:ext uri="{FF2B5EF4-FFF2-40B4-BE49-F238E27FC236}">
                  <a16:creationId xmlns:a16="http://schemas.microsoft.com/office/drawing/2014/main" id="{E218AE6E-DDD5-088F-5444-B503AA1AB66D}"/>
                </a:ext>
              </a:extLst>
            </p:cNvPr>
            <p:cNvSpPr txBox="1"/>
            <p:nvPr/>
          </p:nvSpPr>
          <p:spPr>
            <a:xfrm>
              <a:off x="2631800" y="1121044"/>
              <a:ext cx="1141828" cy="286285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0-19 let</a:t>
              </a:r>
              <a:endPara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TextovéPole 1">
              <a:extLst>
                <a:ext uri="{FF2B5EF4-FFF2-40B4-BE49-F238E27FC236}">
                  <a16:creationId xmlns:a16="http://schemas.microsoft.com/office/drawing/2014/main" id="{DF938F7E-5C94-A3AB-C826-26B58306159F}"/>
                </a:ext>
              </a:extLst>
            </p:cNvPr>
            <p:cNvSpPr txBox="1"/>
            <p:nvPr/>
          </p:nvSpPr>
          <p:spPr>
            <a:xfrm rot="16200000">
              <a:off x="418266" y="2125698"/>
              <a:ext cx="1141828" cy="286285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Počty hospitalizací</a:t>
              </a:r>
            </a:p>
          </p:txBody>
        </p:sp>
      </p:grpSp>
      <p:grpSp>
        <p:nvGrpSpPr>
          <p:cNvPr id="17" name="Skupina 16">
            <a:extLst>
              <a:ext uri="{FF2B5EF4-FFF2-40B4-BE49-F238E27FC236}">
                <a16:creationId xmlns:a16="http://schemas.microsoft.com/office/drawing/2014/main" id="{30A1B036-AF7E-97D5-BA60-30AB919D662E}"/>
              </a:ext>
            </a:extLst>
          </p:cNvPr>
          <p:cNvGrpSpPr/>
          <p:nvPr/>
        </p:nvGrpSpPr>
        <p:grpSpPr>
          <a:xfrm>
            <a:off x="933680" y="1217288"/>
            <a:ext cx="5238095" cy="3651568"/>
            <a:chOff x="6921417" y="605480"/>
            <a:chExt cx="4584239" cy="3494302"/>
          </a:xfrm>
        </p:grpSpPr>
        <p:grpSp>
          <p:nvGrpSpPr>
            <p:cNvPr id="12" name="Skupina 11">
              <a:extLst>
                <a:ext uri="{FF2B5EF4-FFF2-40B4-BE49-F238E27FC236}">
                  <a16:creationId xmlns:a16="http://schemas.microsoft.com/office/drawing/2014/main" id="{ECA7FD36-A60F-27EF-D4BB-21C6B64D98A7}"/>
                </a:ext>
              </a:extLst>
            </p:cNvPr>
            <p:cNvGrpSpPr/>
            <p:nvPr/>
          </p:nvGrpSpPr>
          <p:grpSpPr>
            <a:xfrm>
              <a:off x="6921417" y="1333130"/>
              <a:ext cx="3953183" cy="2766652"/>
              <a:chOff x="141016" y="981892"/>
              <a:chExt cx="3953183" cy="2766652"/>
            </a:xfrm>
          </p:grpSpPr>
          <p:graphicFrame>
            <p:nvGraphicFramePr>
              <p:cNvPr id="13" name="Graf 12">
                <a:extLst>
                  <a:ext uri="{FF2B5EF4-FFF2-40B4-BE49-F238E27FC236}">
                    <a16:creationId xmlns:a16="http://schemas.microsoft.com/office/drawing/2014/main" id="{89CC7040-8DB2-6A34-52BE-AC764C170F21}"/>
                  </a:ext>
                </a:extLst>
              </p:cNvPr>
              <p:cNvGraphicFramePr/>
              <p:nvPr/>
            </p:nvGraphicFramePr>
            <p:xfrm>
              <a:off x="494199" y="1286961"/>
              <a:ext cx="3600000" cy="246158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14" name="TextovéPole 1">
                <a:extLst>
                  <a:ext uri="{FF2B5EF4-FFF2-40B4-BE49-F238E27FC236}">
                    <a16:creationId xmlns:a16="http://schemas.microsoft.com/office/drawing/2014/main" id="{E02ABEC9-0EE4-3D2A-0039-759904C2227E}"/>
                  </a:ext>
                </a:extLst>
              </p:cNvPr>
              <p:cNvSpPr txBox="1"/>
              <p:nvPr/>
            </p:nvSpPr>
            <p:spPr>
              <a:xfrm>
                <a:off x="1723285" y="981892"/>
                <a:ext cx="1141828" cy="286285"/>
              </a:xfrm>
              <a:prstGeom prst="rect">
                <a:avLst/>
              </a:prstGeom>
            </p:spPr>
            <p:txBody>
              <a:bodyPr wrap="non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0-19 let</a:t>
                </a:r>
                <a:endPara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TextovéPole 1">
                <a:extLst>
                  <a:ext uri="{FF2B5EF4-FFF2-40B4-BE49-F238E27FC236}">
                    <a16:creationId xmlns:a16="http://schemas.microsoft.com/office/drawing/2014/main" id="{D4BF693A-E23E-8DDB-84F4-7E5AEE2FAA71}"/>
                  </a:ext>
                </a:extLst>
              </p:cNvPr>
              <p:cNvSpPr txBox="1"/>
              <p:nvPr/>
            </p:nvSpPr>
            <p:spPr>
              <a:xfrm rot="16200000">
                <a:off x="-286755" y="2043674"/>
                <a:ext cx="1141828" cy="286285"/>
              </a:xfrm>
              <a:prstGeom prst="rect">
                <a:avLst/>
              </a:prstGeom>
            </p:spPr>
            <p:txBody>
              <a:bodyPr wrap="non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Počty hospitalizací</a:t>
                </a:r>
              </a:p>
            </p:txBody>
          </p:sp>
        </p:grpSp>
        <p:sp>
          <p:nvSpPr>
            <p:cNvPr id="16" name="Nadpis 2">
              <a:extLst>
                <a:ext uri="{FF2B5EF4-FFF2-40B4-BE49-F238E27FC236}">
                  <a16:creationId xmlns:a16="http://schemas.microsoft.com/office/drawing/2014/main" id="{BD2ABFED-9642-5F86-3F2D-D415FBDA7B15}"/>
                </a:ext>
              </a:extLst>
            </p:cNvPr>
            <p:cNvSpPr txBox="1">
              <a:spLocks/>
            </p:cNvSpPr>
            <p:nvPr/>
          </p:nvSpPr>
          <p:spPr>
            <a:xfrm>
              <a:off x="6984616" y="605480"/>
              <a:ext cx="4521040" cy="57398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600" b="1" kern="1200">
                  <a:solidFill>
                    <a:srgbClr val="308297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0"/>
                  <a:ea typeface="+mj-ea"/>
                  <a:cs typeface="Poppins" pitchFamily="2" charset="0"/>
                </a:rPr>
                <a:t>Akutní oddělení</a:t>
              </a:r>
            </a:p>
          </p:txBody>
        </p:sp>
      </p:grpSp>
      <p:sp>
        <p:nvSpPr>
          <p:cNvPr id="9" name="TextovéPole 8">
            <a:extLst>
              <a:ext uri="{FF2B5EF4-FFF2-40B4-BE49-F238E27FC236}">
                <a16:creationId xmlns:a16="http://schemas.microsoft.com/office/drawing/2014/main" id="{FB542790-3D19-23E5-1E77-798F1502E5D0}"/>
              </a:ext>
            </a:extLst>
          </p:cNvPr>
          <p:cNvSpPr txBox="1"/>
          <p:nvPr/>
        </p:nvSpPr>
        <p:spPr>
          <a:xfrm>
            <a:off x="2483251" y="525138"/>
            <a:ext cx="7217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Ošetřovací doby se zkracují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8C178F09-95E0-2B29-173A-376B36EABFE6}"/>
              </a:ext>
            </a:extLst>
          </p:cNvPr>
          <p:cNvSpPr txBox="1"/>
          <p:nvPr/>
        </p:nvSpPr>
        <p:spPr>
          <a:xfrm>
            <a:off x="2906486" y="5780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D11FBDC0-16CF-11F7-4FE0-B57CEF8293E2}"/>
              </a:ext>
            </a:extLst>
          </p:cNvPr>
          <p:cNvSpPr txBox="1"/>
          <p:nvPr/>
        </p:nvSpPr>
        <p:spPr>
          <a:xfrm>
            <a:off x="805218" y="4979240"/>
            <a:ext cx="111696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Za posledních deset let se na odděleních následné péče neustále zkracují ošetřovací doby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V 80 % případů trvají hospitalizace do 60 dní.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Na akutním oddělení v 98 % případů trvají hospitalizace do 60 dní (do 30 dní 84 % pacientů)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0"/>
              <a:ea typeface="+mn-ea"/>
              <a:cs typeface="Poppins" pitchFamily="2" charset="0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6C51381C-CE09-AAA2-916B-00B6B9DD4B4B}"/>
              </a:ext>
            </a:extLst>
          </p:cNvPr>
          <p:cNvSpPr txBox="1"/>
          <p:nvPr/>
        </p:nvSpPr>
        <p:spPr>
          <a:xfrm>
            <a:off x="7747017" y="6550223"/>
            <a:ext cx="4351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Calibri" panose="020F0502020204030204" pitchFamily="34" charset="0"/>
              </a:rPr>
              <a:t>Národní informační systém pro psychiatrii, 2024, ÚZIS 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42CC90A6-1F68-150F-A5A8-7A52A0A9F1E9}"/>
              </a:ext>
            </a:extLst>
          </p:cNvPr>
          <p:cNvSpPr/>
          <p:nvPr/>
        </p:nvSpPr>
        <p:spPr>
          <a:xfrm>
            <a:off x="1853852" y="2517731"/>
            <a:ext cx="1027582" cy="155537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F7DE85CC-8DC0-4524-36B7-915D6D1508A9}"/>
              </a:ext>
            </a:extLst>
          </p:cNvPr>
          <p:cNvSpPr txBox="1"/>
          <p:nvPr/>
        </p:nvSpPr>
        <p:spPr>
          <a:xfrm>
            <a:off x="1886457" y="2052505"/>
            <a:ext cx="1027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98%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39177434-1369-AA78-DD7D-E554E3FFE68E}"/>
              </a:ext>
            </a:extLst>
          </p:cNvPr>
          <p:cNvSpPr/>
          <p:nvPr/>
        </p:nvSpPr>
        <p:spPr>
          <a:xfrm>
            <a:off x="6656422" y="2542123"/>
            <a:ext cx="1027582" cy="155537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27A9EF73-90B6-83DC-5242-8CBC312AD7C6}"/>
              </a:ext>
            </a:extLst>
          </p:cNvPr>
          <p:cNvSpPr txBox="1"/>
          <p:nvPr/>
        </p:nvSpPr>
        <p:spPr>
          <a:xfrm>
            <a:off x="6635294" y="2102083"/>
            <a:ext cx="1027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80%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0B785BD8-F4F8-388E-DA94-3754FBF9E864}"/>
              </a:ext>
            </a:extLst>
          </p:cNvPr>
          <p:cNvSpPr/>
          <p:nvPr/>
        </p:nvSpPr>
        <p:spPr>
          <a:xfrm>
            <a:off x="8565931" y="3797944"/>
            <a:ext cx="1664791" cy="371011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Řečová bublina: obdélníkový bublinový popisek 25">
            <a:extLst>
              <a:ext uri="{FF2B5EF4-FFF2-40B4-BE49-F238E27FC236}">
                <a16:creationId xmlns:a16="http://schemas.microsoft.com/office/drawing/2014/main" id="{0B8AFC89-4284-99EC-D1EB-73C02F747600}"/>
              </a:ext>
            </a:extLst>
          </p:cNvPr>
          <p:cNvSpPr/>
          <p:nvPr/>
        </p:nvSpPr>
        <p:spPr>
          <a:xfrm>
            <a:off x="8379913" y="2499513"/>
            <a:ext cx="3594969" cy="1162675"/>
          </a:xfrm>
          <a:prstGeom prst="wedgeRectCallou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Eliminovatelné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, pokud budou fungovat sociální služby v dostatečné kapacitě</a:t>
            </a:r>
          </a:p>
        </p:txBody>
      </p:sp>
    </p:spTree>
    <p:extLst>
      <p:ext uri="{BB962C8B-B14F-4D97-AF65-F5344CB8AC3E}">
        <p14:creationId xmlns:p14="http://schemas.microsoft.com/office/powerpoint/2010/main" val="386081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/>
      <p:bldP spid="22" grpId="0" animBg="1"/>
      <p:bldP spid="23" grpId="0"/>
      <p:bldP spid="24" grpId="0" animBg="1"/>
      <p:bldP spid="2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2825D83-CAF1-4867-A682-3A99E3980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FB14AF2E-1D9F-3492-EC91-8A2F717BEE74}"/>
              </a:ext>
            </a:extLst>
          </p:cNvPr>
          <p:cNvSpPr txBox="1"/>
          <p:nvPr/>
        </p:nvSpPr>
        <p:spPr>
          <a:xfrm>
            <a:off x="9072465" y="172473"/>
            <a:ext cx="3119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Dětská psychiatrická nemocnice Opařany</a:t>
            </a:r>
          </a:p>
        </p:txBody>
      </p:sp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F524DD7B-FBD0-DE7D-343C-5531EEAFD26F}"/>
              </a:ext>
            </a:extLst>
          </p:cNvPr>
          <p:cNvGraphicFramePr>
            <a:graphicFrameLocks noGrp="1"/>
          </p:cNvGraphicFramePr>
          <p:nvPr/>
        </p:nvGraphicFramePr>
        <p:xfrm>
          <a:off x="315107" y="808748"/>
          <a:ext cx="11561785" cy="58066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4651">
                  <a:extLst>
                    <a:ext uri="{9D8B030D-6E8A-4147-A177-3AD203B41FA5}">
                      <a16:colId xmlns:a16="http://schemas.microsoft.com/office/drawing/2014/main" val="3552287754"/>
                    </a:ext>
                  </a:extLst>
                </a:gridCol>
                <a:gridCol w="1905948">
                  <a:extLst>
                    <a:ext uri="{9D8B030D-6E8A-4147-A177-3AD203B41FA5}">
                      <a16:colId xmlns:a16="http://schemas.microsoft.com/office/drawing/2014/main" val="768019684"/>
                    </a:ext>
                  </a:extLst>
                </a:gridCol>
                <a:gridCol w="1812431">
                  <a:extLst>
                    <a:ext uri="{9D8B030D-6E8A-4147-A177-3AD203B41FA5}">
                      <a16:colId xmlns:a16="http://schemas.microsoft.com/office/drawing/2014/main" val="593480854"/>
                    </a:ext>
                  </a:extLst>
                </a:gridCol>
                <a:gridCol w="2016859">
                  <a:extLst>
                    <a:ext uri="{9D8B030D-6E8A-4147-A177-3AD203B41FA5}">
                      <a16:colId xmlns:a16="http://schemas.microsoft.com/office/drawing/2014/main" val="3206717400"/>
                    </a:ext>
                  </a:extLst>
                </a:gridCol>
                <a:gridCol w="1905948">
                  <a:extLst>
                    <a:ext uri="{9D8B030D-6E8A-4147-A177-3AD203B41FA5}">
                      <a16:colId xmlns:a16="http://schemas.microsoft.com/office/drawing/2014/main" val="439697982"/>
                    </a:ext>
                  </a:extLst>
                </a:gridCol>
                <a:gridCol w="1905948">
                  <a:extLst>
                    <a:ext uri="{9D8B030D-6E8A-4147-A177-3AD203B41FA5}">
                      <a16:colId xmlns:a16="http://schemas.microsoft.com/office/drawing/2014/main" val="1557888304"/>
                    </a:ext>
                  </a:extLst>
                </a:gridCol>
              </a:tblGrid>
              <a:tr h="786260">
                <a:tc>
                  <a:txBody>
                    <a:bodyPr/>
                    <a:lstStyle/>
                    <a:p>
                      <a:endParaRPr lang="cs-CZ" b="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b="1" dirty="0">
                          <a:effectLst/>
                          <a:latin typeface="+mn-lt"/>
                        </a:rPr>
                        <a:t>Návštěvní prostory</a:t>
                      </a:r>
                      <a:endParaRPr lang="cs-CZ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b="1" dirty="0">
                          <a:effectLst/>
                          <a:latin typeface="+mn-lt"/>
                        </a:rPr>
                        <a:t>Herna </a:t>
                      </a:r>
                      <a:endParaRPr lang="cs-CZ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b="1" dirty="0">
                          <a:effectLst/>
                          <a:latin typeface="+mn-lt"/>
                        </a:rPr>
                        <a:t>Terapeutické prostory </a:t>
                      </a:r>
                      <a:endParaRPr lang="cs-CZ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b="1" dirty="0">
                          <a:effectLst/>
                          <a:latin typeface="+mn-lt"/>
                        </a:rPr>
                        <a:t>Bezpečné prostředí pro vycházky</a:t>
                      </a:r>
                      <a:endParaRPr lang="cs-CZ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b="1" dirty="0">
                          <a:effectLst/>
                          <a:latin typeface="+mn-lt"/>
                        </a:rPr>
                        <a:t>Relaxační místnost</a:t>
                      </a:r>
                      <a:endParaRPr lang="cs-CZ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139691"/>
                  </a:ext>
                </a:extLst>
              </a:tr>
              <a:tr h="276334">
                <a:tc>
                  <a:txBody>
                    <a:bodyPr/>
                    <a:lstStyle/>
                    <a:p>
                      <a:r>
                        <a:rPr lang="cs-CZ" sz="1800" b="0" dirty="0">
                          <a:effectLst/>
                          <a:latin typeface="+mn-lt"/>
                        </a:rPr>
                        <a:t>FN Motol</a:t>
                      </a:r>
                      <a:endParaRPr lang="cs-CZ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+mn-lt"/>
                        </a:rPr>
                        <a:t>Vyhovující</a:t>
                      </a:r>
                      <a:endParaRPr lang="cs-CZ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+mn-lt"/>
                        </a:rPr>
                        <a:t>Vyhovující</a:t>
                      </a:r>
                      <a:endParaRPr lang="cs-CZ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00099"/>
                  </a:ext>
                </a:extLst>
              </a:tr>
              <a:tr h="276334">
                <a:tc>
                  <a:txBody>
                    <a:bodyPr/>
                    <a:lstStyle/>
                    <a:p>
                      <a:r>
                        <a:rPr lang="cs-CZ" sz="1800" b="0" dirty="0">
                          <a:effectLst/>
                          <a:latin typeface="+mn-lt"/>
                        </a:rPr>
                        <a:t>FTN</a:t>
                      </a:r>
                      <a:endParaRPr lang="cs-CZ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cs-CZ" sz="280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849062"/>
                  </a:ext>
                </a:extLst>
              </a:tr>
              <a:tr h="262087">
                <a:tc>
                  <a:txBody>
                    <a:bodyPr/>
                    <a:lstStyle/>
                    <a:p>
                      <a:r>
                        <a:rPr lang="cs-CZ" sz="1800" b="0" dirty="0">
                          <a:effectLst/>
                          <a:latin typeface="+mn-lt"/>
                        </a:rPr>
                        <a:t>PN Bohnice</a:t>
                      </a:r>
                      <a:endParaRPr lang="cs-CZ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+mn-lt"/>
                        </a:rPr>
                        <a:t>Vyhovující</a:t>
                      </a:r>
                      <a:endParaRPr lang="cs-CZ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  <a:latin typeface="+mn-lt"/>
                        </a:rPr>
                        <a:t>Vyhovující</a:t>
                      </a:r>
                      <a:endParaRPr lang="cs-CZ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  <a:latin typeface="+mn-lt"/>
                        </a:rPr>
                        <a:t>Vyhovující</a:t>
                      </a:r>
                      <a:endParaRPr lang="cs-CZ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  <a:latin typeface="+mn-lt"/>
                        </a:rPr>
                        <a:t>Vyhovující</a:t>
                      </a:r>
                      <a:endParaRPr lang="cs-CZ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  <a:latin typeface="+mn-lt"/>
                        </a:rPr>
                        <a:t>Vyhovující</a:t>
                      </a:r>
                      <a:endParaRPr lang="cs-CZ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206194"/>
                  </a:ext>
                </a:extLst>
              </a:tr>
              <a:tr h="276334">
                <a:tc>
                  <a:txBody>
                    <a:bodyPr/>
                    <a:lstStyle/>
                    <a:p>
                      <a:r>
                        <a:rPr lang="cs-CZ" sz="1800" b="0" dirty="0">
                          <a:effectLst/>
                          <a:latin typeface="+mn-lt"/>
                        </a:rPr>
                        <a:t>DPN Opařany</a:t>
                      </a:r>
                      <a:endParaRPr lang="cs-CZ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Vyhovující</a:t>
                      </a:r>
                      <a:endParaRPr lang="cs-CZ" sz="2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168117"/>
                  </a:ext>
                </a:extLst>
              </a:tr>
              <a:tr h="276334">
                <a:tc>
                  <a:txBody>
                    <a:bodyPr/>
                    <a:lstStyle/>
                    <a:p>
                      <a:r>
                        <a:rPr lang="cs-CZ" sz="1800" b="0" dirty="0">
                          <a:effectLst/>
                          <a:latin typeface="+mn-lt"/>
                        </a:rPr>
                        <a:t>PK Plzeň</a:t>
                      </a:r>
                      <a:endParaRPr lang="cs-CZ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+mn-lt"/>
                        </a:rPr>
                        <a:t>Vyhovující</a:t>
                      </a:r>
                      <a:endParaRPr lang="cs-CZ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+mn-lt"/>
                        </a:rPr>
                        <a:t>Vyhovující</a:t>
                      </a:r>
                      <a:endParaRPr lang="cs-CZ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+mn-lt"/>
                        </a:rPr>
                        <a:t>Vyhovující</a:t>
                      </a:r>
                      <a:endParaRPr lang="cs-CZ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  <a:latin typeface="+mn-lt"/>
                        </a:rPr>
                        <a:t>Vyhovující</a:t>
                      </a:r>
                      <a:endParaRPr lang="cs-CZ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510192"/>
                  </a:ext>
                </a:extLst>
              </a:tr>
              <a:tr h="262087">
                <a:tc>
                  <a:txBody>
                    <a:bodyPr/>
                    <a:lstStyle/>
                    <a:p>
                      <a:r>
                        <a:rPr lang="cs-CZ" sz="1800" b="0" dirty="0">
                          <a:effectLst/>
                          <a:latin typeface="+mn-lt"/>
                        </a:rPr>
                        <a:t>PN Dobřany</a:t>
                      </a:r>
                      <a:endParaRPr lang="cs-CZ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+mn-lt"/>
                        </a:rPr>
                        <a:t>Vyhovující</a:t>
                      </a:r>
                      <a:endParaRPr lang="cs-CZ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+mn-lt"/>
                        </a:rPr>
                        <a:t>Vyhovující</a:t>
                      </a:r>
                      <a:endParaRPr lang="cs-CZ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+mn-lt"/>
                        </a:rPr>
                        <a:t>Vyhovující</a:t>
                      </a:r>
                      <a:endParaRPr lang="cs-CZ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+mn-lt"/>
                        </a:rPr>
                        <a:t>Vyhovující</a:t>
                      </a:r>
                      <a:endParaRPr lang="cs-CZ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  <a:latin typeface="+mn-lt"/>
                        </a:rPr>
                        <a:t>Vyhovující</a:t>
                      </a:r>
                      <a:endParaRPr lang="cs-CZ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022732"/>
                  </a:ext>
                </a:extLst>
              </a:tr>
              <a:tr h="276334">
                <a:tc>
                  <a:txBody>
                    <a:bodyPr/>
                    <a:lstStyle/>
                    <a:p>
                      <a:r>
                        <a:rPr lang="cs-CZ" sz="1800" b="0" dirty="0">
                          <a:effectLst/>
                          <a:latin typeface="+mn-lt"/>
                        </a:rPr>
                        <a:t>DPN Louny</a:t>
                      </a:r>
                      <a:endParaRPr lang="cs-CZ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105203"/>
                  </a:ext>
                </a:extLst>
              </a:tr>
              <a:tr h="276334">
                <a:tc>
                  <a:txBody>
                    <a:bodyPr/>
                    <a:lstStyle/>
                    <a:p>
                      <a:r>
                        <a:rPr lang="cs-CZ" sz="1800" b="0" dirty="0">
                          <a:effectLst/>
                          <a:latin typeface="+mn-lt"/>
                        </a:rPr>
                        <a:t>DPO Liberec</a:t>
                      </a:r>
                      <a:endParaRPr lang="cs-CZ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425096"/>
                  </a:ext>
                </a:extLst>
              </a:tr>
              <a:tr h="524174">
                <a:tc>
                  <a:txBody>
                    <a:bodyPr/>
                    <a:lstStyle/>
                    <a:p>
                      <a:r>
                        <a:rPr lang="cs-CZ" sz="1800" b="0" dirty="0">
                          <a:effectLst/>
                          <a:latin typeface="+mn-lt"/>
                        </a:rPr>
                        <a:t>PN Havlíčkův Brod</a:t>
                      </a:r>
                      <a:endParaRPr lang="cs-CZ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467074"/>
                  </a:ext>
                </a:extLst>
              </a:tr>
              <a:tr h="276334">
                <a:tc>
                  <a:txBody>
                    <a:bodyPr/>
                    <a:lstStyle/>
                    <a:p>
                      <a:r>
                        <a:rPr lang="cs-CZ" sz="1800" b="0" dirty="0">
                          <a:effectLst/>
                          <a:latin typeface="+mn-lt"/>
                        </a:rPr>
                        <a:t>FN Brno</a:t>
                      </a:r>
                      <a:endParaRPr lang="cs-CZ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  <a:latin typeface="+mn-lt"/>
                        </a:rPr>
                        <a:t>Vyhovující</a:t>
                      </a:r>
                      <a:endParaRPr lang="cs-CZ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+mn-lt"/>
                        </a:rPr>
                        <a:t>Vyhovující</a:t>
                      </a:r>
                      <a:endParaRPr lang="cs-CZ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+mn-lt"/>
                        </a:rPr>
                        <a:t>Vyhovující</a:t>
                      </a:r>
                      <a:endParaRPr lang="cs-CZ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508180"/>
                  </a:ext>
                </a:extLst>
              </a:tr>
              <a:tr h="497484">
                <a:tc>
                  <a:txBody>
                    <a:bodyPr/>
                    <a:lstStyle/>
                    <a:p>
                      <a:r>
                        <a:rPr lang="cs-CZ" sz="1800" b="0" dirty="0">
                          <a:effectLst/>
                          <a:latin typeface="+mn-lt"/>
                        </a:rPr>
                        <a:t>DPN Velká Bíteš</a:t>
                      </a:r>
                      <a:endParaRPr lang="cs-CZ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  <a:latin typeface="+mn-lt"/>
                        </a:rPr>
                        <a:t>Vyhovující</a:t>
                      </a:r>
                      <a:endParaRPr lang="cs-CZ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  <a:latin typeface="+mn-lt"/>
                        </a:rPr>
                        <a:t>Vyhovující</a:t>
                      </a:r>
                      <a:endParaRPr lang="cs-CZ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+mn-lt"/>
                        </a:rPr>
                        <a:t>Vyhovující</a:t>
                      </a:r>
                      <a:endParaRPr lang="cs-CZ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+mn-lt"/>
                        </a:rPr>
                        <a:t>Vyhovující</a:t>
                      </a:r>
                      <a:endParaRPr lang="cs-CZ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902437"/>
                  </a:ext>
                </a:extLst>
              </a:tr>
              <a:tr h="276334">
                <a:tc>
                  <a:txBody>
                    <a:bodyPr/>
                    <a:lstStyle/>
                    <a:p>
                      <a:r>
                        <a:rPr lang="cs-CZ" sz="1800" b="0" dirty="0">
                          <a:effectLst/>
                          <a:latin typeface="+mn-lt"/>
                        </a:rPr>
                        <a:t>PL Šternberk</a:t>
                      </a:r>
                      <a:endParaRPr lang="cs-CZ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  <a:latin typeface="+mn-lt"/>
                        </a:rPr>
                        <a:t>Vyhovující</a:t>
                      </a:r>
                      <a:endParaRPr lang="cs-CZ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813289"/>
                  </a:ext>
                </a:extLst>
              </a:tr>
              <a:tr h="497484">
                <a:tc>
                  <a:txBody>
                    <a:bodyPr/>
                    <a:lstStyle/>
                    <a:p>
                      <a:r>
                        <a:rPr lang="cs-CZ" sz="1800" b="0" dirty="0">
                          <a:effectLst/>
                          <a:latin typeface="+mn-lt"/>
                        </a:rPr>
                        <a:t>PN Opava</a:t>
                      </a:r>
                      <a:endParaRPr lang="cs-CZ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  <a:latin typeface="+mn-lt"/>
                        </a:rPr>
                        <a:t>Vyhovující</a:t>
                      </a:r>
                      <a:endParaRPr lang="cs-CZ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+mn-lt"/>
                        </a:rPr>
                        <a:t>Vyhovující</a:t>
                      </a:r>
                      <a:endParaRPr lang="cs-CZ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+mn-lt"/>
                        </a:rPr>
                        <a:t>Vyhovující</a:t>
                      </a:r>
                      <a:endParaRPr lang="cs-CZ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+mn-lt"/>
                        </a:rPr>
                        <a:t>Vyhovující</a:t>
                      </a:r>
                      <a:endParaRPr lang="cs-CZ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  <a:latin typeface="+mn-lt"/>
                        </a:rPr>
                        <a:t>Vyhovující</a:t>
                      </a:r>
                      <a:endParaRPr lang="cs-CZ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207623"/>
                  </a:ext>
                </a:extLst>
              </a:tr>
              <a:tr h="276334">
                <a:tc>
                  <a:txBody>
                    <a:bodyPr/>
                    <a:lstStyle/>
                    <a:p>
                      <a:r>
                        <a:rPr lang="cs-CZ" sz="1800" b="0" dirty="0">
                          <a:effectLst/>
                          <a:latin typeface="+mn-lt"/>
                        </a:rPr>
                        <a:t>PN Kroměříž</a:t>
                      </a:r>
                      <a:endParaRPr lang="cs-CZ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  <a:latin typeface="+mn-lt"/>
                        </a:rPr>
                        <a:t>Vyhovující</a:t>
                      </a:r>
                      <a:endParaRPr lang="cs-CZ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  <a:latin typeface="+mn-lt"/>
                        </a:rPr>
                        <a:t>Vyhovující</a:t>
                      </a:r>
                      <a:endParaRPr lang="cs-CZ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Nevyhovující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34010" algn="l"/>
                        </a:tabLst>
                      </a:pPr>
                      <a:r>
                        <a:rPr lang="cs-CZ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cs-CZ" sz="2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438207"/>
                  </a:ext>
                </a:extLst>
              </a:tr>
              <a:tr h="4289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b="1" dirty="0">
                          <a:effectLst/>
                          <a:latin typeface="+mn-lt"/>
                        </a:rPr>
                        <a:t>Nevyhovuje</a:t>
                      </a: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cs-CZ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/14</a:t>
                      </a: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cs-CZ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/14</a:t>
                      </a:r>
                      <a:endParaRPr lang="cs-CZ" sz="24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cs-CZ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/14</a:t>
                      </a:r>
                      <a:endParaRPr lang="cs-CZ" sz="24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cs-CZ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/14</a:t>
                      </a:r>
                      <a:endParaRPr lang="cs-CZ" sz="24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34010" algn="l"/>
                        </a:tabLst>
                      </a:pPr>
                      <a:r>
                        <a:rPr lang="cs-CZ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cs-CZ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/14</a:t>
                      </a:r>
                      <a:endParaRPr lang="cs-CZ" sz="24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4" marR="60134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426976"/>
                  </a:ext>
                </a:extLst>
              </a:tr>
            </a:tbl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id="{F82644DD-641C-9BB4-F11D-1D23B517616B}"/>
              </a:ext>
            </a:extLst>
          </p:cNvPr>
          <p:cNvSpPr txBox="1"/>
          <p:nvPr/>
        </p:nvSpPr>
        <p:spPr>
          <a:xfrm>
            <a:off x="6912993" y="6562778"/>
            <a:ext cx="60977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Dle dotazníkového šetření </a:t>
            </a:r>
            <a:r>
              <a:rPr kumimoji="0" lang="cs-CZ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prac</a:t>
            </a:r>
            <a:r>
              <a:rPr kumimoji="0" lang="cs-CZ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. skupiny pro DDP MZČR, 2022</a:t>
            </a:r>
            <a:r>
              <a:rPr kumimoji="0" lang="cs-CZ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2C852FE-6CEE-DEAF-F356-94E5F23D10CB}"/>
              </a:ext>
            </a:extLst>
          </p:cNvPr>
          <p:cNvSpPr txBox="1"/>
          <p:nvPr/>
        </p:nvSpPr>
        <p:spPr>
          <a:xfrm>
            <a:off x="1768950" y="2958043"/>
            <a:ext cx="9972282" cy="9848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pPr marL="3600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F30314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Převažují tří a více lůžkové pokoje</a:t>
            </a:r>
          </a:p>
          <a:p>
            <a:pPr marL="3600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Pouze tři oddělení mají pokoje s vlastním sociálním zařízením </a:t>
            </a:r>
            <a:endParaRPr kumimoji="0" lang="cs-CZ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oppins" pitchFamily="2" charset="0"/>
              <a:ea typeface="Times New Roman" panose="02020603050405020304" pitchFamily="18" charset="0"/>
              <a:cs typeface="Poppi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76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E8C6E2-248A-0659-9467-02CF0998B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>
                <a:latin typeface="Poppins" pitchFamily="2" charset="0"/>
                <a:cs typeface="Poppins" pitchFamily="2" charset="0"/>
              </a:rPr>
              <a:t>Jak má vypadat moderní lůžkové oddělení dětské a dorostové psychiatrie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0C2DEC9-560F-0C0C-0ED3-58C38A0F3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378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cs-CZ" dirty="0"/>
              <a:t>Kapacita max 40-60 lůžek </a:t>
            </a:r>
          </a:p>
          <a:p>
            <a:r>
              <a:rPr lang="cs-CZ" dirty="0"/>
              <a:t>Stanice s max 15 pacienty, umožňující intenzivní specializovanou péči</a:t>
            </a:r>
          </a:p>
          <a:p>
            <a:r>
              <a:rPr lang="cs-CZ" dirty="0"/>
              <a:t>Jedno/dvoulůžkové pokoje s vlastním sociálním zařízením </a:t>
            </a:r>
          </a:p>
          <a:p>
            <a:r>
              <a:rPr lang="cs-CZ" dirty="0"/>
              <a:t>Vzdušné, světlé a přívětivé prostory umožňující  skupinové aktivity i nalezení soukromí </a:t>
            </a:r>
          </a:p>
          <a:p>
            <a:r>
              <a:rPr lang="cs-CZ" dirty="0"/>
              <a:t>Součástí zařízení je denní stacionář nebo CDZ</a:t>
            </a:r>
          </a:p>
          <a:p>
            <a:r>
              <a:rPr lang="cs-CZ" dirty="0"/>
              <a:t>Velká kapacita všeobecných a specializovaných ambulancí</a:t>
            </a:r>
          </a:p>
          <a:p>
            <a:r>
              <a:rPr lang="cs-CZ" dirty="0"/>
              <a:t>Prostory pro setkávání rodičů s dětmi a možnost ubytování pro rodiče </a:t>
            </a:r>
          </a:p>
          <a:p>
            <a:r>
              <a:rPr lang="cs-CZ" dirty="0"/>
              <a:t>Venkovní chráněné prostory poskytující s přístupem z oddělení 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537237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7D9BD-6BB1-6F67-96D0-282AE6FEC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" name="Rectangle 23">
            <a:extLst>
              <a:ext uri="{FF2B5EF4-FFF2-40B4-BE49-F238E27FC236}">
                <a16:creationId xmlns:a16="http://schemas.microsoft.com/office/drawing/2014/main" id="{F16D146D-8EE1-0D50-2685-DD31FD76D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80" y="0"/>
            <a:ext cx="1218852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1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123" name="Zástupný obsah 16" descr="Obsah obrázku venku, obloha, rostlina, mrak&#10;&#10;Popis byl vytvořen automaticky">
            <a:extLst>
              <a:ext uri="{FF2B5EF4-FFF2-40B4-BE49-F238E27FC236}">
                <a16:creationId xmlns:a16="http://schemas.microsoft.com/office/drawing/2014/main" id="{99E920FF-2163-503C-1503-0FF7F312D6A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2520" y="0"/>
            <a:ext cx="9669240" cy="6857640"/>
          </a:xfrm>
          <a:prstGeom prst="rect">
            <a:avLst/>
          </a:prstGeom>
          <a:ln w="0">
            <a:noFill/>
          </a:ln>
        </p:spPr>
      </p:pic>
      <p:sp>
        <p:nvSpPr>
          <p:cNvPr id="124" name="Rectangle 25">
            <a:extLst>
              <a:ext uri="{FF2B5EF4-FFF2-40B4-BE49-F238E27FC236}">
                <a16:creationId xmlns:a16="http://schemas.microsoft.com/office/drawing/2014/main" id="{23DB8135-F8D2-A8EA-D7BB-93BAAF112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75" y="7025"/>
            <a:ext cx="7390080" cy="6857640"/>
          </a:xfrm>
          <a:prstGeom prst="rect">
            <a:avLst/>
          </a:prstGeom>
          <a:gradFill rotWithShape="0"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8000"/>
                </a:srgbClr>
              </a:gs>
              <a:gs pos="35000">
                <a:srgbClr val="FFFFFF">
                  <a:alpha val="77000"/>
                </a:srgbClr>
              </a:gs>
              <a:gs pos="48000">
                <a:srgbClr val="FFFFFF"/>
              </a:gs>
              <a:gs pos="100000">
                <a:srgbClr val="FFFFFF"/>
              </a:gs>
            </a:gsLst>
            <a:lin ang="108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1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5" name="PlaceHolder 1">
            <a:extLst>
              <a:ext uri="{FF2B5EF4-FFF2-40B4-BE49-F238E27FC236}">
                <a16:creationId xmlns:a16="http://schemas.microsoft.com/office/drawing/2014/main" id="{22C070AF-64C0-AB73-3632-AEBF2240CC9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9600" y="1627388"/>
            <a:ext cx="7081060" cy="4061637"/>
          </a:xfrm>
          <a:prstGeom prst="rect">
            <a:avLst/>
          </a:prstGeom>
          <a:solidFill>
            <a:schemeClr val="bg1">
              <a:alpha val="38612"/>
            </a:schemeClr>
          </a:solidFill>
          <a:ln w="0">
            <a:noFill/>
          </a:ln>
          <a:effectLst>
            <a:softEdge rad="276243"/>
          </a:effectLst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15000"/>
              </a:lnSpc>
              <a:buClr>
                <a:srgbClr val="000000"/>
              </a:buClr>
              <a:buNone/>
              <a:tabLst>
                <a:tab pos="0" algn="l"/>
              </a:tabLst>
            </a:pPr>
            <a:r>
              <a:rPr lang="cs-CZ" sz="1800" b="1" strike="noStrike" spc="-1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5 oddělení </a:t>
            </a:r>
            <a:br>
              <a:rPr lang="cs-CZ" sz="1800" spc="-1" dirty="0">
                <a:solidFill>
                  <a:schemeClr val="dk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</a:br>
            <a:r>
              <a:rPr lang="cs-CZ" sz="1800" b="0" strike="noStrike" spc="-1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1x JIP –  </a:t>
            </a:r>
            <a:r>
              <a:rPr lang="cs-CZ" sz="1800" b="1" strike="noStrike" spc="-1" dirty="0">
                <a:solidFill>
                  <a:srgbClr val="E8516F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12 lůžek</a:t>
            </a:r>
            <a:br>
              <a:rPr lang="cs-CZ" sz="1800" b="1" strike="noStrike" spc="-1" dirty="0">
                <a:solidFill>
                  <a:srgbClr val="E8516F"/>
                </a:solidFill>
                <a:latin typeface="Poppins" panose="00000500000000000000" pitchFamily="2" charset="-18"/>
                <a:cs typeface="Poppins" panose="00000500000000000000" pitchFamily="2" charset="-18"/>
              </a:rPr>
            </a:br>
            <a:r>
              <a:rPr lang="cs-CZ" sz="1800" b="0" strike="noStrike" spc="-1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1x dětské –  </a:t>
            </a:r>
            <a:r>
              <a:rPr lang="cs-CZ" sz="1800" b="1" strike="noStrike" spc="-1" dirty="0">
                <a:solidFill>
                  <a:srgbClr val="E8516F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17 lůžek</a:t>
            </a:r>
            <a:br>
              <a:rPr lang="cs-CZ" sz="1800" b="1" strike="noStrike" spc="-1" dirty="0">
                <a:solidFill>
                  <a:srgbClr val="E8516F"/>
                </a:solidFill>
                <a:latin typeface="Poppins" panose="00000500000000000000" pitchFamily="2" charset="-18"/>
                <a:cs typeface="Poppins" panose="00000500000000000000" pitchFamily="2" charset="-18"/>
              </a:rPr>
            </a:br>
            <a:r>
              <a:rPr lang="cs-CZ" sz="1800" b="0" strike="noStrike" spc="-1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1x PPP –  </a:t>
            </a:r>
            <a:r>
              <a:rPr lang="cs-CZ" sz="1800" b="1" strike="noStrike" spc="-1" dirty="0">
                <a:solidFill>
                  <a:srgbClr val="E8516F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17 lůžek</a:t>
            </a:r>
            <a:br>
              <a:rPr lang="cs-CZ" sz="1800" b="1" strike="noStrike" spc="-1" dirty="0">
                <a:solidFill>
                  <a:srgbClr val="E8516F"/>
                </a:solidFill>
                <a:latin typeface="Poppins" panose="00000500000000000000" pitchFamily="2" charset="-18"/>
                <a:cs typeface="Poppins" panose="00000500000000000000" pitchFamily="2" charset="-18"/>
              </a:rPr>
            </a:br>
            <a:r>
              <a:rPr lang="cs-CZ" sz="1800" b="0" strike="noStrike" spc="-1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2 oddělení pro dospívající –   </a:t>
            </a:r>
            <a:r>
              <a:rPr lang="cs-CZ" sz="1800" b="1" strike="noStrike" spc="-1" dirty="0">
                <a:solidFill>
                  <a:srgbClr val="E8516F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17 lůžek</a:t>
            </a:r>
          </a:p>
          <a:p>
            <a:pPr indent="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2000" dirty="0">
                <a:solidFill>
                  <a:srgbClr val="000000"/>
                </a:solidFill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Celkové náklady realizace (2022): </a:t>
            </a:r>
            <a:br>
              <a:rPr lang="cs-CZ" sz="2000" b="1" dirty="0">
                <a:solidFill>
                  <a:srgbClr val="000000"/>
                </a:solidFill>
                <a:effectLst/>
                <a:latin typeface="Poppins" panose="00000500000000000000" pitchFamily="2" charset="-18"/>
                <a:cs typeface="Poppins" panose="00000500000000000000" pitchFamily="2" charset="-18"/>
              </a:rPr>
            </a:br>
            <a:r>
              <a:rPr lang="cs-CZ" sz="2000" b="1" spc="-1" dirty="0">
                <a:solidFill>
                  <a:srgbClr val="E8516F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24 mil. Euro (600 mil. Kč)</a:t>
            </a:r>
          </a:p>
        </p:txBody>
      </p:sp>
      <p:sp>
        <p:nvSpPr>
          <p:cNvPr id="127" name="Obdélník 24">
            <a:extLst>
              <a:ext uri="{FF2B5EF4-FFF2-40B4-BE49-F238E27FC236}">
                <a16:creationId xmlns:a16="http://schemas.microsoft.com/office/drawing/2014/main" id="{932C2115-885D-E9C2-414D-2D4B87865AFB}"/>
              </a:ext>
            </a:extLst>
          </p:cNvPr>
          <p:cNvSpPr/>
          <p:nvPr/>
        </p:nvSpPr>
        <p:spPr>
          <a:xfrm>
            <a:off x="3237480" y="489960"/>
            <a:ext cx="545760" cy="206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-1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0FC5FB8-C8EC-6274-7D13-72B4CD7AADF4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F95662-C31B-42EE-833B-6F50A93959B6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EF72F4F-3C23-A133-8B3D-C80C3A37449A}"/>
              </a:ext>
            </a:extLst>
          </p:cNvPr>
          <p:cNvGraphicFramePr/>
          <p:nvPr/>
        </p:nvGraphicFramePr>
        <p:xfrm>
          <a:off x="609600" y="406838"/>
          <a:ext cx="10972800" cy="820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261549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AED56-57FE-FD57-FA3A-D4AEE4512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>
            <a:extLst>
              <a:ext uri="{FF2B5EF4-FFF2-40B4-BE49-F238E27FC236}">
                <a16:creationId xmlns:a16="http://schemas.microsoft.com/office/drawing/2014/main" id="{C803CA68-1A2A-B576-6430-E57AAE861D32}"/>
              </a:ext>
            </a:extLst>
          </p:cNvPr>
          <p:cNvGrpSpPr/>
          <p:nvPr/>
        </p:nvGrpSpPr>
        <p:grpSpPr>
          <a:xfrm>
            <a:off x="667822" y="215757"/>
            <a:ext cx="11281024" cy="6390526"/>
            <a:chOff x="710361" y="62122"/>
            <a:chExt cx="11481638" cy="6795878"/>
          </a:xfrm>
        </p:grpSpPr>
        <p:pic>
          <p:nvPicPr>
            <p:cNvPr id="4099" name="Picture 3">
              <a:extLst>
                <a:ext uri="{FF2B5EF4-FFF2-40B4-BE49-F238E27FC236}">
                  <a16:creationId xmlns:a16="http://schemas.microsoft.com/office/drawing/2014/main" id="{DAEAEFC6-F0AE-CA1A-5E2C-52304F10A8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lum brigh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48258" y="4799438"/>
              <a:ext cx="2743741" cy="20585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4100" name="Picture 4">
              <a:extLst>
                <a:ext uri="{FF2B5EF4-FFF2-40B4-BE49-F238E27FC236}">
                  <a16:creationId xmlns:a16="http://schemas.microsoft.com/office/drawing/2014/main" id="{4DEED477-A50B-4749-8519-93CD34ED52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lum brigh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6479" y="4796195"/>
              <a:ext cx="1543973" cy="2058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4101" name="Picture 5">
              <a:extLst>
                <a:ext uri="{FF2B5EF4-FFF2-40B4-BE49-F238E27FC236}">
                  <a16:creationId xmlns:a16="http://schemas.microsoft.com/office/drawing/2014/main" id="{6443960C-962E-5935-D510-7CD11EF79F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lum brigh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5604" y="62122"/>
              <a:ext cx="2743741" cy="20889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4102" name="Picture 6">
              <a:extLst>
                <a:ext uri="{FF2B5EF4-FFF2-40B4-BE49-F238E27FC236}">
                  <a16:creationId xmlns:a16="http://schemas.microsoft.com/office/drawing/2014/main" id="{BD571F8D-20B9-5C9D-0A0B-544EAA3494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lum brigh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2459" y="4796195"/>
              <a:ext cx="1542787" cy="20570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4103" name="Picture 7">
              <a:extLst>
                <a:ext uri="{FF2B5EF4-FFF2-40B4-BE49-F238E27FC236}">
                  <a16:creationId xmlns:a16="http://schemas.microsoft.com/office/drawing/2014/main" id="{68B1BC3E-3725-2461-91BB-09D342B053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lum brigh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4991" y="2429300"/>
              <a:ext cx="2742229" cy="20585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4104" name="Picture 8">
              <a:extLst>
                <a:ext uri="{FF2B5EF4-FFF2-40B4-BE49-F238E27FC236}">
                  <a16:creationId xmlns:a16="http://schemas.microsoft.com/office/drawing/2014/main" id="{D42BBC7B-6431-F7B6-2113-83653CF514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lum brigh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184" y="95676"/>
              <a:ext cx="2743741" cy="2058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4105" name="Picture 9">
              <a:extLst>
                <a:ext uri="{FF2B5EF4-FFF2-40B4-BE49-F238E27FC236}">
                  <a16:creationId xmlns:a16="http://schemas.microsoft.com/office/drawing/2014/main" id="{F3F8CAED-76E3-5829-7DBA-82C7C6D745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lum brigh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188" y="2429301"/>
              <a:ext cx="2743741" cy="2058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4106" name="Picture 10">
              <a:extLst>
                <a:ext uri="{FF2B5EF4-FFF2-40B4-BE49-F238E27FC236}">
                  <a16:creationId xmlns:a16="http://schemas.microsoft.com/office/drawing/2014/main" id="{354AEBDD-293C-4AD3-F202-0DC959BA31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lum brigh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48258" y="2445970"/>
              <a:ext cx="2743741" cy="2058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4108" name="Picture 12">
              <a:extLst>
                <a:ext uri="{FF2B5EF4-FFF2-40B4-BE49-F238E27FC236}">
                  <a16:creationId xmlns:a16="http://schemas.microsoft.com/office/drawing/2014/main" id="{7FEA6A59-FADF-C352-D761-701934545E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lum brigh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361" y="4799438"/>
              <a:ext cx="2743741" cy="2058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4109" name="Picture 13">
              <a:extLst>
                <a:ext uri="{FF2B5EF4-FFF2-40B4-BE49-F238E27FC236}">
                  <a16:creationId xmlns:a16="http://schemas.microsoft.com/office/drawing/2014/main" id="{12A477E0-1C63-3BEF-B08B-29A4CE315B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lum brigh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1751" y="92500"/>
              <a:ext cx="2743741" cy="2058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4113" name="Picture 17">
              <a:extLst>
                <a:ext uri="{FF2B5EF4-FFF2-40B4-BE49-F238E27FC236}">
                  <a16:creationId xmlns:a16="http://schemas.microsoft.com/office/drawing/2014/main" id="{F0A7EA29-FA81-F18D-DD2C-58E0144ECB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lum brigh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1204" y="4799438"/>
              <a:ext cx="2743741" cy="20585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4114" name="Picture 18">
              <a:extLst>
                <a:ext uri="{FF2B5EF4-FFF2-40B4-BE49-F238E27FC236}">
                  <a16:creationId xmlns:a16="http://schemas.microsoft.com/office/drawing/2014/main" id="{1FAADEE2-8548-D518-52FC-E92AE106B6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lum brigh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48258" y="92501"/>
              <a:ext cx="2743741" cy="2058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4115" name="Picture 19">
              <a:extLst>
                <a:ext uri="{FF2B5EF4-FFF2-40B4-BE49-F238E27FC236}">
                  <a16:creationId xmlns:a16="http://schemas.microsoft.com/office/drawing/2014/main" id="{69D5156D-207E-7CB9-A96D-29CAB70559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lum brigh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1474" y="2449144"/>
              <a:ext cx="2743741" cy="20585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621067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8D1C0-E144-23CB-4795-F1B6B4F95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CFACE14A-8349-19EE-AE35-D9A659881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07323" y="0"/>
            <a:ext cx="9284677" cy="6858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PlaceHolder 2">
            <a:extLst>
              <a:ext uri="{FF2B5EF4-FFF2-40B4-BE49-F238E27FC236}">
                <a16:creationId xmlns:a16="http://schemas.microsoft.com/office/drawing/2014/main" id="{04B0154A-3361-2CC2-CB0C-93582B5C99FD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F95662-C31B-42EE-833B-6F50A93959B6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F4D38FDB-FA91-5A59-A62F-C8CA91F29065}"/>
              </a:ext>
            </a:extLst>
          </p:cNvPr>
          <p:cNvGrpSpPr/>
          <p:nvPr/>
        </p:nvGrpSpPr>
        <p:grpSpPr>
          <a:xfrm>
            <a:off x="84667" y="2290"/>
            <a:ext cx="6011333" cy="6858000"/>
            <a:chOff x="0" y="0"/>
            <a:chExt cx="8155565" cy="6858000"/>
          </a:xfrm>
        </p:grpSpPr>
        <p:sp>
          <p:nvSpPr>
            <p:cNvPr id="124" name="Rectangle 25">
              <a:extLst>
                <a:ext uri="{FF2B5EF4-FFF2-40B4-BE49-F238E27FC236}">
                  <a16:creationId xmlns:a16="http://schemas.microsoft.com/office/drawing/2014/main" id="{3D3A825D-48C3-3989-6850-3B24D04DB6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7390080" cy="6858000"/>
            </a:xfrm>
            <a:prstGeom prst="rect">
              <a:avLst/>
            </a:prstGeom>
            <a:gradFill rotWithShape="0">
              <a:gsLst>
                <a:gs pos="0">
                  <a:srgbClr val="FFFFFF">
                    <a:alpha val="0"/>
                  </a:srgbClr>
                </a:gs>
                <a:gs pos="19000">
                  <a:srgbClr val="FFFFFF">
                    <a:alpha val="38000"/>
                  </a:srgbClr>
                </a:gs>
                <a:gs pos="35000">
                  <a:srgbClr val="FFFFFF">
                    <a:alpha val="77000"/>
                  </a:srgbClr>
                </a:gs>
                <a:gs pos="48000">
                  <a:srgbClr val="FFFFFF"/>
                </a:gs>
                <a:gs pos="100000">
                  <a:srgbClr val="FFFFFF"/>
                </a:gs>
              </a:gsLst>
              <a:lin ang="108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-1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27" name="Obdélník 24">
              <a:extLst>
                <a:ext uri="{FF2B5EF4-FFF2-40B4-BE49-F238E27FC236}">
                  <a16:creationId xmlns:a16="http://schemas.microsoft.com/office/drawing/2014/main" id="{401BC441-A171-F2F9-B30C-2AE6B9971BCD}"/>
                </a:ext>
              </a:extLst>
            </p:cNvPr>
            <p:cNvSpPr/>
            <p:nvPr/>
          </p:nvSpPr>
          <p:spPr>
            <a:xfrm>
              <a:off x="3237480" y="489960"/>
              <a:ext cx="545760" cy="206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-1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5" name="TextovéPole 4">
              <a:extLst>
                <a:ext uri="{FF2B5EF4-FFF2-40B4-BE49-F238E27FC236}">
                  <a16:creationId xmlns:a16="http://schemas.microsoft.com/office/drawing/2014/main" id="{832B4DFD-8DB9-CEE5-88C1-6A2A21C9C7EC}"/>
                </a:ext>
              </a:extLst>
            </p:cNvPr>
            <p:cNvSpPr txBox="1"/>
            <p:nvPr/>
          </p:nvSpPr>
          <p:spPr>
            <a:xfrm>
              <a:off x="641300" y="1419878"/>
              <a:ext cx="7514265" cy="48320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Lůžková část, ambulance, denní stacionář 43 lůžek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Stanice A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Oddělení intenzivní péče: </a:t>
              </a: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8516F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8 lůžek</a:t>
              </a:r>
              <a:endPara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Oddělení dospívajících (16-18 let): </a:t>
              </a: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8516F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6 lůžek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Oddělení závislostí (12-18 let): </a:t>
              </a: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8516F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6 lůžek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Denní stacionář (14-18 let): </a:t>
              </a: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8516F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7 míst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Stanice B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Dětské oddělení (14-16 let): </a:t>
              </a: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8516F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6 lůžek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Oddělení poruch příjmu potravy: </a:t>
              </a: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8516F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6 lůžek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Oddělení pro rodiče s dětmi: </a:t>
              </a: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8516F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5 jednotek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</a:br>
              <a:r>
                <a: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Celkové náklady realizace (2017): </a:t>
              </a:r>
              <a:br>
                <a:rPr kumimoji="0" lang="cs-CZ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</a:br>
              <a:r>
                <a:rPr kumimoji="0" lang="cs-CZ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8516F"/>
                  </a:solidFill>
                  <a:effectLst/>
                  <a:uLnTx/>
                  <a:uFillTx/>
                  <a:latin typeface="Poppins" panose="00000500000000000000" pitchFamily="2" charset="-18"/>
                  <a:ea typeface="+mn-ea"/>
                  <a:cs typeface="Poppins" panose="00000500000000000000" pitchFamily="2" charset="-18"/>
                </a:rPr>
                <a:t>19 mil. Euro (477 mil. Kč)</a:t>
              </a:r>
            </a:p>
          </p:txBody>
        </p:sp>
      </p:grp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7208EA5-AEA3-3346-E0E1-44EB672A4B23}"/>
              </a:ext>
            </a:extLst>
          </p:cNvPr>
          <p:cNvGraphicFramePr/>
          <p:nvPr/>
        </p:nvGraphicFramePr>
        <p:xfrm>
          <a:off x="609600" y="406838"/>
          <a:ext cx="10972800" cy="820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854710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8D360-0292-0A58-15CD-F88DF6594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>
            <a:extLst>
              <a:ext uri="{FF2B5EF4-FFF2-40B4-BE49-F238E27FC236}">
                <a16:creationId xmlns:a16="http://schemas.microsoft.com/office/drawing/2014/main" id="{2F06D635-D077-FCE4-1884-2D8AEB06313F}"/>
              </a:ext>
            </a:extLst>
          </p:cNvPr>
          <p:cNvGrpSpPr/>
          <p:nvPr/>
        </p:nvGrpSpPr>
        <p:grpSpPr>
          <a:xfrm>
            <a:off x="1281187" y="489183"/>
            <a:ext cx="9954815" cy="6263628"/>
            <a:chOff x="1990725" y="-105175"/>
            <a:chExt cx="10196512" cy="6830606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22AF94B-6049-2BA4-0F73-EBD8DC7B3D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2600" y="2276076"/>
              <a:ext cx="3292475" cy="21828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8195" name="Picture 3">
              <a:extLst>
                <a:ext uri="{FF2B5EF4-FFF2-40B4-BE49-F238E27FC236}">
                  <a16:creationId xmlns:a16="http://schemas.microsoft.com/office/drawing/2014/main" id="{BF2C970E-2452-6CE0-294B-4A4B09C361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37625" y="2287983"/>
              <a:ext cx="3249612" cy="215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8196" name="Picture 4" descr="Kinder- und Jugendpsychiatrie in Hall eröffnete Spezialbereiche | Tiroler  Tageszeitung – Aktuelle Nachrichten auf tt.com">
              <a:extLst>
                <a:ext uri="{FF2B5EF4-FFF2-40B4-BE49-F238E27FC236}">
                  <a16:creationId xmlns:a16="http://schemas.microsoft.com/office/drawing/2014/main" id="{CBF6D0E1-A159-89E8-2367-AC13E58343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2600" y="4566431"/>
              <a:ext cx="3292475" cy="2159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97" name="Picture 5" descr="Aktuelles | tirol kliniken">
              <a:extLst>
                <a:ext uri="{FF2B5EF4-FFF2-40B4-BE49-F238E27FC236}">
                  <a16:creationId xmlns:a16="http://schemas.microsoft.com/office/drawing/2014/main" id="{B67188B2-BF9F-DDFE-FC99-3EA91BEA84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5488" y="2298303"/>
              <a:ext cx="3479801" cy="2160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99" name="Picture 7">
              <a:extLst>
                <a:ext uri="{FF2B5EF4-FFF2-40B4-BE49-F238E27FC236}">
                  <a16:creationId xmlns:a16="http://schemas.microsoft.com/office/drawing/2014/main" id="{B2E4C8AA-EF2D-D953-AC69-9E9A8B07EB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7681" y="-105175"/>
              <a:ext cx="3249612" cy="215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8200" name="Picture 8">
              <a:extLst>
                <a:ext uri="{FF2B5EF4-FFF2-40B4-BE49-F238E27FC236}">
                  <a16:creationId xmlns:a16="http://schemas.microsoft.com/office/drawing/2014/main" id="{7C957DA8-D706-143F-A597-0E87D167DF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517"/>
            <a:stretch/>
          </p:blipFill>
          <p:spPr bwMode="auto">
            <a:xfrm>
              <a:off x="8937625" y="-105175"/>
              <a:ext cx="3249612" cy="21828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8201" name="Picture 9" descr="Kinder-, Jugendpsychiatrie, Hall, AT">
              <a:extLst>
                <a:ext uri="{FF2B5EF4-FFF2-40B4-BE49-F238E27FC236}">
                  <a16:creationId xmlns:a16="http://schemas.microsoft.com/office/drawing/2014/main" id="{86033D9D-AC40-9964-FA82-B4DBA9E69D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990725" y="-103586"/>
              <a:ext cx="3479801" cy="2159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521732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B78BF-1C00-2981-32CB-63C653A5C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2A0DF1B7-59B2-336B-6AF1-F6459256371E}"/>
              </a:ext>
            </a:extLst>
          </p:cNvPr>
          <p:cNvSpPr txBox="1"/>
          <p:nvPr/>
        </p:nvSpPr>
        <p:spPr>
          <a:xfrm>
            <a:off x="9072465" y="172473"/>
            <a:ext cx="3119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Dětská psychiatrická nemocnice Opařany</a:t>
            </a:r>
          </a:p>
        </p:txBody>
      </p:sp>
      <p:pic>
        <p:nvPicPr>
          <p:cNvPr id="8" name="Obrázek 7" descr="Obsah obrázku text, obloha, snímek obrazovky, mrak&#10;&#10;Popis byl vytvořen automaticky">
            <a:extLst>
              <a:ext uri="{FF2B5EF4-FFF2-40B4-BE49-F238E27FC236}">
                <a16:creationId xmlns:a16="http://schemas.microsoft.com/office/drawing/2014/main" id="{136A9F04-EB39-5576-A3B9-1DA328F14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1" t="26233" r="43856" b="25895"/>
          <a:stretch/>
        </p:blipFill>
        <p:spPr>
          <a:xfrm>
            <a:off x="1890445" y="1915"/>
            <a:ext cx="10327440" cy="6862749"/>
          </a:xfrm>
          <a:prstGeom prst="rect">
            <a:avLst/>
          </a:prstGeom>
          <a:effectLst/>
        </p:spPr>
      </p:pic>
      <p:sp>
        <p:nvSpPr>
          <p:cNvPr id="9" name="Rectangle 25">
            <a:extLst>
              <a:ext uri="{FF2B5EF4-FFF2-40B4-BE49-F238E27FC236}">
                <a16:creationId xmlns:a16="http://schemas.microsoft.com/office/drawing/2014/main" id="{EF8CFA7A-9D8E-F558-0C00-8233F400C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7390080" cy="6864665"/>
          </a:xfrm>
          <a:prstGeom prst="rect">
            <a:avLst/>
          </a:prstGeom>
          <a:gradFill rotWithShape="0"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8000"/>
                </a:srgbClr>
              </a:gs>
              <a:gs pos="35000">
                <a:srgbClr val="FFFFFF">
                  <a:alpha val="77000"/>
                </a:srgbClr>
              </a:gs>
              <a:gs pos="48000">
                <a:srgbClr val="FFFFFF"/>
              </a:gs>
              <a:gs pos="100000">
                <a:srgbClr val="FFFFFF"/>
              </a:gs>
            </a:gsLst>
            <a:lin ang="108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1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 useBgFill="1">
        <p:nvSpPr>
          <p:cNvPr id="10" name="TextovéPole 9">
            <a:extLst>
              <a:ext uri="{FF2B5EF4-FFF2-40B4-BE49-F238E27FC236}">
                <a16:creationId xmlns:a16="http://schemas.microsoft.com/office/drawing/2014/main" id="{9C78C079-51D0-3615-680A-15316B18C5AE}"/>
              </a:ext>
            </a:extLst>
          </p:cNvPr>
          <p:cNvSpPr txBox="1"/>
          <p:nvPr/>
        </p:nvSpPr>
        <p:spPr>
          <a:xfrm>
            <a:off x="825833" y="1669651"/>
            <a:ext cx="5681133" cy="3339376"/>
          </a:xfrm>
          <a:prstGeom prst="rect">
            <a:avLst/>
          </a:prstGeom>
          <a:effectLst>
            <a:softEdge rad="212864"/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30 lůžek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Oddělení intenzivní péče: </a:t>
            </a: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E8516F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4 lůžka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Oddělení dospívajících 1 (14-18 let): </a:t>
            </a: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E8516F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6 lůžek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Oddělení dospívajících 2 (14-18 let): </a:t>
            </a: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E8516F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6 lůžek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Dětské oddělení 1 (do 14 let): </a:t>
            </a: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E8516F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6 lůžek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Dětské oddělení 2 (do 14 let): </a:t>
            </a: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E8516F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8 lůžek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</a:br>
            <a:r>
              <a:rPr kumimoji="0" lang="de-DE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Celkové</a:t>
            </a: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 </a:t>
            </a:r>
            <a:r>
              <a:rPr kumimoji="0" lang="de-DE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náklady</a:t>
            </a: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 </a:t>
            </a:r>
            <a:r>
              <a:rPr kumimoji="0" lang="de-DE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realizace</a:t>
            </a: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 (2019):</a:t>
            </a:r>
            <a:b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</a:br>
            <a:r>
              <a:rPr kumimoji="0" lang="de-DE" sz="2000" b="1" i="0" u="none" strike="noStrike" kern="1200" cap="none" spc="0" normalizeH="0" baseline="0" noProof="0">
                <a:ln>
                  <a:noFill/>
                </a:ln>
                <a:solidFill>
                  <a:srgbClr val="E8516F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10,5 mil. EUR (264 mil. </a:t>
            </a:r>
            <a:r>
              <a:rPr kumimoji="0" lang="de-DE" sz="2000" b="1" i="0" u="none" strike="noStrike" kern="1200" cap="none" spc="0" normalizeH="0" baseline="0" noProof="0" err="1">
                <a:ln>
                  <a:noFill/>
                </a:ln>
                <a:solidFill>
                  <a:srgbClr val="E8516F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Kč</a:t>
            </a:r>
            <a:r>
              <a:rPr kumimoji="0" lang="de-DE" sz="2000" b="1" i="0" u="none" strike="noStrike" kern="1200" cap="none" spc="0" normalizeH="0" baseline="0" noProof="0">
                <a:ln>
                  <a:noFill/>
                </a:ln>
                <a:solidFill>
                  <a:srgbClr val="E8516F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7F10727-9820-C242-685B-7EA27DBB7B0C}"/>
              </a:ext>
            </a:extLst>
          </p:cNvPr>
          <p:cNvGraphicFramePr/>
          <p:nvPr/>
        </p:nvGraphicFramePr>
        <p:xfrm>
          <a:off x="609600" y="406838"/>
          <a:ext cx="10972800" cy="820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844964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AC815-0893-9218-D743-2F57E3D17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snímek obrazovky, dům, okno, koláž&#10;&#10;Popis byl vytvořen automaticky">
            <a:extLst>
              <a:ext uri="{FF2B5EF4-FFF2-40B4-BE49-F238E27FC236}">
                <a16:creationId xmlns:a16="http://schemas.microsoft.com/office/drawing/2014/main" id="{EA730D81-FD40-90E9-8874-4C00BB03A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6" t="8366" r="15425" b="8671"/>
          <a:stretch/>
        </p:blipFill>
        <p:spPr>
          <a:xfrm>
            <a:off x="2630184" y="279639"/>
            <a:ext cx="9298113" cy="629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757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EE9E96C-3275-BCEA-9D02-23F6A68E6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DEB733EC-4D6F-0233-B6B9-A7F19173CB04}"/>
              </a:ext>
            </a:extLst>
          </p:cNvPr>
          <p:cNvSpPr txBox="1"/>
          <p:nvPr/>
        </p:nvSpPr>
        <p:spPr>
          <a:xfrm>
            <a:off x="9072465" y="172473"/>
            <a:ext cx="3119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Dětská psychiatrická nemocnice Opařany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19BA34D9-96D5-2A6F-66A3-15B18A7B2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9115" y="7944485"/>
            <a:ext cx="764540" cy="210185"/>
          </a:xfrm>
          <a:prstGeom prst="rect">
            <a:avLst/>
          </a:prstGeom>
          <a:solidFill>
            <a:schemeClr val="lt1">
              <a:lumMod val="100000"/>
              <a:lumOff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02EFC8B7-9227-1796-9EE6-452189839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838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B9A7E7F6-50A6-57AC-6A23-1C8875171F8B}"/>
              </a:ext>
            </a:extLst>
          </p:cNvPr>
          <p:cNvSpPr txBox="1"/>
          <p:nvPr/>
        </p:nvSpPr>
        <p:spPr>
          <a:xfrm>
            <a:off x="1975049" y="255069"/>
            <a:ext cx="7872984" cy="72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Navrhovaná koncepční opatření</a:t>
            </a:r>
          </a:p>
        </p:txBody>
      </p:sp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C01AE22B-851B-D19D-5AB0-21ADE463553C}"/>
              </a:ext>
            </a:extLst>
          </p:cNvPr>
          <p:cNvSpPr txBox="1">
            <a:spLocks/>
          </p:cNvSpPr>
          <p:nvPr/>
        </p:nvSpPr>
        <p:spPr>
          <a:xfrm>
            <a:off x="798521" y="1568887"/>
            <a:ext cx="1022604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542F01F-2D1E-3AF0-EA1D-417428428345}"/>
              </a:ext>
            </a:extLst>
          </p:cNvPr>
          <p:cNvSpPr txBox="1"/>
          <p:nvPr/>
        </p:nvSpPr>
        <p:spPr>
          <a:xfrm>
            <a:off x="333517" y="1186630"/>
            <a:ext cx="11059962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marR="0" lvl="1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Vytvořit dotační investiční program pro modernizaci a humanizaci následných lůžkových oddělení –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naprosto urgentní </a:t>
            </a: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0"/>
              <a:ea typeface="Times New Roman" panose="02020603050405020304" pitchFamily="18" charset="0"/>
              <a:cs typeface="Poppins" pitchFamily="2" charset="0"/>
            </a:endParaRPr>
          </a:p>
          <a:p>
            <a:pPr marL="685800" marR="0" lvl="1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Vznik nových lůžek (akutních a/nebo následných) v krajích, kde dosud lůžka dětské a dorostové psychiatrie zcela chybí</a:t>
            </a:r>
          </a:p>
          <a:p>
            <a:pPr marL="685800" marR="0" lvl="1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Umožnit vznik oddělení čistě pro dospívající po ukončení povinné školní docházky s povinností v případě potřeby poskytnout neodkladnou péči i pacientovi mladšímu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0"/>
              <a:ea typeface="Times New Roman" panose="02020603050405020304" pitchFamily="18" charset="0"/>
              <a:cs typeface="Poppins" pitchFamily="2" charset="0"/>
            </a:endParaRPr>
          </a:p>
          <a:p>
            <a:pPr marL="685800" marR="0" lvl="1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Udržení současné kapacity následných oddělení (poměr 3,82/100 tis. obyvatel) s jejich profilací do terapeutických oddělení</a:t>
            </a:r>
          </a:p>
          <a:p>
            <a:pPr marL="685800" marR="0" lvl="1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Celkovou kapacitu lůžek dětské a dorostové psychiatrické péče navýšit na 8 lůžek/100 tis. obyvatel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0"/>
              <a:ea typeface="Times New Roman" panose="02020603050405020304" pitchFamily="18" charset="0"/>
              <a:cs typeface="Poppins" pitchFamily="2" charset="0"/>
            </a:endParaRPr>
          </a:p>
          <a:p>
            <a:pPr marL="685800" marR="0" lvl="1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Vytvořit funkční mechanismus financování samostatných dětských psychiatrických nemocnic odpovídající jejich provozní náročnosti a potřebě navýšeného personální obsazení </a:t>
            </a:r>
          </a:p>
          <a:p>
            <a:pPr marL="685800" marR="0" lvl="1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Navýšením úhrad podpořit provoz oddělení pro pacienty s vývojovou poruchou intelektu a chováním náročným na péči – mechanismus financování pokrývající vyšší nároky na personální, dispozice a vybavení oddělení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0"/>
              <a:ea typeface="Times New Roman" panose="02020603050405020304" pitchFamily="18" charset="0"/>
              <a:cs typeface="Poppi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5121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576FABF2-8DA0-BA15-D84E-B69D12D3D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0987" y="3296781"/>
            <a:ext cx="5142501" cy="956239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 algn="l"/>
            <a:r>
              <a:rPr lang="en-US" sz="4400" dirty="0" err="1">
                <a:latin typeface="Poppins" pitchFamily="2" charset="0"/>
                <a:cs typeface="Poppins" pitchFamily="2" charset="0"/>
              </a:rPr>
              <a:t>Ambulantní</a:t>
            </a:r>
            <a:r>
              <a:rPr lang="en-US" sz="4400" dirty="0">
                <a:latin typeface="Poppins" pitchFamily="2" charset="0"/>
                <a:cs typeface="Poppins" pitchFamily="2" charset="0"/>
              </a:rPr>
              <a:t> </a:t>
            </a:r>
            <a:r>
              <a:rPr lang="en-US" sz="4400" dirty="0" err="1">
                <a:latin typeface="Poppins" pitchFamily="2" charset="0"/>
                <a:cs typeface="Poppins" pitchFamily="2" charset="0"/>
              </a:rPr>
              <a:t>péče</a:t>
            </a:r>
            <a:endParaRPr lang="en-US" sz="4400" dirty="0">
              <a:latin typeface="Poppins" pitchFamily="2" charset="0"/>
              <a:cs typeface="Poppins" pitchFamily="2" charset="0"/>
            </a:endParaRPr>
          </a:p>
        </p:txBody>
      </p:sp>
      <p:pic>
        <p:nvPicPr>
          <p:cNvPr id="8194" name="Picture 2" descr="Child and Adolescent Psychiatry | Harbor Psychiatry &amp; Mental Health">
            <a:extLst>
              <a:ext uri="{FF2B5EF4-FFF2-40B4-BE49-F238E27FC236}">
                <a16:creationId xmlns:a16="http://schemas.microsoft.com/office/drawing/2014/main" id="{D4366717-4B9A-B046-99C7-53C9D3934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962" b="-2"/>
          <a:stretch/>
        </p:blipFill>
        <p:spPr bwMode="auto">
          <a:xfrm>
            <a:off x="6263489" y="262848"/>
            <a:ext cx="5962785" cy="6595152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ffectLst>
            <a:softEdge rad="8469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3981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196C3637-1F34-81B5-32A4-17425BD899B5}"/>
              </a:ext>
            </a:extLst>
          </p:cNvPr>
          <p:cNvSpPr txBox="1"/>
          <p:nvPr/>
        </p:nvSpPr>
        <p:spPr>
          <a:xfrm>
            <a:off x="9072465" y="172473"/>
            <a:ext cx="3119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Segoe UI" panose="020B0502040204020203" pitchFamily="34" charset="0"/>
              </a:rPr>
              <a:t>Dětská psychiatrická nemocnice Opařany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DA2F5905-B8DD-2578-B85E-24848DDD4B10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838200" y="-103093"/>
            <a:ext cx="10515600" cy="10607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+mj-ea"/>
                <a:cs typeface="Poppins" pitchFamily="2" charset="0"/>
              </a:rPr>
              <a:t>Kapacita ambulancí je nedostatečná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0"/>
              <a:ea typeface="+mj-ea"/>
              <a:cs typeface="Poppins" pitchFamily="2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8A5862E9-3575-A1F4-F0BF-24121DFB31B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52800" y="6550223"/>
            <a:ext cx="9055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Národní registr zdravotnických pracovníků (NRZP) + Národní registr hrazených zdravotních služeb (NRHZS), ÚZIS</a:t>
            </a:r>
          </a:p>
        </p:txBody>
      </p:sp>
      <p:grpSp>
        <p:nvGrpSpPr>
          <p:cNvPr id="17" name="Skupina 16">
            <a:extLst>
              <a:ext uri="{FF2B5EF4-FFF2-40B4-BE49-F238E27FC236}">
                <a16:creationId xmlns:a16="http://schemas.microsoft.com/office/drawing/2014/main" id="{1BD2F7B0-1A07-6DAA-EBC6-679CF07A1872}"/>
              </a:ext>
            </a:extLst>
          </p:cNvPr>
          <p:cNvGrpSpPr/>
          <p:nvPr/>
        </p:nvGrpSpPr>
        <p:grpSpPr>
          <a:xfrm>
            <a:off x="6532986" y="1299094"/>
            <a:ext cx="5659014" cy="4568346"/>
            <a:chOff x="6212842" y="1387897"/>
            <a:chExt cx="5659014" cy="4568346"/>
          </a:xfrm>
        </p:grpSpPr>
        <p:graphicFrame>
          <p:nvGraphicFramePr>
            <p:cNvPr id="13" name="Graf 12">
              <a:extLst>
                <a:ext uri="{FF2B5EF4-FFF2-40B4-BE49-F238E27FC236}">
                  <a16:creationId xmlns:a16="http://schemas.microsoft.com/office/drawing/2014/main" id="{6954162C-1595-44D7-C691-6C11EE725634}"/>
                </a:ext>
              </a:extLst>
            </p:cNvPr>
            <p:cNvGraphicFramePr/>
            <p:nvPr>
              <p:custDataLst>
                <p:tags r:id="rId4"/>
              </p:custDataLst>
            </p:nvPr>
          </p:nvGraphicFramePr>
          <p:xfrm>
            <a:off x="6212842" y="1410450"/>
            <a:ext cx="5659014" cy="454579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15" name="Obdélník 14">
              <a:extLst>
                <a:ext uri="{FF2B5EF4-FFF2-40B4-BE49-F238E27FC236}">
                  <a16:creationId xmlns:a16="http://schemas.microsoft.com/office/drawing/2014/main" id="{883AF380-2750-1687-A333-28FBC3870B4C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6646713" y="1387897"/>
              <a:ext cx="495057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 i="0" u="none" strike="noStrike" kern="120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pP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0"/>
                  <a:ea typeface="+mn-ea"/>
                  <a:cs typeface="Poppins" pitchFamily="2" charset="0"/>
                </a:rPr>
                <a:t>Počet úvazků na 100 000 obyvatel (rok 2023)</a:t>
              </a:r>
            </a:p>
          </p:txBody>
        </p:sp>
      </p:grp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D2E11CAF-5FCA-C01F-C355-9EE41CAE8C93}"/>
              </a:ext>
            </a:extLst>
          </p:cNvPr>
          <p:cNvGraphicFramePr>
            <a:graphicFrameLocks noGrp="1"/>
          </p:cNvGraphicFramePr>
          <p:nvPr/>
        </p:nvGraphicFramePr>
        <p:xfrm>
          <a:off x="274782" y="1767998"/>
          <a:ext cx="6258204" cy="4111440"/>
        </p:xfrm>
        <a:graphic>
          <a:graphicData uri="http://schemas.openxmlformats.org/drawingml/2006/table">
            <a:tbl>
              <a:tblPr bandCol="1">
                <a:tableStyleId>{00A15C55-8517-42AA-B614-E9B94910E393}</a:tableStyleId>
              </a:tblPr>
              <a:tblGrid>
                <a:gridCol w="2856981">
                  <a:extLst>
                    <a:ext uri="{9D8B030D-6E8A-4147-A177-3AD203B41FA5}">
                      <a16:colId xmlns:a16="http://schemas.microsoft.com/office/drawing/2014/main" val="3524479303"/>
                    </a:ext>
                  </a:extLst>
                </a:gridCol>
                <a:gridCol w="1196502">
                  <a:extLst>
                    <a:ext uri="{9D8B030D-6E8A-4147-A177-3AD203B41FA5}">
                      <a16:colId xmlns:a16="http://schemas.microsoft.com/office/drawing/2014/main" val="3479046452"/>
                    </a:ext>
                  </a:extLst>
                </a:gridCol>
                <a:gridCol w="2204721">
                  <a:extLst>
                    <a:ext uri="{9D8B030D-6E8A-4147-A177-3AD203B41FA5}">
                      <a16:colId xmlns:a16="http://schemas.microsoft.com/office/drawing/2014/main" val="2504576773"/>
                    </a:ext>
                  </a:extLst>
                </a:gridCol>
              </a:tblGrid>
              <a:tr h="256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b="1" dirty="0">
                          <a:effectLst/>
                        </a:rPr>
                        <a:t>Kraj</a:t>
                      </a:r>
                      <a:endParaRPr lang="cs-CZ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b="1">
                          <a:effectLst/>
                        </a:rPr>
                        <a:t>Amb. 306</a:t>
                      </a:r>
                      <a:endParaRPr lang="cs-CZ" sz="16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b="1" dirty="0" err="1">
                          <a:effectLst/>
                        </a:rPr>
                        <a:t>Amb</a:t>
                      </a:r>
                      <a:r>
                        <a:rPr lang="cs-CZ" sz="1600" b="1" dirty="0">
                          <a:effectLst/>
                        </a:rPr>
                        <a:t>/100 tis. obyv.</a:t>
                      </a:r>
                      <a:endParaRPr lang="cs-CZ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extLst>
                  <a:ext uri="{0D108BD9-81ED-4DB2-BD59-A6C34878D82A}">
                    <a16:rowId xmlns:a16="http://schemas.microsoft.com/office/drawing/2014/main" val="4116396794"/>
                  </a:ext>
                </a:extLst>
              </a:tr>
              <a:tr h="256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Hl. m. Praha</a:t>
                      </a: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>
                          <a:effectLst/>
                        </a:rPr>
                        <a:t>28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2,1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extLst>
                  <a:ext uri="{0D108BD9-81ED-4DB2-BD59-A6C34878D82A}">
                    <a16:rowId xmlns:a16="http://schemas.microsoft.com/office/drawing/2014/main" val="1034909828"/>
                  </a:ext>
                </a:extLst>
              </a:tr>
              <a:tr h="256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Středočeský           </a:t>
                      </a: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>
                          <a:effectLst/>
                        </a:rPr>
                        <a:t>5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0,4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extLst>
                  <a:ext uri="{0D108BD9-81ED-4DB2-BD59-A6C34878D82A}">
                    <a16:rowId xmlns:a16="http://schemas.microsoft.com/office/drawing/2014/main" val="3389595361"/>
                  </a:ext>
                </a:extLst>
              </a:tr>
              <a:tr h="256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Jihočeský </a:t>
                      </a: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>
                          <a:effectLst/>
                        </a:rPr>
                        <a:t>10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1,6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extLst>
                  <a:ext uri="{0D108BD9-81ED-4DB2-BD59-A6C34878D82A}">
                    <a16:rowId xmlns:a16="http://schemas.microsoft.com/office/drawing/2014/main" val="2388503278"/>
                  </a:ext>
                </a:extLst>
              </a:tr>
              <a:tr h="256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Plzeňský </a:t>
                      </a: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>
                          <a:effectLst/>
                        </a:rPr>
                        <a:t>8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1,3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extLst>
                  <a:ext uri="{0D108BD9-81ED-4DB2-BD59-A6C34878D82A}">
                    <a16:rowId xmlns:a16="http://schemas.microsoft.com/office/drawing/2014/main" val="948825534"/>
                  </a:ext>
                </a:extLst>
              </a:tr>
              <a:tr h="256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Karlovarský </a:t>
                      </a: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>
                          <a:effectLst/>
                        </a:rPr>
                        <a:t>4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1,3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extLst>
                  <a:ext uri="{0D108BD9-81ED-4DB2-BD59-A6C34878D82A}">
                    <a16:rowId xmlns:a16="http://schemas.microsoft.com/office/drawing/2014/main" val="3178934014"/>
                  </a:ext>
                </a:extLst>
              </a:tr>
              <a:tr h="256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Ústecký </a:t>
                      </a: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>
                          <a:effectLst/>
                        </a:rPr>
                        <a:t>9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1,1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extLst>
                  <a:ext uri="{0D108BD9-81ED-4DB2-BD59-A6C34878D82A}">
                    <a16:rowId xmlns:a16="http://schemas.microsoft.com/office/drawing/2014/main" val="3752588920"/>
                  </a:ext>
                </a:extLst>
              </a:tr>
              <a:tr h="256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Liberecký </a:t>
                      </a: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6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1,3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extLst>
                  <a:ext uri="{0D108BD9-81ED-4DB2-BD59-A6C34878D82A}">
                    <a16:rowId xmlns:a16="http://schemas.microsoft.com/office/drawing/2014/main" val="320645411"/>
                  </a:ext>
                </a:extLst>
              </a:tr>
              <a:tr h="256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Královéhradecký </a:t>
                      </a: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6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1,1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extLst>
                  <a:ext uri="{0D108BD9-81ED-4DB2-BD59-A6C34878D82A}">
                    <a16:rowId xmlns:a16="http://schemas.microsoft.com/office/drawing/2014/main" val="647762315"/>
                  </a:ext>
                </a:extLst>
              </a:tr>
              <a:tr h="256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Pardubický </a:t>
                      </a: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>
                          <a:effectLst/>
                        </a:rPr>
                        <a:t>6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1,1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extLst>
                  <a:ext uri="{0D108BD9-81ED-4DB2-BD59-A6C34878D82A}">
                    <a16:rowId xmlns:a16="http://schemas.microsoft.com/office/drawing/2014/main" val="348597875"/>
                  </a:ext>
                </a:extLst>
              </a:tr>
              <a:tr h="256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Vysočina</a:t>
                      </a: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>
                          <a:effectLst/>
                        </a:rPr>
                        <a:t>7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2,4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extLst>
                  <a:ext uri="{0D108BD9-81ED-4DB2-BD59-A6C34878D82A}">
                    <a16:rowId xmlns:a16="http://schemas.microsoft.com/office/drawing/2014/main" val="1084110177"/>
                  </a:ext>
                </a:extLst>
              </a:tr>
              <a:tr h="256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Jihomoravský  	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14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1,2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extLst>
                  <a:ext uri="{0D108BD9-81ED-4DB2-BD59-A6C34878D82A}">
                    <a16:rowId xmlns:a16="http://schemas.microsoft.com/office/drawing/2014/main" val="2491594420"/>
                  </a:ext>
                </a:extLst>
              </a:tr>
              <a:tr h="256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Olomoucký </a:t>
                      </a: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>
                          <a:effectLst/>
                        </a:rPr>
                        <a:t>14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2,2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extLst>
                  <a:ext uri="{0D108BD9-81ED-4DB2-BD59-A6C34878D82A}">
                    <a16:rowId xmlns:a16="http://schemas.microsoft.com/office/drawing/2014/main" val="905946828"/>
                  </a:ext>
                </a:extLst>
              </a:tr>
              <a:tr h="256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Moravskoslezský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>
                          <a:effectLst/>
                        </a:rPr>
                        <a:t>11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0,9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extLst>
                  <a:ext uri="{0D108BD9-81ED-4DB2-BD59-A6C34878D82A}">
                    <a16:rowId xmlns:a16="http://schemas.microsoft.com/office/drawing/2014/main" val="3506776615"/>
                  </a:ext>
                </a:extLst>
              </a:tr>
              <a:tr h="256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Zlínský</a:t>
                      </a: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>
                          <a:effectLst/>
                        </a:rPr>
                        <a:t>6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dirty="0">
                          <a:effectLst/>
                        </a:rPr>
                        <a:t>1,0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extLst>
                  <a:ext uri="{0D108BD9-81ED-4DB2-BD59-A6C34878D82A}">
                    <a16:rowId xmlns:a16="http://schemas.microsoft.com/office/drawing/2014/main" val="2439325635"/>
                  </a:ext>
                </a:extLst>
              </a:tr>
              <a:tr h="256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b="1">
                          <a:solidFill>
                            <a:srgbClr val="FF0000"/>
                          </a:solidFill>
                          <a:effectLst/>
                        </a:rPr>
                        <a:t>Celkem</a:t>
                      </a:r>
                      <a:endParaRPr lang="cs-CZ" sz="1600" b="1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b="1">
                          <a:solidFill>
                            <a:srgbClr val="FF0000"/>
                          </a:solidFill>
                          <a:effectLst/>
                        </a:rPr>
                        <a:t>134</a:t>
                      </a:r>
                      <a:endParaRPr lang="cs-CZ" sz="1600" b="1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600" b="1" dirty="0">
                          <a:solidFill>
                            <a:srgbClr val="FF0000"/>
                          </a:solidFill>
                          <a:effectLst/>
                        </a:rPr>
                        <a:t>1,3</a:t>
                      </a:r>
                      <a:endParaRPr lang="cs-CZ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06" marR="34706" marT="0" marB="0" anchor="ctr"/>
                </a:tc>
                <a:extLst>
                  <a:ext uri="{0D108BD9-81ED-4DB2-BD59-A6C34878D82A}">
                    <a16:rowId xmlns:a16="http://schemas.microsoft.com/office/drawing/2014/main" val="2575437946"/>
                  </a:ext>
                </a:extLst>
              </a:tr>
            </a:tbl>
          </a:graphicData>
        </a:graphic>
      </p:graphicFrame>
      <p:sp>
        <p:nvSpPr>
          <p:cNvPr id="2" name="TextovéPole 1">
            <a:extLst>
              <a:ext uri="{FF2B5EF4-FFF2-40B4-BE49-F238E27FC236}">
                <a16:creationId xmlns:a16="http://schemas.microsoft.com/office/drawing/2014/main" id="{9B1C0529-CC85-6D3A-3126-B394929AB7BA}"/>
              </a:ext>
            </a:extLst>
          </p:cNvPr>
          <p:cNvSpPr txBox="1"/>
          <p:nvPr/>
        </p:nvSpPr>
        <p:spPr>
          <a:xfrm>
            <a:off x="1314374" y="3167390"/>
            <a:ext cx="4919744" cy="107721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O 13 méně než v roce 2010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2047FCF-E9E1-C06C-62DB-7074A7E06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18566" y="1309649"/>
            <a:ext cx="64132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Počet ambulancí a poměr na 100 000 obyvatel (rok 2023)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95C1BA0F-4641-5734-8385-616124E63617}"/>
              </a:ext>
            </a:extLst>
          </p:cNvPr>
          <p:cNvSpPr/>
          <p:nvPr/>
        </p:nvSpPr>
        <p:spPr>
          <a:xfrm>
            <a:off x="2877015" y="5597454"/>
            <a:ext cx="1053737" cy="307778"/>
          </a:xfrm>
          <a:prstGeom prst="rect">
            <a:avLst/>
          </a:prstGeom>
          <a:noFill/>
          <a:ln w="28575">
            <a:solidFill>
              <a:srgbClr val="FA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395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2812BF7-B297-9A1B-480F-D3BDAA742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8E25A776-C7E9-37B7-838A-06481BE813BF}"/>
              </a:ext>
            </a:extLst>
          </p:cNvPr>
          <p:cNvSpPr txBox="1"/>
          <p:nvPr/>
        </p:nvSpPr>
        <p:spPr>
          <a:xfrm>
            <a:off x="9072465" y="172473"/>
            <a:ext cx="3119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Dětská psychiatrická nemocnice Opařany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54EB6060-73DB-2A14-6422-BF94B90F6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9115" y="7944485"/>
            <a:ext cx="764540" cy="210185"/>
          </a:xfrm>
          <a:prstGeom prst="rect">
            <a:avLst/>
          </a:prstGeom>
          <a:solidFill>
            <a:schemeClr val="lt1">
              <a:lumMod val="100000"/>
              <a:lumOff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38DCB03-90E5-3C63-E3E7-D0FEC3C04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838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187A8CED-D777-E02C-8041-D489E20BE0AC}"/>
              </a:ext>
            </a:extLst>
          </p:cNvPr>
          <p:cNvSpPr txBox="1"/>
          <p:nvPr/>
        </p:nvSpPr>
        <p:spPr>
          <a:xfrm>
            <a:off x="1520635" y="411182"/>
            <a:ext cx="7872984" cy="72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Navrhovaná koncepční opatření</a:t>
            </a:r>
          </a:p>
        </p:txBody>
      </p:sp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D4820861-4152-403A-C68B-FB4D9552C37A}"/>
              </a:ext>
            </a:extLst>
          </p:cNvPr>
          <p:cNvSpPr txBox="1">
            <a:spLocks/>
          </p:cNvSpPr>
          <p:nvPr/>
        </p:nvSpPr>
        <p:spPr>
          <a:xfrm>
            <a:off x="798521" y="1568887"/>
            <a:ext cx="1022604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2550DF5-194B-2CBD-3E70-9033AE2DC856}"/>
              </a:ext>
            </a:extLst>
          </p:cNvPr>
          <p:cNvSpPr txBox="1"/>
          <p:nvPr/>
        </p:nvSpPr>
        <p:spPr>
          <a:xfrm>
            <a:off x="618744" y="1436232"/>
            <a:ext cx="1095451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lvl="1" indent="-4572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Narovnat podfinancování ambulantní péče v dětské a dorostové psychiatrii oproti péči v dospělé psychiatrii s respektem k vyšší časové náročnosti dětské a dorostové psychiatrie (zvýšit bodové ohodnocení výkonů, zvýšit cenu bodu, bonifikace)</a:t>
            </a:r>
          </a:p>
          <a:p>
            <a:pPr marL="914400" marR="0" lvl="1" indent="-4572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Podpořit vznik akutních ambulancí a bonifikovat terénní ambulance za převzetí pacienta z akutní ambulance.</a:t>
            </a:r>
          </a:p>
          <a:p>
            <a:pPr marL="914400" marR="0" lvl="1" indent="-4572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Podpora vzniku nových ambulancí, resp. získání smluv se zdravotními pojišťovnami</a:t>
            </a:r>
          </a:p>
          <a:p>
            <a:pPr marL="914400" marR="0" lvl="1" indent="-4572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Cílem je kapacita 2 úvazky/100 tis. obyvatel</a:t>
            </a:r>
          </a:p>
        </p:txBody>
      </p:sp>
    </p:spTree>
    <p:extLst>
      <p:ext uri="{BB962C8B-B14F-4D97-AF65-F5344CB8AC3E}">
        <p14:creationId xmlns:p14="http://schemas.microsoft.com/office/powerpoint/2010/main" val="32966997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HOTO TOUR: UnityPoint Health-Meriter Child &amp; Adolescent Psychiatry Program  - HCD Magazine">
            <a:extLst>
              <a:ext uri="{FF2B5EF4-FFF2-40B4-BE49-F238E27FC236}">
                <a16:creationId xmlns:a16="http://schemas.microsoft.com/office/drawing/2014/main" id="{C4A3569C-F74D-B69F-17E5-6819C3286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9" r="14648" b="1"/>
          <a:stretch/>
        </p:blipFill>
        <p:spPr bwMode="auto">
          <a:xfrm>
            <a:off x="-4" y="956235"/>
            <a:ext cx="7534640" cy="5901765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  <a:noFill/>
          <a:effectLst>
            <a:softEdge rad="19626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55D781F-3427-B3A6-F3CF-8A342CC67DDF}"/>
              </a:ext>
            </a:extLst>
          </p:cNvPr>
          <p:cNvSpPr txBox="1"/>
          <p:nvPr/>
        </p:nvSpPr>
        <p:spPr>
          <a:xfrm>
            <a:off x="6319558" y="4838188"/>
            <a:ext cx="5505814" cy="81932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Intermediární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péče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0"/>
              <a:ea typeface="+mn-ea"/>
              <a:cs typeface="Poppins" pitchFamily="2" charset="0"/>
            </a:endParaRPr>
          </a:p>
        </p:txBody>
      </p:sp>
      <p:pic>
        <p:nvPicPr>
          <p:cNvPr id="10244" name="Picture 4" descr="Child &amp; Adolescent Psychiatry Unit | Psychiatry | Michigan Medicine |  University of Michigan">
            <a:extLst>
              <a:ext uri="{FF2B5EF4-FFF2-40B4-BE49-F238E27FC236}">
                <a16:creationId xmlns:a16="http://schemas.microsoft.com/office/drawing/2014/main" id="{A1527861-464B-8C29-9D39-9A4200B57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2" r="16734" b="-1"/>
          <a:stretch/>
        </p:blipFill>
        <p:spPr bwMode="auto">
          <a:xfrm>
            <a:off x="7653541" y="956245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  <a:noFill/>
          <a:effectLst>
            <a:softEdge rad="235543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73CD513-10D1-996E-70B3-06C5A0220E03}"/>
              </a:ext>
            </a:extLst>
          </p:cNvPr>
          <p:cNvSpPr txBox="1"/>
          <p:nvPr/>
        </p:nvSpPr>
        <p:spPr>
          <a:xfrm>
            <a:off x="9072465" y="172473"/>
            <a:ext cx="3119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Dětská psychiatrická nemocnice Opařany</a:t>
            </a:r>
          </a:p>
        </p:txBody>
      </p:sp>
    </p:spTree>
    <p:extLst>
      <p:ext uri="{BB962C8B-B14F-4D97-AF65-F5344CB8AC3E}">
        <p14:creationId xmlns:p14="http://schemas.microsoft.com/office/powerpoint/2010/main" val="6419184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196C3637-1F34-81B5-32A4-17425BD899B5}"/>
              </a:ext>
            </a:extLst>
          </p:cNvPr>
          <p:cNvSpPr txBox="1"/>
          <p:nvPr/>
        </p:nvSpPr>
        <p:spPr>
          <a:xfrm>
            <a:off x="9072465" y="172473"/>
            <a:ext cx="3119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Dětská psychiatrická nemocnice Opařany</a:t>
            </a:r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1104AA7A-F3A2-B735-7FEB-8C3603389ACA}"/>
              </a:ext>
            </a:extLst>
          </p:cNvPr>
          <p:cNvGrpSpPr/>
          <p:nvPr/>
        </p:nvGrpSpPr>
        <p:grpSpPr>
          <a:xfrm>
            <a:off x="364488" y="1534150"/>
            <a:ext cx="8875045" cy="5323850"/>
            <a:chOff x="1742012" y="1009941"/>
            <a:chExt cx="8707976" cy="5496560"/>
          </a:xfrm>
        </p:grpSpPr>
        <p:pic>
          <p:nvPicPr>
            <p:cNvPr id="6" name="Picture 2" descr="Slepá mapa krajů ČR s krajskými městy">
              <a:extLst>
                <a:ext uri="{FF2B5EF4-FFF2-40B4-BE49-F238E27FC236}">
                  <a16:creationId xmlns:a16="http://schemas.microsoft.com/office/drawing/2014/main" id="{DEC41F7F-6B0E-2277-D223-E1EB5C0283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2012" y="1009941"/>
              <a:ext cx="8707976" cy="5496560"/>
            </a:xfrm>
            <a:prstGeom prst="rect">
              <a:avLst/>
            </a:prstGeom>
            <a:solidFill>
              <a:srgbClr val="156082"/>
            </a:solidFill>
            <a:ln>
              <a:noFill/>
            </a:ln>
          </p:spPr>
        </p:pic>
        <p:sp>
          <p:nvSpPr>
            <p:cNvPr id="18" name="Obdélníkový bublinový popisek 17">
              <a:extLst>
                <a:ext uri="{FF2B5EF4-FFF2-40B4-BE49-F238E27FC236}">
                  <a16:creationId xmlns:a16="http://schemas.microsoft.com/office/drawing/2014/main" id="{A9FC6E9B-DA27-56D2-6038-90C8F04CBA39}"/>
                </a:ext>
              </a:extLst>
            </p:cNvPr>
            <p:cNvSpPr/>
            <p:nvPr/>
          </p:nvSpPr>
          <p:spPr>
            <a:xfrm>
              <a:off x="9441843" y="3588193"/>
              <a:ext cx="913782" cy="457200"/>
            </a:xfrm>
            <a:prstGeom prst="wedgeRectCallou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Obdélníkový bublinový popisek 18">
              <a:extLst>
                <a:ext uri="{FF2B5EF4-FFF2-40B4-BE49-F238E27FC236}">
                  <a16:creationId xmlns:a16="http://schemas.microsoft.com/office/drawing/2014/main" id="{E8B175A4-D2B4-5F1B-0BE9-00DCEE84B1E6}"/>
                </a:ext>
              </a:extLst>
            </p:cNvPr>
            <p:cNvSpPr/>
            <p:nvPr/>
          </p:nvSpPr>
          <p:spPr>
            <a:xfrm>
              <a:off x="4427827" y="2532049"/>
              <a:ext cx="913782" cy="457200"/>
            </a:xfrm>
            <a:prstGeom prst="wedgeRectCallou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23" name="Obdélníkový bublinový popisek 22">
            <a:extLst>
              <a:ext uri="{FF2B5EF4-FFF2-40B4-BE49-F238E27FC236}">
                <a16:creationId xmlns:a16="http://schemas.microsoft.com/office/drawing/2014/main" id="{3AC99230-2FD2-39A6-5651-C296C2002968}"/>
              </a:ext>
            </a:extLst>
          </p:cNvPr>
          <p:cNvSpPr/>
          <p:nvPr/>
        </p:nvSpPr>
        <p:spPr>
          <a:xfrm flipH="1">
            <a:off x="1805167" y="3120970"/>
            <a:ext cx="803251" cy="457200"/>
          </a:xfrm>
          <a:prstGeom prst="wedgeRectCallout">
            <a:avLst/>
          </a:prstGeom>
          <a:solidFill>
            <a:srgbClr val="156082"/>
          </a:solidFill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B55AB10E-C1EC-651D-FA6A-78A0A8C76D5B}"/>
              </a:ext>
            </a:extLst>
          </p:cNvPr>
          <p:cNvSpPr txBox="1"/>
          <p:nvPr/>
        </p:nvSpPr>
        <p:spPr>
          <a:xfrm>
            <a:off x="5879615" y="1134040"/>
            <a:ext cx="5560963" cy="400110"/>
          </a:xfrm>
          <a:prstGeom prst="rect">
            <a:avLst/>
          </a:prstGeom>
          <a:solidFill>
            <a:srgbClr val="15608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Denní </a:t>
            </a:r>
            <a:r>
              <a:rPr kumimoji="0" lang="cs-CZ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pedopsychiatrické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 stacionáře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2FF5F014-BB73-6E60-A8DC-B7EB1A830899}"/>
              </a:ext>
            </a:extLst>
          </p:cNvPr>
          <p:cNvSpPr txBox="1"/>
          <p:nvPr/>
        </p:nvSpPr>
        <p:spPr>
          <a:xfrm>
            <a:off x="5879614" y="2263156"/>
            <a:ext cx="556035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Není žádné krizové centrum 24/7 s péčí dětského psychiatra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0"/>
              <a:ea typeface="+mn-ea"/>
              <a:cs typeface="Poppins" pitchFamily="2" charset="0"/>
            </a:endParaRPr>
          </a:p>
        </p:txBody>
      </p:sp>
      <p:sp>
        <p:nvSpPr>
          <p:cNvPr id="2" name="Obdélníkový bublinový popisek 22">
            <a:extLst>
              <a:ext uri="{FF2B5EF4-FFF2-40B4-BE49-F238E27FC236}">
                <a16:creationId xmlns:a16="http://schemas.microsoft.com/office/drawing/2014/main" id="{8C908DD2-D5ED-9386-8C04-8E7A482B26AB}"/>
              </a:ext>
            </a:extLst>
          </p:cNvPr>
          <p:cNvSpPr/>
          <p:nvPr/>
        </p:nvSpPr>
        <p:spPr>
          <a:xfrm>
            <a:off x="2719469" y="3546206"/>
            <a:ext cx="913782" cy="457200"/>
          </a:xfrm>
          <a:prstGeom prst="wedgeRectCallout">
            <a:avLst>
              <a:gd name="adj1" fmla="val -17122"/>
              <a:gd name="adj2" fmla="val -8295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délníkový bublinový popisek 22">
            <a:extLst>
              <a:ext uri="{FF2B5EF4-FFF2-40B4-BE49-F238E27FC236}">
                <a16:creationId xmlns:a16="http://schemas.microsoft.com/office/drawing/2014/main" id="{202E95AA-B05B-0015-5F24-95696A75A7E7}"/>
              </a:ext>
            </a:extLst>
          </p:cNvPr>
          <p:cNvSpPr/>
          <p:nvPr/>
        </p:nvSpPr>
        <p:spPr>
          <a:xfrm flipH="1">
            <a:off x="1773095" y="3758005"/>
            <a:ext cx="867394" cy="457200"/>
          </a:xfrm>
          <a:prstGeom prst="wedgeRectCallout">
            <a:avLst>
              <a:gd name="adj1" fmla="val -18978"/>
              <a:gd name="adj2" fmla="val -8093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délníkový bublinový popisek 22">
            <a:extLst>
              <a:ext uri="{FF2B5EF4-FFF2-40B4-BE49-F238E27FC236}">
                <a16:creationId xmlns:a16="http://schemas.microsoft.com/office/drawing/2014/main" id="{7675811B-B3C9-9445-177A-6A54FE768454}"/>
              </a:ext>
            </a:extLst>
          </p:cNvPr>
          <p:cNvSpPr/>
          <p:nvPr/>
        </p:nvSpPr>
        <p:spPr>
          <a:xfrm flipH="1">
            <a:off x="8202901" y="4645734"/>
            <a:ext cx="913782" cy="457200"/>
          </a:xfrm>
          <a:prstGeom prst="wedgeRectCallout">
            <a:avLst>
              <a:gd name="adj1" fmla="val 18733"/>
              <a:gd name="adj2" fmla="val -7689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1E8E4CA8-3201-F576-0361-79D619291346}"/>
              </a:ext>
            </a:extLst>
          </p:cNvPr>
          <p:cNvSpPr txBox="1"/>
          <p:nvPr/>
        </p:nvSpPr>
        <p:spPr>
          <a:xfrm>
            <a:off x="5879614" y="1565685"/>
            <a:ext cx="5560963" cy="7078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Multidisciplinární týmy pro děti a dorost/CDZ</a:t>
            </a:r>
          </a:p>
        </p:txBody>
      </p:sp>
    </p:spTree>
    <p:extLst>
      <p:ext uri="{BB962C8B-B14F-4D97-AF65-F5344CB8AC3E}">
        <p14:creationId xmlns:p14="http://schemas.microsoft.com/office/powerpoint/2010/main" val="23912243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8C8664C-C99A-E818-90BE-D5D33674F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2633BD8D-6C62-58FB-613F-53989862EFB3}"/>
              </a:ext>
            </a:extLst>
          </p:cNvPr>
          <p:cNvSpPr txBox="1"/>
          <p:nvPr/>
        </p:nvSpPr>
        <p:spPr>
          <a:xfrm>
            <a:off x="9072465" y="172473"/>
            <a:ext cx="3119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Dětská psychiatrická nemocnice Opařany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E7B254C2-43A6-08C6-028B-964B5FF5C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9115" y="7944485"/>
            <a:ext cx="764540" cy="210185"/>
          </a:xfrm>
          <a:prstGeom prst="rect">
            <a:avLst/>
          </a:prstGeom>
          <a:solidFill>
            <a:schemeClr val="lt1">
              <a:lumMod val="100000"/>
              <a:lumOff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F567F892-9E26-2C70-166F-EDDA6F27E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838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655D60D5-FB9C-9A81-08FC-6709915D5707}"/>
              </a:ext>
            </a:extLst>
          </p:cNvPr>
          <p:cNvSpPr txBox="1"/>
          <p:nvPr/>
        </p:nvSpPr>
        <p:spPr>
          <a:xfrm>
            <a:off x="1508897" y="206245"/>
            <a:ext cx="7872984" cy="72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Navrhovaná koncepční opatření</a:t>
            </a:r>
          </a:p>
        </p:txBody>
      </p:sp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F6930440-7E46-587E-853A-6AF41215B3FC}"/>
              </a:ext>
            </a:extLst>
          </p:cNvPr>
          <p:cNvSpPr txBox="1">
            <a:spLocks/>
          </p:cNvSpPr>
          <p:nvPr/>
        </p:nvSpPr>
        <p:spPr>
          <a:xfrm>
            <a:off x="798521" y="1568887"/>
            <a:ext cx="1022604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14215BF4-D02F-6675-2493-3D88EAA497F0}"/>
              </a:ext>
            </a:extLst>
          </p:cNvPr>
          <p:cNvSpPr txBox="1"/>
          <p:nvPr/>
        </p:nvSpPr>
        <p:spPr>
          <a:xfrm>
            <a:off x="493693" y="1065610"/>
            <a:ext cx="10835695" cy="5586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marR="0" lvl="1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Vytvořit nová OD pro denní stacionář pro děti a otevřený denní stacionář pro adolescenty s výší bodového ohodnocení odpovídající náročnosti a specifikům péče o nezletilé v tomto typu zařízení 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Cílová kapacita DS jsou  4 místa/100 tis. obyvatel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Dotačním programem stimulovat vznik center krizové intervence pro děti a dorost s provozem 24/7 a nastavení úhradového mechanismu, který bude motivační pro získání personálu a jeho stabilizaci. 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0"/>
                <a:ea typeface="Times New Roman" panose="02020603050405020304" pitchFamily="18" charset="0"/>
                <a:cs typeface="Poppins" pitchFamily="2" charset="0"/>
              </a:rPr>
              <a:t>Podpořit vznik CDZ-D </a:t>
            </a:r>
          </a:p>
        </p:txBody>
      </p:sp>
    </p:spTree>
    <p:extLst>
      <p:ext uri="{BB962C8B-B14F-4D97-AF65-F5344CB8AC3E}">
        <p14:creationId xmlns:p14="http://schemas.microsoft.com/office/powerpoint/2010/main" val="22907425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433E5-82E3-9976-611F-20A11F383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133340-6F5A-E206-9AE8-5F8A4BD0B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8817" y="92387"/>
            <a:ext cx="1918825" cy="674201"/>
          </a:xfrm>
        </p:spPr>
        <p:txBody>
          <a:bodyPr>
            <a:normAutofit/>
          </a:bodyPr>
          <a:lstStyle/>
          <a:p>
            <a:pPr algn="ctr"/>
            <a:r>
              <a:rPr lang="cs-CZ" sz="2400" b="1">
                <a:solidFill>
                  <a:srgbClr val="8A97C6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Zdroje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BFD939C-27DE-9C98-CE49-88DE0242FB61}"/>
              </a:ext>
            </a:extLst>
          </p:cNvPr>
          <p:cNvSpPr/>
          <p:nvPr/>
        </p:nvSpPr>
        <p:spPr>
          <a:xfrm>
            <a:off x="583729" y="648894"/>
            <a:ext cx="4139451" cy="1007777"/>
          </a:xfrm>
          <a:prstGeom prst="rect">
            <a:avLst/>
          </a:prstGeom>
          <a:solidFill>
            <a:srgbClr val="8A97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Legislativa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0A10FBC-5208-8693-A52A-984445ABC7A9}"/>
              </a:ext>
            </a:extLst>
          </p:cNvPr>
          <p:cNvSpPr/>
          <p:nvPr/>
        </p:nvSpPr>
        <p:spPr>
          <a:xfrm>
            <a:off x="583729" y="3498194"/>
            <a:ext cx="4139451" cy="1118247"/>
          </a:xfrm>
          <a:prstGeom prst="rect">
            <a:avLst/>
          </a:prstGeom>
          <a:solidFill>
            <a:srgbClr val="8A97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Finanční prostředky (investiční a neinvestiční)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+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(nové) lidské zdroje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92BE27F-8A3F-C23A-FBBE-9C197364897D}"/>
              </a:ext>
            </a:extLst>
          </p:cNvPr>
          <p:cNvSpPr/>
          <p:nvPr/>
        </p:nvSpPr>
        <p:spPr>
          <a:xfrm>
            <a:off x="583729" y="2205409"/>
            <a:ext cx="4139451" cy="771414"/>
          </a:xfrm>
          <a:prstGeom prst="rect">
            <a:avLst/>
          </a:prstGeom>
          <a:solidFill>
            <a:srgbClr val="8A97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Finanční prostředky (investiční a neinvestiční) </a:t>
            </a:r>
          </a:p>
        </p:txBody>
      </p:sp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id="{E3796E32-825C-7DBA-EE82-F9ACF1FCA1FB}"/>
              </a:ext>
            </a:extLst>
          </p:cNvPr>
          <p:cNvCxnSpPr>
            <a:cxnSpLocks/>
            <a:stCxn id="4" idx="3"/>
            <a:endCxn id="15" idx="1"/>
          </p:cNvCxnSpPr>
          <p:nvPr/>
        </p:nvCxnSpPr>
        <p:spPr>
          <a:xfrm>
            <a:off x="4723180" y="1152783"/>
            <a:ext cx="383210" cy="46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906F6345-F7BC-008D-C741-03C9D4CB9CB9}"/>
              </a:ext>
            </a:extLst>
          </p:cNvPr>
          <p:cNvCxnSpPr>
            <a:cxnSpLocks/>
            <a:stCxn id="5" idx="3"/>
            <a:endCxn id="30" idx="1"/>
          </p:cNvCxnSpPr>
          <p:nvPr/>
        </p:nvCxnSpPr>
        <p:spPr>
          <a:xfrm flipV="1">
            <a:off x="4723180" y="3702336"/>
            <a:ext cx="573732" cy="3549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682DBBDA-A000-A6FA-237C-23AAE1E15592}"/>
              </a:ext>
            </a:extLst>
          </p:cNvPr>
          <p:cNvCxnSpPr>
            <a:cxnSpLocks/>
            <a:stCxn id="6" idx="3"/>
            <a:endCxn id="95" idx="1"/>
          </p:cNvCxnSpPr>
          <p:nvPr/>
        </p:nvCxnSpPr>
        <p:spPr>
          <a:xfrm>
            <a:off x="4723180" y="2591116"/>
            <a:ext cx="573732" cy="3760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bdélník 14">
            <a:extLst>
              <a:ext uri="{FF2B5EF4-FFF2-40B4-BE49-F238E27FC236}">
                <a16:creationId xmlns:a16="http://schemas.microsoft.com/office/drawing/2014/main" id="{2F300EBB-F8A4-A12E-E777-0BFC54E4A658}"/>
              </a:ext>
            </a:extLst>
          </p:cNvPr>
          <p:cNvSpPr/>
          <p:nvPr/>
        </p:nvSpPr>
        <p:spPr>
          <a:xfrm>
            <a:off x="5106390" y="553784"/>
            <a:ext cx="2255697" cy="12073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Vyhlášky: školitelé, personální  a materiálně technické standardy 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C4A5AA4D-2CDD-7887-4904-C35F1C876D8F}"/>
              </a:ext>
            </a:extLst>
          </p:cNvPr>
          <p:cNvSpPr/>
          <p:nvPr/>
        </p:nvSpPr>
        <p:spPr>
          <a:xfrm>
            <a:off x="7636113" y="877485"/>
            <a:ext cx="1791152" cy="574344"/>
          </a:xfrm>
          <a:prstGeom prst="rect">
            <a:avLst/>
          </a:prstGeom>
          <a:solidFill>
            <a:srgbClr val="E851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Navýšení kapacity lékařů</a:t>
            </a:r>
          </a:p>
        </p:txBody>
      </p:sp>
      <p:cxnSp>
        <p:nvCxnSpPr>
          <p:cNvPr id="27" name="Přímá spojnice se šipkou 26">
            <a:extLst>
              <a:ext uri="{FF2B5EF4-FFF2-40B4-BE49-F238E27FC236}">
                <a16:creationId xmlns:a16="http://schemas.microsoft.com/office/drawing/2014/main" id="{3FC4D08F-D00F-3B39-1F7C-20FEB196BB84}"/>
              </a:ext>
            </a:extLst>
          </p:cNvPr>
          <p:cNvCxnSpPr>
            <a:cxnSpLocks/>
            <a:stCxn id="15" idx="3"/>
            <a:endCxn id="20" idx="1"/>
          </p:cNvCxnSpPr>
          <p:nvPr/>
        </p:nvCxnSpPr>
        <p:spPr>
          <a:xfrm>
            <a:off x="7362087" y="1157445"/>
            <a:ext cx="274026" cy="72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bdélník 29">
            <a:extLst>
              <a:ext uri="{FF2B5EF4-FFF2-40B4-BE49-F238E27FC236}">
                <a16:creationId xmlns:a16="http://schemas.microsoft.com/office/drawing/2014/main" id="{CE6E2F8E-55F1-256F-0C8E-B9CC2B105890}"/>
              </a:ext>
            </a:extLst>
          </p:cNvPr>
          <p:cNvSpPr/>
          <p:nvPr/>
        </p:nvSpPr>
        <p:spPr>
          <a:xfrm>
            <a:off x="5296912" y="3431007"/>
            <a:ext cx="2065175" cy="54265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Zakládání nových zařízení </a:t>
            </a:r>
          </a:p>
        </p:txBody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E1B5B3B9-64ED-B29A-1A82-959AA88C5C7C}"/>
              </a:ext>
            </a:extLst>
          </p:cNvPr>
          <p:cNvSpPr/>
          <p:nvPr/>
        </p:nvSpPr>
        <p:spPr>
          <a:xfrm>
            <a:off x="5296913" y="4117287"/>
            <a:ext cx="2065175" cy="5675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Implementace nových typů služeb</a:t>
            </a:r>
          </a:p>
        </p:txBody>
      </p:sp>
      <p:cxnSp>
        <p:nvCxnSpPr>
          <p:cNvPr id="34" name="Přímá spojnice se šipkou 33">
            <a:extLst>
              <a:ext uri="{FF2B5EF4-FFF2-40B4-BE49-F238E27FC236}">
                <a16:creationId xmlns:a16="http://schemas.microsoft.com/office/drawing/2014/main" id="{4751E21B-E4C9-2286-7538-6BEE2E79E73E}"/>
              </a:ext>
            </a:extLst>
          </p:cNvPr>
          <p:cNvCxnSpPr>
            <a:cxnSpLocks/>
            <a:stCxn id="5" idx="3"/>
            <a:endCxn id="32" idx="1"/>
          </p:cNvCxnSpPr>
          <p:nvPr/>
        </p:nvCxnSpPr>
        <p:spPr>
          <a:xfrm>
            <a:off x="4723180" y="4057318"/>
            <a:ext cx="573733" cy="3437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bdélník 36">
            <a:extLst>
              <a:ext uri="{FF2B5EF4-FFF2-40B4-BE49-F238E27FC236}">
                <a16:creationId xmlns:a16="http://schemas.microsoft.com/office/drawing/2014/main" id="{F9E820D6-CFCE-6A55-5AE2-3F53F01AB584}"/>
              </a:ext>
            </a:extLst>
          </p:cNvPr>
          <p:cNvSpPr/>
          <p:nvPr/>
        </p:nvSpPr>
        <p:spPr>
          <a:xfrm>
            <a:off x="9651869" y="3398519"/>
            <a:ext cx="2065176" cy="599832"/>
          </a:xfrm>
          <a:prstGeom prst="rect">
            <a:avLst/>
          </a:prstGeom>
          <a:solidFill>
            <a:srgbClr val="E851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Zvýšení dostupnosti péče </a:t>
            </a:r>
          </a:p>
        </p:txBody>
      </p:sp>
      <p:cxnSp>
        <p:nvCxnSpPr>
          <p:cNvPr id="38" name="Přímá spojnice se šipkou 37">
            <a:extLst>
              <a:ext uri="{FF2B5EF4-FFF2-40B4-BE49-F238E27FC236}">
                <a16:creationId xmlns:a16="http://schemas.microsoft.com/office/drawing/2014/main" id="{14396382-B03C-40FA-C0D7-188B17267582}"/>
              </a:ext>
            </a:extLst>
          </p:cNvPr>
          <p:cNvCxnSpPr>
            <a:cxnSpLocks/>
            <a:stCxn id="30" idx="3"/>
            <a:endCxn id="37" idx="1"/>
          </p:cNvCxnSpPr>
          <p:nvPr/>
        </p:nvCxnSpPr>
        <p:spPr>
          <a:xfrm flipV="1">
            <a:off x="7362087" y="3698435"/>
            <a:ext cx="2289782" cy="39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bdélník 41">
            <a:extLst>
              <a:ext uri="{FF2B5EF4-FFF2-40B4-BE49-F238E27FC236}">
                <a16:creationId xmlns:a16="http://schemas.microsoft.com/office/drawing/2014/main" id="{AD23D2C4-8513-89B9-284A-F0CB43B6D5C8}"/>
              </a:ext>
            </a:extLst>
          </p:cNvPr>
          <p:cNvSpPr/>
          <p:nvPr/>
        </p:nvSpPr>
        <p:spPr>
          <a:xfrm>
            <a:off x="9666267" y="4082412"/>
            <a:ext cx="2065175" cy="637315"/>
          </a:xfrm>
          <a:prstGeom prst="rect">
            <a:avLst/>
          </a:prstGeom>
          <a:solidFill>
            <a:srgbClr val="E851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Zvýšení kvality a dostupnosti péče</a:t>
            </a:r>
          </a:p>
        </p:txBody>
      </p:sp>
      <p:cxnSp>
        <p:nvCxnSpPr>
          <p:cNvPr id="44" name="Přímá spojnice se šipkou 43">
            <a:extLst>
              <a:ext uri="{FF2B5EF4-FFF2-40B4-BE49-F238E27FC236}">
                <a16:creationId xmlns:a16="http://schemas.microsoft.com/office/drawing/2014/main" id="{9DBC06BA-8704-6786-3909-7A955B29ECD4}"/>
              </a:ext>
            </a:extLst>
          </p:cNvPr>
          <p:cNvCxnSpPr>
            <a:cxnSpLocks/>
            <a:stCxn id="32" idx="3"/>
            <a:endCxn id="42" idx="1"/>
          </p:cNvCxnSpPr>
          <p:nvPr/>
        </p:nvCxnSpPr>
        <p:spPr>
          <a:xfrm>
            <a:off x="7362088" y="4401070"/>
            <a:ext cx="230417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Přímá spojnice se šipkou 70">
            <a:extLst>
              <a:ext uri="{FF2B5EF4-FFF2-40B4-BE49-F238E27FC236}">
                <a16:creationId xmlns:a16="http://schemas.microsoft.com/office/drawing/2014/main" id="{E1DE1EF7-415F-E9C2-3208-26785B6687C6}"/>
              </a:ext>
            </a:extLst>
          </p:cNvPr>
          <p:cNvCxnSpPr>
            <a:cxnSpLocks/>
            <a:stCxn id="20" idx="3"/>
            <a:endCxn id="72" idx="1"/>
          </p:cNvCxnSpPr>
          <p:nvPr/>
        </p:nvCxnSpPr>
        <p:spPr>
          <a:xfrm>
            <a:off x="9427265" y="1164657"/>
            <a:ext cx="239001" cy="5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Obdélník 71">
            <a:extLst>
              <a:ext uri="{FF2B5EF4-FFF2-40B4-BE49-F238E27FC236}">
                <a16:creationId xmlns:a16="http://schemas.microsoft.com/office/drawing/2014/main" id="{9D364EEB-4AA7-7493-169C-93809EE16B28}"/>
              </a:ext>
            </a:extLst>
          </p:cNvPr>
          <p:cNvSpPr/>
          <p:nvPr/>
        </p:nvSpPr>
        <p:spPr>
          <a:xfrm>
            <a:off x="9666266" y="899556"/>
            <a:ext cx="2065176" cy="541145"/>
          </a:xfrm>
          <a:prstGeom prst="rect">
            <a:avLst/>
          </a:prstGeom>
          <a:solidFill>
            <a:srgbClr val="E851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Zvýšení dostupnosti péče</a:t>
            </a:r>
          </a:p>
        </p:txBody>
      </p:sp>
      <p:sp>
        <p:nvSpPr>
          <p:cNvPr id="95" name="Obdélník 94">
            <a:extLst>
              <a:ext uri="{FF2B5EF4-FFF2-40B4-BE49-F238E27FC236}">
                <a16:creationId xmlns:a16="http://schemas.microsoft.com/office/drawing/2014/main" id="{CAEFEA89-200E-17ED-73AF-F67C1C3290E6}"/>
              </a:ext>
            </a:extLst>
          </p:cNvPr>
          <p:cNvSpPr/>
          <p:nvPr/>
        </p:nvSpPr>
        <p:spPr>
          <a:xfrm>
            <a:off x="5296912" y="2611808"/>
            <a:ext cx="2065175" cy="71068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Modernizace stávajících zařízení</a:t>
            </a:r>
          </a:p>
        </p:txBody>
      </p:sp>
      <p:sp>
        <p:nvSpPr>
          <p:cNvPr id="100" name="Obdélník 99">
            <a:extLst>
              <a:ext uri="{FF2B5EF4-FFF2-40B4-BE49-F238E27FC236}">
                <a16:creationId xmlns:a16="http://schemas.microsoft.com/office/drawing/2014/main" id="{AA2E1440-D8B0-38D0-B445-FF2B35E1808C}"/>
              </a:ext>
            </a:extLst>
          </p:cNvPr>
          <p:cNvSpPr/>
          <p:nvPr/>
        </p:nvSpPr>
        <p:spPr>
          <a:xfrm>
            <a:off x="9651869" y="2665567"/>
            <a:ext cx="2065174" cy="599832"/>
          </a:xfrm>
          <a:prstGeom prst="rect">
            <a:avLst/>
          </a:prstGeom>
          <a:solidFill>
            <a:srgbClr val="E851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Zvýšení kvality péče</a:t>
            </a:r>
          </a:p>
        </p:txBody>
      </p:sp>
      <p:cxnSp>
        <p:nvCxnSpPr>
          <p:cNvPr id="101" name="Přímá spojnice se šipkou 100">
            <a:extLst>
              <a:ext uri="{FF2B5EF4-FFF2-40B4-BE49-F238E27FC236}">
                <a16:creationId xmlns:a16="http://schemas.microsoft.com/office/drawing/2014/main" id="{4F26D78E-5799-3B32-D48D-93E0AA8375DF}"/>
              </a:ext>
            </a:extLst>
          </p:cNvPr>
          <p:cNvCxnSpPr>
            <a:cxnSpLocks/>
            <a:stCxn id="95" idx="3"/>
            <a:endCxn id="100" idx="1"/>
          </p:cNvCxnSpPr>
          <p:nvPr/>
        </p:nvCxnSpPr>
        <p:spPr>
          <a:xfrm flipV="1">
            <a:off x="7362087" y="2965483"/>
            <a:ext cx="2289782" cy="1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Přímá spojnice se šipkou 104">
            <a:extLst>
              <a:ext uri="{FF2B5EF4-FFF2-40B4-BE49-F238E27FC236}">
                <a16:creationId xmlns:a16="http://schemas.microsoft.com/office/drawing/2014/main" id="{63842EEE-12A4-4592-F6C8-4CA6EF593497}"/>
              </a:ext>
            </a:extLst>
          </p:cNvPr>
          <p:cNvCxnSpPr>
            <a:cxnSpLocks/>
            <a:stCxn id="6" idx="3"/>
            <a:endCxn id="112" idx="1"/>
          </p:cNvCxnSpPr>
          <p:nvPr/>
        </p:nvCxnSpPr>
        <p:spPr>
          <a:xfrm flipV="1">
            <a:off x="4723180" y="2156185"/>
            <a:ext cx="567384" cy="4349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Obdélník 111">
            <a:extLst>
              <a:ext uri="{FF2B5EF4-FFF2-40B4-BE49-F238E27FC236}">
                <a16:creationId xmlns:a16="http://schemas.microsoft.com/office/drawing/2014/main" id="{305199E7-1AB3-7472-49EC-8E5F8F9BA9CD}"/>
              </a:ext>
            </a:extLst>
          </p:cNvPr>
          <p:cNvSpPr/>
          <p:nvPr/>
        </p:nvSpPr>
        <p:spPr>
          <a:xfrm>
            <a:off x="5290564" y="1898925"/>
            <a:ext cx="2065176" cy="5145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Stabilizace školitelů</a:t>
            </a:r>
          </a:p>
        </p:txBody>
      </p:sp>
      <p:sp>
        <p:nvSpPr>
          <p:cNvPr id="121" name="Obdélník 120">
            <a:extLst>
              <a:ext uri="{FF2B5EF4-FFF2-40B4-BE49-F238E27FC236}">
                <a16:creationId xmlns:a16="http://schemas.microsoft.com/office/drawing/2014/main" id="{FABE5C5B-3AB2-B9C1-95E4-E719C7DBD68D}"/>
              </a:ext>
            </a:extLst>
          </p:cNvPr>
          <p:cNvSpPr/>
          <p:nvPr/>
        </p:nvSpPr>
        <p:spPr>
          <a:xfrm>
            <a:off x="9651867" y="1573434"/>
            <a:ext cx="2065173" cy="468968"/>
          </a:xfrm>
          <a:prstGeom prst="rect">
            <a:avLst/>
          </a:prstGeom>
          <a:solidFill>
            <a:srgbClr val="E851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Zvýšení kvality péče</a:t>
            </a:r>
          </a:p>
        </p:txBody>
      </p:sp>
      <p:sp>
        <p:nvSpPr>
          <p:cNvPr id="123" name="Obdélník 122">
            <a:extLst>
              <a:ext uri="{FF2B5EF4-FFF2-40B4-BE49-F238E27FC236}">
                <a16:creationId xmlns:a16="http://schemas.microsoft.com/office/drawing/2014/main" id="{A7C3589A-0CE1-8FBE-6EC2-6270BA36B885}"/>
              </a:ext>
            </a:extLst>
          </p:cNvPr>
          <p:cNvSpPr/>
          <p:nvPr/>
        </p:nvSpPr>
        <p:spPr>
          <a:xfrm>
            <a:off x="9651867" y="2124435"/>
            <a:ext cx="2065176" cy="468968"/>
          </a:xfrm>
          <a:prstGeom prst="rect">
            <a:avLst/>
          </a:prstGeom>
          <a:solidFill>
            <a:srgbClr val="E851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Zvýšení dostupnosti péče </a:t>
            </a:r>
          </a:p>
        </p:txBody>
      </p:sp>
      <p:sp>
        <p:nvSpPr>
          <p:cNvPr id="190" name="Obdélník 189">
            <a:extLst>
              <a:ext uri="{FF2B5EF4-FFF2-40B4-BE49-F238E27FC236}">
                <a16:creationId xmlns:a16="http://schemas.microsoft.com/office/drawing/2014/main" id="{D0FA1E56-F497-C961-4A0D-23341813CD38}"/>
              </a:ext>
            </a:extLst>
          </p:cNvPr>
          <p:cNvSpPr/>
          <p:nvPr/>
        </p:nvSpPr>
        <p:spPr>
          <a:xfrm>
            <a:off x="7652494" y="1739845"/>
            <a:ext cx="1791154" cy="843683"/>
          </a:xfrm>
          <a:prstGeom prst="rect">
            <a:avLst/>
          </a:prstGeom>
          <a:solidFill>
            <a:srgbClr val="E851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Navýšení kapacity lékařů/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stabilizace</a:t>
            </a:r>
          </a:p>
        </p:txBody>
      </p:sp>
      <p:cxnSp>
        <p:nvCxnSpPr>
          <p:cNvPr id="191" name="Přímá spojnice se šipkou 190">
            <a:extLst>
              <a:ext uri="{FF2B5EF4-FFF2-40B4-BE49-F238E27FC236}">
                <a16:creationId xmlns:a16="http://schemas.microsoft.com/office/drawing/2014/main" id="{8BF02478-E79C-C3CD-5DAB-6FC5E2948620}"/>
              </a:ext>
            </a:extLst>
          </p:cNvPr>
          <p:cNvCxnSpPr>
            <a:cxnSpLocks/>
            <a:stCxn id="112" idx="3"/>
            <a:endCxn id="190" idx="1"/>
          </p:cNvCxnSpPr>
          <p:nvPr/>
        </p:nvCxnSpPr>
        <p:spPr>
          <a:xfrm>
            <a:off x="7355740" y="2156185"/>
            <a:ext cx="296754" cy="55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" name="Přímá spojnice se šipkou 193">
            <a:extLst>
              <a:ext uri="{FF2B5EF4-FFF2-40B4-BE49-F238E27FC236}">
                <a16:creationId xmlns:a16="http://schemas.microsoft.com/office/drawing/2014/main" id="{816F633B-F158-1F62-C3E7-19228DB8AB7A}"/>
              </a:ext>
            </a:extLst>
          </p:cNvPr>
          <p:cNvCxnSpPr>
            <a:cxnSpLocks/>
            <a:stCxn id="190" idx="3"/>
            <a:endCxn id="123" idx="1"/>
          </p:cNvCxnSpPr>
          <p:nvPr/>
        </p:nvCxnSpPr>
        <p:spPr>
          <a:xfrm>
            <a:off x="9443648" y="2161687"/>
            <a:ext cx="208219" cy="1972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Přímá spojnice se šipkou 201">
            <a:extLst>
              <a:ext uri="{FF2B5EF4-FFF2-40B4-BE49-F238E27FC236}">
                <a16:creationId xmlns:a16="http://schemas.microsoft.com/office/drawing/2014/main" id="{5B80F63C-4AB7-5586-D36F-4D50B44AFAF3}"/>
              </a:ext>
            </a:extLst>
          </p:cNvPr>
          <p:cNvCxnSpPr>
            <a:cxnSpLocks/>
            <a:stCxn id="190" idx="3"/>
            <a:endCxn id="121" idx="1"/>
          </p:cNvCxnSpPr>
          <p:nvPr/>
        </p:nvCxnSpPr>
        <p:spPr>
          <a:xfrm flipV="1">
            <a:off x="9443648" y="1807918"/>
            <a:ext cx="208219" cy="3537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8" name="Obdélník 217">
            <a:extLst>
              <a:ext uri="{FF2B5EF4-FFF2-40B4-BE49-F238E27FC236}">
                <a16:creationId xmlns:a16="http://schemas.microsoft.com/office/drawing/2014/main" id="{4D28AF67-8F97-3765-ECED-A1140319E3DE}"/>
              </a:ext>
            </a:extLst>
          </p:cNvPr>
          <p:cNvSpPr/>
          <p:nvPr/>
        </p:nvSpPr>
        <p:spPr>
          <a:xfrm>
            <a:off x="583729" y="5320297"/>
            <a:ext cx="4225215" cy="771414"/>
          </a:xfrm>
          <a:prstGeom prst="rect">
            <a:avLst/>
          </a:prstGeom>
          <a:solidFill>
            <a:srgbClr val="8A97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Organizace/konsensus</a:t>
            </a:r>
          </a:p>
        </p:txBody>
      </p:sp>
      <p:cxnSp>
        <p:nvCxnSpPr>
          <p:cNvPr id="219" name="Přímá spojnice se šipkou 218">
            <a:extLst>
              <a:ext uri="{FF2B5EF4-FFF2-40B4-BE49-F238E27FC236}">
                <a16:creationId xmlns:a16="http://schemas.microsoft.com/office/drawing/2014/main" id="{674C4802-560D-0CDE-0926-3DEAC13222EF}"/>
              </a:ext>
            </a:extLst>
          </p:cNvPr>
          <p:cNvCxnSpPr>
            <a:cxnSpLocks/>
            <a:stCxn id="218" idx="3"/>
            <a:endCxn id="222" idx="1"/>
          </p:cNvCxnSpPr>
          <p:nvPr/>
        </p:nvCxnSpPr>
        <p:spPr>
          <a:xfrm flipV="1">
            <a:off x="4808944" y="5151491"/>
            <a:ext cx="487969" cy="5545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2" name="Obdélník 221">
            <a:extLst>
              <a:ext uri="{FF2B5EF4-FFF2-40B4-BE49-F238E27FC236}">
                <a16:creationId xmlns:a16="http://schemas.microsoft.com/office/drawing/2014/main" id="{B65E657E-72E6-C010-4330-03748AC7C770}"/>
              </a:ext>
            </a:extLst>
          </p:cNvPr>
          <p:cNvSpPr/>
          <p:nvPr/>
        </p:nvSpPr>
        <p:spPr>
          <a:xfrm>
            <a:off x="5296913" y="4796149"/>
            <a:ext cx="2065176" cy="71068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Vzdělávání pregraduální</a:t>
            </a:r>
          </a:p>
        </p:txBody>
      </p:sp>
      <p:sp>
        <p:nvSpPr>
          <p:cNvPr id="257" name="Obdélník 256">
            <a:extLst>
              <a:ext uri="{FF2B5EF4-FFF2-40B4-BE49-F238E27FC236}">
                <a16:creationId xmlns:a16="http://schemas.microsoft.com/office/drawing/2014/main" id="{C489B831-60F5-7BA8-208B-E17C33DCA777}"/>
              </a:ext>
            </a:extLst>
          </p:cNvPr>
          <p:cNvSpPr/>
          <p:nvPr/>
        </p:nvSpPr>
        <p:spPr>
          <a:xfrm>
            <a:off x="7636113" y="4863537"/>
            <a:ext cx="1791152" cy="574344"/>
          </a:xfrm>
          <a:prstGeom prst="rect">
            <a:avLst/>
          </a:prstGeom>
          <a:solidFill>
            <a:srgbClr val="E851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Navýšení kapacity lékařů</a:t>
            </a:r>
          </a:p>
        </p:txBody>
      </p:sp>
      <p:cxnSp>
        <p:nvCxnSpPr>
          <p:cNvPr id="258" name="Přímá spojnice se šipkou 257">
            <a:extLst>
              <a:ext uri="{FF2B5EF4-FFF2-40B4-BE49-F238E27FC236}">
                <a16:creationId xmlns:a16="http://schemas.microsoft.com/office/drawing/2014/main" id="{3D3FA46E-8DE8-29D2-7481-69C34094977F}"/>
              </a:ext>
            </a:extLst>
          </p:cNvPr>
          <p:cNvCxnSpPr>
            <a:cxnSpLocks/>
            <a:stCxn id="222" idx="3"/>
            <a:endCxn id="257" idx="1"/>
          </p:cNvCxnSpPr>
          <p:nvPr/>
        </p:nvCxnSpPr>
        <p:spPr>
          <a:xfrm flipV="1">
            <a:off x="7362089" y="5150709"/>
            <a:ext cx="274024" cy="7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2" name="Obdélník 261">
            <a:extLst>
              <a:ext uri="{FF2B5EF4-FFF2-40B4-BE49-F238E27FC236}">
                <a16:creationId xmlns:a16="http://schemas.microsoft.com/office/drawing/2014/main" id="{6635C1CD-BA3B-03CD-893E-ADA950188176}"/>
              </a:ext>
            </a:extLst>
          </p:cNvPr>
          <p:cNvSpPr/>
          <p:nvPr/>
        </p:nvSpPr>
        <p:spPr>
          <a:xfrm>
            <a:off x="9651869" y="4849795"/>
            <a:ext cx="2065176" cy="599831"/>
          </a:xfrm>
          <a:prstGeom prst="rect">
            <a:avLst/>
          </a:prstGeom>
          <a:solidFill>
            <a:srgbClr val="E851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Zvýšení dostupnosti péče </a:t>
            </a:r>
          </a:p>
        </p:txBody>
      </p:sp>
      <p:cxnSp>
        <p:nvCxnSpPr>
          <p:cNvPr id="263" name="Přímá spojnice se šipkou 262">
            <a:extLst>
              <a:ext uri="{FF2B5EF4-FFF2-40B4-BE49-F238E27FC236}">
                <a16:creationId xmlns:a16="http://schemas.microsoft.com/office/drawing/2014/main" id="{A1E4B60F-2606-074A-3A78-B6752F506176}"/>
              </a:ext>
            </a:extLst>
          </p:cNvPr>
          <p:cNvCxnSpPr>
            <a:cxnSpLocks/>
            <a:stCxn id="257" idx="3"/>
            <a:endCxn id="262" idx="1"/>
          </p:cNvCxnSpPr>
          <p:nvPr/>
        </p:nvCxnSpPr>
        <p:spPr>
          <a:xfrm flipV="1">
            <a:off x="9427265" y="5149711"/>
            <a:ext cx="224604" cy="9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8" name="Obdélník 267">
            <a:extLst>
              <a:ext uri="{FF2B5EF4-FFF2-40B4-BE49-F238E27FC236}">
                <a16:creationId xmlns:a16="http://schemas.microsoft.com/office/drawing/2014/main" id="{4E494B01-CF3C-C797-40C1-AAA24A6DD8BD}"/>
              </a:ext>
            </a:extLst>
          </p:cNvPr>
          <p:cNvSpPr/>
          <p:nvPr/>
        </p:nvSpPr>
        <p:spPr>
          <a:xfrm>
            <a:off x="5296913" y="5912757"/>
            <a:ext cx="2065176" cy="71068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Úhrady</a:t>
            </a:r>
          </a:p>
        </p:txBody>
      </p:sp>
      <p:cxnSp>
        <p:nvCxnSpPr>
          <p:cNvPr id="269" name="Přímá spojnice se šipkou 268">
            <a:extLst>
              <a:ext uri="{FF2B5EF4-FFF2-40B4-BE49-F238E27FC236}">
                <a16:creationId xmlns:a16="http://schemas.microsoft.com/office/drawing/2014/main" id="{F8C472D1-622C-4B6B-BA92-0184CE10A826}"/>
              </a:ext>
            </a:extLst>
          </p:cNvPr>
          <p:cNvCxnSpPr>
            <a:cxnSpLocks/>
            <a:stCxn id="218" idx="3"/>
            <a:endCxn id="268" idx="1"/>
          </p:cNvCxnSpPr>
          <p:nvPr/>
        </p:nvCxnSpPr>
        <p:spPr>
          <a:xfrm>
            <a:off x="4808944" y="5706004"/>
            <a:ext cx="487969" cy="5620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4" name="Obdélník 283">
            <a:extLst>
              <a:ext uri="{FF2B5EF4-FFF2-40B4-BE49-F238E27FC236}">
                <a16:creationId xmlns:a16="http://schemas.microsoft.com/office/drawing/2014/main" id="{223A5EFF-CD2D-56EE-DE1C-E109492CD36D}"/>
              </a:ext>
            </a:extLst>
          </p:cNvPr>
          <p:cNvSpPr/>
          <p:nvPr/>
        </p:nvSpPr>
        <p:spPr>
          <a:xfrm>
            <a:off x="9666266" y="5980215"/>
            <a:ext cx="2065176" cy="599831"/>
          </a:xfrm>
          <a:prstGeom prst="rect">
            <a:avLst/>
          </a:prstGeom>
          <a:solidFill>
            <a:srgbClr val="E851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Zvýšení kvality péče </a:t>
            </a:r>
          </a:p>
        </p:txBody>
      </p:sp>
      <p:cxnSp>
        <p:nvCxnSpPr>
          <p:cNvPr id="286" name="Přímá spojnice se šipkou 285">
            <a:extLst>
              <a:ext uri="{FF2B5EF4-FFF2-40B4-BE49-F238E27FC236}">
                <a16:creationId xmlns:a16="http://schemas.microsoft.com/office/drawing/2014/main" id="{0097163C-7C16-F895-E3C7-CD8B0290AC2B}"/>
              </a:ext>
            </a:extLst>
          </p:cNvPr>
          <p:cNvCxnSpPr>
            <a:cxnSpLocks/>
            <a:stCxn id="268" idx="3"/>
            <a:endCxn id="284" idx="1"/>
          </p:cNvCxnSpPr>
          <p:nvPr/>
        </p:nvCxnSpPr>
        <p:spPr>
          <a:xfrm>
            <a:off x="7362089" y="6268099"/>
            <a:ext cx="2304177" cy="120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1" name="Nadpis 1">
            <a:extLst>
              <a:ext uri="{FF2B5EF4-FFF2-40B4-BE49-F238E27FC236}">
                <a16:creationId xmlns:a16="http://schemas.microsoft.com/office/drawing/2014/main" id="{71F0690E-72E9-7D03-AC1A-CF73D9B240BB}"/>
              </a:ext>
            </a:extLst>
          </p:cNvPr>
          <p:cNvSpPr txBox="1">
            <a:spLocks/>
          </p:cNvSpPr>
          <p:nvPr/>
        </p:nvSpPr>
        <p:spPr>
          <a:xfrm>
            <a:off x="5290564" y="-21925"/>
            <a:ext cx="2065176" cy="6742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60000"/>
                    <a:lumOff val="40000"/>
                  </a:srgbClr>
                </a:solidFill>
                <a:effectLst/>
                <a:uLnTx/>
                <a:uFillTx/>
                <a:latin typeface="Poppins" panose="00000500000000000000" pitchFamily="2" charset="-18"/>
                <a:ea typeface="+mj-ea"/>
                <a:cs typeface="Poppins" panose="00000500000000000000" pitchFamily="2" charset="-18"/>
              </a:rPr>
              <a:t>Prostředky</a:t>
            </a:r>
          </a:p>
        </p:txBody>
      </p:sp>
      <p:sp>
        <p:nvSpPr>
          <p:cNvPr id="312" name="Nadpis 1">
            <a:extLst>
              <a:ext uri="{FF2B5EF4-FFF2-40B4-BE49-F238E27FC236}">
                <a16:creationId xmlns:a16="http://schemas.microsoft.com/office/drawing/2014/main" id="{FDE67F15-C49D-55A8-FDE8-A68AD1E1A052}"/>
              </a:ext>
            </a:extLst>
          </p:cNvPr>
          <p:cNvSpPr txBox="1">
            <a:spLocks/>
          </p:cNvSpPr>
          <p:nvPr/>
        </p:nvSpPr>
        <p:spPr>
          <a:xfrm>
            <a:off x="9666266" y="84280"/>
            <a:ext cx="2065176" cy="6742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rgbClr val="E8516F"/>
                </a:solidFill>
                <a:effectLst/>
                <a:uLnTx/>
                <a:uFillTx/>
                <a:latin typeface="Poppins" panose="00000500000000000000" pitchFamily="2" charset="-18"/>
                <a:ea typeface="+mj-ea"/>
                <a:cs typeface="Poppins" panose="00000500000000000000" pitchFamily="2" charset="-18"/>
              </a:rPr>
              <a:t>Efekt</a:t>
            </a:r>
          </a:p>
        </p:txBody>
      </p:sp>
    </p:spTree>
    <p:extLst>
      <p:ext uri="{BB962C8B-B14F-4D97-AF65-F5344CB8AC3E}">
        <p14:creationId xmlns:p14="http://schemas.microsoft.com/office/powerpoint/2010/main" val="42054710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6673633-CEF5-9CCC-875C-97855EFC8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text, Písmo, Grafika, grafický design&#10;&#10;Popis byl vytvořen automaticky">
            <a:extLst>
              <a:ext uri="{FF2B5EF4-FFF2-40B4-BE49-F238E27FC236}">
                <a16:creationId xmlns:a16="http://schemas.microsoft.com/office/drawing/2014/main" id="{F0C27D23-E5EA-180F-C397-B1884A591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86" y="790955"/>
            <a:ext cx="4131995" cy="2049104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E9DC5A77-FDA4-657A-B4E1-27B9FEB1F6BA}"/>
              </a:ext>
            </a:extLst>
          </p:cNvPr>
          <p:cNvSpPr/>
          <p:nvPr/>
        </p:nvSpPr>
        <p:spPr>
          <a:xfrm>
            <a:off x="646981" y="4483866"/>
            <a:ext cx="5000625" cy="340197"/>
          </a:xfrm>
          <a:prstGeom prst="rect">
            <a:avLst/>
          </a:prstGeom>
          <a:solidFill>
            <a:srgbClr val="E851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C598001F-DCD6-19D5-0E01-0063248FD982}"/>
              </a:ext>
            </a:extLst>
          </p:cNvPr>
          <p:cNvSpPr/>
          <p:nvPr/>
        </p:nvSpPr>
        <p:spPr>
          <a:xfrm>
            <a:off x="646981" y="4889500"/>
            <a:ext cx="5000625" cy="340197"/>
          </a:xfrm>
          <a:prstGeom prst="rect">
            <a:avLst/>
          </a:prstGeom>
          <a:solidFill>
            <a:srgbClr val="7B89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14EBEDE-882A-4C55-D63D-C36B8127C5F8}"/>
              </a:ext>
            </a:extLst>
          </p:cNvPr>
          <p:cNvSpPr/>
          <p:nvPr/>
        </p:nvSpPr>
        <p:spPr>
          <a:xfrm>
            <a:off x="646981" y="5302749"/>
            <a:ext cx="5000625" cy="340197"/>
          </a:xfrm>
          <a:prstGeom prst="rect">
            <a:avLst/>
          </a:prstGeom>
          <a:solidFill>
            <a:srgbClr val="F6A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1C7B2B53-4588-EF27-B9B9-F5A8CFBF039E}"/>
              </a:ext>
            </a:extLst>
          </p:cNvPr>
          <p:cNvSpPr/>
          <p:nvPr/>
        </p:nvSpPr>
        <p:spPr>
          <a:xfrm>
            <a:off x="646981" y="5726848"/>
            <a:ext cx="5000625" cy="340197"/>
          </a:xfrm>
          <a:prstGeom prst="rect">
            <a:avLst/>
          </a:prstGeom>
          <a:solidFill>
            <a:srgbClr val="9BC6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B7A5B3CA-95FC-C2BA-AE96-91B1315DAFDD}"/>
              </a:ext>
            </a:extLst>
          </p:cNvPr>
          <p:cNvSpPr txBox="1"/>
          <p:nvPr/>
        </p:nvSpPr>
        <p:spPr>
          <a:xfrm>
            <a:off x="6954230" y="938344"/>
            <a:ext cx="4458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E8516F"/>
                </a:solidFill>
                <a:effectLst/>
                <a:uLnTx/>
                <a:uFillTx/>
                <a:latin typeface="Poppins" panose="00000500000000000000" pitchFamily="2" charset="-18"/>
                <a:ea typeface="+mn-ea"/>
                <a:cs typeface="Poppins" panose="00000500000000000000" pitchFamily="2" charset="-18"/>
              </a:rPr>
              <a:t>Děkuji za pozornost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srgbClr val="7B89BF"/>
              </a:solidFill>
              <a:effectLst/>
              <a:uLnTx/>
              <a:uFillTx/>
              <a:latin typeface="Poppins" panose="00000500000000000000" pitchFamily="2" charset="-18"/>
              <a:ea typeface="+mn-ea"/>
              <a:cs typeface="Poppins" panose="00000500000000000000" pitchFamily="2" charset="-18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7552D74E-A996-A132-EC00-03CFB2CFE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5931" y="5386651"/>
            <a:ext cx="834667" cy="232201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39514D24-2321-8865-D299-6C27F151C7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5932" y="4568837"/>
            <a:ext cx="1095040" cy="170256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00FB68AB-5E4D-FB5B-A654-838E772EED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5931" y="4948542"/>
            <a:ext cx="1195519" cy="225815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CC1B237A-29E4-85B6-8FF4-7D414F592D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5931" y="5796766"/>
            <a:ext cx="1071544" cy="17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0501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heme/theme1.xml><?xml version="1.0" encoding="utf-8"?>
<a:theme xmlns:a="http://schemas.openxmlformats.org/drawingml/2006/main" name="2_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ablona_prezentace">
  <a:themeElements>
    <a:clrScheme name="sablona_prezentace 1">
      <a:dk1>
        <a:srgbClr val="003D61"/>
      </a:dk1>
      <a:lt1>
        <a:srgbClr val="FFFFFF"/>
      </a:lt1>
      <a:dk2>
        <a:srgbClr val="FFFFFF"/>
      </a:dk2>
      <a:lt2>
        <a:srgbClr val="858585"/>
      </a:lt2>
      <a:accent1>
        <a:srgbClr val="FDBB30"/>
      </a:accent1>
      <a:accent2>
        <a:srgbClr val="C2CD23"/>
      </a:accent2>
      <a:accent3>
        <a:srgbClr val="FFFFFF"/>
      </a:accent3>
      <a:accent4>
        <a:srgbClr val="003352"/>
      </a:accent4>
      <a:accent5>
        <a:srgbClr val="FEDAAD"/>
      </a:accent5>
      <a:accent6>
        <a:srgbClr val="B0BA1F"/>
      </a:accent6>
      <a:hlink>
        <a:srgbClr val="003D61"/>
      </a:hlink>
      <a:folHlink>
        <a:srgbClr val="858585"/>
      </a:folHlink>
    </a:clrScheme>
    <a:fontScheme name="sablona_prezentace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blona_prezentace 1">
        <a:dk1>
          <a:srgbClr val="003D61"/>
        </a:dk1>
        <a:lt1>
          <a:srgbClr val="FFFFFF"/>
        </a:lt1>
        <a:dk2>
          <a:srgbClr val="FFFFFF"/>
        </a:dk2>
        <a:lt2>
          <a:srgbClr val="858585"/>
        </a:lt2>
        <a:accent1>
          <a:srgbClr val="FDBB30"/>
        </a:accent1>
        <a:accent2>
          <a:srgbClr val="C2CD23"/>
        </a:accent2>
        <a:accent3>
          <a:srgbClr val="FFFFFF"/>
        </a:accent3>
        <a:accent4>
          <a:srgbClr val="003352"/>
        </a:accent4>
        <a:accent5>
          <a:srgbClr val="FEDAAD"/>
        </a:accent5>
        <a:accent6>
          <a:srgbClr val="B0BA1F"/>
        </a:accent6>
        <a:hlink>
          <a:srgbClr val="003D61"/>
        </a:hlink>
        <a:folHlink>
          <a:srgbClr val="85858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Vlastní 6">
    <a:dk1>
      <a:srgbClr val="000000"/>
    </a:dk1>
    <a:lt1>
      <a:sysClr val="window" lastClr="FFFFFF"/>
    </a:lt1>
    <a:dk2>
      <a:srgbClr val="000000"/>
    </a:dk2>
    <a:lt2>
      <a:srgbClr val="F2F2F2"/>
    </a:lt2>
    <a:accent1>
      <a:srgbClr val="E7B13D"/>
    </a:accent1>
    <a:accent2>
      <a:srgbClr val="3D67BC"/>
    </a:accent2>
    <a:accent3>
      <a:srgbClr val="274073"/>
    </a:accent3>
    <a:accent4>
      <a:srgbClr val="84848E"/>
    </a:accent4>
    <a:accent5>
      <a:srgbClr val="D8D8D8"/>
    </a:accent5>
    <a:accent6>
      <a:srgbClr val="DDDCE0"/>
    </a:accent6>
    <a:hlink>
      <a:srgbClr val="1919FF"/>
    </a:hlink>
    <a:folHlink>
      <a:srgbClr val="00005F"/>
    </a:folHlink>
  </a:clrScheme>
  <a:fontScheme name="Paliativní péče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1258</TotalTime>
  <Words>4155</Words>
  <Application>Microsoft Office PowerPoint</Application>
  <PresentationFormat>Širokoúhlá obrazovka</PresentationFormat>
  <Paragraphs>634</Paragraphs>
  <Slides>59</Slides>
  <Notes>25</Notes>
  <HiddenSlides>0</HiddenSlides>
  <MMClips>0</MMClips>
  <ScaleCrop>false</ScaleCrop>
  <HeadingPairs>
    <vt:vector size="6" baseType="variant">
      <vt:variant>
        <vt:lpstr>Použitá písma</vt:lpstr>
      </vt:variant>
      <vt:variant>
        <vt:i4>11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59</vt:i4>
      </vt:variant>
    </vt:vector>
  </HeadingPairs>
  <TitlesOfParts>
    <vt:vector size="73" baseType="lpstr">
      <vt:lpstr>Aptos</vt:lpstr>
      <vt:lpstr>Aptos Display</vt:lpstr>
      <vt:lpstr>Arial</vt:lpstr>
      <vt:lpstr>Arial Narrow</vt:lpstr>
      <vt:lpstr>Calibri</vt:lpstr>
      <vt:lpstr>Calibri Light</vt:lpstr>
      <vt:lpstr>Garamond</vt:lpstr>
      <vt:lpstr>GillSans</vt:lpstr>
      <vt:lpstr>Poppins</vt:lpstr>
      <vt:lpstr>Segoe UI</vt:lpstr>
      <vt:lpstr>Wingdings</vt:lpstr>
      <vt:lpstr>2_Motiv Office</vt:lpstr>
      <vt:lpstr>sablona_prezentace</vt:lpstr>
      <vt:lpstr>Motiv Office</vt:lpstr>
      <vt:lpstr>Prezentace aplikace PowerPoint</vt:lpstr>
      <vt:lpstr>Rozvoj psychiatrie v r. 2022-2025: Oblasti jednotlivých opatření</vt:lpstr>
      <vt:lpstr>Inovace v psychiatrické léčbě – rychlost efektu, dostupnost péče</vt:lpstr>
      <vt:lpstr>Řešení personální krize</vt:lpstr>
      <vt:lpstr>Dětská a dorostová psychiatrie</vt:lpstr>
      <vt:lpstr>Komunitní péče</vt:lpstr>
      <vt:lpstr>Prezentace aplikace PowerPoint</vt:lpstr>
      <vt:lpstr>Rozvoj akutní lůžkové péče</vt:lpstr>
      <vt:lpstr>Prezentace aplikace PowerPoint</vt:lpstr>
      <vt:lpstr>Rozvoj a udržení ambulantní psychiatrické péče</vt:lpstr>
      <vt:lpstr>Pokračování transformace psychiatrických nemocnic</vt:lpstr>
      <vt:lpstr>Pokračování transformace psychiatrických nemocnic</vt:lpstr>
      <vt:lpstr>Krizová péče</vt:lpstr>
      <vt:lpstr>Ochranné léčení</vt:lpstr>
      <vt:lpstr>Ochranné léčení</vt:lpstr>
      <vt:lpstr>Psychoterapie – systém kvalifikace</vt:lpstr>
      <vt:lpstr>Financování</vt:lpstr>
      <vt:lpstr>Kvalita péče, humanizace a lidská práva</vt:lpstr>
      <vt:lpstr>Zapojení lidí se zkušeností s duševním onemocněním</vt:lpstr>
      <vt:lpstr>Prezentace aplikace PowerPoint</vt:lpstr>
      <vt:lpstr>Podpora dostupnosti psychologické péče</vt:lpstr>
      <vt:lpstr>Vzdělávací program Klinická psychologie – upraveno od 1. 9. 2024</vt:lpstr>
      <vt:lpstr>Vzdělávací program Dětská klinická psychologie</vt:lpstr>
      <vt:lpstr>Vzdělávací program Psychoterapie</vt:lpstr>
      <vt:lpstr>Rezidenční místa a úhrady - 2025</vt:lpstr>
      <vt:lpstr>Posílení počtu praktických sester</vt:lpstr>
      <vt:lpstr>Podpora zajištění odborných kapacit – projekty</vt:lpstr>
      <vt:lpstr>Podpora zajištění odborných kapacit – projekty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Důsledky </vt:lpstr>
      <vt:lpstr>Prezentace aplikace PowerPoint</vt:lpstr>
      <vt:lpstr>Prezentace aplikace PowerPoint</vt:lpstr>
      <vt:lpstr>Prezentace aplikace PowerPoint</vt:lpstr>
      <vt:lpstr>Lůžková péče</vt:lpstr>
      <vt:lpstr>Prezentace aplikace PowerPoint</vt:lpstr>
      <vt:lpstr>Prezentace aplikace PowerPoint</vt:lpstr>
      <vt:lpstr>Prezentace aplikace PowerPoint</vt:lpstr>
      <vt:lpstr>Prezentace aplikace PowerPoint</vt:lpstr>
      <vt:lpstr>Jak má vypadat moderní lůžkové oddělení dětské a dorostové psychiatrie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Ambulantní péče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Zdroje</vt:lpstr>
      <vt:lpstr>Prezentace aplikace PowerPoint</vt:lpstr>
    </vt:vector>
  </TitlesOfParts>
  <Company>Office365 deploy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Koptíková Jana Mgr. Ph.D.</dc:creator>
  <cp:lastModifiedBy>Řežábek Jan, Mgr.</cp:lastModifiedBy>
  <cp:revision>180</cp:revision>
  <dcterms:created xsi:type="dcterms:W3CDTF">2024-04-08T11:52:19Z</dcterms:created>
  <dcterms:modified xsi:type="dcterms:W3CDTF">2025-09-12T06:11:02Z</dcterms:modified>
</cp:coreProperties>
</file>