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777" r:id="rId2"/>
  </p:sldMasterIdLst>
  <p:notesMasterIdLst>
    <p:notesMasterId r:id="rId31"/>
  </p:notesMasterIdLst>
  <p:sldIdLst>
    <p:sldId id="360" r:id="rId3"/>
    <p:sldId id="361" r:id="rId4"/>
    <p:sldId id="258" r:id="rId5"/>
    <p:sldId id="259" r:id="rId6"/>
    <p:sldId id="260" r:id="rId7"/>
    <p:sldId id="261" r:id="rId8"/>
    <p:sldId id="281" r:id="rId9"/>
    <p:sldId id="262" r:id="rId10"/>
    <p:sldId id="282" r:id="rId11"/>
    <p:sldId id="263" r:id="rId12"/>
    <p:sldId id="264" r:id="rId13"/>
    <p:sldId id="265" r:id="rId14"/>
    <p:sldId id="266" r:id="rId15"/>
    <p:sldId id="267" r:id="rId16"/>
    <p:sldId id="284" r:id="rId17"/>
    <p:sldId id="268" r:id="rId18"/>
    <p:sldId id="269" r:id="rId19"/>
    <p:sldId id="271" r:id="rId20"/>
    <p:sldId id="272" r:id="rId21"/>
    <p:sldId id="285" r:id="rId22"/>
    <p:sldId id="270" r:id="rId23"/>
    <p:sldId id="274" r:id="rId24"/>
    <p:sldId id="275" r:id="rId25"/>
    <p:sldId id="362" r:id="rId26"/>
    <p:sldId id="276" r:id="rId27"/>
    <p:sldId id="277" r:id="rId28"/>
    <p:sldId id="278" r:id="rId29"/>
    <p:sldId id="279" r:id="rId3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61"/>
    <a:srgbClr val="F2F2F2"/>
    <a:srgbClr val="D71440"/>
    <a:srgbClr val="2E5980"/>
    <a:srgbClr val="FFFFFF"/>
    <a:srgbClr val="003A63"/>
    <a:srgbClr val="7F99B1"/>
    <a:srgbClr val="4D7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95097" autoAdjust="0"/>
  </p:normalViewPr>
  <p:slideViewPr>
    <p:cSldViewPr snapToGrid="0">
      <p:cViewPr varScale="1">
        <p:scale>
          <a:sx n="106" d="100"/>
          <a:sy n="106" d="100"/>
        </p:scale>
        <p:origin x="7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AA9C-6E25-4E71-8CC4-6C90E7620ADB}" type="datetimeFigureOut">
              <a:rPr lang="cs-CZ" smtClean="0"/>
              <a:t>18.09.2025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1AF837-B3B6-4566-93E0-13E513CD3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26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AF837-B3B6-4566-93E0-13E513CD3A4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297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80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1514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27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77F43E46-4176-3A32-BE66-D93C52724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pic>
        <p:nvPicPr>
          <p:cNvPr id="3" name="Picture 9" descr="logo_mzcr">
            <a:extLst>
              <a:ext uri="{FF2B5EF4-FFF2-40B4-BE49-F238E27FC236}">
                <a16:creationId xmlns:a16="http://schemas.microsoft.com/office/drawing/2014/main" id="{66C8CC11-B777-FE33-3605-EB25F500E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pp_titul_podtisk">
            <a:extLst>
              <a:ext uri="{FF2B5EF4-FFF2-40B4-BE49-F238E27FC236}">
                <a16:creationId xmlns:a16="http://schemas.microsoft.com/office/drawing/2014/main" id="{273FAB8F-61B1-5EBF-F618-5EECA64F6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cs-CZ" noProof="0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noProof="0"/>
              <a:t>Klepnutím lze upravit styl předlohy podnadpisů.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A0295D-4141-DC0E-6CF6-95AC4A0CB7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B73872-FF24-CAAB-97AF-C3D83398E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6FC32-F131-5E37-330B-451AE55A42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E0F5B9D-6976-449A-979D-DC8D38E72E7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87629115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F2A4CA-9BB2-2474-1707-1D2FC2AB46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715946-19FF-6921-61F8-AAC9A5987C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F623A7-9C76-FF27-6884-2FBFC825F2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F1BE4-773D-4DB4-9647-5285241D148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67528856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00A933-FCA0-818B-D1F3-4B48A0F53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D98383-B2D5-861E-084B-28BDC34E8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47E061-260E-8334-CC19-E4F3ED1A1C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11294-E0A9-4956-ADFB-392BF72C5F4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5556261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44651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5917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2FF30-7AFD-1969-ED97-E3E51AEF47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96DDC3-5BB2-2DD4-82D5-0B234779E9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80915-6519-128A-1FD9-A1E017EEA8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7212F-3C55-4081-A85F-CEAF488EE5D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12933865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B9FAA8D-7E0E-7672-32F6-0A06E9FFB7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807B13B-65D1-DA03-700B-F60DF75528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E9EBDA8-B5B5-9B1A-378A-D189583F26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35C5E-4718-480C-BA87-C25CD1E5DF2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53878695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D54594F-46F1-3837-4D2C-E1E394A778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0BF0F3A-48DF-A20F-491A-6C7421E96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A902DDB-07B2-EF4E-D35D-3EC5BF4EC6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45470-1610-4476-9DC3-C131DA06F90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76821479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EB987B3-CEC3-F308-078B-A926808642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474C192-8210-2A8E-CFFE-363C405B48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3FE8BBE-348D-F1E0-4945-F2CE248DC6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719C4-0C5A-4760-80FD-8F47814282B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87506262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E8AC5F-A480-04D0-DE85-F1C819A2EA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B6C985-C38F-FE74-5D44-8F54FBA843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65D1F6-056A-21E9-EDC7-3FDDA8E78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AE49D-D4AC-4C3E-BEA4-73B4E26F6DA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75239673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6FE616-FD0E-F580-0540-8761BB91C8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F04AAF-EF32-79A6-4949-6B1B61D193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092A8C-E293-5976-249A-822A4DFD65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AAB1C-2865-4747-9105-F86F76847F2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38450750"/>
      </p:ext>
    </p:extLst>
  </p:cSld>
  <p:clrMapOvr>
    <a:masterClrMapping/>
  </p:clrMapOvr>
  <p:transition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1B7119-E9BF-A8E4-5733-CF740BAE99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23AF0F-AFFC-0F62-7C50-BACD5ED0F1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831B7F-FF02-1411-74A5-AF6A6C4BF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37035-7DCF-436B-82F7-4B000B13E86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59840885"/>
      </p:ext>
    </p:extLst>
  </p:cSld>
  <p:clrMapOvr>
    <a:masterClrMapping/>
  </p:clrMapOvr>
  <p:transition>
    <p:zoom dir="in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439152" y="1"/>
            <a:ext cx="2264833" cy="6126163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644651" y="1"/>
            <a:ext cx="6591300" cy="6126163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3B8B1B-AEC8-7E72-ABE7-6919A26E74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E564F5-961E-4D77-484A-544F241F6F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A45CF7-0C6E-F8EF-2D8C-590CA643A7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12616-DDA2-4BED-A4A2-D61C6541A0F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06331287"/>
      </p:ext>
    </p:extLst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15" name="Logo UZIS">
            <a:extLst>
              <a:ext uri="{FF2B5EF4-FFF2-40B4-BE49-F238E27FC236}">
                <a16:creationId xmlns:a16="http://schemas.microsoft.com/office/drawing/2014/main" id="{2052BA40-2BDD-9D1F-C691-4A8780189E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456" y="6404034"/>
            <a:ext cx="503419" cy="33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0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>
            <a:extLst>
              <a:ext uri="{FF2B5EF4-FFF2-40B4-BE49-F238E27FC236}">
                <a16:creationId xmlns:a16="http://schemas.microsoft.com/office/drawing/2014/main" id="{E3800F82-CF18-A05A-5D41-E3F75ECF0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40F172-EC86-9F6F-7ED6-7C9B147C1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en-US"/>
              <a:t>KLEPNUTÍM LZE UPRAVIT STYLY TEXTU.</a:t>
            </a:r>
          </a:p>
          <a:p>
            <a:pPr lvl="1"/>
            <a:r>
              <a:rPr lang="cs-CZ" altLang="en-US"/>
              <a:t>DRUHÁ ÚROVEŇ</a:t>
            </a:r>
          </a:p>
          <a:p>
            <a:pPr lvl="2"/>
            <a:r>
              <a:rPr lang="cs-CZ" altLang="en-US"/>
              <a:t>Třetí úroveň</a:t>
            </a:r>
          </a:p>
          <a:p>
            <a:pPr lvl="3"/>
            <a:r>
              <a:rPr lang="cs-CZ" altLang="en-US"/>
              <a:t>Čtvrtá úroveň</a:t>
            </a:r>
          </a:p>
          <a:p>
            <a:pPr lvl="4"/>
            <a:r>
              <a:rPr lang="cs-CZ" altLang="en-US"/>
              <a:t>Pátá úroveň</a:t>
            </a:r>
          </a:p>
        </p:txBody>
      </p:sp>
      <p:sp>
        <p:nvSpPr>
          <p:cNvPr id="335876" name="Rectangle 4">
            <a:extLst>
              <a:ext uri="{FF2B5EF4-FFF2-40B4-BE49-F238E27FC236}">
                <a16:creationId xmlns:a16="http://schemas.microsoft.com/office/drawing/2014/main" id="{87AEE114-A801-C256-E635-EE61022D15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>
            <a:extLst>
              <a:ext uri="{FF2B5EF4-FFF2-40B4-BE49-F238E27FC236}">
                <a16:creationId xmlns:a16="http://schemas.microsoft.com/office/drawing/2014/main" id="{41011713-C80F-41DA-FAD1-2AA2382D2B1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>
            <a:extLst>
              <a:ext uri="{FF2B5EF4-FFF2-40B4-BE49-F238E27FC236}">
                <a16:creationId xmlns:a16="http://schemas.microsoft.com/office/drawing/2014/main" id="{821754DF-6C8D-EB86-0C39-7EA6F478DFF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illSans" charset="0"/>
              </a:defRPr>
            </a:lvl1pPr>
          </a:lstStyle>
          <a:p>
            <a:pPr>
              <a:defRPr/>
            </a:pPr>
            <a:fld id="{0BBABBD5-A3D9-436D-AEA5-3684AE41CDF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1031" name="Rectangle 8">
            <a:extLst>
              <a:ext uri="{FF2B5EF4-FFF2-40B4-BE49-F238E27FC236}">
                <a16:creationId xmlns:a16="http://schemas.microsoft.com/office/drawing/2014/main" id="{57E2EFD2-B835-8F81-8A1F-EFDE94F73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7E6F211-9179-6213-1806-EAE5BDE28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sp>
        <p:nvSpPr>
          <p:cNvPr id="1033" name="Rectangle 11">
            <a:extLst>
              <a:ext uri="{FF2B5EF4-FFF2-40B4-BE49-F238E27FC236}">
                <a16:creationId xmlns:a16="http://schemas.microsoft.com/office/drawing/2014/main" id="{B5E5F1B0-267F-AA13-9A47-85CFADE75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sp>
        <p:nvSpPr>
          <p:cNvPr id="1034" name="Rectangle 12">
            <a:extLst>
              <a:ext uri="{FF2B5EF4-FFF2-40B4-BE49-F238E27FC236}">
                <a16:creationId xmlns:a16="http://schemas.microsoft.com/office/drawing/2014/main" id="{00538CC5-1154-50DC-DF5F-3AA777509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400"/>
          </a:p>
        </p:txBody>
      </p:sp>
      <p:pic>
        <p:nvPicPr>
          <p:cNvPr id="1035" name="Picture 15" descr="pp_podtisk">
            <a:extLst>
              <a:ext uri="{FF2B5EF4-FFF2-40B4-BE49-F238E27FC236}">
                <a16:creationId xmlns:a16="http://schemas.microsoft.com/office/drawing/2014/main" id="{39D95AA7-0E8C-4DFC-E45C-116AFDDB6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Rectangle 16">
            <a:extLst>
              <a:ext uri="{FF2B5EF4-FFF2-40B4-BE49-F238E27FC236}">
                <a16:creationId xmlns:a16="http://schemas.microsoft.com/office/drawing/2014/main" id="{7A5471E4-0EC6-5FD9-C5A6-ABC5DE9B8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en-US"/>
              <a:t>KLEPNUTÍM LZE UPRAVIT STYL</a:t>
            </a:r>
            <a:r>
              <a:rPr lang="en-US" altLang="en-US"/>
              <a:t> </a:t>
            </a:r>
            <a:br>
              <a:rPr lang="cs-CZ" altLang="en-US"/>
            </a:br>
            <a:r>
              <a:rPr lang="cs-CZ" altLang="en-US"/>
              <a:t>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3118892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ransition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sp.cz/eknih/2021ps/stenprot/147schuz/147-2.html#q50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obsah 2">
            <a:extLst>
              <a:ext uri="{FF2B5EF4-FFF2-40B4-BE49-F238E27FC236}">
                <a16:creationId xmlns:a16="http://schemas.microsoft.com/office/drawing/2014/main" id="{F34EAB2B-626D-4443-2874-4767AE660C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3043" y="1489574"/>
            <a:ext cx="10474858" cy="3281602"/>
          </a:xfrm>
        </p:spPr>
        <p:txBody>
          <a:bodyPr/>
          <a:lstStyle/>
          <a:p>
            <a:pPr algn="ctr">
              <a:defRPr/>
            </a:pPr>
            <a:r>
              <a:rPr lang="pl-PL" sz="4000" dirty="0"/>
              <a:t>Kroky na podporu a rozvoj péče o duševní zdraví a představení Koncepce dětské a dorostové psychiatrie</a:t>
            </a:r>
            <a:endParaRPr lang="cs-CZ" sz="2400" dirty="0">
              <a:solidFill>
                <a:srgbClr val="002060"/>
              </a:solidFill>
            </a:endParaRPr>
          </a:p>
          <a:p>
            <a:pPr algn="ctr"/>
            <a:br>
              <a:rPr lang="cs-CZ" sz="2400" dirty="0">
                <a:solidFill>
                  <a:srgbClr val="002060"/>
                </a:solidFill>
              </a:rPr>
            </a:br>
            <a:r>
              <a:rPr lang="cs-CZ" sz="2400" dirty="0">
                <a:solidFill>
                  <a:srgbClr val="002060"/>
                </a:solidFill>
              </a:rPr>
              <a:t>Snídaně s novináři, 12. září 2025</a:t>
            </a:r>
          </a:p>
          <a:p>
            <a:r>
              <a:rPr lang="cs-CZ" sz="1600" dirty="0"/>
              <a:t>	</a:t>
            </a:r>
          </a:p>
          <a:p>
            <a:r>
              <a:rPr lang="cs-CZ" sz="1600" dirty="0"/>
              <a:t>Vlastimil Válek, </a:t>
            </a:r>
            <a:r>
              <a:rPr lang="cs-CZ" sz="1600" b="0" dirty="0"/>
              <a:t>ministr zdravotnictví</a:t>
            </a:r>
          </a:p>
          <a:p>
            <a:r>
              <a:rPr lang="cs-CZ" sz="1600" dirty="0"/>
              <a:t>Tomáš Kašpárek, </a:t>
            </a:r>
            <a:r>
              <a:rPr lang="cs-CZ" sz="1600" b="0" dirty="0"/>
              <a:t>výkonný místopředseda Národní rady pro duševní zdraví a předseda Psychiatrické společnosti ČLS JEP</a:t>
            </a:r>
          </a:p>
          <a:p>
            <a:r>
              <a:rPr lang="cs-CZ" sz="1600" dirty="0"/>
              <a:t>Ivana Svobodová, </a:t>
            </a:r>
            <a:r>
              <a:rPr lang="cs-CZ" sz="1600" b="0" dirty="0"/>
              <a:t>vedoucí oddělení systémových reforem Ministerstva zdravotnictví</a:t>
            </a:r>
          </a:p>
          <a:p>
            <a:r>
              <a:rPr lang="cs-CZ" sz="1600" dirty="0"/>
              <a:t>Michal </a:t>
            </a:r>
            <a:r>
              <a:rPr lang="cs-CZ" sz="1600" dirty="0" err="1"/>
              <a:t>Goetz</a:t>
            </a:r>
            <a:r>
              <a:rPr lang="cs-CZ" sz="1600" dirty="0"/>
              <a:t>, </a:t>
            </a:r>
            <a:r>
              <a:rPr lang="cs-CZ" sz="1600" b="0" dirty="0"/>
              <a:t>ředitel Dětské psychiatrické nemocnice Opařany</a:t>
            </a:r>
          </a:p>
          <a:p>
            <a:r>
              <a:rPr lang="cs-CZ" sz="1600" dirty="0"/>
              <a:t>Zbyněk </a:t>
            </a:r>
            <a:r>
              <a:rPr lang="cs-CZ" sz="1600" dirty="0" err="1"/>
              <a:t>Roboch</a:t>
            </a:r>
            <a:r>
              <a:rPr lang="cs-CZ" sz="1600" dirty="0"/>
              <a:t>, </a:t>
            </a:r>
            <a:r>
              <a:rPr lang="cs-CZ" sz="1600" b="0" dirty="0"/>
              <a:t>zástupce lidí se zkušenostmi s duševním onemocněním, člen Národní rady pro duševní zdraví</a:t>
            </a:r>
            <a:endParaRPr lang="cs-CZ" b="0" dirty="0"/>
          </a:p>
          <a:p>
            <a:pPr algn="ctr"/>
            <a:endParaRPr lang="cs-CZ" sz="2400" dirty="0">
              <a:solidFill>
                <a:srgbClr val="002060"/>
              </a:solidFill>
            </a:endParaRPr>
          </a:p>
          <a:p>
            <a:pPr algn="ctr"/>
            <a:endParaRPr lang="cs-CZ" sz="2400" dirty="0">
              <a:solidFill>
                <a:srgbClr val="002060"/>
              </a:solidFill>
            </a:endParaRPr>
          </a:p>
          <a:p>
            <a:endParaRPr lang="cs-CZ" sz="1200" dirty="0">
              <a:solidFill>
                <a:srgbClr val="002060"/>
              </a:solidFill>
            </a:endParaRPr>
          </a:p>
          <a:p>
            <a:endParaRPr lang="cs-CZ" sz="1200" dirty="0">
              <a:solidFill>
                <a:srgbClr val="002060"/>
              </a:solidFill>
            </a:endParaRPr>
          </a:p>
          <a:p>
            <a:pPr algn="ctr"/>
            <a:endParaRPr lang="cs-CZ" sz="1400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cs-CZ" altLang="cs-CZ" sz="2400" kern="1200" dirty="0"/>
          </a:p>
        </p:txBody>
      </p:sp>
      <p:pic>
        <p:nvPicPr>
          <p:cNvPr id="6147" name="Obrázek 2">
            <a:extLst>
              <a:ext uri="{FF2B5EF4-FFF2-40B4-BE49-F238E27FC236}">
                <a16:creationId xmlns:a16="http://schemas.microsoft.com/office/drawing/2014/main" id="{9A39C1C0-B759-CBB7-09CB-8270F7403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7" y="6061075"/>
            <a:ext cx="1584325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A39D22-5536-86A0-126E-4176115D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Rozvoj psychiatrie v r. 2022-2025: </a:t>
            </a:r>
            <a:r>
              <a:rPr lang="cs-CZ" dirty="0"/>
              <a:t>Oblasti jednotlivých opatření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1EAB66-2E60-1B3F-EA14-613587E99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439945"/>
            <a:ext cx="9059333" cy="4525963"/>
          </a:xfrm>
        </p:spPr>
        <p:txBody>
          <a:bodyPr/>
          <a:lstStyle/>
          <a:p>
            <a:r>
              <a:rPr lang="cs-CZ" dirty="0"/>
              <a:t>Inovace v psychiatrické léčbě</a:t>
            </a:r>
          </a:p>
          <a:p>
            <a:r>
              <a:rPr lang="cs-CZ" dirty="0"/>
              <a:t>Řešení personální krize</a:t>
            </a:r>
          </a:p>
          <a:p>
            <a:r>
              <a:rPr lang="cs-CZ" dirty="0"/>
              <a:t>Systém péče</a:t>
            </a:r>
          </a:p>
          <a:p>
            <a:pPr lvl="1"/>
            <a:r>
              <a:rPr lang="cs-CZ" dirty="0"/>
              <a:t>Dětská a dorostová psychiatrie</a:t>
            </a:r>
          </a:p>
          <a:p>
            <a:pPr lvl="1"/>
            <a:r>
              <a:rPr lang="cs-CZ" dirty="0"/>
              <a:t>Komunitní péče</a:t>
            </a:r>
          </a:p>
          <a:p>
            <a:pPr lvl="1"/>
            <a:r>
              <a:rPr lang="cs-CZ" dirty="0"/>
              <a:t>Rozvoj akutní lůžkové péče</a:t>
            </a:r>
          </a:p>
          <a:p>
            <a:pPr lvl="1"/>
            <a:r>
              <a:rPr lang="cs-CZ" dirty="0"/>
              <a:t>Rozvoj a udržení ambulantní psychiatrické péče</a:t>
            </a:r>
          </a:p>
          <a:p>
            <a:pPr lvl="1"/>
            <a:r>
              <a:rPr lang="cs-CZ" dirty="0"/>
              <a:t>Pokračování transformace psychiatrických nemocnic</a:t>
            </a:r>
          </a:p>
          <a:p>
            <a:pPr lvl="1"/>
            <a:r>
              <a:rPr lang="cs-CZ" dirty="0"/>
              <a:t>Krizová péče</a:t>
            </a:r>
          </a:p>
          <a:p>
            <a:pPr lvl="1"/>
            <a:r>
              <a:rPr lang="cs-CZ" dirty="0"/>
              <a:t>Ochranné léčení</a:t>
            </a:r>
          </a:p>
          <a:p>
            <a:pPr lvl="1"/>
            <a:r>
              <a:rPr lang="cs-CZ" dirty="0"/>
              <a:t>Psychoterapie</a:t>
            </a:r>
          </a:p>
          <a:p>
            <a:r>
              <a:rPr lang="cs-CZ" dirty="0"/>
              <a:t>Financování</a:t>
            </a:r>
          </a:p>
          <a:p>
            <a:r>
              <a:rPr lang="cs-CZ" dirty="0"/>
              <a:t>Zapojení lidí se zkušeností </a:t>
            </a:r>
          </a:p>
          <a:p>
            <a:r>
              <a:rPr lang="pt-BR" dirty="0"/>
              <a:t>Kvalita péče, humanizace a lidská práva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6380444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1051A42-F3FA-53D4-E652-79E3B78023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3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B705706-5920-2891-6E3B-7E8E06916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Inovace v psychiatrické léčbě – rychlost efektu, dostupnost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D61288C0-9C62-22B7-C6DF-CD38AE6D8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422" y="2055256"/>
            <a:ext cx="9917177" cy="351598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Léčebný </a:t>
            </a:r>
            <a:r>
              <a:rPr lang="cs-CZ" dirty="0" err="1"/>
              <a:t>psilocybin</a:t>
            </a:r>
            <a:r>
              <a:rPr lang="cs-CZ" dirty="0"/>
              <a:t>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celosvětově unikátní legislativní legalizace podávání v rámci medicínského modelu, tj. jasná indikace a monitoring účinnosti a bezpečnosti</a:t>
            </a:r>
            <a:endParaRPr lang="cs-CZ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Využívání digitálních technologií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příprava mechanismu úhrady z veřejného zdrav. pojištění (mechanismus, projednání výkonu „Digitální KBT“),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pravidla pro m- a </a:t>
            </a:r>
            <a:r>
              <a:rPr lang="cs-CZ" dirty="0" err="1"/>
              <a:t>eHealth</a:t>
            </a:r>
            <a:r>
              <a:rPr lang="cs-CZ" dirty="0"/>
              <a:t> technologie (ORDZ NIKEZ),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standardizace telemedicínského vyšetření v psychiatrii (NPO, Olomouc)</a:t>
            </a:r>
          </a:p>
        </p:txBody>
      </p:sp>
    </p:spTree>
    <p:extLst>
      <p:ext uri="{BB962C8B-B14F-4D97-AF65-F5344CB8AC3E}">
        <p14:creationId xmlns:p14="http://schemas.microsoft.com/office/powerpoint/2010/main" val="2090426113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527ED53-0B6E-74FA-6BCF-513D0028E8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4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BBEFA41-1044-77AE-6881-6C480BD9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 personální krize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71D471AE-D71A-EDC7-5784-DEFA48FDA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362" y="1423447"/>
            <a:ext cx="10360837" cy="503391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/>
              <a:t>Na základě auditu personálních kapacit (ÚZIS 2024) zjevné: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Nedostatečná</a:t>
            </a:r>
            <a:r>
              <a:rPr lang="cs-CZ" sz="1500" dirty="0"/>
              <a:t> personální kapacita </a:t>
            </a:r>
            <a:r>
              <a:rPr lang="cs-CZ" sz="1500" b="1" dirty="0"/>
              <a:t>pro vznik všech služeb dle Strategie</a:t>
            </a:r>
            <a:r>
              <a:rPr lang="cs-CZ" sz="1500" dirty="0"/>
              <a:t> reformy/Národního akčního plánu pro duševní zdraví = klíčové úzké hrdlo pro realizaci změn v systému psychiatrické péče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Demografický vývoj povede ke </a:t>
            </a:r>
            <a:r>
              <a:rPr lang="cs-CZ" sz="1500" b="1" dirty="0"/>
              <a:t>ztrátě 20-30 procent</a:t>
            </a:r>
            <a:r>
              <a:rPr lang="cs-CZ" sz="1500" dirty="0"/>
              <a:t> personální kapacity psychiatrů (dle specializace, nejvíce v Dětské psychiatrii) v následujících 5 letech = hrozba zhoršení dostupnosti psychiatrické péče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Počet lidí s </a:t>
            </a:r>
            <a:r>
              <a:rPr lang="cs-CZ" sz="1500" b="1" dirty="0"/>
              <a:t>nově získanou kvalifikací v psychiatrii nestačí pokrýt očekávaný pokles</a:t>
            </a:r>
            <a:r>
              <a:rPr lang="cs-CZ" sz="1500" dirty="0"/>
              <a:t> v souvislosti s demografickou změnou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/>
              <a:t>Proto </a:t>
            </a:r>
            <a:r>
              <a:rPr lang="cs-CZ" b="1" dirty="0"/>
              <a:t>klíčová opatření</a:t>
            </a:r>
            <a:r>
              <a:rPr lang="cs-CZ" dirty="0"/>
              <a:t> v této oblasti: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Speciální rezidenční program</a:t>
            </a:r>
            <a:r>
              <a:rPr lang="cs-CZ" sz="1500" dirty="0"/>
              <a:t> MZ pro Dětskou psychiatrii a Psychiatrii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Zjednodušení atestačního vzdělávání</a:t>
            </a:r>
            <a:r>
              <a:rPr lang="cs-CZ" sz="1500" dirty="0"/>
              <a:t> – úprava vzdělávacích programů (snížení zátěže a délky praxe mimo obor)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Snížení minimálního úvazku školitele</a:t>
            </a:r>
            <a:r>
              <a:rPr lang="cs-CZ" sz="1500" dirty="0"/>
              <a:t> v Dětské a dorostové psychiatrii – možnost zvýšení školící kapacity zdravotnických zařízení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Zrychlení vstupu nových školitelů</a:t>
            </a:r>
            <a:r>
              <a:rPr lang="cs-CZ" sz="1500" dirty="0"/>
              <a:t> po získání kvalifikace (již po roce)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Zvýšení počtu školících míst</a:t>
            </a:r>
            <a:r>
              <a:rPr lang="cs-CZ" sz="1500" dirty="0"/>
              <a:t> na školitele u „ohrožených oborů“, tj. v Dětské psychiatrii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Vládní program</a:t>
            </a:r>
            <a:r>
              <a:rPr lang="cs-CZ" sz="1500" dirty="0"/>
              <a:t> pro podporu Všeobecného lékařství a vládní program pro podporu v NL oborech – zvýšení počtu absolventů pro vstup do oboru </a:t>
            </a:r>
          </a:p>
          <a:p>
            <a:pPr marL="828675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IROP projekty zavazují ke vzniku služby</a:t>
            </a:r>
            <a:r>
              <a:rPr lang="cs-CZ" sz="1500" dirty="0"/>
              <a:t>, tj. nutnému rozvoji personální kapacity pro provoz nových služeb v systému (jak akutní lůžková, tak komunitní péče)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1266942423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C2D7C95-38DD-23E5-B890-BAF24D5F0E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5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BE77CD7-63B1-2589-2BCE-0EECEF24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Dětská a dorostová psychiatrie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DA8EDEC-7715-5E77-C48D-1296A1750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2874" y="1692002"/>
            <a:ext cx="10245604" cy="437086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Vznik Koncepce dětské a dorostové psychiatrie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projekt MZD na podporu dětské a dorostové psychiatrie (OPZ+) – vzdělávání, propagace aj.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Vyhlášení IROP investiční výzvy na vznik nových akutních lůžek a komunitních služeb v dětské a dorostové psychiatrii, zahájení realizace jednotlivých investic napříč ČR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Příprava standardu dětského psychiatrického stacionáře a služby pro děti náročné na péči pro poruchy chování</a:t>
            </a:r>
            <a:endParaRPr lang="cs-CZ" b="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Řešení nedostatečné kapacity služeb dětské a dorostové psychiatrie v době krize duševního zdraví: 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podpora vzdělávání nových specialistů,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koncept oddělení pro adolescentní klienty,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informační rozcestník pro orientaci ve službách na podporu duševního zdraví (nzip.cz/</a:t>
            </a:r>
            <a:r>
              <a:rPr lang="cs-CZ" sz="1800" dirty="0" err="1"/>
              <a:t>dusevni-zdravi</a:t>
            </a:r>
            <a:r>
              <a:rPr lang="cs-CZ" sz="1800" dirty="0"/>
              <a:t>),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sz="1800" dirty="0"/>
              <a:t>telemedicínský výkon v Dětské psychiatrii</a:t>
            </a:r>
          </a:p>
        </p:txBody>
      </p:sp>
    </p:spTree>
    <p:extLst>
      <p:ext uri="{BB962C8B-B14F-4D97-AF65-F5344CB8AC3E}">
        <p14:creationId xmlns:p14="http://schemas.microsoft.com/office/powerpoint/2010/main" val="2296941967"/>
      </p:ext>
    </p:extLst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E0AC0B3-D42B-BB02-7A4A-733355C03B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6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0EA6150-40BA-D71D-EF8D-23F65672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Komunitní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49A52838-67C2-3811-AD76-F7D51F6CF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164" y="1484768"/>
            <a:ext cx="10260036" cy="486889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1" dirty="0"/>
              <a:t>Ujasnění role CDZ v systému</a:t>
            </a:r>
            <a:r>
              <a:rPr lang="cs-CZ" sz="1800" dirty="0"/>
              <a:t> psychiatrické péče 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dirty="0"/>
              <a:t>Jde o doplnění slepého místa na mapě psychiatrické péče: služba </a:t>
            </a:r>
            <a:r>
              <a:rPr lang="cs-CZ" sz="1800" b="1" dirty="0"/>
              <a:t>pro nejzranitelnější populace lidí, kteří vypadávají z péče</a:t>
            </a:r>
            <a:r>
              <a:rPr lang="cs-CZ" sz="1800" dirty="0"/>
              <a:t>, neprofitují ze standardní ambulantní péče. Představuje </a:t>
            </a:r>
            <a:r>
              <a:rPr lang="cs-CZ" sz="1800" b="1" dirty="0"/>
              <a:t>přechodnou podporu</a:t>
            </a:r>
            <a:r>
              <a:rPr lang="cs-CZ" sz="1800" dirty="0"/>
              <a:t> lidí se současnou potřebou zdravotní péče a sociální podpory (bydlení, práce, finance…), následně navázání na standardní péči. 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dirty="0"/>
              <a:t>Doplňuje základní prvek péče, tedy síť ambulantních psychiatrů a akutní lůžková péče – po doplnění sítě CDZ v ČR v péči řádově desetitisíce klientů (vs. statisíce v ambulantní péči). Klíčový je komplexní náhled na potřeby člověka a provázanost s dalšími zdravotními a sociálními službami v regionu. </a:t>
            </a:r>
          </a:p>
          <a:p>
            <a:pPr marL="88582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accent2"/>
              </a:solidFill>
            </a:endParaRP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 roce 2025 účinnost a úprava zákonů a vyhlášek upravujících CDZ</a:t>
            </a: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revize standardu </a:t>
            </a:r>
            <a:r>
              <a:rPr lang="cs-CZ" sz="1800" b="0" kern="100" dirty="0">
                <a:ea typeface="Aptos" panose="020B0004020202020204" pitchFamily="34" charset="0"/>
                <a:cs typeface="Times New Roman" panose="02020603050405020304" pitchFamily="18" charset="0"/>
              </a:rPr>
              <a:t>CDZ</a:t>
            </a: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pro děti a adolescenty (Věstník MZD 9/2025)</a:t>
            </a: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zvýšení počtu CDZ-SMI o 4 ke konci roku 2024</a:t>
            </a:r>
          </a:p>
          <a:p>
            <a:pPr marL="68580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0" kern="100" dirty="0">
                <a:ea typeface="Aptos" panose="020B0004020202020204" pitchFamily="34" charset="0"/>
                <a:cs typeface="Times New Roman" panose="02020603050405020304" pitchFamily="18" charset="0"/>
              </a:rPr>
              <a:t>podpora vzniku a rozvoje z výzev IROP a OPZ+ </a:t>
            </a:r>
            <a:endParaRPr lang="cs-CZ" sz="1800" b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07064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7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898" y="1371599"/>
            <a:ext cx="10172301" cy="4856401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endParaRPr lang="cs-CZ" sz="23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1" kern="100" dirty="0">
                <a:latin typeface="+mj-lt"/>
                <a:cs typeface="Times New Roman" panose="02020603050405020304" pitchFamily="18" charset="0"/>
              </a:rPr>
              <a:t>Denní stacionáře – zdravotní služba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kern="100" dirty="0">
                <a:latin typeface="+mj-lt"/>
                <a:cs typeface="Times New Roman" panose="02020603050405020304" pitchFamily="18" charset="0"/>
              </a:rPr>
              <a:t>financování - nový ošetřovací den otevřený psychiatrický stacionář, podpora vzniku a rozvoje z výzev IROP a OPZ+ </a:t>
            </a:r>
          </a:p>
          <a:p>
            <a:pPr marL="414900">
              <a:buFont typeface="Arial" panose="020B0604020202020204" pitchFamily="34" charset="0"/>
              <a:buChar char="•"/>
            </a:pPr>
            <a:endParaRPr lang="cs-CZ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14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Ambulance s rozšířenou péčí o osoby s duševním onemocněním a o osoby s adiktologickou poruchou (ARP a ARP-AD)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b="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zvýšení počtu ARP o 14 od roku 2024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cs-CZ" b="0" kern="100" dirty="0">
                <a:latin typeface="+mj-lt"/>
                <a:cs typeface="Times New Roman" panose="02020603050405020304" pitchFamily="18" charset="0"/>
              </a:rPr>
              <a:t>klíčová role i pro výkon ambulantního ochranného léčení</a:t>
            </a:r>
          </a:p>
        </p:txBody>
      </p:sp>
    </p:spTree>
    <p:extLst>
      <p:ext uri="{BB962C8B-B14F-4D97-AF65-F5344CB8AC3E}">
        <p14:creationId xmlns:p14="http://schemas.microsoft.com/office/powerpoint/2010/main" val="2333289702"/>
      </p:ext>
    </p:extLst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C93A748-E93E-28D7-0654-86B4394000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8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1C8CE20-A2F4-0B2D-73A3-B193561D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Rozvoj akutní lůžkové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2347BA36-DEB2-6C8E-1CD0-A19D8FBC7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329179"/>
            <a:ext cx="10280256" cy="4796985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cs-CZ" sz="1800" b="1" dirty="0"/>
              <a:t>V ČR deficitní pokrytí akutní lůžkovou péčí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b="1" dirty="0"/>
              <a:t>ta je zde tradičně dominantně poskytována v režimu následné péče: „skrytá akutní péče“</a:t>
            </a:r>
            <a:r>
              <a:rPr lang="cs-CZ" sz="1800" dirty="0"/>
              <a:t> (jako by se akutní interní péče poskytovala v LDN) </a:t>
            </a:r>
            <a:r>
              <a:rPr lang="cs-CZ" sz="1800" b="1" dirty="0"/>
              <a:t>= potřeba rozvoje akutní lůžkové péče na úkor následné lůžkové péče v psychiatrii </a:t>
            </a:r>
            <a:r>
              <a:rPr lang="cs-CZ" sz="1800" dirty="0"/>
              <a:t>(na rozdíl od ostatních oborů medicíny v ČR)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dirty="0"/>
              <a:t>Kultivace </a:t>
            </a:r>
            <a:r>
              <a:rPr lang="cs-CZ" sz="1800" b="1" dirty="0"/>
              <a:t>DRG-CZ</a:t>
            </a:r>
            <a:r>
              <a:rPr lang="cs-CZ" sz="1800" dirty="0"/>
              <a:t> systému – adekvátní financování akutní péče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dirty="0"/>
              <a:t>Spuštění </a:t>
            </a:r>
            <a:r>
              <a:rPr lang="cs-CZ" sz="1800" b="1" dirty="0"/>
              <a:t>investičních IROP projektů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vznik nových akutních lůžek pro dětskou i dospělou psychiatrii, podpora transformace psychiatrických nemocnic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b="1" dirty="0"/>
              <a:t>Centra komplexní psychiatrické péče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péče o závažné stavy a propojování s všeobecnou medicínou pro řešení komorbidit psychických a somatických nemocí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sz="1800" b="1" dirty="0"/>
              <a:t>Změny patrné ve </a:t>
            </a:r>
            <a:endParaRPr lang="cs-CZ" sz="1800" dirty="0"/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změně podílu akutní lůžkové vs. následné lůžkové péče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zvýšení počtu pacientů ošetřených na akutním lůžku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zkrácení délky hospitalizací v psychiatrických nemocnicích</a:t>
            </a:r>
          </a:p>
          <a:p>
            <a:pPr marL="828675" lvl="1" indent="-285750">
              <a:buFont typeface="Arial" panose="020B0604020202020204" pitchFamily="34" charset="0"/>
              <a:buChar char="•"/>
            </a:pPr>
            <a:r>
              <a:rPr lang="cs-CZ" sz="1800" dirty="0"/>
              <a:t>snížení počtu dlouhodobě hospitalizovaných pacientů (viz census 2025)</a:t>
            </a:r>
          </a:p>
        </p:txBody>
      </p:sp>
    </p:spTree>
    <p:extLst>
      <p:ext uri="{BB962C8B-B14F-4D97-AF65-F5344CB8AC3E}">
        <p14:creationId xmlns:p14="http://schemas.microsoft.com/office/powerpoint/2010/main" val="1770931062"/>
      </p:ext>
    </p:extLst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9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900" y="1371599"/>
            <a:ext cx="10172300" cy="4856401"/>
          </a:xfrm>
        </p:spPr>
        <p:txBody>
          <a:bodyPr/>
          <a:lstStyle/>
          <a:p>
            <a:pPr marL="288925" indent="0"/>
            <a:r>
              <a:rPr lang="cs-CZ" sz="2400" i="1" dirty="0"/>
              <a:t>Rozvoj akutní psychiatrické péče</a:t>
            </a:r>
          </a:p>
          <a:p>
            <a:pPr marL="631825">
              <a:buFont typeface="Arial" panose="020B0604020202020204" pitchFamily="34" charset="0"/>
              <a:buChar char="•"/>
            </a:pPr>
            <a:r>
              <a:rPr lang="cs-CZ" sz="2400" b="0" dirty="0"/>
              <a:t>Doba realizace: 1. 9. 2024 – 31. 8. 2027</a:t>
            </a:r>
          </a:p>
          <a:p>
            <a:pPr marL="631825" algn="l">
              <a:buFont typeface="Arial" panose="020B0604020202020204" pitchFamily="34" charset="0"/>
              <a:buChar char="•"/>
            </a:pPr>
            <a:r>
              <a:rPr lang="cs-CZ" sz="2400" b="0" dirty="0"/>
              <a:t>Cílem je zvýšit dostupnost akutní psychiatrické péče skrze změnu parametrů jejího poskytování, aby byla realizovatelná i za současných podmínek (zejména v oblasti dostupnosti personálu). Zvýšit kvalitu poskytované akutní psychiatrické péče na stávajících pracovištích.</a:t>
            </a:r>
          </a:p>
          <a:p>
            <a:pPr marL="631825">
              <a:buFont typeface="Arial" panose="020B0604020202020204" pitchFamily="34" charset="0"/>
              <a:buChar char="•"/>
            </a:pPr>
            <a:r>
              <a:rPr lang="cs-CZ" sz="2400" dirty="0"/>
              <a:t>Výstup: </a:t>
            </a:r>
            <a:r>
              <a:rPr lang="cs-CZ" sz="2400" b="0" dirty="0"/>
              <a:t>návrh systému akutní psychiatrické péče, včetně diferenciace lůžkové péče, pilotní ověření akutních psychiatrických ambulancí (10), více než 100 proškolených odborníků</a:t>
            </a:r>
          </a:p>
          <a:p>
            <a:pPr marL="631825" lvl="0">
              <a:buFont typeface="Arial" panose="020B0604020202020204" pitchFamily="34" charset="0"/>
              <a:buChar char="•"/>
            </a:pPr>
            <a:endParaRPr lang="cs-CZ" sz="2300" b="0" dirty="0">
              <a:latin typeface="+mj-lt"/>
            </a:endParaRPr>
          </a:p>
        </p:txBody>
      </p:sp>
      <p:sp>
        <p:nvSpPr>
          <p:cNvPr id="2" name="Nadpis 3">
            <a:extLst>
              <a:ext uri="{FF2B5EF4-FFF2-40B4-BE49-F238E27FC236}">
                <a16:creationId xmlns:a16="http://schemas.microsoft.com/office/drawing/2014/main" id="{260949DA-0B3F-C0F4-FB3D-5ACDAFC70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651" y="1"/>
            <a:ext cx="9059333" cy="1052513"/>
          </a:xfrm>
        </p:spPr>
        <p:txBody>
          <a:bodyPr/>
          <a:lstStyle/>
          <a:p>
            <a:pPr marL="72000" lv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056931"/>
      </p:ext>
    </p:extLst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F4606-4433-BB67-0933-C610517588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10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0CEEF7A-5A36-A8AE-8215-238927011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Rozvoj a udržení ambulantní psychiatrické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F3452A5C-4507-AD20-B31C-33873EB5E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154" y="1171576"/>
            <a:ext cx="10012045" cy="5139772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cs-CZ" b="0" dirty="0"/>
              <a:t>Síť ambulantních specialistů v ČR </a:t>
            </a:r>
            <a:r>
              <a:rPr lang="cs-CZ" dirty="0"/>
              <a:t>silnou stránkou systému psychiatrické péče </a:t>
            </a:r>
            <a:r>
              <a:rPr lang="cs-CZ" b="0" dirty="0"/>
              <a:t>- klíčový prvek péče – zajišťuje péči cca o 700 tis. pacientů ročně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Masivní nárůst potřeby </a:t>
            </a:r>
            <a:r>
              <a:rPr lang="cs-CZ" b="0" dirty="0"/>
              <a:t>– velký tlak na poskytovatele + snížení dostupnosti; malý prostor delegovat na jiné odbornosti (deficitní síť PLDD)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Riziko neadekvátního financování </a:t>
            </a:r>
            <a:r>
              <a:rPr lang="cs-CZ" b="0" dirty="0"/>
              <a:t>(valorizace ceny práce v registračních listech vs. anulace valorizace snížením ceny bodu) – podpora bonifikace; motivace udržet praxi do doby vyrovnání demografické změny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b="0" dirty="0"/>
              <a:t>Rozbíhání </a:t>
            </a:r>
            <a:r>
              <a:rPr lang="cs-CZ" dirty="0"/>
              <a:t>nové služby ambulance s rozšířenou péčí </a:t>
            </a:r>
            <a:r>
              <a:rPr lang="cs-CZ" b="0" dirty="0"/>
              <a:t>(zvýšení průchodnosti a intenzity péče zapojením dalších profesí a NLZP)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b="0" dirty="0"/>
              <a:t>Vznik konceptu </a:t>
            </a:r>
            <a:r>
              <a:rPr lang="cs-CZ" dirty="0"/>
              <a:t>akutní psychiatrické ambulance </a:t>
            </a:r>
            <a:r>
              <a:rPr lang="cs-CZ" b="0" dirty="0"/>
              <a:t>– zvýšení dostupnosti pro včasnou intervenci, dočasné vedení pacienta a předání do pravidelné péče u dlouhodobě nemocných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Akreditace ambulancí pro specializační vzdělávání </a:t>
            </a:r>
            <a:r>
              <a:rPr lang="cs-CZ" b="0" dirty="0"/>
              <a:t>v psychiatrii – možnost přechodu do ambulantní péče již po kmeni, pod supervizí školitele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Zapojení ambulancí do rezidenčního programu MZD</a:t>
            </a:r>
          </a:p>
        </p:txBody>
      </p:sp>
    </p:spTree>
    <p:extLst>
      <p:ext uri="{BB962C8B-B14F-4D97-AF65-F5344CB8AC3E}">
        <p14:creationId xmlns:p14="http://schemas.microsoft.com/office/powerpoint/2010/main" val="674944750"/>
      </p:ext>
    </p:extLst>
  </p:cSld>
  <p:clrMapOvr>
    <a:masterClrMapping/>
  </p:clrMapOvr>
  <p:transition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2502114-B60B-0D92-BA20-9355658718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11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132EB3-A100-85BF-E1D9-05209DF0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Pokračování transformace psychiatrických nemocnic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8BFB3E32-48D9-F8C3-0066-DA2115BD2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127" y="1182633"/>
            <a:ext cx="10883479" cy="4924536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b="1" dirty="0"/>
              <a:t>Ujasnění role v systému</a:t>
            </a:r>
            <a:endParaRPr lang="cs-CZ" sz="7200" dirty="0"/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Přechod „skryté akutní péče“ v režimu následné péče do režimu akutní péče u nemocnic s úzkou návazností na všeobecnou nemocnici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Specializovaná péče – adiktologická, gerontopsychiatrická, sexuologická, </a:t>
            </a:r>
            <a:r>
              <a:rPr lang="cs-CZ" sz="7200" dirty="0">
                <a:solidFill>
                  <a:srgbClr val="003D61"/>
                </a:solidFill>
              </a:rPr>
              <a:t>ochranné léčení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Následná péče – zmenšení objemu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Dlouhodobá péče klientů náročných na péči pro poruchy chování při absenci kompetentních sociálních služeb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Propojení s dalšími službami a zapojení do rozvoje sítě v regionu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b="1" dirty="0"/>
              <a:t>Realizované změny</a:t>
            </a:r>
            <a:endParaRPr lang="cs-CZ" sz="7200" dirty="0"/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Narovnání registrace jednotlivých typů poskytované péče – dříve často registrovaná specializovaná péče jako obecná následná psychiatrická péče – reálnější obraz o aktuálním počtu obecné následné péče. Nedokončený proces, bude pokračovat s postupným nasmlouváním Ochranného léčení a akutní péče.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Transformace části následné péče do akutní péče = vyšší počet personálu, úprava stavebně-technických podmínek poskytování péče = humanizace, bezpečí a kvalita péče. Nedokončený proces.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Projekty IROP na další rozvoj akutní péče + postupná rekonstrukce z vlastních zdrojů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Kvalita péče jako bonifikační parametr úhrady péče, spolu s plněním a aktualizací transformačního plánu</a:t>
            </a:r>
          </a:p>
          <a:p>
            <a:pPr marL="1000125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7200" dirty="0"/>
              <a:t>Změny patrné ve stejných parametrech jako akutní péče</a:t>
            </a:r>
          </a:p>
          <a:p>
            <a:pPr marL="88582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569749"/>
      </p:ext>
    </p:extLst>
  </p:cSld>
  <p:clrMapOvr>
    <a:masterClrMapping/>
  </p:clrMapOvr>
  <p:transition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EF254E1-BD59-04B8-CA73-12D4425C31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12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4FB15E7-B495-6C5C-C3AE-6F7D7389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Pokračování transformace psychiatrických nemocnic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2112469-37A6-15B8-2F39-FDE046B67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Identifikace překážek řešení dlouhodobých hospitalizací</a:t>
            </a: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absence dostatečné kapacity pobytových i komunitních sociálních</a:t>
            </a:r>
            <a:r>
              <a:rPr lang="cs-CZ" dirty="0"/>
              <a:t> služeb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absence kompetence sociálních služeb</a:t>
            </a:r>
            <a:r>
              <a:rPr lang="cs-CZ" dirty="0"/>
              <a:t> pečovat o osoby náročné na péči pro poruchy chování (ve smyslu </a:t>
            </a:r>
            <a:r>
              <a:rPr lang="cs-CZ" b="1" dirty="0"/>
              <a:t>„</a:t>
            </a:r>
            <a:r>
              <a:rPr lang="cs-CZ" b="1" dirty="0" err="1"/>
              <a:t>stepped</a:t>
            </a:r>
            <a:r>
              <a:rPr lang="cs-CZ" b="1" dirty="0"/>
              <a:t> care“</a:t>
            </a:r>
            <a:r>
              <a:rPr lang="cs-CZ" dirty="0"/>
              <a:t> – zapojení zdrav. služeb až po vyčerpání škály intervencí méně specializovanými službami)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Identifikace překážek transformace </a:t>
            </a: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personální</a:t>
            </a:r>
            <a:r>
              <a:rPr lang="cs-CZ" dirty="0"/>
              <a:t> situace – režim následné péče a nízký počet personálu pro přechod do režimu akutní péče a pro rozvoj dalších služeb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technický</a:t>
            </a:r>
            <a:r>
              <a:rPr lang="cs-CZ" dirty="0"/>
              <a:t> stav infrastruktury 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dirty="0"/>
              <a:t>nedostatečná </a:t>
            </a:r>
            <a:r>
              <a:rPr lang="cs-CZ" b="1" dirty="0"/>
              <a:t>finanční</a:t>
            </a:r>
            <a:r>
              <a:rPr lang="cs-CZ" dirty="0"/>
              <a:t> síla pro rekonstrukce i spolufinancování IROP projektů</a:t>
            </a:r>
          </a:p>
        </p:txBody>
      </p:sp>
    </p:spTree>
    <p:extLst>
      <p:ext uri="{BB962C8B-B14F-4D97-AF65-F5344CB8AC3E}">
        <p14:creationId xmlns:p14="http://schemas.microsoft.com/office/powerpoint/2010/main" val="1670786154"/>
      </p:ext>
    </p:extLst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3E60A5E-0B0F-DE97-314F-3B882DBE5A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13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B88728A-101D-E600-037C-38D04940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Krizová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A8825DA-037F-389B-B567-772D1ED89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Návrh sady opatření pro zajištění multidisciplinární péče o osoby v krizi (síť sociálních a zdravotních služeb)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Příprava projektu MDZ (OPZ+) – koordinovaný systém krizové péče na regionální úrovni</a:t>
            </a:r>
          </a:p>
        </p:txBody>
      </p:sp>
    </p:spTree>
    <p:extLst>
      <p:ext uri="{BB962C8B-B14F-4D97-AF65-F5344CB8AC3E}">
        <p14:creationId xmlns:p14="http://schemas.microsoft.com/office/powerpoint/2010/main" val="3818617580"/>
      </p:ext>
    </p:extLst>
  </p:cSld>
  <p:clrMapOvr>
    <a:masterClrMapping/>
  </p:clrMapOvr>
  <p:transition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DC1E4D0-E263-8D06-D880-73E1AEBFA1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14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D03FA54-57A1-AB80-BC44-2479D3DA4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Ochranné léčení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4EBF60E0-E105-9D9B-02C1-C1344456C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Identifikace problematických oblastí </a:t>
            </a:r>
            <a:r>
              <a:rPr lang="cs-CZ" b="0" dirty="0"/>
              <a:t>při uskutečňování ochranného léčení v ČR – cca </a:t>
            </a:r>
            <a:r>
              <a:rPr lang="cs-CZ" dirty="0"/>
              <a:t>10 % lůžkové kapacity psychiatrických nemocnic, významná část dlouhodobě hospitalizovaných pacientů.</a:t>
            </a:r>
            <a:r>
              <a:rPr lang="cs-CZ" b="0" dirty="0"/>
              <a:t> Potřeba usnadnit přechod do jiných forem OL, nařizovat OL s perspektivou ovlivnění rizik daných duševní poruchou, vytvořit zabezpečená oddělení pro OL se zapojením nezdravotníků a jejich financování z jiných zdrojů, než je VZP.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Příprava meziresortního </a:t>
            </a:r>
            <a:r>
              <a:rPr lang="cs-CZ" dirty="0"/>
              <a:t>Národní koncepce ochranného léčení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Implementace </a:t>
            </a:r>
            <a:r>
              <a:rPr lang="cs-CZ" dirty="0"/>
              <a:t>nového ošetřovacího dne </a:t>
            </a:r>
            <a:r>
              <a:rPr lang="cs-CZ" b="0" dirty="0"/>
              <a:t>ochranného léčení (= způsob financování)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Práce na </a:t>
            </a:r>
            <a:r>
              <a:rPr lang="cs-CZ" dirty="0"/>
              <a:t>systému vícezdrojového financování </a:t>
            </a:r>
            <a:r>
              <a:rPr lang="cs-CZ" b="0" dirty="0"/>
              <a:t>ochranného léčení</a:t>
            </a:r>
          </a:p>
        </p:txBody>
      </p:sp>
    </p:spTree>
    <p:extLst>
      <p:ext uri="{BB962C8B-B14F-4D97-AF65-F5344CB8AC3E}">
        <p14:creationId xmlns:p14="http://schemas.microsoft.com/office/powerpoint/2010/main" val="776209883"/>
      </p:ext>
    </p:extLst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15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3386" y="1371599"/>
            <a:ext cx="9719814" cy="4856401"/>
          </a:xfrm>
        </p:spPr>
        <p:txBody>
          <a:bodyPr/>
          <a:lstStyle/>
          <a:p>
            <a:pPr marL="72000" lvl="0" indent="0">
              <a:buNone/>
            </a:pPr>
            <a:r>
              <a:rPr lang="cs-CZ" i="1" dirty="0"/>
              <a:t>Změna jako strategický nástroj zlepšení systému ochranného léčení v ČR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cs-CZ" dirty="0"/>
              <a:t>Doba realizace: </a:t>
            </a:r>
            <a:r>
              <a:rPr lang="cs-CZ" b="0" dirty="0"/>
              <a:t>1. 9. 2024 – 31. 8. 2028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b="0" dirty="0"/>
              <a:t>Cílem projektu je nastavit rovné podmínky pro výkon ochranného léčení (OL) v ústavní i ambulantní formě skrze jeho standardizaci a zavedení hodnocení rizika (nebezpečnosti) pacienta.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3 metodické pokyny pro realizaci ochranného léčení, nástroje pro vyhodnocení rizikovosti jsou přeloženy, evaluovány a je zajištění vzdělávání; 21 odborníků podpořeno v zaměření na forenzní psychiatrii; nastavení sběru a vyhodnocení dat</a:t>
            </a:r>
          </a:p>
          <a:p>
            <a:pPr marL="72000" lvl="0" indent="0">
              <a:buNone/>
            </a:pPr>
            <a:endParaRPr lang="cs-CZ" sz="2300" b="0" dirty="0">
              <a:latin typeface="+mj-lt"/>
            </a:endParaRP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9BAE374-0E71-EE2E-0057-8FE14FC8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651" y="1"/>
            <a:ext cx="9059333" cy="1052513"/>
          </a:xfrm>
        </p:spPr>
        <p:txBody>
          <a:bodyPr/>
          <a:lstStyle/>
          <a:p>
            <a:r>
              <a:rPr lang="cs-CZ" dirty="0"/>
              <a:t>Ochranné léčení</a:t>
            </a:r>
          </a:p>
        </p:txBody>
      </p:sp>
    </p:spTree>
    <p:extLst>
      <p:ext uri="{BB962C8B-B14F-4D97-AF65-F5344CB8AC3E}">
        <p14:creationId xmlns:p14="http://schemas.microsoft.com/office/powerpoint/2010/main" val="190515336"/>
      </p:ext>
    </p:extLst>
  </p:cSld>
  <p:clrMapOvr>
    <a:masterClrMapping/>
  </p:clrMapOvr>
  <p:transition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A1AB177-2B97-A39C-4D61-A3EDAC2F89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16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61CEDFA-4301-811D-E8F8-D23276D20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Psychoterapie – systém kvalifikace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B992B4F-72B4-5C6C-CB61-570AB82B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49" y="1600201"/>
            <a:ext cx="9667036" cy="4525963"/>
          </a:xfrm>
        </p:spPr>
        <p:txBody>
          <a:bodyPr/>
          <a:lstStyle/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Vzdělávací program Lékařská psychoterapie </a:t>
            </a:r>
            <a:r>
              <a:rPr lang="cs-CZ" dirty="0"/>
              <a:t>= plná kvalifikace v psychoterapii ve zdravotnictví pro lékaře všech klinických odborností</a:t>
            </a:r>
          </a:p>
          <a:p>
            <a:pPr marL="1293813" lvl="2" indent="-342900">
              <a:buFont typeface="Arial" panose="020B0604020202020204" pitchFamily="34" charset="0"/>
              <a:buChar char="•"/>
            </a:pPr>
            <a:r>
              <a:rPr lang="cs-CZ" b="0" dirty="0"/>
              <a:t>Novelizace vzdělávacího programu ve Věstníku MZD 15/2024; započítání odborné praxe na neakreditovaném pracovišti (9 z 12 měsíců).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Třístupňový model psychoterapie </a:t>
            </a:r>
            <a:r>
              <a:rPr lang="cs-CZ" dirty="0"/>
              <a:t>= zvýšení dostupnosti zapojením NLZP</a:t>
            </a:r>
          </a:p>
          <a:p>
            <a:pPr marL="1293813" lvl="2" indent="-342900">
              <a:buFont typeface="Arial" panose="020B0604020202020204" pitchFamily="34" charset="0"/>
              <a:buChar char="•"/>
            </a:pPr>
            <a:r>
              <a:rPr lang="cs-CZ" b="0" dirty="0"/>
              <a:t>Realizovatelný v praxi – indikace psychologem (novelizace zákona č. 48/1997 Sb., účinná od 1. ledna 2026), vzdělávání, úhrady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Poradenská psychoterapie </a:t>
            </a:r>
            <a:r>
              <a:rPr lang="cs-CZ" dirty="0"/>
              <a:t>= osobní rozvoj, životní potíže; mimo zdravotní služby</a:t>
            </a:r>
          </a:p>
          <a:p>
            <a:pPr marL="1293813" lvl="2" indent="-342900">
              <a:buFont typeface="Arial" panose="020B0604020202020204" pitchFamily="34" charset="0"/>
              <a:buChar char="•"/>
            </a:pPr>
            <a:r>
              <a:rPr lang="cs-CZ" b="0" dirty="0"/>
              <a:t>Vázanou živnost PSP schválila </a:t>
            </a:r>
            <a:r>
              <a:rPr lang="cs-CZ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10. 9. 2025</a:t>
            </a:r>
            <a:r>
              <a:rPr lang="cs-CZ" b="0" dirty="0"/>
              <a:t> na 147. schůzi.</a:t>
            </a:r>
          </a:p>
          <a:p>
            <a:pPr marL="885825" lvl="1" indent="-342900">
              <a:buFont typeface="Arial" panose="020B0604020202020204" pitchFamily="34" charset="0"/>
              <a:buChar char="•"/>
            </a:pPr>
            <a:r>
              <a:rPr lang="cs-CZ" b="1" dirty="0"/>
              <a:t>Další témata resortní i meziresortní </a:t>
            </a:r>
            <a:r>
              <a:rPr lang="cs-CZ" dirty="0"/>
              <a:t>– e-</a:t>
            </a:r>
            <a:r>
              <a:rPr lang="cs-CZ" dirty="0" err="1"/>
              <a:t>health</a:t>
            </a:r>
            <a:r>
              <a:rPr lang="cs-CZ" dirty="0"/>
              <a:t>, psychosociální intervence, psychoterapie a psychoterapeutické intervence mimo zdravotní služby.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85825" lvl="1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3961918"/>
      </p:ext>
    </p:extLst>
  </p:cSld>
  <p:clrMapOvr>
    <a:masterClrMapping/>
  </p:clrMapOvr>
  <p:transition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B22465B-A01B-323A-8BC0-319AEE7682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17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693EE99-29A8-84F0-15B1-45B16FCD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Financování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C05CDB5E-1878-EED6-3E2B-67610E454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Kontinuální úprava úhradových mechanismů, </a:t>
            </a:r>
          </a:p>
          <a:p>
            <a:r>
              <a:rPr lang="cs-CZ" dirty="0"/>
              <a:t>Práce na systému bonifikace (ambulance, nemocnice) </a:t>
            </a:r>
          </a:p>
          <a:p>
            <a:r>
              <a:rPr lang="cs-CZ" dirty="0"/>
              <a:t>Zlepšení financování akutní psychiatrické péče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funkční DRG systém v psychiatrii, který zajišťuje adekvátní odbornou péči po dostatečnou dobu (doléčení do úpravy funkční kapacity a přechodu do komunitní/ambulantní péče, bez vzniku fenoménu „otáčivých dveří“ – krátké opakované hospitalizace v rámci jedné akutní epizody nemoci)</a:t>
            </a:r>
          </a:p>
        </p:txBody>
      </p:sp>
    </p:spTree>
    <p:extLst>
      <p:ext uri="{BB962C8B-B14F-4D97-AF65-F5344CB8AC3E}">
        <p14:creationId xmlns:p14="http://schemas.microsoft.com/office/powerpoint/2010/main" val="1308054416"/>
      </p:ext>
    </p:extLst>
  </p:cSld>
  <p:clrMapOvr>
    <a:masterClrMapping/>
  </p:clrMapOvr>
  <p:transition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E50F5A4-D24D-9E79-A53D-D7A556716E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18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47192DC-3AF7-E0C4-BF54-48A6A9C00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Kvalita péče, humanizace a lidská práva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1327FC0-EC5D-03F3-AB40-8D9486975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Nemocniční ombudsman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Vznik Expertní skupiny pro kvalitu péče v rámci ORDZ NIKEZ – příprava systému monitoringu kvality péče v psychiatrických zařízeních vedle certifikace kvality a vnitřního systému kontroly kvality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Novelizace pravidel pro využívání omezovacích prostředků, </a:t>
            </a:r>
            <a:r>
              <a:rPr lang="cs-CZ" b="0" dirty="0">
                <a:solidFill>
                  <a:srgbClr val="003D61"/>
                </a:solidFill>
              </a:rPr>
              <a:t>využívání kamer</a:t>
            </a:r>
            <a:r>
              <a:rPr lang="cs-CZ" b="0" dirty="0"/>
              <a:t>, vytvoření navazujících metodických materiálů</a:t>
            </a:r>
          </a:p>
        </p:txBody>
      </p:sp>
    </p:spTree>
    <p:extLst>
      <p:ext uri="{BB962C8B-B14F-4D97-AF65-F5344CB8AC3E}">
        <p14:creationId xmlns:p14="http://schemas.microsoft.com/office/powerpoint/2010/main" val="3263663748"/>
      </p:ext>
    </p:extLst>
  </p:cSld>
  <p:clrMapOvr>
    <a:masterClrMapping/>
  </p:clrMapOvr>
  <p:transition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19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Zapojení lidí se zkušeností s duševním onemocněním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326" y="1977886"/>
            <a:ext cx="10162874" cy="385411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400" b="0" dirty="0"/>
              <a:t>ustanovení platformy lidí se zkušeností s duševním onemocněním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b="0" dirty="0"/>
              <a:t>posílení zastoupení v NRDZ, zapojení do ORDZ NIKEZ a dalších skupin při MZD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b="0" dirty="0"/>
              <a:t>podpora zapojení na regionální úrovni a v zařízeních</a:t>
            </a:r>
          </a:p>
          <a:p>
            <a:pPr marL="357750" indent="-285750">
              <a:buFont typeface="Arial" panose="020B0604020202020204" pitchFamily="34" charset="0"/>
              <a:buChar char="•"/>
            </a:pPr>
            <a:endParaRPr lang="cs-CZ" b="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414900">
              <a:buFont typeface="Arial" panose="020B0604020202020204" pitchFamily="34" charset="0"/>
              <a:buChar char="•"/>
            </a:pPr>
            <a:endParaRPr lang="cs-CZ" sz="2400" b="0" dirty="0"/>
          </a:p>
        </p:txBody>
      </p:sp>
    </p:spTree>
    <p:extLst>
      <p:ext uri="{BB962C8B-B14F-4D97-AF65-F5344CB8AC3E}">
        <p14:creationId xmlns:p14="http://schemas.microsoft.com/office/powerpoint/2010/main" val="1260479521"/>
      </p:ext>
    </p:extLst>
  </p:cSld>
  <p:clrMapOvr>
    <a:masterClrMapping/>
  </p:clrMapOvr>
  <p:transition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20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130" y="1366886"/>
            <a:ext cx="9880069" cy="4861113"/>
          </a:xfrm>
        </p:spPr>
        <p:txBody>
          <a:bodyPr/>
          <a:lstStyle/>
          <a:p>
            <a:pPr marL="72000" indent="0">
              <a:buNone/>
            </a:pPr>
            <a:r>
              <a:rPr lang="cs-CZ" i="1" dirty="0"/>
              <a:t>Podpora zapojování uživatelů a neformálních pečovatelů v jejich zapojování do systému péče o duševní zdraví a do hodnocení jeho kvality - projekt MZD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Realizace: </a:t>
            </a:r>
            <a:r>
              <a:rPr lang="cs-CZ" b="0" dirty="0"/>
              <a:t>1. 6. 2024 – 31. 5. 2028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0" dirty="0"/>
              <a:t>Předmětem je podpora lidí se zkušeností s duševním onemocněním, a neformálních pečovatelů vytvářením podmínek pro jejich větší zapojení a vliv na poskytování péče o duševní zdraví, včetně jejich účasti na hodnocení  kvality péče.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metodika pro zapojování pro kraje, obce a poskytovatele péče, vytvoření 4 krajských plánů pro zapojování; metodika pro peer pracovníky, vzdělávací program peer pracovníků, vyškolení min. 30 osob, přímé zaměstnání peer pracovníků na krajích, obcích a u poskytovatelů péče, vznik 4 krajských fór</a:t>
            </a:r>
          </a:p>
        </p:txBody>
      </p:sp>
    </p:spTree>
    <p:extLst>
      <p:ext uri="{BB962C8B-B14F-4D97-AF65-F5344CB8AC3E}">
        <p14:creationId xmlns:p14="http://schemas.microsoft.com/office/powerpoint/2010/main" val="944686817"/>
      </p:ext>
    </p:extLst>
  </p:cSld>
  <p:clrMapOvr>
    <a:masterClrMapping/>
  </p:clrMapOvr>
  <p:transition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21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596" y="399387"/>
            <a:ext cx="10753200" cy="451576"/>
          </a:xfrm>
        </p:spPr>
        <p:txBody>
          <a:bodyPr/>
          <a:lstStyle/>
          <a:p>
            <a:r>
              <a:rPr lang="cs-CZ" dirty="0"/>
              <a:t>Podpora dostupnosti psychologické péče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00" indent="0">
              <a:buNone/>
            </a:pPr>
            <a:r>
              <a:rPr lang="cs-CZ" sz="2400" b="1" dirty="0">
                <a:latin typeface="+mj-lt"/>
                <a:ea typeface="+mj-ea"/>
                <a:cs typeface="+mj-cs"/>
              </a:rPr>
              <a:t>Akreditovaný kvalifikační kurzu psycholog ve zdravotnictví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zvýšení dostupnosti – od ledna 2023 není vyhrazeno jen VŠ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zkrácení kurzu – z 270 na 100 hodin (teorie i praxe)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zvýšení kapacit kurzu – cca o 300 míst (celkem 403 míst, 10 subjektů)</a:t>
            </a:r>
          </a:p>
          <a:p>
            <a:endParaRPr lang="cs-CZ" b="0" dirty="0"/>
          </a:p>
          <a:p>
            <a:pPr marL="72000" indent="0">
              <a:buNone/>
            </a:pPr>
            <a:r>
              <a:rPr lang="cs-CZ" dirty="0"/>
              <a:t>V roce 2024 absolvovalo kurz 315 psychologů (85 v roce 2023).</a:t>
            </a:r>
          </a:p>
        </p:txBody>
      </p:sp>
    </p:spTree>
    <p:extLst>
      <p:ext uri="{BB962C8B-B14F-4D97-AF65-F5344CB8AC3E}">
        <p14:creationId xmlns:p14="http://schemas.microsoft.com/office/powerpoint/2010/main" val="358550534"/>
      </p:ext>
    </p:extLst>
  </p:cSld>
  <p:clrMapOvr>
    <a:masterClrMapping/>
  </p:clrMapOvr>
  <p:transition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22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0"/>
            <a:ext cx="9059333" cy="1052513"/>
          </a:xfrm>
        </p:spPr>
        <p:txBody>
          <a:bodyPr/>
          <a:lstStyle/>
          <a:p>
            <a:r>
              <a:rPr lang="pl-PL" dirty="0"/>
              <a:t>Vzdělávací program Klinická psychologie – upraveno od 1. 9. 2024</a:t>
            </a:r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886" y="1423447"/>
            <a:ext cx="10106313" cy="440855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zkrácení programu na 4 roky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celá praxe v akreditovaném zařízení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rozšíření praxe i pro dětské pacienty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zpřesnění podmínek pro akreditované zařízení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zpřesnění požadovaných teoretických znalostí, praktických dovedností a výkonů v základním kmeni a ve vlastním specializovaným výcviku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O akreditaci žádá zpravidla min. 15 žadatelů v každé akreditační komisi, která zasedá nově 6 x do roka.</a:t>
            </a:r>
          </a:p>
        </p:txBody>
      </p:sp>
    </p:spTree>
    <p:extLst>
      <p:ext uri="{BB962C8B-B14F-4D97-AF65-F5344CB8AC3E}">
        <p14:creationId xmlns:p14="http://schemas.microsoft.com/office/powerpoint/2010/main" val="37389243"/>
      </p:ext>
    </p:extLst>
  </p:cSld>
  <p:clrMapOvr>
    <a:masterClrMapping/>
  </p:clrMapOvr>
  <p:transition>
    <p:zoom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23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312" y="334602"/>
            <a:ext cx="10753200" cy="451576"/>
          </a:xfrm>
        </p:spPr>
        <p:txBody>
          <a:bodyPr/>
          <a:lstStyle/>
          <a:p>
            <a:r>
              <a:rPr lang="cs-CZ" dirty="0"/>
              <a:t>Vzdělávací program Dětská klinická psychologie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312" y="1495698"/>
            <a:ext cx="10096887" cy="24429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délka min. 24 měsíců (2 měsíce na akreditovaném pracovišti)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teoretickou část zajišťuje IPVZ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praktickou část akreditovaná pracoviště – nyní cca 20, další o akreditaci žádají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Připravuje se nový vzdělávací program.</a:t>
            </a:r>
          </a:p>
        </p:txBody>
      </p:sp>
      <p:sp>
        <p:nvSpPr>
          <p:cNvPr id="2" name="Nadpis 3">
            <a:extLst>
              <a:ext uri="{FF2B5EF4-FFF2-40B4-BE49-F238E27FC236}">
                <a16:creationId xmlns:a16="http://schemas.microsoft.com/office/drawing/2014/main" id="{80064DE8-B3FA-9A9B-6224-36434EDC3475}"/>
              </a:ext>
            </a:extLst>
          </p:cNvPr>
          <p:cNvSpPr txBox="1">
            <a:spLocks/>
          </p:cNvSpPr>
          <p:nvPr/>
        </p:nvSpPr>
        <p:spPr>
          <a:xfrm>
            <a:off x="414000" y="3536897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endParaRPr lang="cs-CZ" kern="0" dirty="0">
              <a:solidFill>
                <a:schemeClr val="tx1"/>
              </a:solidFill>
            </a:endParaRPr>
          </a:p>
        </p:txBody>
      </p:sp>
      <p:sp>
        <p:nvSpPr>
          <p:cNvPr id="6" name="Zástupný obsah 4">
            <a:extLst>
              <a:ext uri="{FF2B5EF4-FFF2-40B4-BE49-F238E27FC236}">
                <a16:creationId xmlns:a16="http://schemas.microsoft.com/office/drawing/2014/main" id="{7D6C7744-C905-9A23-395C-08BB17D34E83}"/>
              </a:ext>
            </a:extLst>
          </p:cNvPr>
          <p:cNvSpPr txBox="1">
            <a:spLocks/>
          </p:cNvSpPr>
          <p:nvPr/>
        </p:nvSpPr>
        <p:spPr>
          <a:xfrm>
            <a:off x="553648" y="4082954"/>
            <a:ext cx="10753200" cy="24429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6848912"/>
      </p:ext>
    </p:extLst>
  </p:cSld>
  <p:clrMapOvr>
    <a:masterClrMapping/>
  </p:clrMapOvr>
  <p:transition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667C1-C6DF-C227-622E-FE23C6B04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3F3FE29-2C92-E499-3B68-EDF4333BAA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24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D9F47C4-67E7-FE88-8F0F-871ADF182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447" y="362536"/>
            <a:ext cx="10753200" cy="451576"/>
          </a:xfrm>
        </p:spPr>
        <p:txBody>
          <a:bodyPr/>
          <a:lstStyle/>
          <a:p>
            <a:r>
              <a:rPr lang="cs-CZ" dirty="0"/>
              <a:t>Vzdělávací program Psychoterapie</a:t>
            </a:r>
          </a:p>
        </p:txBody>
      </p:sp>
      <p:sp>
        <p:nvSpPr>
          <p:cNvPr id="6" name="Zástupný obsah 4">
            <a:extLst>
              <a:ext uri="{FF2B5EF4-FFF2-40B4-BE49-F238E27FC236}">
                <a16:creationId xmlns:a16="http://schemas.microsoft.com/office/drawing/2014/main" id="{5C0BB36E-3748-C915-4214-F68C471DBF66}"/>
              </a:ext>
            </a:extLst>
          </p:cNvPr>
          <p:cNvSpPr txBox="1">
            <a:spLocks/>
          </p:cNvSpPr>
          <p:nvPr/>
        </p:nvSpPr>
        <p:spPr>
          <a:xfrm>
            <a:off x="553648" y="4082954"/>
            <a:ext cx="10753200" cy="24429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831653F6-0D86-AB50-5648-68BD04104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447" y="1600201"/>
            <a:ext cx="9280537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délka min. 24 měsíců (6 měsíců na akreditovaném pracovišti)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teoretickou část zajišťuje IPVZ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praktickou část akreditovaná pracoviště – nyní cca 62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O akreditaci žádá zpravidla min. 4 žadatelé v každé akreditační komisi, zasedá nově 6 x do roka.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1987038355"/>
      </p:ext>
    </p:extLst>
  </p:cSld>
  <p:clrMapOvr>
    <a:masterClrMapping/>
  </p:clrMapOvr>
  <p:transition>
    <p:zoom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25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Rezidenční místa a úhrady - 2025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714642"/>
            <a:ext cx="10753200" cy="192465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celkově navýšena částka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ošetřovatelská péče v psychiatrii – 10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klinická psychologie – 10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dětská klinická psychologie – 5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psychoterapie – 5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psychiatrie – 15 míst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0" dirty="0"/>
              <a:t>dětská a dorostová psychiatrie – 15 míst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0" dirty="0"/>
          </a:p>
        </p:txBody>
      </p:sp>
      <p:sp>
        <p:nvSpPr>
          <p:cNvPr id="6" name="Zástupný obsah 4">
            <a:extLst>
              <a:ext uri="{FF2B5EF4-FFF2-40B4-BE49-F238E27FC236}">
                <a16:creationId xmlns:a16="http://schemas.microsoft.com/office/drawing/2014/main" id="{72E13DD5-6233-ECF8-E09D-9886C107280E}"/>
              </a:ext>
            </a:extLst>
          </p:cNvPr>
          <p:cNvSpPr txBox="1">
            <a:spLocks/>
          </p:cNvSpPr>
          <p:nvPr/>
        </p:nvSpPr>
        <p:spPr>
          <a:xfrm>
            <a:off x="1438800" y="4550758"/>
            <a:ext cx="9977060" cy="19246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sz="2400" kern="0" dirty="0"/>
              <a:t>+ zvyšování úhrad</a:t>
            </a:r>
          </a:p>
        </p:txBody>
      </p:sp>
    </p:spTree>
    <p:extLst>
      <p:ext uri="{BB962C8B-B14F-4D97-AF65-F5344CB8AC3E}">
        <p14:creationId xmlns:p14="http://schemas.microsoft.com/office/powerpoint/2010/main" val="3406431507"/>
      </p:ext>
    </p:extLst>
  </p:cSld>
  <p:clrMapOvr>
    <a:masterClrMapping/>
  </p:clrMapOvr>
  <p:transition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26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Posílení počtu praktických sester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možnost zapojit se dříve do praxe </a:t>
            </a:r>
            <a:r>
              <a:rPr lang="cs-CZ" b="0" dirty="0"/>
              <a:t>– novela zákona o nelékařských zdravotnických povoláních účinná od 22. srpna 2025</a:t>
            </a:r>
          </a:p>
        </p:txBody>
      </p:sp>
    </p:spTree>
    <p:extLst>
      <p:ext uri="{BB962C8B-B14F-4D97-AF65-F5344CB8AC3E}">
        <p14:creationId xmlns:p14="http://schemas.microsoft.com/office/powerpoint/2010/main" val="3302774125"/>
      </p:ext>
    </p:extLst>
  </p:cSld>
  <p:clrMapOvr>
    <a:masterClrMapping/>
  </p:clrMapOvr>
  <p:transition>
    <p:zoom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27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7BE0D5-7F16-CED3-9136-643B0A87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800" y="290572"/>
            <a:ext cx="10753200" cy="451576"/>
          </a:xfrm>
        </p:spPr>
        <p:txBody>
          <a:bodyPr/>
          <a:lstStyle/>
          <a:p>
            <a:r>
              <a:rPr lang="cs-CZ" dirty="0"/>
              <a:t>Podpora zajištění odborných kapacit – projekty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166" y="1709530"/>
            <a:ext cx="10078033" cy="4122470"/>
          </a:xfrm>
        </p:spPr>
        <p:txBody>
          <a:bodyPr/>
          <a:lstStyle/>
          <a:p>
            <a:pPr marL="72000" indent="0">
              <a:buNone/>
            </a:pPr>
            <a:r>
              <a:rPr lang="cs-CZ" i="1" dirty="0"/>
              <a:t>Podpora rozvoje zdravotní péče o dětské duševní zdraví</a:t>
            </a:r>
          </a:p>
          <a:p>
            <a:pPr marL="72000" indent="0">
              <a:buNone/>
            </a:pPr>
            <a:endParaRPr lang="cs-CZ" b="0" i="1" dirty="0"/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Doba realizace: </a:t>
            </a:r>
            <a:r>
              <a:rPr lang="cs-CZ" b="0" dirty="0"/>
              <a:t>1. 6. 2025 – 31. 5. 2028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0" dirty="0"/>
              <a:t>Projekt podporuje motivaci a vzdělávání zdravotnických pracovníků, aby se zvýšila odborná kapacita a kvalita péče o duševní zdraví dětí a adolescentů v České republice. 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sada nástrojů pro motivaci, 200 podpořených studentů a odborníků, kurz pro sestry</a:t>
            </a:r>
          </a:p>
          <a:p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2437040139"/>
      </p:ext>
    </p:extLst>
  </p:cSld>
  <p:clrMapOvr>
    <a:masterClrMapping/>
  </p:clrMapOvr>
  <p:transition>
    <p:zoom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BC5BBB1-B833-4049-3B09-5D94226004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28</a:t>
            </a:fld>
            <a:endParaRPr lang="cs-CZ" alt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D164F5-5117-2565-6779-FDD768BE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00" indent="0">
              <a:buNone/>
            </a:pPr>
            <a:r>
              <a:rPr lang="cs-CZ" i="1" dirty="0"/>
              <a:t>Zajištění klinických psychologů a dětských klinických psychologů pro oddělení nemocnic a do terénu (ambulantní praxe)</a:t>
            </a:r>
          </a:p>
          <a:p>
            <a:pPr marL="72000" indent="0">
              <a:buNone/>
            </a:pPr>
            <a:endParaRPr lang="cs-CZ" i="1" dirty="0"/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Doba realizace: </a:t>
            </a:r>
            <a:r>
              <a:rPr lang="cs-CZ" b="0" dirty="0"/>
              <a:t>1. 9. 2024 – 31. 5. 2028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b="0" dirty="0"/>
              <a:t>Předmětem je podpořit specializační vzdělávání v oboru klinická psychologie, dětská klinická psychologie a psychoterapie.</a:t>
            </a:r>
          </a:p>
          <a:p>
            <a:pPr marL="414900">
              <a:buFont typeface="Arial" panose="020B0604020202020204" pitchFamily="34" charset="0"/>
              <a:buChar char="•"/>
            </a:pPr>
            <a:r>
              <a:rPr lang="cs-CZ" dirty="0"/>
              <a:t>Výstup: </a:t>
            </a:r>
            <a:r>
              <a:rPr lang="cs-CZ" b="0" dirty="0"/>
              <a:t>180 klinických psychologů, 10 dětských klinických psychologů</a:t>
            </a:r>
          </a:p>
          <a:p>
            <a:pPr marL="72000" indent="0">
              <a:buNone/>
            </a:pPr>
            <a:endParaRPr lang="cs-CZ" dirty="0"/>
          </a:p>
        </p:txBody>
      </p:sp>
      <p:sp>
        <p:nvSpPr>
          <p:cNvPr id="2" name="Nadpis 3">
            <a:extLst>
              <a:ext uri="{FF2B5EF4-FFF2-40B4-BE49-F238E27FC236}">
                <a16:creationId xmlns:a16="http://schemas.microsoft.com/office/drawing/2014/main" id="{C15D326F-EBDD-4E0F-B041-FC2B51D8F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800" y="290572"/>
            <a:ext cx="10753200" cy="451576"/>
          </a:xfrm>
        </p:spPr>
        <p:txBody>
          <a:bodyPr/>
          <a:lstStyle/>
          <a:p>
            <a:r>
              <a:rPr lang="cs-CZ" dirty="0"/>
              <a:t>Podpora zajištění odborných kapacit – projekty</a:t>
            </a:r>
          </a:p>
        </p:txBody>
      </p:sp>
    </p:spTree>
    <p:extLst>
      <p:ext uri="{BB962C8B-B14F-4D97-AF65-F5344CB8AC3E}">
        <p14:creationId xmlns:p14="http://schemas.microsoft.com/office/powerpoint/2010/main" val="2902979655"/>
      </p:ext>
    </p:extLst>
  </p:cSld>
  <p:clrMapOvr>
    <a:masterClrMapping/>
  </p:clrMapOvr>
  <p:transition>
    <p:zoom dir="in"/>
  </p:transition>
</p:sld>
</file>

<file path=ppt/theme/theme1.xml><?xml version="1.0" encoding="utf-8"?>
<a:theme xmlns:a="http://schemas.openxmlformats.org/drawingml/2006/main" name="2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2444</Words>
  <Application>Microsoft Office PowerPoint</Application>
  <PresentationFormat>Širokoúhlá obrazovka</PresentationFormat>
  <Paragraphs>233</Paragraphs>
  <Slides>28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28</vt:i4>
      </vt:variant>
    </vt:vector>
  </HeadingPairs>
  <TitlesOfParts>
    <vt:vector size="37" baseType="lpstr">
      <vt:lpstr>Aptos</vt:lpstr>
      <vt:lpstr>Arial</vt:lpstr>
      <vt:lpstr>Calibri</vt:lpstr>
      <vt:lpstr>Calibri Light</vt:lpstr>
      <vt:lpstr>Garamond</vt:lpstr>
      <vt:lpstr>GillSans</vt:lpstr>
      <vt:lpstr>Wingdings</vt:lpstr>
      <vt:lpstr>2_Motiv Office</vt:lpstr>
      <vt:lpstr>sablona_prezentace</vt:lpstr>
      <vt:lpstr>Prezentace aplikace PowerPoint</vt:lpstr>
      <vt:lpstr>Rozvoj psychiatrie v r. 2022-2025: Oblasti jednotlivých opatření</vt:lpstr>
      <vt:lpstr>Inovace v psychiatrické léčbě – rychlost efektu, dostupnost péče</vt:lpstr>
      <vt:lpstr>Řešení personální krize</vt:lpstr>
      <vt:lpstr>Dětská a dorostová psychiatrie</vt:lpstr>
      <vt:lpstr>Komunitní péče</vt:lpstr>
      <vt:lpstr>Prezentace aplikace PowerPoint</vt:lpstr>
      <vt:lpstr>Rozvoj akutní lůžkové péče</vt:lpstr>
      <vt:lpstr>Prezentace aplikace PowerPoint</vt:lpstr>
      <vt:lpstr>Rozvoj a udržení ambulantní psychiatrické péče</vt:lpstr>
      <vt:lpstr>Pokračování transformace psychiatrických nemocnic</vt:lpstr>
      <vt:lpstr>Pokračování transformace psychiatrických nemocnic</vt:lpstr>
      <vt:lpstr>Krizová péče</vt:lpstr>
      <vt:lpstr>Ochranné léčení</vt:lpstr>
      <vt:lpstr>Ochranné léčení</vt:lpstr>
      <vt:lpstr>Psychoterapie – systém kvalifikace</vt:lpstr>
      <vt:lpstr>Financování</vt:lpstr>
      <vt:lpstr>Kvalita péče, humanizace a lidská práva</vt:lpstr>
      <vt:lpstr>Zapojení lidí se zkušeností s duševním onemocněním</vt:lpstr>
      <vt:lpstr>Prezentace aplikace PowerPoint</vt:lpstr>
      <vt:lpstr>Podpora dostupnosti psychologické péče</vt:lpstr>
      <vt:lpstr>Vzdělávací program Klinická psychologie – upraveno od 1. 9. 2024</vt:lpstr>
      <vt:lpstr>Vzdělávací program Dětská klinická psychologie</vt:lpstr>
      <vt:lpstr>Vzdělávací program Psychoterapie</vt:lpstr>
      <vt:lpstr>Rezidenční místa a úhrady - 2025</vt:lpstr>
      <vt:lpstr>Posílení počtu praktických sester</vt:lpstr>
      <vt:lpstr>Podpora zajištění odborných kapacit – projekty</vt:lpstr>
      <vt:lpstr>Podpora zajištění odborných kapacit – projekty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Koptíková Jana Mgr. Ph.D.</dc:creator>
  <cp:lastModifiedBy>Dobrá Jana, Mgr.</cp:lastModifiedBy>
  <cp:revision>181</cp:revision>
  <dcterms:created xsi:type="dcterms:W3CDTF">2024-04-08T11:52:19Z</dcterms:created>
  <dcterms:modified xsi:type="dcterms:W3CDTF">2025-09-18T07:05:26Z</dcterms:modified>
</cp:coreProperties>
</file>