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3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965" r:id="rId2"/>
  </p:sldMasterIdLst>
  <p:notesMasterIdLst>
    <p:notesMasterId r:id="rId17"/>
  </p:notesMasterIdLst>
  <p:sldIdLst>
    <p:sldId id="436" r:id="rId3"/>
    <p:sldId id="437" r:id="rId4"/>
    <p:sldId id="438" r:id="rId5"/>
    <p:sldId id="446" r:id="rId6"/>
    <p:sldId id="448" r:id="rId7"/>
    <p:sldId id="442" r:id="rId8"/>
    <p:sldId id="451" r:id="rId9"/>
    <p:sldId id="449" r:id="rId10"/>
    <p:sldId id="444" r:id="rId11"/>
    <p:sldId id="435" r:id="rId12"/>
    <p:sldId id="447" r:id="rId13"/>
    <p:sldId id="441" r:id="rId14"/>
    <p:sldId id="452" r:id="rId15"/>
    <p:sldId id="439" r:id="rId16"/>
  </p:sldIdLst>
  <p:sldSz cx="12192000" cy="6858000"/>
  <p:notesSz cx="6797675" cy="9926638"/>
  <p:embeddedFontLst>
    <p:embeddedFont>
      <p:font typeface="Garamond" panose="02020404030301010803" pitchFamily="18" charset="0"/>
      <p:regular r:id="rId18"/>
      <p:bold r:id="rId19"/>
      <p: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79" roundtripDataSignature="AMtx7mgPdveRyzONAzVNmBOTLYrxLOI5q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F94616-4C0A-2C84-F5A1-A6D594FCCDCC}" name="Řežábek Jan, Mgr." initials="JŘ" userId="S::MZUrezabekj@mznet.cz::bd313979-6aa0-42e0-8102-6c05a0a9c8b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7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Světlý styl 3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Světlý styl 1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Světlý styl 1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větlý sty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řední sty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49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84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79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0D29ED-1AD6-40E0-98C8-1C97208F46E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5D6F20-8B59-476E-A87C-6D4CCC402648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1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PREVENCE</a:t>
          </a:r>
          <a:endParaRPr lang="en-US" sz="1100" dirty="0">
            <a:solidFill>
              <a:srgbClr val="FF0000"/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D68613C0-F440-4388-A97A-F891974CFEA7}" type="parTrans" cxnId="{E7F69FF5-13C4-4E45-8914-E443E8EA5B78}">
      <dgm:prSet/>
      <dgm:spPr/>
      <dgm:t>
        <a:bodyPr/>
        <a:lstStyle/>
        <a:p>
          <a:endParaRPr lang="en-US"/>
        </a:p>
      </dgm:t>
    </dgm:pt>
    <dgm:pt modelId="{60A6FC3B-570D-4521-AD40-74A771899E3C}" type="sibTrans" cxnId="{E7F69FF5-13C4-4E45-8914-E443E8EA5B78}">
      <dgm:prSet/>
      <dgm:spPr/>
      <dgm:t>
        <a:bodyPr/>
        <a:lstStyle/>
        <a:p>
          <a:endParaRPr lang="en-US"/>
        </a:p>
      </dgm:t>
    </dgm:pt>
    <dgm:pt modelId="{8721F3C3-0431-488F-ACAD-E356E2961C58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b="1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Rozšíření</a:t>
          </a:r>
          <a:r>
            <a:rPr lang="en-US" sz="12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cs-CZ" sz="12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screeningových</a:t>
          </a:r>
          <a:r>
            <a:rPr lang="en-US" sz="12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cs-CZ" sz="1200" b="1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programů</a:t>
          </a:r>
          <a:r>
            <a:rPr lang="en-US" sz="12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 (</a:t>
          </a:r>
          <a:r>
            <a:rPr lang="cs-CZ" sz="1200" b="1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karcinom plic</a:t>
          </a:r>
          <a:r>
            <a:rPr lang="en-US" sz="12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, </a:t>
          </a:r>
          <a:r>
            <a:rPr lang="cs-CZ" sz="1200" b="1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prostaty</a:t>
          </a:r>
          <a:r>
            <a:rPr lang="en-US" sz="12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)</a:t>
          </a:r>
        </a:p>
      </dgm:t>
    </dgm:pt>
    <dgm:pt modelId="{AEED61F8-FB4F-4B78-9982-710B38AF7C51}" type="parTrans" cxnId="{ABFB57C9-DB0B-4312-9527-EC2D1A2FDF18}">
      <dgm:prSet/>
      <dgm:spPr/>
      <dgm:t>
        <a:bodyPr/>
        <a:lstStyle/>
        <a:p>
          <a:endParaRPr lang="en-US"/>
        </a:p>
      </dgm:t>
    </dgm:pt>
    <dgm:pt modelId="{2125E039-50B9-4B4C-A447-041AD60CDA5D}" type="sibTrans" cxnId="{ABFB57C9-DB0B-4312-9527-EC2D1A2FDF18}">
      <dgm:prSet/>
      <dgm:spPr/>
      <dgm:t>
        <a:bodyPr/>
        <a:lstStyle/>
        <a:p>
          <a:endParaRPr lang="en-US"/>
        </a:p>
      </dgm:t>
    </dgm:pt>
    <dgm:pt modelId="{6FC2EFCF-1BAB-4539-B63F-681D60DF1E43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b="1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Efektivní preventivní intervence</a:t>
          </a:r>
        </a:p>
      </dgm:t>
    </dgm:pt>
    <dgm:pt modelId="{0F564BFD-8968-4289-8AE0-09D261AD3178}" type="parTrans" cxnId="{EB0BFDCE-CE74-4C73-B025-D3B0C4B169D5}">
      <dgm:prSet/>
      <dgm:spPr/>
      <dgm:t>
        <a:bodyPr/>
        <a:lstStyle/>
        <a:p>
          <a:endParaRPr lang="en-US"/>
        </a:p>
      </dgm:t>
    </dgm:pt>
    <dgm:pt modelId="{65ECA5EC-0F11-4707-AB4F-F3F50F7B0BB6}" type="sibTrans" cxnId="{EB0BFDCE-CE74-4C73-B025-D3B0C4B169D5}">
      <dgm:prSet/>
      <dgm:spPr/>
      <dgm:t>
        <a:bodyPr/>
        <a:lstStyle/>
        <a:p>
          <a:endParaRPr lang="en-US"/>
        </a:p>
      </dgm:t>
    </dgm:pt>
    <dgm:pt modelId="{300165F9-8A4A-4A67-83CF-C9872C8F6885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b="1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Paliativní péče všech forem</a:t>
          </a:r>
        </a:p>
      </dgm:t>
    </dgm:pt>
    <dgm:pt modelId="{CCE1EA45-28FC-40EA-A1F8-30DF18E7A295}" type="parTrans" cxnId="{6B75A255-5EA8-4551-A1BF-6E43CB2CB599}">
      <dgm:prSet/>
      <dgm:spPr/>
      <dgm:t>
        <a:bodyPr/>
        <a:lstStyle/>
        <a:p>
          <a:endParaRPr lang="en-US"/>
        </a:p>
      </dgm:t>
    </dgm:pt>
    <dgm:pt modelId="{F4DB27FB-6608-4309-A519-903F977E6A2D}" type="sibTrans" cxnId="{6B75A255-5EA8-4551-A1BF-6E43CB2CB599}">
      <dgm:prSet/>
      <dgm:spPr/>
      <dgm:t>
        <a:bodyPr/>
        <a:lstStyle/>
        <a:p>
          <a:endParaRPr lang="en-US"/>
        </a:p>
      </dgm:t>
    </dgm:pt>
    <dgm:pt modelId="{C8872CAA-0529-47E8-8795-745EA1687D3F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Pacientské rady v každém KOC</a:t>
          </a:r>
        </a:p>
      </dgm:t>
    </dgm:pt>
    <dgm:pt modelId="{F5B557C1-3808-4C1F-A0AD-7674BCE0DBD9}" type="parTrans" cxnId="{DCB25854-423E-417F-98B5-C0BA6969C1E7}">
      <dgm:prSet/>
      <dgm:spPr/>
      <dgm:t>
        <a:bodyPr/>
        <a:lstStyle/>
        <a:p>
          <a:endParaRPr lang="en-US"/>
        </a:p>
      </dgm:t>
    </dgm:pt>
    <dgm:pt modelId="{65F1E6F3-BEF6-4F6A-92EF-F546A480F246}" type="sibTrans" cxnId="{DCB25854-423E-417F-98B5-C0BA6969C1E7}">
      <dgm:prSet/>
      <dgm:spPr/>
      <dgm:t>
        <a:bodyPr/>
        <a:lstStyle/>
        <a:p>
          <a:endParaRPr lang="en-US"/>
        </a:p>
      </dgm:t>
    </dgm:pt>
    <dgm:pt modelId="{526C89EC-5A0B-4DD8-8480-D1B880BD0F90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Koordinátoři onkologické péče</a:t>
          </a:r>
        </a:p>
      </dgm:t>
    </dgm:pt>
    <dgm:pt modelId="{D084ADB9-6C64-4C09-B2D8-1A2E0B4CA3E7}" type="parTrans" cxnId="{8EB90F37-0AC4-44A4-B5CE-E8CC1DFA9F05}">
      <dgm:prSet/>
      <dgm:spPr/>
      <dgm:t>
        <a:bodyPr/>
        <a:lstStyle/>
        <a:p>
          <a:endParaRPr lang="en-US"/>
        </a:p>
      </dgm:t>
    </dgm:pt>
    <dgm:pt modelId="{8C85A9A1-0CFB-491A-8EA5-4F5AAAD5D48A}" type="sibTrans" cxnId="{8EB90F37-0AC4-44A4-B5CE-E8CC1DFA9F05}">
      <dgm:prSet/>
      <dgm:spPr/>
      <dgm:t>
        <a:bodyPr/>
        <a:lstStyle/>
        <a:p>
          <a:endParaRPr lang="en-US"/>
        </a:p>
      </dgm:t>
    </dgm:pt>
    <dgm:pt modelId="{B72A8CE9-C203-4506-98D3-A8A4FD04E895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100" b="1" dirty="0">
              <a:latin typeface="Calibri Light" panose="020F0302020204030204" pitchFamily="34" charset="0"/>
              <a:cs typeface="Calibri Light" panose="020F0302020204030204" pitchFamily="34" charset="0"/>
            </a:rPr>
            <a:t>SYSTÉMOVÁ KOORDINACE</a:t>
          </a:r>
          <a:endParaRPr lang="en-US" sz="110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53F65FA4-2C84-472C-8C1A-3BFBB92F9A03}" type="parTrans" cxnId="{BCE27EB8-A5EE-4064-A3BC-78212284F3DE}">
      <dgm:prSet/>
      <dgm:spPr/>
      <dgm:t>
        <a:bodyPr/>
        <a:lstStyle/>
        <a:p>
          <a:endParaRPr lang="en-US"/>
        </a:p>
      </dgm:t>
    </dgm:pt>
    <dgm:pt modelId="{CDB3D7A4-58B8-47CD-A0D6-E072BE7E5A6F}" type="sibTrans" cxnId="{BCE27EB8-A5EE-4064-A3BC-78212284F3DE}">
      <dgm:prSet/>
      <dgm:spPr/>
      <dgm:t>
        <a:bodyPr/>
        <a:lstStyle/>
        <a:p>
          <a:endParaRPr lang="en-US"/>
        </a:p>
      </dgm:t>
    </dgm:pt>
    <dgm:pt modelId="{900FD6A7-3C0A-4551-B745-F39BAB9B4CA7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Optimalizace multidisciplinárních diagnostických týmů </a:t>
          </a:r>
        </a:p>
      </dgm:t>
    </dgm:pt>
    <dgm:pt modelId="{434BB30A-1789-4A74-B927-E79973E2B76A}" type="parTrans" cxnId="{203D05F7-3616-435F-A604-242BC63F0D81}">
      <dgm:prSet/>
      <dgm:spPr/>
      <dgm:t>
        <a:bodyPr/>
        <a:lstStyle/>
        <a:p>
          <a:endParaRPr lang="en-US"/>
        </a:p>
      </dgm:t>
    </dgm:pt>
    <dgm:pt modelId="{B69E7C39-2F61-494C-B145-C5A18C4F9D89}" type="sibTrans" cxnId="{203D05F7-3616-435F-A604-242BC63F0D81}">
      <dgm:prSet/>
      <dgm:spPr/>
      <dgm:t>
        <a:bodyPr/>
        <a:lstStyle/>
        <a:p>
          <a:endParaRPr lang="en-US"/>
        </a:p>
      </dgm:t>
    </dgm:pt>
    <dgm:pt modelId="{FFDA0367-A4FF-45EC-9083-A723738535CD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b="1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Cesta pacienta systémem zdravotní péče</a:t>
          </a:r>
        </a:p>
      </dgm:t>
    </dgm:pt>
    <dgm:pt modelId="{FEDB8ED6-F646-410C-89B8-3BA4C74354FB}" type="parTrans" cxnId="{D44B22A2-B932-4536-830D-F73BA2EEC4EB}">
      <dgm:prSet/>
      <dgm:spPr/>
      <dgm:t>
        <a:bodyPr/>
        <a:lstStyle/>
        <a:p>
          <a:endParaRPr lang="en-US"/>
        </a:p>
      </dgm:t>
    </dgm:pt>
    <dgm:pt modelId="{4E36AD08-73BC-42C6-99D1-8B35ECD9BAC1}" type="sibTrans" cxnId="{D44B22A2-B932-4536-830D-F73BA2EEC4EB}">
      <dgm:prSet/>
      <dgm:spPr/>
      <dgm:t>
        <a:bodyPr/>
        <a:lstStyle/>
        <a:p>
          <a:endParaRPr lang="en-US"/>
        </a:p>
      </dgm:t>
    </dgm:pt>
    <dgm:pt modelId="{724776D8-E043-4206-BEC4-06D3F3EB27EB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Rozvoj regionálních onkologických skupin</a:t>
          </a:r>
        </a:p>
      </dgm:t>
    </dgm:pt>
    <dgm:pt modelId="{68AECA9C-CA3A-41B4-BFF1-3473F8430EDF}" type="parTrans" cxnId="{42052927-0123-4D57-9807-7F7DA21F1498}">
      <dgm:prSet/>
      <dgm:spPr/>
      <dgm:t>
        <a:bodyPr/>
        <a:lstStyle/>
        <a:p>
          <a:endParaRPr lang="en-US"/>
        </a:p>
      </dgm:t>
    </dgm:pt>
    <dgm:pt modelId="{483267C1-ABD7-47DF-9E8F-47149FEBDD22}" type="sibTrans" cxnId="{42052927-0123-4D57-9807-7F7DA21F1498}">
      <dgm:prSet/>
      <dgm:spPr/>
      <dgm:t>
        <a:bodyPr/>
        <a:lstStyle/>
        <a:p>
          <a:endParaRPr lang="en-US"/>
        </a:p>
      </dgm:t>
    </dgm:pt>
    <dgm:pt modelId="{5ACA1A59-238A-48C8-A43F-093F688CAC5F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100" b="1" dirty="0">
              <a:latin typeface="Calibri Light" panose="020F0302020204030204" pitchFamily="34" charset="0"/>
              <a:cs typeface="Calibri Light" panose="020F0302020204030204" pitchFamily="34" charset="0"/>
            </a:rPr>
            <a:t>VĚDECKO-TECHNOLOGICKÝ STANDARD</a:t>
          </a:r>
          <a:endParaRPr lang="en-US" sz="110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9A2FDDEC-2A5A-4C62-A75E-9C4DC4FBE73D}" type="parTrans" cxnId="{F6B40F02-E0FF-4D27-875C-4BFF027E43C4}">
      <dgm:prSet/>
      <dgm:spPr/>
      <dgm:t>
        <a:bodyPr/>
        <a:lstStyle/>
        <a:p>
          <a:endParaRPr lang="en-US"/>
        </a:p>
      </dgm:t>
    </dgm:pt>
    <dgm:pt modelId="{A7C65B0C-92A3-4EAA-9BF3-4A516490F457}" type="sibTrans" cxnId="{F6B40F02-E0FF-4D27-875C-4BFF027E43C4}">
      <dgm:prSet/>
      <dgm:spPr/>
      <dgm:t>
        <a:bodyPr/>
        <a:lstStyle/>
        <a:p>
          <a:endParaRPr lang="en-US"/>
        </a:p>
      </dgm:t>
    </dgm:pt>
    <dgm:pt modelId="{B24A35C0-A062-4958-808C-2590A1EA8B24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Pokročilé genetické vyšetření</a:t>
          </a:r>
        </a:p>
      </dgm:t>
    </dgm:pt>
    <dgm:pt modelId="{44383EDD-B2E5-4AC6-975A-FE3F6EA00156}" type="parTrans" cxnId="{C7666771-1D41-4F27-ACF8-3BC0AEFC9723}">
      <dgm:prSet/>
      <dgm:spPr/>
      <dgm:t>
        <a:bodyPr/>
        <a:lstStyle/>
        <a:p>
          <a:endParaRPr lang="en-US"/>
        </a:p>
      </dgm:t>
    </dgm:pt>
    <dgm:pt modelId="{4BE3A309-09EF-4994-9D9A-0B8F4BD81FD5}" type="sibTrans" cxnId="{C7666771-1D41-4F27-ACF8-3BC0AEFC9723}">
      <dgm:prSet/>
      <dgm:spPr/>
      <dgm:t>
        <a:bodyPr/>
        <a:lstStyle/>
        <a:p>
          <a:endParaRPr lang="en-US"/>
        </a:p>
      </dgm:t>
    </dgm:pt>
    <dgm:pt modelId="{E21F14EC-B0CC-40D3-AEEF-6E5F73C389D4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200" dirty="0">
              <a:latin typeface="Calibri Light" panose="020F0302020204030204" pitchFamily="34" charset="0"/>
              <a:cs typeface="Calibri Light" panose="020F0302020204030204" pitchFamily="34" charset="0"/>
            </a:rPr>
            <a:t>Health Technology Assessment </a:t>
          </a:r>
          <a:r>
            <a:rPr lang="cs-CZ" sz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pro inovativní terapie</a:t>
          </a:r>
        </a:p>
      </dgm:t>
    </dgm:pt>
    <dgm:pt modelId="{76C8E5A7-8A5F-406E-8A0C-51EB30087013}" type="parTrans" cxnId="{AD615528-8C57-450F-B2A4-FDF076DC016F}">
      <dgm:prSet/>
      <dgm:spPr/>
      <dgm:t>
        <a:bodyPr/>
        <a:lstStyle/>
        <a:p>
          <a:endParaRPr lang="en-US"/>
        </a:p>
      </dgm:t>
    </dgm:pt>
    <dgm:pt modelId="{9E0D6C08-C58A-49E0-A989-4E7E05ECAE61}" type="sibTrans" cxnId="{AD615528-8C57-450F-B2A4-FDF076DC016F}">
      <dgm:prSet/>
      <dgm:spPr/>
      <dgm:t>
        <a:bodyPr/>
        <a:lstStyle/>
        <a:p>
          <a:endParaRPr lang="en-US"/>
        </a:p>
      </dgm:t>
    </dgm:pt>
    <dgm:pt modelId="{A692E3E3-A438-4BEB-A7F0-6DE4FCFE0A20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Týmové porady odborníků </a:t>
          </a:r>
        </a:p>
      </dgm:t>
    </dgm:pt>
    <dgm:pt modelId="{250E2249-5225-4F27-A987-38B0C4D6EA38}" type="parTrans" cxnId="{EB05FA14-05B5-43D1-BFFE-B84B12BC205E}">
      <dgm:prSet/>
      <dgm:spPr/>
      <dgm:t>
        <a:bodyPr/>
        <a:lstStyle/>
        <a:p>
          <a:endParaRPr lang="en-US"/>
        </a:p>
      </dgm:t>
    </dgm:pt>
    <dgm:pt modelId="{E484696E-7A59-484B-A7B1-EC68FBEC9590}" type="sibTrans" cxnId="{EB05FA14-05B5-43D1-BFFE-B84B12BC205E}">
      <dgm:prSet/>
      <dgm:spPr/>
      <dgm:t>
        <a:bodyPr/>
        <a:lstStyle/>
        <a:p>
          <a:endParaRPr lang="en-US"/>
        </a:p>
      </dgm:t>
    </dgm:pt>
    <dgm:pt modelId="{364395DB-049F-43B2-8C3E-BFE47648980E}">
      <dgm:prSet custT="1"/>
      <dgm:spPr>
        <a:ln w="12700"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100" b="1" dirty="0">
              <a:latin typeface="Calibri Light" panose="020F0302020204030204" pitchFamily="34" charset="0"/>
              <a:cs typeface="Calibri Light" panose="020F0302020204030204" pitchFamily="34" charset="0"/>
            </a:rPr>
            <a:t>PATIENT-CENTRED CARE</a:t>
          </a:r>
          <a:endParaRPr lang="en-US" sz="110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F656511A-7F48-40C4-89C3-BD18F4829888}" type="sibTrans" cxnId="{B0C19582-E136-413C-949C-8DB9EEBBAA6D}">
      <dgm:prSet/>
      <dgm:spPr/>
      <dgm:t>
        <a:bodyPr/>
        <a:lstStyle/>
        <a:p>
          <a:endParaRPr lang="en-US"/>
        </a:p>
      </dgm:t>
    </dgm:pt>
    <dgm:pt modelId="{C6848C19-273C-416A-B160-3106E4EE8569}" type="parTrans" cxnId="{B0C19582-E136-413C-949C-8DB9EEBBAA6D}">
      <dgm:prSet/>
      <dgm:spPr/>
      <dgm:t>
        <a:bodyPr/>
        <a:lstStyle/>
        <a:p>
          <a:endParaRPr lang="en-US"/>
        </a:p>
      </dgm:t>
    </dgm:pt>
    <dgm:pt modelId="{C840257E-E885-4297-90CF-79869C3ED95A}" type="pres">
      <dgm:prSet presAssocID="{B20D29ED-1AD6-40E0-98C8-1C97208F46E5}" presName="Name0" presStyleCnt="0">
        <dgm:presLayoutVars>
          <dgm:dir/>
          <dgm:animLvl val="lvl"/>
          <dgm:resizeHandles val="exact"/>
        </dgm:presLayoutVars>
      </dgm:prSet>
      <dgm:spPr/>
    </dgm:pt>
    <dgm:pt modelId="{CDCA467D-5FB1-42B6-BC66-15BB16D48E38}" type="pres">
      <dgm:prSet presAssocID="{185D6F20-8B59-476E-A87C-6D4CCC402648}" presName="linNode" presStyleCnt="0"/>
      <dgm:spPr/>
    </dgm:pt>
    <dgm:pt modelId="{01B5F09A-3E5B-419E-8EFF-3ED11510D2BA}" type="pres">
      <dgm:prSet presAssocID="{185D6F20-8B59-476E-A87C-6D4CCC402648}" presName="parentText" presStyleLbl="node1" presStyleIdx="0" presStyleCnt="4" custScaleX="64523" custLinFactNeighborX="13073" custLinFactNeighborY="-208">
        <dgm:presLayoutVars>
          <dgm:chMax val="1"/>
          <dgm:bulletEnabled val="1"/>
        </dgm:presLayoutVars>
      </dgm:prSet>
      <dgm:spPr/>
    </dgm:pt>
    <dgm:pt modelId="{860E0C4F-552B-44CF-BA0A-D323BFDC2E45}" type="pres">
      <dgm:prSet presAssocID="{185D6F20-8B59-476E-A87C-6D4CCC402648}" presName="descendantText" presStyleLbl="alignAccFollowNode1" presStyleIdx="0" presStyleCnt="4" custLinFactNeighborX="41901" custLinFactNeighborY="4376">
        <dgm:presLayoutVars>
          <dgm:bulletEnabled val="1"/>
        </dgm:presLayoutVars>
      </dgm:prSet>
      <dgm:spPr/>
    </dgm:pt>
    <dgm:pt modelId="{41055EA0-0BC4-4BBF-AE24-6B368522CF3A}" type="pres">
      <dgm:prSet presAssocID="{60A6FC3B-570D-4521-AD40-74A771899E3C}" presName="sp" presStyleCnt="0"/>
      <dgm:spPr/>
    </dgm:pt>
    <dgm:pt modelId="{6AF14560-3FAE-47FA-A415-6B8D6DE40854}" type="pres">
      <dgm:prSet presAssocID="{364395DB-049F-43B2-8C3E-BFE47648980E}" presName="linNode" presStyleCnt="0"/>
      <dgm:spPr/>
    </dgm:pt>
    <dgm:pt modelId="{04B6C8AA-205E-4E90-AE18-44C606FC5C02}" type="pres">
      <dgm:prSet presAssocID="{364395DB-049F-43B2-8C3E-BFE47648980E}" presName="parentText" presStyleLbl="node1" presStyleIdx="1" presStyleCnt="4" custScaleX="64560" custLinFactNeighborX="13195" custLinFactNeighborY="-1458">
        <dgm:presLayoutVars>
          <dgm:chMax val="1"/>
          <dgm:bulletEnabled val="1"/>
        </dgm:presLayoutVars>
      </dgm:prSet>
      <dgm:spPr/>
    </dgm:pt>
    <dgm:pt modelId="{D405D744-E53A-4614-B1D3-5DFA486B45A8}" type="pres">
      <dgm:prSet presAssocID="{364395DB-049F-43B2-8C3E-BFE47648980E}" presName="descendantText" presStyleLbl="alignAccFollowNode1" presStyleIdx="1" presStyleCnt="4" custLinFactNeighborX="17720" custLinFactNeighborY="-6782">
        <dgm:presLayoutVars>
          <dgm:bulletEnabled val="1"/>
        </dgm:presLayoutVars>
      </dgm:prSet>
      <dgm:spPr/>
    </dgm:pt>
    <dgm:pt modelId="{ED11A001-A982-40D8-9447-BDAC98DE0D80}" type="pres">
      <dgm:prSet presAssocID="{F656511A-7F48-40C4-89C3-BD18F4829888}" presName="sp" presStyleCnt="0"/>
      <dgm:spPr/>
    </dgm:pt>
    <dgm:pt modelId="{FF97BE64-21E1-470F-A0EF-AF3E4D0D83D3}" type="pres">
      <dgm:prSet presAssocID="{B72A8CE9-C203-4506-98D3-A8A4FD04E895}" presName="linNode" presStyleCnt="0"/>
      <dgm:spPr/>
    </dgm:pt>
    <dgm:pt modelId="{92894C45-872E-4B0E-BFF7-020344ED4A50}" type="pres">
      <dgm:prSet presAssocID="{B72A8CE9-C203-4506-98D3-A8A4FD04E895}" presName="parentText" presStyleLbl="node1" presStyleIdx="2" presStyleCnt="4" custScaleX="64560" custLinFactNeighborX="12979" custLinFactNeighborY="-3228">
        <dgm:presLayoutVars>
          <dgm:chMax val="1"/>
          <dgm:bulletEnabled val="1"/>
        </dgm:presLayoutVars>
      </dgm:prSet>
      <dgm:spPr/>
    </dgm:pt>
    <dgm:pt modelId="{C32B0B04-8F97-4629-83A8-897D873522F0}" type="pres">
      <dgm:prSet presAssocID="{B72A8CE9-C203-4506-98D3-A8A4FD04E895}" presName="descendantText" presStyleLbl="alignAccFollowNode1" presStyleIdx="2" presStyleCnt="4" custLinFactNeighborX="41868" custLinFactNeighborY="291">
        <dgm:presLayoutVars>
          <dgm:bulletEnabled val="1"/>
        </dgm:presLayoutVars>
      </dgm:prSet>
      <dgm:spPr/>
    </dgm:pt>
    <dgm:pt modelId="{CC03CC92-8503-4B46-8D9B-B35BB1DC104E}" type="pres">
      <dgm:prSet presAssocID="{CDB3D7A4-58B8-47CD-A0D6-E072BE7E5A6F}" presName="sp" presStyleCnt="0"/>
      <dgm:spPr/>
    </dgm:pt>
    <dgm:pt modelId="{73981060-F916-47E2-B65B-914DC6128146}" type="pres">
      <dgm:prSet presAssocID="{5ACA1A59-238A-48C8-A43F-093F688CAC5F}" presName="linNode" presStyleCnt="0"/>
      <dgm:spPr/>
    </dgm:pt>
    <dgm:pt modelId="{93913DBD-7FC9-4494-ABB0-3F0B62DE8F79}" type="pres">
      <dgm:prSet presAssocID="{5ACA1A59-238A-48C8-A43F-093F688CAC5F}" presName="parentText" presStyleLbl="node1" presStyleIdx="3" presStyleCnt="4" custScaleX="64560" custLinFactNeighborX="12927" custLinFactNeighborY="-4853">
        <dgm:presLayoutVars>
          <dgm:chMax val="1"/>
          <dgm:bulletEnabled val="1"/>
        </dgm:presLayoutVars>
      </dgm:prSet>
      <dgm:spPr/>
    </dgm:pt>
    <dgm:pt modelId="{3B3AC6AD-A90C-4D10-94C9-7B7A467457D0}" type="pres">
      <dgm:prSet presAssocID="{5ACA1A59-238A-48C8-A43F-093F688CAC5F}" presName="descendantText" presStyleLbl="alignAccFollowNode1" presStyleIdx="3" presStyleCnt="4" custLinFactNeighborX="17720" custLinFactNeighborY="-6371">
        <dgm:presLayoutVars>
          <dgm:bulletEnabled val="1"/>
        </dgm:presLayoutVars>
      </dgm:prSet>
      <dgm:spPr/>
    </dgm:pt>
  </dgm:ptLst>
  <dgm:cxnLst>
    <dgm:cxn modelId="{F6B40F02-E0FF-4D27-875C-4BFF027E43C4}" srcId="{B20D29ED-1AD6-40E0-98C8-1C97208F46E5}" destId="{5ACA1A59-238A-48C8-A43F-093F688CAC5F}" srcOrd="3" destOrd="0" parTransId="{9A2FDDEC-2A5A-4C62-A75E-9C4DC4FBE73D}" sibTransId="{A7C65B0C-92A3-4EAA-9BF3-4A516490F457}"/>
    <dgm:cxn modelId="{EB05FA14-05B5-43D1-BFFE-B84B12BC205E}" srcId="{5ACA1A59-238A-48C8-A43F-093F688CAC5F}" destId="{A692E3E3-A438-4BEB-A7F0-6DE4FCFE0A20}" srcOrd="2" destOrd="0" parTransId="{250E2249-5225-4F27-A987-38B0C4D6EA38}" sibTransId="{E484696E-7A59-484B-A7B1-EC68FBEC9590}"/>
    <dgm:cxn modelId="{6EE4491A-E269-4930-8881-6304B176E02A}" type="presOf" srcId="{526C89EC-5A0B-4DD8-8480-D1B880BD0F90}" destId="{D405D744-E53A-4614-B1D3-5DFA486B45A8}" srcOrd="0" destOrd="2" presId="urn:microsoft.com/office/officeart/2005/8/layout/vList5"/>
    <dgm:cxn modelId="{38B47F1F-2A9F-4267-BDE9-D53C74A3ADF7}" type="presOf" srcId="{5ACA1A59-238A-48C8-A43F-093F688CAC5F}" destId="{93913DBD-7FC9-4494-ABB0-3F0B62DE8F79}" srcOrd="0" destOrd="0" presId="urn:microsoft.com/office/officeart/2005/8/layout/vList5"/>
    <dgm:cxn modelId="{42052927-0123-4D57-9807-7F7DA21F1498}" srcId="{B72A8CE9-C203-4506-98D3-A8A4FD04E895}" destId="{724776D8-E043-4206-BEC4-06D3F3EB27EB}" srcOrd="2" destOrd="0" parTransId="{68AECA9C-CA3A-41B4-BFF1-3473F8430EDF}" sibTransId="{483267C1-ABD7-47DF-9E8F-47149FEBDD22}"/>
    <dgm:cxn modelId="{AD615528-8C57-450F-B2A4-FDF076DC016F}" srcId="{5ACA1A59-238A-48C8-A43F-093F688CAC5F}" destId="{E21F14EC-B0CC-40D3-AEEF-6E5F73C389D4}" srcOrd="1" destOrd="0" parTransId="{76C8E5A7-8A5F-406E-8A0C-51EB30087013}" sibTransId="{9E0D6C08-C58A-49E0-A989-4E7E05ECAE61}"/>
    <dgm:cxn modelId="{8522D934-9596-4901-BF8F-90690DFC5714}" type="presOf" srcId="{900FD6A7-3C0A-4551-B745-F39BAB9B4CA7}" destId="{C32B0B04-8F97-4629-83A8-897D873522F0}" srcOrd="0" destOrd="0" presId="urn:microsoft.com/office/officeart/2005/8/layout/vList5"/>
    <dgm:cxn modelId="{8EB90F37-0AC4-44A4-B5CE-E8CC1DFA9F05}" srcId="{364395DB-049F-43B2-8C3E-BFE47648980E}" destId="{526C89EC-5A0B-4DD8-8480-D1B880BD0F90}" srcOrd="2" destOrd="0" parTransId="{D084ADB9-6C64-4C09-B2D8-1A2E0B4CA3E7}" sibTransId="{8C85A9A1-0CFB-491A-8EA5-4F5AAAD5D48A}"/>
    <dgm:cxn modelId="{A38C993F-1168-4106-9515-96431C44C37E}" type="presOf" srcId="{C8872CAA-0529-47E8-8795-745EA1687D3F}" destId="{D405D744-E53A-4614-B1D3-5DFA486B45A8}" srcOrd="0" destOrd="1" presId="urn:microsoft.com/office/officeart/2005/8/layout/vList5"/>
    <dgm:cxn modelId="{A1BA4842-5A01-4E7F-B432-79A0A1287C1F}" type="presOf" srcId="{B72A8CE9-C203-4506-98D3-A8A4FD04E895}" destId="{92894C45-872E-4B0E-BFF7-020344ED4A50}" srcOrd="0" destOrd="0" presId="urn:microsoft.com/office/officeart/2005/8/layout/vList5"/>
    <dgm:cxn modelId="{C7666771-1D41-4F27-ACF8-3BC0AEFC9723}" srcId="{5ACA1A59-238A-48C8-A43F-093F688CAC5F}" destId="{B24A35C0-A062-4958-808C-2590A1EA8B24}" srcOrd="0" destOrd="0" parTransId="{44383EDD-B2E5-4AC6-975A-FE3F6EA00156}" sibTransId="{4BE3A309-09EF-4994-9D9A-0B8F4BD81FD5}"/>
    <dgm:cxn modelId="{7EEFAB73-C54E-4860-B147-E3EC44FDFBDC}" type="presOf" srcId="{A692E3E3-A438-4BEB-A7F0-6DE4FCFE0A20}" destId="{3B3AC6AD-A90C-4D10-94C9-7B7A467457D0}" srcOrd="0" destOrd="2" presId="urn:microsoft.com/office/officeart/2005/8/layout/vList5"/>
    <dgm:cxn modelId="{DCB25854-423E-417F-98B5-C0BA6969C1E7}" srcId="{364395DB-049F-43B2-8C3E-BFE47648980E}" destId="{C8872CAA-0529-47E8-8795-745EA1687D3F}" srcOrd="1" destOrd="0" parTransId="{F5B557C1-3808-4C1F-A0AD-7674BCE0DBD9}" sibTransId="{65F1E6F3-BEF6-4F6A-92EF-F546A480F246}"/>
    <dgm:cxn modelId="{6B75A255-5EA8-4551-A1BF-6E43CB2CB599}" srcId="{364395DB-049F-43B2-8C3E-BFE47648980E}" destId="{300165F9-8A4A-4A67-83CF-C9872C8F6885}" srcOrd="0" destOrd="0" parTransId="{CCE1EA45-28FC-40EA-A1F8-30DF18E7A295}" sibTransId="{F4DB27FB-6608-4309-A519-903F977E6A2D}"/>
    <dgm:cxn modelId="{93E62F80-410C-4749-B91A-16194A4F2CCC}" type="presOf" srcId="{E21F14EC-B0CC-40D3-AEEF-6E5F73C389D4}" destId="{3B3AC6AD-A90C-4D10-94C9-7B7A467457D0}" srcOrd="0" destOrd="1" presId="urn:microsoft.com/office/officeart/2005/8/layout/vList5"/>
    <dgm:cxn modelId="{B0BC8B80-0751-4658-8AEC-9138485BD252}" type="presOf" srcId="{724776D8-E043-4206-BEC4-06D3F3EB27EB}" destId="{C32B0B04-8F97-4629-83A8-897D873522F0}" srcOrd="0" destOrd="2" presId="urn:microsoft.com/office/officeart/2005/8/layout/vList5"/>
    <dgm:cxn modelId="{B0C19582-E136-413C-949C-8DB9EEBBAA6D}" srcId="{B20D29ED-1AD6-40E0-98C8-1C97208F46E5}" destId="{364395DB-049F-43B2-8C3E-BFE47648980E}" srcOrd="1" destOrd="0" parTransId="{C6848C19-273C-416A-B160-3106E4EE8569}" sibTransId="{F656511A-7F48-40C4-89C3-BD18F4829888}"/>
    <dgm:cxn modelId="{23F8FA93-4F96-48EA-8849-E293481C474D}" type="presOf" srcId="{6FC2EFCF-1BAB-4539-B63F-681D60DF1E43}" destId="{860E0C4F-552B-44CF-BA0A-D323BFDC2E45}" srcOrd="0" destOrd="1" presId="urn:microsoft.com/office/officeart/2005/8/layout/vList5"/>
    <dgm:cxn modelId="{D44B22A2-B932-4536-830D-F73BA2EEC4EB}" srcId="{B72A8CE9-C203-4506-98D3-A8A4FD04E895}" destId="{FFDA0367-A4FF-45EC-9083-A723738535CD}" srcOrd="1" destOrd="0" parTransId="{FEDB8ED6-F646-410C-89B8-3BA4C74354FB}" sibTransId="{4E36AD08-73BC-42C6-99D1-8B35ECD9BAC1}"/>
    <dgm:cxn modelId="{BCE27EB8-A5EE-4064-A3BC-78212284F3DE}" srcId="{B20D29ED-1AD6-40E0-98C8-1C97208F46E5}" destId="{B72A8CE9-C203-4506-98D3-A8A4FD04E895}" srcOrd="2" destOrd="0" parTransId="{53F65FA4-2C84-472C-8C1A-3BFBB92F9A03}" sibTransId="{CDB3D7A4-58B8-47CD-A0D6-E072BE7E5A6F}"/>
    <dgm:cxn modelId="{BCF56AC7-1C72-492F-8795-4EB324DA8779}" type="presOf" srcId="{FFDA0367-A4FF-45EC-9083-A723738535CD}" destId="{C32B0B04-8F97-4629-83A8-897D873522F0}" srcOrd="0" destOrd="1" presId="urn:microsoft.com/office/officeart/2005/8/layout/vList5"/>
    <dgm:cxn modelId="{ABFB57C9-DB0B-4312-9527-EC2D1A2FDF18}" srcId="{185D6F20-8B59-476E-A87C-6D4CCC402648}" destId="{8721F3C3-0431-488F-ACAD-E356E2961C58}" srcOrd="0" destOrd="0" parTransId="{AEED61F8-FB4F-4B78-9982-710B38AF7C51}" sibTransId="{2125E039-50B9-4B4C-A447-041AD60CDA5D}"/>
    <dgm:cxn modelId="{EB0BFDCE-CE74-4C73-B025-D3B0C4B169D5}" srcId="{185D6F20-8B59-476E-A87C-6D4CCC402648}" destId="{6FC2EFCF-1BAB-4539-B63F-681D60DF1E43}" srcOrd="1" destOrd="0" parTransId="{0F564BFD-8968-4289-8AE0-09D261AD3178}" sibTransId="{65ECA5EC-0F11-4707-AB4F-F3F50F7B0BB6}"/>
    <dgm:cxn modelId="{7532FDD3-E57B-4F8C-9298-4FEEDF48719F}" type="presOf" srcId="{185D6F20-8B59-476E-A87C-6D4CCC402648}" destId="{01B5F09A-3E5B-419E-8EFF-3ED11510D2BA}" srcOrd="0" destOrd="0" presId="urn:microsoft.com/office/officeart/2005/8/layout/vList5"/>
    <dgm:cxn modelId="{CA1CD4D8-0592-4983-8F89-48DCFB0BF52D}" type="presOf" srcId="{364395DB-049F-43B2-8C3E-BFE47648980E}" destId="{04B6C8AA-205E-4E90-AE18-44C606FC5C02}" srcOrd="0" destOrd="0" presId="urn:microsoft.com/office/officeart/2005/8/layout/vList5"/>
    <dgm:cxn modelId="{A8E1B7E6-4206-4203-A6CA-F62E8C67A77E}" type="presOf" srcId="{B20D29ED-1AD6-40E0-98C8-1C97208F46E5}" destId="{C840257E-E885-4297-90CF-79869C3ED95A}" srcOrd="0" destOrd="0" presId="urn:microsoft.com/office/officeart/2005/8/layout/vList5"/>
    <dgm:cxn modelId="{07C31BEF-5BFA-48FA-91E3-43692AC2A361}" type="presOf" srcId="{300165F9-8A4A-4A67-83CF-C9872C8F6885}" destId="{D405D744-E53A-4614-B1D3-5DFA486B45A8}" srcOrd="0" destOrd="0" presId="urn:microsoft.com/office/officeart/2005/8/layout/vList5"/>
    <dgm:cxn modelId="{BD97DEF1-EACA-4C90-AAC8-476B7581499F}" type="presOf" srcId="{B24A35C0-A062-4958-808C-2590A1EA8B24}" destId="{3B3AC6AD-A90C-4D10-94C9-7B7A467457D0}" srcOrd="0" destOrd="0" presId="urn:microsoft.com/office/officeart/2005/8/layout/vList5"/>
    <dgm:cxn modelId="{E7F69FF5-13C4-4E45-8914-E443E8EA5B78}" srcId="{B20D29ED-1AD6-40E0-98C8-1C97208F46E5}" destId="{185D6F20-8B59-476E-A87C-6D4CCC402648}" srcOrd="0" destOrd="0" parTransId="{D68613C0-F440-4388-A97A-F891974CFEA7}" sibTransId="{60A6FC3B-570D-4521-AD40-74A771899E3C}"/>
    <dgm:cxn modelId="{203D05F7-3616-435F-A604-242BC63F0D81}" srcId="{B72A8CE9-C203-4506-98D3-A8A4FD04E895}" destId="{900FD6A7-3C0A-4551-B745-F39BAB9B4CA7}" srcOrd="0" destOrd="0" parTransId="{434BB30A-1789-4A74-B927-E79973E2B76A}" sibTransId="{B69E7C39-2F61-494C-B145-C5A18C4F9D89}"/>
    <dgm:cxn modelId="{F05375FA-7296-4FB1-8D4F-426DB9920547}" type="presOf" srcId="{8721F3C3-0431-488F-ACAD-E356E2961C58}" destId="{860E0C4F-552B-44CF-BA0A-D323BFDC2E45}" srcOrd="0" destOrd="0" presId="urn:microsoft.com/office/officeart/2005/8/layout/vList5"/>
    <dgm:cxn modelId="{4F7CC4F8-BBC1-417F-8754-B53C1BB7CA89}" type="presParOf" srcId="{C840257E-E885-4297-90CF-79869C3ED95A}" destId="{CDCA467D-5FB1-42B6-BC66-15BB16D48E38}" srcOrd="0" destOrd="0" presId="urn:microsoft.com/office/officeart/2005/8/layout/vList5"/>
    <dgm:cxn modelId="{DE8C41AF-2A50-46B4-8C07-6138AB9351B7}" type="presParOf" srcId="{CDCA467D-5FB1-42B6-BC66-15BB16D48E38}" destId="{01B5F09A-3E5B-419E-8EFF-3ED11510D2BA}" srcOrd="0" destOrd="0" presId="urn:microsoft.com/office/officeart/2005/8/layout/vList5"/>
    <dgm:cxn modelId="{01E18602-9C98-4851-A945-52770C5D1CA8}" type="presParOf" srcId="{CDCA467D-5FB1-42B6-BC66-15BB16D48E38}" destId="{860E0C4F-552B-44CF-BA0A-D323BFDC2E45}" srcOrd="1" destOrd="0" presId="urn:microsoft.com/office/officeart/2005/8/layout/vList5"/>
    <dgm:cxn modelId="{C9AAF06D-88FB-4096-97E4-0B76A5871B7B}" type="presParOf" srcId="{C840257E-E885-4297-90CF-79869C3ED95A}" destId="{41055EA0-0BC4-4BBF-AE24-6B368522CF3A}" srcOrd="1" destOrd="0" presId="urn:microsoft.com/office/officeart/2005/8/layout/vList5"/>
    <dgm:cxn modelId="{C2F9E4CB-E3E3-4D7B-BD75-EAB661078BB1}" type="presParOf" srcId="{C840257E-E885-4297-90CF-79869C3ED95A}" destId="{6AF14560-3FAE-47FA-A415-6B8D6DE40854}" srcOrd="2" destOrd="0" presId="urn:microsoft.com/office/officeart/2005/8/layout/vList5"/>
    <dgm:cxn modelId="{50E1716E-2099-4CC0-987B-E419859C3C10}" type="presParOf" srcId="{6AF14560-3FAE-47FA-A415-6B8D6DE40854}" destId="{04B6C8AA-205E-4E90-AE18-44C606FC5C02}" srcOrd="0" destOrd="0" presId="urn:microsoft.com/office/officeart/2005/8/layout/vList5"/>
    <dgm:cxn modelId="{209D8C43-C8D5-4687-8578-50DF0909A852}" type="presParOf" srcId="{6AF14560-3FAE-47FA-A415-6B8D6DE40854}" destId="{D405D744-E53A-4614-B1D3-5DFA486B45A8}" srcOrd="1" destOrd="0" presId="urn:microsoft.com/office/officeart/2005/8/layout/vList5"/>
    <dgm:cxn modelId="{0EFD2C92-9AC8-4B3A-BCA3-8096BE9F4C38}" type="presParOf" srcId="{C840257E-E885-4297-90CF-79869C3ED95A}" destId="{ED11A001-A982-40D8-9447-BDAC98DE0D80}" srcOrd="3" destOrd="0" presId="urn:microsoft.com/office/officeart/2005/8/layout/vList5"/>
    <dgm:cxn modelId="{99C5B71C-3601-4CC6-948C-70AE79758984}" type="presParOf" srcId="{C840257E-E885-4297-90CF-79869C3ED95A}" destId="{FF97BE64-21E1-470F-A0EF-AF3E4D0D83D3}" srcOrd="4" destOrd="0" presId="urn:microsoft.com/office/officeart/2005/8/layout/vList5"/>
    <dgm:cxn modelId="{A0E10B5A-1880-4C77-9E31-E6547C28B56D}" type="presParOf" srcId="{FF97BE64-21E1-470F-A0EF-AF3E4D0D83D3}" destId="{92894C45-872E-4B0E-BFF7-020344ED4A50}" srcOrd="0" destOrd="0" presId="urn:microsoft.com/office/officeart/2005/8/layout/vList5"/>
    <dgm:cxn modelId="{61E390CA-0968-45D1-A334-9423D56B0C8F}" type="presParOf" srcId="{FF97BE64-21E1-470F-A0EF-AF3E4D0D83D3}" destId="{C32B0B04-8F97-4629-83A8-897D873522F0}" srcOrd="1" destOrd="0" presId="urn:microsoft.com/office/officeart/2005/8/layout/vList5"/>
    <dgm:cxn modelId="{C4013695-8E2D-42F0-8746-BC4A2FFFBF7B}" type="presParOf" srcId="{C840257E-E885-4297-90CF-79869C3ED95A}" destId="{CC03CC92-8503-4B46-8D9B-B35BB1DC104E}" srcOrd="5" destOrd="0" presId="urn:microsoft.com/office/officeart/2005/8/layout/vList5"/>
    <dgm:cxn modelId="{260B9F91-3BDA-4758-AB2B-E0D3B52A3838}" type="presParOf" srcId="{C840257E-E885-4297-90CF-79869C3ED95A}" destId="{73981060-F916-47E2-B65B-914DC6128146}" srcOrd="6" destOrd="0" presId="urn:microsoft.com/office/officeart/2005/8/layout/vList5"/>
    <dgm:cxn modelId="{FCF7CE67-3D54-4C6E-A024-55853E5E4C7D}" type="presParOf" srcId="{73981060-F916-47E2-B65B-914DC6128146}" destId="{93913DBD-7FC9-4494-ABB0-3F0B62DE8F79}" srcOrd="0" destOrd="0" presId="urn:microsoft.com/office/officeart/2005/8/layout/vList5"/>
    <dgm:cxn modelId="{B0BCC98A-5E7A-445E-8738-ED0161409ED1}" type="presParOf" srcId="{73981060-F916-47E2-B65B-914DC6128146}" destId="{3B3AC6AD-A90C-4D10-94C9-7B7A467457D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E0C4F-552B-44CF-BA0A-D323BFDC2E45}">
      <dsp:nvSpPr>
        <dsp:cNvPr id="0" name=""/>
        <dsp:cNvSpPr/>
      </dsp:nvSpPr>
      <dsp:spPr>
        <a:xfrm rot="5400000">
          <a:off x="3087431" y="-1068629"/>
          <a:ext cx="881242" cy="33205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b="1" kern="1200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Rozšíření</a:t>
          </a:r>
          <a:r>
            <a:rPr lang="en-US" sz="1200" b="1" kern="12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cs-CZ" sz="1200" b="1" kern="12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screeningových</a:t>
          </a:r>
          <a:r>
            <a:rPr lang="en-US" sz="1200" b="1" kern="12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cs-CZ" sz="1200" b="1" kern="1200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programů</a:t>
          </a:r>
          <a:r>
            <a:rPr lang="en-US" sz="1200" b="1" kern="12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 (</a:t>
          </a:r>
          <a:r>
            <a:rPr lang="cs-CZ" sz="1200" b="1" kern="1200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karcinom plic</a:t>
          </a:r>
          <a:r>
            <a:rPr lang="en-US" sz="1200" b="1" kern="12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, </a:t>
          </a:r>
          <a:r>
            <a:rPr lang="cs-CZ" sz="1200" b="1" kern="1200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prostaty</a:t>
          </a:r>
          <a:r>
            <a:rPr lang="en-US" sz="1200" b="1" kern="12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b="1" kern="1200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Efektivní preventivní intervence</a:t>
          </a:r>
        </a:p>
      </dsp:txBody>
      <dsp:txXfrm rot="-5400000">
        <a:off x="1867793" y="194028"/>
        <a:ext cx="3277501" cy="795204"/>
      </dsp:txXfrm>
    </dsp:sp>
    <dsp:sp modelId="{01B5F09A-3E5B-419E-8EFF-3ED11510D2BA}">
      <dsp:nvSpPr>
        <dsp:cNvPr id="0" name=""/>
        <dsp:cNvSpPr/>
      </dsp:nvSpPr>
      <dsp:spPr>
        <a:xfrm>
          <a:off x="765064" y="0"/>
          <a:ext cx="1205155" cy="11015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PREVENCE</a:t>
          </a:r>
          <a:endParaRPr lang="en-US" sz="1100" kern="1200" dirty="0">
            <a:solidFill>
              <a:srgbClr val="FF0000"/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>
        <a:off x="818837" y="53773"/>
        <a:ext cx="1097609" cy="994007"/>
      </dsp:txXfrm>
    </dsp:sp>
    <dsp:sp modelId="{D405D744-E53A-4614-B1D3-5DFA486B45A8}">
      <dsp:nvSpPr>
        <dsp:cNvPr id="0" name=""/>
        <dsp:cNvSpPr/>
      </dsp:nvSpPr>
      <dsp:spPr>
        <a:xfrm rot="5400000">
          <a:off x="3087431" y="-10327"/>
          <a:ext cx="881242" cy="33205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b="1" kern="1200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Paliativní péče všech forem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kern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Pacientské rady v každém KOC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kern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Koordinátoři onkologické péče</a:t>
          </a:r>
        </a:p>
      </dsp:txBody>
      <dsp:txXfrm rot="-5400000">
        <a:off x="1867793" y="1252331"/>
        <a:ext cx="3277501" cy="795204"/>
      </dsp:txXfrm>
    </dsp:sp>
    <dsp:sp modelId="{04B6C8AA-205E-4E90-AE18-44C606FC5C02}">
      <dsp:nvSpPr>
        <dsp:cNvPr id="0" name=""/>
        <dsp:cNvSpPr/>
      </dsp:nvSpPr>
      <dsp:spPr>
        <a:xfrm>
          <a:off x="769115" y="1142860"/>
          <a:ext cx="1205846" cy="11015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PATIENT-CENTRED CARE</a:t>
          </a:r>
          <a:endParaRPr lang="en-US" sz="11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>
        <a:off x="822888" y="1196633"/>
        <a:ext cx="1098300" cy="994007"/>
      </dsp:txXfrm>
    </dsp:sp>
    <dsp:sp modelId="{C32B0B04-8F97-4629-83A8-897D873522F0}">
      <dsp:nvSpPr>
        <dsp:cNvPr id="0" name=""/>
        <dsp:cNvSpPr/>
      </dsp:nvSpPr>
      <dsp:spPr>
        <a:xfrm rot="5400000">
          <a:off x="3087431" y="1208633"/>
          <a:ext cx="881242" cy="33205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kern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Optimalizace multidisciplinárních diagnostických týmů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b="1" kern="1200" noProof="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Cesta pacienta systémem zdravotní péče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kern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Rozvoj regionálních onkologických skupin</a:t>
          </a:r>
        </a:p>
      </dsp:txBody>
      <dsp:txXfrm rot="-5400000">
        <a:off x="1867793" y="2471291"/>
        <a:ext cx="3277501" cy="795204"/>
      </dsp:txXfrm>
    </dsp:sp>
    <dsp:sp modelId="{92894C45-872E-4B0E-BFF7-020344ED4A50}">
      <dsp:nvSpPr>
        <dsp:cNvPr id="0" name=""/>
        <dsp:cNvSpPr/>
      </dsp:nvSpPr>
      <dsp:spPr>
        <a:xfrm>
          <a:off x="761943" y="2279994"/>
          <a:ext cx="1205846" cy="11015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SYSTÉMOVÁ KOORDINACE</a:t>
          </a:r>
          <a:endParaRPr lang="en-US" sz="11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>
        <a:off x="815716" y="2333767"/>
        <a:ext cx="1098300" cy="994007"/>
      </dsp:txXfrm>
    </dsp:sp>
    <dsp:sp modelId="{3B3AC6AD-A90C-4D10-94C9-7B7A467457D0}">
      <dsp:nvSpPr>
        <dsp:cNvPr id="0" name=""/>
        <dsp:cNvSpPr/>
      </dsp:nvSpPr>
      <dsp:spPr>
        <a:xfrm rot="5400000">
          <a:off x="3087431" y="2306556"/>
          <a:ext cx="881242" cy="33205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kern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Pokročilé genetické vyšetření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2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Health Technology Assessment </a:t>
          </a:r>
          <a:r>
            <a:rPr lang="cs-CZ" sz="1200" kern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pro inovativní terapie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200" kern="1200" noProof="0" dirty="0">
              <a:latin typeface="Calibri Light" panose="020F0302020204030204" pitchFamily="34" charset="0"/>
              <a:cs typeface="Calibri Light" panose="020F0302020204030204" pitchFamily="34" charset="0"/>
            </a:rPr>
            <a:t>Týmové porady odborníků </a:t>
          </a:r>
        </a:p>
      </dsp:txBody>
      <dsp:txXfrm rot="-5400000">
        <a:off x="1867793" y="3569214"/>
        <a:ext cx="3277501" cy="795204"/>
      </dsp:txXfrm>
    </dsp:sp>
    <dsp:sp modelId="{93913DBD-7FC9-4494-ABB0-3F0B62DE8F79}">
      <dsp:nvSpPr>
        <dsp:cNvPr id="0" name=""/>
        <dsp:cNvSpPr/>
      </dsp:nvSpPr>
      <dsp:spPr>
        <a:xfrm>
          <a:off x="760216" y="3418725"/>
          <a:ext cx="1205846" cy="11015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VĚDECKO-TECHNOLOGICKÝ STANDARD</a:t>
          </a:r>
          <a:endParaRPr lang="en-US" sz="11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>
        <a:off x="813989" y="3472498"/>
        <a:ext cx="1098300" cy="994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image" Target="../media/image5.png"/><Relationship Id="rId26" Type="http://schemas.openxmlformats.org/officeDocument/2006/relationships/image" Target="../media/image13.emf"/><Relationship Id="rId39" Type="http://schemas.openxmlformats.org/officeDocument/2006/relationships/image" Target="../media/image26.png"/><Relationship Id="rId21" Type="http://schemas.openxmlformats.org/officeDocument/2006/relationships/image" Target="../media/image8.svg"/><Relationship Id="rId34" Type="http://schemas.openxmlformats.org/officeDocument/2006/relationships/image" Target="../media/image21.sv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4.jpeg"/><Relationship Id="rId25" Type="http://schemas.openxmlformats.org/officeDocument/2006/relationships/image" Target="../media/image12.emf"/><Relationship Id="rId33" Type="http://schemas.openxmlformats.org/officeDocument/2006/relationships/image" Target="../media/image20.png"/><Relationship Id="rId38" Type="http://schemas.openxmlformats.org/officeDocument/2006/relationships/image" Target="../media/image25.svg"/><Relationship Id="rId2" Type="http://schemas.openxmlformats.org/officeDocument/2006/relationships/tags" Target="../tags/tag2.xml"/><Relationship Id="rId16" Type="http://schemas.openxmlformats.org/officeDocument/2006/relationships/slideMaster" Target="../slideMasters/slideMaster2.xml"/><Relationship Id="rId20" Type="http://schemas.openxmlformats.org/officeDocument/2006/relationships/image" Target="../media/image7.png"/><Relationship Id="rId29" Type="http://schemas.openxmlformats.org/officeDocument/2006/relationships/image" Target="../media/image1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40" Type="http://schemas.openxmlformats.org/officeDocument/2006/relationships/image" Target="../media/image27.emf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10.svg"/><Relationship Id="rId28" Type="http://schemas.openxmlformats.org/officeDocument/2006/relationships/image" Target="../media/image15.png"/><Relationship Id="rId36" Type="http://schemas.openxmlformats.org/officeDocument/2006/relationships/image" Target="../media/image23.svg"/><Relationship Id="rId10" Type="http://schemas.openxmlformats.org/officeDocument/2006/relationships/tags" Target="../tags/tag10.xml"/><Relationship Id="rId19" Type="http://schemas.openxmlformats.org/officeDocument/2006/relationships/image" Target="../media/image6.tiff"/><Relationship Id="rId31" Type="http://schemas.openxmlformats.org/officeDocument/2006/relationships/image" Target="../media/image18.sv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9.png"/><Relationship Id="rId27" Type="http://schemas.openxmlformats.org/officeDocument/2006/relationships/image" Target="../media/image14.jpeg"/><Relationship Id="rId30" Type="http://schemas.openxmlformats.org/officeDocument/2006/relationships/image" Target="../media/image17.png"/><Relationship Id="rId35" Type="http://schemas.openxmlformats.org/officeDocument/2006/relationships/image" Target="../media/image22.png"/><Relationship Id="rId8" Type="http://schemas.openxmlformats.org/officeDocument/2006/relationships/tags" Target="../tags/tag8.xml"/><Relationship Id="rId3" Type="http://schemas.openxmlformats.org/officeDocument/2006/relationships/tags" Target="../tags/tag3.xml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tags" Target="../tags/tag28.xml"/><Relationship Id="rId18" Type="http://schemas.openxmlformats.org/officeDocument/2006/relationships/image" Target="../media/image5.png"/><Relationship Id="rId26" Type="http://schemas.openxmlformats.org/officeDocument/2006/relationships/image" Target="../media/image13.emf"/><Relationship Id="rId39" Type="http://schemas.openxmlformats.org/officeDocument/2006/relationships/image" Target="../media/image26.png"/><Relationship Id="rId21" Type="http://schemas.openxmlformats.org/officeDocument/2006/relationships/image" Target="../media/image8.svg"/><Relationship Id="rId34" Type="http://schemas.openxmlformats.org/officeDocument/2006/relationships/image" Target="../media/image21.svg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image" Target="../media/image4.jpeg"/><Relationship Id="rId25" Type="http://schemas.openxmlformats.org/officeDocument/2006/relationships/image" Target="../media/image12.emf"/><Relationship Id="rId33" Type="http://schemas.openxmlformats.org/officeDocument/2006/relationships/image" Target="../media/image20.png"/><Relationship Id="rId38" Type="http://schemas.openxmlformats.org/officeDocument/2006/relationships/image" Target="../media/image25.svg"/><Relationship Id="rId2" Type="http://schemas.openxmlformats.org/officeDocument/2006/relationships/tags" Target="../tags/tag17.xml"/><Relationship Id="rId16" Type="http://schemas.openxmlformats.org/officeDocument/2006/relationships/slideMaster" Target="../slideMasters/slideMaster2.xml"/><Relationship Id="rId20" Type="http://schemas.openxmlformats.org/officeDocument/2006/relationships/image" Target="../media/image7.png"/><Relationship Id="rId29" Type="http://schemas.openxmlformats.org/officeDocument/2006/relationships/image" Target="../media/image16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40" Type="http://schemas.openxmlformats.org/officeDocument/2006/relationships/image" Target="../media/image27.emf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23" Type="http://schemas.openxmlformats.org/officeDocument/2006/relationships/image" Target="../media/image10.svg"/><Relationship Id="rId28" Type="http://schemas.openxmlformats.org/officeDocument/2006/relationships/image" Target="../media/image15.png"/><Relationship Id="rId36" Type="http://schemas.openxmlformats.org/officeDocument/2006/relationships/image" Target="../media/image23.svg"/><Relationship Id="rId10" Type="http://schemas.openxmlformats.org/officeDocument/2006/relationships/tags" Target="../tags/tag25.xml"/><Relationship Id="rId19" Type="http://schemas.openxmlformats.org/officeDocument/2006/relationships/image" Target="../media/image6.tiff"/><Relationship Id="rId31" Type="http://schemas.openxmlformats.org/officeDocument/2006/relationships/image" Target="../media/image18.sv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image" Target="../media/image9.png"/><Relationship Id="rId27" Type="http://schemas.openxmlformats.org/officeDocument/2006/relationships/image" Target="../media/image14.jpeg"/><Relationship Id="rId30" Type="http://schemas.openxmlformats.org/officeDocument/2006/relationships/image" Target="../media/image17.png"/><Relationship Id="rId35" Type="http://schemas.openxmlformats.org/officeDocument/2006/relationships/image" Target="../media/image22.png"/><Relationship Id="rId8" Type="http://schemas.openxmlformats.org/officeDocument/2006/relationships/tags" Target="../tags/tag23.xml"/><Relationship Id="rId3" Type="http://schemas.openxmlformats.org/officeDocument/2006/relationships/tags" Target="../tags/tag18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10.sv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svg"/><Relationship Id="rId11" Type="http://schemas.openxmlformats.org/officeDocument/2006/relationships/image" Target="../media/image8.svg"/><Relationship Id="rId5" Type="http://schemas.openxmlformats.org/officeDocument/2006/relationships/image" Target="../media/image30.png"/><Relationship Id="rId10" Type="http://schemas.openxmlformats.org/officeDocument/2006/relationships/image" Target="../media/image7.png"/><Relationship Id="rId4" Type="http://schemas.openxmlformats.org/officeDocument/2006/relationships/image" Target="../media/image12.emf"/><Relationship Id="rId9" Type="http://schemas.openxmlformats.org/officeDocument/2006/relationships/image" Target="../media/image4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12.emf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10.sv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7.svg"/><Relationship Id="rId11" Type="http://schemas.openxmlformats.org/officeDocument/2006/relationships/image" Target="../media/image8.svg"/><Relationship Id="rId5" Type="http://schemas.openxmlformats.org/officeDocument/2006/relationships/image" Target="../media/image30.png"/><Relationship Id="rId10" Type="http://schemas.openxmlformats.org/officeDocument/2006/relationships/image" Target="../media/image7.png"/><Relationship Id="rId4" Type="http://schemas.openxmlformats.org/officeDocument/2006/relationships/image" Target="../media/image12.emf"/><Relationship Id="rId9" Type="http://schemas.openxmlformats.org/officeDocument/2006/relationships/image" Target="../media/image4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7.svg"/><Relationship Id="rId5" Type="http://schemas.openxmlformats.org/officeDocument/2006/relationships/image" Target="../media/image30.png"/><Relationship Id="rId4" Type="http://schemas.openxmlformats.org/officeDocument/2006/relationships/image" Target="../media/image12.emf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10.sv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7.svg"/><Relationship Id="rId11" Type="http://schemas.openxmlformats.org/officeDocument/2006/relationships/image" Target="../media/image8.svg"/><Relationship Id="rId5" Type="http://schemas.openxmlformats.org/officeDocument/2006/relationships/image" Target="../media/image30.png"/><Relationship Id="rId10" Type="http://schemas.openxmlformats.org/officeDocument/2006/relationships/image" Target="../media/image7.png"/><Relationship Id="rId4" Type="http://schemas.openxmlformats.org/officeDocument/2006/relationships/image" Target="../media/image12.emf"/><Relationship Id="rId9" Type="http://schemas.openxmlformats.org/officeDocument/2006/relationships/image" Target="../media/image4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7.svg"/><Relationship Id="rId5" Type="http://schemas.openxmlformats.org/officeDocument/2006/relationships/image" Target="../media/image30.png"/><Relationship Id="rId4" Type="http://schemas.openxmlformats.org/officeDocument/2006/relationships/image" Target="../media/image12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6A32D3-C978-49D3-A599-4A6046CE6E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DE2623-8C41-4E85-99BF-FE8C846CFF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AA48E7-BBC8-447B-9BA2-29A1255936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07CB6B-732D-4C97-9487-753B17D2B4B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83961900"/>
      </p:ext>
    </p:extLst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0C63D8AC-1CBF-464E-8B9B-5B543FB94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933" y="1968500"/>
            <a:ext cx="12208933" cy="4889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pic>
        <p:nvPicPr>
          <p:cNvPr id="5" name="Picture 9" descr="logo_mzcr">
            <a:extLst>
              <a:ext uri="{FF2B5EF4-FFF2-40B4-BE49-F238E27FC236}">
                <a16:creationId xmlns:a16="http://schemas.microsoft.com/office/drawing/2014/main" id="{0C88653C-D17F-4952-9DC0-D8B45AB2A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82626"/>
            <a:ext cx="898313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>
            <a:extLst>
              <a:ext uri="{FF2B5EF4-FFF2-40B4-BE49-F238E27FC236}">
                <a16:creationId xmlns:a16="http://schemas.microsoft.com/office/drawing/2014/main" id="{53EDBB82-160D-426B-B35D-CE6A3F65A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0837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4651" y="2463800"/>
            <a:ext cx="9059333" cy="2189163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cs-CZ" noProof="0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4651" y="4857751"/>
            <a:ext cx="9059333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noProof="0"/>
              <a:t>Klepnutím lze upravit styl předlohy podnadpisů.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8A4AE70-47D4-4588-8272-C7351D995A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627717" y="6245225"/>
            <a:ext cx="1826683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A7320D0-30DC-4BD0-987E-E40D1301B3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888317" y="6245225"/>
            <a:ext cx="38608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D2568B6-6504-4905-84C9-F87D26B7B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FDB6AD-577F-4389-B5F2-7A56255A851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53932172"/>
      </p:ext>
    </p:extLst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Obrázek 108" descr="Obsah obrázku text&#10;&#10;Popis byl vytvořen automaticky">
            <a:extLst>
              <a:ext uri="{FF2B5EF4-FFF2-40B4-BE49-F238E27FC236}">
                <a16:creationId xmlns:a16="http://schemas.microsoft.com/office/drawing/2014/main" id="{485070BD-D7F0-6B97-D74F-F9C0F43AA74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041" y="267581"/>
            <a:ext cx="2262835" cy="95375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7AAE8F6F-FF38-9289-70C9-C8603B7E4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t="26933" b="17691"/>
          <a:stretch/>
        </p:blipFill>
        <p:spPr>
          <a:xfrm>
            <a:off x="0" y="2104159"/>
            <a:ext cx="12192000" cy="3797733"/>
          </a:xfrm>
          <a:prstGeom prst="rect">
            <a:avLst/>
          </a:prstGeom>
        </p:spPr>
      </p:pic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-3974" y="5881971"/>
            <a:ext cx="12186000" cy="36000"/>
          </a:xfrm>
          <a:prstGeom prst="rect">
            <a:avLst/>
          </a:prstGeom>
          <a:solidFill>
            <a:srgbClr val="383C63"/>
          </a:solidFill>
          <a:ln>
            <a:solidFill>
              <a:srgbClr val="383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383C6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2" y="240974"/>
            <a:ext cx="6441342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5B265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1CB9C85A-A789-1471-FFA1-8C704DDA0EE4}"/>
              </a:ext>
            </a:extLst>
          </p:cNvPr>
          <p:cNvGrpSpPr/>
          <p:nvPr userDrawn="1"/>
        </p:nvGrpSpPr>
        <p:grpSpPr>
          <a:xfrm>
            <a:off x="8258810" y="1685966"/>
            <a:ext cx="1512000" cy="1512000"/>
            <a:chOff x="8259270" y="1685966"/>
            <a:chExt cx="1512000" cy="1512000"/>
          </a:xfrm>
        </p:grpSpPr>
        <p:sp>
          <p:nvSpPr>
            <p:cNvPr id="29" name="Ovál 29">
              <a:extLst>
                <a:ext uri="{FF2B5EF4-FFF2-40B4-BE49-F238E27FC236}">
                  <a16:creationId xmlns:a16="http://schemas.microsoft.com/office/drawing/2014/main" id="{E411B488-D6A9-4125-9226-91E8FF7C26F2}"/>
                </a:ext>
              </a:extLst>
            </p:cNvPr>
            <p:cNvSpPr/>
            <p:nvPr userDrawn="1"/>
          </p:nvSpPr>
          <p:spPr>
            <a:xfrm>
              <a:off x="8259270" y="1685966"/>
              <a:ext cx="1512000" cy="151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Ovál 30">
              <a:extLst>
                <a:ext uri="{FF2B5EF4-FFF2-40B4-BE49-F238E27FC236}">
                  <a16:creationId xmlns:a16="http://schemas.microsoft.com/office/drawing/2014/main" id="{822DE0E7-21EC-4CAD-9CAC-791515B7EB64}"/>
                </a:ext>
              </a:extLst>
            </p:cNvPr>
            <p:cNvSpPr/>
            <p:nvPr userDrawn="1"/>
          </p:nvSpPr>
          <p:spPr>
            <a:xfrm>
              <a:off x="8360799" y="1787495"/>
              <a:ext cx="1308942" cy="1308942"/>
            </a:xfrm>
            <a:prstGeom prst="ellipse">
              <a:avLst/>
            </a:prstGeom>
            <a:solidFill>
              <a:srgbClr val="383C63"/>
            </a:solidFill>
            <a:ln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55" name="Obrázek 54">
              <a:extLst>
                <a:ext uri="{FF2B5EF4-FFF2-40B4-BE49-F238E27FC236}">
                  <a16:creationId xmlns:a16="http://schemas.microsoft.com/office/drawing/2014/main" id="{D095347A-A86B-07AB-B14F-1C19655ACE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727" y="1938086"/>
              <a:ext cx="1408195" cy="1054648"/>
            </a:xfrm>
            <a:prstGeom prst="rect">
              <a:avLst/>
            </a:prstGeom>
          </p:spPr>
        </p:pic>
      </p:grpSp>
      <p:pic>
        <p:nvPicPr>
          <p:cNvPr id="86" name="Grafický objekt 85" descr="Pampeliška se souvislou výplní">
            <a:extLst>
              <a:ext uri="{FF2B5EF4-FFF2-40B4-BE49-F238E27FC236}">
                <a16:creationId xmlns:a16="http://schemas.microsoft.com/office/drawing/2014/main" id="{775449BF-6ACB-C586-54B3-F59C7001E985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385418" y="5246453"/>
            <a:ext cx="841248" cy="841248"/>
          </a:xfrm>
          <a:prstGeom prst="rect">
            <a:avLst/>
          </a:prstGeom>
        </p:spPr>
      </p:pic>
      <p:pic>
        <p:nvPicPr>
          <p:cNvPr id="90" name="Grafický objekt 89" descr="Budoucnost se souvislou výplní">
            <a:extLst>
              <a:ext uri="{FF2B5EF4-FFF2-40B4-BE49-F238E27FC236}">
                <a16:creationId xmlns:a16="http://schemas.microsoft.com/office/drawing/2014/main" id="{B5FA8538-7D58-7036-A0CC-D00E521629C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480188" y="5432756"/>
            <a:ext cx="914400" cy="914400"/>
          </a:xfrm>
          <a:prstGeom prst="rect">
            <a:avLst/>
          </a:prstGeom>
        </p:spPr>
      </p:pic>
      <p:pic>
        <p:nvPicPr>
          <p:cNvPr id="119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383F669-60FE-680E-4127-2E4EB5763776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97" y="1291291"/>
            <a:ext cx="1163559" cy="452898"/>
          </a:xfrm>
          <a:prstGeom prst="rect">
            <a:avLst/>
          </a:prstGeom>
        </p:spPr>
      </p:pic>
      <p:pic>
        <p:nvPicPr>
          <p:cNvPr id="120" name="Obrázek 119">
            <a:extLst>
              <a:ext uri="{FF2B5EF4-FFF2-40B4-BE49-F238E27FC236}">
                <a16:creationId xmlns:a16="http://schemas.microsoft.com/office/drawing/2014/main" id="{4647FF5A-2893-AEA9-945A-0F4ACCEA5D99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34" y="1307869"/>
            <a:ext cx="1198713" cy="288000"/>
          </a:xfrm>
          <a:prstGeom prst="rect">
            <a:avLst/>
          </a:prstGeom>
        </p:spPr>
      </p:pic>
      <p:pic>
        <p:nvPicPr>
          <p:cNvPr id="121" name="Obrázek 120">
            <a:extLst>
              <a:ext uri="{FF2B5EF4-FFF2-40B4-BE49-F238E27FC236}">
                <a16:creationId xmlns:a16="http://schemas.microsoft.com/office/drawing/2014/main" id="{8EA0FF3C-F13B-3585-7E32-5DC1E06468B0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940" y="6272375"/>
            <a:ext cx="603954" cy="399218"/>
          </a:xfrm>
          <a:prstGeom prst="rect">
            <a:avLst/>
          </a:prstGeom>
        </p:spPr>
      </p:pic>
      <p:pic>
        <p:nvPicPr>
          <p:cNvPr id="122" name="Obrázek 121">
            <a:extLst>
              <a:ext uri="{FF2B5EF4-FFF2-40B4-BE49-F238E27FC236}">
                <a16:creationId xmlns:a16="http://schemas.microsoft.com/office/drawing/2014/main" id="{884DC384-4F0C-BD2F-4280-4B06E2364233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931" y="6370983"/>
            <a:ext cx="3170928" cy="277776"/>
          </a:xfrm>
          <a:prstGeom prst="rect">
            <a:avLst/>
          </a:prstGeom>
        </p:spPr>
      </p:pic>
      <p:grpSp>
        <p:nvGrpSpPr>
          <p:cNvPr id="126" name="Skupina 125">
            <a:extLst>
              <a:ext uri="{FF2B5EF4-FFF2-40B4-BE49-F238E27FC236}">
                <a16:creationId xmlns:a16="http://schemas.microsoft.com/office/drawing/2014/main" id="{E937722C-22DC-B5DC-03EB-E2B5684B6855}"/>
              </a:ext>
            </a:extLst>
          </p:cNvPr>
          <p:cNvGrpSpPr/>
          <p:nvPr userDrawn="1"/>
        </p:nvGrpSpPr>
        <p:grpSpPr>
          <a:xfrm>
            <a:off x="5956296" y="3342790"/>
            <a:ext cx="790583" cy="795270"/>
            <a:chOff x="6365732" y="1876932"/>
            <a:chExt cx="790583" cy="795270"/>
          </a:xfrm>
        </p:grpSpPr>
        <p:sp>
          <p:nvSpPr>
            <p:cNvPr id="127" name="Ellipse 77">
              <a:extLst>
                <a:ext uri="{FF2B5EF4-FFF2-40B4-BE49-F238E27FC236}">
                  <a16:creationId xmlns:a16="http://schemas.microsoft.com/office/drawing/2014/main" id="{5D057DFC-CF50-D18F-AC6B-82C3D1E5B083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gray">
            <a:xfrm flipH="1">
              <a:off x="6365732" y="1876932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28" name="Ellipse 78">
              <a:extLst>
                <a:ext uri="{FF2B5EF4-FFF2-40B4-BE49-F238E27FC236}">
                  <a16:creationId xmlns:a16="http://schemas.microsoft.com/office/drawing/2014/main" id="{5E9571E7-B14A-C3FB-D1F3-02DD2FC4BCCE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gray">
            <a:xfrm flipH="1">
              <a:off x="6431614" y="1943205"/>
              <a:ext cx="658819" cy="662725"/>
            </a:xfrm>
            <a:prstGeom prst="ellipse">
              <a:avLst/>
            </a:prstGeom>
            <a:solidFill>
              <a:srgbClr val="383C63"/>
            </a:solidFill>
            <a:ln w="9525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29" name="Obrázek 128">
              <a:extLst>
                <a:ext uri="{FF2B5EF4-FFF2-40B4-BE49-F238E27FC236}">
                  <a16:creationId xmlns:a16="http://schemas.microsoft.com/office/drawing/2014/main" id="{643F46C1-AFE6-CB1E-C66C-85BBC50566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6341" y="1988682"/>
              <a:ext cx="549365" cy="446690"/>
            </a:xfrm>
            <a:prstGeom prst="rect">
              <a:avLst/>
            </a:prstGeom>
          </p:spPr>
        </p:pic>
      </p:grpSp>
      <p:grpSp>
        <p:nvGrpSpPr>
          <p:cNvPr id="130" name="Skupina 129">
            <a:extLst>
              <a:ext uri="{FF2B5EF4-FFF2-40B4-BE49-F238E27FC236}">
                <a16:creationId xmlns:a16="http://schemas.microsoft.com/office/drawing/2014/main" id="{9244ACF3-E06B-BEB5-A841-7448853BDA4D}"/>
              </a:ext>
            </a:extLst>
          </p:cNvPr>
          <p:cNvGrpSpPr/>
          <p:nvPr userDrawn="1"/>
        </p:nvGrpSpPr>
        <p:grpSpPr>
          <a:xfrm>
            <a:off x="7731778" y="3342790"/>
            <a:ext cx="790583" cy="795270"/>
            <a:chOff x="7712731" y="3121481"/>
            <a:chExt cx="790583" cy="795270"/>
          </a:xfrm>
        </p:grpSpPr>
        <p:sp>
          <p:nvSpPr>
            <p:cNvPr id="131" name="Ellipse 77">
              <a:extLst>
                <a:ext uri="{FF2B5EF4-FFF2-40B4-BE49-F238E27FC236}">
                  <a16:creationId xmlns:a16="http://schemas.microsoft.com/office/drawing/2014/main" id="{7F7F83A1-D1A7-D082-D222-760C5D394A65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gray">
            <a:xfrm flipH="1">
              <a:off x="7712731" y="3121481"/>
              <a:ext cx="790583" cy="79527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44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32" name="Ellipse 78">
              <a:extLst>
                <a:ext uri="{FF2B5EF4-FFF2-40B4-BE49-F238E27FC236}">
                  <a16:creationId xmlns:a16="http://schemas.microsoft.com/office/drawing/2014/main" id="{2BE31C35-F022-0E9F-E1A2-C73F7F5E41FB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gray">
            <a:xfrm flipH="1">
              <a:off x="7778613" y="3187754"/>
              <a:ext cx="658819" cy="662725"/>
            </a:xfrm>
            <a:prstGeom prst="ellipse">
              <a:avLst/>
            </a:prstGeom>
            <a:solidFill>
              <a:srgbClr val="F44C7F"/>
            </a:solidFill>
            <a:ln w="9525">
              <a:solidFill>
                <a:srgbClr val="F44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33" name="Obrázek 132">
              <a:extLst>
                <a:ext uri="{FF2B5EF4-FFF2-40B4-BE49-F238E27FC236}">
                  <a16:creationId xmlns:a16="http://schemas.microsoft.com/office/drawing/2014/main" id="{EC5B799A-600C-A9C5-C16F-B744DBC7D7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882" y="3257436"/>
              <a:ext cx="489102" cy="489102"/>
            </a:xfrm>
            <a:prstGeom prst="rect">
              <a:avLst/>
            </a:prstGeom>
          </p:spPr>
        </p:pic>
      </p:grpSp>
      <p:grpSp>
        <p:nvGrpSpPr>
          <p:cNvPr id="134" name="Skupina 133">
            <a:extLst>
              <a:ext uri="{FF2B5EF4-FFF2-40B4-BE49-F238E27FC236}">
                <a16:creationId xmlns:a16="http://schemas.microsoft.com/office/drawing/2014/main" id="{7AAA32BD-FD14-EC29-3CCD-E285142476FB}"/>
              </a:ext>
            </a:extLst>
          </p:cNvPr>
          <p:cNvGrpSpPr/>
          <p:nvPr userDrawn="1"/>
        </p:nvGrpSpPr>
        <p:grpSpPr>
          <a:xfrm>
            <a:off x="11282741" y="3342790"/>
            <a:ext cx="790583" cy="795270"/>
            <a:chOff x="11282741" y="3118161"/>
            <a:chExt cx="790583" cy="795270"/>
          </a:xfrm>
        </p:grpSpPr>
        <p:sp>
          <p:nvSpPr>
            <p:cNvPr id="135" name="Ellipse 77">
              <a:extLst>
                <a:ext uri="{FF2B5EF4-FFF2-40B4-BE49-F238E27FC236}">
                  <a16:creationId xmlns:a16="http://schemas.microsoft.com/office/drawing/2014/main" id="{FB71F5A3-7D0A-ABF9-6E31-67A6D24F4325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gray">
            <a:xfrm flipH="1">
              <a:off x="11282741" y="3118161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5B2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36" name="Ellipse 78">
              <a:extLst>
                <a:ext uri="{FF2B5EF4-FFF2-40B4-BE49-F238E27FC236}">
                  <a16:creationId xmlns:a16="http://schemas.microsoft.com/office/drawing/2014/main" id="{51D66B50-AFF1-03AA-076A-ABC21223C501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gray">
            <a:xfrm flipH="1">
              <a:off x="11348623" y="3184434"/>
              <a:ext cx="658819" cy="662725"/>
            </a:xfrm>
            <a:prstGeom prst="ellipse">
              <a:avLst/>
            </a:prstGeom>
            <a:solidFill>
              <a:srgbClr val="5B2654"/>
            </a:solidFill>
            <a:ln w="9525">
              <a:solidFill>
                <a:srgbClr val="5B2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37" name="Grafický objekt 136" descr="Internet věcí se souvislou výplní">
              <a:extLst>
                <a:ext uri="{FF2B5EF4-FFF2-40B4-BE49-F238E27FC236}">
                  <a16:creationId xmlns:a16="http://schemas.microsoft.com/office/drawing/2014/main" id="{431F29AF-3C0C-B2F2-15A9-8178444D00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1363066" y="3196563"/>
              <a:ext cx="649224" cy="649224"/>
            </a:xfrm>
            <a:prstGeom prst="rect">
              <a:avLst/>
            </a:prstGeom>
          </p:spPr>
        </p:pic>
      </p:grpSp>
      <p:grpSp>
        <p:nvGrpSpPr>
          <p:cNvPr id="138" name="Skupina 137">
            <a:extLst>
              <a:ext uri="{FF2B5EF4-FFF2-40B4-BE49-F238E27FC236}">
                <a16:creationId xmlns:a16="http://schemas.microsoft.com/office/drawing/2014/main" id="{60AEFD80-2B71-4F43-F28D-EEFA45375A0C}"/>
              </a:ext>
            </a:extLst>
          </p:cNvPr>
          <p:cNvGrpSpPr/>
          <p:nvPr userDrawn="1"/>
        </p:nvGrpSpPr>
        <p:grpSpPr>
          <a:xfrm>
            <a:off x="9507260" y="3342790"/>
            <a:ext cx="790583" cy="795270"/>
            <a:chOff x="9480981" y="3120765"/>
            <a:chExt cx="790583" cy="795270"/>
          </a:xfrm>
        </p:grpSpPr>
        <p:sp>
          <p:nvSpPr>
            <p:cNvPr id="139" name="Ellipse 77">
              <a:extLst>
                <a:ext uri="{FF2B5EF4-FFF2-40B4-BE49-F238E27FC236}">
                  <a16:creationId xmlns:a16="http://schemas.microsoft.com/office/drawing/2014/main" id="{21C55727-7641-7205-C5CF-EC4CC597162E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gray">
            <a:xfrm flipH="1">
              <a:off x="9480981" y="3120765"/>
              <a:ext cx="790583" cy="79527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7B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40" name="Ellipse 78">
              <a:extLst>
                <a:ext uri="{FF2B5EF4-FFF2-40B4-BE49-F238E27FC236}">
                  <a16:creationId xmlns:a16="http://schemas.microsoft.com/office/drawing/2014/main" id="{30DB1D37-EB53-E4B7-BD00-D76956136B9F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gray">
            <a:xfrm flipH="1">
              <a:off x="9546863" y="3187038"/>
              <a:ext cx="658819" cy="662725"/>
            </a:xfrm>
            <a:prstGeom prst="ellipse">
              <a:avLst/>
            </a:prstGeom>
            <a:solidFill>
              <a:srgbClr val="F7BE00"/>
            </a:solidFill>
            <a:ln w="9525">
              <a:solidFill>
                <a:srgbClr val="F7B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41" name="Obrázek 140">
              <a:extLst>
                <a:ext uri="{FF2B5EF4-FFF2-40B4-BE49-F238E27FC236}">
                  <a16:creationId xmlns:a16="http://schemas.microsoft.com/office/drawing/2014/main" id="{A2D03096-9DDB-9D30-3594-88D85F951B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99"/>
            <a:stretch/>
          </p:blipFill>
          <p:spPr>
            <a:xfrm>
              <a:off x="9637044" y="3352170"/>
              <a:ext cx="511968" cy="369168"/>
            </a:xfrm>
            <a:prstGeom prst="rect">
              <a:avLst/>
            </a:prstGeom>
          </p:spPr>
        </p:pic>
      </p:grpSp>
      <p:grpSp>
        <p:nvGrpSpPr>
          <p:cNvPr id="146" name="Skupina 145">
            <a:extLst>
              <a:ext uri="{FF2B5EF4-FFF2-40B4-BE49-F238E27FC236}">
                <a16:creationId xmlns:a16="http://schemas.microsoft.com/office/drawing/2014/main" id="{22B1CB24-F909-3B81-0545-A4C85FD360DB}"/>
              </a:ext>
            </a:extLst>
          </p:cNvPr>
          <p:cNvGrpSpPr/>
          <p:nvPr userDrawn="1"/>
        </p:nvGrpSpPr>
        <p:grpSpPr>
          <a:xfrm>
            <a:off x="10395001" y="4420677"/>
            <a:ext cx="790583" cy="795270"/>
            <a:chOff x="10418420" y="4211127"/>
            <a:chExt cx="790583" cy="795270"/>
          </a:xfrm>
        </p:grpSpPr>
        <p:sp>
          <p:nvSpPr>
            <p:cNvPr id="147" name="Ellipse 67">
              <a:extLst>
                <a:ext uri="{FF2B5EF4-FFF2-40B4-BE49-F238E27FC236}">
                  <a16:creationId xmlns:a16="http://schemas.microsoft.com/office/drawing/2014/main" id="{B1990220-1624-B2C6-E11C-60B9F728834A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gray">
            <a:xfrm flipH="1">
              <a:off x="10418420" y="4211127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5B2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48" name="Ellipse 68">
              <a:extLst>
                <a:ext uri="{FF2B5EF4-FFF2-40B4-BE49-F238E27FC236}">
                  <a16:creationId xmlns:a16="http://schemas.microsoft.com/office/drawing/2014/main" id="{2AC1684D-6173-1DFB-48CA-498A0E5D31BE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gray">
            <a:xfrm flipH="1">
              <a:off x="10484302" y="4286925"/>
              <a:ext cx="658819" cy="662725"/>
            </a:xfrm>
            <a:prstGeom prst="ellipse">
              <a:avLst/>
            </a:prstGeom>
            <a:solidFill>
              <a:srgbClr val="5B2654"/>
            </a:solidFill>
            <a:ln w="9525">
              <a:solidFill>
                <a:srgbClr val="5B2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49" name="Grafický objekt 148" descr="Péče se souvislou výplní">
              <a:extLst>
                <a:ext uri="{FF2B5EF4-FFF2-40B4-BE49-F238E27FC236}">
                  <a16:creationId xmlns:a16="http://schemas.microsoft.com/office/drawing/2014/main" id="{DB3EF082-EEE4-4873-8F19-79269A279C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10508188" y="4305754"/>
              <a:ext cx="648000" cy="648000"/>
            </a:xfrm>
            <a:prstGeom prst="rect">
              <a:avLst/>
            </a:prstGeom>
          </p:spPr>
        </p:pic>
      </p:grpSp>
      <p:grpSp>
        <p:nvGrpSpPr>
          <p:cNvPr id="150" name="Skupina 149">
            <a:extLst>
              <a:ext uri="{FF2B5EF4-FFF2-40B4-BE49-F238E27FC236}">
                <a16:creationId xmlns:a16="http://schemas.microsoft.com/office/drawing/2014/main" id="{E774FCCC-19F2-D060-0A58-FD05BA813D43}"/>
              </a:ext>
            </a:extLst>
          </p:cNvPr>
          <p:cNvGrpSpPr/>
          <p:nvPr userDrawn="1"/>
        </p:nvGrpSpPr>
        <p:grpSpPr>
          <a:xfrm>
            <a:off x="8619519" y="4413183"/>
            <a:ext cx="790583" cy="795270"/>
            <a:chOff x="8608319" y="4203633"/>
            <a:chExt cx="790583" cy="795270"/>
          </a:xfrm>
        </p:grpSpPr>
        <p:sp>
          <p:nvSpPr>
            <p:cNvPr id="151" name="Ellipse 77">
              <a:extLst>
                <a:ext uri="{FF2B5EF4-FFF2-40B4-BE49-F238E27FC236}">
                  <a16:creationId xmlns:a16="http://schemas.microsoft.com/office/drawing/2014/main" id="{B775C8F9-91A4-2EB1-62FD-F146B5B9264A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gray">
            <a:xfrm flipH="1">
              <a:off x="8608319" y="4203633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5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52" name="Ellipse 78">
              <a:extLst>
                <a:ext uri="{FF2B5EF4-FFF2-40B4-BE49-F238E27FC236}">
                  <a16:creationId xmlns:a16="http://schemas.microsoft.com/office/drawing/2014/main" id="{EE213694-B36B-34A5-5341-CC55869C7131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gray">
            <a:xfrm flipH="1">
              <a:off x="8674201" y="4269906"/>
              <a:ext cx="658819" cy="662725"/>
            </a:xfrm>
            <a:prstGeom prst="ellipse">
              <a:avLst/>
            </a:prstGeom>
            <a:solidFill>
              <a:srgbClr val="0095A9"/>
            </a:solidFill>
            <a:ln w="9525">
              <a:solidFill>
                <a:srgbClr val="0095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53" name="Grafický objekt 152" descr="Renovace (dům s ohňostrojem) se souvislou výplní">
              <a:extLst>
                <a:ext uri="{FF2B5EF4-FFF2-40B4-BE49-F238E27FC236}">
                  <a16:creationId xmlns:a16="http://schemas.microsoft.com/office/drawing/2014/main" id="{8A5E0A9B-110B-E00B-2BB6-ABC957362F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8709270" y="4313471"/>
              <a:ext cx="612000" cy="612000"/>
            </a:xfrm>
            <a:prstGeom prst="rect">
              <a:avLst/>
            </a:prstGeom>
          </p:spPr>
        </p:pic>
      </p:grpSp>
      <p:grpSp>
        <p:nvGrpSpPr>
          <p:cNvPr id="162" name="Skupina 161">
            <a:extLst>
              <a:ext uri="{FF2B5EF4-FFF2-40B4-BE49-F238E27FC236}">
                <a16:creationId xmlns:a16="http://schemas.microsoft.com/office/drawing/2014/main" id="{08DF82E4-4033-8154-8026-54DAD0DC698C}"/>
              </a:ext>
            </a:extLst>
          </p:cNvPr>
          <p:cNvGrpSpPr/>
          <p:nvPr userDrawn="1"/>
        </p:nvGrpSpPr>
        <p:grpSpPr>
          <a:xfrm>
            <a:off x="6844037" y="4400601"/>
            <a:ext cx="790583" cy="795270"/>
            <a:chOff x="6834666" y="4191051"/>
            <a:chExt cx="790583" cy="795270"/>
          </a:xfrm>
        </p:grpSpPr>
        <p:sp>
          <p:nvSpPr>
            <p:cNvPr id="159" name="Ellipse 77">
              <a:extLst>
                <a:ext uri="{FF2B5EF4-FFF2-40B4-BE49-F238E27FC236}">
                  <a16:creationId xmlns:a16="http://schemas.microsoft.com/office/drawing/2014/main" id="{BF40C84E-CFE3-8353-26B8-CCA7AF344552}"/>
                </a:ext>
              </a:extLst>
            </p:cNvPr>
            <p:cNvSpPr/>
            <p:nvPr userDrawn="1">
              <p:custDataLst>
                <p:tags r:id="rId2"/>
              </p:custDataLst>
            </p:nvPr>
          </p:nvSpPr>
          <p:spPr bwMode="gray">
            <a:xfrm flipH="1">
              <a:off x="6834666" y="4191051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56" name="Ellipse 68">
              <a:extLst>
                <a:ext uri="{FF2B5EF4-FFF2-40B4-BE49-F238E27FC236}">
                  <a16:creationId xmlns:a16="http://schemas.microsoft.com/office/drawing/2014/main" id="{38FA3AC7-54BC-4D95-7F08-4EB4758E8B1F}"/>
                </a:ext>
              </a:extLst>
            </p:cNvPr>
            <p:cNvSpPr/>
            <p:nvPr userDrawn="1">
              <p:custDataLst>
                <p:tags r:id="rId3"/>
              </p:custDataLst>
            </p:nvPr>
          </p:nvSpPr>
          <p:spPr bwMode="gray">
            <a:xfrm flipH="1">
              <a:off x="6909280" y="4256921"/>
              <a:ext cx="658819" cy="662725"/>
            </a:xfrm>
            <a:prstGeom prst="ellipse">
              <a:avLst/>
            </a:prstGeom>
            <a:solidFill>
              <a:srgbClr val="383C63"/>
            </a:solidFill>
            <a:ln w="9525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57" name="Grafický objekt 156" descr="Rodina se dvěma dětmi se souvislou výplní">
              <a:extLst>
                <a:ext uri="{FF2B5EF4-FFF2-40B4-BE49-F238E27FC236}">
                  <a16:creationId xmlns:a16="http://schemas.microsoft.com/office/drawing/2014/main" id="{24AE3EC0-14A6-9A89-1706-77809174B2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6895693" y="4205133"/>
              <a:ext cx="684000" cy="684000"/>
            </a:xfrm>
            <a:prstGeom prst="rect">
              <a:avLst/>
            </a:prstGeom>
          </p:spPr>
        </p:pic>
      </p:grpSp>
      <p:sp>
        <p:nvSpPr>
          <p:cNvPr id="2" name="Volný tvar 6">
            <a:extLst>
              <a:ext uri="{FF2B5EF4-FFF2-40B4-BE49-F238E27FC236}">
                <a16:creationId xmlns:a16="http://schemas.microsoft.com/office/drawing/2014/main" id="{3F6BCE67-6797-F0AE-5507-CC2C07A76BC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Volný tvar 18">
            <a:extLst>
              <a:ext uri="{FF2B5EF4-FFF2-40B4-BE49-F238E27FC236}">
                <a16:creationId xmlns:a16="http://schemas.microsoft.com/office/drawing/2014/main" id="{659A4A74-9473-D8AE-06C3-95EF5FF3A36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rgbClr val="33CC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Volný tvar 19">
            <a:extLst>
              <a:ext uri="{FF2B5EF4-FFF2-40B4-BE49-F238E27FC236}">
                <a16:creationId xmlns:a16="http://schemas.microsoft.com/office/drawing/2014/main" id="{2C7ED843-4B47-1A67-7D69-49F947DBF83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Volný tvar 17">
            <a:extLst>
              <a:ext uri="{FF2B5EF4-FFF2-40B4-BE49-F238E27FC236}">
                <a16:creationId xmlns:a16="http://schemas.microsoft.com/office/drawing/2014/main" id="{CE7AF3F6-F62E-2409-DD15-5E305714122F}"/>
              </a:ext>
            </a:extLst>
          </p:cNvPr>
          <p:cNvSpPr/>
          <p:nvPr userDrawn="1"/>
        </p:nvSpPr>
        <p:spPr>
          <a:xfrm rot="10800000">
            <a:off x="-8546" y="4380807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B637FCF5-B17B-02F2-6626-02F6E8392F40}"/>
              </a:ext>
            </a:extLst>
          </p:cNvPr>
          <p:cNvGrpSpPr/>
          <p:nvPr userDrawn="1"/>
        </p:nvGrpSpPr>
        <p:grpSpPr>
          <a:xfrm>
            <a:off x="10190808" y="1987987"/>
            <a:ext cx="1380204" cy="485220"/>
            <a:chOff x="10198922" y="1987987"/>
            <a:chExt cx="1380204" cy="485220"/>
          </a:xfrm>
        </p:grpSpPr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8F316E7A-EBD9-CE48-7E1F-5C40D27D3391}"/>
                </a:ext>
              </a:extLst>
            </p:cNvPr>
            <p:cNvGrpSpPr/>
            <p:nvPr userDrawn="1"/>
          </p:nvGrpSpPr>
          <p:grpSpPr>
            <a:xfrm>
              <a:off x="10969526" y="1987987"/>
              <a:ext cx="609600" cy="477423"/>
              <a:chOff x="11508259" y="3171939"/>
              <a:chExt cx="609600" cy="477423"/>
            </a:xfrm>
          </p:grpSpPr>
          <p:sp>
            <p:nvSpPr>
              <p:cNvPr id="8" name="Obdélník: se zakulacenými rohy 7">
                <a:extLst>
                  <a:ext uri="{FF2B5EF4-FFF2-40B4-BE49-F238E27FC236}">
                    <a16:creationId xmlns:a16="http://schemas.microsoft.com/office/drawing/2014/main" id="{F833E488-5195-30FC-6539-1AABE8FE6719}"/>
                  </a:ext>
                </a:extLst>
              </p:cNvPr>
              <p:cNvSpPr/>
              <p:nvPr userDrawn="1"/>
            </p:nvSpPr>
            <p:spPr>
              <a:xfrm>
                <a:off x="11508259" y="3171939"/>
                <a:ext cx="609600" cy="477423"/>
              </a:xfrm>
              <a:prstGeom prst="round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9" name="Obrázek 8">
                <a:extLst>
                  <a:ext uri="{FF2B5EF4-FFF2-40B4-BE49-F238E27FC236}">
                    <a16:creationId xmlns:a16="http://schemas.microsoft.com/office/drawing/2014/main" id="{608E33D1-13DE-06FC-0A66-37707D678D4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01260" y="3212650"/>
                <a:ext cx="396000" cy="396000"/>
              </a:xfrm>
              <a:prstGeom prst="rect">
                <a:avLst/>
              </a:prstGeom>
            </p:spPr>
          </p:pic>
        </p:grpSp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EB5FC8CC-D36B-C092-9AAD-647E72855947}"/>
                </a:ext>
              </a:extLst>
            </p:cNvPr>
            <p:cNvGrpSpPr/>
            <p:nvPr userDrawn="1"/>
          </p:nvGrpSpPr>
          <p:grpSpPr>
            <a:xfrm>
              <a:off x="10198922" y="1995784"/>
              <a:ext cx="609600" cy="477423"/>
              <a:chOff x="11508259" y="4341438"/>
              <a:chExt cx="609600" cy="477423"/>
            </a:xfrm>
          </p:grpSpPr>
          <p:sp>
            <p:nvSpPr>
              <p:cNvPr id="11" name="Obdélník: se zakulacenými rohy 10">
                <a:extLst>
                  <a:ext uri="{FF2B5EF4-FFF2-40B4-BE49-F238E27FC236}">
                    <a16:creationId xmlns:a16="http://schemas.microsoft.com/office/drawing/2014/main" id="{38E67560-2E16-AF0E-10AC-1235C66ABAE1}"/>
                  </a:ext>
                </a:extLst>
              </p:cNvPr>
              <p:cNvSpPr/>
              <p:nvPr userDrawn="1"/>
            </p:nvSpPr>
            <p:spPr>
              <a:xfrm>
                <a:off x="11508259" y="4341438"/>
                <a:ext cx="609600" cy="477423"/>
              </a:xfrm>
              <a:prstGeom prst="round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4" name="Picture 24">
                <a:extLst>
                  <a:ext uri="{FF2B5EF4-FFF2-40B4-BE49-F238E27FC236}">
                    <a16:creationId xmlns:a16="http://schemas.microsoft.com/office/drawing/2014/main" id="{6CD283E9-ABE9-70CE-0182-349C537D57FE}"/>
                  </a:ext>
                </a:extLst>
              </p:cNvPr>
              <p:cNvPicPr>
                <a:picLocks noChangeAspect="1" noChangeArrowheads="1"/>
              </p:cNvPicPr>
              <p:nvPr userDrawn="1">
                <p:custDataLst>
                  <p:tags r:id="rId1"/>
                </p:custDataLst>
              </p:nvPr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1601260" y="4435295"/>
                <a:ext cx="432000" cy="289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73968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Obrázek 108" descr="Obsah obrázku text&#10;&#10;Popis byl vytvořen automaticky">
            <a:extLst>
              <a:ext uri="{FF2B5EF4-FFF2-40B4-BE49-F238E27FC236}">
                <a16:creationId xmlns:a16="http://schemas.microsoft.com/office/drawing/2014/main" id="{485070BD-D7F0-6B97-D74F-F9C0F43AA74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041" y="267581"/>
            <a:ext cx="2262835" cy="95375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7AAE8F6F-FF38-9289-70C9-C8603B7E4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t="26933" b="17691"/>
          <a:stretch/>
        </p:blipFill>
        <p:spPr>
          <a:xfrm>
            <a:off x="0" y="2104159"/>
            <a:ext cx="12192000" cy="3797733"/>
          </a:xfrm>
          <a:prstGeom prst="rect">
            <a:avLst/>
          </a:prstGeom>
        </p:spPr>
      </p:pic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-3974" y="5881971"/>
            <a:ext cx="12186000" cy="36000"/>
          </a:xfrm>
          <a:prstGeom prst="rect">
            <a:avLst/>
          </a:prstGeom>
          <a:solidFill>
            <a:srgbClr val="383C63"/>
          </a:solidFill>
          <a:ln>
            <a:solidFill>
              <a:srgbClr val="383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383C6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2" y="240974"/>
            <a:ext cx="6441342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5B265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1CB9C85A-A789-1471-FFA1-8C704DDA0EE4}"/>
              </a:ext>
            </a:extLst>
          </p:cNvPr>
          <p:cNvGrpSpPr/>
          <p:nvPr userDrawn="1"/>
        </p:nvGrpSpPr>
        <p:grpSpPr>
          <a:xfrm>
            <a:off x="8258810" y="1685966"/>
            <a:ext cx="1512000" cy="1512000"/>
            <a:chOff x="8259270" y="1685966"/>
            <a:chExt cx="1512000" cy="1512000"/>
          </a:xfrm>
        </p:grpSpPr>
        <p:sp>
          <p:nvSpPr>
            <p:cNvPr id="29" name="Ovál 29">
              <a:extLst>
                <a:ext uri="{FF2B5EF4-FFF2-40B4-BE49-F238E27FC236}">
                  <a16:creationId xmlns:a16="http://schemas.microsoft.com/office/drawing/2014/main" id="{E411B488-D6A9-4125-9226-91E8FF7C26F2}"/>
                </a:ext>
              </a:extLst>
            </p:cNvPr>
            <p:cNvSpPr/>
            <p:nvPr userDrawn="1"/>
          </p:nvSpPr>
          <p:spPr>
            <a:xfrm>
              <a:off x="8259270" y="1685966"/>
              <a:ext cx="1512000" cy="151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Ovál 30">
              <a:extLst>
                <a:ext uri="{FF2B5EF4-FFF2-40B4-BE49-F238E27FC236}">
                  <a16:creationId xmlns:a16="http://schemas.microsoft.com/office/drawing/2014/main" id="{822DE0E7-21EC-4CAD-9CAC-791515B7EB64}"/>
                </a:ext>
              </a:extLst>
            </p:cNvPr>
            <p:cNvSpPr/>
            <p:nvPr userDrawn="1"/>
          </p:nvSpPr>
          <p:spPr>
            <a:xfrm>
              <a:off x="8360799" y="1787495"/>
              <a:ext cx="1308942" cy="1308942"/>
            </a:xfrm>
            <a:prstGeom prst="ellipse">
              <a:avLst/>
            </a:prstGeom>
            <a:solidFill>
              <a:srgbClr val="383C63"/>
            </a:solidFill>
            <a:ln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55" name="Obrázek 54">
              <a:extLst>
                <a:ext uri="{FF2B5EF4-FFF2-40B4-BE49-F238E27FC236}">
                  <a16:creationId xmlns:a16="http://schemas.microsoft.com/office/drawing/2014/main" id="{D095347A-A86B-07AB-B14F-1C19655ACE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727" y="1938086"/>
              <a:ext cx="1408195" cy="1054648"/>
            </a:xfrm>
            <a:prstGeom prst="rect">
              <a:avLst/>
            </a:prstGeom>
          </p:spPr>
        </p:pic>
      </p:grpSp>
      <p:pic>
        <p:nvPicPr>
          <p:cNvPr id="86" name="Grafický objekt 85" descr="Pampeliška se souvislou výplní">
            <a:extLst>
              <a:ext uri="{FF2B5EF4-FFF2-40B4-BE49-F238E27FC236}">
                <a16:creationId xmlns:a16="http://schemas.microsoft.com/office/drawing/2014/main" id="{775449BF-6ACB-C586-54B3-F59C7001E985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385418" y="5246453"/>
            <a:ext cx="841248" cy="841248"/>
          </a:xfrm>
          <a:prstGeom prst="rect">
            <a:avLst/>
          </a:prstGeom>
        </p:spPr>
      </p:pic>
      <p:pic>
        <p:nvPicPr>
          <p:cNvPr id="90" name="Grafický objekt 89" descr="Budoucnost se souvislou výplní">
            <a:extLst>
              <a:ext uri="{FF2B5EF4-FFF2-40B4-BE49-F238E27FC236}">
                <a16:creationId xmlns:a16="http://schemas.microsoft.com/office/drawing/2014/main" id="{B5FA8538-7D58-7036-A0CC-D00E521629C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480188" y="5432756"/>
            <a:ext cx="914400" cy="914400"/>
          </a:xfrm>
          <a:prstGeom prst="rect">
            <a:avLst/>
          </a:prstGeom>
        </p:spPr>
      </p:pic>
      <p:pic>
        <p:nvPicPr>
          <p:cNvPr id="119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383F669-60FE-680E-4127-2E4EB5763776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97" y="1291291"/>
            <a:ext cx="1163559" cy="452898"/>
          </a:xfrm>
          <a:prstGeom prst="rect">
            <a:avLst/>
          </a:prstGeom>
        </p:spPr>
      </p:pic>
      <p:pic>
        <p:nvPicPr>
          <p:cNvPr id="120" name="Obrázek 119">
            <a:extLst>
              <a:ext uri="{FF2B5EF4-FFF2-40B4-BE49-F238E27FC236}">
                <a16:creationId xmlns:a16="http://schemas.microsoft.com/office/drawing/2014/main" id="{4647FF5A-2893-AEA9-945A-0F4ACCEA5D99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34" y="1307869"/>
            <a:ext cx="1198713" cy="288000"/>
          </a:xfrm>
          <a:prstGeom prst="rect">
            <a:avLst/>
          </a:prstGeom>
        </p:spPr>
      </p:pic>
      <p:pic>
        <p:nvPicPr>
          <p:cNvPr id="121" name="Obrázek 120">
            <a:extLst>
              <a:ext uri="{FF2B5EF4-FFF2-40B4-BE49-F238E27FC236}">
                <a16:creationId xmlns:a16="http://schemas.microsoft.com/office/drawing/2014/main" id="{8EA0FF3C-F13B-3585-7E32-5DC1E06468B0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940" y="6272375"/>
            <a:ext cx="603954" cy="399218"/>
          </a:xfrm>
          <a:prstGeom prst="rect">
            <a:avLst/>
          </a:prstGeom>
        </p:spPr>
      </p:pic>
      <p:pic>
        <p:nvPicPr>
          <p:cNvPr id="122" name="Obrázek 121">
            <a:extLst>
              <a:ext uri="{FF2B5EF4-FFF2-40B4-BE49-F238E27FC236}">
                <a16:creationId xmlns:a16="http://schemas.microsoft.com/office/drawing/2014/main" id="{884DC384-4F0C-BD2F-4280-4B06E2364233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931" y="6370983"/>
            <a:ext cx="3170928" cy="277776"/>
          </a:xfrm>
          <a:prstGeom prst="rect">
            <a:avLst/>
          </a:prstGeom>
        </p:spPr>
      </p:pic>
      <p:grpSp>
        <p:nvGrpSpPr>
          <p:cNvPr id="126" name="Skupina 125">
            <a:extLst>
              <a:ext uri="{FF2B5EF4-FFF2-40B4-BE49-F238E27FC236}">
                <a16:creationId xmlns:a16="http://schemas.microsoft.com/office/drawing/2014/main" id="{E937722C-22DC-B5DC-03EB-E2B5684B6855}"/>
              </a:ext>
            </a:extLst>
          </p:cNvPr>
          <p:cNvGrpSpPr/>
          <p:nvPr userDrawn="1"/>
        </p:nvGrpSpPr>
        <p:grpSpPr>
          <a:xfrm>
            <a:off x="5956296" y="3342790"/>
            <a:ext cx="790583" cy="795270"/>
            <a:chOff x="6365732" y="1876932"/>
            <a:chExt cx="790583" cy="795270"/>
          </a:xfrm>
        </p:grpSpPr>
        <p:sp>
          <p:nvSpPr>
            <p:cNvPr id="127" name="Ellipse 77">
              <a:extLst>
                <a:ext uri="{FF2B5EF4-FFF2-40B4-BE49-F238E27FC236}">
                  <a16:creationId xmlns:a16="http://schemas.microsoft.com/office/drawing/2014/main" id="{5D057DFC-CF50-D18F-AC6B-82C3D1E5B083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gray">
            <a:xfrm flipH="1">
              <a:off x="6365732" y="1876932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28" name="Ellipse 78">
              <a:extLst>
                <a:ext uri="{FF2B5EF4-FFF2-40B4-BE49-F238E27FC236}">
                  <a16:creationId xmlns:a16="http://schemas.microsoft.com/office/drawing/2014/main" id="{5E9571E7-B14A-C3FB-D1F3-02DD2FC4BCCE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gray">
            <a:xfrm flipH="1">
              <a:off x="6431614" y="1943205"/>
              <a:ext cx="658819" cy="662725"/>
            </a:xfrm>
            <a:prstGeom prst="ellipse">
              <a:avLst/>
            </a:prstGeom>
            <a:solidFill>
              <a:srgbClr val="383C63"/>
            </a:solidFill>
            <a:ln w="9525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29" name="Obrázek 128">
              <a:extLst>
                <a:ext uri="{FF2B5EF4-FFF2-40B4-BE49-F238E27FC236}">
                  <a16:creationId xmlns:a16="http://schemas.microsoft.com/office/drawing/2014/main" id="{643F46C1-AFE6-CB1E-C66C-85BBC50566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6341" y="1988682"/>
              <a:ext cx="549365" cy="446690"/>
            </a:xfrm>
            <a:prstGeom prst="rect">
              <a:avLst/>
            </a:prstGeom>
          </p:spPr>
        </p:pic>
      </p:grpSp>
      <p:grpSp>
        <p:nvGrpSpPr>
          <p:cNvPr id="130" name="Skupina 129">
            <a:extLst>
              <a:ext uri="{FF2B5EF4-FFF2-40B4-BE49-F238E27FC236}">
                <a16:creationId xmlns:a16="http://schemas.microsoft.com/office/drawing/2014/main" id="{9244ACF3-E06B-BEB5-A841-7448853BDA4D}"/>
              </a:ext>
            </a:extLst>
          </p:cNvPr>
          <p:cNvGrpSpPr/>
          <p:nvPr userDrawn="1"/>
        </p:nvGrpSpPr>
        <p:grpSpPr>
          <a:xfrm>
            <a:off x="7731778" y="3342790"/>
            <a:ext cx="790583" cy="795270"/>
            <a:chOff x="7712731" y="3121481"/>
            <a:chExt cx="790583" cy="795270"/>
          </a:xfrm>
        </p:grpSpPr>
        <p:sp>
          <p:nvSpPr>
            <p:cNvPr id="131" name="Ellipse 77">
              <a:extLst>
                <a:ext uri="{FF2B5EF4-FFF2-40B4-BE49-F238E27FC236}">
                  <a16:creationId xmlns:a16="http://schemas.microsoft.com/office/drawing/2014/main" id="{7F7F83A1-D1A7-D082-D222-760C5D394A65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gray">
            <a:xfrm flipH="1">
              <a:off x="7712731" y="3121481"/>
              <a:ext cx="790583" cy="79527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44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32" name="Ellipse 78">
              <a:extLst>
                <a:ext uri="{FF2B5EF4-FFF2-40B4-BE49-F238E27FC236}">
                  <a16:creationId xmlns:a16="http://schemas.microsoft.com/office/drawing/2014/main" id="{2BE31C35-F022-0E9F-E1A2-C73F7F5E41FB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gray">
            <a:xfrm flipH="1">
              <a:off x="7778613" y="3187754"/>
              <a:ext cx="658819" cy="662725"/>
            </a:xfrm>
            <a:prstGeom prst="ellipse">
              <a:avLst/>
            </a:prstGeom>
            <a:solidFill>
              <a:srgbClr val="F44C7F"/>
            </a:solidFill>
            <a:ln w="9525">
              <a:solidFill>
                <a:srgbClr val="F44C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33" name="Obrázek 132">
              <a:extLst>
                <a:ext uri="{FF2B5EF4-FFF2-40B4-BE49-F238E27FC236}">
                  <a16:creationId xmlns:a16="http://schemas.microsoft.com/office/drawing/2014/main" id="{EC5B799A-600C-A9C5-C16F-B744DBC7D7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882" y="3257436"/>
              <a:ext cx="489102" cy="489102"/>
            </a:xfrm>
            <a:prstGeom prst="rect">
              <a:avLst/>
            </a:prstGeom>
          </p:spPr>
        </p:pic>
      </p:grpSp>
      <p:grpSp>
        <p:nvGrpSpPr>
          <p:cNvPr id="134" name="Skupina 133">
            <a:extLst>
              <a:ext uri="{FF2B5EF4-FFF2-40B4-BE49-F238E27FC236}">
                <a16:creationId xmlns:a16="http://schemas.microsoft.com/office/drawing/2014/main" id="{7AAA32BD-FD14-EC29-3CCD-E285142476FB}"/>
              </a:ext>
            </a:extLst>
          </p:cNvPr>
          <p:cNvGrpSpPr/>
          <p:nvPr userDrawn="1"/>
        </p:nvGrpSpPr>
        <p:grpSpPr>
          <a:xfrm>
            <a:off x="11282741" y="3342790"/>
            <a:ext cx="790583" cy="795270"/>
            <a:chOff x="11282741" y="3118161"/>
            <a:chExt cx="790583" cy="795270"/>
          </a:xfrm>
        </p:grpSpPr>
        <p:sp>
          <p:nvSpPr>
            <p:cNvPr id="135" name="Ellipse 77">
              <a:extLst>
                <a:ext uri="{FF2B5EF4-FFF2-40B4-BE49-F238E27FC236}">
                  <a16:creationId xmlns:a16="http://schemas.microsoft.com/office/drawing/2014/main" id="{FB71F5A3-7D0A-ABF9-6E31-67A6D24F4325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gray">
            <a:xfrm flipH="1">
              <a:off x="11282741" y="3118161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5B2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36" name="Ellipse 78">
              <a:extLst>
                <a:ext uri="{FF2B5EF4-FFF2-40B4-BE49-F238E27FC236}">
                  <a16:creationId xmlns:a16="http://schemas.microsoft.com/office/drawing/2014/main" id="{51D66B50-AFF1-03AA-076A-ABC21223C501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gray">
            <a:xfrm flipH="1">
              <a:off x="11348623" y="3184434"/>
              <a:ext cx="658819" cy="662725"/>
            </a:xfrm>
            <a:prstGeom prst="ellipse">
              <a:avLst/>
            </a:prstGeom>
            <a:solidFill>
              <a:srgbClr val="5B2654"/>
            </a:solidFill>
            <a:ln w="9525">
              <a:solidFill>
                <a:srgbClr val="5B2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37" name="Grafický objekt 136" descr="Internet věcí se souvislou výplní">
              <a:extLst>
                <a:ext uri="{FF2B5EF4-FFF2-40B4-BE49-F238E27FC236}">
                  <a16:creationId xmlns:a16="http://schemas.microsoft.com/office/drawing/2014/main" id="{431F29AF-3C0C-B2F2-15A9-8178444D00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1363066" y="3196563"/>
              <a:ext cx="649224" cy="649224"/>
            </a:xfrm>
            <a:prstGeom prst="rect">
              <a:avLst/>
            </a:prstGeom>
          </p:spPr>
        </p:pic>
      </p:grpSp>
      <p:grpSp>
        <p:nvGrpSpPr>
          <p:cNvPr id="138" name="Skupina 137">
            <a:extLst>
              <a:ext uri="{FF2B5EF4-FFF2-40B4-BE49-F238E27FC236}">
                <a16:creationId xmlns:a16="http://schemas.microsoft.com/office/drawing/2014/main" id="{60AEFD80-2B71-4F43-F28D-EEFA45375A0C}"/>
              </a:ext>
            </a:extLst>
          </p:cNvPr>
          <p:cNvGrpSpPr/>
          <p:nvPr userDrawn="1"/>
        </p:nvGrpSpPr>
        <p:grpSpPr>
          <a:xfrm>
            <a:off x="9507260" y="3342790"/>
            <a:ext cx="790583" cy="795270"/>
            <a:chOff x="9480981" y="3120765"/>
            <a:chExt cx="790583" cy="795270"/>
          </a:xfrm>
        </p:grpSpPr>
        <p:sp>
          <p:nvSpPr>
            <p:cNvPr id="139" name="Ellipse 77">
              <a:extLst>
                <a:ext uri="{FF2B5EF4-FFF2-40B4-BE49-F238E27FC236}">
                  <a16:creationId xmlns:a16="http://schemas.microsoft.com/office/drawing/2014/main" id="{21C55727-7641-7205-C5CF-EC4CC597162E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gray">
            <a:xfrm flipH="1">
              <a:off x="9480981" y="3120765"/>
              <a:ext cx="790583" cy="79527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7B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40" name="Ellipse 78">
              <a:extLst>
                <a:ext uri="{FF2B5EF4-FFF2-40B4-BE49-F238E27FC236}">
                  <a16:creationId xmlns:a16="http://schemas.microsoft.com/office/drawing/2014/main" id="{30DB1D37-EB53-E4B7-BD00-D76956136B9F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gray">
            <a:xfrm flipH="1">
              <a:off x="9546863" y="3187038"/>
              <a:ext cx="658819" cy="662725"/>
            </a:xfrm>
            <a:prstGeom prst="ellipse">
              <a:avLst/>
            </a:prstGeom>
            <a:solidFill>
              <a:srgbClr val="F7BE00"/>
            </a:solidFill>
            <a:ln w="9525">
              <a:solidFill>
                <a:srgbClr val="F7B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41" name="Obrázek 140">
              <a:extLst>
                <a:ext uri="{FF2B5EF4-FFF2-40B4-BE49-F238E27FC236}">
                  <a16:creationId xmlns:a16="http://schemas.microsoft.com/office/drawing/2014/main" id="{A2D03096-9DDB-9D30-3594-88D85F951B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99"/>
            <a:stretch/>
          </p:blipFill>
          <p:spPr>
            <a:xfrm>
              <a:off x="9637044" y="3352170"/>
              <a:ext cx="511968" cy="369168"/>
            </a:xfrm>
            <a:prstGeom prst="rect">
              <a:avLst/>
            </a:prstGeom>
          </p:spPr>
        </p:pic>
      </p:grpSp>
      <p:grpSp>
        <p:nvGrpSpPr>
          <p:cNvPr id="146" name="Skupina 145">
            <a:extLst>
              <a:ext uri="{FF2B5EF4-FFF2-40B4-BE49-F238E27FC236}">
                <a16:creationId xmlns:a16="http://schemas.microsoft.com/office/drawing/2014/main" id="{22B1CB24-F909-3B81-0545-A4C85FD360DB}"/>
              </a:ext>
            </a:extLst>
          </p:cNvPr>
          <p:cNvGrpSpPr/>
          <p:nvPr userDrawn="1"/>
        </p:nvGrpSpPr>
        <p:grpSpPr>
          <a:xfrm>
            <a:off x="10395001" y="4420677"/>
            <a:ext cx="790583" cy="795270"/>
            <a:chOff x="10418420" y="4211127"/>
            <a:chExt cx="790583" cy="795270"/>
          </a:xfrm>
        </p:grpSpPr>
        <p:sp>
          <p:nvSpPr>
            <p:cNvPr id="147" name="Ellipse 67">
              <a:extLst>
                <a:ext uri="{FF2B5EF4-FFF2-40B4-BE49-F238E27FC236}">
                  <a16:creationId xmlns:a16="http://schemas.microsoft.com/office/drawing/2014/main" id="{B1990220-1624-B2C6-E11C-60B9F728834A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gray">
            <a:xfrm flipH="1">
              <a:off x="10418420" y="4211127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5B2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48" name="Ellipse 68">
              <a:extLst>
                <a:ext uri="{FF2B5EF4-FFF2-40B4-BE49-F238E27FC236}">
                  <a16:creationId xmlns:a16="http://schemas.microsoft.com/office/drawing/2014/main" id="{2AC1684D-6173-1DFB-48CA-498A0E5D31BE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gray">
            <a:xfrm flipH="1">
              <a:off x="10484302" y="4286925"/>
              <a:ext cx="658819" cy="662725"/>
            </a:xfrm>
            <a:prstGeom prst="ellipse">
              <a:avLst/>
            </a:prstGeom>
            <a:solidFill>
              <a:srgbClr val="5B2654"/>
            </a:solidFill>
            <a:ln w="9525">
              <a:solidFill>
                <a:srgbClr val="5B2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49" name="Grafický objekt 148" descr="Péče se souvislou výplní">
              <a:extLst>
                <a:ext uri="{FF2B5EF4-FFF2-40B4-BE49-F238E27FC236}">
                  <a16:creationId xmlns:a16="http://schemas.microsoft.com/office/drawing/2014/main" id="{DB3EF082-EEE4-4873-8F19-79269A279C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10508188" y="4305754"/>
              <a:ext cx="648000" cy="648000"/>
            </a:xfrm>
            <a:prstGeom prst="rect">
              <a:avLst/>
            </a:prstGeom>
          </p:spPr>
        </p:pic>
      </p:grpSp>
      <p:grpSp>
        <p:nvGrpSpPr>
          <p:cNvPr id="150" name="Skupina 149">
            <a:extLst>
              <a:ext uri="{FF2B5EF4-FFF2-40B4-BE49-F238E27FC236}">
                <a16:creationId xmlns:a16="http://schemas.microsoft.com/office/drawing/2014/main" id="{E774FCCC-19F2-D060-0A58-FD05BA813D43}"/>
              </a:ext>
            </a:extLst>
          </p:cNvPr>
          <p:cNvGrpSpPr/>
          <p:nvPr userDrawn="1"/>
        </p:nvGrpSpPr>
        <p:grpSpPr>
          <a:xfrm>
            <a:off x="8619519" y="4413183"/>
            <a:ext cx="790583" cy="795270"/>
            <a:chOff x="8608319" y="4203633"/>
            <a:chExt cx="790583" cy="795270"/>
          </a:xfrm>
        </p:grpSpPr>
        <p:sp>
          <p:nvSpPr>
            <p:cNvPr id="151" name="Ellipse 77">
              <a:extLst>
                <a:ext uri="{FF2B5EF4-FFF2-40B4-BE49-F238E27FC236}">
                  <a16:creationId xmlns:a16="http://schemas.microsoft.com/office/drawing/2014/main" id="{B775C8F9-91A4-2EB1-62FD-F146B5B9264A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gray">
            <a:xfrm flipH="1">
              <a:off x="8608319" y="4203633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95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52" name="Ellipse 78">
              <a:extLst>
                <a:ext uri="{FF2B5EF4-FFF2-40B4-BE49-F238E27FC236}">
                  <a16:creationId xmlns:a16="http://schemas.microsoft.com/office/drawing/2014/main" id="{EE213694-B36B-34A5-5341-CC55869C7131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gray">
            <a:xfrm flipH="1">
              <a:off x="8674201" y="4269906"/>
              <a:ext cx="658819" cy="662725"/>
            </a:xfrm>
            <a:prstGeom prst="ellipse">
              <a:avLst/>
            </a:prstGeom>
            <a:solidFill>
              <a:srgbClr val="0095A9"/>
            </a:solidFill>
            <a:ln w="9525">
              <a:solidFill>
                <a:srgbClr val="0095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53" name="Grafický objekt 152" descr="Renovace (dům s ohňostrojem) se souvislou výplní">
              <a:extLst>
                <a:ext uri="{FF2B5EF4-FFF2-40B4-BE49-F238E27FC236}">
                  <a16:creationId xmlns:a16="http://schemas.microsoft.com/office/drawing/2014/main" id="{8A5E0A9B-110B-E00B-2BB6-ABC957362F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8709270" y="4313471"/>
              <a:ext cx="612000" cy="612000"/>
            </a:xfrm>
            <a:prstGeom prst="rect">
              <a:avLst/>
            </a:prstGeom>
          </p:spPr>
        </p:pic>
      </p:grpSp>
      <p:grpSp>
        <p:nvGrpSpPr>
          <p:cNvPr id="162" name="Skupina 161">
            <a:extLst>
              <a:ext uri="{FF2B5EF4-FFF2-40B4-BE49-F238E27FC236}">
                <a16:creationId xmlns:a16="http://schemas.microsoft.com/office/drawing/2014/main" id="{08DF82E4-4033-8154-8026-54DAD0DC698C}"/>
              </a:ext>
            </a:extLst>
          </p:cNvPr>
          <p:cNvGrpSpPr/>
          <p:nvPr userDrawn="1"/>
        </p:nvGrpSpPr>
        <p:grpSpPr>
          <a:xfrm>
            <a:off x="6844037" y="4400601"/>
            <a:ext cx="790583" cy="795270"/>
            <a:chOff x="6834666" y="4191051"/>
            <a:chExt cx="790583" cy="795270"/>
          </a:xfrm>
        </p:grpSpPr>
        <p:sp>
          <p:nvSpPr>
            <p:cNvPr id="159" name="Ellipse 77">
              <a:extLst>
                <a:ext uri="{FF2B5EF4-FFF2-40B4-BE49-F238E27FC236}">
                  <a16:creationId xmlns:a16="http://schemas.microsoft.com/office/drawing/2014/main" id="{BF40C84E-CFE3-8353-26B8-CCA7AF344552}"/>
                </a:ext>
              </a:extLst>
            </p:cNvPr>
            <p:cNvSpPr/>
            <p:nvPr userDrawn="1">
              <p:custDataLst>
                <p:tags r:id="rId2"/>
              </p:custDataLst>
            </p:nvPr>
          </p:nvSpPr>
          <p:spPr bwMode="gray">
            <a:xfrm flipH="1">
              <a:off x="6834666" y="4191051"/>
              <a:ext cx="790583" cy="79527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sp>
          <p:nvSpPr>
            <p:cNvPr id="156" name="Ellipse 68">
              <a:extLst>
                <a:ext uri="{FF2B5EF4-FFF2-40B4-BE49-F238E27FC236}">
                  <a16:creationId xmlns:a16="http://schemas.microsoft.com/office/drawing/2014/main" id="{38FA3AC7-54BC-4D95-7F08-4EB4758E8B1F}"/>
                </a:ext>
              </a:extLst>
            </p:cNvPr>
            <p:cNvSpPr/>
            <p:nvPr userDrawn="1">
              <p:custDataLst>
                <p:tags r:id="rId3"/>
              </p:custDataLst>
            </p:nvPr>
          </p:nvSpPr>
          <p:spPr bwMode="gray">
            <a:xfrm flipH="1">
              <a:off x="6909280" y="4256921"/>
              <a:ext cx="658819" cy="662725"/>
            </a:xfrm>
            <a:prstGeom prst="ellipse">
              <a:avLst/>
            </a:prstGeom>
            <a:solidFill>
              <a:srgbClr val="383C63"/>
            </a:solidFill>
            <a:ln w="9525">
              <a:solidFill>
                <a:srgbClr val="383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n-US" sz="1600">
                <a:solidFill>
                  <a:schemeClr val="tx1"/>
                </a:solidFill>
                <a:latin typeface="Insight print" pitchFamily="50" charset="-18"/>
                <a:cs typeface="Arial" pitchFamily="34" charset="0"/>
              </a:endParaRPr>
            </a:p>
          </p:txBody>
        </p:sp>
        <p:pic>
          <p:nvPicPr>
            <p:cNvPr id="157" name="Grafický objekt 156" descr="Rodina se dvěma dětmi se souvislou výplní">
              <a:extLst>
                <a:ext uri="{FF2B5EF4-FFF2-40B4-BE49-F238E27FC236}">
                  <a16:creationId xmlns:a16="http://schemas.microsoft.com/office/drawing/2014/main" id="{24AE3EC0-14A6-9A89-1706-77809174B2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6895693" y="4205133"/>
              <a:ext cx="684000" cy="684000"/>
            </a:xfrm>
            <a:prstGeom prst="rect">
              <a:avLst/>
            </a:prstGeom>
          </p:spPr>
        </p:pic>
      </p:grpSp>
      <p:sp>
        <p:nvSpPr>
          <p:cNvPr id="2" name="Volný tvar 6">
            <a:extLst>
              <a:ext uri="{FF2B5EF4-FFF2-40B4-BE49-F238E27FC236}">
                <a16:creationId xmlns:a16="http://schemas.microsoft.com/office/drawing/2014/main" id="{3F6BCE67-6797-F0AE-5507-CC2C07A76BC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Volný tvar 18">
            <a:extLst>
              <a:ext uri="{FF2B5EF4-FFF2-40B4-BE49-F238E27FC236}">
                <a16:creationId xmlns:a16="http://schemas.microsoft.com/office/drawing/2014/main" id="{659A4A74-9473-D8AE-06C3-95EF5FF3A36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rgbClr val="33CC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Volný tvar 19">
            <a:extLst>
              <a:ext uri="{FF2B5EF4-FFF2-40B4-BE49-F238E27FC236}">
                <a16:creationId xmlns:a16="http://schemas.microsoft.com/office/drawing/2014/main" id="{2C7ED843-4B47-1A67-7D69-49F947DBF83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Volný tvar 17">
            <a:extLst>
              <a:ext uri="{FF2B5EF4-FFF2-40B4-BE49-F238E27FC236}">
                <a16:creationId xmlns:a16="http://schemas.microsoft.com/office/drawing/2014/main" id="{CE7AF3F6-F62E-2409-DD15-5E305714122F}"/>
              </a:ext>
            </a:extLst>
          </p:cNvPr>
          <p:cNvSpPr/>
          <p:nvPr userDrawn="1"/>
        </p:nvSpPr>
        <p:spPr>
          <a:xfrm rot="10800000">
            <a:off x="-8546" y="4380807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B637FCF5-B17B-02F2-6626-02F6E8392F40}"/>
              </a:ext>
            </a:extLst>
          </p:cNvPr>
          <p:cNvGrpSpPr/>
          <p:nvPr userDrawn="1"/>
        </p:nvGrpSpPr>
        <p:grpSpPr>
          <a:xfrm>
            <a:off x="10190808" y="1987987"/>
            <a:ext cx="1380204" cy="485220"/>
            <a:chOff x="10198922" y="1987987"/>
            <a:chExt cx="1380204" cy="485220"/>
          </a:xfrm>
        </p:grpSpPr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8F316E7A-EBD9-CE48-7E1F-5C40D27D3391}"/>
                </a:ext>
              </a:extLst>
            </p:cNvPr>
            <p:cNvGrpSpPr/>
            <p:nvPr userDrawn="1"/>
          </p:nvGrpSpPr>
          <p:grpSpPr>
            <a:xfrm>
              <a:off x="10969526" y="1987987"/>
              <a:ext cx="609600" cy="477423"/>
              <a:chOff x="11508259" y="3171939"/>
              <a:chExt cx="609600" cy="477423"/>
            </a:xfrm>
          </p:grpSpPr>
          <p:sp>
            <p:nvSpPr>
              <p:cNvPr id="8" name="Obdélník: se zakulacenými rohy 7">
                <a:extLst>
                  <a:ext uri="{FF2B5EF4-FFF2-40B4-BE49-F238E27FC236}">
                    <a16:creationId xmlns:a16="http://schemas.microsoft.com/office/drawing/2014/main" id="{F833E488-5195-30FC-6539-1AABE8FE6719}"/>
                  </a:ext>
                </a:extLst>
              </p:cNvPr>
              <p:cNvSpPr/>
              <p:nvPr userDrawn="1"/>
            </p:nvSpPr>
            <p:spPr>
              <a:xfrm>
                <a:off x="11508259" y="3171939"/>
                <a:ext cx="609600" cy="477423"/>
              </a:xfrm>
              <a:prstGeom prst="round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9" name="Obrázek 8">
                <a:extLst>
                  <a:ext uri="{FF2B5EF4-FFF2-40B4-BE49-F238E27FC236}">
                    <a16:creationId xmlns:a16="http://schemas.microsoft.com/office/drawing/2014/main" id="{608E33D1-13DE-06FC-0A66-37707D678D4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01260" y="3212650"/>
                <a:ext cx="396000" cy="396000"/>
              </a:xfrm>
              <a:prstGeom prst="rect">
                <a:avLst/>
              </a:prstGeom>
            </p:spPr>
          </p:pic>
        </p:grpSp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EB5FC8CC-D36B-C092-9AAD-647E72855947}"/>
                </a:ext>
              </a:extLst>
            </p:cNvPr>
            <p:cNvGrpSpPr/>
            <p:nvPr userDrawn="1"/>
          </p:nvGrpSpPr>
          <p:grpSpPr>
            <a:xfrm>
              <a:off x="10198922" y="1995784"/>
              <a:ext cx="609600" cy="477423"/>
              <a:chOff x="11508259" y="4341438"/>
              <a:chExt cx="609600" cy="477423"/>
            </a:xfrm>
          </p:grpSpPr>
          <p:sp>
            <p:nvSpPr>
              <p:cNvPr id="11" name="Obdélník: se zakulacenými rohy 10">
                <a:extLst>
                  <a:ext uri="{FF2B5EF4-FFF2-40B4-BE49-F238E27FC236}">
                    <a16:creationId xmlns:a16="http://schemas.microsoft.com/office/drawing/2014/main" id="{38E67560-2E16-AF0E-10AC-1235C66ABAE1}"/>
                  </a:ext>
                </a:extLst>
              </p:cNvPr>
              <p:cNvSpPr/>
              <p:nvPr userDrawn="1"/>
            </p:nvSpPr>
            <p:spPr>
              <a:xfrm>
                <a:off x="11508259" y="4341438"/>
                <a:ext cx="609600" cy="477423"/>
              </a:xfrm>
              <a:prstGeom prst="round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4" name="Picture 24">
                <a:extLst>
                  <a:ext uri="{FF2B5EF4-FFF2-40B4-BE49-F238E27FC236}">
                    <a16:creationId xmlns:a16="http://schemas.microsoft.com/office/drawing/2014/main" id="{6CD283E9-ABE9-70CE-0182-349C537D57FE}"/>
                  </a:ext>
                </a:extLst>
              </p:cNvPr>
              <p:cNvPicPr>
                <a:picLocks noChangeAspect="1" noChangeArrowheads="1"/>
              </p:cNvPicPr>
              <p:nvPr userDrawn="1">
                <p:custDataLst>
                  <p:tags r:id="rId1"/>
                </p:custDataLst>
              </p:nvPr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1601260" y="4435295"/>
                <a:ext cx="432000" cy="289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2B1E4570-3662-BA37-5D7F-7AFFF15BA66D}"/>
              </a:ext>
            </a:extLst>
          </p:cNvPr>
          <p:cNvGrpSpPr/>
          <p:nvPr userDrawn="1"/>
        </p:nvGrpSpPr>
        <p:grpSpPr>
          <a:xfrm>
            <a:off x="3240280" y="3429000"/>
            <a:ext cx="1512000" cy="1512000"/>
            <a:chOff x="1790442" y="2799527"/>
            <a:chExt cx="1512000" cy="1512000"/>
          </a:xfrm>
        </p:grpSpPr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C75D7065-F11D-E3F5-20A1-886B305729E6}"/>
                </a:ext>
              </a:extLst>
            </p:cNvPr>
            <p:cNvGrpSpPr/>
            <p:nvPr userDrawn="1"/>
          </p:nvGrpSpPr>
          <p:grpSpPr>
            <a:xfrm>
              <a:off x="1790442" y="2799527"/>
              <a:ext cx="1512000" cy="1512000"/>
              <a:chOff x="8259270" y="1685966"/>
              <a:chExt cx="1512000" cy="1512000"/>
            </a:xfrm>
            <a:solidFill>
              <a:schemeClr val="bg1"/>
            </a:solidFill>
          </p:grpSpPr>
          <p:sp>
            <p:nvSpPr>
              <p:cNvPr id="19" name="Ovál 29">
                <a:extLst>
                  <a:ext uri="{FF2B5EF4-FFF2-40B4-BE49-F238E27FC236}">
                    <a16:creationId xmlns:a16="http://schemas.microsoft.com/office/drawing/2014/main" id="{CECD26CA-B27F-8009-D04C-C43DC44A9C26}"/>
                  </a:ext>
                </a:extLst>
              </p:cNvPr>
              <p:cNvSpPr/>
              <p:nvPr userDrawn="1"/>
            </p:nvSpPr>
            <p:spPr>
              <a:xfrm>
                <a:off x="8259270" y="1685966"/>
                <a:ext cx="1512000" cy="1512000"/>
              </a:xfrm>
              <a:prstGeom prst="ellips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Ovál 30">
                <a:extLst>
                  <a:ext uri="{FF2B5EF4-FFF2-40B4-BE49-F238E27FC236}">
                    <a16:creationId xmlns:a16="http://schemas.microsoft.com/office/drawing/2014/main" id="{9A40D3E7-1BB9-5BB9-A699-858678386BD4}"/>
                  </a:ext>
                </a:extLst>
              </p:cNvPr>
              <p:cNvSpPr/>
              <p:nvPr userDrawn="1"/>
            </p:nvSpPr>
            <p:spPr>
              <a:xfrm>
                <a:off x="8360799" y="1787495"/>
                <a:ext cx="1308942" cy="130894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pic>
          <p:nvPicPr>
            <p:cNvPr id="17" name="Obrázek 16" descr="Obsah obrázku text&#10;&#10;Popis byl vytvořen automaticky">
              <a:extLst>
                <a:ext uri="{FF2B5EF4-FFF2-40B4-BE49-F238E27FC236}">
                  <a16:creationId xmlns:a16="http://schemas.microsoft.com/office/drawing/2014/main" id="{FA44FDF9-1E79-34B6-3B8C-EDB627972C5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7" t="17736" r="72805" b="39406"/>
            <a:stretch/>
          </p:blipFill>
          <p:spPr>
            <a:xfrm>
              <a:off x="2049194" y="3095976"/>
              <a:ext cx="1051646" cy="9381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1778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A57D2AA-1528-53AB-FE02-B858088CFA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75" y="720990"/>
            <a:ext cx="12192000" cy="3364359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DA1DD04-1E4F-5DD5-6C87-E7B48C8816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748" y="286817"/>
            <a:ext cx="786158" cy="306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1EA7C28-AAE0-F15C-4C5E-4DBE61A89E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002" y="253865"/>
            <a:ext cx="1198713" cy="288000"/>
          </a:xfrm>
          <a:prstGeom prst="rect">
            <a:avLst/>
          </a:prstGeom>
        </p:spPr>
      </p:pic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B78B18CF-5888-70CF-A530-AB26354679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7449" y="300990"/>
            <a:ext cx="2101765" cy="180000"/>
          </a:xfrm>
          <a:prstGeom prst="rect">
            <a:avLst/>
          </a:prstGeom>
        </p:spPr>
      </p:pic>
      <p:pic>
        <p:nvPicPr>
          <p:cNvPr id="10" name="Grafický objekt 4">
            <a:extLst>
              <a:ext uri="{FF2B5EF4-FFF2-40B4-BE49-F238E27FC236}">
                <a16:creationId xmlns:a16="http://schemas.microsoft.com/office/drawing/2014/main" id="{5FE8CAF3-0EC8-2490-BB02-C6928D11BCF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0877" y="220913"/>
            <a:ext cx="2993374" cy="270000"/>
          </a:xfrm>
          <a:prstGeom prst="rect">
            <a:avLst/>
          </a:prstGeom>
        </p:spPr>
      </p:pic>
      <p:pic>
        <p:nvPicPr>
          <p:cNvPr id="11" name="Obrázek 10" descr="Obsah obrázku text&#10;&#10;Popis byl vytvořen automaticky">
            <a:extLst>
              <a:ext uri="{FF2B5EF4-FFF2-40B4-BE49-F238E27FC236}">
                <a16:creationId xmlns:a16="http://schemas.microsoft.com/office/drawing/2014/main" id="{DCBCF534-CB62-DB78-F0C6-EAB062260CC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259" y="5934202"/>
            <a:ext cx="2207741" cy="930528"/>
          </a:xfrm>
          <a:prstGeom prst="rect">
            <a:avLst/>
          </a:prstGeom>
        </p:spPr>
      </p:pic>
      <p:sp>
        <p:nvSpPr>
          <p:cNvPr id="12" name="Linka cervena">
            <a:extLst>
              <a:ext uri="{FF2B5EF4-FFF2-40B4-BE49-F238E27FC236}">
                <a16:creationId xmlns:a16="http://schemas.microsoft.com/office/drawing/2014/main" id="{9B6646C3-4BAD-D3DC-D552-620F73ABD8F6}"/>
              </a:ext>
            </a:extLst>
          </p:cNvPr>
          <p:cNvSpPr/>
          <p:nvPr userDrawn="1"/>
        </p:nvSpPr>
        <p:spPr>
          <a:xfrm flipV="1">
            <a:off x="-3974" y="3957921"/>
            <a:ext cx="12186000" cy="36000"/>
          </a:xfrm>
          <a:prstGeom prst="rect">
            <a:avLst/>
          </a:prstGeom>
          <a:solidFill>
            <a:srgbClr val="383C63"/>
          </a:solidFill>
          <a:ln>
            <a:solidFill>
              <a:srgbClr val="383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Grafický objekt 13" descr="Pampeliška se souvislou výplní">
            <a:extLst>
              <a:ext uri="{FF2B5EF4-FFF2-40B4-BE49-F238E27FC236}">
                <a16:creationId xmlns:a16="http://schemas.microsoft.com/office/drawing/2014/main" id="{33DCC106-988A-129E-0092-D6196C25E7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56278" y="3299884"/>
            <a:ext cx="914400" cy="914400"/>
          </a:xfrm>
          <a:prstGeom prst="rect">
            <a:avLst/>
          </a:prstGeom>
        </p:spPr>
      </p:pic>
      <p:pic>
        <p:nvPicPr>
          <p:cNvPr id="15" name="Grafický objekt 14" descr="Budoucnost se souvislou výplní">
            <a:extLst>
              <a:ext uri="{FF2B5EF4-FFF2-40B4-BE49-F238E27FC236}">
                <a16:creationId xmlns:a16="http://schemas.microsoft.com/office/drawing/2014/main" id="{F113F9FC-85A3-C369-4391-89ADF87838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70413" y="3508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68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383C6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3" name="Volný tvar 17">
            <a:extLst>
              <a:ext uri="{FF2B5EF4-FFF2-40B4-BE49-F238E27FC236}">
                <a16:creationId xmlns:a16="http://schemas.microsoft.com/office/drawing/2014/main" id="{01BC1396-19A9-B430-7C0D-66EC794FFC9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71BB8529-31F4-114D-4C2A-28481678D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12" name="Logo UZIS">
            <a:extLst>
              <a:ext uri="{FF2B5EF4-FFF2-40B4-BE49-F238E27FC236}">
                <a16:creationId xmlns:a16="http://schemas.microsoft.com/office/drawing/2014/main" id="{3B9E7448-F674-6B14-641B-E2193C5A44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65" y="6425889"/>
            <a:ext cx="411229" cy="270000"/>
          </a:xfrm>
          <a:prstGeom prst="rect">
            <a:avLst/>
          </a:prstGeom>
        </p:spPr>
      </p:pic>
      <p:cxnSp>
        <p:nvCxnSpPr>
          <p:cNvPr id="13" name="Přímá spojnice 3">
            <a:extLst>
              <a:ext uri="{FF2B5EF4-FFF2-40B4-BE49-F238E27FC236}">
                <a16:creationId xmlns:a16="http://schemas.microsoft.com/office/drawing/2014/main" id="{7930D09D-776A-2428-4AC8-6B8FB90B4B95}"/>
              </a:ext>
            </a:extLst>
          </p:cNvPr>
          <p:cNvCxnSpPr>
            <a:cxnSpLocks/>
          </p:cNvCxnSpPr>
          <p:nvPr userDrawn="1"/>
        </p:nvCxnSpPr>
        <p:spPr>
          <a:xfrm>
            <a:off x="1060411" y="6523200"/>
            <a:ext cx="4716000" cy="7961"/>
          </a:xfrm>
          <a:prstGeom prst="line">
            <a:avLst/>
          </a:prstGeom>
          <a:noFill/>
          <a:ln w="6350" cap="flat" cmpd="sng" algn="ctr">
            <a:solidFill>
              <a:srgbClr val="383C63"/>
            </a:solidFill>
            <a:prstDash val="solid"/>
            <a:miter lim="800000"/>
          </a:ln>
          <a:effectLst/>
        </p:spPr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D58F8430-9574-781F-0D00-7283FCCA3D66}"/>
              </a:ext>
            </a:extLst>
          </p:cNvPr>
          <p:cNvSpPr/>
          <p:nvPr userDrawn="1"/>
        </p:nvSpPr>
        <p:spPr>
          <a:xfrm>
            <a:off x="1559732" y="6539370"/>
            <a:ext cx="371735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>
                <a:ln>
                  <a:noFill/>
                </a:ln>
                <a:solidFill>
                  <a:srgbClr val="383C63"/>
                </a:solidFill>
                <a:effectLst/>
                <a:uLnTx/>
                <a:uFillTx/>
              </a:rPr>
              <a:t>Paliativní péče a péče v závěru života: analytická studie  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383C63"/>
              </a:solidFill>
              <a:effectLst/>
              <a:uLnTx/>
              <a:uFillTx/>
            </a:endParaRP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A909EF13-03F9-6F08-66F0-33A00D3F6D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86" y="6476079"/>
            <a:ext cx="1048874" cy="252000"/>
          </a:xfrm>
          <a:prstGeom prst="rect">
            <a:avLst/>
          </a:prstGeom>
        </p:spPr>
      </p:pic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E23D5BE2-CCDA-0F8B-EC5A-5BF55DE04F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7019" y="6500472"/>
            <a:ext cx="2101765" cy="180000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DE2F4B22-F6BC-39DF-C5C4-C205B499DC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13444" y="6458125"/>
            <a:ext cx="1293439" cy="2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4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A57D2AA-1528-53AB-FE02-B858088CFA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75" y="720990"/>
            <a:ext cx="12192000" cy="3364359"/>
          </a:xfrm>
          <a:prstGeom prst="rect">
            <a:avLst/>
          </a:prstGeom>
        </p:spPr>
      </p:pic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383C6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DA1DD04-1E4F-5DD5-6C87-E7B48C8816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748" y="286817"/>
            <a:ext cx="786158" cy="306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1EA7C28-AAE0-F15C-4C5E-4DBE61A89E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002" y="253865"/>
            <a:ext cx="1198713" cy="288000"/>
          </a:xfrm>
          <a:prstGeom prst="rect">
            <a:avLst/>
          </a:prstGeom>
        </p:spPr>
      </p:pic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B78B18CF-5888-70CF-A530-AB26354679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7449" y="300990"/>
            <a:ext cx="2101765" cy="180000"/>
          </a:xfrm>
          <a:prstGeom prst="rect">
            <a:avLst/>
          </a:prstGeom>
        </p:spPr>
      </p:pic>
      <p:pic>
        <p:nvPicPr>
          <p:cNvPr id="10" name="Grafický objekt 4">
            <a:extLst>
              <a:ext uri="{FF2B5EF4-FFF2-40B4-BE49-F238E27FC236}">
                <a16:creationId xmlns:a16="http://schemas.microsoft.com/office/drawing/2014/main" id="{5FE8CAF3-0EC8-2490-BB02-C6928D11BCF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0877" y="220913"/>
            <a:ext cx="2993374" cy="270000"/>
          </a:xfrm>
          <a:prstGeom prst="rect">
            <a:avLst/>
          </a:prstGeom>
        </p:spPr>
      </p:pic>
      <p:pic>
        <p:nvPicPr>
          <p:cNvPr id="11" name="Obrázek 10" descr="Obsah obrázku text&#10;&#10;Popis byl vytvořen automaticky">
            <a:extLst>
              <a:ext uri="{FF2B5EF4-FFF2-40B4-BE49-F238E27FC236}">
                <a16:creationId xmlns:a16="http://schemas.microsoft.com/office/drawing/2014/main" id="{DCBCF534-CB62-DB78-F0C6-EAB062260CC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259" y="5934202"/>
            <a:ext cx="2207741" cy="930528"/>
          </a:xfrm>
          <a:prstGeom prst="rect">
            <a:avLst/>
          </a:prstGeom>
        </p:spPr>
      </p:pic>
      <p:sp>
        <p:nvSpPr>
          <p:cNvPr id="12" name="Linka cervena">
            <a:extLst>
              <a:ext uri="{FF2B5EF4-FFF2-40B4-BE49-F238E27FC236}">
                <a16:creationId xmlns:a16="http://schemas.microsoft.com/office/drawing/2014/main" id="{9B6646C3-4BAD-D3DC-D552-620F73ABD8F6}"/>
              </a:ext>
            </a:extLst>
          </p:cNvPr>
          <p:cNvSpPr/>
          <p:nvPr userDrawn="1"/>
        </p:nvSpPr>
        <p:spPr>
          <a:xfrm flipV="1">
            <a:off x="-3974" y="3957921"/>
            <a:ext cx="12186000" cy="36000"/>
          </a:xfrm>
          <a:prstGeom prst="rect">
            <a:avLst/>
          </a:prstGeom>
          <a:solidFill>
            <a:srgbClr val="383C63"/>
          </a:solidFill>
          <a:ln>
            <a:solidFill>
              <a:srgbClr val="383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Grafický objekt 13" descr="Pampeliška se souvislou výplní">
            <a:extLst>
              <a:ext uri="{FF2B5EF4-FFF2-40B4-BE49-F238E27FC236}">
                <a16:creationId xmlns:a16="http://schemas.microsoft.com/office/drawing/2014/main" id="{33DCC106-988A-129E-0092-D6196C25E7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56278" y="3299884"/>
            <a:ext cx="914400" cy="914400"/>
          </a:xfrm>
          <a:prstGeom prst="rect">
            <a:avLst/>
          </a:prstGeom>
        </p:spPr>
      </p:pic>
      <p:pic>
        <p:nvPicPr>
          <p:cNvPr id="15" name="Grafický objekt 14" descr="Budoucnost se souvislou výplní">
            <a:extLst>
              <a:ext uri="{FF2B5EF4-FFF2-40B4-BE49-F238E27FC236}">
                <a16:creationId xmlns:a16="http://schemas.microsoft.com/office/drawing/2014/main" id="{F113F9FC-85A3-C369-4391-89ADF87838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70413" y="3508706"/>
            <a:ext cx="914400" cy="914400"/>
          </a:xfrm>
          <a:prstGeom prst="rect">
            <a:avLst/>
          </a:prstGeom>
        </p:spPr>
      </p:pic>
      <p:sp>
        <p:nvSpPr>
          <p:cNvPr id="2" name="Obdélník: s jedním odříznutým rohem 1">
            <a:extLst>
              <a:ext uri="{FF2B5EF4-FFF2-40B4-BE49-F238E27FC236}">
                <a16:creationId xmlns:a16="http://schemas.microsoft.com/office/drawing/2014/main" id="{F6817CE5-3AC7-44B5-34E5-8AF4D7D6ED1A}"/>
              </a:ext>
            </a:extLst>
          </p:cNvPr>
          <p:cNvSpPr/>
          <p:nvPr userDrawn="1"/>
        </p:nvSpPr>
        <p:spPr>
          <a:xfrm flipV="1">
            <a:off x="-4680" y="757695"/>
            <a:ext cx="5246408" cy="3238500"/>
          </a:xfrm>
          <a:prstGeom prst="snip1Rect">
            <a:avLst>
              <a:gd name="adj" fmla="val 50000"/>
            </a:avLst>
          </a:prstGeom>
          <a:solidFill>
            <a:srgbClr val="383C63">
              <a:alpha val="4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délník: s jedním odříznutým rohem 2">
            <a:extLst>
              <a:ext uri="{FF2B5EF4-FFF2-40B4-BE49-F238E27FC236}">
                <a16:creationId xmlns:a16="http://schemas.microsoft.com/office/drawing/2014/main" id="{E8D1BC97-62FE-BBBA-6471-38774899ABE9}"/>
              </a:ext>
            </a:extLst>
          </p:cNvPr>
          <p:cNvSpPr/>
          <p:nvPr userDrawn="1"/>
        </p:nvSpPr>
        <p:spPr>
          <a:xfrm flipV="1">
            <a:off x="223905" y="757695"/>
            <a:ext cx="5246408" cy="3238500"/>
          </a:xfrm>
          <a:prstGeom prst="snip1Rect">
            <a:avLst>
              <a:gd name="adj" fmla="val 50000"/>
            </a:avLst>
          </a:prstGeom>
          <a:solidFill>
            <a:srgbClr val="383C63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08022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383C6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3" name="Volný tvar 17">
            <a:extLst>
              <a:ext uri="{FF2B5EF4-FFF2-40B4-BE49-F238E27FC236}">
                <a16:creationId xmlns:a16="http://schemas.microsoft.com/office/drawing/2014/main" id="{01BC1396-19A9-B430-7C0D-66EC794FFC9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71BB8529-31F4-114D-4C2A-28481678D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12" name="Logo UZIS">
            <a:extLst>
              <a:ext uri="{FF2B5EF4-FFF2-40B4-BE49-F238E27FC236}">
                <a16:creationId xmlns:a16="http://schemas.microsoft.com/office/drawing/2014/main" id="{3B9E7448-F674-6B14-641B-E2193C5A44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65" y="6425889"/>
            <a:ext cx="411229" cy="270000"/>
          </a:xfrm>
          <a:prstGeom prst="rect">
            <a:avLst/>
          </a:prstGeom>
        </p:spPr>
      </p:pic>
      <p:cxnSp>
        <p:nvCxnSpPr>
          <p:cNvPr id="13" name="Přímá spojnice 3">
            <a:extLst>
              <a:ext uri="{FF2B5EF4-FFF2-40B4-BE49-F238E27FC236}">
                <a16:creationId xmlns:a16="http://schemas.microsoft.com/office/drawing/2014/main" id="{7930D09D-776A-2428-4AC8-6B8FB90B4B95}"/>
              </a:ext>
            </a:extLst>
          </p:cNvPr>
          <p:cNvCxnSpPr>
            <a:cxnSpLocks/>
          </p:cNvCxnSpPr>
          <p:nvPr userDrawn="1"/>
        </p:nvCxnSpPr>
        <p:spPr>
          <a:xfrm>
            <a:off x="1060411" y="6523200"/>
            <a:ext cx="4716000" cy="7961"/>
          </a:xfrm>
          <a:prstGeom prst="line">
            <a:avLst/>
          </a:prstGeom>
          <a:noFill/>
          <a:ln w="6350" cap="flat" cmpd="sng" algn="ctr">
            <a:solidFill>
              <a:srgbClr val="383C63"/>
            </a:solidFill>
            <a:prstDash val="solid"/>
            <a:miter lim="800000"/>
          </a:ln>
          <a:effectLst/>
        </p:spPr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D58F8430-9574-781F-0D00-7283FCCA3D66}"/>
              </a:ext>
            </a:extLst>
          </p:cNvPr>
          <p:cNvSpPr/>
          <p:nvPr userDrawn="1"/>
        </p:nvSpPr>
        <p:spPr>
          <a:xfrm>
            <a:off x="1559732" y="6539370"/>
            <a:ext cx="371735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>
                <a:ln>
                  <a:noFill/>
                </a:ln>
                <a:solidFill>
                  <a:srgbClr val="383C63"/>
                </a:solidFill>
                <a:effectLst/>
                <a:uLnTx/>
                <a:uFillTx/>
              </a:rPr>
              <a:t>Paliativní péče a péče v závěru života: analytická studie  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383C63"/>
              </a:solidFill>
              <a:effectLst/>
              <a:uLnTx/>
              <a:uFillTx/>
            </a:endParaRP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A909EF13-03F9-6F08-66F0-33A00D3F6D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86" y="6476079"/>
            <a:ext cx="1048874" cy="252000"/>
          </a:xfrm>
          <a:prstGeom prst="rect">
            <a:avLst/>
          </a:prstGeom>
        </p:spPr>
      </p:pic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E23D5BE2-CCDA-0F8B-EC5A-5BF55DE04F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7019" y="6500472"/>
            <a:ext cx="2101765" cy="180000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DE2F4B22-F6BC-39DF-C5C4-C205B499DC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13444" y="6458125"/>
            <a:ext cx="1293439" cy="2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4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A57D2AA-1528-53AB-FE02-B858088CFA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75" y="720990"/>
            <a:ext cx="12192000" cy="3364359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DA1DD04-1E4F-5DD5-6C87-E7B48C8816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748" y="286817"/>
            <a:ext cx="786158" cy="306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1EA7C28-AAE0-F15C-4C5E-4DBE61A89E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002" y="253865"/>
            <a:ext cx="1198713" cy="288000"/>
          </a:xfrm>
          <a:prstGeom prst="rect">
            <a:avLst/>
          </a:prstGeom>
        </p:spPr>
      </p:pic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B78B18CF-5888-70CF-A530-AB26354679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7449" y="300990"/>
            <a:ext cx="2101765" cy="180000"/>
          </a:xfrm>
          <a:prstGeom prst="rect">
            <a:avLst/>
          </a:prstGeom>
        </p:spPr>
      </p:pic>
      <p:pic>
        <p:nvPicPr>
          <p:cNvPr id="10" name="Grafický objekt 4">
            <a:extLst>
              <a:ext uri="{FF2B5EF4-FFF2-40B4-BE49-F238E27FC236}">
                <a16:creationId xmlns:a16="http://schemas.microsoft.com/office/drawing/2014/main" id="{5FE8CAF3-0EC8-2490-BB02-C6928D11BCF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0877" y="220913"/>
            <a:ext cx="2993374" cy="270000"/>
          </a:xfrm>
          <a:prstGeom prst="rect">
            <a:avLst/>
          </a:prstGeom>
        </p:spPr>
      </p:pic>
      <p:pic>
        <p:nvPicPr>
          <p:cNvPr id="11" name="Obrázek 10" descr="Obsah obrázku text&#10;&#10;Popis byl vytvořen automaticky">
            <a:extLst>
              <a:ext uri="{FF2B5EF4-FFF2-40B4-BE49-F238E27FC236}">
                <a16:creationId xmlns:a16="http://schemas.microsoft.com/office/drawing/2014/main" id="{DCBCF534-CB62-DB78-F0C6-EAB062260CC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259" y="5934202"/>
            <a:ext cx="2207741" cy="930528"/>
          </a:xfrm>
          <a:prstGeom prst="rect">
            <a:avLst/>
          </a:prstGeom>
        </p:spPr>
      </p:pic>
      <p:sp>
        <p:nvSpPr>
          <p:cNvPr id="12" name="Linka cervena">
            <a:extLst>
              <a:ext uri="{FF2B5EF4-FFF2-40B4-BE49-F238E27FC236}">
                <a16:creationId xmlns:a16="http://schemas.microsoft.com/office/drawing/2014/main" id="{9B6646C3-4BAD-D3DC-D552-620F73ABD8F6}"/>
              </a:ext>
            </a:extLst>
          </p:cNvPr>
          <p:cNvSpPr/>
          <p:nvPr userDrawn="1"/>
        </p:nvSpPr>
        <p:spPr>
          <a:xfrm flipV="1">
            <a:off x="-3974" y="3957921"/>
            <a:ext cx="12186000" cy="36000"/>
          </a:xfrm>
          <a:prstGeom prst="rect">
            <a:avLst/>
          </a:prstGeom>
          <a:solidFill>
            <a:srgbClr val="383C63"/>
          </a:solidFill>
          <a:ln>
            <a:solidFill>
              <a:srgbClr val="383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Grafický objekt 13" descr="Pampeliška se souvislou výplní">
            <a:extLst>
              <a:ext uri="{FF2B5EF4-FFF2-40B4-BE49-F238E27FC236}">
                <a16:creationId xmlns:a16="http://schemas.microsoft.com/office/drawing/2014/main" id="{33DCC106-988A-129E-0092-D6196C25E7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56278" y="3299884"/>
            <a:ext cx="914400" cy="914400"/>
          </a:xfrm>
          <a:prstGeom prst="rect">
            <a:avLst/>
          </a:prstGeom>
        </p:spPr>
      </p:pic>
      <p:pic>
        <p:nvPicPr>
          <p:cNvPr id="15" name="Grafický objekt 14" descr="Budoucnost se souvislou výplní">
            <a:extLst>
              <a:ext uri="{FF2B5EF4-FFF2-40B4-BE49-F238E27FC236}">
                <a16:creationId xmlns:a16="http://schemas.microsoft.com/office/drawing/2014/main" id="{F113F9FC-85A3-C369-4391-89ADF87838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70413" y="3508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03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5B265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3" name="Volný tvar 17">
            <a:extLst>
              <a:ext uri="{FF2B5EF4-FFF2-40B4-BE49-F238E27FC236}">
                <a16:creationId xmlns:a16="http://schemas.microsoft.com/office/drawing/2014/main" id="{01BC1396-19A9-B430-7C0D-66EC794FFC9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71BB8529-31F4-114D-4C2A-28481678D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12" name="Logo UZIS">
            <a:extLst>
              <a:ext uri="{FF2B5EF4-FFF2-40B4-BE49-F238E27FC236}">
                <a16:creationId xmlns:a16="http://schemas.microsoft.com/office/drawing/2014/main" id="{3B9E7448-F674-6B14-641B-E2193C5A44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65" y="6425889"/>
            <a:ext cx="411229" cy="270000"/>
          </a:xfrm>
          <a:prstGeom prst="rect">
            <a:avLst/>
          </a:prstGeom>
        </p:spPr>
      </p:pic>
      <p:cxnSp>
        <p:nvCxnSpPr>
          <p:cNvPr id="13" name="Přímá spojnice 3">
            <a:extLst>
              <a:ext uri="{FF2B5EF4-FFF2-40B4-BE49-F238E27FC236}">
                <a16:creationId xmlns:a16="http://schemas.microsoft.com/office/drawing/2014/main" id="{7930D09D-776A-2428-4AC8-6B8FB90B4B95}"/>
              </a:ext>
            </a:extLst>
          </p:cNvPr>
          <p:cNvCxnSpPr>
            <a:cxnSpLocks/>
          </p:cNvCxnSpPr>
          <p:nvPr userDrawn="1"/>
        </p:nvCxnSpPr>
        <p:spPr>
          <a:xfrm>
            <a:off x="1060411" y="6523200"/>
            <a:ext cx="4716000" cy="7961"/>
          </a:xfrm>
          <a:prstGeom prst="line">
            <a:avLst/>
          </a:prstGeom>
          <a:noFill/>
          <a:ln w="6350" cap="flat" cmpd="sng" algn="ctr">
            <a:solidFill>
              <a:srgbClr val="383C63"/>
            </a:solidFill>
            <a:prstDash val="solid"/>
            <a:miter lim="800000"/>
          </a:ln>
          <a:effectLst/>
        </p:spPr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D58F8430-9574-781F-0D00-7283FCCA3D66}"/>
              </a:ext>
            </a:extLst>
          </p:cNvPr>
          <p:cNvSpPr/>
          <p:nvPr userDrawn="1"/>
        </p:nvSpPr>
        <p:spPr>
          <a:xfrm>
            <a:off x="1559732" y="6539370"/>
            <a:ext cx="371735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>
                <a:ln>
                  <a:noFill/>
                </a:ln>
                <a:solidFill>
                  <a:srgbClr val="383C63"/>
                </a:solidFill>
                <a:effectLst/>
                <a:uLnTx/>
                <a:uFillTx/>
              </a:rPr>
              <a:t>NÁRODNÍ KONCEPCE PALIATIVNÍ PÉČE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383C63"/>
              </a:solidFill>
              <a:effectLst/>
              <a:uLnTx/>
              <a:uFillTx/>
            </a:endParaRP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A909EF13-03F9-6F08-66F0-33A00D3F6D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86" y="6476079"/>
            <a:ext cx="1048874" cy="252000"/>
          </a:xfrm>
          <a:prstGeom prst="rect">
            <a:avLst/>
          </a:prstGeom>
        </p:spPr>
      </p:pic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E23D5BE2-CCDA-0F8B-EC5A-5BF55DE04F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7019" y="6500472"/>
            <a:ext cx="2101765" cy="180000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DE2F4B22-F6BC-39DF-C5C4-C205B499DC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13444" y="6458125"/>
            <a:ext cx="1293439" cy="2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5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5B265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00847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383C6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69130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77157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02431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70017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8359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1E9F78-E2CE-4E8B-BE9E-D684648B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30.09.2025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E5DDF9-EF30-4D78-811A-73ED0762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501578-6596-47E2-A888-C9138A57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D92C38A-ACF3-4511-83B2-BBC8D3BC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1" y="276357"/>
            <a:ext cx="12077699" cy="83235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C22728"/>
                </a:solidFill>
                <a:effectLst/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6E1183-66C6-4A27-95E6-796A78D36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68" y="2201679"/>
            <a:ext cx="10515600" cy="2143935"/>
          </a:xfrm>
        </p:spPr>
        <p:txBody>
          <a:bodyPr/>
          <a:lstStyle>
            <a:lvl1pPr>
              <a:defRPr sz="3200" b="1">
                <a:solidFill>
                  <a:srgbClr val="232C77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3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</p:spTree>
    <p:extLst>
      <p:ext uri="{BB962C8B-B14F-4D97-AF65-F5344CB8AC3E}">
        <p14:creationId xmlns:p14="http://schemas.microsoft.com/office/powerpoint/2010/main" val="1649470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040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25353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2146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Rectangle 9">
            <a:extLst>
              <a:ext uri="{FF2B5EF4-FFF2-40B4-BE49-F238E27FC236}">
                <a16:creationId xmlns:a16="http://schemas.microsoft.com/office/drawing/2014/main" id="{43E7B9A0-FFF7-4897-B303-228785432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" y="0"/>
            <a:ext cx="10699751" cy="1079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schemeClr val="bg1"/>
              </a:solidFill>
              <a:latin typeface="Garamond" charset="0"/>
              <a:ea typeface="ＭＳ Ｐゴシック" charset="0"/>
            </a:endParaRPr>
          </a:p>
        </p:txBody>
      </p:sp>
      <p:sp>
        <p:nvSpPr>
          <p:cNvPr id="335874" name="Rectangle 2">
            <a:extLst>
              <a:ext uri="{FF2B5EF4-FFF2-40B4-BE49-F238E27FC236}">
                <a16:creationId xmlns:a16="http://schemas.microsoft.com/office/drawing/2014/main" id="{2BA131D0-1940-4FA4-B341-7EAF34A5B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44651" y="1"/>
            <a:ext cx="9059333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</a:t>
            </a:r>
            <a:r>
              <a:rPr lang="en-US"/>
              <a:t> </a:t>
            </a:r>
            <a:br>
              <a:rPr lang="cs-CZ"/>
            </a:br>
            <a:r>
              <a:rPr lang="cs-CZ"/>
              <a:t>PŘEDLOHY NADPISŮ.</a:t>
            </a:r>
          </a:p>
        </p:txBody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7EB3D756-5140-4A72-8CBF-287AD0E1C8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44651" y="1600201"/>
            <a:ext cx="905933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35876" name="Rectangle 4">
            <a:extLst>
              <a:ext uri="{FF2B5EF4-FFF2-40B4-BE49-F238E27FC236}">
                <a16:creationId xmlns:a16="http://schemas.microsoft.com/office/drawing/2014/main" id="{A7E10609-C8FE-4228-8BBD-54479D312F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4651" y="6245225"/>
            <a:ext cx="182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  <a:ea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>
            <a:extLst>
              <a:ext uri="{FF2B5EF4-FFF2-40B4-BE49-F238E27FC236}">
                <a16:creationId xmlns:a16="http://schemas.microsoft.com/office/drawing/2014/main" id="{B36388EC-3607-4FCC-99B3-854CE0B184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37288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  <a:ea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>
            <a:extLst>
              <a:ext uri="{FF2B5EF4-FFF2-40B4-BE49-F238E27FC236}">
                <a16:creationId xmlns:a16="http://schemas.microsoft.com/office/drawing/2014/main" id="{7584D390-D610-4336-A969-890FCA7456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6167" y="6245225"/>
            <a:ext cx="244686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Sans" charset="0"/>
              </a:defRPr>
            </a:lvl1pPr>
          </a:lstStyle>
          <a:p>
            <a:fld id="{3D456D12-D4CC-45DD-8D79-877EE7441368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335880" name="Rectangle 8">
            <a:extLst>
              <a:ext uri="{FF2B5EF4-FFF2-40B4-BE49-F238E27FC236}">
                <a16:creationId xmlns:a16="http://schemas.microsoft.com/office/drawing/2014/main" id="{87505284-6EB8-4041-B4DB-43576EFED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4085" y="558800"/>
            <a:ext cx="696383" cy="522288"/>
          </a:xfrm>
          <a:prstGeom prst="rect">
            <a:avLst/>
          </a:prstGeom>
          <a:solidFill>
            <a:srgbClr val="D3114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sp>
        <p:nvSpPr>
          <p:cNvPr id="335882" name="Rectangle 10">
            <a:extLst>
              <a:ext uri="{FF2B5EF4-FFF2-40B4-BE49-F238E27FC236}">
                <a16:creationId xmlns:a16="http://schemas.microsoft.com/office/drawing/2014/main" id="{596C6CE9-8A7A-442E-8B42-F8D97548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5618" y="0"/>
            <a:ext cx="696383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sp>
        <p:nvSpPr>
          <p:cNvPr id="335883" name="Rectangle 11">
            <a:extLst>
              <a:ext uri="{FF2B5EF4-FFF2-40B4-BE49-F238E27FC236}">
                <a16:creationId xmlns:a16="http://schemas.microsoft.com/office/drawing/2014/main" id="{6F8FA850-AD00-44AC-A9EE-2D828A1EF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558800"/>
            <a:ext cx="696383" cy="5222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sp>
        <p:nvSpPr>
          <p:cNvPr id="335884" name="Rectangle 12">
            <a:extLst>
              <a:ext uri="{FF2B5EF4-FFF2-40B4-BE49-F238E27FC236}">
                <a16:creationId xmlns:a16="http://schemas.microsoft.com/office/drawing/2014/main" id="{0E1D92EA-586B-4417-A6A3-9E671B8C1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0"/>
            <a:ext cx="696383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3400">
              <a:latin typeface="Arial" charset="0"/>
              <a:ea typeface="ＭＳ Ｐゴシック" charset="0"/>
            </a:endParaRPr>
          </a:p>
        </p:txBody>
      </p:sp>
      <p:pic>
        <p:nvPicPr>
          <p:cNvPr id="1036" name="Picture 15" descr="pp_podtisk">
            <a:extLst>
              <a:ext uri="{FF2B5EF4-FFF2-40B4-BE49-F238E27FC236}">
                <a16:creationId xmlns:a16="http://schemas.microsoft.com/office/drawing/2014/main" id="{C902F9A9-6879-43A0-AAB6-C5DA7D789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1438"/>
            <a:ext cx="118956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12" r:id="rId2"/>
  </p:sldLayoutIdLst>
  <p:transition>
    <p:zoom dir="in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  <a:ea typeface="+mn-ea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bg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bg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bg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30.09.2025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3822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661" r:id="rId5"/>
    <p:sldLayoutId id="2147483662" r:id="rId6"/>
    <p:sldLayoutId id="2147483804" r:id="rId7"/>
    <p:sldLayoutId id="2147483805" r:id="rId8"/>
    <p:sldLayoutId id="2147483806" r:id="rId9"/>
    <p:sldLayoutId id="2147483744" r:id="rId10"/>
    <p:sldLayoutId id="2147483745" r:id="rId11"/>
    <p:sldLayoutId id="2147483893" r:id="rId12"/>
    <p:sldLayoutId id="2147483894" r:id="rId13"/>
    <p:sldLayoutId id="2147483896" r:id="rId14"/>
    <p:sldLayoutId id="2147483897" r:id="rId15"/>
    <p:sldLayoutId id="2147483861" r:id="rId16"/>
    <p:sldLayoutId id="2147483862" r:id="rId17"/>
    <p:sldLayoutId id="21474837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zd.gov.cz/wp-content/uploads/2025/03/Vestnik-MZD_05-2025.pdf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sv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ockoreport.uzis.cz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60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68B7BA-1288-DEE0-F72D-1C137BEC0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4651" y="2463800"/>
            <a:ext cx="9059333" cy="3364432"/>
          </a:xfrm>
        </p:spPr>
        <p:txBody>
          <a:bodyPr/>
          <a:lstStyle/>
          <a:p>
            <a:pPr algn="ctr"/>
            <a:r>
              <a:rPr lang="cs-CZ" dirty="0"/>
              <a:t>Snídaně s novináři 30. 9. 2025</a:t>
            </a:r>
            <a:br>
              <a:rPr lang="cs-CZ" dirty="0"/>
            </a:br>
            <a:br>
              <a:rPr lang="cs-CZ" dirty="0"/>
            </a:br>
            <a:r>
              <a:rPr lang="cs-CZ" sz="4000" dirty="0"/>
              <a:t>Spolupráce MZD s praktickými lékaři</a:t>
            </a:r>
            <a:br>
              <a:rPr lang="cs-CZ" dirty="0"/>
            </a:br>
            <a:r>
              <a:rPr lang="cs-CZ" dirty="0"/>
              <a:t>- </a:t>
            </a:r>
            <a:r>
              <a:rPr lang="cs-CZ" sz="2800" dirty="0"/>
              <a:t>reforma preventivních prohlídek</a:t>
            </a:r>
            <a:br>
              <a:rPr lang="cs-CZ" sz="2800" dirty="0"/>
            </a:br>
            <a:r>
              <a:rPr lang="cs-CZ" sz="2800" dirty="0"/>
              <a:t>- spolupráce na screeningových programech</a:t>
            </a:r>
            <a:br>
              <a:rPr lang="cs-CZ" sz="2800" dirty="0"/>
            </a:br>
            <a:r>
              <a:rPr lang="cs-CZ" sz="2800" dirty="0"/>
              <a:t>- primární péče ve strategiích a koncepcích MZD</a:t>
            </a:r>
            <a:br>
              <a:rPr lang="cs-CZ" sz="2800" dirty="0"/>
            </a:br>
            <a:r>
              <a:rPr lang="cs-CZ" sz="2800" dirty="0"/>
              <a:t>- zrušení preskripčního omezení u „L“ léčiv</a:t>
            </a:r>
            <a:br>
              <a:rPr lang="cs-CZ" sz="2800" dirty="0"/>
            </a:br>
            <a:br>
              <a:rPr lang="cs-CZ" sz="2800" dirty="0"/>
            </a:b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157038448"/>
      </p:ext>
    </p:extLst>
  </p:cSld>
  <p:clrMapOvr>
    <a:masterClrMapping/>
  </p:clrMapOvr>
  <p:transition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F44A84-54D2-95C1-0725-4F4E1D87D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Reforma preventivních prohlídek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3C834E-6C29-1642-3F02-C764DBC01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1563" y="1273323"/>
            <a:ext cx="9059333" cy="4852841"/>
          </a:xfrm>
        </p:spPr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Všeobecná preventivní prohlídka:</a:t>
            </a:r>
          </a:p>
          <a:p>
            <a:pPr marL="342900" lvl="0" indent="-342900" algn="just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cs-CZ" sz="16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rozšíření náplně a zvýšení frekvence laboratorních vyšetření - povedou k dřívějšímu záchytu rizikových faktorů pro kardiovaskulárně-metabolicko-renální riziko pacienta (krevní obraz, jaterní testy, glykémie, kreatinin v séru, odhad glomerulární filtrace, moč chemicky a sediment, poměr albuminu a kreatininu v aktuální moči (ACR), celkový cholesterol, HDL-cholesterol, LDL-cholesterol a triacylglyceroly, EKG), po zhodnocení případná dispenzarizace nebo navržení individuálního léčebného postupu,</a:t>
            </a:r>
            <a:endParaRPr lang="cs-CZ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cs-CZ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anamnézy doplněno zaměření na dědičná a duševní onemocnění,</a:t>
            </a:r>
            <a:endParaRPr lang="cs-CZ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cs-CZ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zaměření na prevenci onemocnění s důrazem na screeningové programy a programy časného záchytu onkologických onemocnění, osteoporózy, demence nebo chronického onemocnění ledvin,</a:t>
            </a:r>
            <a:endParaRPr lang="cs-CZ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cs-CZ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kontrola absolvování: gynekologické preventivní prohlídky, screeningu kolorektálního karcinomu, karcinomu prsu, programu časného záchytu karcinomu prostaty, karcinomu plic, aneurysmatu abdominální aorty, osteoporózy a demence - poučení pacienta o rizicích spojených s jejich odmítnutím nebo s jejich neabsolvováním,</a:t>
            </a:r>
            <a:endParaRPr lang="cs-CZ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kontrola provedených očkování</a:t>
            </a:r>
            <a:endParaRPr lang="cs-CZ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38439"/>
      </p:ext>
    </p:extLst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1458ACD7-EA26-121E-ECA4-A0233F2F8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Reforma preventivních prohlídek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5248630-8280-330D-93AA-378519693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098" y="1275461"/>
            <a:ext cx="9059333" cy="4877511"/>
          </a:xfrm>
        </p:spPr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Všeobecná preventivní prohlídka dětí:</a:t>
            </a:r>
          </a:p>
          <a:p>
            <a:pPr marL="342900" lvl="0" indent="-342900" algn="just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cs-CZ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kontrola provedených očkování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 rozsahu stanoveném právními předpisy, ale i doporučených očkování pro daný věk (hrazená i nehrazená),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cs-CZ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poučení o péči o novorozence ve zdraví i nemoci, základy manipulace s novorozencem,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cs-CZ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poučení o kojení, případně o umělé mléčné výživě,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 6 až 12 měsících věku vyšetření zraku, v rámci screeningového programu včasného záchytu závažných očních vad,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při pozitivní rodinné anamnéze se vyšetření opakuje ve 2 a ve 3 letech věku dítěte, případné předání do další péče specialisty; metodika viz </a:t>
            </a:r>
            <a:r>
              <a:rPr lang="cs-CZ" sz="1600" dirty="0">
                <a:hlinkClick r:id="rId2"/>
              </a:rPr>
              <a:t>Věstník MZD ČR 5/2025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cs-CZ" dirty="0">
                <a:solidFill>
                  <a:srgbClr val="FF0000"/>
                </a:solidFill>
              </a:rPr>
              <a:t>Gynekologická preventivní prohlídka: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kontrola absolvování screeningového vyšetření karcinomu prsu a kolorektálního karcinomu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cs-CZ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poučení pacienta o rizicích spojených s jejich odmítnutím nebo s jejich neabsolvováním.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cs-CZ" dirty="0">
              <a:solidFill>
                <a:srgbClr val="FF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7412494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5686BC-3819-885D-5BCC-BECF6DF1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400" dirty="0"/>
              <a:t>Spolupráce na screeningových programech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8837A9-8702-BA8D-783B-7BF1FAB98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485" y="1166018"/>
            <a:ext cx="9908595" cy="5243249"/>
          </a:xfrm>
        </p:spPr>
        <p:txBody>
          <a:bodyPr/>
          <a:lstStyle/>
          <a:p>
            <a:r>
              <a:rPr lang="cs-CZ" sz="1800" dirty="0">
                <a:solidFill>
                  <a:srgbClr val="FF0000"/>
                </a:solidFill>
              </a:rPr>
              <a:t>Program screeningu kolorektálního karcinomu</a:t>
            </a:r>
          </a:p>
          <a:p>
            <a:pPr marL="0" indent="0"/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Pokrytí programem v roce 2024 dosahovalo 31,1 % ve standardním dvouletém intervalu</a:t>
            </a:r>
          </a:p>
          <a:p>
            <a:pPr marL="0" indent="0"/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Úplné pokrytí v rozšířeném tříletém intervalu dosahovalo v roce 2024 hodnoty 50,7 %</a:t>
            </a:r>
          </a:p>
          <a:p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Převažující role VPL v </a:t>
            </a:r>
            <a:r>
              <a:rPr kumimoji="0" lang="cs-CZ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rámc</a:t>
            </a:r>
            <a:r>
              <a:rPr lang="cs-CZ" sz="1400" kern="100" dirty="0">
                <a:solidFill>
                  <a:srgbClr val="003D61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TOKS vyšetření</a:t>
            </a:r>
            <a:endParaRPr lang="cs-CZ" sz="1600" dirty="0">
              <a:solidFill>
                <a:srgbClr val="FF0000"/>
              </a:solidFill>
            </a:endParaRPr>
          </a:p>
          <a:p>
            <a:r>
              <a:rPr lang="cs-CZ" sz="1800" dirty="0">
                <a:solidFill>
                  <a:srgbClr val="FF0000"/>
                </a:solidFill>
              </a:rPr>
              <a:t>Program screeningu karcinomu prsu</a:t>
            </a:r>
          </a:p>
          <a:p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Pokrytí programem v roce 2024 dosahovalo 59,9 % ve standardním dvouletém intervalu</a:t>
            </a:r>
          </a:p>
          <a:p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Posilující role VPL ve vyšších věkových kategoriích</a:t>
            </a:r>
            <a:endParaRPr lang="cs-CZ" dirty="0">
              <a:solidFill>
                <a:srgbClr val="FF0000"/>
              </a:solidFill>
            </a:endParaRPr>
          </a:p>
          <a:p>
            <a:r>
              <a:rPr lang="cs-CZ" sz="1800" dirty="0">
                <a:solidFill>
                  <a:srgbClr val="FF0000"/>
                </a:solidFill>
              </a:rPr>
              <a:t>Program screeningu karcinomu děložního hrdla</a:t>
            </a:r>
          </a:p>
          <a:p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Pokrytí programem v roce 2024 dosahovalo 58,1 % ve standardním jednoletém intervalu</a:t>
            </a:r>
          </a:p>
          <a:p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Vyšetření prováděno v rámci pravidelných prohlídek u gynekologa, nově kontrola provedení u VPL</a:t>
            </a:r>
          </a:p>
          <a:p>
            <a:r>
              <a:rPr lang="cs-CZ" sz="1800" dirty="0">
                <a:solidFill>
                  <a:srgbClr val="FF0000"/>
                </a:solidFill>
              </a:rPr>
              <a:t>Pilotní program časného záchytu karcinomu plic</a:t>
            </a:r>
          </a:p>
          <a:p>
            <a:pPr marL="0" indent="0"/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Počet oslovených osob do programu je 36 668 u VPL dle dat za období leden 2022 – březen 2025</a:t>
            </a:r>
          </a:p>
          <a:p>
            <a:pPr marL="0" indent="0"/>
            <a:r>
              <a:rPr kumimoji="0" lang="pl-PL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Aktuální počet zapojených VPL je 2 150 IČZ (49 %) </a:t>
            </a:r>
            <a:endParaRPr kumimoji="0" lang="cs-CZ" sz="1400" b="1" i="0" u="none" strike="noStrike" kern="100" cap="none" spc="0" normalizeH="0" baseline="0" noProof="0" dirty="0">
              <a:ln>
                <a:noFill/>
              </a:ln>
              <a:solidFill>
                <a:srgbClr val="003D61"/>
              </a:solidFill>
              <a:effectLst/>
              <a:uLnTx/>
              <a:uFillTx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Prostřednictvím VPL prováděna i krátká intervence k odvykání kouření</a:t>
            </a:r>
            <a:endParaRPr lang="cs-CZ" dirty="0">
              <a:solidFill>
                <a:srgbClr val="FF0000"/>
              </a:solidFill>
            </a:endParaRPr>
          </a:p>
          <a:p>
            <a:r>
              <a:rPr lang="cs-CZ" sz="1800" dirty="0">
                <a:solidFill>
                  <a:srgbClr val="FF0000"/>
                </a:solidFill>
              </a:rPr>
              <a:t>Pilotní program časného záchytu karcinomu prostaty</a:t>
            </a:r>
          </a:p>
          <a:p>
            <a:pPr marL="0" indent="0"/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Počet oslovených osob do programu je 186 624 u VPL</a:t>
            </a:r>
            <a:r>
              <a:rPr lang="cs-CZ" sz="1400" kern="100" dirty="0">
                <a:solidFill>
                  <a:srgbClr val="003D61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dle dat za období leden 2024 - březen 2025</a:t>
            </a:r>
          </a:p>
          <a:p>
            <a:pPr marL="0" indent="0"/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Aktuální počet zapojených VPL je 3 413 IČZ (72,7 %)</a:t>
            </a:r>
          </a:p>
          <a:p>
            <a:r>
              <a:rPr lang="cs-CZ" sz="1800" dirty="0">
                <a:solidFill>
                  <a:srgbClr val="FF0000"/>
                </a:solidFill>
              </a:rPr>
              <a:t>Pilotní program časného záchytu výdutě břišní aorty</a:t>
            </a:r>
          </a:p>
          <a:p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Osloveno 2 207 mužů u VPL u celkem 753 IČZ VPL – dle dat za období leden-březen 2025 (tj. velmi iniciální data)</a:t>
            </a:r>
          </a:p>
          <a:p>
            <a:r>
              <a:rPr kumimoji="0" lang="cs-CZ" sz="1400" b="1" i="0" u="none" strike="noStrike" kern="10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Edukace VPL k oslovení mužů k zapojení do programu</a:t>
            </a:r>
            <a:endParaRPr lang="cs-CZ" sz="1400" dirty="0">
              <a:solidFill>
                <a:srgbClr val="FF0000"/>
              </a:solidFill>
            </a:endParaRPr>
          </a:p>
        </p:txBody>
      </p:sp>
      <p:pic>
        <p:nvPicPr>
          <p:cNvPr id="6" name="Obrázek 5" descr="Obsah obrázku Grafika, grafický design, Purpurová, růžová&#10;&#10;Obsah vygenerovaný umělou inteligencí může být nesprávný.">
            <a:extLst>
              <a:ext uri="{FF2B5EF4-FFF2-40B4-BE49-F238E27FC236}">
                <a16:creationId xmlns:a16="http://schemas.microsoft.com/office/drawing/2014/main" id="{64C7BA62-3D96-F1E1-63FB-F2AA26B4C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416" y="2434412"/>
            <a:ext cx="678616" cy="576000"/>
          </a:xfrm>
          <a:prstGeom prst="rect">
            <a:avLst/>
          </a:prstGeom>
        </p:spPr>
      </p:pic>
      <p:pic>
        <p:nvPicPr>
          <p:cNvPr id="8" name="Obrázek 7" descr="Obsah obrázku kruh, Grafika, symbol, design&#10;&#10;Obsah vygenerovaný umělou inteligencí může být nesprávný.">
            <a:extLst>
              <a:ext uri="{FF2B5EF4-FFF2-40B4-BE49-F238E27FC236}">
                <a16:creationId xmlns:a16="http://schemas.microsoft.com/office/drawing/2014/main" id="{CC867A54-E208-E59F-0476-3CE91DB58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654" y="1422239"/>
            <a:ext cx="636140" cy="636140"/>
          </a:xfrm>
          <a:prstGeom prst="rect">
            <a:avLst/>
          </a:prstGeom>
        </p:spPr>
      </p:pic>
      <p:pic>
        <p:nvPicPr>
          <p:cNvPr id="10" name="Obrázek 9" descr="Obsah obrázku symbol, logo, Písmo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74F2E0C3-0CD4-9CDB-6937-CCAEFF73F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279" y="3189812"/>
            <a:ext cx="669317" cy="669317"/>
          </a:xfrm>
          <a:prstGeom prst="rect">
            <a:avLst/>
          </a:prstGeom>
        </p:spPr>
      </p:pic>
      <p:pic>
        <p:nvPicPr>
          <p:cNvPr id="12" name="Obrázek 11" descr="Obsah obrázku Grafika, klipart, symbol, silueta&#10;&#10;Obsah vygenerovaný umělou inteligencí může být nesprávný.">
            <a:extLst>
              <a:ext uri="{FF2B5EF4-FFF2-40B4-BE49-F238E27FC236}">
                <a16:creationId xmlns:a16="http://schemas.microsoft.com/office/drawing/2014/main" id="{C323CE9B-DE55-6C67-607E-3634B1B57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445" y="4235162"/>
            <a:ext cx="654151" cy="576000"/>
          </a:xfrm>
          <a:prstGeom prst="rect">
            <a:avLst/>
          </a:prstGeom>
        </p:spPr>
      </p:pic>
      <p:pic>
        <p:nvPicPr>
          <p:cNvPr id="14" name="Obrázek 13" descr="Obsah obrázku klipart, design, ilustrace, umění&#10;&#10;Obsah vygenerovaný umělou inteligencí může být nesprávný.">
            <a:extLst>
              <a:ext uri="{FF2B5EF4-FFF2-40B4-BE49-F238E27FC236}">
                <a16:creationId xmlns:a16="http://schemas.microsoft.com/office/drawing/2014/main" id="{BC3978C5-C34D-55A0-3D39-BB8303B775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7260" y="5147710"/>
            <a:ext cx="657318" cy="576000"/>
          </a:xfrm>
          <a:prstGeom prst="rect">
            <a:avLst/>
          </a:prstGeom>
        </p:spPr>
      </p:pic>
      <p:pic>
        <p:nvPicPr>
          <p:cNvPr id="16" name="Obrázek 15" descr="Obsah obrázku Grafika, umění&#10;&#10;Obsah vygenerovaný umělou inteligencí může být nesprávný.">
            <a:extLst>
              <a:ext uri="{FF2B5EF4-FFF2-40B4-BE49-F238E27FC236}">
                <a16:creationId xmlns:a16="http://schemas.microsoft.com/office/drawing/2014/main" id="{486923B1-0C01-91C2-0186-4A436F1CED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0503" y="5978291"/>
            <a:ext cx="688296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60383"/>
      </p:ext>
    </p:extLst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5686BC-3819-885D-5BCC-BECF6DF1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400" dirty="0"/>
              <a:t>Pravidelný reporting pro praktické lékaře pro dospělé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8837A9-8702-BA8D-783B-7BF1FAB98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389" y="1180159"/>
            <a:ext cx="11405070" cy="3283339"/>
          </a:xfrm>
        </p:spPr>
        <p:txBody>
          <a:bodyPr/>
          <a:lstStyle/>
          <a:p>
            <a:pPr marR="0" lvl="0" defTabSz="914400" latinLnBrk="0">
              <a:lnSpc>
                <a:spcPct val="125000"/>
              </a:lnSpc>
              <a:buClrTx/>
              <a:buSzTx/>
              <a:buFontTx/>
              <a:buChar char="-"/>
              <a:tabLst/>
              <a:defRPr/>
            </a:pPr>
            <a:r>
              <a:rPr lang="cs-CZ" b="0" dirty="0">
                <a:latin typeface="Arial" panose="020B0604020202020204" pitchFamily="34" charset="0"/>
                <a:cs typeface="Arial" panose="020B0604020202020204" pitchFamily="34" charset="0"/>
              </a:rPr>
              <a:t>Reporting je realizován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elektronicky datovou schránkou přímo danému praktickému lékaři </a:t>
            </a:r>
            <a:r>
              <a:rPr lang="cs-CZ" b="0" dirty="0">
                <a:latin typeface="Arial" panose="020B0604020202020204" pitchFamily="34" charset="0"/>
                <a:cs typeface="Arial" panose="020B0604020202020204" pitchFamily="34" charset="0"/>
              </a:rPr>
              <a:t>(identifikace probíhá pomocí IČO a IČZ)</a:t>
            </a:r>
          </a:p>
          <a:p>
            <a:pPr marR="0" lvl="0" defTabSz="914400" latinLnBrk="0">
              <a:lnSpc>
                <a:spcPct val="125000"/>
              </a:lnSpc>
              <a:buClrTx/>
              <a:buSzTx/>
              <a:buFontTx/>
              <a:buChar char="-"/>
              <a:tabLst/>
              <a:defRPr/>
            </a:pPr>
            <a:r>
              <a:rPr lang="cs-CZ" b="0" dirty="0">
                <a:latin typeface="Arial" panose="020B0604020202020204" pitchFamily="34" charset="0"/>
                <a:cs typeface="Arial" panose="020B0604020202020204" pitchFamily="34" charset="0"/>
              </a:rPr>
              <a:t>U daného poskytovatele je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 základě kapitační platby definována cílová populace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b="0" dirty="0">
                <a:latin typeface="Arial" panose="020B0604020202020204" pitchFamily="34" charset="0"/>
                <a:cs typeface="Arial" panose="020B0604020202020204" pitchFamily="34" charset="0"/>
              </a:rPr>
              <a:t>k danému screeningovému programu → výpočet indikátorů (např. pokrytí)</a:t>
            </a:r>
          </a:p>
          <a:p>
            <a:pPr marR="0" lvl="0" defTabSz="914400" latinLnBrk="0">
              <a:lnSpc>
                <a:spcPct val="125000"/>
              </a:lnSpc>
              <a:buClrTx/>
              <a:buSzTx/>
              <a:buFontTx/>
              <a:buChar char="-"/>
              <a:tabLst/>
              <a:defRPr/>
            </a:pPr>
            <a:r>
              <a:rPr lang="cs-CZ" b="0" dirty="0">
                <a:latin typeface="Arial" panose="020B0604020202020204" pitchFamily="34" charset="0"/>
                <a:cs typeface="Arial" panose="020B0604020202020204" pitchFamily="34" charset="0"/>
              </a:rPr>
              <a:t>Obsahem informace o programech:</a:t>
            </a:r>
          </a:p>
          <a:p>
            <a:pPr>
              <a:lnSpc>
                <a:spcPct val="125000"/>
              </a:lnSpc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Účel reportingu: </a:t>
            </a:r>
            <a:r>
              <a:rPr lang="cs-CZ" b="0" dirty="0">
                <a:latin typeface="Arial" panose="020B0604020202020204" pitchFamily="34" charset="0"/>
                <a:cs typeface="Arial" panose="020B0604020202020204" pitchFamily="34" charset="0"/>
              </a:rPr>
              <a:t>„audit výkaznictví“, monitoring, vyhodnocení a možné zefektivnění celého procesu, informování o čekací době na vyšetření a srovnání s průměrem v ČR, vnitřní audit pracovišť, možnost srovnání s průměrem v ČR</a:t>
            </a:r>
          </a:p>
          <a:p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5" name="Grafický objekt 4" descr="Databáze">
            <a:extLst>
              <a:ext uri="{FF2B5EF4-FFF2-40B4-BE49-F238E27FC236}">
                <a16:creationId xmlns:a16="http://schemas.microsoft.com/office/drawing/2014/main" id="{F4A76F72-1887-048A-2404-3903E5379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7669" y="5042056"/>
            <a:ext cx="1097418" cy="109741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80FDBBE8-6765-4D65-DDDC-D7FA2F5206A1}"/>
              </a:ext>
            </a:extLst>
          </p:cNvPr>
          <p:cNvSpPr txBox="1"/>
          <p:nvPr/>
        </p:nvSpPr>
        <p:spPr>
          <a:xfrm>
            <a:off x="3344365" y="6123600"/>
            <a:ext cx="1264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E6B03C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Datový sklad</a:t>
            </a:r>
          </a:p>
        </p:txBody>
      </p:sp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C7946AFA-F249-0AC1-8CF2-616302D351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729" y="4641249"/>
            <a:ext cx="2290305" cy="419456"/>
          </a:xfrm>
          <a:prstGeom prst="rect">
            <a:avLst/>
          </a:prstGeom>
        </p:spPr>
      </p:pic>
      <p:sp>
        <p:nvSpPr>
          <p:cNvPr id="8" name="Šipka: doprava 7">
            <a:extLst>
              <a:ext uri="{FF2B5EF4-FFF2-40B4-BE49-F238E27FC236}">
                <a16:creationId xmlns:a16="http://schemas.microsoft.com/office/drawing/2014/main" id="{6D46062D-E36B-6BC0-6CF0-5FCD6B1B55A6}"/>
              </a:ext>
            </a:extLst>
          </p:cNvPr>
          <p:cNvSpPr/>
          <p:nvPr/>
        </p:nvSpPr>
        <p:spPr>
          <a:xfrm>
            <a:off x="2382472" y="5745173"/>
            <a:ext cx="1025578" cy="37747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4C5B0CC-14FB-B995-1D70-4400BB70FCB8}"/>
              </a:ext>
            </a:extLst>
          </p:cNvPr>
          <p:cNvSpPr txBox="1"/>
          <p:nvPr/>
        </p:nvSpPr>
        <p:spPr>
          <a:xfrm>
            <a:off x="1013310" y="5644249"/>
            <a:ext cx="957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100" b="1" i="0" u="none" strike="noStrike" kern="1200" cap="none" spc="0" normalizeH="0" baseline="0" noProof="0" dirty="0">
                <a:ln>
                  <a:noFill/>
                </a:ln>
                <a:solidFill>
                  <a:srgbClr val="E6B03C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…</a:t>
            </a:r>
          </a:p>
        </p:txBody>
      </p:sp>
      <p:pic>
        <p:nvPicPr>
          <p:cNvPr id="14" name="Grafický objekt 13" descr="Databáze">
            <a:extLst>
              <a:ext uri="{FF2B5EF4-FFF2-40B4-BE49-F238E27FC236}">
                <a16:creationId xmlns:a16="http://schemas.microsoft.com/office/drawing/2014/main" id="{3E623FFE-9527-3769-32D4-F5D7476F5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08335" y="5112278"/>
            <a:ext cx="511095" cy="511095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5BA540AF-2D35-0D13-E9E1-5C602A74FEC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09456" y="5155174"/>
            <a:ext cx="957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E6B03C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NOR</a:t>
            </a:r>
          </a:p>
        </p:txBody>
      </p:sp>
      <p:pic>
        <p:nvPicPr>
          <p:cNvPr id="16" name="Grafický objekt 15" descr="Databáze">
            <a:extLst>
              <a:ext uri="{FF2B5EF4-FFF2-40B4-BE49-F238E27FC236}">
                <a16:creationId xmlns:a16="http://schemas.microsoft.com/office/drawing/2014/main" id="{BBBF2907-6BC5-60A7-5322-B5737AFEF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14284" y="5605147"/>
            <a:ext cx="511095" cy="511095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DC8EB6DA-C4F1-DD68-4917-63A623101F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7512" y="6143053"/>
            <a:ext cx="957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E6B03C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NRHZS</a:t>
            </a:r>
          </a:p>
        </p:txBody>
      </p:sp>
      <p:pic>
        <p:nvPicPr>
          <p:cNvPr id="18" name="Grafický objekt 17" descr="Databáze">
            <a:extLst>
              <a:ext uri="{FF2B5EF4-FFF2-40B4-BE49-F238E27FC236}">
                <a16:creationId xmlns:a16="http://schemas.microsoft.com/office/drawing/2014/main" id="{8AE2253E-A6CB-BED1-5932-2C0A8A974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08335" y="6107745"/>
            <a:ext cx="511095" cy="511095"/>
          </a:xfrm>
          <a:prstGeom prst="rect">
            <a:avLst/>
          </a:prstGeom>
        </p:spPr>
      </p:pic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6F17F944-4AFE-EE9B-518F-25567F122582}"/>
              </a:ext>
            </a:extLst>
          </p:cNvPr>
          <p:cNvSpPr/>
          <p:nvPr/>
        </p:nvSpPr>
        <p:spPr>
          <a:xfrm>
            <a:off x="4691694" y="5761998"/>
            <a:ext cx="2106817" cy="37747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2B5B468C-4F87-A6B6-5545-B4E085C5FF67}"/>
              </a:ext>
            </a:extLst>
          </p:cNvPr>
          <p:cNvSpPr txBox="1"/>
          <p:nvPr/>
        </p:nvSpPr>
        <p:spPr>
          <a:xfrm>
            <a:off x="4800521" y="5274917"/>
            <a:ext cx="1854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IČO → ID datové schránky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D0B2E1DB-653B-C7C0-C417-0F2A7F28A3D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1912"/>
          <a:stretch/>
        </p:blipFill>
        <p:spPr>
          <a:xfrm>
            <a:off x="9261172" y="5121877"/>
            <a:ext cx="2571154" cy="1301848"/>
          </a:xfrm>
          <a:prstGeom prst="rect">
            <a:avLst/>
          </a:prstGeom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AF9D47BC-DBB3-3E69-FD0D-28A5A7BBA128}"/>
              </a:ext>
            </a:extLst>
          </p:cNvPr>
          <p:cNvSpPr txBox="1"/>
          <p:nvPr/>
        </p:nvSpPr>
        <p:spPr>
          <a:xfrm>
            <a:off x="9112155" y="4574917"/>
            <a:ext cx="292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REPORT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04C325F5-42DB-01F0-3785-87F22B0EB8D5}"/>
              </a:ext>
            </a:extLst>
          </p:cNvPr>
          <p:cNvSpPr txBox="1"/>
          <p:nvPr/>
        </p:nvSpPr>
        <p:spPr>
          <a:xfrm>
            <a:off x="6274783" y="4574917"/>
            <a:ext cx="292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PRŮVODNÍ DOPIS</a:t>
            </a:r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CACB4D12-A14A-2A08-1F40-C3827B42E45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4422"/>
          <a:stretch/>
        </p:blipFill>
        <p:spPr>
          <a:xfrm>
            <a:off x="7071052" y="4959223"/>
            <a:ext cx="1476000" cy="1757216"/>
          </a:xfrm>
          <a:prstGeom prst="rect">
            <a:avLst/>
          </a:prstGeom>
        </p:spPr>
      </p:pic>
      <p:sp>
        <p:nvSpPr>
          <p:cNvPr id="27" name="TextovéPole 26">
            <a:extLst>
              <a:ext uri="{FF2B5EF4-FFF2-40B4-BE49-F238E27FC236}">
                <a16:creationId xmlns:a16="http://schemas.microsoft.com/office/drawing/2014/main" id="{C028BEC1-E011-C36F-404B-B19C18176C28}"/>
              </a:ext>
            </a:extLst>
          </p:cNvPr>
          <p:cNvSpPr txBox="1"/>
          <p:nvPr/>
        </p:nvSpPr>
        <p:spPr>
          <a:xfrm>
            <a:off x="7455628" y="5749245"/>
            <a:ext cx="292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3D2EC0AB-8D64-2C3E-695D-2854A3AB35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5562" y="2840380"/>
            <a:ext cx="504000" cy="433621"/>
          </a:xfrm>
          <a:prstGeom prst="rect">
            <a:avLst/>
          </a:prstGeom>
        </p:spPr>
      </p:pic>
      <p:pic>
        <p:nvPicPr>
          <p:cNvPr id="32" name="Obrázek 31">
            <a:extLst>
              <a:ext uri="{FF2B5EF4-FFF2-40B4-BE49-F238E27FC236}">
                <a16:creationId xmlns:a16="http://schemas.microsoft.com/office/drawing/2014/main" id="{621D4302-DC0D-E1D8-FDED-DABAC86B7F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8357" y="2787312"/>
            <a:ext cx="504000" cy="522001"/>
          </a:xfrm>
          <a:prstGeom prst="rect">
            <a:avLst/>
          </a:prstGeom>
        </p:spPr>
      </p:pic>
      <p:pic>
        <p:nvPicPr>
          <p:cNvPr id="33" name="Obrázek 32">
            <a:extLst>
              <a:ext uri="{FF2B5EF4-FFF2-40B4-BE49-F238E27FC236}">
                <a16:creationId xmlns:a16="http://schemas.microsoft.com/office/drawing/2014/main" id="{D948B52D-1D39-60EB-131A-95DCB3F980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1152" y="2801738"/>
            <a:ext cx="504000" cy="510904"/>
          </a:xfrm>
          <a:prstGeom prst="rect">
            <a:avLst/>
          </a:prstGeom>
        </p:spPr>
      </p:pic>
      <p:pic>
        <p:nvPicPr>
          <p:cNvPr id="34" name="Obrázek 33" descr="Obsah obrázku Grafika, Písmo, grafický design, logo&#10;&#10;Obsah vygenerovaný umělou inteligencí může být nesprávný.">
            <a:extLst>
              <a:ext uri="{FF2B5EF4-FFF2-40B4-BE49-F238E27FC236}">
                <a16:creationId xmlns:a16="http://schemas.microsoft.com/office/drawing/2014/main" id="{6D8FBA20-D2B4-359E-2811-29CC12FC9AC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6167" r="35415" b="40334"/>
          <a:stretch/>
        </p:blipFill>
        <p:spPr>
          <a:xfrm>
            <a:off x="6783947" y="2850794"/>
            <a:ext cx="504000" cy="412792"/>
          </a:xfrm>
          <a:prstGeom prst="rect">
            <a:avLst/>
          </a:prstGeom>
        </p:spPr>
      </p:pic>
      <p:pic>
        <p:nvPicPr>
          <p:cNvPr id="36" name="Grafický objekt 35">
            <a:extLst>
              <a:ext uri="{FF2B5EF4-FFF2-40B4-BE49-F238E27FC236}">
                <a16:creationId xmlns:a16="http://schemas.microsoft.com/office/drawing/2014/main" id="{2CEE3C90-A6CB-3058-B007-88F6BC45B5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36742" y="2850190"/>
            <a:ext cx="472310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95480"/>
      </p:ext>
    </p:extLst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AB334E03-08B1-6932-CB7E-058755409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084" y="25950"/>
            <a:ext cx="9059333" cy="1052513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Primární péče ve strategiích a koncepcích MZD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C69A22-696F-4117-0811-BBE96654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0927" y="1264778"/>
            <a:ext cx="9761144" cy="5849172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 primární péče</a:t>
            </a:r>
          </a:p>
          <a:p>
            <a:pPr>
              <a:defRPr/>
            </a:pPr>
            <a:endParaRPr lang="cs-CZ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Dílčí cíl č. 1.1.1. – Posílení kompetencí praktických lékařů</a:t>
            </a:r>
          </a:p>
          <a:p>
            <a:pPr algn="just"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Dílčí cíl č. 1.1.2. – Snížení počtu preskripčních omezení</a:t>
            </a:r>
          </a:p>
          <a:p>
            <a:pPr algn="just"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Dílčí cíl č. 1.1.4. – Podpora sdružených praxí (tzv. Týmové praxe)</a:t>
            </a:r>
          </a:p>
          <a:p>
            <a:pPr algn="just"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Dílčí cíl č. 1.1.7. – Zavedení motivačních faktorů pro zabezpečení praxe       na  venkově, v obtížně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obsaditelných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méně atraktivních oblastech</a:t>
            </a: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Očkování neregistrovaných pacientů </a:t>
            </a:r>
            <a:r>
              <a:rPr lang="cs-CZ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"/>
              </a:rPr>
              <a:t>https://ockoreport.uzis.cz/</a:t>
            </a:r>
            <a:endParaRPr lang="cs-CZ" u="sng" dirty="0">
              <a:solidFill>
                <a:srgbClr val="0000FF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2984422"/>
      </p:ext>
    </p:extLst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3C356DF-A245-A969-A93F-1D705AD80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Paliativní péče </a:t>
            </a:r>
          </a:p>
          <a:p>
            <a:pPr algn="just"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rámci projektu Standardizace paliativní péče v ČR (OPZ+) je vytvořen vzdělávací program pro praktické lékaře, jehož cílem je lékaře odborně vzdělat v jednotlivých oblastech a metodách paliativní péče. Pilotní ověření bude trvat celkem 12 měsíců od února 2026 do ledna 2027. </a:t>
            </a:r>
          </a:p>
          <a:p>
            <a:pPr algn="just">
              <a:defRPr/>
            </a:pPr>
            <a:endParaRPr lang="cs-CZ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cs-CZ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Duševní onemocnění</a:t>
            </a:r>
          </a:p>
          <a:p>
            <a:pPr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zlepšení řízení a dostupnost péče v oblasti duševního zdraví</a:t>
            </a:r>
          </a:p>
          <a:p>
            <a:pPr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zvýšení kvality péče a zapojování lidí se zkušeností s duševním onemocněním</a:t>
            </a:r>
          </a:p>
          <a:p>
            <a:endParaRPr lang="cs-CZ" dirty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2BA509FA-0A8D-0E64-112F-D275E8C380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084" y="25950"/>
            <a:ext cx="9059333" cy="1052513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Primární péče ve strategiích a koncepcích MZD</a:t>
            </a:r>
          </a:p>
        </p:txBody>
      </p:sp>
    </p:spTree>
    <p:extLst>
      <p:ext uri="{BB962C8B-B14F-4D97-AF65-F5344CB8AC3E}">
        <p14:creationId xmlns:p14="http://schemas.microsoft.com/office/powerpoint/2010/main" val="2858338972"/>
      </p:ext>
    </p:extLst>
  </p:cSld>
  <p:clrMapOvr>
    <a:masterClrMapping/>
  </p:clrMapOvr>
  <p:transition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AB334E03-08B1-6932-CB7E-058755409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084" y="25950"/>
            <a:ext cx="9059333" cy="1052513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Primární péče ve strategiích a koncepcích MZD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C69A22-696F-4117-0811-BBE96654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428" y="1078463"/>
            <a:ext cx="9761144" cy="5779537"/>
          </a:xfrm>
        </p:spPr>
        <p:txBody>
          <a:bodyPr/>
          <a:lstStyle/>
          <a:p>
            <a:pPr algn="ctr">
              <a:defRPr/>
            </a:pP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Národní onkologický plán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B0FBC9-8BE0-FFB0-899B-76E02F0ADD15}"/>
              </a:ext>
            </a:extLst>
          </p:cNvPr>
          <p:cNvSpPr txBox="1"/>
          <p:nvPr/>
        </p:nvSpPr>
        <p:spPr>
          <a:xfrm>
            <a:off x="0" y="6211202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b="1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defRPr sz="1400"/>
            </a:pP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Finanční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rámec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2022-2030: 18 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mld. Kč 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11,5 mld. Kč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z EU 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fondů: ESIF, NPO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 | 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Koordinace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MZ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ČR | 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Klíčový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partner: 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Masarykův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onkologický</a:t>
            </a:r>
            <a:r>
              <a:rPr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sz="1200" b="1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ústav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61BED75-4E8D-EF7B-BC07-F0949FB3C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4968" y="454056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13380AEC-7AAA-ED61-C723-8DCEDE4FC7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7155420"/>
              </p:ext>
            </p:extLst>
          </p:nvPr>
        </p:nvGraphicFramePr>
        <p:xfrm>
          <a:off x="577049" y="1564758"/>
          <a:ext cx="5188313" cy="4576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Obrázek 7">
            <a:extLst>
              <a:ext uri="{FF2B5EF4-FFF2-40B4-BE49-F238E27FC236}">
                <a16:creationId xmlns:a16="http://schemas.microsoft.com/office/drawing/2014/main" id="{02B3DF60-6C7C-76CB-D6DB-64D8A03478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1018" y="4857328"/>
            <a:ext cx="1656787" cy="1667341"/>
          </a:xfrm>
          <a:prstGeom prst="rect">
            <a:avLst/>
          </a:prstGeom>
          <a:ln w="12700">
            <a:noFill/>
          </a:ln>
        </p:spPr>
      </p:pic>
      <p:sp>
        <p:nvSpPr>
          <p:cNvPr id="9" name="Textové pole 2">
            <a:extLst>
              <a:ext uri="{FF2B5EF4-FFF2-40B4-BE49-F238E27FC236}">
                <a16:creationId xmlns:a16="http://schemas.microsoft.com/office/drawing/2014/main" id="{77D6B8F7-C4E4-9AB0-8663-7F251C450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4672" y="4966204"/>
            <a:ext cx="3571586" cy="1381891"/>
          </a:xfrm>
          <a:prstGeom prst="rect">
            <a:avLst/>
          </a:prstGeom>
          <a:solidFill>
            <a:srgbClr val="D5DCEA">
              <a:alpha val="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49530" tIns="24765" rIns="49530" bIns="24765" numCol="1" spcCol="1270" anchor="ctr" anchorCtr="0"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i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„Zajistit každému obyvateli České republiky možnost prevence vzniku onkologického onemocnění a v případě jeho rozvoje zajistit nejvyšší možnou kvalitu péče a života bez ohledu na geografickou polohu či stadium nemoci.“</a:t>
            </a:r>
          </a:p>
        </p:txBody>
      </p:sp>
      <p:pic>
        <p:nvPicPr>
          <p:cNvPr id="10" name="Obrázek 9" descr="Obsah obrázku Grafika, klipart, symbol, kreslené&#10;&#10;Popis byl vytvořen automaticky">
            <a:extLst>
              <a:ext uri="{FF2B5EF4-FFF2-40B4-BE49-F238E27FC236}">
                <a16:creationId xmlns:a16="http://schemas.microsoft.com/office/drawing/2014/main" id="{724DADED-2EBD-B426-95C8-808A63DC5EC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530" t="7763" r="8288" b="7602"/>
          <a:stretch/>
        </p:blipFill>
        <p:spPr>
          <a:xfrm>
            <a:off x="294622" y="2774068"/>
            <a:ext cx="966081" cy="971273"/>
          </a:xfrm>
          <a:prstGeom prst="rect">
            <a:avLst/>
          </a:prstGeom>
        </p:spPr>
      </p:pic>
      <p:pic>
        <p:nvPicPr>
          <p:cNvPr id="11" name="Picture 4" descr="Image of a blue shield with a checkmark inside a green circle with transparent background">
            <a:extLst>
              <a:ext uri="{FF2B5EF4-FFF2-40B4-BE49-F238E27FC236}">
                <a16:creationId xmlns:a16="http://schemas.microsoft.com/office/drawing/2014/main" id="{68273C81-CF96-FBEB-35E5-CD22D860AC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4" t="10402" r="11496" b="12226"/>
          <a:stretch/>
        </p:blipFill>
        <p:spPr bwMode="auto">
          <a:xfrm>
            <a:off x="299341" y="1611131"/>
            <a:ext cx="969708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with white background removed and replaced by transparent background">
            <a:extLst>
              <a:ext uri="{FF2B5EF4-FFF2-40B4-BE49-F238E27FC236}">
                <a16:creationId xmlns:a16="http://schemas.microsoft.com/office/drawing/2014/main" id="{45C6807E-1EB7-B0AC-F08D-AD303C9B4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" t="1635" r="2501" b="4458"/>
          <a:stretch/>
        </p:blipFill>
        <p:spPr bwMode="auto">
          <a:xfrm>
            <a:off x="302827" y="3896481"/>
            <a:ext cx="982766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with white background removed and replaced by transparent background">
            <a:extLst>
              <a:ext uri="{FF2B5EF4-FFF2-40B4-BE49-F238E27FC236}">
                <a16:creationId xmlns:a16="http://schemas.microsoft.com/office/drawing/2014/main" id="{6CA225DC-859C-C95C-0A08-E93396699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" r="666" b="1225"/>
          <a:stretch/>
        </p:blipFill>
        <p:spPr bwMode="auto">
          <a:xfrm>
            <a:off x="315265" y="5048265"/>
            <a:ext cx="970328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61C755AF-CFE4-823F-F658-8BE6E1BE0000}"/>
              </a:ext>
            </a:extLst>
          </p:cNvPr>
          <p:cNvSpPr/>
          <p:nvPr/>
        </p:nvSpPr>
        <p:spPr>
          <a:xfrm>
            <a:off x="6047789" y="1679483"/>
            <a:ext cx="5292656" cy="3098818"/>
          </a:xfrm>
          <a:prstGeom prst="roundRect">
            <a:avLst/>
          </a:prstGeom>
          <a:solidFill>
            <a:srgbClr val="D5DCEA"/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s-CZ" sz="1700" kern="100" dirty="0">
              <a:solidFill>
                <a:schemeClr val="tx1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just"/>
            <a:endParaRPr lang="cs-CZ" sz="1700" kern="100" dirty="0">
              <a:solidFill>
                <a:schemeClr val="tx1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cs-CZ" sz="1700" kern="100" dirty="0">
                <a:solidFill>
                  <a:schemeClr val="tx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Národní onkologický plán ČR 2030 (NOPL ČR 2030) představuje komplexní strategický dokument implementující principy medicíny založené na důkazech pro optimalizaci onkologické péče v České republice. Dokument byl formulován a schválen Ministerstvem zdravotnictví ČR, které nese celkovou odpovědnost za jeho realizaci prostřednictvím Národní rady pro implementaci NOPL ČR 2030. Ta koordinuje spolupráci mezi všemi relevantními stakeholdery a nastavuje podmínky pro finanční zdroje včetně evropských fondů.</a:t>
            </a:r>
          </a:p>
          <a:p>
            <a:endParaRPr lang="cs-CZ" sz="17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cs-CZ" sz="1700" dirty="0">
              <a:ln>
                <a:solidFill>
                  <a:srgbClr val="D5DCEA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86670"/>
      </p:ext>
    </p:extLst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AB334E03-08B1-6932-CB7E-058755409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084" y="25950"/>
            <a:ext cx="9059333" cy="1052513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Primární péče ve strategiích a koncepcích MZD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C69A22-696F-4117-0811-BBE96654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4912" y="1314450"/>
            <a:ext cx="9761144" cy="5543550"/>
          </a:xfrm>
        </p:spPr>
        <p:txBody>
          <a:bodyPr/>
          <a:lstStyle/>
          <a:p>
            <a:pPr algn="ctr">
              <a:defRPr/>
            </a:pPr>
            <a:r>
              <a:rPr 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Národní kardiovaskulární plán na období 2025 - 2035</a:t>
            </a:r>
          </a:p>
          <a:p>
            <a:pPr marL="0" indent="0" algn="ctr">
              <a:defRPr/>
            </a:pP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(Schválen vládou dne 11. prosince 2024)</a:t>
            </a:r>
          </a:p>
          <a:p>
            <a:pPr marL="0" indent="0" algn="ctr">
              <a:defRPr/>
            </a:pPr>
            <a:endParaRPr lang="cs-CZ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defRPr/>
            </a:pPr>
            <a:endParaRPr lang="cs-CZ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Aktuálně probíhá příprava 1. akčního plánu na období 2025 – 2027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sz="2400" kern="1200" dirty="0">
              <a:solidFill>
                <a:srgbClr val="004E7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Opatření:</a:t>
            </a:r>
          </a:p>
          <a:p>
            <a:pPr marL="457200" indent="-457200" algn="just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kern="1200" dirty="0">
              <a:solidFill>
                <a:srgbClr val="004E7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sz="240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Primární prevence KVO</a:t>
            </a: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cs-CZ" sz="2400" kern="1200" dirty="0">
              <a:solidFill>
                <a:srgbClr val="004E7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sz="240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Preventivní prohlídky u VPL, PLDD a gynekologů</a:t>
            </a: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cs-CZ" sz="2400" kern="1200" dirty="0">
              <a:solidFill>
                <a:srgbClr val="004E7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sz="240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Ambulantní léčba KVO</a:t>
            </a: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cs-CZ" sz="2400" kern="1200" dirty="0">
              <a:solidFill>
                <a:srgbClr val="004E7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sz="240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Podpora systémové spolupráce</a:t>
            </a:r>
          </a:p>
          <a:p>
            <a:pPr>
              <a:defRPr/>
            </a:pPr>
            <a:endParaRPr lang="cs-CZ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5820019"/>
      </p:ext>
    </p:extLst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AB334E03-08B1-6932-CB7E-058755409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084" y="25950"/>
            <a:ext cx="9059333" cy="1052513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Primární péče ve strategiích a koncepcích MZD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C69A22-696F-4117-0811-BBE96654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102" y="1527672"/>
            <a:ext cx="9761144" cy="5543550"/>
          </a:xfrm>
        </p:spPr>
        <p:txBody>
          <a:bodyPr/>
          <a:lstStyle/>
          <a:p>
            <a:pPr algn="ctr">
              <a:defRPr/>
            </a:pPr>
            <a:r>
              <a:rPr 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Koncepce rozvoje geriatrické péče</a:t>
            </a:r>
          </a:p>
          <a:p>
            <a:pPr>
              <a:defRPr/>
            </a:pPr>
            <a:endParaRPr lang="cs-CZ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cs-CZ" sz="28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Spolupráce s VPL na poskytování kvalitní péče geriatrickým pacientům žijícím v komunitě</a:t>
            </a:r>
          </a:p>
          <a:p>
            <a:pPr marL="0" marR="0" indent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endParaRPr lang="cs-CZ" sz="2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cs-CZ" sz="28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Spolupráce výborů odborných společností SVL ČLS JEP a ČGGS ČLS JEP na nastavení kvality péče   </a:t>
            </a:r>
          </a:p>
          <a:p>
            <a:pPr marL="0" marR="0" indent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endParaRPr lang="cs-CZ" sz="2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cs-CZ" sz="28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Spolupráce na vzdělávání v oblasti geriatrie pro VPL</a:t>
            </a:r>
            <a:endParaRPr lang="cs-CZ" sz="2800" b="0" i="0" u="none" strike="noStrike" dirty="0">
              <a:effectLst/>
              <a:latin typeface="Arial" panose="020B0604020202020204" pitchFamily="34" charset="0"/>
            </a:endParaRP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/>
          </a:p>
        </p:txBody>
      </p:sp>
    </p:spTree>
  </p:cSld>
  <p:clrMapOvr>
    <a:masterClrMapping/>
  </p:clrMapOvr>
  <p:transition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AB334E03-08B1-6932-CB7E-058755409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084" y="25950"/>
            <a:ext cx="9059333" cy="1052513"/>
          </a:xfrm>
        </p:spPr>
        <p:txBody>
          <a:bodyPr/>
          <a:lstStyle/>
          <a:p>
            <a:pPr algn="ctr"/>
            <a:r>
              <a:rPr lang="cs-CZ" altLang="cs-CZ" sz="2400">
                <a:latin typeface="Arial" panose="020B0604020202020204" pitchFamily="34" charset="0"/>
                <a:cs typeface="Arial" panose="020B0604020202020204" pitchFamily="34" charset="0"/>
              </a:rPr>
              <a:t>Primární péče ve strategiích a koncepcích MZD</a:t>
            </a:r>
            <a:endParaRPr lang="cs-CZ" alt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C69A22-696F-4117-0811-BBE96654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915" y="1272695"/>
            <a:ext cx="10964008" cy="4873128"/>
          </a:xfrm>
        </p:spPr>
        <p:txBody>
          <a:bodyPr/>
          <a:lstStyle/>
          <a:p>
            <a:pPr algn="l"/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Projekt „</a:t>
            </a:r>
            <a:r>
              <a:rPr lang="cs-CZ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Integrovaná geriatrická péče o seniory s polymorbiditou s cílem podpory funkčního stavu“	</a:t>
            </a:r>
          </a:p>
          <a:p>
            <a:pPr>
              <a:defRPr/>
            </a:pP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Klíčová aktivita projektu č. 4 – Mapování potřeb křehkých geriatrických pacientů</a:t>
            </a:r>
          </a:p>
          <a:p>
            <a:pPr>
              <a:defRPr/>
            </a:pP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Nástroj: nastavení a podpora spolupráce praktických lékařů (PL) a geriatrických ambulancí </a:t>
            </a:r>
            <a:b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při mapování Frailty - Křehkosti (Dg. U57).</a:t>
            </a:r>
          </a:p>
          <a:p>
            <a:pPr>
              <a:defRPr/>
            </a:pP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Výstupy: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Nastavení spolupráce praktických lékařů se zkušenými geriatrickými ambulancemi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Mapování křehkosti u pacientů pomocí kódu U57 (MKN10) přímo v ambulancích PL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Školení praktických lékařů, nastavení praxe při předání pacienta do ambulantní geriatrické péče a návratu do péče PL.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Vytvoření plánu péče, sledování pacienta ve spolupráci s ÚZIS.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b="0" kern="1200" dirty="0">
                <a:solidFill>
                  <a:srgbClr val="004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Tvorba edukačních materiálů pro pacienty.</a:t>
            </a: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91024205"/>
      </p:ext>
    </p:extLst>
  </p:cSld>
  <p:clrMapOvr>
    <a:masterClrMapping/>
  </p:clrMapOvr>
  <p:transition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1458ACD7-EA26-121E-ECA4-A0233F2F8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Podpora primární péče – rezidenční místa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A0195F0-1D09-3588-6F96-FC232444910E}"/>
              </a:ext>
            </a:extLst>
          </p:cNvPr>
          <p:cNvSpPr txBox="1"/>
          <p:nvPr/>
        </p:nvSpPr>
        <p:spPr>
          <a:xfrm>
            <a:off x="1114646" y="1356669"/>
            <a:ext cx="9962707" cy="414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solidFill>
                <a:srgbClr val="004E7D"/>
              </a:solidFill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1700" b="1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2024: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1700" b="1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Všeobecné praktické lékařství:</a:t>
            </a:r>
            <a:r>
              <a:rPr lang="cs-CZ" sz="1700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140 míst, ve </a:t>
            </a:r>
            <a:r>
              <a:rPr lang="cs-CZ" sz="1700" dirty="0" err="1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</a:t>
            </a:r>
            <a:r>
              <a:rPr lang="cs-CZ" sz="1700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objemu 252 000 000 Kč. Všechna rezidenční místa byla obsazena.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1700" b="1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Pediatrie:</a:t>
            </a:r>
            <a:r>
              <a:rPr lang="cs-CZ" sz="1700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70 míst, ve </a:t>
            </a:r>
            <a:r>
              <a:rPr lang="cs-CZ" sz="1700" dirty="0" err="1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</a:t>
            </a:r>
            <a:r>
              <a:rPr lang="cs-CZ" sz="1700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objemu 215 460 000 Kč. Všechna rezidenční místa byla obsazena.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cs-CZ" sz="1700" dirty="0">
              <a:solidFill>
                <a:srgbClr val="004E7D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1700" b="1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2025: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1700" b="1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Všeobecné praktické lékařství:</a:t>
            </a:r>
            <a:r>
              <a:rPr lang="cs-CZ" sz="1700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140 míst, ve </a:t>
            </a:r>
            <a:r>
              <a:rPr lang="cs-CZ" sz="1700" dirty="0" err="1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</a:t>
            </a:r>
            <a:r>
              <a:rPr lang="cs-CZ" sz="1700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objemu 252 000 000 Kč. Všechna rezidenční místa byla rozdělena a nyní budou obsazována rezidenty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1700" b="1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Pediatrie:</a:t>
            </a:r>
            <a:r>
              <a:rPr lang="cs-CZ" sz="1700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70 míst, ve </a:t>
            </a:r>
            <a:r>
              <a:rPr lang="cs-CZ" sz="1700" dirty="0" err="1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</a:t>
            </a:r>
            <a:r>
              <a:rPr lang="cs-CZ" sz="1700" dirty="0">
                <a:solidFill>
                  <a:srgbClr val="004E7D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objemu 215 460 000 Kč. Všechna rezidenční místa byla rozdělena a nyní budou obsazována rezidenty.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cs-CZ" sz="1700" dirty="0">
              <a:solidFill>
                <a:srgbClr val="004E7D"/>
              </a:solidFill>
              <a:latin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cs-CZ" sz="1700" dirty="0">
              <a:solidFill>
                <a:srgbClr val="004E7D"/>
              </a:solidFill>
              <a:latin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dirty="0">
                <a:solidFill>
                  <a:srgbClr val="004E7D"/>
                </a:solidFill>
              </a:rPr>
              <a:t>Poznámka: příjemci nečerpají dotaci na rezidenční místo jednorázově, ale v průběhu 5 let</a:t>
            </a:r>
          </a:p>
        </p:txBody>
      </p:sp>
    </p:spTree>
    <p:extLst>
      <p:ext uri="{BB962C8B-B14F-4D97-AF65-F5344CB8AC3E}">
        <p14:creationId xmlns:p14="http://schemas.microsoft.com/office/powerpoint/2010/main" val="3330330438"/>
      </p:ext>
    </p:extLst>
  </p:cSld>
  <p:clrMapOvr>
    <a:masterClrMapping/>
  </p:clrMapOvr>
  <p:transition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AB334E03-08B1-6932-CB7E-058755409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084" y="25950"/>
            <a:ext cx="9059333" cy="1052513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Zrušení preskripčního omezení u „L“ léčiv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C69A22-696F-4117-0811-BBE96654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041" y="1314450"/>
            <a:ext cx="9761144" cy="5543550"/>
          </a:xfrm>
        </p:spPr>
        <p:txBody>
          <a:bodyPr/>
          <a:lstStyle/>
          <a:p>
            <a:pPr marL="457200" marR="0" indent="-457200" algn="just" rtl="0" eaLnBrk="1" fontAlgn="base" latinLnBrk="0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příklad odbourávání byrokracie</a:t>
            </a:r>
          </a:p>
          <a:p>
            <a:pPr marL="457200" marR="0" indent="-457200" algn="just" rtl="0" eaLnBrk="1" fontAlgn="base" latinLnBrk="0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 1. července 2024 mohou praktičtí lékaři předepsat k úhradě ze zdravotního pojištění i léky, které na ně dříve musel písemně delegovat ambulantní specialista = benefit pro pacienty i lékaře</a:t>
            </a:r>
          </a:p>
          <a:p>
            <a:pPr marL="457200" marR="0" indent="-457200" algn="just" rtl="0" eaLnBrk="1" fontAlgn="base" latinLnBrk="0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praktičtí lékaři usilovali o tuto změnu desítky let</a:t>
            </a:r>
          </a:p>
          <a:p>
            <a:pPr marL="457200" marR="0" indent="-457200" algn="just" rtl="0" eaLnBrk="1" fontAlgn="base" latinLnBrk="0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pacienti s chronickým onemocněním už nemusí pokaždé žádat o recept svého specialistu, u některých diagnóz mohou nyní jejich léky předepisovat i praktičtí lékaři</a:t>
            </a:r>
          </a:p>
          <a:p>
            <a:pPr marL="457200" marR="0" indent="-457200" algn="just" rtl="0" eaLnBrk="1" fontAlgn="base" latinLnBrk="0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jde o zhruba tisícovku léčivých přípravků širokého spektra, například o masti s kortikoidy nebo </a:t>
            </a:r>
            <a:r>
              <a:rPr lang="cs-CZ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léčiva </a:t>
            </a:r>
            <a:r>
              <a:rPr lang="pt-BR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na</a:t>
            </a:r>
            <a:r>
              <a:rPr lang="cs-CZ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300" b="1" i="0" u="none" strike="noStrike" kern="1200" baseline="0" dirty="0">
                <a:ln>
                  <a:noFill/>
                </a:ln>
                <a:solidFill>
                  <a:srgbClr val="004E7D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cukrovku, oční či urologické problémy.</a:t>
            </a: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7566214"/>
      </p:ext>
    </p:extLst>
  </p:cSld>
  <p:clrMapOvr>
    <a:masterClrMapping/>
  </p:clrMapOvr>
  <p:transition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68B7BA-1288-DEE0-F72D-1C137BEC0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4651" y="2463800"/>
            <a:ext cx="9059333" cy="3364432"/>
          </a:xfrm>
        </p:spPr>
        <p:txBody>
          <a:bodyPr/>
          <a:lstStyle/>
          <a:p>
            <a:pPr algn="ctr"/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Děkuji za pozornost </a:t>
            </a:r>
            <a:b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1A15319-7827-8DE0-426F-27EE4E61AE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									</a:t>
            </a:r>
          </a:p>
        </p:txBody>
      </p:sp>
    </p:spTree>
    <p:extLst>
      <p:ext uri="{BB962C8B-B14F-4D97-AF65-F5344CB8AC3E}">
        <p14:creationId xmlns:p14="http://schemas.microsoft.com/office/powerpoint/2010/main" val="855283077"/>
      </p:ext>
    </p:extLst>
  </p:cSld>
  <p:clrMapOvr>
    <a:masterClrMapping/>
  </p:clrMapOvr>
  <p:transition>
    <p:zoom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heme/theme1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ＭＳ Ｐゴシック"/>
        <a:cs typeface=""/>
      </a:majorFont>
      <a:minorFont>
        <a:latin typeface="GillSan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3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3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2824</TotalTime>
  <Words>1487</Words>
  <Application>Microsoft Office PowerPoint</Application>
  <PresentationFormat>Širokoúhlá obrazovka</PresentationFormat>
  <Paragraphs>146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25" baseType="lpstr">
      <vt:lpstr>Garamond</vt:lpstr>
      <vt:lpstr>Courier New</vt:lpstr>
      <vt:lpstr>Insight print</vt:lpstr>
      <vt:lpstr>Arial</vt:lpstr>
      <vt:lpstr>Calibri</vt:lpstr>
      <vt:lpstr>Aptos</vt:lpstr>
      <vt:lpstr>GillSans</vt:lpstr>
      <vt:lpstr>Wingdings</vt:lpstr>
      <vt:lpstr>Calibri Light</vt:lpstr>
      <vt:lpstr>sablona_prezentace</vt:lpstr>
      <vt:lpstr>32_Motiv Office</vt:lpstr>
      <vt:lpstr>Snídaně s novináři 30. 9. 2025  Spolupráce MZD s praktickými lékaři - reforma preventivních prohlídek - spolupráce na screeningových programech - primární péče ve strategiích a koncepcích MZD - zrušení preskripčního omezení u „L“ léčiv  </vt:lpstr>
      <vt:lpstr>Reforma preventivních prohlídek</vt:lpstr>
      <vt:lpstr>Reforma preventivních prohlídek</vt:lpstr>
      <vt:lpstr>Spolupráce na screeningových programech</vt:lpstr>
      <vt:lpstr>Pravidelný reporting pro praktické lékaře pro dospělé</vt:lpstr>
      <vt:lpstr>Primární péče ve strategiích a koncepcích MZD</vt:lpstr>
      <vt:lpstr>Primární péče ve strategiích a koncepcích MZD</vt:lpstr>
      <vt:lpstr>Primární péče ve strategiích a koncepcích MZD</vt:lpstr>
      <vt:lpstr>Primární péče ve strategiích a koncepcích MZD</vt:lpstr>
      <vt:lpstr>Primární péče ve strategiích a koncepcích MZD</vt:lpstr>
      <vt:lpstr>Primární péče ve strategiích a koncepcích MZD</vt:lpstr>
      <vt:lpstr>Podpora primární péče – rezidenční místa</vt:lpstr>
      <vt:lpstr>Zrušení preskripčního omezení u „L“ léčiv</vt:lpstr>
      <vt:lpstr>Děkuji za pozornost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Nový osvětový program, který zvyšuje povědomí o paliativní péči</dc:title>
  <dc:creator>Dobrá Jana, Mgr.</dc:creator>
  <cp:lastModifiedBy>Novotný Martin, Mgr.</cp:lastModifiedBy>
  <cp:revision>155</cp:revision>
  <cp:lastPrinted>2025-09-30T07:22:07Z</cp:lastPrinted>
  <dcterms:created xsi:type="dcterms:W3CDTF">2023-10-11T11:14:53Z</dcterms:created>
  <dcterms:modified xsi:type="dcterms:W3CDTF">2025-09-30T07:24:41Z</dcterms:modified>
</cp:coreProperties>
</file>