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9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0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1.xml" ContentType="application/vnd.openxmlformats-officedocument.theme+xml"/>
  <Override PartName="/ppt/tags/tag5.xml" ContentType="application/vnd.openxmlformats-officedocument.presentationml.tags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1.xml" ContentType="application/vnd.openxmlformats-officedocument.drawingml.chart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rts/chart2.xml" ContentType="application/vnd.openxmlformats-officedocument.drawingml.char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6.xml" ContentType="application/vnd.openxmlformats-officedocument.presentationml.tags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charts/chart6.xml" ContentType="application/vnd.openxmlformats-officedocument.drawingml.chart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charts/chart7.xml" ContentType="application/vnd.openxmlformats-officedocument.drawingml.chart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charts/chart8.xml" ContentType="application/vnd.openxmlformats-officedocument.drawingml.chart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charts/chart9.xml" ContentType="application/vnd.openxmlformats-officedocument.drawingml.chart+xml"/>
  <Override PartName="/ppt/tags/tag4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7" r:id="rId5"/>
    <p:sldMasterId id="2147483700" r:id="rId6"/>
    <p:sldMasterId id="2147483742" r:id="rId7"/>
    <p:sldMasterId id="2147483997" r:id="rId8"/>
    <p:sldMasterId id="2147484067" r:id="rId9"/>
    <p:sldMasterId id="2147484082" r:id="rId10"/>
    <p:sldMasterId id="2147484144" r:id="rId11"/>
    <p:sldMasterId id="2147484158" r:id="rId12"/>
    <p:sldMasterId id="2147484172" r:id="rId13"/>
    <p:sldMasterId id="2147484179" r:id="rId14"/>
    <p:sldMasterId id="2147484195" r:id="rId15"/>
  </p:sldMasterIdLst>
  <p:notesMasterIdLst>
    <p:notesMasterId r:id="rId52"/>
  </p:notesMasterIdLst>
  <p:sldIdLst>
    <p:sldId id="258" r:id="rId16"/>
    <p:sldId id="2145706939" r:id="rId17"/>
    <p:sldId id="2145707105" r:id="rId18"/>
    <p:sldId id="5366" r:id="rId19"/>
    <p:sldId id="2145706994" r:id="rId20"/>
    <p:sldId id="5717" r:id="rId21"/>
    <p:sldId id="5420" r:id="rId22"/>
    <p:sldId id="5396" r:id="rId23"/>
    <p:sldId id="2145707106" r:id="rId24"/>
    <p:sldId id="2145707107" r:id="rId25"/>
    <p:sldId id="2145707008" r:id="rId26"/>
    <p:sldId id="2145707111" r:id="rId27"/>
    <p:sldId id="2145707108" r:id="rId28"/>
    <p:sldId id="2145707109" r:id="rId29"/>
    <p:sldId id="2347" r:id="rId30"/>
    <p:sldId id="2145707099" r:id="rId31"/>
    <p:sldId id="2145707110" r:id="rId32"/>
    <p:sldId id="5918" r:id="rId33"/>
    <p:sldId id="5924" r:id="rId34"/>
    <p:sldId id="5930" r:id="rId35"/>
    <p:sldId id="2145707112" r:id="rId36"/>
    <p:sldId id="256" r:id="rId37"/>
    <p:sldId id="5267" r:id="rId38"/>
    <p:sldId id="5274" r:id="rId39"/>
    <p:sldId id="5270" r:id="rId40"/>
    <p:sldId id="2145707115" r:id="rId41"/>
    <p:sldId id="398" r:id="rId42"/>
    <p:sldId id="2145707113" r:id="rId43"/>
    <p:sldId id="1588" r:id="rId44"/>
    <p:sldId id="2145707114" r:id="rId45"/>
    <p:sldId id="5384" r:id="rId46"/>
    <p:sldId id="2145706943" r:id="rId47"/>
    <p:sldId id="5596" r:id="rId48"/>
    <p:sldId id="5391" r:id="rId49"/>
    <p:sldId id="5577" r:id="rId50"/>
    <p:sldId id="5616" r:id="rId51"/>
  </p:sldIdLst>
  <p:sldSz cx="12192000" cy="6858000"/>
  <p:notesSz cx="6797675" cy="9926638"/>
  <p:custDataLst>
    <p:tags r:id="rId53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ůněk Vladimír" initials="BV" lastIdx="1" clrIdx="0">
    <p:extLst>
      <p:ext uri="{19B8F6BF-5375-455C-9EA6-DF929625EA0E}">
        <p15:presenceInfo xmlns:p15="http://schemas.microsoft.com/office/powerpoint/2012/main" userId="S::bartunekv@mzcr.cz::bc1bd724-2e62-4858-a399-05bb80415b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1441"/>
    <a:srgbClr val="003D61"/>
    <a:srgbClr val="00FF00"/>
    <a:srgbClr val="0070C0"/>
    <a:srgbClr val="0CB458"/>
    <a:srgbClr val="FFFFFF"/>
    <a:srgbClr val="EAEAEA"/>
    <a:srgbClr val="FF00FF"/>
    <a:srgbClr val="2E598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63" d="100"/>
          <a:sy n="63" d="100"/>
        </p:scale>
        <p:origin x="740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tags" Target="tags/tag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6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50248756218906E-2"/>
          <c:y val="5.6603773584905662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§ 5 Všeobecná sestra</c:v>
                </c:pt>
              </c:strCache>
            </c:strRef>
          </c:tx>
          <c:spPr>
            <a:ln w="38098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List3!$B$2:$B$11</c:f>
              <c:numCache>
                <c:formatCode>0.00</c:formatCode>
                <c:ptCount val="10"/>
                <c:pt idx="0">
                  <c:v>6.9725433526011553</c:v>
                </c:pt>
                <c:pt idx="1">
                  <c:v>6.2872925601342526</c:v>
                </c:pt>
                <c:pt idx="2">
                  <c:v>11.859034122692522</c:v>
                </c:pt>
                <c:pt idx="3">
                  <c:v>12.847286966250232</c:v>
                </c:pt>
                <c:pt idx="4">
                  <c:v>19.422431474920753</c:v>
                </c:pt>
                <c:pt idx="5">
                  <c:v>15.624417303747903</c:v>
                </c:pt>
                <c:pt idx="6">
                  <c:v>11.910311392877121</c:v>
                </c:pt>
                <c:pt idx="7">
                  <c:v>8.7439399589781832</c:v>
                </c:pt>
                <c:pt idx="8">
                  <c:v>4.2653365653552111</c:v>
                </c:pt>
                <c:pt idx="9">
                  <c:v>2.0674063024426625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8-42DE-B7D2-E8B23BC5B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39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25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50248756218906E-2"/>
          <c:y val="5.6603773584905662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§ 5a Dětská sestra</c:v>
                </c:pt>
              </c:strCache>
            </c:strRef>
          </c:tx>
          <c:spPr>
            <a:ln w="38098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List3!$B$2:$B$11</c:f>
              <c:numCache>
                <c:formatCode>General</c:formatCode>
                <c:ptCount val="10"/>
                <c:pt idx="0">
                  <c:v>5.5711687882294596</c:v>
                </c:pt>
                <c:pt idx="1">
                  <c:v>1.9507356587865763</c:v>
                </c:pt>
                <c:pt idx="2">
                  <c:v>4.9925607538436108</c:v>
                </c:pt>
                <c:pt idx="3">
                  <c:v>9.423045131426683</c:v>
                </c:pt>
                <c:pt idx="4">
                  <c:v>21.93751033228633</c:v>
                </c:pt>
                <c:pt idx="5">
                  <c:v>20.813357579765253</c:v>
                </c:pt>
                <c:pt idx="6">
                  <c:v>16.068771697801289</c:v>
                </c:pt>
                <c:pt idx="7">
                  <c:v>11.555629029591669</c:v>
                </c:pt>
                <c:pt idx="8">
                  <c:v>5.5546371301041493</c:v>
                </c:pt>
                <c:pt idx="9">
                  <c:v>2.1325838981649858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8-42DE-B7D2-E8B23BC5B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39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25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40699541431709"/>
          <c:y val="2.6744326537146298E-2"/>
          <c:w val="0.83066695782113698"/>
          <c:h val="0.765783786158075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Všeobecná sestra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List1!$B$2:$B$13</c:f>
              <c:numCache>
                <c:formatCode>#,##0</c:formatCode>
                <c:ptCount val="12"/>
                <c:pt idx="0">
                  <c:v>764.96759152215793</c:v>
                </c:pt>
                <c:pt idx="1">
                  <c:v>1529.9351830443159</c:v>
                </c:pt>
                <c:pt idx="2">
                  <c:v>2491.7846019683234</c:v>
                </c:pt>
                <c:pt idx="3">
                  <c:v>3453.6340208923311</c:v>
                </c:pt>
                <c:pt idx="4">
                  <c:v>4415.4834398163384</c:v>
                </c:pt>
                <c:pt idx="5">
                  <c:v>5377.3328587403457</c:v>
                </c:pt>
                <c:pt idx="6">
                  <c:v>6339.182277664353</c:v>
                </c:pt>
                <c:pt idx="7">
                  <c:v>7301.0316965883603</c:v>
                </c:pt>
                <c:pt idx="8">
                  <c:v>8262.8811155123676</c:v>
                </c:pt>
                <c:pt idx="9">
                  <c:v>9224.7305344363758</c:v>
                </c:pt>
                <c:pt idx="10">
                  <c:v>10186.579953360384</c:v>
                </c:pt>
                <c:pt idx="11">
                  <c:v>11148.429372284392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5E-4886-8897-3529FC0D94ED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Porodní asistentka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List1!$C$2:$C$13</c:f>
              <c:numCache>
                <c:formatCode>#,##0</c:formatCode>
                <c:ptCount val="12"/>
                <c:pt idx="0">
                  <c:v>175.32883750802827</c:v>
                </c:pt>
                <c:pt idx="1">
                  <c:v>350.65767501605654</c:v>
                </c:pt>
                <c:pt idx="2">
                  <c:v>571.11138095953766</c:v>
                </c:pt>
                <c:pt idx="3">
                  <c:v>791.56508690301871</c:v>
                </c:pt>
                <c:pt idx="4">
                  <c:v>1012.0187928464998</c:v>
                </c:pt>
                <c:pt idx="5">
                  <c:v>1232.4724987899808</c:v>
                </c:pt>
                <c:pt idx="6">
                  <c:v>1452.9262047334619</c:v>
                </c:pt>
                <c:pt idx="7">
                  <c:v>1673.3799106769429</c:v>
                </c:pt>
                <c:pt idx="8">
                  <c:v>1893.833616620424</c:v>
                </c:pt>
                <c:pt idx="9">
                  <c:v>2114.287322563905</c:v>
                </c:pt>
                <c:pt idx="10">
                  <c:v>2334.7410285073861</c:v>
                </c:pt>
                <c:pt idx="11">
                  <c:v>2555.1947344508671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5E-4886-8897-3529FC0D94ED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Dětská sestra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7030A0"/>
              </a:solidFill>
            </a:ln>
            <a:effectLst/>
          </c:spPr>
          <c:invertIfNegative val="0"/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List1!$D$2:$D$13</c:f>
              <c:numCache>
                <c:formatCode>#,##0</c:formatCode>
                <c:ptCount val="12"/>
                <c:pt idx="0">
                  <c:v>105.52376364804108</c:v>
                </c:pt>
                <c:pt idx="1">
                  <c:v>211.04752729608217</c:v>
                </c:pt>
                <c:pt idx="2">
                  <c:v>343.73023421387279</c:v>
                </c:pt>
                <c:pt idx="3">
                  <c:v>476.41294113166339</c:v>
                </c:pt>
                <c:pt idx="4">
                  <c:v>609.09564804945398</c:v>
                </c:pt>
                <c:pt idx="5">
                  <c:v>741.77835496724458</c:v>
                </c:pt>
                <c:pt idx="6">
                  <c:v>874.46106188503518</c:v>
                </c:pt>
                <c:pt idx="7">
                  <c:v>1007.1437688028258</c:v>
                </c:pt>
                <c:pt idx="8">
                  <c:v>1139.8264757206164</c:v>
                </c:pt>
                <c:pt idx="9">
                  <c:v>1272.5091826384069</c:v>
                </c:pt>
                <c:pt idx="10">
                  <c:v>1405.1918895561976</c:v>
                </c:pt>
                <c:pt idx="11">
                  <c:v>1537.8745964739883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5E-4886-8897-3529FC0D94ED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Radiologický asistent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List1!$E$2:$E$13</c:f>
              <c:numCache>
                <c:formatCode>#,##0</c:formatCode>
                <c:ptCount val="12"/>
                <c:pt idx="0">
                  <c:v>119.87845215157355</c:v>
                </c:pt>
                <c:pt idx="1">
                  <c:v>239.75690430314711</c:v>
                </c:pt>
                <c:pt idx="2">
                  <c:v>390.48880565606942</c:v>
                </c:pt>
                <c:pt idx="3">
                  <c:v>541.22070700899167</c:v>
                </c:pt>
                <c:pt idx="4">
                  <c:v>691.95260836191392</c:v>
                </c:pt>
                <c:pt idx="5">
                  <c:v>842.68450971483617</c:v>
                </c:pt>
                <c:pt idx="6">
                  <c:v>993.41641106775842</c:v>
                </c:pt>
                <c:pt idx="7">
                  <c:v>1144.1483124206807</c:v>
                </c:pt>
                <c:pt idx="8">
                  <c:v>1294.8802137736029</c:v>
                </c:pt>
                <c:pt idx="9">
                  <c:v>1445.6121151265252</c:v>
                </c:pt>
                <c:pt idx="10">
                  <c:v>1596.3440164794474</c:v>
                </c:pt>
                <c:pt idx="11">
                  <c:v>1747.0759178323697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5E-4886-8897-3529FC0D94ED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Zdravotnický záchranář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List1!$F$2:$F$13</c:f>
              <c:numCache>
                <c:formatCode>#,##0</c:formatCode>
                <c:ptCount val="12"/>
                <c:pt idx="0">
                  <c:v>247.82241490044959</c:v>
                </c:pt>
                <c:pt idx="1">
                  <c:v>495.64482980089917</c:v>
                </c:pt>
                <c:pt idx="2">
                  <c:v>807.24998590173414</c:v>
                </c:pt>
                <c:pt idx="3">
                  <c:v>1118.855142002569</c:v>
                </c:pt>
                <c:pt idx="4">
                  <c:v>1430.4602981034038</c:v>
                </c:pt>
                <c:pt idx="5">
                  <c:v>1742.0654542042387</c:v>
                </c:pt>
                <c:pt idx="6">
                  <c:v>2053.6706103050738</c:v>
                </c:pt>
                <c:pt idx="7">
                  <c:v>2365.2757664059086</c:v>
                </c:pt>
                <c:pt idx="8">
                  <c:v>2676.8809225067434</c:v>
                </c:pt>
                <c:pt idx="9">
                  <c:v>2988.4860786075783</c:v>
                </c:pt>
                <c:pt idx="10">
                  <c:v>3300.0912347084131</c:v>
                </c:pt>
                <c:pt idx="11">
                  <c:v>3611.696390809248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5E-4886-8897-3529FC0D94ED}"/>
            </c:ext>
          </c:extLst>
        </c:ser>
        <c:ser>
          <c:idx val="5"/>
          <c:order val="5"/>
          <c:tx>
            <c:strRef>
              <c:f>List1!$G$1</c:f>
              <c:strCache>
                <c:ptCount val="1"/>
                <c:pt idx="0">
                  <c:v>Nutriční terapeut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List1!$G$2:$G$13</c:f>
              <c:numCache>
                <c:formatCode>#,##0</c:formatCode>
                <c:ptCount val="12"/>
                <c:pt idx="0">
                  <c:v>81.327231856133608</c:v>
                </c:pt>
                <c:pt idx="1">
                  <c:v>162.65446371226722</c:v>
                </c:pt>
                <c:pt idx="2">
                  <c:v>264.91311044508677</c:v>
                </c:pt>
                <c:pt idx="3">
                  <c:v>367.17175717790633</c:v>
                </c:pt>
                <c:pt idx="4">
                  <c:v>469.43040391072589</c:v>
                </c:pt>
                <c:pt idx="5">
                  <c:v>571.68905064354544</c:v>
                </c:pt>
                <c:pt idx="6">
                  <c:v>673.947697376365</c:v>
                </c:pt>
                <c:pt idx="7">
                  <c:v>776.20634410918456</c:v>
                </c:pt>
                <c:pt idx="8">
                  <c:v>878.46499084200411</c:v>
                </c:pt>
                <c:pt idx="9">
                  <c:v>980.72363757482367</c:v>
                </c:pt>
                <c:pt idx="10">
                  <c:v>1082.9822843076431</c:v>
                </c:pt>
                <c:pt idx="11">
                  <c:v>1185.2409310404626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5E-4886-8897-3529FC0D9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444560"/>
        <c:axId val="346229616"/>
      </c:barChart>
      <c:lineChart>
        <c:grouping val="standard"/>
        <c:varyColors val="0"/>
        <c:ser>
          <c:idx val="6"/>
          <c:order val="6"/>
          <c:tx>
            <c:strRef>
              <c:f>List1!$H$1</c:f>
              <c:strCache>
                <c:ptCount val="1"/>
                <c:pt idx="0">
                  <c:v>NLZP CELKEM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numFmt formatCode="#,##0_ ;[Red]\-#,##0\ 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List1!$H$2:$H$13</c:f>
              <c:numCache>
                <c:formatCode>#,##0</c:formatCode>
                <c:ptCount val="12"/>
                <c:pt idx="0">
                  <c:v>1495</c:v>
                </c:pt>
                <c:pt idx="1">
                  <c:v>2990</c:v>
                </c:pt>
                <c:pt idx="2">
                  <c:v>4869.7722899999999</c:v>
                </c:pt>
                <c:pt idx="3">
                  <c:v>6749.5445799999998</c:v>
                </c:pt>
                <c:pt idx="4">
                  <c:v>8629.3168699999987</c:v>
                </c:pt>
                <c:pt idx="5">
                  <c:v>10509.08916</c:v>
                </c:pt>
                <c:pt idx="6">
                  <c:v>12388.86145</c:v>
                </c:pt>
                <c:pt idx="7">
                  <c:v>14268.633740000001</c:v>
                </c:pt>
                <c:pt idx="8">
                  <c:v>16148.406030000002</c:v>
                </c:pt>
                <c:pt idx="9">
                  <c:v>18028.178320000003</c:v>
                </c:pt>
                <c:pt idx="10">
                  <c:v>19907.950610000004</c:v>
                </c:pt>
                <c:pt idx="11">
                  <c:v>21787.722900000004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D5E-4886-8897-3529FC0D9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7444560"/>
        <c:axId val="346229616"/>
      </c:lineChart>
      <c:catAx>
        <c:axId val="2774445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 b="1" dirty="0">
                    <a:solidFill>
                      <a:schemeClr val="tx1"/>
                    </a:solidFill>
                  </a:rPr>
                  <a:t>Rok trvání programu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_ ;[Red]\-#,##0\ 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6229616"/>
        <c:crosses val="autoZero"/>
        <c:auto val="1"/>
        <c:lblAlgn val="ctr"/>
        <c:lblOffset val="100"/>
        <c:noMultiLvlLbl val="0"/>
      </c:catAx>
      <c:valAx>
        <c:axId val="3462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 b="1" i="0" u="none" strike="noStrike" kern="1200" baseline="0" dirty="0">
                    <a:solidFill>
                      <a:schemeClr val="tx1"/>
                    </a:solidFill>
                  </a:rPr>
                  <a:t>Kumulativní počet absolventů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_ ;[Red]\-#,##0\ 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7744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5350648460948901E-2"/>
          <c:y val="0.89943346456834794"/>
          <c:w val="0.95147362697117999"/>
          <c:h val="8.61134235457883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List1!$B$2:$B$13</c:f>
              <c:numCache>
                <c:formatCode>#,##0</c:formatCode>
                <c:ptCount val="12"/>
                <c:pt idx="0">
                  <c:v>394319.8573674254</c:v>
                </c:pt>
                <c:pt idx="1">
                  <c:v>562379.52178570209</c:v>
                </c:pt>
                <c:pt idx="2">
                  <c:v>742877.97594179795</c:v>
                </c:pt>
                <c:pt idx="3">
                  <c:v>828785.368961995</c:v>
                </c:pt>
                <c:pt idx="4">
                  <c:v>918988.13163320196</c:v>
                </c:pt>
                <c:pt idx="5">
                  <c:v>1013701.0324379692</c:v>
                </c:pt>
                <c:pt idx="6">
                  <c:v>1113149.5782829751</c:v>
                </c:pt>
                <c:pt idx="7">
                  <c:v>1217570.5514202309</c:v>
                </c:pt>
                <c:pt idx="8">
                  <c:v>1327212.5732143498</c:v>
                </c:pt>
                <c:pt idx="9">
                  <c:v>1442336.6960981749</c:v>
                </c:pt>
                <c:pt idx="10">
                  <c:v>1563217.0251261904</c:v>
                </c:pt>
                <c:pt idx="11">
                  <c:v>1690141.3706056075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E7-47CA-ADC2-9D209EFF7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444560"/>
        <c:axId val="346229616"/>
      </c:lineChart>
      <c:catAx>
        <c:axId val="2774445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b="1" dirty="0">
                    <a:solidFill>
                      <a:schemeClr val="tx1"/>
                    </a:solidFill>
                  </a:rPr>
                  <a:t>Rok trvání programu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_ ;[Red]\-#,##0\ 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6229616"/>
        <c:crosses val="autoZero"/>
        <c:auto val="1"/>
        <c:lblAlgn val="ctr"/>
        <c:lblOffset val="100"/>
        <c:noMultiLvlLbl val="0"/>
      </c:catAx>
      <c:valAx>
        <c:axId val="3462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b="1" dirty="0">
                    <a:solidFill>
                      <a:schemeClr val="tx1"/>
                    </a:solidFill>
                  </a:rPr>
                  <a:t>Modelový nárůst příspěvku na studium </a:t>
                </a:r>
              </a:p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r>
                  <a:rPr lang="cs-CZ" sz="1200" b="1" baseline="0" dirty="0">
                    <a:solidFill>
                      <a:schemeClr val="tx1"/>
                    </a:solidFill>
                  </a:rPr>
                  <a:t>v tis. Kč</a:t>
                </a:r>
                <a:endParaRPr lang="cs-CZ" sz="12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_ ;[Red]\-#,##0\ 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77444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Zaměstnán na pozici dle povolání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§ 5 Všeobecná sestra</c:v>
                </c:pt>
                <c:pt idx="1">
                  <c:v>§ 5a Dětská sestra</c:v>
                </c:pt>
                <c:pt idx="2">
                  <c:v>§ 6 Porodní asistentka</c:v>
                </c:pt>
                <c:pt idx="3">
                  <c:v>§ 18 Zdravotnický záchranář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74.492990336191639</c:v>
                </c:pt>
                <c:pt idx="1">
                  <c:v>47.03</c:v>
                </c:pt>
                <c:pt idx="2">
                  <c:v>65.118679050567593</c:v>
                </c:pt>
                <c:pt idx="3">
                  <c:v>67.100056529112493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B5-42C5-B862-D1B76833A3FD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Zaměstnán ve zdravotnictví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§ 5 Všeobecná sestra</c:v>
                </c:pt>
                <c:pt idx="1">
                  <c:v>§ 5a Dětská sestra</c:v>
                </c:pt>
                <c:pt idx="2">
                  <c:v>§ 6 Porodní asistentka</c:v>
                </c:pt>
                <c:pt idx="3">
                  <c:v>§ 18 Zdravotnický záchranář</c:v>
                </c:pt>
              </c:strCache>
            </c:strRef>
          </c:cat>
          <c:val>
            <c:numRef>
              <c:f>List1!$C$2:$C$5</c:f>
              <c:numCache>
                <c:formatCode>General</c:formatCode>
                <c:ptCount val="4"/>
                <c:pt idx="0">
                  <c:v>5.2266231114740709</c:v>
                </c:pt>
                <c:pt idx="1">
                  <c:v>38.44</c:v>
                </c:pt>
                <c:pt idx="2">
                  <c:v>7.6367389060887509</c:v>
                </c:pt>
                <c:pt idx="3">
                  <c:v>9.3838326738270208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B5-42C5-B862-D1B76833A3FD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Nezaměstnán ve zdravotnictví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§ 5 Všeobecná sestra</c:v>
                </c:pt>
                <c:pt idx="1">
                  <c:v>§ 5a Dětská sestra</c:v>
                </c:pt>
                <c:pt idx="2">
                  <c:v>§ 6 Porodní asistentka</c:v>
                </c:pt>
                <c:pt idx="3">
                  <c:v>§ 18 Zdravotnický záchranář</c:v>
                </c:pt>
              </c:strCache>
            </c:strRef>
          </c:cat>
          <c:val>
            <c:numRef>
              <c:f>List1!$D$2:$D$5</c:f>
              <c:numCache>
                <c:formatCode>General</c:formatCode>
                <c:ptCount val="4"/>
                <c:pt idx="0">
                  <c:v>20.280386552334289</c:v>
                </c:pt>
                <c:pt idx="1">
                  <c:v>14.53</c:v>
                </c:pt>
                <c:pt idx="2">
                  <c:v>27.244582043343652</c:v>
                </c:pt>
                <c:pt idx="3">
                  <c:v>23.516110797060485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B5-42C5-B862-D1B76833A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2022054719"/>
        <c:axId val="2022055967"/>
      </c:barChart>
      <c:catAx>
        <c:axId val="202205471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22055967"/>
        <c:crosses val="autoZero"/>
        <c:auto val="1"/>
        <c:lblAlgn val="ctr"/>
        <c:lblOffset val="100"/>
        <c:noMultiLvlLbl val="0"/>
      </c:catAx>
      <c:valAx>
        <c:axId val="2022055967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22054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76367058987577"/>
          <c:y val="5.7794283588567176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CR</c:v>
                </c:pt>
              </c:strCache>
            </c:strRef>
          </c:tx>
          <c:spPr>
            <a:ln w="38098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List3!$A$2:$A$20</c:f>
              <c:strCache>
                <c:ptCount val="19"/>
                <c:pt idx="0">
                  <c:v>   0–4 let</c:v>
                </c:pt>
                <c:pt idx="1">
                  <c:v>   5–9 let</c:v>
                </c:pt>
                <c:pt idx="2">
                  <c:v> 10–14 let</c:v>
                </c:pt>
                <c:pt idx="3">
                  <c:v> 15–19 let</c:v>
                </c:pt>
                <c:pt idx="4">
                  <c:v> 20–24 let</c:v>
                </c:pt>
                <c:pt idx="5">
                  <c:v> 25–29 let</c:v>
                </c:pt>
                <c:pt idx="6">
                  <c:v> 30–34 let</c:v>
                </c:pt>
                <c:pt idx="7">
                  <c:v> 35–39 let</c:v>
                </c:pt>
                <c:pt idx="8">
                  <c:v> 40–44 let</c:v>
                </c:pt>
                <c:pt idx="9">
                  <c:v> 45–49 let</c:v>
                </c:pt>
                <c:pt idx="10">
                  <c:v> 50–54 let</c:v>
                </c:pt>
                <c:pt idx="11">
                  <c:v> 55–59 let</c:v>
                </c:pt>
                <c:pt idx="12">
                  <c:v> 60–64 let</c:v>
                </c:pt>
                <c:pt idx="13">
                  <c:v> 65–69 let</c:v>
                </c:pt>
                <c:pt idx="14">
                  <c:v> 70–74 let</c:v>
                </c:pt>
                <c:pt idx="15">
                  <c:v> 75–79 let</c:v>
                </c:pt>
                <c:pt idx="16">
                  <c:v> 80–84 let</c:v>
                </c:pt>
                <c:pt idx="17">
                  <c:v> 85–89 let</c:v>
                </c:pt>
                <c:pt idx="18">
                  <c:v> 90+ let</c:v>
                </c:pt>
              </c:strCache>
            </c:strRef>
          </c:cat>
          <c:val>
            <c:numRef>
              <c:f>List3!$B$2:$B$20</c:f>
              <c:numCache>
                <c:formatCode>General</c:formatCode>
                <c:ptCount val="19"/>
                <c:pt idx="0">
                  <c:v>5.306775210148956</c:v>
                </c:pt>
                <c:pt idx="1">
                  <c:v>5.2593078803089215</c:v>
                </c:pt>
                <c:pt idx="2">
                  <c:v>5.5359914467522957</c:v>
                </c:pt>
                <c:pt idx="3">
                  <c:v>4.7857661148114143</c:v>
                </c:pt>
                <c:pt idx="4">
                  <c:v>4.5356973432843573</c:v>
                </c:pt>
                <c:pt idx="5">
                  <c:v>5.4446035246584321</c:v>
                </c:pt>
                <c:pt idx="6">
                  <c:v>6.5230779939005625</c:v>
                </c:pt>
                <c:pt idx="7">
                  <c:v>6.7891974170241687</c:v>
                </c:pt>
                <c:pt idx="8">
                  <c:v>7.8967779553048301</c:v>
                </c:pt>
                <c:pt idx="9">
                  <c:v>8.5539798722166545</c:v>
                </c:pt>
                <c:pt idx="10">
                  <c:v>6.6435814937128139</c:v>
                </c:pt>
                <c:pt idx="11">
                  <c:v>6.3995602425740303</c:v>
                </c:pt>
                <c:pt idx="12">
                  <c:v>5.7003204520198194</c:v>
                </c:pt>
                <c:pt idx="13">
                  <c:v>6.2728380661361012</c:v>
                </c:pt>
                <c:pt idx="14">
                  <c:v>5.8495211476368034</c:v>
                </c:pt>
                <c:pt idx="15">
                  <c:v>4.2132294833354207</c:v>
                </c:pt>
                <c:pt idx="16">
                  <c:v>2.4025391217992476</c:v>
                </c:pt>
                <c:pt idx="17">
                  <c:v>1.2758271196487645</c:v>
                </c:pt>
                <c:pt idx="18">
                  <c:v>0.61140811472640622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8-42DE-B7D2-E8B23BC5B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39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25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50248756218906E-2"/>
          <c:y val="5.6603773584905662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Fyzické osoby</c:v>
                </c:pt>
              </c:strCache>
            </c:strRef>
          </c:tx>
          <c:spPr>
            <a:ln w="28575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List3!$B$2:$B$11</c:f>
              <c:numCache>
                <c:formatCode>General</c:formatCode>
                <c:ptCount val="10"/>
                <c:pt idx="0">
                  <c:v>3.8993980000000001</c:v>
                </c:pt>
                <c:pt idx="1">
                  <c:v>5.1780619999999997</c:v>
                </c:pt>
                <c:pt idx="2">
                  <c:v>10.5252</c:v>
                </c:pt>
                <c:pt idx="3">
                  <c:v>12.427350000000001</c:v>
                </c:pt>
                <c:pt idx="4">
                  <c:v>18.345130000000001</c:v>
                </c:pt>
                <c:pt idx="5">
                  <c:v>16.622640000000001</c:v>
                </c:pt>
                <c:pt idx="6">
                  <c:v>14.488009999999999</c:v>
                </c:pt>
                <c:pt idx="7">
                  <c:v>11.21209</c:v>
                </c:pt>
                <c:pt idx="8">
                  <c:v>4.5334459999999996</c:v>
                </c:pt>
                <c:pt idx="9">
                  <c:v>1.2152590000000001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8-42DE-B7D2-E8B23BC5B0EE}"/>
            </c:ext>
          </c:extLst>
        </c:ser>
        <c:ser>
          <c:idx val="1"/>
          <c:order val="1"/>
          <c:tx>
            <c:strRef>
              <c:f>List3!$C$1</c:f>
              <c:strCache>
                <c:ptCount val="1"/>
                <c:pt idx="0">
                  <c:v>Úvazky</c:v>
                </c:pt>
              </c:strCache>
            </c:strRef>
          </c:tx>
          <c:spPr>
            <a:ln w="28575"/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List3!$C$2:$C$11</c:f>
              <c:numCache>
                <c:formatCode>General</c:formatCode>
                <c:ptCount val="10"/>
                <c:pt idx="0">
                  <c:v>3.6529889999999998</c:v>
                </c:pt>
                <c:pt idx="1">
                  <c:v>5.0758219999999996</c:v>
                </c:pt>
                <c:pt idx="2">
                  <c:v>10.3184</c:v>
                </c:pt>
                <c:pt idx="3">
                  <c:v>12.24742</c:v>
                </c:pt>
                <c:pt idx="4">
                  <c:v>18.167919999999999</c:v>
                </c:pt>
                <c:pt idx="5">
                  <c:v>16.862200000000001</c:v>
                </c:pt>
                <c:pt idx="6">
                  <c:v>14.799630000000001</c:v>
                </c:pt>
                <c:pt idx="7">
                  <c:v>11.664059999999999</c:v>
                </c:pt>
                <c:pt idx="8">
                  <c:v>4.5677430000000001</c:v>
                </c:pt>
                <c:pt idx="9">
                  <c:v>1.185635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BC-44A0-93C3-C53684558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399">
          <a:noFill/>
        </a:ln>
      </c:spPr>
    </c:plotArea>
    <c:legend>
      <c:legendPos val="t"/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50248756218906E-2"/>
          <c:y val="5.6603773584905662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Fyzické osoby</c:v>
                </c:pt>
              </c:strCache>
            </c:strRef>
          </c:tx>
          <c:spPr>
            <a:ln w="28575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List3!$B$2:$B$11</c:f>
              <c:numCache>
                <c:formatCode>General</c:formatCode>
                <c:ptCount val="10"/>
                <c:pt idx="0">
                  <c:v>2.7660439999999999</c:v>
                </c:pt>
                <c:pt idx="1">
                  <c:v>3.8152339999999998</c:v>
                </c:pt>
                <c:pt idx="2">
                  <c:v>9.0475539999999999</c:v>
                </c:pt>
                <c:pt idx="3">
                  <c:v>10.56002</c:v>
                </c:pt>
                <c:pt idx="4">
                  <c:v>18.108730000000001</c:v>
                </c:pt>
                <c:pt idx="5">
                  <c:v>17.522819999999999</c:v>
                </c:pt>
                <c:pt idx="6">
                  <c:v>17.9316</c:v>
                </c:pt>
                <c:pt idx="7">
                  <c:v>12.535769999999999</c:v>
                </c:pt>
                <c:pt idx="8">
                  <c:v>4.6736610000000001</c:v>
                </c:pt>
                <c:pt idx="9">
                  <c:v>1.553345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8-42DE-B7D2-E8B23BC5B0EE}"/>
            </c:ext>
          </c:extLst>
        </c:ser>
        <c:ser>
          <c:idx val="1"/>
          <c:order val="1"/>
          <c:tx>
            <c:strRef>
              <c:f>List3!$C$1</c:f>
              <c:strCache>
                <c:ptCount val="1"/>
                <c:pt idx="0">
                  <c:v>Úvazky</c:v>
                </c:pt>
              </c:strCache>
            </c:strRef>
          </c:tx>
          <c:spPr>
            <a:ln w="28575"/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List3!$C$2:$C$11</c:f>
              <c:numCache>
                <c:formatCode>General</c:formatCode>
                <c:ptCount val="10"/>
                <c:pt idx="0">
                  <c:v>2.3783189999999998</c:v>
                </c:pt>
                <c:pt idx="1">
                  <c:v>3.5696349999999999</c:v>
                </c:pt>
                <c:pt idx="2">
                  <c:v>8.6817890000000002</c:v>
                </c:pt>
                <c:pt idx="3">
                  <c:v>10.30841</c:v>
                </c:pt>
                <c:pt idx="4">
                  <c:v>17.996970000000001</c:v>
                </c:pt>
                <c:pt idx="5">
                  <c:v>18.078610000000001</c:v>
                </c:pt>
                <c:pt idx="6">
                  <c:v>18.870819999999998</c:v>
                </c:pt>
                <c:pt idx="7">
                  <c:v>13.071820000000001</c:v>
                </c:pt>
                <c:pt idx="8">
                  <c:v>4.4008149999999997</c:v>
                </c:pt>
                <c:pt idx="9">
                  <c:v>1.3650690000000001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BC-44A0-93C3-C53684558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399">
          <a:noFill/>
        </a:ln>
      </c:spPr>
    </c:plotArea>
    <c:legend>
      <c:legendPos val="t"/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50248756218906E-2"/>
          <c:y val="5.6603773584905662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List3!$B$1</c:f>
              <c:strCache>
                <c:ptCount val="1"/>
                <c:pt idx="0">
                  <c:v>Fyzické osoby</c:v>
                </c:pt>
              </c:strCache>
            </c:strRef>
          </c:tx>
          <c:spPr>
            <a:ln w="28575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List3!$B$2:$B$11</c:f>
              <c:numCache>
                <c:formatCode>General</c:formatCode>
                <c:ptCount val="10"/>
                <c:pt idx="0">
                  <c:v>3.5449850000000001</c:v>
                </c:pt>
                <c:pt idx="1">
                  <c:v>6.10276</c:v>
                </c:pt>
                <c:pt idx="2">
                  <c:v>15.36908</c:v>
                </c:pt>
                <c:pt idx="3">
                  <c:v>16.131930000000001</c:v>
                </c:pt>
                <c:pt idx="4">
                  <c:v>19.497420000000002</c:v>
                </c:pt>
                <c:pt idx="5">
                  <c:v>15.436389999999999</c:v>
                </c:pt>
                <c:pt idx="6">
                  <c:v>10.657389999999999</c:v>
                </c:pt>
                <c:pt idx="7">
                  <c:v>6.7085480000000004</c:v>
                </c:pt>
                <c:pt idx="8">
                  <c:v>3.5674220000000001</c:v>
                </c:pt>
                <c:pt idx="9">
                  <c:v>2.355845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8-42DE-B7D2-E8B23BC5B0EE}"/>
            </c:ext>
          </c:extLst>
        </c:ser>
        <c:ser>
          <c:idx val="1"/>
          <c:order val="1"/>
          <c:tx>
            <c:strRef>
              <c:f>List3!$C$1</c:f>
              <c:strCache>
                <c:ptCount val="1"/>
                <c:pt idx="0">
                  <c:v>Úvazky</c:v>
                </c:pt>
              </c:strCache>
            </c:strRef>
          </c:tx>
          <c:spPr>
            <a:ln w="28575"/>
          </c:spPr>
          <c:marker>
            <c:symbol val="none"/>
          </c:marker>
          <c:cat>
            <c:strRef>
              <c:f>List3!$A$2:$A$11</c:f>
              <c:strCache>
                <c:ptCount val="10"/>
                <c:pt idx="0">
                  <c:v>do 29</c:v>
                </c:pt>
                <c:pt idx="1">
                  <c:v>30-34</c:v>
                </c:pt>
                <c:pt idx="2">
                  <c:v>35-39</c:v>
                </c:pt>
                <c:pt idx="3">
                  <c:v>40-44</c:v>
                </c:pt>
                <c:pt idx="4">
                  <c:v>45-49</c:v>
                </c:pt>
                <c:pt idx="5">
                  <c:v>50-54</c:v>
                </c:pt>
                <c:pt idx="6">
                  <c:v>55-59</c:v>
                </c:pt>
                <c:pt idx="7">
                  <c:v>60-64</c:v>
                </c:pt>
                <c:pt idx="8">
                  <c:v>65-69</c:v>
                </c:pt>
                <c:pt idx="9">
                  <c:v>70 a více</c:v>
                </c:pt>
              </c:strCache>
            </c:strRef>
          </c:cat>
          <c:val>
            <c:numRef>
              <c:f>List3!$C$2:$C$11</c:f>
              <c:numCache>
                <c:formatCode>General</c:formatCode>
                <c:ptCount val="10"/>
                <c:pt idx="0">
                  <c:v>3.21435</c:v>
                </c:pt>
                <c:pt idx="1">
                  <c:v>5.9402119999999998</c:v>
                </c:pt>
                <c:pt idx="2">
                  <c:v>15.455299999999999</c:v>
                </c:pt>
                <c:pt idx="3">
                  <c:v>16.291979999999999</c:v>
                </c:pt>
                <c:pt idx="4">
                  <c:v>18.785920000000001</c:v>
                </c:pt>
                <c:pt idx="5">
                  <c:v>15.77126</c:v>
                </c:pt>
                <c:pt idx="6">
                  <c:v>11.160019999999999</c:v>
                </c:pt>
                <c:pt idx="7">
                  <c:v>6.8562060000000002</c:v>
                </c:pt>
                <c:pt idx="8">
                  <c:v>3.5578080000000001</c:v>
                </c:pt>
                <c:pt idx="9">
                  <c:v>2.5868359999999999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BC-44A0-93C3-C53684558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399">
          <a:noFill/>
        </a:ln>
      </c:spPr>
    </c:plotArea>
    <c:legend>
      <c:legendPos val="t"/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Poprvé zapsaní celkem</c:v>
                </c:pt>
              </c:strCache>
            </c:strRef>
          </c:tx>
          <c:spPr>
            <a:ln>
              <a:solidFill>
                <a:schemeClr val="tx1">
                  <a:lumMod val="90000"/>
                  <a:lumOff val="10000"/>
                </a:schemeClr>
              </a:solidFill>
            </a:ln>
          </c:spPr>
          <c:marker>
            <c:symbol val="none"/>
          </c:marker>
          <c:cat>
            <c:strRef>
              <c:f>List1!$B$1:$Q$1</c:f>
              <c:strCach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strCache>
            </c:strRef>
          </c:cat>
          <c:val>
            <c:numRef>
              <c:f>List1!$B$2:$Q$2</c:f>
              <c:numCache>
                <c:formatCode>General</c:formatCode>
                <c:ptCount val="16"/>
                <c:pt idx="0">
                  <c:v>1658</c:v>
                </c:pt>
                <c:pt idx="1">
                  <c:v>1735</c:v>
                </c:pt>
                <c:pt idx="2">
                  <c:v>1907</c:v>
                </c:pt>
                <c:pt idx="3">
                  <c:v>2095</c:v>
                </c:pt>
                <c:pt idx="4">
                  <c:v>1863</c:v>
                </c:pt>
                <c:pt idx="5">
                  <c:v>1907</c:v>
                </c:pt>
                <c:pt idx="6">
                  <c:v>1813</c:v>
                </c:pt>
                <c:pt idx="7">
                  <c:v>1865</c:v>
                </c:pt>
                <c:pt idx="8">
                  <c:v>1920</c:v>
                </c:pt>
                <c:pt idx="9">
                  <c:v>1870</c:v>
                </c:pt>
                <c:pt idx="10">
                  <c:v>1835</c:v>
                </c:pt>
                <c:pt idx="11">
                  <c:v>2165</c:v>
                </c:pt>
                <c:pt idx="12">
                  <c:v>2277</c:v>
                </c:pt>
                <c:pt idx="13">
                  <c:v>2466</c:v>
                </c:pt>
                <c:pt idx="14">
                  <c:v>2392</c:v>
                </c:pt>
                <c:pt idx="15">
                  <c:v>2355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43-4ECC-9B13-F238F1D76B0E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Poprvé zapsaní v ČJ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List1!$B$1:$Q$1</c:f>
              <c:strCach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strCache>
            </c:strRef>
          </c:cat>
          <c:val>
            <c:numRef>
              <c:f>List1!$B$3:$Q$3</c:f>
              <c:numCache>
                <c:formatCode>General</c:formatCode>
                <c:ptCount val="16"/>
                <c:pt idx="0">
                  <c:v>1458</c:v>
                </c:pt>
                <c:pt idx="1">
                  <c:v>1517</c:v>
                </c:pt>
                <c:pt idx="2">
                  <c:v>1698</c:v>
                </c:pt>
                <c:pt idx="3">
                  <c:v>1824</c:v>
                </c:pt>
                <c:pt idx="4">
                  <c:v>1597</c:v>
                </c:pt>
                <c:pt idx="5">
                  <c:v>1621</c:v>
                </c:pt>
                <c:pt idx="6">
                  <c:v>1562</c:v>
                </c:pt>
                <c:pt idx="7">
                  <c:v>1522</c:v>
                </c:pt>
                <c:pt idx="8">
                  <c:v>1556</c:v>
                </c:pt>
                <c:pt idx="9">
                  <c:v>1521</c:v>
                </c:pt>
                <c:pt idx="10">
                  <c:v>1495</c:v>
                </c:pt>
                <c:pt idx="11">
                  <c:v>1836</c:v>
                </c:pt>
                <c:pt idx="12">
                  <c:v>1875</c:v>
                </c:pt>
                <c:pt idx="13">
                  <c:v>2070</c:v>
                </c:pt>
                <c:pt idx="14">
                  <c:v>1957</c:v>
                </c:pt>
                <c:pt idx="15">
                  <c:v>2025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43-4ECC-9B13-F238F1D76B0E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Poprvé zapsaní v ČJ - občané ČR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List1!$B$1:$Q$1</c:f>
              <c:strCach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strCache>
            </c:strRef>
          </c:cat>
          <c:val>
            <c:numRef>
              <c:f>List1!$B$4:$Q$4</c:f>
              <c:numCache>
                <c:formatCode>General</c:formatCode>
                <c:ptCount val="16"/>
                <c:pt idx="0">
                  <c:v>1252</c:v>
                </c:pt>
                <c:pt idx="1">
                  <c:v>1303</c:v>
                </c:pt>
                <c:pt idx="2">
                  <c:v>1429</c:v>
                </c:pt>
                <c:pt idx="3">
                  <c:v>1481</c:v>
                </c:pt>
                <c:pt idx="4">
                  <c:v>1311</c:v>
                </c:pt>
                <c:pt idx="5">
                  <c:v>1294</c:v>
                </c:pt>
                <c:pt idx="6">
                  <c:v>1227</c:v>
                </c:pt>
                <c:pt idx="7">
                  <c:v>1173</c:v>
                </c:pt>
                <c:pt idx="8">
                  <c:v>1215</c:v>
                </c:pt>
                <c:pt idx="9">
                  <c:v>1269</c:v>
                </c:pt>
                <c:pt idx="10">
                  <c:v>1218</c:v>
                </c:pt>
                <c:pt idx="11">
                  <c:v>1489</c:v>
                </c:pt>
                <c:pt idx="12">
                  <c:v>1515</c:v>
                </c:pt>
                <c:pt idx="13">
                  <c:v>1735</c:v>
                </c:pt>
                <c:pt idx="14">
                  <c:v>1601</c:v>
                </c:pt>
                <c:pt idx="15">
                  <c:v>1662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43-4ECC-9B13-F238F1D76B0E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Poprvé zapsaní v ČJ - cizinci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strRef>
              <c:f>List1!$B$1:$Q$1</c:f>
              <c:strCach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strCache>
            </c:strRef>
          </c:cat>
          <c:val>
            <c:numRef>
              <c:f>List1!$B$5:$Q$5</c:f>
              <c:numCache>
                <c:formatCode>General</c:formatCode>
                <c:ptCount val="16"/>
                <c:pt idx="0">
                  <c:v>302</c:v>
                </c:pt>
                <c:pt idx="1">
                  <c:v>325</c:v>
                </c:pt>
                <c:pt idx="2">
                  <c:v>396</c:v>
                </c:pt>
                <c:pt idx="3">
                  <c:v>500</c:v>
                </c:pt>
                <c:pt idx="4">
                  <c:v>435</c:v>
                </c:pt>
                <c:pt idx="5">
                  <c:v>492</c:v>
                </c:pt>
                <c:pt idx="6">
                  <c:v>506</c:v>
                </c:pt>
                <c:pt idx="7">
                  <c:v>532</c:v>
                </c:pt>
                <c:pt idx="8">
                  <c:v>540</c:v>
                </c:pt>
                <c:pt idx="9">
                  <c:v>357</c:v>
                </c:pt>
                <c:pt idx="10">
                  <c:v>417</c:v>
                </c:pt>
                <c:pt idx="11">
                  <c:v>520</c:v>
                </c:pt>
                <c:pt idx="12">
                  <c:v>562</c:v>
                </c:pt>
                <c:pt idx="13">
                  <c:v>511</c:v>
                </c:pt>
                <c:pt idx="14">
                  <c:v>552</c:v>
                </c:pt>
                <c:pt idx="15">
                  <c:v>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43-4ECC-9B13-F238F1D76B0E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Poprvé zapsaní v AJ</c:v>
                </c:pt>
              </c:strCache>
            </c:strRef>
          </c:tx>
          <c:spPr>
            <a:ln>
              <a:solidFill>
                <a:sysClr val="window" lastClr="FFFFFF">
                  <a:lumMod val="75000"/>
                </a:sysClr>
              </a:solidFill>
            </a:ln>
          </c:spPr>
          <c:marker>
            <c:symbol val="none"/>
          </c:marker>
          <c:cat>
            <c:strRef>
              <c:f>List1!$B$1:$Q$1</c:f>
              <c:strCach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strCache>
            </c:strRef>
          </c:cat>
          <c:val>
            <c:numRef>
              <c:f>List1!$B$6:$Q$6</c:f>
              <c:numCache>
                <c:formatCode>General</c:formatCode>
                <c:ptCount val="16"/>
                <c:pt idx="0">
                  <c:v>200</c:v>
                </c:pt>
                <c:pt idx="1">
                  <c:v>218</c:v>
                </c:pt>
                <c:pt idx="2">
                  <c:v>209</c:v>
                </c:pt>
                <c:pt idx="3">
                  <c:v>271</c:v>
                </c:pt>
                <c:pt idx="4">
                  <c:v>266</c:v>
                </c:pt>
                <c:pt idx="5">
                  <c:v>286</c:v>
                </c:pt>
                <c:pt idx="6">
                  <c:v>251</c:v>
                </c:pt>
                <c:pt idx="7">
                  <c:v>343</c:v>
                </c:pt>
                <c:pt idx="8">
                  <c:v>364</c:v>
                </c:pt>
                <c:pt idx="9">
                  <c:v>349</c:v>
                </c:pt>
                <c:pt idx="10">
                  <c:v>340</c:v>
                </c:pt>
                <c:pt idx="11">
                  <c:v>329</c:v>
                </c:pt>
                <c:pt idx="12">
                  <c:v>402</c:v>
                </c:pt>
                <c:pt idx="13">
                  <c:v>396</c:v>
                </c:pt>
                <c:pt idx="14">
                  <c:v>435</c:v>
                </c:pt>
                <c:pt idx="15">
                  <c:v>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43-4ECC-9B13-F238F1D76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216"/>
        <c:axId val="7353472"/>
      </c:lineChart>
      <c:catAx>
        <c:axId val="2809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cs-CZ"/>
          </a:p>
        </c:txPr>
        <c:crossAx val="7353472"/>
        <c:crosses val="autoZero"/>
        <c:auto val="1"/>
        <c:lblAlgn val="ctr"/>
        <c:lblOffset val="100"/>
        <c:noMultiLvlLbl val="0"/>
      </c:catAx>
      <c:valAx>
        <c:axId val="735347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cs-CZ"/>
          </a:p>
        </c:txPr>
        <c:crossAx val="2809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cs-CZ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480BD-2F91-43AB-86A2-B199C335C78E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101FFD-44F4-4F5B-B4FB-7CA44C180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9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D835F-F700-4103-876F-C02792E4615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226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ástupný symbol pro obrázek snímku 1">
            <a:extLst>
              <a:ext uri="{FF2B5EF4-FFF2-40B4-BE49-F238E27FC236}">
                <a16:creationId xmlns:a16="http://schemas.microsoft.com/office/drawing/2014/main" id="{6CE3F24D-5D07-4BA6-8F7E-8DA4E110DF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Zástupný symbol pro poznámky 2">
            <a:extLst>
              <a:ext uri="{FF2B5EF4-FFF2-40B4-BE49-F238E27FC236}">
                <a16:creationId xmlns:a16="http://schemas.microsoft.com/office/drawing/2014/main" id="{F65A113C-6583-42FB-9FC8-F18B92BA0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/>
          </a:p>
        </p:txBody>
      </p:sp>
      <p:sp>
        <p:nvSpPr>
          <p:cNvPr id="6148" name="Zástupný symbol pro číslo snímku 3">
            <a:extLst>
              <a:ext uri="{FF2B5EF4-FFF2-40B4-BE49-F238E27FC236}">
                <a16:creationId xmlns:a16="http://schemas.microsoft.com/office/drawing/2014/main" id="{53727594-C939-4329-9892-B4832EF18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31BF-6AF3-4925-ACBB-08E2274F00A7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DC510AC5-DF25-4EE4-B52E-A27D6C0D75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6E0458A-5887-401C-92BB-84BE02C31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F255FF1D-E88F-426E-8B2A-121D2FD30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FA17C6-2AAE-4F81-A0F7-2BC61025D798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241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CC5DD-18FE-F017-5C7A-68174832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4461832-8B2F-A4C1-9B7C-CBBEAC7DD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CA51151-40BC-4265-75B7-A407869177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84C6ED8-970F-8835-B004-742860F188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D835F-F700-4103-876F-C02792E4615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032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2C90B3-8423-4738-8FE5-B5FF36F6DD7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752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2C90B3-8423-4738-8FE5-B5FF36F6DD7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050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10" Type="http://schemas.openxmlformats.org/officeDocument/2006/relationships/image" Target="../media/image7.png"/><Relationship Id="rId4" Type="http://schemas.openxmlformats.org/officeDocument/2006/relationships/image" Target="../media/image2.emf"/><Relationship Id="rId9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6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png"/><Relationship Id="rId4" Type="http://schemas.openxmlformats.org/officeDocument/2006/relationships/image" Target="../media/image14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5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cid:image003.jpg@01CF6DFE.8D73A1C0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1.png"/><Relationship Id="rId4" Type="http://schemas.openxmlformats.org/officeDocument/2006/relationships/image" Target="../media/image18.jpe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7.png"/><Relationship Id="rId5" Type="http://schemas.openxmlformats.org/officeDocument/2006/relationships/image" Target="../media/image2.emf"/><Relationship Id="rId4" Type="http://schemas.openxmlformats.org/officeDocument/2006/relationships/image" Target="../media/image9.emf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7.png"/><Relationship Id="rId4" Type="http://schemas.openxmlformats.org/officeDocument/2006/relationships/image" Target="../media/image9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emf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5.jpeg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.emf"/><Relationship Id="rId3" Type="http://schemas.openxmlformats.org/officeDocument/2006/relationships/image" Target="../media/image2.emf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4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7.png"/><Relationship Id="rId15" Type="http://schemas.openxmlformats.org/officeDocument/2006/relationships/image" Target="../media/image36.png"/><Relationship Id="rId10" Type="http://schemas.openxmlformats.org/officeDocument/2006/relationships/image" Target="../media/image32.emf"/><Relationship Id="rId4" Type="http://schemas.openxmlformats.org/officeDocument/2006/relationships/image" Target="../media/image9.emf"/><Relationship Id="rId9" Type="http://schemas.openxmlformats.org/officeDocument/2006/relationships/image" Target="../media/image31.emf"/><Relationship Id="rId14" Type="http://schemas.openxmlformats.org/officeDocument/2006/relationships/image" Target="../media/image35.jpe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7" Type="http://schemas.openxmlformats.org/officeDocument/2006/relationships/image" Target="../media/image38.jp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37.png"/><Relationship Id="rId5" Type="http://schemas.openxmlformats.org/officeDocument/2006/relationships/image" Target="../media/image2.emf"/><Relationship Id="rId4" Type="http://schemas.openxmlformats.org/officeDocument/2006/relationships/image" Target="../media/image9.emf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emf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6.tiff"/><Relationship Id="rId7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39.png"/><Relationship Id="rId5" Type="http://schemas.openxmlformats.org/officeDocument/2006/relationships/image" Target="../media/image2.emf"/><Relationship Id="rId4" Type="http://schemas.openxmlformats.org/officeDocument/2006/relationships/image" Target="../media/image9.emf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emf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emf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emf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emf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emf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9.emf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5.pn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47.svg"/><Relationship Id="rId4" Type="http://schemas.openxmlformats.org/officeDocument/2006/relationships/image" Target="../media/image3.emf"/><Relationship Id="rId9" Type="http://schemas.openxmlformats.org/officeDocument/2006/relationships/image" Target="../media/image46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7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E22DB4-93A5-4D39-A180-4CB22F024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FB906DD-24DA-4ECF-AA3D-FCC325B3C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41B1462-33CA-4B0C-90DC-0DCC8CEB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E8BB-28AF-4AE2-8287-52FCCAC1ADF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3D0068-CEC6-46E0-BFE9-6942051C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1F572F-9071-4282-BC1A-B524668F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98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AD9E5-E08C-4CAB-A5F9-F9481151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17BB3E-FF8D-442E-97B6-8067255EF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CF4D5E-1183-45AB-8E9C-7FD2874A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E8BB-28AF-4AE2-8287-52FCCAC1ADF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D4DE49-771C-490A-BDED-84F1971D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8DB9D8-26C2-425E-87CD-0EE8FFEE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353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DD8B4D-DDE1-47DD-8286-4CC8FA09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914A1A-9DD7-4231-B018-F377FD771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D2F9BD-8EAE-48E7-A030-EF46F9A1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E8BB-28AF-4AE2-8287-52FCCAC1ADF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4D75D6-239A-4391-8384-54DCE972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8F23B3-7A72-4D63-8F6D-440720AD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1272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7974B-1FFA-4DB6-8A8F-C6D3C506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51DC174-F8E7-4EAC-A194-2E59D5387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E8BB-28AF-4AE2-8287-52FCCAC1ADF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EB7FDB-8449-4365-952C-D854D1367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0A128B-F7A7-4D02-8D71-42D14D61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2152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BE00FD9-3343-4551-890F-0C34EE84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E8BB-28AF-4AE2-8287-52FCCAC1ADF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383F444-3863-4EC7-B87D-F8CA7340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47F5387-E117-49D5-BB02-BD995E05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662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15022" y="140452"/>
            <a:ext cx="1143010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STRATEGICKÉ ANALÝZY POTŘEB REZORTU ZDRAVOTNICTVÍ</a:t>
            </a:r>
          </a:p>
          <a:p>
            <a:r>
              <a:rPr lang="cs-CZ" sz="3400" b="1" dirty="0">
                <a:solidFill>
                  <a:srgbClr val="DB1441"/>
                </a:solidFill>
              </a:rPr>
              <a:t>Vládní program podpory kapacit </a:t>
            </a:r>
          </a:p>
          <a:p>
            <a:r>
              <a:rPr lang="cs-CZ" sz="3400" b="1" dirty="0">
                <a:solidFill>
                  <a:srgbClr val="DB1441"/>
                </a:solidFill>
              </a:rPr>
              <a:t>nelékařských zdravotnických pracovníků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30947" y="5619402"/>
            <a:ext cx="4875331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>
                <a:solidFill>
                  <a:srgbClr val="D71440"/>
                </a:solidFill>
              </a:rPr>
              <a:t>Tisková konference, 21.2. 2025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8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7142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542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935000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4999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1405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8177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239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1553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2931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7610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0776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5454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335576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B1078F-DD92-49C2-B3CC-977FC6B6DE79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246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12584" y="0"/>
            <a:ext cx="8788400" cy="7747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58285" y="1844676"/>
            <a:ext cx="11533716" cy="4475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559184-4C0F-4EA6-AA73-03411168CF34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89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2662DA-A11C-410B-AE0D-0AAFC13040EE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14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12584" y="0"/>
            <a:ext cx="8788400" cy="7747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58284" y="1844676"/>
            <a:ext cx="5664200" cy="44751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525685" y="1844676"/>
            <a:ext cx="5666316" cy="44751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01A185-CD9D-45E9-8C72-7BBFD015305D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6903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149FF2-422B-4CA7-9021-E09E92E0464F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520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12584" y="0"/>
            <a:ext cx="8788400" cy="7747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CDE5E-B553-4E4C-BAD0-5372A28A93B1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1686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635EB5-A238-4E26-9246-8322C2025151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594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6EEA00-2C15-428E-890B-561C3D07F573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361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14FC54-4287-42AE-BD44-8B19788788D2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57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12584" y="0"/>
            <a:ext cx="8788400" cy="7747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58285" y="1844676"/>
            <a:ext cx="11533716" cy="4475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7B7D5E-0282-465C-8060-5C83C6A53023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057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309101" y="0"/>
            <a:ext cx="2882900" cy="6319838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58284" y="0"/>
            <a:ext cx="8447616" cy="6319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8"/>
            <a:ext cx="2844800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EB75CB-D1FC-4BEC-9FAE-B618A6CA743B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7306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492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248438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10392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6885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D176B-2666-1D4C-8134-69B00BB5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C02B1-005B-BECD-D972-CBF367A25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1A85FC-AE4C-88A7-E609-834D9057E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B2DDBA-75A0-8DB1-7A5E-93732C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4033E1F-3FE3-1B1A-2620-601449D3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4744A5-21D1-272B-E06A-F026B762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87536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29360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0B3887D1-3C10-094C-6A24-C33AACB57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1" name="Logo UZIS">
            <a:extLst>
              <a:ext uri="{FF2B5EF4-FFF2-40B4-BE49-F238E27FC236}">
                <a16:creationId xmlns:a16="http://schemas.microsoft.com/office/drawing/2014/main" id="{14794FCC-DC23-2157-081F-C3EB1BC37F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2" name="Přímá spojnice 3">
            <a:extLst>
              <a:ext uri="{FF2B5EF4-FFF2-40B4-BE49-F238E27FC236}">
                <a16:creationId xmlns:a16="http://schemas.microsoft.com/office/drawing/2014/main" id="{12625A60-4895-C216-90AE-D82C2CB66CF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3" name="Obdélník 14">
            <a:extLst>
              <a:ext uri="{FF2B5EF4-FFF2-40B4-BE49-F238E27FC236}">
                <a16:creationId xmlns:a16="http://schemas.microsoft.com/office/drawing/2014/main" id="{55D4E9D5-0885-3723-6206-E1AF5643945F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4B18DCE2-4351-DEFF-33AD-C2B73A08AC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5" name="Volný tvar 17">
            <a:extLst>
              <a:ext uri="{FF2B5EF4-FFF2-40B4-BE49-F238E27FC236}">
                <a16:creationId xmlns:a16="http://schemas.microsoft.com/office/drawing/2014/main" id="{3C9D8127-101F-F937-E20A-E9AA81E85BFB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Volný tvar 19">
            <a:extLst>
              <a:ext uri="{FF2B5EF4-FFF2-40B4-BE49-F238E27FC236}">
                <a16:creationId xmlns:a16="http://schemas.microsoft.com/office/drawing/2014/main" id="{DFF5EF4C-397F-AE74-5C9C-5189BAF743A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08765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060760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259958-827C-946D-DF6A-108E67A7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27243A-4375-DD7D-7899-47A0EAC9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195F3E-F150-ED2C-1F3E-EC55020C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66873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BEF15-290F-E6D6-D539-02F9DB89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50267-5B31-8C78-79E7-B4C36ACA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0B0ACF-6243-2123-DD90-316C9AF0D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7FAB9A9-DF7E-2E80-2684-7B1F77A7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649E5C-5B2A-485C-FF15-FA3AA5F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89AB6B-4762-D390-BCBC-A91BE748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2256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F2B194-3226-5596-4C5B-3418D6A1E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3961FA1-4EF0-8C00-1301-0303BFADD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E4D571-68BE-7894-C660-90D280D6A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B917E3D-4900-5CA9-DE3F-360D1FD7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BBB5ED-0BFB-A884-B330-FD5D23F4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9BAD6B-A962-2692-5168-5AAE2A89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38601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5BDE6-A7EF-8B83-E168-5630DE317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91B2769-36BA-4D3E-31E9-B999E25D8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F0814E-A18D-3F53-8AEA-D379A219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B5BEB1-2E39-6CF8-BA70-E557DAB0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BF3BFF-29F7-9497-0E8F-A26D0BAAD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46884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C34ECCB-E3D8-615C-BFB8-059FD020D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022CC30-A06F-FCEE-6090-259F3C18B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FA8745-226C-DDE9-9778-1D758F62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33784F-9A1A-132A-2498-3E825868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70C281-141B-71E2-19B0-B387B120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6718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571469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624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47000" y="217916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ZDRAVÍ</a:t>
            </a:r>
            <a:r>
              <a:rPr lang="cs-CZ" sz="3400" b="1" baseline="0" dirty="0">
                <a:solidFill>
                  <a:srgbClr val="2E5980"/>
                </a:solidFill>
              </a:rPr>
              <a:t> A ZDRAVOTNICTVÍ JIHOMORAVSKÉHO </a:t>
            </a:r>
          </a:p>
          <a:p>
            <a:r>
              <a:rPr lang="cs-CZ" sz="3400" b="1" baseline="0" dirty="0">
                <a:solidFill>
                  <a:srgbClr val="2E5980"/>
                </a:solidFill>
              </a:rPr>
              <a:t>KRAJE A MĚSTA BRNA V ČÍSLECH </a:t>
            </a:r>
            <a:endParaRPr lang="cs-CZ" sz="3400" b="1" dirty="0">
              <a:solidFill>
                <a:srgbClr val="2E5980"/>
              </a:solidFill>
            </a:endParaRP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68704" y="5627645"/>
            <a:ext cx="6219585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>
                <a:solidFill>
                  <a:srgbClr val="D71440"/>
                </a:solidFill>
              </a:rPr>
              <a:t>Souhrnná</a:t>
            </a:r>
            <a:r>
              <a:rPr lang="cs-CZ" sz="2600" baseline="0" dirty="0">
                <a:solidFill>
                  <a:srgbClr val="D71440"/>
                </a:solidFill>
              </a:rPr>
              <a:t> prezentace, </a:t>
            </a:r>
            <a:r>
              <a:rPr lang="cs-CZ" sz="2600" dirty="0">
                <a:solidFill>
                  <a:srgbClr val="D71440"/>
                </a:solidFill>
              </a:rPr>
              <a:t>Brno, 21. 10. 2019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957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5FEFE542-E662-4555-B8B1-482A12ACF1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893" y="1261634"/>
            <a:ext cx="11296867" cy="4444369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28092765-6AFA-495D-B911-346954B65B3F}"/>
              </a:ext>
            </a:extLst>
          </p:cNvPr>
          <p:cNvSpPr txBox="1"/>
          <p:nvPr userDrawn="1"/>
        </p:nvSpPr>
        <p:spPr>
          <a:xfrm>
            <a:off x="8713002" y="6180642"/>
            <a:ext cx="3377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>
                <a:solidFill>
                  <a:srgbClr val="3D67BC"/>
                </a:solidFill>
              </a:rPr>
              <a:t>Ústav zdravotnických informací a statistiky České republiky</a:t>
            </a:r>
          </a:p>
          <a:p>
            <a:r>
              <a:rPr lang="cs-CZ" sz="900" i="1" dirty="0">
                <a:solidFill>
                  <a:srgbClr val="3D67BC"/>
                </a:solidFill>
              </a:rPr>
              <a:t>Institute </a:t>
            </a:r>
            <a:r>
              <a:rPr lang="cs-CZ" sz="900" i="1" dirty="0" err="1">
                <a:solidFill>
                  <a:srgbClr val="3D67BC"/>
                </a:solidFill>
              </a:rPr>
              <a:t>of</a:t>
            </a:r>
            <a:r>
              <a:rPr lang="cs-CZ" sz="900" i="1" dirty="0">
                <a:solidFill>
                  <a:srgbClr val="3D67BC"/>
                </a:solidFill>
              </a:rPr>
              <a:t> </a:t>
            </a:r>
            <a:r>
              <a:rPr lang="cs-CZ" sz="900" i="1" dirty="0" err="1">
                <a:solidFill>
                  <a:srgbClr val="3D67BC"/>
                </a:solidFill>
              </a:rPr>
              <a:t>Health</a:t>
            </a:r>
            <a:r>
              <a:rPr lang="cs-CZ" sz="900" i="1" dirty="0">
                <a:solidFill>
                  <a:srgbClr val="3D67BC"/>
                </a:solidFill>
              </a:rPr>
              <a:t> </a:t>
            </a:r>
            <a:r>
              <a:rPr lang="cs-CZ" sz="900" i="1" dirty="0" err="1">
                <a:solidFill>
                  <a:srgbClr val="3D67BC"/>
                </a:solidFill>
              </a:rPr>
              <a:t>Information</a:t>
            </a:r>
            <a:r>
              <a:rPr lang="cs-CZ" sz="900" i="1" dirty="0">
                <a:solidFill>
                  <a:srgbClr val="3D67BC"/>
                </a:solidFill>
              </a:rPr>
              <a:t> and </a:t>
            </a:r>
            <a:r>
              <a:rPr lang="cs-CZ" sz="900" i="1" dirty="0" err="1">
                <a:solidFill>
                  <a:srgbClr val="3D67BC"/>
                </a:solidFill>
              </a:rPr>
              <a:t>Statistics</a:t>
            </a:r>
            <a:r>
              <a:rPr lang="cs-CZ" sz="900" i="1" dirty="0">
                <a:solidFill>
                  <a:srgbClr val="3D67BC"/>
                </a:solidFill>
              </a:rPr>
              <a:t> </a:t>
            </a:r>
            <a:r>
              <a:rPr lang="cs-CZ" sz="900" i="1" dirty="0" err="1">
                <a:solidFill>
                  <a:srgbClr val="3D67BC"/>
                </a:solidFill>
              </a:rPr>
              <a:t>of</a:t>
            </a:r>
            <a:r>
              <a:rPr lang="cs-CZ" sz="900" i="1" dirty="0">
                <a:solidFill>
                  <a:srgbClr val="3D67BC"/>
                </a:solidFill>
              </a:rPr>
              <a:t> </a:t>
            </a:r>
            <a:r>
              <a:rPr lang="cs-CZ" sz="900" i="1" dirty="0" err="1">
                <a:solidFill>
                  <a:srgbClr val="3D67BC"/>
                </a:solidFill>
              </a:rPr>
              <a:t>the</a:t>
            </a:r>
            <a:r>
              <a:rPr lang="cs-CZ" sz="900" i="1" dirty="0">
                <a:solidFill>
                  <a:srgbClr val="3D67BC"/>
                </a:solidFill>
              </a:rPr>
              <a:t> Czech Republic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E9CBE7C-B46B-4263-B7DA-1846693D983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5F5E0734-7668-4265-8737-BB10B3A928BB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38B3C8C-A726-43EE-80E2-A0C80CD5D0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21" name="Volný tvar 6">
            <a:extLst>
              <a:ext uri="{FF2B5EF4-FFF2-40B4-BE49-F238E27FC236}">
                <a16:creationId xmlns:a16="http://schemas.microsoft.com/office/drawing/2014/main" id="{B1B50602-9BEE-4838-BABB-479E9B9DA990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Volný tvar 17">
            <a:extLst>
              <a:ext uri="{FF2B5EF4-FFF2-40B4-BE49-F238E27FC236}">
                <a16:creationId xmlns:a16="http://schemas.microsoft.com/office/drawing/2014/main" id="{95BC6203-BD83-4803-AD8B-9671459BFB7C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Volný tvar 18">
            <a:extLst>
              <a:ext uri="{FF2B5EF4-FFF2-40B4-BE49-F238E27FC236}">
                <a16:creationId xmlns:a16="http://schemas.microsoft.com/office/drawing/2014/main" id="{9EAB8E8B-17AE-4319-8FA3-A1DAAC330720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F6EDD091-54FF-47D8-93B0-AFD02A675C6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8CA2A8DB-6132-49AF-AB7B-13A599EB0EFD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32" name="Volný tvar 6">
            <a:extLst>
              <a:ext uri="{FF2B5EF4-FFF2-40B4-BE49-F238E27FC236}">
                <a16:creationId xmlns:a16="http://schemas.microsoft.com/office/drawing/2014/main" id="{93B4AAF2-2ECB-447E-88BF-C2AE1B238485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Volný tvar 17">
            <a:extLst>
              <a:ext uri="{FF2B5EF4-FFF2-40B4-BE49-F238E27FC236}">
                <a16:creationId xmlns:a16="http://schemas.microsoft.com/office/drawing/2014/main" id="{E5A377F3-758A-43B6-8C6A-4AA4F1E3F233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Volný tvar 18">
            <a:extLst>
              <a:ext uri="{FF2B5EF4-FFF2-40B4-BE49-F238E27FC236}">
                <a16:creationId xmlns:a16="http://schemas.microsoft.com/office/drawing/2014/main" id="{0078E8B8-13CC-47F5-9190-4A050380F041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35" name="Volný tvar 19">
            <a:extLst>
              <a:ext uri="{FF2B5EF4-FFF2-40B4-BE49-F238E27FC236}">
                <a16:creationId xmlns:a16="http://schemas.microsoft.com/office/drawing/2014/main" id="{B1F7AE25-E3A9-4BA4-A917-FFBAB961D9B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8" name="Obdélník 57">
            <a:extLst>
              <a:ext uri="{FF2B5EF4-FFF2-40B4-BE49-F238E27FC236}">
                <a16:creationId xmlns:a16="http://schemas.microsoft.com/office/drawing/2014/main" id="{C31E3D77-5C91-465B-A370-454C27AA3086}"/>
              </a:ext>
            </a:extLst>
          </p:cNvPr>
          <p:cNvSpPr/>
          <p:nvPr userDrawn="1"/>
        </p:nvSpPr>
        <p:spPr>
          <a:xfrm>
            <a:off x="660273" y="426995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DATOVÁ ZÁKLADNA PRO STRATEGICKÉ MAKROEKONOMICKÉ PREDIKCE REZORTU ZDRAVOTNICTVÍ</a:t>
            </a:r>
          </a:p>
        </p:txBody>
      </p:sp>
      <p:sp>
        <p:nvSpPr>
          <p:cNvPr id="59" name="Obdélník 58">
            <a:extLst>
              <a:ext uri="{FF2B5EF4-FFF2-40B4-BE49-F238E27FC236}">
                <a16:creationId xmlns:a16="http://schemas.microsoft.com/office/drawing/2014/main" id="{09B596B8-099A-443E-BAF4-60E9B64C466A}"/>
              </a:ext>
            </a:extLst>
          </p:cNvPr>
          <p:cNvSpPr/>
          <p:nvPr userDrawn="1"/>
        </p:nvSpPr>
        <p:spPr>
          <a:xfrm>
            <a:off x="527387" y="5807676"/>
            <a:ext cx="6869296" cy="271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0" name="Zástupný symbol textu 4">
            <a:extLst>
              <a:ext uri="{FF2B5EF4-FFF2-40B4-BE49-F238E27FC236}">
                <a16:creationId xmlns:a16="http://schemas.microsoft.com/office/drawing/2014/main" id="{71478611-DE5F-4F95-89E9-326EBE713181}"/>
              </a:ext>
            </a:extLst>
          </p:cNvPr>
          <p:cNvSpPr txBox="1">
            <a:spLocks/>
          </p:cNvSpPr>
          <p:nvPr userDrawn="1"/>
        </p:nvSpPr>
        <p:spPr>
          <a:xfrm>
            <a:off x="594915" y="5607609"/>
            <a:ext cx="7707659" cy="507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>
                <a:solidFill>
                  <a:srgbClr val="D71440"/>
                </a:solidFill>
              </a:rPr>
              <a:t>Analytická studie – retrospektivní data </a:t>
            </a:r>
          </a:p>
        </p:txBody>
      </p:sp>
      <p:pic>
        <p:nvPicPr>
          <p:cNvPr id="97" name="Obrázek 96">
            <a:extLst>
              <a:ext uri="{FF2B5EF4-FFF2-40B4-BE49-F238E27FC236}">
                <a16:creationId xmlns:a16="http://schemas.microsoft.com/office/drawing/2014/main" id="{4DDCE2EB-F9A1-473A-A9FF-32762FFE32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890" y="6126907"/>
            <a:ext cx="349247" cy="360000"/>
          </a:xfrm>
          <a:prstGeom prst="rect">
            <a:avLst/>
          </a:prstGeom>
        </p:spPr>
      </p:pic>
      <p:pic>
        <p:nvPicPr>
          <p:cNvPr id="106" name="Obrázek 105">
            <a:extLst>
              <a:ext uri="{FF2B5EF4-FFF2-40B4-BE49-F238E27FC236}">
                <a16:creationId xmlns:a16="http://schemas.microsoft.com/office/drawing/2014/main" id="{67185E4E-82CC-4460-806F-915C724D450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141455" y="4199123"/>
            <a:ext cx="3200677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288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ázek 19">
            <a:extLst>
              <a:ext uri="{FF2B5EF4-FFF2-40B4-BE49-F238E27FC236}">
                <a16:creationId xmlns:a16="http://schemas.microsoft.com/office/drawing/2014/main" id="{5F1E9921-D786-4622-9EF2-A6007AE054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5723" y="1261135"/>
            <a:ext cx="11296867" cy="4444369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4BD03AA9-B999-4805-B7AC-C1F0F93EF13E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4DAE294-4BD8-455C-A2EB-4ABED922A97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8F94E04-9BB2-4FC4-8172-8A66901076DD}"/>
              </a:ext>
            </a:extLst>
          </p:cNvPr>
          <p:cNvSpPr txBox="1"/>
          <p:nvPr userDrawn="1"/>
        </p:nvSpPr>
        <p:spPr>
          <a:xfrm>
            <a:off x="8713002" y="6142934"/>
            <a:ext cx="3377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>
                <a:solidFill>
                  <a:srgbClr val="3D67BC"/>
                </a:solidFill>
              </a:rPr>
              <a:t>Ústav zdravotnických informací a statistiky České republiky</a:t>
            </a:r>
          </a:p>
          <a:p>
            <a:r>
              <a:rPr lang="cs-CZ" sz="900" i="1" dirty="0">
                <a:solidFill>
                  <a:srgbClr val="3D67BC"/>
                </a:solidFill>
              </a:rPr>
              <a:t>Institute </a:t>
            </a:r>
            <a:r>
              <a:rPr lang="cs-CZ" sz="900" i="1" dirty="0" err="1">
                <a:solidFill>
                  <a:srgbClr val="3D67BC"/>
                </a:solidFill>
              </a:rPr>
              <a:t>of</a:t>
            </a:r>
            <a:r>
              <a:rPr lang="cs-CZ" sz="900" i="1" dirty="0">
                <a:solidFill>
                  <a:srgbClr val="3D67BC"/>
                </a:solidFill>
              </a:rPr>
              <a:t> </a:t>
            </a:r>
            <a:r>
              <a:rPr lang="cs-CZ" sz="900" i="1" dirty="0" err="1">
                <a:solidFill>
                  <a:srgbClr val="3D67BC"/>
                </a:solidFill>
              </a:rPr>
              <a:t>Health</a:t>
            </a:r>
            <a:r>
              <a:rPr lang="cs-CZ" sz="900" i="1" dirty="0">
                <a:solidFill>
                  <a:srgbClr val="3D67BC"/>
                </a:solidFill>
              </a:rPr>
              <a:t> </a:t>
            </a:r>
            <a:r>
              <a:rPr lang="cs-CZ" sz="900" i="1" dirty="0" err="1">
                <a:solidFill>
                  <a:srgbClr val="3D67BC"/>
                </a:solidFill>
              </a:rPr>
              <a:t>Information</a:t>
            </a:r>
            <a:r>
              <a:rPr lang="cs-CZ" sz="900" i="1" dirty="0">
                <a:solidFill>
                  <a:srgbClr val="3D67BC"/>
                </a:solidFill>
              </a:rPr>
              <a:t> and </a:t>
            </a:r>
            <a:r>
              <a:rPr lang="cs-CZ" sz="900" i="1" dirty="0" err="1">
                <a:solidFill>
                  <a:srgbClr val="3D67BC"/>
                </a:solidFill>
              </a:rPr>
              <a:t>Statistics</a:t>
            </a:r>
            <a:r>
              <a:rPr lang="cs-CZ" sz="900" i="1" dirty="0">
                <a:solidFill>
                  <a:srgbClr val="3D67BC"/>
                </a:solidFill>
              </a:rPr>
              <a:t> </a:t>
            </a:r>
            <a:r>
              <a:rPr lang="cs-CZ" sz="900" i="1" dirty="0" err="1">
                <a:solidFill>
                  <a:srgbClr val="3D67BC"/>
                </a:solidFill>
              </a:rPr>
              <a:t>of</a:t>
            </a:r>
            <a:r>
              <a:rPr lang="cs-CZ" sz="900" i="1" dirty="0">
                <a:solidFill>
                  <a:srgbClr val="3D67BC"/>
                </a:solidFill>
              </a:rPr>
              <a:t> </a:t>
            </a:r>
            <a:r>
              <a:rPr lang="cs-CZ" sz="900" i="1" dirty="0" err="1">
                <a:solidFill>
                  <a:srgbClr val="3D67BC"/>
                </a:solidFill>
              </a:rPr>
              <a:t>the</a:t>
            </a:r>
            <a:r>
              <a:rPr lang="cs-CZ" sz="900" i="1" dirty="0">
                <a:solidFill>
                  <a:srgbClr val="3D67BC"/>
                </a:solidFill>
              </a:rPr>
              <a:t> Czech Republic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C0BAC29-C83A-48F6-8604-A24CCF0793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890" y="6089199"/>
            <a:ext cx="349247" cy="360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980A061-B2D6-440A-BB4B-6B45C7662F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0F001DF-185E-497F-9C76-2F1B887F83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3" name="Volný tvar 6">
            <a:extLst>
              <a:ext uri="{FF2B5EF4-FFF2-40B4-BE49-F238E27FC236}">
                <a16:creationId xmlns:a16="http://schemas.microsoft.com/office/drawing/2014/main" id="{F17C9E7D-06C1-40EB-8432-E344423E3FAA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7">
            <a:extLst>
              <a:ext uri="{FF2B5EF4-FFF2-40B4-BE49-F238E27FC236}">
                <a16:creationId xmlns:a16="http://schemas.microsoft.com/office/drawing/2014/main" id="{18733C0B-38E7-4C19-8B5C-83799445A84E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8">
            <a:extLst>
              <a:ext uri="{FF2B5EF4-FFF2-40B4-BE49-F238E27FC236}">
                <a16:creationId xmlns:a16="http://schemas.microsoft.com/office/drawing/2014/main" id="{89F57DFD-2C3F-4C7B-A411-9ACDF984C1C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6" name="Volný tvar 19">
            <a:extLst>
              <a:ext uri="{FF2B5EF4-FFF2-40B4-BE49-F238E27FC236}">
                <a16:creationId xmlns:a16="http://schemas.microsoft.com/office/drawing/2014/main" id="{4AD77AFE-3C03-4A5E-8C33-5E0E35A6FAE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7C06A58-496E-4CAE-BEA7-F0D694058708}"/>
              </a:ext>
            </a:extLst>
          </p:cNvPr>
          <p:cNvSpPr/>
          <p:nvPr userDrawn="1"/>
        </p:nvSpPr>
        <p:spPr>
          <a:xfrm>
            <a:off x="527387" y="5807676"/>
            <a:ext cx="6869296" cy="271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Zástupný symbol textu 4">
            <a:extLst>
              <a:ext uri="{FF2B5EF4-FFF2-40B4-BE49-F238E27FC236}">
                <a16:creationId xmlns:a16="http://schemas.microsoft.com/office/drawing/2014/main" id="{85DF8549-49A9-4045-9440-3C137B807487}"/>
              </a:ext>
            </a:extLst>
          </p:cNvPr>
          <p:cNvSpPr txBox="1">
            <a:spLocks/>
          </p:cNvSpPr>
          <p:nvPr userDrawn="1"/>
        </p:nvSpPr>
        <p:spPr>
          <a:xfrm>
            <a:off x="594915" y="5607609"/>
            <a:ext cx="7707659" cy="507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>
                <a:solidFill>
                  <a:srgbClr val="D71440"/>
                </a:solidFill>
              </a:rPr>
              <a:t>Analytická studie – retrospektivní data 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572C5E22-2EB2-422D-942A-F74CDAED99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141454" y="4155581"/>
            <a:ext cx="3200677" cy="2499577"/>
          </a:xfrm>
          <a:prstGeom prst="rect">
            <a:avLst/>
          </a:prstGeom>
        </p:spPr>
      </p:pic>
      <p:sp>
        <p:nvSpPr>
          <p:cNvPr id="21" name="Obdélník 20">
            <a:extLst>
              <a:ext uri="{FF2B5EF4-FFF2-40B4-BE49-F238E27FC236}">
                <a16:creationId xmlns:a16="http://schemas.microsoft.com/office/drawing/2014/main" id="{DE842B4A-D124-4F6D-A394-7E2055D4C08A}"/>
              </a:ext>
            </a:extLst>
          </p:cNvPr>
          <p:cNvSpPr/>
          <p:nvPr userDrawn="1"/>
        </p:nvSpPr>
        <p:spPr>
          <a:xfrm>
            <a:off x="660273" y="426995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DATOVÁ ZÁKLADNA PRO STRATEGICKÉ MAKROEKONOMICKÉ PREDIKCE REZORTU ZDRAVOTNICTVÍ</a:t>
            </a:r>
          </a:p>
        </p:txBody>
      </p:sp>
    </p:spTree>
    <p:extLst>
      <p:ext uri="{BB962C8B-B14F-4D97-AF65-F5344CB8AC3E}">
        <p14:creationId xmlns:p14="http://schemas.microsoft.com/office/powerpoint/2010/main" val="22124763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75743" y="1402150"/>
            <a:ext cx="522008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400" b="1" dirty="0">
                <a:solidFill>
                  <a:schemeClr val="bg1"/>
                </a:solidFill>
              </a:rPr>
              <a:t>ZDRAVÍ A ZDRAVOTNICTVÍ JMK A MĚSTA BRNA </a:t>
            </a:r>
          </a:p>
          <a:p>
            <a:pPr algn="ctr"/>
            <a:r>
              <a:rPr lang="cs-CZ" sz="3400" b="1" dirty="0">
                <a:solidFill>
                  <a:schemeClr val="bg1"/>
                </a:solidFill>
              </a:rPr>
              <a:t>V ČÍSLECH </a:t>
            </a:r>
          </a:p>
        </p:txBody>
      </p:sp>
      <p:pic>
        <p:nvPicPr>
          <p:cNvPr id="8" name="Obrázek 12">
            <a:extLst>
              <a:ext uri="{FF2B5EF4-FFF2-40B4-BE49-F238E27FC236}">
                <a16:creationId xmlns:a16="http://schemas.microsoft.com/office/drawing/2014/main" id="{44BE6E23-D67F-46EC-B22B-EE1389212D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7" t="23116" r="13670" b="26189"/>
          <a:stretch/>
        </p:blipFill>
        <p:spPr>
          <a:xfrm>
            <a:off x="10961139" y="141598"/>
            <a:ext cx="1076593" cy="342650"/>
          </a:xfrm>
          <a:prstGeom prst="rect">
            <a:avLst/>
          </a:prstGeom>
        </p:spPr>
      </p:pic>
      <p:pic>
        <p:nvPicPr>
          <p:cNvPr id="9" name="Obrázek 9">
            <a:extLst>
              <a:ext uri="{FF2B5EF4-FFF2-40B4-BE49-F238E27FC236}">
                <a16:creationId xmlns:a16="http://schemas.microsoft.com/office/drawing/2014/main" id="{9857DA43-5F3B-40A4-B7DD-7FB1D1A7233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202" y="141598"/>
            <a:ext cx="1626630" cy="38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44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9C8D0A0-63C5-4F9E-9DC8-8B275B35D6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12657"/>
            <a:ext cx="12380686" cy="471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022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31898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77827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61102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48248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5965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64103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95221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22440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52429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04106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95993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3893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10411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6953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20.02.2025</a:t>
            </a:fld>
            <a:endParaRPr lang="cs-CZ" dirty="0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55144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373132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4226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634948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621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epidemiologie nádorů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0063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43888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79924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8040E44-5489-454A-CF22-89E9E235B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55DC6064-559D-C7C6-A418-0534501F8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C90A7BB1-0DAC-5E15-9CF7-42F1A38CC26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29439D7B-F516-198B-D934-FB0BC09399B1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7B65A80-701E-B314-DBB1-B62A95DCC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A4CB8C3F-66B8-226F-FB07-C851F99655B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B5747C42-39B4-C774-E0F3-4C591877B781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9805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435562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 dirty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 dirty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 dirty="0"/>
              <a:t>Vložte podnadpis</a:t>
            </a:r>
          </a:p>
        </p:txBody>
      </p: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5C16814E-93D7-8660-9E4B-EF5C17EF945B}"/>
              </a:ext>
            </a:extLst>
          </p:cNvPr>
          <p:cNvGrpSpPr/>
          <p:nvPr userDrawn="1"/>
        </p:nvGrpSpPr>
        <p:grpSpPr>
          <a:xfrm>
            <a:off x="9561600" y="3873600"/>
            <a:ext cx="1270751" cy="2016807"/>
            <a:chOff x="9573906" y="3839890"/>
            <a:chExt cx="1270751" cy="2016807"/>
          </a:xfrm>
        </p:grpSpPr>
        <p:sp>
          <p:nvSpPr>
            <p:cNvPr id="47" name="Rovnoramenný trojúhelník 4">
              <a:extLst>
                <a:ext uri="{FF2B5EF4-FFF2-40B4-BE49-F238E27FC236}">
                  <a16:creationId xmlns:a16="http://schemas.microsoft.com/office/drawing/2014/main" id="{C5474CA9-DC43-C5C2-60B4-16339D814A8C}"/>
                </a:ext>
              </a:extLst>
            </p:cNvPr>
            <p:cNvSpPr/>
            <p:nvPr userDrawn="1"/>
          </p:nvSpPr>
          <p:spPr>
            <a:xfrm rot="1106797">
              <a:off x="9882197" y="3839890"/>
              <a:ext cx="962460" cy="1369198"/>
            </a:xfrm>
            <a:prstGeom prst="triangle">
              <a:avLst>
                <a:gd name="adj" fmla="val 58782"/>
              </a:avLst>
            </a:prstGeom>
            <a:solidFill>
              <a:srgbClr val="FFC000">
                <a:alpha val="44000"/>
              </a:srgbClr>
            </a:solidFill>
            <a:ln w="15875">
              <a:solidFill>
                <a:srgbClr val="2E5980"/>
              </a:solidFill>
            </a:ln>
            <a:effectLst>
              <a:outerShdw blurRad="50800" dist="50800" dir="5400000" algn="ctr" rotWithShape="0">
                <a:srgbClr val="2E598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grpSp>
          <p:nvGrpSpPr>
            <p:cNvPr id="48" name="Skupina 47">
              <a:extLst>
                <a:ext uri="{FF2B5EF4-FFF2-40B4-BE49-F238E27FC236}">
                  <a16:creationId xmlns:a16="http://schemas.microsoft.com/office/drawing/2014/main" id="{C8CEA53F-7430-B159-526A-7A9F3A1D7EDB}"/>
                </a:ext>
              </a:extLst>
            </p:cNvPr>
            <p:cNvGrpSpPr/>
            <p:nvPr userDrawn="1"/>
          </p:nvGrpSpPr>
          <p:grpSpPr>
            <a:xfrm>
              <a:off x="9573906" y="4827097"/>
              <a:ext cx="1029600" cy="1029600"/>
              <a:chOff x="9573906" y="4827097"/>
              <a:chExt cx="1029600" cy="1029600"/>
            </a:xfrm>
          </p:grpSpPr>
          <p:sp>
            <p:nvSpPr>
              <p:cNvPr id="49" name="Ovál 22">
                <a:extLst>
                  <a:ext uri="{FF2B5EF4-FFF2-40B4-BE49-F238E27FC236}">
                    <a16:creationId xmlns:a16="http://schemas.microsoft.com/office/drawing/2014/main" id="{4BA847E0-413E-514E-A6AF-56E616FAF048}"/>
                  </a:ext>
                </a:extLst>
              </p:cNvPr>
              <p:cNvSpPr/>
              <p:nvPr userDrawn="1"/>
            </p:nvSpPr>
            <p:spPr>
              <a:xfrm>
                <a:off x="9573906" y="4827097"/>
                <a:ext cx="1029600" cy="10296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D7144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0" name="Ovál 23">
                <a:extLst>
                  <a:ext uri="{FF2B5EF4-FFF2-40B4-BE49-F238E27FC236}">
                    <a16:creationId xmlns:a16="http://schemas.microsoft.com/office/drawing/2014/main" id="{88A794EE-DDBB-9DBE-6259-495A40034396}"/>
                  </a:ext>
                </a:extLst>
              </p:cNvPr>
              <p:cNvSpPr/>
              <p:nvPr userDrawn="1"/>
            </p:nvSpPr>
            <p:spPr>
              <a:xfrm>
                <a:off x="9643042" y="4896233"/>
                <a:ext cx="891327" cy="891327"/>
              </a:xfrm>
              <a:prstGeom prst="ellipse">
                <a:avLst/>
              </a:prstGeom>
              <a:solidFill>
                <a:srgbClr val="D714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2761CC6B-FCC7-2CB0-2A51-DAA5FD05F14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672786" y="5069654"/>
            <a:ext cx="793563" cy="648000"/>
            <a:chOff x="7560944" y="3726465"/>
            <a:chExt cx="1160049" cy="947261"/>
          </a:xfrm>
          <a:noFill/>
        </p:grpSpPr>
        <p:sp>
          <p:nvSpPr>
            <p:cNvPr id="59" name="Volný tvar: obrazec 58">
              <a:extLst>
                <a:ext uri="{FF2B5EF4-FFF2-40B4-BE49-F238E27FC236}">
                  <a16:creationId xmlns:a16="http://schemas.microsoft.com/office/drawing/2014/main" id="{7B53F884-512F-FFEC-D588-1EEE1F96827C}"/>
                </a:ext>
              </a:extLst>
            </p:cNvPr>
            <p:cNvSpPr/>
            <p:nvPr userDrawn="1"/>
          </p:nvSpPr>
          <p:spPr>
            <a:xfrm>
              <a:off x="8141588" y="3726465"/>
              <a:ext cx="579405" cy="546544"/>
            </a:xfrm>
            <a:custGeom>
              <a:avLst/>
              <a:gdLst>
                <a:gd name="connsiteX0" fmla="*/ 567309 w 579405"/>
                <a:gd name="connsiteY0" fmla="*/ 177927 h 546544"/>
                <a:gd name="connsiteX1" fmla="*/ 570071 w 579405"/>
                <a:gd name="connsiteY1" fmla="*/ 184785 h 546544"/>
                <a:gd name="connsiteX2" fmla="*/ 570738 w 579405"/>
                <a:gd name="connsiteY2" fmla="*/ 190119 h 546544"/>
                <a:gd name="connsiteX3" fmla="*/ 579406 w 579405"/>
                <a:gd name="connsiteY3" fmla="*/ 214408 h 546544"/>
                <a:gd name="connsiteX4" fmla="*/ 573691 w 579405"/>
                <a:gd name="connsiteY4" fmla="*/ 226028 h 546544"/>
                <a:gd name="connsiteX5" fmla="*/ 565595 w 579405"/>
                <a:gd name="connsiteY5" fmla="*/ 234315 h 546544"/>
                <a:gd name="connsiteX6" fmla="*/ 570452 w 579405"/>
                <a:gd name="connsiteY6" fmla="*/ 242792 h 546544"/>
                <a:gd name="connsiteX7" fmla="*/ 563213 w 579405"/>
                <a:gd name="connsiteY7" fmla="*/ 243745 h 546544"/>
                <a:gd name="connsiteX8" fmla="*/ 558546 w 579405"/>
                <a:gd name="connsiteY8" fmla="*/ 249746 h 546544"/>
                <a:gd name="connsiteX9" fmla="*/ 546735 w 579405"/>
                <a:gd name="connsiteY9" fmla="*/ 271272 h 546544"/>
                <a:gd name="connsiteX10" fmla="*/ 535114 w 579405"/>
                <a:gd name="connsiteY10" fmla="*/ 280035 h 546544"/>
                <a:gd name="connsiteX11" fmla="*/ 508635 w 579405"/>
                <a:gd name="connsiteY11" fmla="*/ 287179 h 546544"/>
                <a:gd name="connsiteX12" fmla="*/ 505016 w 579405"/>
                <a:gd name="connsiteY12" fmla="*/ 287655 h 546544"/>
                <a:gd name="connsiteX13" fmla="*/ 495014 w 579405"/>
                <a:gd name="connsiteY13" fmla="*/ 294418 h 546544"/>
                <a:gd name="connsiteX14" fmla="*/ 479298 w 579405"/>
                <a:gd name="connsiteY14" fmla="*/ 300133 h 546544"/>
                <a:gd name="connsiteX15" fmla="*/ 479965 w 579405"/>
                <a:gd name="connsiteY15" fmla="*/ 305467 h 546544"/>
                <a:gd name="connsiteX16" fmla="*/ 478441 w 579405"/>
                <a:gd name="connsiteY16" fmla="*/ 307467 h 546544"/>
                <a:gd name="connsiteX17" fmla="*/ 462248 w 579405"/>
                <a:gd name="connsiteY17" fmla="*/ 309658 h 546544"/>
                <a:gd name="connsiteX18" fmla="*/ 453580 w 579405"/>
                <a:gd name="connsiteY18" fmla="*/ 312611 h 546544"/>
                <a:gd name="connsiteX19" fmla="*/ 446818 w 579405"/>
                <a:gd name="connsiteY19" fmla="*/ 317087 h 546544"/>
                <a:gd name="connsiteX20" fmla="*/ 434530 w 579405"/>
                <a:gd name="connsiteY20" fmla="*/ 320612 h 546544"/>
                <a:gd name="connsiteX21" fmla="*/ 431102 w 579405"/>
                <a:gd name="connsiteY21" fmla="*/ 322802 h 546544"/>
                <a:gd name="connsiteX22" fmla="*/ 409099 w 579405"/>
                <a:gd name="connsiteY22" fmla="*/ 322136 h 546544"/>
                <a:gd name="connsiteX23" fmla="*/ 405955 w 579405"/>
                <a:gd name="connsiteY23" fmla="*/ 326136 h 546544"/>
                <a:gd name="connsiteX24" fmla="*/ 402145 w 579405"/>
                <a:gd name="connsiteY24" fmla="*/ 324898 h 546544"/>
                <a:gd name="connsiteX25" fmla="*/ 397002 w 579405"/>
                <a:gd name="connsiteY25" fmla="*/ 327374 h 546544"/>
                <a:gd name="connsiteX26" fmla="*/ 391382 w 579405"/>
                <a:gd name="connsiteY26" fmla="*/ 326327 h 546544"/>
                <a:gd name="connsiteX27" fmla="*/ 386715 w 579405"/>
                <a:gd name="connsiteY27" fmla="*/ 332327 h 546544"/>
                <a:gd name="connsiteX28" fmla="*/ 382905 w 579405"/>
                <a:gd name="connsiteY28" fmla="*/ 331089 h 546544"/>
                <a:gd name="connsiteX29" fmla="*/ 376142 w 579405"/>
                <a:gd name="connsiteY29" fmla="*/ 335566 h 546544"/>
                <a:gd name="connsiteX30" fmla="*/ 376428 w 579405"/>
                <a:gd name="connsiteY30" fmla="*/ 337375 h 546544"/>
                <a:gd name="connsiteX31" fmla="*/ 379095 w 579405"/>
                <a:gd name="connsiteY31" fmla="*/ 344234 h 546544"/>
                <a:gd name="connsiteX32" fmla="*/ 377380 w 579405"/>
                <a:gd name="connsiteY32" fmla="*/ 358997 h 546544"/>
                <a:gd name="connsiteX33" fmla="*/ 359093 w 579405"/>
                <a:gd name="connsiteY33" fmla="*/ 372237 h 546544"/>
                <a:gd name="connsiteX34" fmla="*/ 356616 w 579405"/>
                <a:gd name="connsiteY34" fmla="*/ 381667 h 546544"/>
                <a:gd name="connsiteX35" fmla="*/ 344995 w 579405"/>
                <a:gd name="connsiteY35" fmla="*/ 390430 h 546544"/>
                <a:gd name="connsiteX36" fmla="*/ 346900 w 579405"/>
                <a:gd name="connsiteY36" fmla="*/ 404717 h 546544"/>
                <a:gd name="connsiteX37" fmla="*/ 344995 w 579405"/>
                <a:gd name="connsiteY37" fmla="*/ 417671 h 546544"/>
                <a:gd name="connsiteX38" fmla="*/ 353949 w 579405"/>
                <a:gd name="connsiteY38" fmla="*/ 416433 h 546544"/>
                <a:gd name="connsiteX39" fmla="*/ 351758 w 579405"/>
                <a:gd name="connsiteY39" fmla="*/ 427577 h 546544"/>
                <a:gd name="connsiteX40" fmla="*/ 354235 w 579405"/>
                <a:gd name="connsiteY40" fmla="*/ 432721 h 546544"/>
                <a:gd name="connsiteX41" fmla="*/ 347376 w 579405"/>
                <a:gd name="connsiteY41" fmla="*/ 435483 h 546544"/>
                <a:gd name="connsiteX42" fmla="*/ 349186 w 579405"/>
                <a:gd name="connsiteY42" fmla="*/ 449675 h 546544"/>
                <a:gd name="connsiteX43" fmla="*/ 347472 w 579405"/>
                <a:gd name="connsiteY43" fmla="*/ 449961 h 546544"/>
                <a:gd name="connsiteX44" fmla="*/ 341852 w 579405"/>
                <a:gd name="connsiteY44" fmla="*/ 463391 h 546544"/>
                <a:gd name="connsiteX45" fmla="*/ 333851 w 579405"/>
                <a:gd name="connsiteY45" fmla="*/ 471678 h 546544"/>
                <a:gd name="connsiteX46" fmla="*/ 334042 w 579405"/>
                <a:gd name="connsiteY46" fmla="*/ 500634 h 546544"/>
                <a:gd name="connsiteX47" fmla="*/ 340804 w 579405"/>
                <a:gd name="connsiteY47" fmla="*/ 510635 h 546544"/>
                <a:gd name="connsiteX48" fmla="*/ 325850 w 579405"/>
                <a:gd name="connsiteY48" fmla="*/ 521684 h 546544"/>
                <a:gd name="connsiteX49" fmla="*/ 324326 w 579405"/>
                <a:gd name="connsiteY49" fmla="*/ 523684 h 546544"/>
                <a:gd name="connsiteX50" fmla="*/ 325660 w 579405"/>
                <a:gd name="connsiteY50" fmla="*/ 534448 h 546544"/>
                <a:gd name="connsiteX51" fmla="*/ 320802 w 579405"/>
                <a:gd name="connsiteY51" fmla="*/ 538734 h 546544"/>
                <a:gd name="connsiteX52" fmla="*/ 316325 w 579405"/>
                <a:gd name="connsiteY52" fmla="*/ 546544 h 546544"/>
                <a:gd name="connsiteX53" fmla="*/ 304800 w 579405"/>
                <a:gd name="connsiteY53" fmla="*/ 542639 h 546544"/>
                <a:gd name="connsiteX54" fmla="*/ 303086 w 579405"/>
                <a:gd name="connsiteY54" fmla="*/ 542830 h 546544"/>
                <a:gd name="connsiteX55" fmla="*/ 300323 w 579405"/>
                <a:gd name="connsiteY55" fmla="*/ 535972 h 546544"/>
                <a:gd name="connsiteX56" fmla="*/ 298323 w 579405"/>
                <a:gd name="connsiteY56" fmla="*/ 534448 h 546544"/>
                <a:gd name="connsiteX57" fmla="*/ 290893 w 579405"/>
                <a:gd name="connsiteY57" fmla="*/ 533591 h 546544"/>
                <a:gd name="connsiteX58" fmla="*/ 294227 w 579405"/>
                <a:gd name="connsiteY58" fmla="*/ 531305 h 546544"/>
                <a:gd name="connsiteX59" fmla="*/ 288607 w 579405"/>
                <a:gd name="connsiteY59" fmla="*/ 530257 h 546544"/>
                <a:gd name="connsiteX60" fmla="*/ 284512 w 579405"/>
                <a:gd name="connsiteY60" fmla="*/ 527209 h 546544"/>
                <a:gd name="connsiteX61" fmla="*/ 280701 w 579405"/>
                <a:gd name="connsiteY61" fmla="*/ 525875 h 546544"/>
                <a:gd name="connsiteX62" fmla="*/ 276130 w 579405"/>
                <a:gd name="connsiteY62" fmla="*/ 519208 h 546544"/>
                <a:gd name="connsiteX63" fmla="*/ 265747 w 579405"/>
                <a:gd name="connsiteY63" fmla="*/ 509683 h 546544"/>
                <a:gd name="connsiteX64" fmla="*/ 260985 w 579405"/>
                <a:gd name="connsiteY64" fmla="*/ 501301 h 546544"/>
                <a:gd name="connsiteX65" fmla="*/ 258699 w 579405"/>
                <a:gd name="connsiteY65" fmla="*/ 497967 h 546544"/>
                <a:gd name="connsiteX66" fmla="*/ 237839 w 579405"/>
                <a:gd name="connsiteY66" fmla="*/ 506159 h 546544"/>
                <a:gd name="connsiteX67" fmla="*/ 238316 w 579405"/>
                <a:gd name="connsiteY67" fmla="*/ 509683 h 546544"/>
                <a:gd name="connsiteX68" fmla="*/ 232981 w 579405"/>
                <a:gd name="connsiteY68" fmla="*/ 510445 h 546544"/>
                <a:gd name="connsiteX69" fmla="*/ 224885 w 579405"/>
                <a:gd name="connsiteY69" fmla="*/ 504254 h 546544"/>
                <a:gd name="connsiteX70" fmla="*/ 223456 w 579405"/>
                <a:gd name="connsiteY70" fmla="*/ 493585 h 546544"/>
                <a:gd name="connsiteX71" fmla="*/ 219360 w 579405"/>
                <a:gd name="connsiteY71" fmla="*/ 490442 h 546544"/>
                <a:gd name="connsiteX72" fmla="*/ 215836 w 579405"/>
                <a:gd name="connsiteY72" fmla="*/ 490918 h 546544"/>
                <a:gd name="connsiteX73" fmla="*/ 213265 w 579405"/>
                <a:gd name="connsiteY73" fmla="*/ 485870 h 546544"/>
                <a:gd name="connsiteX74" fmla="*/ 214598 w 579405"/>
                <a:gd name="connsiteY74" fmla="*/ 482060 h 546544"/>
                <a:gd name="connsiteX75" fmla="*/ 208693 w 579405"/>
                <a:gd name="connsiteY75" fmla="*/ 479203 h 546544"/>
                <a:gd name="connsiteX76" fmla="*/ 201930 w 579405"/>
                <a:gd name="connsiteY76" fmla="*/ 469201 h 546544"/>
                <a:gd name="connsiteX77" fmla="*/ 200977 w 579405"/>
                <a:gd name="connsiteY77" fmla="*/ 462058 h 546544"/>
                <a:gd name="connsiteX78" fmla="*/ 196977 w 579405"/>
                <a:gd name="connsiteY78" fmla="*/ 459010 h 546544"/>
                <a:gd name="connsiteX79" fmla="*/ 193929 w 579405"/>
                <a:gd name="connsiteY79" fmla="*/ 450342 h 546544"/>
                <a:gd name="connsiteX80" fmla="*/ 193262 w 579405"/>
                <a:gd name="connsiteY80" fmla="*/ 444913 h 546544"/>
                <a:gd name="connsiteX81" fmla="*/ 182023 w 579405"/>
                <a:gd name="connsiteY81" fmla="*/ 442817 h 546544"/>
                <a:gd name="connsiteX82" fmla="*/ 173260 w 579405"/>
                <a:gd name="connsiteY82" fmla="*/ 445770 h 546544"/>
                <a:gd name="connsiteX83" fmla="*/ 167735 w 579405"/>
                <a:gd name="connsiteY83" fmla="*/ 432054 h 546544"/>
                <a:gd name="connsiteX84" fmla="*/ 162116 w 579405"/>
                <a:gd name="connsiteY84" fmla="*/ 430911 h 546544"/>
                <a:gd name="connsiteX85" fmla="*/ 158115 w 579405"/>
                <a:gd name="connsiteY85" fmla="*/ 427863 h 546544"/>
                <a:gd name="connsiteX86" fmla="*/ 154495 w 579405"/>
                <a:gd name="connsiteY86" fmla="*/ 428339 h 546544"/>
                <a:gd name="connsiteX87" fmla="*/ 151543 w 579405"/>
                <a:gd name="connsiteY87" fmla="*/ 419671 h 546544"/>
                <a:gd name="connsiteX88" fmla="*/ 152876 w 579405"/>
                <a:gd name="connsiteY88" fmla="*/ 415862 h 546544"/>
                <a:gd name="connsiteX89" fmla="*/ 148018 w 579405"/>
                <a:gd name="connsiteY89" fmla="*/ 407480 h 546544"/>
                <a:gd name="connsiteX90" fmla="*/ 147828 w 579405"/>
                <a:gd name="connsiteY90" fmla="*/ 405670 h 546544"/>
                <a:gd name="connsiteX91" fmla="*/ 154305 w 579405"/>
                <a:gd name="connsiteY91" fmla="*/ 399383 h 546544"/>
                <a:gd name="connsiteX92" fmla="*/ 157925 w 579405"/>
                <a:gd name="connsiteY92" fmla="*/ 398907 h 546544"/>
                <a:gd name="connsiteX93" fmla="*/ 157448 w 579405"/>
                <a:gd name="connsiteY93" fmla="*/ 395288 h 546544"/>
                <a:gd name="connsiteX94" fmla="*/ 153828 w 579405"/>
                <a:gd name="connsiteY94" fmla="*/ 395764 h 546544"/>
                <a:gd name="connsiteX95" fmla="*/ 153352 w 579405"/>
                <a:gd name="connsiteY95" fmla="*/ 392240 h 546544"/>
                <a:gd name="connsiteX96" fmla="*/ 158972 w 579405"/>
                <a:gd name="connsiteY96" fmla="*/ 393287 h 546544"/>
                <a:gd name="connsiteX97" fmla="*/ 161830 w 579405"/>
                <a:gd name="connsiteY97" fmla="*/ 387477 h 546544"/>
                <a:gd name="connsiteX98" fmla="*/ 156305 w 579405"/>
                <a:gd name="connsiteY98" fmla="*/ 386429 h 546544"/>
                <a:gd name="connsiteX99" fmla="*/ 161163 w 579405"/>
                <a:gd name="connsiteY99" fmla="*/ 382143 h 546544"/>
                <a:gd name="connsiteX100" fmla="*/ 155638 w 579405"/>
                <a:gd name="connsiteY100" fmla="*/ 368332 h 546544"/>
                <a:gd name="connsiteX101" fmla="*/ 136398 w 579405"/>
                <a:gd name="connsiteY101" fmla="*/ 374523 h 546544"/>
                <a:gd name="connsiteX102" fmla="*/ 131826 w 579405"/>
                <a:gd name="connsiteY102" fmla="*/ 367856 h 546544"/>
                <a:gd name="connsiteX103" fmla="*/ 126016 w 579405"/>
                <a:gd name="connsiteY103" fmla="*/ 364998 h 546544"/>
                <a:gd name="connsiteX104" fmla="*/ 123539 w 579405"/>
                <a:gd name="connsiteY104" fmla="*/ 359950 h 546544"/>
                <a:gd name="connsiteX105" fmla="*/ 126587 w 579405"/>
                <a:gd name="connsiteY105" fmla="*/ 355854 h 546544"/>
                <a:gd name="connsiteX106" fmla="*/ 115062 w 579405"/>
                <a:gd name="connsiteY106" fmla="*/ 337471 h 546544"/>
                <a:gd name="connsiteX107" fmla="*/ 107156 w 579405"/>
                <a:gd name="connsiteY107" fmla="*/ 333089 h 546544"/>
                <a:gd name="connsiteX108" fmla="*/ 108013 w 579405"/>
                <a:gd name="connsiteY108" fmla="*/ 325755 h 546544"/>
                <a:gd name="connsiteX109" fmla="*/ 114871 w 579405"/>
                <a:gd name="connsiteY109" fmla="*/ 308515 h 546544"/>
                <a:gd name="connsiteX110" fmla="*/ 114681 w 579405"/>
                <a:gd name="connsiteY110" fmla="*/ 306705 h 546544"/>
                <a:gd name="connsiteX111" fmla="*/ 96202 w 579405"/>
                <a:gd name="connsiteY111" fmla="*/ 305467 h 546544"/>
                <a:gd name="connsiteX112" fmla="*/ 90583 w 579405"/>
                <a:gd name="connsiteY112" fmla="*/ 304419 h 546544"/>
                <a:gd name="connsiteX113" fmla="*/ 91630 w 579405"/>
                <a:gd name="connsiteY113" fmla="*/ 298799 h 546544"/>
                <a:gd name="connsiteX114" fmla="*/ 89345 w 579405"/>
                <a:gd name="connsiteY114" fmla="*/ 295561 h 546544"/>
                <a:gd name="connsiteX115" fmla="*/ 73437 w 579405"/>
                <a:gd name="connsiteY115" fmla="*/ 299466 h 546544"/>
                <a:gd name="connsiteX116" fmla="*/ 68103 w 579405"/>
                <a:gd name="connsiteY116" fmla="*/ 300133 h 546544"/>
                <a:gd name="connsiteX117" fmla="*/ 64008 w 579405"/>
                <a:gd name="connsiteY117" fmla="*/ 297085 h 546544"/>
                <a:gd name="connsiteX118" fmla="*/ 62389 w 579405"/>
                <a:gd name="connsiteY118" fmla="*/ 284607 h 546544"/>
                <a:gd name="connsiteX119" fmla="*/ 55436 w 579405"/>
                <a:gd name="connsiteY119" fmla="*/ 287369 h 546544"/>
                <a:gd name="connsiteX120" fmla="*/ 44577 w 579405"/>
                <a:gd name="connsiteY120" fmla="*/ 274225 h 546544"/>
                <a:gd name="connsiteX121" fmla="*/ 35052 w 579405"/>
                <a:gd name="connsiteY121" fmla="*/ 271844 h 546544"/>
                <a:gd name="connsiteX122" fmla="*/ 33909 w 579405"/>
                <a:gd name="connsiteY122" fmla="*/ 262985 h 546544"/>
                <a:gd name="connsiteX123" fmla="*/ 47339 w 579405"/>
                <a:gd name="connsiteY123" fmla="*/ 253937 h 546544"/>
                <a:gd name="connsiteX124" fmla="*/ 51054 w 579405"/>
                <a:gd name="connsiteY124" fmla="*/ 240792 h 546544"/>
                <a:gd name="connsiteX125" fmla="*/ 59627 w 579405"/>
                <a:gd name="connsiteY125" fmla="*/ 236029 h 546544"/>
                <a:gd name="connsiteX126" fmla="*/ 62198 w 579405"/>
                <a:gd name="connsiteY126" fmla="*/ 228410 h 546544"/>
                <a:gd name="connsiteX127" fmla="*/ 68199 w 579405"/>
                <a:gd name="connsiteY127" fmla="*/ 218599 h 546544"/>
                <a:gd name="connsiteX128" fmla="*/ 71628 w 579405"/>
                <a:gd name="connsiteY128" fmla="*/ 216313 h 546544"/>
                <a:gd name="connsiteX129" fmla="*/ 67913 w 579405"/>
                <a:gd name="connsiteY129" fmla="*/ 202311 h 546544"/>
                <a:gd name="connsiteX130" fmla="*/ 76009 w 579405"/>
                <a:gd name="connsiteY130" fmla="*/ 193929 h 546544"/>
                <a:gd name="connsiteX131" fmla="*/ 77248 w 579405"/>
                <a:gd name="connsiteY131" fmla="*/ 190119 h 546544"/>
                <a:gd name="connsiteX132" fmla="*/ 74771 w 579405"/>
                <a:gd name="connsiteY132" fmla="*/ 185071 h 546544"/>
                <a:gd name="connsiteX133" fmla="*/ 68675 w 579405"/>
                <a:gd name="connsiteY133" fmla="*/ 180404 h 546544"/>
                <a:gd name="connsiteX134" fmla="*/ 65722 w 579405"/>
                <a:gd name="connsiteY134" fmla="*/ 171736 h 546544"/>
                <a:gd name="connsiteX135" fmla="*/ 59341 w 579405"/>
                <a:gd name="connsiteY135" fmla="*/ 165354 h 546544"/>
                <a:gd name="connsiteX136" fmla="*/ 54007 w 579405"/>
                <a:gd name="connsiteY136" fmla="*/ 166021 h 546544"/>
                <a:gd name="connsiteX137" fmla="*/ 47530 w 579405"/>
                <a:gd name="connsiteY137" fmla="*/ 172307 h 546544"/>
                <a:gd name="connsiteX138" fmla="*/ 43434 w 579405"/>
                <a:gd name="connsiteY138" fmla="*/ 169259 h 546544"/>
                <a:gd name="connsiteX139" fmla="*/ 36481 w 579405"/>
                <a:gd name="connsiteY139" fmla="*/ 172021 h 546544"/>
                <a:gd name="connsiteX140" fmla="*/ 29337 w 579405"/>
                <a:gd name="connsiteY140" fmla="*/ 172974 h 546544"/>
                <a:gd name="connsiteX141" fmla="*/ 23241 w 579405"/>
                <a:gd name="connsiteY141" fmla="*/ 168307 h 546544"/>
                <a:gd name="connsiteX142" fmla="*/ 30194 w 579405"/>
                <a:gd name="connsiteY142" fmla="*/ 165545 h 546544"/>
                <a:gd name="connsiteX143" fmla="*/ 31242 w 579405"/>
                <a:gd name="connsiteY143" fmla="*/ 160020 h 546544"/>
                <a:gd name="connsiteX144" fmla="*/ 29432 w 579405"/>
                <a:gd name="connsiteY144" fmla="*/ 160211 h 546544"/>
                <a:gd name="connsiteX145" fmla="*/ 22670 w 579405"/>
                <a:gd name="connsiteY145" fmla="*/ 150304 h 546544"/>
                <a:gd name="connsiteX146" fmla="*/ 17240 w 579405"/>
                <a:gd name="connsiteY146" fmla="*/ 150971 h 546544"/>
                <a:gd name="connsiteX147" fmla="*/ 9620 w 579405"/>
                <a:gd name="connsiteY147" fmla="*/ 148400 h 546544"/>
                <a:gd name="connsiteX148" fmla="*/ 8001 w 579405"/>
                <a:gd name="connsiteY148" fmla="*/ 135922 h 546544"/>
                <a:gd name="connsiteX149" fmla="*/ 2762 w 579405"/>
                <a:gd name="connsiteY149" fmla="*/ 138398 h 546544"/>
                <a:gd name="connsiteX150" fmla="*/ 2095 w 579405"/>
                <a:gd name="connsiteY150" fmla="*/ 133064 h 546544"/>
                <a:gd name="connsiteX151" fmla="*/ 6286 w 579405"/>
                <a:gd name="connsiteY151" fmla="*/ 123444 h 546544"/>
                <a:gd name="connsiteX152" fmla="*/ 2000 w 579405"/>
                <a:gd name="connsiteY152" fmla="*/ 118586 h 546544"/>
                <a:gd name="connsiteX153" fmla="*/ 0 w 579405"/>
                <a:gd name="connsiteY153" fmla="*/ 116967 h 546544"/>
                <a:gd name="connsiteX154" fmla="*/ 10287 w 579405"/>
                <a:gd name="connsiteY154" fmla="*/ 112014 h 546544"/>
                <a:gd name="connsiteX155" fmla="*/ 13430 w 579405"/>
                <a:gd name="connsiteY155" fmla="*/ 107918 h 546544"/>
                <a:gd name="connsiteX156" fmla="*/ 16764 w 579405"/>
                <a:gd name="connsiteY156" fmla="*/ 105728 h 546544"/>
                <a:gd name="connsiteX157" fmla="*/ 14764 w 579405"/>
                <a:gd name="connsiteY157" fmla="*/ 104204 h 546544"/>
                <a:gd name="connsiteX158" fmla="*/ 21431 w 579405"/>
                <a:gd name="connsiteY158" fmla="*/ 99632 h 546544"/>
                <a:gd name="connsiteX159" fmla="*/ 16383 w 579405"/>
                <a:gd name="connsiteY159" fmla="*/ 89440 h 546544"/>
                <a:gd name="connsiteX160" fmla="*/ 7811 w 579405"/>
                <a:gd name="connsiteY160" fmla="*/ 79724 h 546544"/>
                <a:gd name="connsiteX161" fmla="*/ 9144 w 579405"/>
                <a:gd name="connsiteY161" fmla="*/ 75914 h 546544"/>
                <a:gd name="connsiteX162" fmla="*/ 13240 w 579405"/>
                <a:gd name="connsiteY162" fmla="*/ 78962 h 546544"/>
                <a:gd name="connsiteX163" fmla="*/ 16573 w 579405"/>
                <a:gd name="connsiteY163" fmla="*/ 76676 h 546544"/>
                <a:gd name="connsiteX164" fmla="*/ 27146 w 579405"/>
                <a:gd name="connsiteY164" fmla="*/ 73533 h 546544"/>
                <a:gd name="connsiteX165" fmla="*/ 29813 w 579405"/>
                <a:gd name="connsiteY165" fmla="*/ 65913 h 546544"/>
                <a:gd name="connsiteX166" fmla="*/ 29051 w 579405"/>
                <a:gd name="connsiteY166" fmla="*/ 60579 h 546544"/>
                <a:gd name="connsiteX167" fmla="*/ 32195 w 579405"/>
                <a:gd name="connsiteY167" fmla="*/ 56483 h 546544"/>
                <a:gd name="connsiteX168" fmla="*/ 36290 w 579405"/>
                <a:gd name="connsiteY168" fmla="*/ 59627 h 546544"/>
                <a:gd name="connsiteX169" fmla="*/ 53721 w 579405"/>
                <a:gd name="connsiteY169" fmla="*/ 53626 h 546544"/>
                <a:gd name="connsiteX170" fmla="*/ 54387 w 579405"/>
                <a:gd name="connsiteY170" fmla="*/ 44577 h 546544"/>
                <a:gd name="connsiteX171" fmla="*/ 56102 w 579405"/>
                <a:gd name="connsiteY171" fmla="*/ 44291 h 546544"/>
                <a:gd name="connsiteX172" fmla="*/ 55626 w 579405"/>
                <a:gd name="connsiteY172" fmla="*/ 40767 h 546544"/>
                <a:gd name="connsiteX173" fmla="*/ 58578 w 579405"/>
                <a:gd name="connsiteY173" fmla="*/ 34862 h 546544"/>
                <a:gd name="connsiteX174" fmla="*/ 56292 w 579405"/>
                <a:gd name="connsiteY174" fmla="*/ 31623 h 546544"/>
                <a:gd name="connsiteX175" fmla="*/ 54007 w 579405"/>
                <a:gd name="connsiteY175" fmla="*/ 28289 h 546544"/>
                <a:gd name="connsiteX176" fmla="*/ 57626 w 579405"/>
                <a:gd name="connsiteY176" fmla="*/ 27813 h 546544"/>
                <a:gd name="connsiteX177" fmla="*/ 61722 w 579405"/>
                <a:gd name="connsiteY177" fmla="*/ 30861 h 546544"/>
                <a:gd name="connsiteX178" fmla="*/ 65722 w 579405"/>
                <a:gd name="connsiteY178" fmla="*/ 34004 h 546544"/>
                <a:gd name="connsiteX179" fmla="*/ 74962 w 579405"/>
                <a:gd name="connsiteY179" fmla="*/ 34576 h 546544"/>
                <a:gd name="connsiteX180" fmla="*/ 77248 w 579405"/>
                <a:gd name="connsiteY180" fmla="*/ 37910 h 546544"/>
                <a:gd name="connsiteX181" fmla="*/ 80867 w 579405"/>
                <a:gd name="connsiteY181" fmla="*/ 37433 h 546544"/>
                <a:gd name="connsiteX182" fmla="*/ 85154 w 579405"/>
                <a:gd name="connsiteY182" fmla="*/ 42291 h 546544"/>
                <a:gd name="connsiteX183" fmla="*/ 90297 w 579405"/>
                <a:gd name="connsiteY183" fmla="*/ 39815 h 546544"/>
                <a:gd name="connsiteX184" fmla="*/ 98393 w 579405"/>
                <a:gd name="connsiteY184" fmla="*/ 45911 h 546544"/>
                <a:gd name="connsiteX185" fmla="*/ 108680 w 579405"/>
                <a:gd name="connsiteY185" fmla="*/ 40958 h 546544"/>
                <a:gd name="connsiteX186" fmla="*/ 108299 w 579405"/>
                <a:gd name="connsiteY186" fmla="*/ 37433 h 546544"/>
                <a:gd name="connsiteX187" fmla="*/ 107728 w 579405"/>
                <a:gd name="connsiteY187" fmla="*/ 33814 h 546544"/>
                <a:gd name="connsiteX188" fmla="*/ 118967 w 579405"/>
                <a:gd name="connsiteY188" fmla="*/ 21527 h 546544"/>
                <a:gd name="connsiteX189" fmla="*/ 122206 w 579405"/>
                <a:gd name="connsiteY189" fmla="*/ 4763 h 546544"/>
                <a:gd name="connsiteX190" fmla="*/ 150971 w 579405"/>
                <a:gd name="connsiteY190" fmla="*/ 953 h 546544"/>
                <a:gd name="connsiteX191" fmla="*/ 158115 w 579405"/>
                <a:gd name="connsiteY191" fmla="*/ 0 h 546544"/>
                <a:gd name="connsiteX192" fmla="*/ 166211 w 579405"/>
                <a:gd name="connsiteY192" fmla="*/ 6191 h 546544"/>
                <a:gd name="connsiteX193" fmla="*/ 167830 w 579405"/>
                <a:gd name="connsiteY193" fmla="*/ 4096 h 546544"/>
                <a:gd name="connsiteX194" fmla="*/ 173164 w 579405"/>
                <a:gd name="connsiteY194" fmla="*/ 3429 h 546544"/>
                <a:gd name="connsiteX195" fmla="*/ 180022 w 579405"/>
                <a:gd name="connsiteY195" fmla="*/ 13430 h 546544"/>
                <a:gd name="connsiteX196" fmla="*/ 190214 w 579405"/>
                <a:gd name="connsiteY196" fmla="*/ 21146 h 546544"/>
                <a:gd name="connsiteX197" fmla="*/ 192024 w 579405"/>
                <a:gd name="connsiteY197" fmla="*/ 35338 h 546544"/>
                <a:gd name="connsiteX198" fmla="*/ 191643 w 579405"/>
                <a:gd name="connsiteY198" fmla="*/ 46292 h 546544"/>
                <a:gd name="connsiteX199" fmla="*/ 199358 w 579405"/>
                <a:gd name="connsiteY199" fmla="*/ 48958 h 546544"/>
                <a:gd name="connsiteX200" fmla="*/ 200882 w 579405"/>
                <a:gd name="connsiteY200" fmla="*/ 46958 h 546544"/>
                <a:gd name="connsiteX201" fmla="*/ 210121 w 579405"/>
                <a:gd name="connsiteY201" fmla="*/ 47530 h 546544"/>
                <a:gd name="connsiteX202" fmla="*/ 228695 w 579405"/>
                <a:gd name="connsiteY202" fmla="*/ 36004 h 546544"/>
                <a:gd name="connsiteX203" fmla="*/ 246412 w 579405"/>
                <a:gd name="connsiteY203" fmla="*/ 31814 h 546544"/>
                <a:gd name="connsiteX204" fmla="*/ 256984 w 579405"/>
                <a:gd name="connsiteY204" fmla="*/ 28575 h 546544"/>
                <a:gd name="connsiteX205" fmla="*/ 266129 w 579405"/>
                <a:gd name="connsiteY205" fmla="*/ 29242 h 546544"/>
                <a:gd name="connsiteX206" fmla="*/ 269557 w 579405"/>
                <a:gd name="connsiteY206" fmla="*/ 26956 h 546544"/>
                <a:gd name="connsiteX207" fmla="*/ 272891 w 579405"/>
                <a:gd name="connsiteY207" fmla="*/ 24670 h 546544"/>
                <a:gd name="connsiteX208" fmla="*/ 284131 w 579405"/>
                <a:gd name="connsiteY208" fmla="*/ 26861 h 546544"/>
                <a:gd name="connsiteX209" fmla="*/ 287464 w 579405"/>
                <a:gd name="connsiteY209" fmla="*/ 24575 h 546544"/>
                <a:gd name="connsiteX210" fmla="*/ 296703 w 579405"/>
                <a:gd name="connsiteY210" fmla="*/ 25146 h 546544"/>
                <a:gd name="connsiteX211" fmla="*/ 308800 w 579405"/>
                <a:gd name="connsiteY211" fmla="*/ 19907 h 546544"/>
                <a:gd name="connsiteX212" fmla="*/ 319850 w 579405"/>
                <a:gd name="connsiteY212" fmla="*/ 34766 h 546544"/>
                <a:gd name="connsiteX213" fmla="*/ 339185 w 579405"/>
                <a:gd name="connsiteY213" fmla="*/ 28575 h 546544"/>
                <a:gd name="connsiteX214" fmla="*/ 344138 w 579405"/>
                <a:gd name="connsiteY214" fmla="*/ 24289 h 546544"/>
                <a:gd name="connsiteX215" fmla="*/ 349948 w 579405"/>
                <a:gd name="connsiteY215" fmla="*/ 27146 h 546544"/>
                <a:gd name="connsiteX216" fmla="*/ 355187 w 579405"/>
                <a:gd name="connsiteY216" fmla="*/ 39148 h 546544"/>
                <a:gd name="connsiteX217" fmla="*/ 369856 w 579405"/>
                <a:gd name="connsiteY217" fmla="*/ 53531 h 546544"/>
                <a:gd name="connsiteX218" fmla="*/ 381667 w 579405"/>
                <a:gd name="connsiteY218" fmla="*/ 59246 h 546544"/>
                <a:gd name="connsiteX219" fmla="*/ 391953 w 579405"/>
                <a:gd name="connsiteY219" fmla="*/ 54292 h 546544"/>
                <a:gd name="connsiteX220" fmla="*/ 397573 w 579405"/>
                <a:gd name="connsiteY220" fmla="*/ 55340 h 546544"/>
                <a:gd name="connsiteX221" fmla="*/ 401860 w 579405"/>
                <a:gd name="connsiteY221" fmla="*/ 60198 h 546544"/>
                <a:gd name="connsiteX222" fmla="*/ 426625 w 579405"/>
                <a:gd name="connsiteY222" fmla="*/ 67818 h 546544"/>
                <a:gd name="connsiteX223" fmla="*/ 433578 w 579405"/>
                <a:gd name="connsiteY223" fmla="*/ 65056 h 546544"/>
                <a:gd name="connsiteX224" fmla="*/ 439102 w 579405"/>
                <a:gd name="connsiteY224" fmla="*/ 51625 h 546544"/>
                <a:gd name="connsiteX225" fmla="*/ 446246 w 579405"/>
                <a:gd name="connsiteY225" fmla="*/ 50673 h 546544"/>
                <a:gd name="connsiteX226" fmla="*/ 461105 w 579405"/>
                <a:gd name="connsiteY226" fmla="*/ 52388 h 546544"/>
                <a:gd name="connsiteX227" fmla="*/ 468820 w 579405"/>
                <a:gd name="connsiteY227" fmla="*/ 54959 h 546544"/>
                <a:gd name="connsiteX228" fmla="*/ 471297 w 579405"/>
                <a:gd name="connsiteY228" fmla="*/ 60103 h 546544"/>
                <a:gd name="connsiteX229" fmla="*/ 476821 w 579405"/>
                <a:gd name="connsiteY229" fmla="*/ 88392 h 546544"/>
                <a:gd name="connsiteX230" fmla="*/ 483203 w 579405"/>
                <a:gd name="connsiteY230" fmla="*/ 94774 h 546544"/>
                <a:gd name="connsiteX231" fmla="*/ 490251 w 579405"/>
                <a:gd name="connsiteY231" fmla="*/ 106490 h 546544"/>
                <a:gd name="connsiteX232" fmla="*/ 497395 w 579405"/>
                <a:gd name="connsiteY232" fmla="*/ 105537 h 546544"/>
                <a:gd name="connsiteX233" fmla="*/ 509397 w 579405"/>
                <a:gd name="connsiteY233" fmla="*/ 113062 h 546544"/>
                <a:gd name="connsiteX234" fmla="*/ 514731 w 579405"/>
                <a:gd name="connsiteY234" fmla="*/ 112300 h 546544"/>
                <a:gd name="connsiteX235" fmla="*/ 523399 w 579405"/>
                <a:gd name="connsiteY235" fmla="*/ 122111 h 546544"/>
                <a:gd name="connsiteX236" fmla="*/ 523875 w 579405"/>
                <a:gd name="connsiteY236" fmla="*/ 125635 h 546544"/>
                <a:gd name="connsiteX237" fmla="*/ 522256 w 579405"/>
                <a:gd name="connsiteY237" fmla="*/ 127635 h 546544"/>
                <a:gd name="connsiteX238" fmla="*/ 524542 w 579405"/>
                <a:gd name="connsiteY238" fmla="*/ 130969 h 546544"/>
                <a:gd name="connsiteX239" fmla="*/ 531686 w 579405"/>
                <a:gd name="connsiteY239" fmla="*/ 130016 h 546544"/>
                <a:gd name="connsiteX240" fmla="*/ 537210 w 579405"/>
                <a:gd name="connsiteY240" fmla="*/ 143828 h 546544"/>
                <a:gd name="connsiteX241" fmla="*/ 531304 w 579405"/>
                <a:gd name="connsiteY241" fmla="*/ 168212 h 546544"/>
                <a:gd name="connsiteX242" fmla="*/ 540258 w 579405"/>
                <a:gd name="connsiteY242" fmla="*/ 166973 h 546544"/>
                <a:gd name="connsiteX243" fmla="*/ 547973 w 579405"/>
                <a:gd name="connsiteY243" fmla="*/ 169545 h 546544"/>
                <a:gd name="connsiteX244" fmla="*/ 556070 w 579405"/>
                <a:gd name="connsiteY244" fmla="*/ 175736 h 546544"/>
                <a:gd name="connsiteX245" fmla="*/ 561404 w 579405"/>
                <a:gd name="connsiteY245" fmla="*/ 175070 h 546544"/>
                <a:gd name="connsiteX246" fmla="*/ 567309 w 579405"/>
                <a:gd name="connsiteY246" fmla="*/ 177927 h 54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</a:cxnLst>
              <a:rect l="l" t="t" r="r" b="b"/>
              <a:pathLst>
                <a:path w="579405" h="546544">
                  <a:moveTo>
                    <a:pt x="567309" y="177927"/>
                  </a:moveTo>
                  <a:lnTo>
                    <a:pt x="570071" y="184785"/>
                  </a:lnTo>
                  <a:lnTo>
                    <a:pt x="570738" y="190119"/>
                  </a:lnTo>
                  <a:lnTo>
                    <a:pt x="579406" y="214408"/>
                  </a:lnTo>
                  <a:lnTo>
                    <a:pt x="573691" y="226028"/>
                  </a:lnTo>
                  <a:lnTo>
                    <a:pt x="565595" y="234315"/>
                  </a:lnTo>
                  <a:lnTo>
                    <a:pt x="570452" y="242792"/>
                  </a:lnTo>
                  <a:lnTo>
                    <a:pt x="563213" y="243745"/>
                  </a:lnTo>
                  <a:lnTo>
                    <a:pt x="558546" y="249746"/>
                  </a:lnTo>
                  <a:lnTo>
                    <a:pt x="546735" y="271272"/>
                  </a:lnTo>
                  <a:lnTo>
                    <a:pt x="535114" y="280035"/>
                  </a:lnTo>
                  <a:lnTo>
                    <a:pt x="508635" y="287179"/>
                  </a:lnTo>
                  <a:lnTo>
                    <a:pt x="505016" y="287655"/>
                  </a:lnTo>
                  <a:lnTo>
                    <a:pt x="495014" y="294418"/>
                  </a:lnTo>
                  <a:lnTo>
                    <a:pt x="479298" y="300133"/>
                  </a:lnTo>
                  <a:lnTo>
                    <a:pt x="479965" y="305467"/>
                  </a:lnTo>
                  <a:lnTo>
                    <a:pt x="478441" y="307467"/>
                  </a:lnTo>
                  <a:lnTo>
                    <a:pt x="462248" y="309658"/>
                  </a:lnTo>
                  <a:lnTo>
                    <a:pt x="453580" y="312611"/>
                  </a:lnTo>
                  <a:lnTo>
                    <a:pt x="446818" y="317087"/>
                  </a:lnTo>
                  <a:lnTo>
                    <a:pt x="434530" y="320612"/>
                  </a:lnTo>
                  <a:lnTo>
                    <a:pt x="431102" y="322802"/>
                  </a:lnTo>
                  <a:lnTo>
                    <a:pt x="409099" y="322136"/>
                  </a:lnTo>
                  <a:lnTo>
                    <a:pt x="405955" y="326136"/>
                  </a:lnTo>
                  <a:lnTo>
                    <a:pt x="402145" y="324898"/>
                  </a:lnTo>
                  <a:lnTo>
                    <a:pt x="397002" y="327374"/>
                  </a:lnTo>
                  <a:lnTo>
                    <a:pt x="391382" y="326327"/>
                  </a:lnTo>
                  <a:lnTo>
                    <a:pt x="386715" y="332327"/>
                  </a:lnTo>
                  <a:lnTo>
                    <a:pt x="382905" y="331089"/>
                  </a:lnTo>
                  <a:lnTo>
                    <a:pt x="376142" y="335566"/>
                  </a:lnTo>
                  <a:lnTo>
                    <a:pt x="376428" y="337375"/>
                  </a:lnTo>
                  <a:lnTo>
                    <a:pt x="379095" y="344234"/>
                  </a:lnTo>
                  <a:lnTo>
                    <a:pt x="377380" y="358997"/>
                  </a:lnTo>
                  <a:lnTo>
                    <a:pt x="359093" y="372237"/>
                  </a:lnTo>
                  <a:lnTo>
                    <a:pt x="356616" y="381667"/>
                  </a:lnTo>
                  <a:lnTo>
                    <a:pt x="344995" y="390430"/>
                  </a:lnTo>
                  <a:lnTo>
                    <a:pt x="346900" y="404717"/>
                  </a:lnTo>
                  <a:lnTo>
                    <a:pt x="344995" y="417671"/>
                  </a:lnTo>
                  <a:lnTo>
                    <a:pt x="353949" y="416433"/>
                  </a:lnTo>
                  <a:lnTo>
                    <a:pt x="351758" y="427577"/>
                  </a:lnTo>
                  <a:lnTo>
                    <a:pt x="354235" y="432721"/>
                  </a:lnTo>
                  <a:lnTo>
                    <a:pt x="347376" y="435483"/>
                  </a:lnTo>
                  <a:lnTo>
                    <a:pt x="349186" y="449675"/>
                  </a:lnTo>
                  <a:lnTo>
                    <a:pt x="347472" y="449961"/>
                  </a:lnTo>
                  <a:lnTo>
                    <a:pt x="341852" y="463391"/>
                  </a:lnTo>
                  <a:lnTo>
                    <a:pt x="333851" y="471678"/>
                  </a:lnTo>
                  <a:lnTo>
                    <a:pt x="334042" y="500634"/>
                  </a:lnTo>
                  <a:lnTo>
                    <a:pt x="340804" y="510635"/>
                  </a:lnTo>
                  <a:lnTo>
                    <a:pt x="325850" y="521684"/>
                  </a:lnTo>
                  <a:lnTo>
                    <a:pt x="324326" y="523684"/>
                  </a:lnTo>
                  <a:lnTo>
                    <a:pt x="325660" y="534448"/>
                  </a:lnTo>
                  <a:lnTo>
                    <a:pt x="320802" y="538734"/>
                  </a:lnTo>
                  <a:lnTo>
                    <a:pt x="316325" y="546544"/>
                  </a:lnTo>
                  <a:lnTo>
                    <a:pt x="304800" y="542639"/>
                  </a:lnTo>
                  <a:lnTo>
                    <a:pt x="303086" y="542830"/>
                  </a:lnTo>
                  <a:lnTo>
                    <a:pt x="300323" y="535972"/>
                  </a:lnTo>
                  <a:lnTo>
                    <a:pt x="298323" y="534448"/>
                  </a:lnTo>
                  <a:lnTo>
                    <a:pt x="290893" y="533591"/>
                  </a:lnTo>
                  <a:lnTo>
                    <a:pt x="294227" y="531305"/>
                  </a:lnTo>
                  <a:lnTo>
                    <a:pt x="288607" y="530257"/>
                  </a:lnTo>
                  <a:lnTo>
                    <a:pt x="284512" y="527209"/>
                  </a:lnTo>
                  <a:lnTo>
                    <a:pt x="280701" y="525875"/>
                  </a:lnTo>
                  <a:lnTo>
                    <a:pt x="276130" y="519208"/>
                  </a:lnTo>
                  <a:lnTo>
                    <a:pt x="265747" y="509683"/>
                  </a:lnTo>
                  <a:lnTo>
                    <a:pt x="260985" y="501301"/>
                  </a:lnTo>
                  <a:lnTo>
                    <a:pt x="258699" y="497967"/>
                  </a:lnTo>
                  <a:lnTo>
                    <a:pt x="237839" y="506159"/>
                  </a:lnTo>
                  <a:lnTo>
                    <a:pt x="238316" y="509683"/>
                  </a:lnTo>
                  <a:lnTo>
                    <a:pt x="232981" y="510445"/>
                  </a:lnTo>
                  <a:lnTo>
                    <a:pt x="224885" y="504254"/>
                  </a:lnTo>
                  <a:lnTo>
                    <a:pt x="223456" y="493585"/>
                  </a:lnTo>
                  <a:lnTo>
                    <a:pt x="219360" y="490442"/>
                  </a:lnTo>
                  <a:lnTo>
                    <a:pt x="215836" y="490918"/>
                  </a:lnTo>
                  <a:lnTo>
                    <a:pt x="213265" y="485870"/>
                  </a:lnTo>
                  <a:lnTo>
                    <a:pt x="214598" y="482060"/>
                  </a:lnTo>
                  <a:lnTo>
                    <a:pt x="208693" y="479203"/>
                  </a:lnTo>
                  <a:lnTo>
                    <a:pt x="201930" y="469201"/>
                  </a:lnTo>
                  <a:lnTo>
                    <a:pt x="200977" y="462058"/>
                  </a:lnTo>
                  <a:lnTo>
                    <a:pt x="196977" y="459010"/>
                  </a:lnTo>
                  <a:lnTo>
                    <a:pt x="193929" y="450342"/>
                  </a:lnTo>
                  <a:lnTo>
                    <a:pt x="193262" y="444913"/>
                  </a:lnTo>
                  <a:lnTo>
                    <a:pt x="182023" y="442817"/>
                  </a:lnTo>
                  <a:lnTo>
                    <a:pt x="173260" y="445770"/>
                  </a:lnTo>
                  <a:lnTo>
                    <a:pt x="167735" y="432054"/>
                  </a:lnTo>
                  <a:lnTo>
                    <a:pt x="162116" y="430911"/>
                  </a:lnTo>
                  <a:lnTo>
                    <a:pt x="158115" y="427863"/>
                  </a:lnTo>
                  <a:lnTo>
                    <a:pt x="154495" y="428339"/>
                  </a:lnTo>
                  <a:lnTo>
                    <a:pt x="151543" y="419671"/>
                  </a:lnTo>
                  <a:lnTo>
                    <a:pt x="152876" y="415862"/>
                  </a:lnTo>
                  <a:lnTo>
                    <a:pt x="148018" y="407480"/>
                  </a:lnTo>
                  <a:lnTo>
                    <a:pt x="147828" y="405670"/>
                  </a:lnTo>
                  <a:lnTo>
                    <a:pt x="154305" y="399383"/>
                  </a:lnTo>
                  <a:lnTo>
                    <a:pt x="157925" y="398907"/>
                  </a:lnTo>
                  <a:lnTo>
                    <a:pt x="157448" y="395288"/>
                  </a:lnTo>
                  <a:lnTo>
                    <a:pt x="153828" y="395764"/>
                  </a:lnTo>
                  <a:lnTo>
                    <a:pt x="153352" y="392240"/>
                  </a:lnTo>
                  <a:lnTo>
                    <a:pt x="158972" y="393287"/>
                  </a:lnTo>
                  <a:lnTo>
                    <a:pt x="161830" y="387477"/>
                  </a:lnTo>
                  <a:lnTo>
                    <a:pt x="156305" y="386429"/>
                  </a:lnTo>
                  <a:lnTo>
                    <a:pt x="161163" y="382143"/>
                  </a:lnTo>
                  <a:lnTo>
                    <a:pt x="155638" y="368332"/>
                  </a:lnTo>
                  <a:lnTo>
                    <a:pt x="136398" y="374523"/>
                  </a:lnTo>
                  <a:lnTo>
                    <a:pt x="131826" y="367856"/>
                  </a:lnTo>
                  <a:lnTo>
                    <a:pt x="126016" y="364998"/>
                  </a:lnTo>
                  <a:lnTo>
                    <a:pt x="123539" y="359950"/>
                  </a:lnTo>
                  <a:lnTo>
                    <a:pt x="126587" y="355854"/>
                  </a:lnTo>
                  <a:lnTo>
                    <a:pt x="115062" y="337471"/>
                  </a:lnTo>
                  <a:lnTo>
                    <a:pt x="107156" y="333089"/>
                  </a:lnTo>
                  <a:lnTo>
                    <a:pt x="108013" y="325755"/>
                  </a:lnTo>
                  <a:lnTo>
                    <a:pt x="114871" y="308515"/>
                  </a:lnTo>
                  <a:lnTo>
                    <a:pt x="114681" y="306705"/>
                  </a:lnTo>
                  <a:lnTo>
                    <a:pt x="96202" y="305467"/>
                  </a:lnTo>
                  <a:lnTo>
                    <a:pt x="90583" y="304419"/>
                  </a:lnTo>
                  <a:lnTo>
                    <a:pt x="91630" y="298799"/>
                  </a:lnTo>
                  <a:lnTo>
                    <a:pt x="89345" y="295561"/>
                  </a:lnTo>
                  <a:lnTo>
                    <a:pt x="73437" y="299466"/>
                  </a:lnTo>
                  <a:lnTo>
                    <a:pt x="68103" y="300133"/>
                  </a:lnTo>
                  <a:lnTo>
                    <a:pt x="64008" y="297085"/>
                  </a:lnTo>
                  <a:lnTo>
                    <a:pt x="62389" y="284607"/>
                  </a:lnTo>
                  <a:lnTo>
                    <a:pt x="55436" y="287369"/>
                  </a:lnTo>
                  <a:lnTo>
                    <a:pt x="44577" y="274225"/>
                  </a:lnTo>
                  <a:lnTo>
                    <a:pt x="35052" y="271844"/>
                  </a:lnTo>
                  <a:lnTo>
                    <a:pt x="33909" y="262985"/>
                  </a:lnTo>
                  <a:lnTo>
                    <a:pt x="47339" y="253937"/>
                  </a:lnTo>
                  <a:lnTo>
                    <a:pt x="51054" y="240792"/>
                  </a:lnTo>
                  <a:lnTo>
                    <a:pt x="59627" y="236029"/>
                  </a:lnTo>
                  <a:lnTo>
                    <a:pt x="62198" y="228410"/>
                  </a:lnTo>
                  <a:lnTo>
                    <a:pt x="68199" y="218599"/>
                  </a:lnTo>
                  <a:lnTo>
                    <a:pt x="71628" y="216313"/>
                  </a:lnTo>
                  <a:lnTo>
                    <a:pt x="67913" y="202311"/>
                  </a:lnTo>
                  <a:lnTo>
                    <a:pt x="76009" y="193929"/>
                  </a:lnTo>
                  <a:lnTo>
                    <a:pt x="77248" y="190119"/>
                  </a:lnTo>
                  <a:lnTo>
                    <a:pt x="74771" y="185071"/>
                  </a:lnTo>
                  <a:lnTo>
                    <a:pt x="68675" y="180404"/>
                  </a:lnTo>
                  <a:lnTo>
                    <a:pt x="65722" y="171736"/>
                  </a:lnTo>
                  <a:lnTo>
                    <a:pt x="59341" y="165354"/>
                  </a:lnTo>
                  <a:lnTo>
                    <a:pt x="54007" y="166021"/>
                  </a:lnTo>
                  <a:lnTo>
                    <a:pt x="47530" y="172307"/>
                  </a:lnTo>
                  <a:lnTo>
                    <a:pt x="43434" y="169259"/>
                  </a:lnTo>
                  <a:lnTo>
                    <a:pt x="36481" y="172021"/>
                  </a:lnTo>
                  <a:lnTo>
                    <a:pt x="29337" y="172974"/>
                  </a:lnTo>
                  <a:lnTo>
                    <a:pt x="23241" y="168307"/>
                  </a:lnTo>
                  <a:lnTo>
                    <a:pt x="30194" y="165545"/>
                  </a:lnTo>
                  <a:lnTo>
                    <a:pt x="31242" y="160020"/>
                  </a:lnTo>
                  <a:lnTo>
                    <a:pt x="29432" y="160211"/>
                  </a:lnTo>
                  <a:lnTo>
                    <a:pt x="22670" y="150304"/>
                  </a:lnTo>
                  <a:lnTo>
                    <a:pt x="17240" y="150971"/>
                  </a:lnTo>
                  <a:lnTo>
                    <a:pt x="9620" y="148400"/>
                  </a:lnTo>
                  <a:lnTo>
                    <a:pt x="8001" y="135922"/>
                  </a:lnTo>
                  <a:lnTo>
                    <a:pt x="2762" y="138398"/>
                  </a:lnTo>
                  <a:lnTo>
                    <a:pt x="2095" y="133064"/>
                  </a:lnTo>
                  <a:lnTo>
                    <a:pt x="6286" y="123444"/>
                  </a:lnTo>
                  <a:lnTo>
                    <a:pt x="2000" y="118586"/>
                  </a:lnTo>
                  <a:lnTo>
                    <a:pt x="0" y="116967"/>
                  </a:lnTo>
                  <a:lnTo>
                    <a:pt x="10287" y="112014"/>
                  </a:lnTo>
                  <a:lnTo>
                    <a:pt x="13430" y="107918"/>
                  </a:lnTo>
                  <a:lnTo>
                    <a:pt x="16764" y="105728"/>
                  </a:lnTo>
                  <a:lnTo>
                    <a:pt x="14764" y="104204"/>
                  </a:lnTo>
                  <a:lnTo>
                    <a:pt x="21431" y="99632"/>
                  </a:lnTo>
                  <a:lnTo>
                    <a:pt x="16383" y="89440"/>
                  </a:lnTo>
                  <a:lnTo>
                    <a:pt x="7811" y="79724"/>
                  </a:lnTo>
                  <a:lnTo>
                    <a:pt x="9144" y="75914"/>
                  </a:lnTo>
                  <a:lnTo>
                    <a:pt x="13240" y="78962"/>
                  </a:lnTo>
                  <a:lnTo>
                    <a:pt x="16573" y="76676"/>
                  </a:lnTo>
                  <a:lnTo>
                    <a:pt x="27146" y="73533"/>
                  </a:lnTo>
                  <a:lnTo>
                    <a:pt x="29813" y="65913"/>
                  </a:lnTo>
                  <a:lnTo>
                    <a:pt x="29051" y="60579"/>
                  </a:lnTo>
                  <a:lnTo>
                    <a:pt x="32195" y="56483"/>
                  </a:lnTo>
                  <a:lnTo>
                    <a:pt x="36290" y="59627"/>
                  </a:lnTo>
                  <a:lnTo>
                    <a:pt x="53721" y="53626"/>
                  </a:lnTo>
                  <a:lnTo>
                    <a:pt x="54387" y="44577"/>
                  </a:lnTo>
                  <a:lnTo>
                    <a:pt x="56102" y="44291"/>
                  </a:lnTo>
                  <a:lnTo>
                    <a:pt x="55626" y="40767"/>
                  </a:lnTo>
                  <a:lnTo>
                    <a:pt x="58578" y="34862"/>
                  </a:lnTo>
                  <a:lnTo>
                    <a:pt x="56292" y="31623"/>
                  </a:lnTo>
                  <a:lnTo>
                    <a:pt x="54007" y="28289"/>
                  </a:lnTo>
                  <a:lnTo>
                    <a:pt x="57626" y="27813"/>
                  </a:lnTo>
                  <a:lnTo>
                    <a:pt x="61722" y="30861"/>
                  </a:lnTo>
                  <a:lnTo>
                    <a:pt x="65722" y="34004"/>
                  </a:lnTo>
                  <a:lnTo>
                    <a:pt x="74962" y="34576"/>
                  </a:lnTo>
                  <a:lnTo>
                    <a:pt x="77248" y="37910"/>
                  </a:lnTo>
                  <a:lnTo>
                    <a:pt x="80867" y="37433"/>
                  </a:lnTo>
                  <a:lnTo>
                    <a:pt x="85154" y="42291"/>
                  </a:lnTo>
                  <a:lnTo>
                    <a:pt x="90297" y="39815"/>
                  </a:lnTo>
                  <a:lnTo>
                    <a:pt x="98393" y="45911"/>
                  </a:lnTo>
                  <a:lnTo>
                    <a:pt x="108680" y="40958"/>
                  </a:lnTo>
                  <a:lnTo>
                    <a:pt x="108299" y="37433"/>
                  </a:lnTo>
                  <a:lnTo>
                    <a:pt x="107728" y="33814"/>
                  </a:lnTo>
                  <a:lnTo>
                    <a:pt x="118967" y="21527"/>
                  </a:lnTo>
                  <a:lnTo>
                    <a:pt x="122206" y="4763"/>
                  </a:lnTo>
                  <a:lnTo>
                    <a:pt x="150971" y="953"/>
                  </a:lnTo>
                  <a:lnTo>
                    <a:pt x="158115" y="0"/>
                  </a:lnTo>
                  <a:lnTo>
                    <a:pt x="166211" y="6191"/>
                  </a:lnTo>
                  <a:lnTo>
                    <a:pt x="167830" y="4096"/>
                  </a:lnTo>
                  <a:lnTo>
                    <a:pt x="173164" y="3429"/>
                  </a:lnTo>
                  <a:lnTo>
                    <a:pt x="180022" y="13430"/>
                  </a:lnTo>
                  <a:lnTo>
                    <a:pt x="190214" y="21146"/>
                  </a:lnTo>
                  <a:lnTo>
                    <a:pt x="192024" y="35338"/>
                  </a:lnTo>
                  <a:lnTo>
                    <a:pt x="191643" y="46292"/>
                  </a:lnTo>
                  <a:lnTo>
                    <a:pt x="199358" y="48958"/>
                  </a:lnTo>
                  <a:lnTo>
                    <a:pt x="200882" y="46958"/>
                  </a:lnTo>
                  <a:lnTo>
                    <a:pt x="210121" y="47530"/>
                  </a:lnTo>
                  <a:lnTo>
                    <a:pt x="228695" y="36004"/>
                  </a:lnTo>
                  <a:lnTo>
                    <a:pt x="246412" y="31814"/>
                  </a:lnTo>
                  <a:lnTo>
                    <a:pt x="256984" y="28575"/>
                  </a:lnTo>
                  <a:lnTo>
                    <a:pt x="266129" y="29242"/>
                  </a:lnTo>
                  <a:lnTo>
                    <a:pt x="269557" y="26956"/>
                  </a:lnTo>
                  <a:lnTo>
                    <a:pt x="272891" y="24670"/>
                  </a:lnTo>
                  <a:lnTo>
                    <a:pt x="284131" y="26861"/>
                  </a:lnTo>
                  <a:lnTo>
                    <a:pt x="287464" y="24575"/>
                  </a:lnTo>
                  <a:lnTo>
                    <a:pt x="296703" y="25146"/>
                  </a:lnTo>
                  <a:lnTo>
                    <a:pt x="308800" y="19907"/>
                  </a:lnTo>
                  <a:lnTo>
                    <a:pt x="319850" y="34766"/>
                  </a:lnTo>
                  <a:lnTo>
                    <a:pt x="339185" y="28575"/>
                  </a:lnTo>
                  <a:lnTo>
                    <a:pt x="344138" y="24289"/>
                  </a:lnTo>
                  <a:lnTo>
                    <a:pt x="349948" y="27146"/>
                  </a:lnTo>
                  <a:lnTo>
                    <a:pt x="355187" y="39148"/>
                  </a:lnTo>
                  <a:lnTo>
                    <a:pt x="369856" y="53531"/>
                  </a:lnTo>
                  <a:lnTo>
                    <a:pt x="381667" y="59246"/>
                  </a:lnTo>
                  <a:lnTo>
                    <a:pt x="391953" y="54292"/>
                  </a:lnTo>
                  <a:lnTo>
                    <a:pt x="397573" y="55340"/>
                  </a:lnTo>
                  <a:lnTo>
                    <a:pt x="401860" y="60198"/>
                  </a:lnTo>
                  <a:lnTo>
                    <a:pt x="426625" y="67818"/>
                  </a:lnTo>
                  <a:lnTo>
                    <a:pt x="433578" y="65056"/>
                  </a:lnTo>
                  <a:lnTo>
                    <a:pt x="439102" y="51625"/>
                  </a:lnTo>
                  <a:lnTo>
                    <a:pt x="446246" y="50673"/>
                  </a:lnTo>
                  <a:lnTo>
                    <a:pt x="461105" y="52388"/>
                  </a:lnTo>
                  <a:lnTo>
                    <a:pt x="468820" y="54959"/>
                  </a:lnTo>
                  <a:lnTo>
                    <a:pt x="471297" y="60103"/>
                  </a:lnTo>
                  <a:lnTo>
                    <a:pt x="476821" y="88392"/>
                  </a:lnTo>
                  <a:lnTo>
                    <a:pt x="483203" y="94774"/>
                  </a:lnTo>
                  <a:lnTo>
                    <a:pt x="490251" y="106490"/>
                  </a:lnTo>
                  <a:lnTo>
                    <a:pt x="497395" y="105537"/>
                  </a:lnTo>
                  <a:lnTo>
                    <a:pt x="509397" y="113062"/>
                  </a:lnTo>
                  <a:lnTo>
                    <a:pt x="514731" y="112300"/>
                  </a:lnTo>
                  <a:lnTo>
                    <a:pt x="523399" y="122111"/>
                  </a:lnTo>
                  <a:lnTo>
                    <a:pt x="523875" y="125635"/>
                  </a:lnTo>
                  <a:lnTo>
                    <a:pt x="522256" y="127635"/>
                  </a:lnTo>
                  <a:lnTo>
                    <a:pt x="524542" y="130969"/>
                  </a:lnTo>
                  <a:lnTo>
                    <a:pt x="531686" y="130016"/>
                  </a:lnTo>
                  <a:lnTo>
                    <a:pt x="537210" y="143828"/>
                  </a:lnTo>
                  <a:lnTo>
                    <a:pt x="531304" y="168212"/>
                  </a:lnTo>
                  <a:lnTo>
                    <a:pt x="540258" y="166973"/>
                  </a:lnTo>
                  <a:lnTo>
                    <a:pt x="547973" y="169545"/>
                  </a:lnTo>
                  <a:lnTo>
                    <a:pt x="556070" y="175736"/>
                  </a:lnTo>
                  <a:lnTo>
                    <a:pt x="561404" y="175070"/>
                  </a:lnTo>
                  <a:lnTo>
                    <a:pt x="567309" y="17792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0" name="Volný tvar: obrazec 59">
              <a:extLst>
                <a:ext uri="{FF2B5EF4-FFF2-40B4-BE49-F238E27FC236}">
                  <a16:creationId xmlns:a16="http://schemas.microsoft.com/office/drawing/2014/main" id="{67FBC7C6-429D-712C-9C9A-D899C5FD6213}"/>
                </a:ext>
              </a:extLst>
            </p:cNvPr>
            <p:cNvSpPr/>
            <p:nvPr userDrawn="1"/>
          </p:nvSpPr>
          <p:spPr>
            <a:xfrm>
              <a:off x="7560944" y="3840765"/>
              <a:ext cx="657891" cy="548544"/>
            </a:xfrm>
            <a:custGeom>
              <a:avLst/>
              <a:gdLst>
                <a:gd name="connsiteX0" fmla="*/ 7334 w 657891"/>
                <a:gd name="connsiteY0" fmla="*/ 531781 h 548544"/>
                <a:gd name="connsiteX1" fmla="*/ 4763 w 657891"/>
                <a:gd name="connsiteY1" fmla="*/ 526733 h 548544"/>
                <a:gd name="connsiteX2" fmla="*/ 3239 w 657891"/>
                <a:gd name="connsiteY2" fmla="*/ 528733 h 548544"/>
                <a:gd name="connsiteX3" fmla="*/ 2477 w 657891"/>
                <a:gd name="connsiteY3" fmla="*/ 508921 h 548544"/>
                <a:gd name="connsiteX4" fmla="*/ 15240 w 657891"/>
                <a:gd name="connsiteY4" fmla="*/ 509016 h 548544"/>
                <a:gd name="connsiteX5" fmla="*/ 21146 w 657891"/>
                <a:gd name="connsiteY5" fmla="*/ 511874 h 548544"/>
                <a:gd name="connsiteX6" fmla="*/ 26003 w 657891"/>
                <a:gd name="connsiteY6" fmla="*/ 507587 h 548544"/>
                <a:gd name="connsiteX7" fmla="*/ 24575 w 657891"/>
                <a:gd name="connsiteY7" fmla="*/ 496919 h 548544"/>
                <a:gd name="connsiteX8" fmla="*/ 26384 w 657891"/>
                <a:gd name="connsiteY8" fmla="*/ 496634 h 548544"/>
                <a:gd name="connsiteX9" fmla="*/ 31528 w 657891"/>
                <a:gd name="connsiteY9" fmla="*/ 479679 h 548544"/>
                <a:gd name="connsiteX10" fmla="*/ 31909 w 657891"/>
                <a:gd name="connsiteY10" fmla="*/ 468725 h 548544"/>
                <a:gd name="connsiteX11" fmla="*/ 36767 w 657891"/>
                <a:gd name="connsiteY11" fmla="*/ 464439 h 548544"/>
                <a:gd name="connsiteX12" fmla="*/ 44196 w 657891"/>
                <a:gd name="connsiteY12" fmla="*/ 465296 h 548544"/>
                <a:gd name="connsiteX13" fmla="*/ 46482 w 657891"/>
                <a:gd name="connsiteY13" fmla="*/ 468630 h 548544"/>
                <a:gd name="connsiteX14" fmla="*/ 51816 w 657891"/>
                <a:gd name="connsiteY14" fmla="*/ 467868 h 548544"/>
                <a:gd name="connsiteX15" fmla="*/ 51149 w 657891"/>
                <a:gd name="connsiteY15" fmla="*/ 462534 h 548544"/>
                <a:gd name="connsiteX16" fmla="*/ 54483 w 657891"/>
                <a:gd name="connsiteY16" fmla="*/ 460248 h 548544"/>
                <a:gd name="connsiteX17" fmla="*/ 58293 w 657891"/>
                <a:gd name="connsiteY17" fmla="*/ 461582 h 548544"/>
                <a:gd name="connsiteX18" fmla="*/ 59627 w 657891"/>
                <a:gd name="connsiteY18" fmla="*/ 457772 h 548544"/>
                <a:gd name="connsiteX19" fmla="*/ 65532 w 657891"/>
                <a:gd name="connsiteY19" fmla="*/ 460629 h 548544"/>
                <a:gd name="connsiteX20" fmla="*/ 72581 w 657891"/>
                <a:gd name="connsiteY20" fmla="*/ 430721 h 548544"/>
                <a:gd name="connsiteX21" fmla="*/ 75914 w 657891"/>
                <a:gd name="connsiteY21" fmla="*/ 428434 h 548544"/>
                <a:gd name="connsiteX22" fmla="*/ 73628 w 657891"/>
                <a:gd name="connsiteY22" fmla="*/ 425101 h 548544"/>
                <a:gd name="connsiteX23" fmla="*/ 75438 w 657891"/>
                <a:gd name="connsiteY23" fmla="*/ 424910 h 548544"/>
                <a:gd name="connsiteX24" fmla="*/ 73152 w 657891"/>
                <a:gd name="connsiteY24" fmla="*/ 421576 h 548544"/>
                <a:gd name="connsiteX25" fmla="*/ 76295 w 657891"/>
                <a:gd name="connsiteY25" fmla="*/ 417576 h 548544"/>
                <a:gd name="connsiteX26" fmla="*/ 78200 w 657891"/>
                <a:gd name="connsiteY26" fmla="*/ 404622 h 548544"/>
                <a:gd name="connsiteX27" fmla="*/ 75438 w 657891"/>
                <a:gd name="connsiteY27" fmla="*/ 397669 h 548544"/>
                <a:gd name="connsiteX28" fmla="*/ 71914 w 657891"/>
                <a:gd name="connsiteY28" fmla="*/ 398145 h 548544"/>
                <a:gd name="connsiteX29" fmla="*/ 65818 w 657891"/>
                <a:gd name="connsiteY29" fmla="*/ 408051 h 548544"/>
                <a:gd name="connsiteX30" fmla="*/ 59150 w 657891"/>
                <a:gd name="connsiteY30" fmla="*/ 412528 h 548544"/>
                <a:gd name="connsiteX31" fmla="*/ 56864 w 657891"/>
                <a:gd name="connsiteY31" fmla="*/ 409194 h 548544"/>
                <a:gd name="connsiteX32" fmla="*/ 53245 w 657891"/>
                <a:gd name="connsiteY32" fmla="*/ 409670 h 548544"/>
                <a:gd name="connsiteX33" fmla="*/ 49435 w 657891"/>
                <a:gd name="connsiteY33" fmla="*/ 408337 h 548544"/>
                <a:gd name="connsiteX34" fmla="*/ 35052 w 657891"/>
                <a:gd name="connsiteY34" fmla="*/ 410242 h 548544"/>
                <a:gd name="connsiteX35" fmla="*/ 35814 w 657891"/>
                <a:gd name="connsiteY35" fmla="*/ 415671 h 548544"/>
                <a:gd name="connsiteX36" fmla="*/ 29718 w 657891"/>
                <a:gd name="connsiteY36" fmla="*/ 411004 h 548544"/>
                <a:gd name="connsiteX37" fmla="*/ 36195 w 657891"/>
                <a:gd name="connsiteY37" fmla="*/ 404717 h 548544"/>
                <a:gd name="connsiteX38" fmla="*/ 35243 w 657891"/>
                <a:gd name="connsiteY38" fmla="*/ 397574 h 548544"/>
                <a:gd name="connsiteX39" fmla="*/ 37052 w 657891"/>
                <a:gd name="connsiteY39" fmla="*/ 397288 h 548544"/>
                <a:gd name="connsiteX40" fmla="*/ 43529 w 657891"/>
                <a:gd name="connsiteY40" fmla="*/ 391097 h 548544"/>
                <a:gd name="connsiteX41" fmla="*/ 43053 w 657891"/>
                <a:gd name="connsiteY41" fmla="*/ 387477 h 548544"/>
                <a:gd name="connsiteX42" fmla="*/ 41243 w 657891"/>
                <a:gd name="connsiteY42" fmla="*/ 387763 h 548544"/>
                <a:gd name="connsiteX43" fmla="*/ 37148 w 657891"/>
                <a:gd name="connsiteY43" fmla="*/ 384619 h 548544"/>
                <a:gd name="connsiteX44" fmla="*/ 33338 w 657891"/>
                <a:gd name="connsiteY44" fmla="*/ 383381 h 548544"/>
                <a:gd name="connsiteX45" fmla="*/ 31433 w 657891"/>
                <a:gd name="connsiteY45" fmla="*/ 369094 h 548544"/>
                <a:gd name="connsiteX46" fmla="*/ 24860 w 657891"/>
                <a:gd name="connsiteY46" fmla="*/ 360902 h 548544"/>
                <a:gd name="connsiteX47" fmla="*/ 19050 w 657891"/>
                <a:gd name="connsiteY47" fmla="*/ 358045 h 548544"/>
                <a:gd name="connsiteX48" fmla="*/ 27718 w 657891"/>
                <a:gd name="connsiteY48" fmla="*/ 340614 h 548544"/>
                <a:gd name="connsiteX49" fmla="*/ 26289 w 657891"/>
                <a:gd name="connsiteY49" fmla="*/ 329851 h 548544"/>
                <a:gd name="connsiteX50" fmla="*/ 18383 w 657891"/>
                <a:gd name="connsiteY50" fmla="*/ 325469 h 548544"/>
                <a:gd name="connsiteX51" fmla="*/ 17621 w 657891"/>
                <a:gd name="connsiteY51" fmla="*/ 320135 h 548544"/>
                <a:gd name="connsiteX52" fmla="*/ 11811 w 657891"/>
                <a:gd name="connsiteY52" fmla="*/ 317278 h 548544"/>
                <a:gd name="connsiteX53" fmla="*/ 12668 w 657891"/>
                <a:gd name="connsiteY53" fmla="*/ 309944 h 548544"/>
                <a:gd name="connsiteX54" fmla="*/ 19145 w 657891"/>
                <a:gd name="connsiteY54" fmla="*/ 303657 h 548544"/>
                <a:gd name="connsiteX55" fmla="*/ 22289 w 657891"/>
                <a:gd name="connsiteY55" fmla="*/ 299561 h 548544"/>
                <a:gd name="connsiteX56" fmla="*/ 29242 w 657891"/>
                <a:gd name="connsiteY56" fmla="*/ 296894 h 548544"/>
                <a:gd name="connsiteX57" fmla="*/ 31147 w 657891"/>
                <a:gd name="connsiteY57" fmla="*/ 283845 h 548544"/>
                <a:gd name="connsiteX58" fmla="*/ 30956 w 657891"/>
                <a:gd name="connsiteY58" fmla="*/ 282131 h 548544"/>
                <a:gd name="connsiteX59" fmla="*/ 37148 w 657891"/>
                <a:gd name="connsiteY59" fmla="*/ 274034 h 548544"/>
                <a:gd name="connsiteX60" fmla="*/ 39243 w 657891"/>
                <a:gd name="connsiteY60" fmla="*/ 275558 h 548544"/>
                <a:gd name="connsiteX61" fmla="*/ 41720 w 657891"/>
                <a:gd name="connsiteY61" fmla="*/ 280702 h 548544"/>
                <a:gd name="connsiteX62" fmla="*/ 47054 w 657891"/>
                <a:gd name="connsiteY62" fmla="*/ 279940 h 548544"/>
                <a:gd name="connsiteX63" fmla="*/ 49340 w 657891"/>
                <a:gd name="connsiteY63" fmla="*/ 283274 h 548544"/>
                <a:gd name="connsiteX64" fmla="*/ 50959 w 657891"/>
                <a:gd name="connsiteY64" fmla="*/ 281273 h 548544"/>
                <a:gd name="connsiteX65" fmla="*/ 50959 w 657891"/>
                <a:gd name="connsiteY65" fmla="*/ 281273 h 548544"/>
                <a:gd name="connsiteX66" fmla="*/ 53150 w 657891"/>
                <a:gd name="connsiteY66" fmla="*/ 284607 h 548544"/>
                <a:gd name="connsiteX67" fmla="*/ 54007 w 657891"/>
                <a:gd name="connsiteY67" fmla="*/ 277273 h 548544"/>
                <a:gd name="connsiteX68" fmla="*/ 56483 w 657891"/>
                <a:gd name="connsiteY68" fmla="*/ 267843 h 548544"/>
                <a:gd name="connsiteX69" fmla="*/ 52864 w 657891"/>
                <a:gd name="connsiteY69" fmla="*/ 268319 h 548544"/>
                <a:gd name="connsiteX70" fmla="*/ 51911 w 657891"/>
                <a:gd name="connsiteY70" fmla="*/ 261175 h 548544"/>
                <a:gd name="connsiteX71" fmla="*/ 56579 w 657891"/>
                <a:gd name="connsiteY71" fmla="*/ 255175 h 548544"/>
                <a:gd name="connsiteX72" fmla="*/ 63818 w 657891"/>
                <a:gd name="connsiteY72" fmla="*/ 254222 h 548544"/>
                <a:gd name="connsiteX73" fmla="*/ 68961 w 657891"/>
                <a:gd name="connsiteY73" fmla="*/ 251746 h 548544"/>
                <a:gd name="connsiteX74" fmla="*/ 62579 w 657891"/>
                <a:gd name="connsiteY74" fmla="*/ 245269 h 548544"/>
                <a:gd name="connsiteX75" fmla="*/ 65913 w 657891"/>
                <a:gd name="connsiteY75" fmla="*/ 243078 h 548544"/>
                <a:gd name="connsiteX76" fmla="*/ 71342 w 657891"/>
                <a:gd name="connsiteY76" fmla="*/ 242316 h 548544"/>
                <a:gd name="connsiteX77" fmla="*/ 74104 w 657891"/>
                <a:gd name="connsiteY77" fmla="*/ 249174 h 548544"/>
                <a:gd name="connsiteX78" fmla="*/ 82010 w 657891"/>
                <a:gd name="connsiteY78" fmla="*/ 253651 h 548544"/>
                <a:gd name="connsiteX79" fmla="*/ 85344 w 657891"/>
                <a:gd name="connsiteY79" fmla="*/ 251365 h 548544"/>
                <a:gd name="connsiteX80" fmla="*/ 84582 w 657891"/>
                <a:gd name="connsiteY80" fmla="*/ 246031 h 548544"/>
                <a:gd name="connsiteX81" fmla="*/ 92012 w 657891"/>
                <a:gd name="connsiteY81" fmla="*/ 246793 h 548544"/>
                <a:gd name="connsiteX82" fmla="*/ 94964 w 657891"/>
                <a:gd name="connsiteY82" fmla="*/ 240983 h 548544"/>
                <a:gd name="connsiteX83" fmla="*/ 100298 w 657891"/>
                <a:gd name="connsiteY83" fmla="*/ 240316 h 548544"/>
                <a:gd name="connsiteX84" fmla="*/ 110014 w 657891"/>
                <a:gd name="connsiteY84" fmla="*/ 244507 h 548544"/>
                <a:gd name="connsiteX85" fmla="*/ 113633 w 657891"/>
                <a:gd name="connsiteY85" fmla="*/ 243935 h 548544"/>
                <a:gd name="connsiteX86" fmla="*/ 118491 w 657891"/>
                <a:gd name="connsiteY86" fmla="*/ 239744 h 548544"/>
                <a:gd name="connsiteX87" fmla="*/ 121349 w 657891"/>
                <a:gd name="connsiteY87" fmla="*/ 233934 h 548544"/>
                <a:gd name="connsiteX88" fmla="*/ 123920 w 657891"/>
                <a:gd name="connsiteY88" fmla="*/ 238982 h 548544"/>
                <a:gd name="connsiteX89" fmla="*/ 125444 w 657891"/>
                <a:gd name="connsiteY89" fmla="*/ 236982 h 548544"/>
                <a:gd name="connsiteX90" fmla="*/ 135636 w 657891"/>
                <a:gd name="connsiteY90" fmla="*/ 244697 h 548544"/>
                <a:gd name="connsiteX91" fmla="*/ 136970 w 657891"/>
                <a:gd name="connsiteY91" fmla="*/ 240887 h 548544"/>
                <a:gd name="connsiteX92" fmla="*/ 140779 w 657891"/>
                <a:gd name="connsiteY92" fmla="*/ 242221 h 548544"/>
                <a:gd name="connsiteX93" fmla="*/ 152686 w 657891"/>
                <a:gd name="connsiteY93" fmla="*/ 235172 h 548544"/>
                <a:gd name="connsiteX94" fmla="*/ 156020 w 657891"/>
                <a:gd name="connsiteY94" fmla="*/ 232886 h 548544"/>
                <a:gd name="connsiteX95" fmla="*/ 152210 w 657891"/>
                <a:gd name="connsiteY95" fmla="*/ 231648 h 548544"/>
                <a:gd name="connsiteX96" fmla="*/ 153543 w 657891"/>
                <a:gd name="connsiteY96" fmla="*/ 227838 h 548544"/>
                <a:gd name="connsiteX97" fmla="*/ 160211 w 657891"/>
                <a:gd name="connsiteY97" fmla="*/ 223361 h 548544"/>
                <a:gd name="connsiteX98" fmla="*/ 161544 w 657891"/>
                <a:gd name="connsiteY98" fmla="*/ 219456 h 548544"/>
                <a:gd name="connsiteX99" fmla="*/ 165164 w 657891"/>
                <a:gd name="connsiteY99" fmla="*/ 219075 h 548544"/>
                <a:gd name="connsiteX100" fmla="*/ 162878 w 657891"/>
                <a:gd name="connsiteY100" fmla="*/ 215741 h 548544"/>
                <a:gd name="connsiteX101" fmla="*/ 168212 w 657891"/>
                <a:gd name="connsiteY101" fmla="*/ 214979 h 548544"/>
                <a:gd name="connsiteX102" fmla="*/ 167831 w 657891"/>
                <a:gd name="connsiteY102" fmla="*/ 211455 h 548544"/>
                <a:gd name="connsiteX103" fmla="*/ 169545 w 657891"/>
                <a:gd name="connsiteY103" fmla="*/ 211169 h 548544"/>
                <a:gd name="connsiteX104" fmla="*/ 172593 w 657891"/>
                <a:gd name="connsiteY104" fmla="*/ 192691 h 548544"/>
                <a:gd name="connsiteX105" fmla="*/ 176403 w 657891"/>
                <a:gd name="connsiteY105" fmla="*/ 194024 h 548544"/>
                <a:gd name="connsiteX106" fmla="*/ 183356 w 657891"/>
                <a:gd name="connsiteY106" fmla="*/ 191262 h 548544"/>
                <a:gd name="connsiteX107" fmla="*/ 184690 w 657891"/>
                <a:gd name="connsiteY107" fmla="*/ 187452 h 548544"/>
                <a:gd name="connsiteX108" fmla="*/ 190595 w 657891"/>
                <a:gd name="connsiteY108" fmla="*/ 190310 h 548544"/>
                <a:gd name="connsiteX109" fmla="*/ 194501 w 657891"/>
                <a:gd name="connsiteY109" fmla="*/ 178879 h 548544"/>
                <a:gd name="connsiteX110" fmla="*/ 199930 w 657891"/>
                <a:gd name="connsiteY110" fmla="*/ 178213 h 548544"/>
                <a:gd name="connsiteX111" fmla="*/ 201454 w 657891"/>
                <a:gd name="connsiteY111" fmla="*/ 176117 h 548544"/>
                <a:gd name="connsiteX112" fmla="*/ 208693 w 657891"/>
                <a:gd name="connsiteY112" fmla="*/ 175165 h 548544"/>
                <a:gd name="connsiteX113" fmla="*/ 205931 w 657891"/>
                <a:gd name="connsiteY113" fmla="*/ 168307 h 548544"/>
                <a:gd name="connsiteX114" fmla="*/ 207454 w 657891"/>
                <a:gd name="connsiteY114" fmla="*/ 166307 h 548544"/>
                <a:gd name="connsiteX115" fmla="*/ 204502 w 657891"/>
                <a:gd name="connsiteY115" fmla="*/ 157639 h 548544"/>
                <a:gd name="connsiteX116" fmla="*/ 204311 w 657891"/>
                <a:gd name="connsiteY116" fmla="*/ 155829 h 548544"/>
                <a:gd name="connsiteX117" fmla="*/ 196406 w 657891"/>
                <a:gd name="connsiteY117" fmla="*/ 151448 h 548544"/>
                <a:gd name="connsiteX118" fmla="*/ 195929 w 657891"/>
                <a:gd name="connsiteY118" fmla="*/ 147923 h 548544"/>
                <a:gd name="connsiteX119" fmla="*/ 191358 w 657891"/>
                <a:gd name="connsiteY119" fmla="*/ 141256 h 548544"/>
                <a:gd name="connsiteX120" fmla="*/ 189929 w 657891"/>
                <a:gd name="connsiteY120" fmla="*/ 130492 h 548544"/>
                <a:gd name="connsiteX121" fmla="*/ 187452 w 657891"/>
                <a:gd name="connsiteY121" fmla="*/ 125444 h 548544"/>
                <a:gd name="connsiteX122" fmla="*/ 186976 w 657891"/>
                <a:gd name="connsiteY122" fmla="*/ 121825 h 548544"/>
                <a:gd name="connsiteX123" fmla="*/ 190595 w 657891"/>
                <a:gd name="connsiteY123" fmla="*/ 121444 h 548544"/>
                <a:gd name="connsiteX124" fmla="*/ 189452 w 657891"/>
                <a:gd name="connsiteY124" fmla="*/ 112490 h 548544"/>
                <a:gd name="connsiteX125" fmla="*/ 192977 w 657891"/>
                <a:gd name="connsiteY125" fmla="*/ 112014 h 548544"/>
                <a:gd name="connsiteX126" fmla="*/ 196120 w 657891"/>
                <a:gd name="connsiteY126" fmla="*/ 108014 h 548544"/>
                <a:gd name="connsiteX127" fmla="*/ 194025 w 657891"/>
                <a:gd name="connsiteY127" fmla="*/ 106394 h 548544"/>
                <a:gd name="connsiteX128" fmla="*/ 200787 w 657891"/>
                <a:gd name="connsiteY128" fmla="*/ 101917 h 548544"/>
                <a:gd name="connsiteX129" fmla="*/ 201073 w 657891"/>
                <a:gd name="connsiteY129" fmla="*/ 103727 h 548544"/>
                <a:gd name="connsiteX130" fmla="*/ 202406 w 657891"/>
                <a:gd name="connsiteY130" fmla="*/ 99917 h 548544"/>
                <a:gd name="connsiteX131" fmla="*/ 200596 w 657891"/>
                <a:gd name="connsiteY131" fmla="*/ 100108 h 548544"/>
                <a:gd name="connsiteX132" fmla="*/ 203740 w 657891"/>
                <a:gd name="connsiteY132" fmla="*/ 96107 h 548544"/>
                <a:gd name="connsiteX133" fmla="*/ 206121 w 657891"/>
                <a:gd name="connsiteY133" fmla="*/ 86678 h 548544"/>
                <a:gd name="connsiteX134" fmla="*/ 213265 w 657891"/>
                <a:gd name="connsiteY134" fmla="*/ 85725 h 548544"/>
                <a:gd name="connsiteX135" fmla="*/ 213075 w 657891"/>
                <a:gd name="connsiteY135" fmla="*/ 84011 h 548544"/>
                <a:gd name="connsiteX136" fmla="*/ 218408 w 657891"/>
                <a:gd name="connsiteY136" fmla="*/ 83249 h 548544"/>
                <a:gd name="connsiteX137" fmla="*/ 217932 w 657891"/>
                <a:gd name="connsiteY137" fmla="*/ 79724 h 548544"/>
                <a:gd name="connsiteX138" fmla="*/ 219742 w 657891"/>
                <a:gd name="connsiteY138" fmla="*/ 79439 h 548544"/>
                <a:gd name="connsiteX139" fmla="*/ 228410 w 657891"/>
                <a:gd name="connsiteY139" fmla="*/ 89154 h 548544"/>
                <a:gd name="connsiteX140" fmla="*/ 232220 w 657891"/>
                <a:gd name="connsiteY140" fmla="*/ 90488 h 548544"/>
                <a:gd name="connsiteX141" fmla="*/ 230410 w 657891"/>
                <a:gd name="connsiteY141" fmla="*/ 90773 h 548544"/>
                <a:gd name="connsiteX142" fmla="*/ 225933 w 657891"/>
                <a:gd name="connsiteY142" fmla="*/ 98584 h 548544"/>
                <a:gd name="connsiteX143" fmla="*/ 225838 w 657891"/>
                <a:gd name="connsiteY143" fmla="*/ 111252 h 548544"/>
                <a:gd name="connsiteX144" fmla="*/ 223171 w 657891"/>
                <a:gd name="connsiteY144" fmla="*/ 118872 h 548544"/>
                <a:gd name="connsiteX145" fmla="*/ 223838 w 657891"/>
                <a:gd name="connsiteY145" fmla="*/ 124206 h 548544"/>
                <a:gd name="connsiteX146" fmla="*/ 234410 w 657891"/>
                <a:gd name="connsiteY146" fmla="*/ 121063 h 548544"/>
                <a:gd name="connsiteX147" fmla="*/ 238220 w 657891"/>
                <a:gd name="connsiteY147" fmla="*/ 122301 h 548544"/>
                <a:gd name="connsiteX148" fmla="*/ 236792 w 657891"/>
                <a:gd name="connsiteY148" fmla="*/ 111633 h 548544"/>
                <a:gd name="connsiteX149" fmla="*/ 252127 w 657891"/>
                <a:gd name="connsiteY149" fmla="*/ 116872 h 548544"/>
                <a:gd name="connsiteX150" fmla="*/ 257556 w 657891"/>
                <a:gd name="connsiteY150" fmla="*/ 116205 h 548544"/>
                <a:gd name="connsiteX151" fmla="*/ 261842 w 657891"/>
                <a:gd name="connsiteY151" fmla="*/ 121063 h 548544"/>
                <a:gd name="connsiteX152" fmla="*/ 260509 w 657891"/>
                <a:gd name="connsiteY152" fmla="*/ 124873 h 548544"/>
                <a:gd name="connsiteX153" fmla="*/ 262319 w 657891"/>
                <a:gd name="connsiteY153" fmla="*/ 124587 h 548544"/>
                <a:gd name="connsiteX154" fmla="*/ 271272 w 657891"/>
                <a:gd name="connsiteY154" fmla="*/ 123349 h 548544"/>
                <a:gd name="connsiteX155" fmla="*/ 274034 w 657891"/>
                <a:gd name="connsiteY155" fmla="*/ 130302 h 548544"/>
                <a:gd name="connsiteX156" fmla="*/ 275558 w 657891"/>
                <a:gd name="connsiteY156" fmla="*/ 128302 h 548544"/>
                <a:gd name="connsiteX157" fmla="*/ 273082 w 657891"/>
                <a:gd name="connsiteY157" fmla="*/ 123158 h 548544"/>
                <a:gd name="connsiteX158" fmla="*/ 278416 w 657891"/>
                <a:gd name="connsiteY158" fmla="*/ 122492 h 548544"/>
                <a:gd name="connsiteX159" fmla="*/ 278225 w 657891"/>
                <a:gd name="connsiteY159" fmla="*/ 120682 h 548544"/>
                <a:gd name="connsiteX160" fmla="*/ 282035 w 657891"/>
                <a:gd name="connsiteY160" fmla="*/ 122015 h 548544"/>
                <a:gd name="connsiteX161" fmla="*/ 291275 w 657891"/>
                <a:gd name="connsiteY161" fmla="*/ 122587 h 548544"/>
                <a:gd name="connsiteX162" fmla="*/ 289941 w 657891"/>
                <a:gd name="connsiteY162" fmla="*/ 126397 h 548544"/>
                <a:gd name="connsiteX163" fmla="*/ 297371 w 657891"/>
                <a:gd name="connsiteY163" fmla="*/ 127254 h 548544"/>
                <a:gd name="connsiteX164" fmla="*/ 305753 w 657891"/>
                <a:gd name="connsiteY164" fmla="*/ 135160 h 548544"/>
                <a:gd name="connsiteX165" fmla="*/ 307562 w 657891"/>
                <a:gd name="connsiteY165" fmla="*/ 134969 h 548544"/>
                <a:gd name="connsiteX166" fmla="*/ 312325 w 657891"/>
                <a:gd name="connsiteY166" fmla="*/ 143351 h 548544"/>
                <a:gd name="connsiteX167" fmla="*/ 313754 w 657891"/>
                <a:gd name="connsiteY167" fmla="*/ 154019 h 548544"/>
                <a:gd name="connsiteX168" fmla="*/ 313944 w 657891"/>
                <a:gd name="connsiteY168" fmla="*/ 155829 h 548544"/>
                <a:gd name="connsiteX169" fmla="*/ 334709 w 657891"/>
                <a:gd name="connsiteY169" fmla="*/ 133160 h 548544"/>
                <a:gd name="connsiteX170" fmla="*/ 340709 w 657891"/>
                <a:gd name="connsiteY170" fmla="*/ 123349 h 548544"/>
                <a:gd name="connsiteX171" fmla="*/ 345853 w 657891"/>
                <a:gd name="connsiteY171" fmla="*/ 120777 h 548544"/>
                <a:gd name="connsiteX172" fmla="*/ 346139 w 657891"/>
                <a:gd name="connsiteY172" fmla="*/ 122587 h 548544"/>
                <a:gd name="connsiteX173" fmla="*/ 350806 w 657891"/>
                <a:gd name="connsiteY173" fmla="*/ 116491 h 548544"/>
                <a:gd name="connsiteX174" fmla="*/ 349377 w 657891"/>
                <a:gd name="connsiteY174" fmla="*/ 105823 h 548544"/>
                <a:gd name="connsiteX175" fmla="*/ 346805 w 657891"/>
                <a:gd name="connsiteY175" fmla="*/ 100679 h 548544"/>
                <a:gd name="connsiteX176" fmla="*/ 345091 w 657891"/>
                <a:gd name="connsiteY176" fmla="*/ 100965 h 548544"/>
                <a:gd name="connsiteX177" fmla="*/ 349758 w 657891"/>
                <a:gd name="connsiteY177" fmla="*/ 94869 h 548544"/>
                <a:gd name="connsiteX178" fmla="*/ 340043 w 657891"/>
                <a:gd name="connsiteY178" fmla="*/ 90773 h 548544"/>
                <a:gd name="connsiteX179" fmla="*/ 351282 w 657891"/>
                <a:gd name="connsiteY179" fmla="*/ 92869 h 548544"/>
                <a:gd name="connsiteX180" fmla="*/ 351092 w 657891"/>
                <a:gd name="connsiteY180" fmla="*/ 91059 h 548544"/>
                <a:gd name="connsiteX181" fmla="*/ 356235 w 657891"/>
                <a:gd name="connsiteY181" fmla="*/ 88583 h 548544"/>
                <a:gd name="connsiteX182" fmla="*/ 358521 w 657891"/>
                <a:gd name="connsiteY182" fmla="*/ 91916 h 548544"/>
                <a:gd name="connsiteX183" fmla="*/ 357188 w 657891"/>
                <a:gd name="connsiteY183" fmla="*/ 95726 h 548544"/>
                <a:gd name="connsiteX184" fmla="*/ 360998 w 657891"/>
                <a:gd name="connsiteY184" fmla="*/ 97060 h 548544"/>
                <a:gd name="connsiteX185" fmla="*/ 367189 w 657891"/>
                <a:gd name="connsiteY185" fmla="*/ 88964 h 548544"/>
                <a:gd name="connsiteX186" fmla="*/ 370808 w 657891"/>
                <a:gd name="connsiteY186" fmla="*/ 88487 h 548544"/>
                <a:gd name="connsiteX187" fmla="*/ 377571 w 657891"/>
                <a:gd name="connsiteY187" fmla="*/ 84011 h 548544"/>
                <a:gd name="connsiteX188" fmla="*/ 379762 w 657891"/>
                <a:gd name="connsiteY188" fmla="*/ 87249 h 548544"/>
                <a:gd name="connsiteX189" fmla="*/ 397288 w 657891"/>
                <a:gd name="connsiteY189" fmla="*/ 81344 h 548544"/>
                <a:gd name="connsiteX190" fmla="*/ 399383 w 657891"/>
                <a:gd name="connsiteY190" fmla="*/ 82867 h 548544"/>
                <a:gd name="connsiteX191" fmla="*/ 404432 w 657891"/>
                <a:gd name="connsiteY191" fmla="*/ 80391 h 548544"/>
                <a:gd name="connsiteX192" fmla="*/ 408051 w 657891"/>
                <a:gd name="connsiteY192" fmla="*/ 79915 h 548544"/>
                <a:gd name="connsiteX193" fmla="*/ 413671 w 657891"/>
                <a:gd name="connsiteY193" fmla="*/ 80963 h 548544"/>
                <a:gd name="connsiteX194" fmla="*/ 417766 w 657891"/>
                <a:gd name="connsiteY194" fmla="*/ 84106 h 548544"/>
                <a:gd name="connsiteX195" fmla="*/ 420243 w 657891"/>
                <a:gd name="connsiteY195" fmla="*/ 89154 h 548544"/>
                <a:gd name="connsiteX196" fmla="*/ 418910 w 657891"/>
                <a:gd name="connsiteY196" fmla="*/ 92964 h 548544"/>
                <a:gd name="connsiteX197" fmla="*/ 424053 w 657891"/>
                <a:gd name="connsiteY197" fmla="*/ 90488 h 548544"/>
                <a:gd name="connsiteX198" fmla="*/ 425863 w 657891"/>
                <a:gd name="connsiteY198" fmla="*/ 90202 h 548544"/>
                <a:gd name="connsiteX199" fmla="*/ 426339 w 657891"/>
                <a:gd name="connsiteY199" fmla="*/ 93821 h 548544"/>
                <a:gd name="connsiteX200" fmla="*/ 429768 w 657891"/>
                <a:gd name="connsiteY200" fmla="*/ 91535 h 548544"/>
                <a:gd name="connsiteX201" fmla="*/ 433578 w 657891"/>
                <a:gd name="connsiteY201" fmla="*/ 92869 h 548544"/>
                <a:gd name="connsiteX202" fmla="*/ 436626 w 657891"/>
                <a:gd name="connsiteY202" fmla="*/ 88868 h 548544"/>
                <a:gd name="connsiteX203" fmla="*/ 437102 w 657891"/>
                <a:gd name="connsiteY203" fmla="*/ 92392 h 548544"/>
                <a:gd name="connsiteX204" fmla="*/ 438721 w 657891"/>
                <a:gd name="connsiteY204" fmla="*/ 90392 h 548544"/>
                <a:gd name="connsiteX205" fmla="*/ 444532 w 657891"/>
                <a:gd name="connsiteY205" fmla="*/ 93250 h 548544"/>
                <a:gd name="connsiteX206" fmla="*/ 454629 w 657891"/>
                <a:gd name="connsiteY206" fmla="*/ 86487 h 548544"/>
                <a:gd name="connsiteX207" fmla="*/ 455486 w 657891"/>
                <a:gd name="connsiteY207" fmla="*/ 79058 h 548544"/>
                <a:gd name="connsiteX208" fmla="*/ 460915 w 657891"/>
                <a:gd name="connsiteY208" fmla="*/ 78391 h 548544"/>
                <a:gd name="connsiteX209" fmla="*/ 470440 w 657891"/>
                <a:gd name="connsiteY209" fmla="*/ 68008 h 548544"/>
                <a:gd name="connsiteX210" fmla="*/ 464154 w 657891"/>
                <a:gd name="connsiteY210" fmla="*/ 61627 h 548544"/>
                <a:gd name="connsiteX211" fmla="*/ 469106 w 657891"/>
                <a:gd name="connsiteY211" fmla="*/ 57341 h 548544"/>
                <a:gd name="connsiteX212" fmla="*/ 463201 w 657891"/>
                <a:gd name="connsiteY212" fmla="*/ 54483 h 548544"/>
                <a:gd name="connsiteX213" fmla="*/ 458629 w 657891"/>
                <a:gd name="connsiteY213" fmla="*/ 47816 h 548544"/>
                <a:gd name="connsiteX214" fmla="*/ 456629 w 657891"/>
                <a:gd name="connsiteY214" fmla="*/ 46292 h 548544"/>
                <a:gd name="connsiteX215" fmla="*/ 455962 w 657891"/>
                <a:gd name="connsiteY215" fmla="*/ 40958 h 548544"/>
                <a:gd name="connsiteX216" fmla="*/ 445770 w 657891"/>
                <a:gd name="connsiteY216" fmla="*/ 33242 h 548544"/>
                <a:gd name="connsiteX217" fmla="*/ 446818 w 657891"/>
                <a:gd name="connsiteY217" fmla="*/ 27623 h 548544"/>
                <a:gd name="connsiteX218" fmla="*/ 442817 w 657891"/>
                <a:gd name="connsiteY218" fmla="*/ 24575 h 548544"/>
                <a:gd name="connsiteX219" fmla="*/ 446151 w 657891"/>
                <a:gd name="connsiteY219" fmla="*/ 22289 h 548544"/>
                <a:gd name="connsiteX220" fmla="*/ 450247 w 657891"/>
                <a:gd name="connsiteY220" fmla="*/ 25432 h 548544"/>
                <a:gd name="connsiteX221" fmla="*/ 451581 w 657891"/>
                <a:gd name="connsiteY221" fmla="*/ 21622 h 548544"/>
                <a:gd name="connsiteX222" fmla="*/ 458724 w 657891"/>
                <a:gd name="connsiteY222" fmla="*/ 20669 h 548544"/>
                <a:gd name="connsiteX223" fmla="*/ 458914 w 657891"/>
                <a:gd name="connsiteY223" fmla="*/ 22479 h 548544"/>
                <a:gd name="connsiteX224" fmla="*/ 467487 w 657891"/>
                <a:gd name="connsiteY224" fmla="*/ 17717 h 548544"/>
                <a:gd name="connsiteX225" fmla="*/ 476726 w 657891"/>
                <a:gd name="connsiteY225" fmla="*/ 32766 h 548544"/>
                <a:gd name="connsiteX226" fmla="*/ 482441 w 657891"/>
                <a:gd name="connsiteY226" fmla="*/ 33814 h 548544"/>
                <a:gd name="connsiteX227" fmla="*/ 487299 w 657891"/>
                <a:gd name="connsiteY227" fmla="*/ 29528 h 548544"/>
                <a:gd name="connsiteX228" fmla="*/ 484347 w 657891"/>
                <a:gd name="connsiteY228" fmla="*/ 20860 h 548544"/>
                <a:gd name="connsiteX229" fmla="*/ 487680 w 657891"/>
                <a:gd name="connsiteY229" fmla="*/ 18669 h 548544"/>
                <a:gd name="connsiteX230" fmla="*/ 487013 w 657891"/>
                <a:gd name="connsiteY230" fmla="*/ 13335 h 548544"/>
                <a:gd name="connsiteX231" fmla="*/ 488347 w 657891"/>
                <a:gd name="connsiteY231" fmla="*/ 9525 h 548544"/>
                <a:gd name="connsiteX232" fmla="*/ 489395 w 657891"/>
                <a:gd name="connsiteY232" fmla="*/ 3905 h 548544"/>
                <a:gd name="connsiteX233" fmla="*/ 494538 w 657891"/>
                <a:gd name="connsiteY233" fmla="*/ 1429 h 548544"/>
                <a:gd name="connsiteX234" fmla="*/ 500634 w 657891"/>
                <a:gd name="connsiteY234" fmla="*/ 6001 h 548544"/>
                <a:gd name="connsiteX235" fmla="*/ 505301 w 657891"/>
                <a:gd name="connsiteY235" fmla="*/ 0 h 548544"/>
                <a:gd name="connsiteX236" fmla="*/ 510350 w 657891"/>
                <a:gd name="connsiteY236" fmla="*/ 10192 h 548544"/>
                <a:gd name="connsiteX237" fmla="*/ 518256 w 657891"/>
                <a:gd name="connsiteY237" fmla="*/ 14573 h 548544"/>
                <a:gd name="connsiteX238" fmla="*/ 520446 w 657891"/>
                <a:gd name="connsiteY238" fmla="*/ 17907 h 548544"/>
                <a:gd name="connsiteX239" fmla="*/ 526161 w 657891"/>
                <a:gd name="connsiteY239" fmla="*/ 18955 h 548544"/>
                <a:gd name="connsiteX240" fmla="*/ 521398 w 657891"/>
                <a:gd name="connsiteY240" fmla="*/ 25051 h 548544"/>
                <a:gd name="connsiteX241" fmla="*/ 523494 w 657891"/>
                <a:gd name="connsiteY241" fmla="*/ 26575 h 548544"/>
                <a:gd name="connsiteX242" fmla="*/ 529590 w 657891"/>
                <a:gd name="connsiteY242" fmla="*/ 31242 h 548544"/>
                <a:gd name="connsiteX243" fmla="*/ 529780 w 657891"/>
                <a:gd name="connsiteY243" fmla="*/ 32957 h 548544"/>
                <a:gd name="connsiteX244" fmla="*/ 537020 w 657891"/>
                <a:gd name="connsiteY244" fmla="*/ 32004 h 548544"/>
                <a:gd name="connsiteX245" fmla="*/ 544830 w 657891"/>
                <a:gd name="connsiteY245" fmla="*/ 36386 h 548544"/>
                <a:gd name="connsiteX246" fmla="*/ 548926 w 657891"/>
                <a:gd name="connsiteY246" fmla="*/ 39529 h 548544"/>
                <a:gd name="connsiteX247" fmla="*/ 550259 w 657891"/>
                <a:gd name="connsiteY247" fmla="*/ 35719 h 548544"/>
                <a:gd name="connsiteX248" fmla="*/ 565975 w 657891"/>
                <a:gd name="connsiteY248" fmla="*/ 30004 h 548544"/>
                <a:gd name="connsiteX249" fmla="*/ 571310 w 657891"/>
                <a:gd name="connsiteY249" fmla="*/ 29337 h 548544"/>
                <a:gd name="connsiteX250" fmla="*/ 571786 w 657891"/>
                <a:gd name="connsiteY250" fmla="*/ 32861 h 548544"/>
                <a:gd name="connsiteX251" fmla="*/ 575215 w 657891"/>
                <a:gd name="connsiteY251" fmla="*/ 30575 h 548544"/>
                <a:gd name="connsiteX252" fmla="*/ 579025 w 657891"/>
                <a:gd name="connsiteY252" fmla="*/ 31909 h 548544"/>
                <a:gd name="connsiteX253" fmla="*/ 580835 w 657891"/>
                <a:gd name="connsiteY253" fmla="*/ 31718 h 548544"/>
                <a:gd name="connsiteX254" fmla="*/ 582168 w 657891"/>
                <a:gd name="connsiteY254" fmla="*/ 27908 h 548544"/>
                <a:gd name="connsiteX255" fmla="*/ 583882 w 657891"/>
                <a:gd name="connsiteY255" fmla="*/ 27623 h 548544"/>
                <a:gd name="connsiteX256" fmla="*/ 583406 w 657891"/>
                <a:gd name="connsiteY256" fmla="*/ 24098 h 548544"/>
                <a:gd name="connsiteX257" fmla="*/ 588645 w 657891"/>
                <a:gd name="connsiteY257" fmla="*/ 21622 h 548544"/>
                <a:gd name="connsiteX258" fmla="*/ 590265 w 657891"/>
                <a:gd name="connsiteY258" fmla="*/ 34100 h 548544"/>
                <a:gd name="connsiteX259" fmla="*/ 597884 w 657891"/>
                <a:gd name="connsiteY259" fmla="*/ 36671 h 548544"/>
                <a:gd name="connsiteX260" fmla="*/ 603314 w 657891"/>
                <a:gd name="connsiteY260" fmla="*/ 36004 h 548544"/>
                <a:gd name="connsiteX261" fmla="*/ 610076 w 657891"/>
                <a:gd name="connsiteY261" fmla="*/ 45911 h 548544"/>
                <a:gd name="connsiteX262" fmla="*/ 611886 w 657891"/>
                <a:gd name="connsiteY262" fmla="*/ 45720 h 548544"/>
                <a:gd name="connsiteX263" fmla="*/ 610838 w 657891"/>
                <a:gd name="connsiteY263" fmla="*/ 51245 h 548544"/>
                <a:gd name="connsiteX264" fmla="*/ 603885 w 657891"/>
                <a:gd name="connsiteY264" fmla="*/ 54007 h 548544"/>
                <a:gd name="connsiteX265" fmla="*/ 609981 w 657891"/>
                <a:gd name="connsiteY265" fmla="*/ 58674 h 548544"/>
                <a:gd name="connsiteX266" fmla="*/ 617125 w 657891"/>
                <a:gd name="connsiteY266" fmla="*/ 57721 h 548544"/>
                <a:gd name="connsiteX267" fmla="*/ 624078 w 657891"/>
                <a:gd name="connsiteY267" fmla="*/ 54959 h 548544"/>
                <a:gd name="connsiteX268" fmla="*/ 628174 w 657891"/>
                <a:gd name="connsiteY268" fmla="*/ 58007 h 548544"/>
                <a:gd name="connsiteX269" fmla="*/ 634651 w 657891"/>
                <a:gd name="connsiteY269" fmla="*/ 51721 h 548544"/>
                <a:gd name="connsiteX270" fmla="*/ 639985 w 657891"/>
                <a:gd name="connsiteY270" fmla="*/ 51054 h 548544"/>
                <a:gd name="connsiteX271" fmla="*/ 646366 w 657891"/>
                <a:gd name="connsiteY271" fmla="*/ 57436 h 548544"/>
                <a:gd name="connsiteX272" fmla="*/ 649319 w 657891"/>
                <a:gd name="connsiteY272" fmla="*/ 66104 h 548544"/>
                <a:gd name="connsiteX273" fmla="*/ 655415 w 657891"/>
                <a:gd name="connsiteY273" fmla="*/ 70771 h 548544"/>
                <a:gd name="connsiteX274" fmla="*/ 657892 w 657891"/>
                <a:gd name="connsiteY274" fmla="*/ 75819 h 548544"/>
                <a:gd name="connsiteX275" fmla="*/ 656654 w 657891"/>
                <a:gd name="connsiteY275" fmla="*/ 79629 h 548544"/>
                <a:gd name="connsiteX276" fmla="*/ 648558 w 657891"/>
                <a:gd name="connsiteY276" fmla="*/ 88011 h 548544"/>
                <a:gd name="connsiteX277" fmla="*/ 652272 w 657891"/>
                <a:gd name="connsiteY277" fmla="*/ 102013 h 548544"/>
                <a:gd name="connsiteX278" fmla="*/ 648843 w 657891"/>
                <a:gd name="connsiteY278" fmla="*/ 104299 h 548544"/>
                <a:gd name="connsiteX279" fmla="*/ 642842 w 657891"/>
                <a:gd name="connsiteY279" fmla="*/ 114110 h 548544"/>
                <a:gd name="connsiteX280" fmla="*/ 640271 w 657891"/>
                <a:gd name="connsiteY280" fmla="*/ 121729 h 548544"/>
                <a:gd name="connsiteX281" fmla="*/ 631698 w 657891"/>
                <a:gd name="connsiteY281" fmla="*/ 126492 h 548544"/>
                <a:gd name="connsiteX282" fmla="*/ 627983 w 657891"/>
                <a:gd name="connsiteY282" fmla="*/ 139637 h 548544"/>
                <a:gd name="connsiteX283" fmla="*/ 614553 w 657891"/>
                <a:gd name="connsiteY283" fmla="*/ 148685 h 548544"/>
                <a:gd name="connsiteX284" fmla="*/ 607600 w 657891"/>
                <a:gd name="connsiteY284" fmla="*/ 151448 h 548544"/>
                <a:gd name="connsiteX285" fmla="*/ 591408 w 657891"/>
                <a:gd name="connsiteY285" fmla="*/ 153543 h 548544"/>
                <a:gd name="connsiteX286" fmla="*/ 587121 w 657891"/>
                <a:gd name="connsiteY286" fmla="*/ 148685 h 548544"/>
                <a:gd name="connsiteX287" fmla="*/ 576167 w 657891"/>
                <a:gd name="connsiteY287" fmla="*/ 148304 h 548544"/>
                <a:gd name="connsiteX288" fmla="*/ 569786 w 657891"/>
                <a:gd name="connsiteY288" fmla="*/ 141923 h 548544"/>
                <a:gd name="connsiteX289" fmla="*/ 564642 w 657891"/>
                <a:gd name="connsiteY289" fmla="*/ 144399 h 548544"/>
                <a:gd name="connsiteX290" fmla="*/ 561308 w 657891"/>
                <a:gd name="connsiteY290" fmla="*/ 146685 h 548544"/>
                <a:gd name="connsiteX291" fmla="*/ 558832 w 657891"/>
                <a:gd name="connsiteY291" fmla="*/ 156020 h 548544"/>
                <a:gd name="connsiteX292" fmla="*/ 555784 w 657891"/>
                <a:gd name="connsiteY292" fmla="*/ 160115 h 548544"/>
                <a:gd name="connsiteX293" fmla="*/ 528447 w 657891"/>
                <a:gd name="connsiteY293" fmla="*/ 174593 h 548544"/>
                <a:gd name="connsiteX294" fmla="*/ 525113 w 657891"/>
                <a:gd name="connsiteY294" fmla="*/ 176879 h 548544"/>
                <a:gd name="connsiteX295" fmla="*/ 519684 w 657891"/>
                <a:gd name="connsiteY295" fmla="*/ 177546 h 548544"/>
                <a:gd name="connsiteX296" fmla="*/ 519208 w 657891"/>
                <a:gd name="connsiteY296" fmla="*/ 174022 h 548544"/>
                <a:gd name="connsiteX297" fmla="*/ 515588 w 657891"/>
                <a:gd name="connsiteY297" fmla="*/ 174498 h 548544"/>
                <a:gd name="connsiteX298" fmla="*/ 510826 w 657891"/>
                <a:gd name="connsiteY298" fmla="*/ 166021 h 548544"/>
                <a:gd name="connsiteX299" fmla="*/ 507206 w 657891"/>
                <a:gd name="connsiteY299" fmla="*/ 166497 h 548544"/>
                <a:gd name="connsiteX300" fmla="*/ 505968 w 657891"/>
                <a:gd name="connsiteY300" fmla="*/ 170307 h 548544"/>
                <a:gd name="connsiteX301" fmla="*/ 502825 w 657891"/>
                <a:gd name="connsiteY301" fmla="*/ 174308 h 548544"/>
                <a:gd name="connsiteX302" fmla="*/ 497681 w 657891"/>
                <a:gd name="connsiteY302" fmla="*/ 176879 h 548544"/>
                <a:gd name="connsiteX303" fmla="*/ 487966 w 657891"/>
                <a:gd name="connsiteY303" fmla="*/ 172688 h 548544"/>
                <a:gd name="connsiteX304" fmla="*/ 480822 w 657891"/>
                <a:gd name="connsiteY304" fmla="*/ 173641 h 548544"/>
                <a:gd name="connsiteX305" fmla="*/ 471392 w 657891"/>
                <a:gd name="connsiteY305" fmla="*/ 171260 h 548544"/>
                <a:gd name="connsiteX306" fmla="*/ 464820 w 657891"/>
                <a:gd name="connsiteY306" fmla="*/ 177546 h 548544"/>
                <a:gd name="connsiteX307" fmla="*/ 451009 w 657891"/>
                <a:gd name="connsiteY307" fmla="*/ 183071 h 548544"/>
                <a:gd name="connsiteX308" fmla="*/ 446056 w 657891"/>
                <a:gd name="connsiteY308" fmla="*/ 187262 h 548544"/>
                <a:gd name="connsiteX309" fmla="*/ 446247 w 657891"/>
                <a:gd name="connsiteY309" fmla="*/ 189071 h 548544"/>
                <a:gd name="connsiteX310" fmla="*/ 451009 w 657891"/>
                <a:gd name="connsiteY310" fmla="*/ 197549 h 548544"/>
                <a:gd name="connsiteX311" fmla="*/ 460248 w 657891"/>
                <a:gd name="connsiteY311" fmla="*/ 198120 h 548544"/>
                <a:gd name="connsiteX312" fmla="*/ 470345 w 657891"/>
                <a:gd name="connsiteY312" fmla="*/ 191357 h 548544"/>
                <a:gd name="connsiteX313" fmla="*/ 472345 w 657891"/>
                <a:gd name="connsiteY313" fmla="*/ 192881 h 548544"/>
                <a:gd name="connsiteX314" fmla="*/ 472630 w 657891"/>
                <a:gd name="connsiteY314" fmla="*/ 194691 h 548544"/>
                <a:gd name="connsiteX315" fmla="*/ 469297 w 657891"/>
                <a:gd name="connsiteY315" fmla="*/ 196977 h 548544"/>
                <a:gd name="connsiteX316" fmla="*/ 462820 w 657891"/>
                <a:gd name="connsiteY316" fmla="*/ 203264 h 548544"/>
                <a:gd name="connsiteX317" fmla="*/ 463487 w 657891"/>
                <a:gd name="connsiteY317" fmla="*/ 208502 h 548544"/>
                <a:gd name="connsiteX318" fmla="*/ 454819 w 657891"/>
                <a:gd name="connsiteY318" fmla="*/ 226028 h 548544"/>
                <a:gd name="connsiteX319" fmla="*/ 450818 w 657891"/>
                <a:gd name="connsiteY319" fmla="*/ 237458 h 548544"/>
                <a:gd name="connsiteX320" fmla="*/ 445961 w 657891"/>
                <a:gd name="connsiteY320" fmla="*/ 241745 h 548544"/>
                <a:gd name="connsiteX321" fmla="*/ 448628 w 657891"/>
                <a:gd name="connsiteY321" fmla="*/ 248603 h 548544"/>
                <a:gd name="connsiteX322" fmla="*/ 447294 w 657891"/>
                <a:gd name="connsiteY322" fmla="*/ 252413 h 548544"/>
                <a:gd name="connsiteX323" fmla="*/ 436340 w 657891"/>
                <a:gd name="connsiteY323" fmla="*/ 252032 h 548544"/>
                <a:gd name="connsiteX324" fmla="*/ 431388 w 657891"/>
                <a:gd name="connsiteY324" fmla="*/ 256318 h 548544"/>
                <a:gd name="connsiteX325" fmla="*/ 432149 w 657891"/>
                <a:gd name="connsiteY325" fmla="*/ 261652 h 548544"/>
                <a:gd name="connsiteX326" fmla="*/ 435673 w 657891"/>
                <a:gd name="connsiteY326" fmla="*/ 261175 h 548544"/>
                <a:gd name="connsiteX327" fmla="*/ 439769 w 657891"/>
                <a:gd name="connsiteY327" fmla="*/ 264319 h 548544"/>
                <a:gd name="connsiteX328" fmla="*/ 436626 w 657891"/>
                <a:gd name="connsiteY328" fmla="*/ 268319 h 548544"/>
                <a:gd name="connsiteX329" fmla="*/ 426148 w 657891"/>
                <a:gd name="connsiteY329" fmla="*/ 271558 h 548544"/>
                <a:gd name="connsiteX330" fmla="*/ 421196 w 657891"/>
                <a:gd name="connsiteY330" fmla="*/ 275749 h 548544"/>
                <a:gd name="connsiteX331" fmla="*/ 415862 w 657891"/>
                <a:gd name="connsiteY331" fmla="*/ 276511 h 548544"/>
                <a:gd name="connsiteX332" fmla="*/ 413099 w 657891"/>
                <a:gd name="connsiteY332" fmla="*/ 269653 h 548544"/>
                <a:gd name="connsiteX333" fmla="*/ 407004 w 657891"/>
                <a:gd name="connsiteY333" fmla="*/ 264986 h 548544"/>
                <a:gd name="connsiteX334" fmla="*/ 402717 w 657891"/>
                <a:gd name="connsiteY334" fmla="*/ 260128 h 548544"/>
                <a:gd name="connsiteX335" fmla="*/ 401574 w 657891"/>
                <a:gd name="connsiteY335" fmla="*/ 265748 h 548544"/>
                <a:gd name="connsiteX336" fmla="*/ 396907 w 657891"/>
                <a:gd name="connsiteY336" fmla="*/ 271748 h 548544"/>
                <a:gd name="connsiteX337" fmla="*/ 399383 w 657891"/>
                <a:gd name="connsiteY337" fmla="*/ 276892 h 548544"/>
                <a:gd name="connsiteX338" fmla="*/ 389573 w 657891"/>
                <a:gd name="connsiteY338" fmla="*/ 285464 h 548544"/>
                <a:gd name="connsiteX339" fmla="*/ 381191 w 657891"/>
                <a:gd name="connsiteY339" fmla="*/ 277463 h 548544"/>
                <a:gd name="connsiteX340" fmla="*/ 374714 w 657891"/>
                <a:gd name="connsiteY340" fmla="*/ 283750 h 548544"/>
                <a:gd name="connsiteX341" fmla="*/ 366998 w 657891"/>
                <a:gd name="connsiteY341" fmla="*/ 266700 h 548544"/>
                <a:gd name="connsiteX342" fmla="*/ 358712 w 657891"/>
                <a:gd name="connsiteY342" fmla="*/ 273177 h 548544"/>
                <a:gd name="connsiteX343" fmla="*/ 353283 w 657891"/>
                <a:gd name="connsiteY343" fmla="*/ 273939 h 548544"/>
                <a:gd name="connsiteX344" fmla="*/ 347282 w 657891"/>
                <a:gd name="connsiteY344" fmla="*/ 269272 h 548544"/>
                <a:gd name="connsiteX345" fmla="*/ 344996 w 657891"/>
                <a:gd name="connsiteY345" fmla="*/ 265938 h 548544"/>
                <a:gd name="connsiteX346" fmla="*/ 328422 w 657891"/>
                <a:gd name="connsiteY346" fmla="*/ 278987 h 548544"/>
                <a:gd name="connsiteX347" fmla="*/ 329089 w 657891"/>
                <a:gd name="connsiteY347" fmla="*/ 284417 h 548544"/>
                <a:gd name="connsiteX348" fmla="*/ 322612 w 657891"/>
                <a:gd name="connsiteY348" fmla="*/ 290703 h 548544"/>
                <a:gd name="connsiteX349" fmla="*/ 328803 w 657891"/>
                <a:gd name="connsiteY349" fmla="*/ 295275 h 548544"/>
                <a:gd name="connsiteX350" fmla="*/ 328994 w 657891"/>
                <a:gd name="connsiteY350" fmla="*/ 297085 h 548544"/>
                <a:gd name="connsiteX351" fmla="*/ 327184 w 657891"/>
                <a:gd name="connsiteY351" fmla="*/ 297275 h 548544"/>
                <a:gd name="connsiteX352" fmla="*/ 336042 w 657891"/>
                <a:gd name="connsiteY352" fmla="*/ 308800 h 548544"/>
                <a:gd name="connsiteX353" fmla="*/ 339376 w 657891"/>
                <a:gd name="connsiteY353" fmla="*/ 306610 h 548544"/>
                <a:gd name="connsiteX354" fmla="*/ 341662 w 657891"/>
                <a:gd name="connsiteY354" fmla="*/ 309848 h 548544"/>
                <a:gd name="connsiteX355" fmla="*/ 338519 w 657891"/>
                <a:gd name="connsiteY355" fmla="*/ 313944 h 548544"/>
                <a:gd name="connsiteX356" fmla="*/ 343091 w 657891"/>
                <a:gd name="connsiteY356" fmla="*/ 320612 h 548544"/>
                <a:gd name="connsiteX357" fmla="*/ 344234 w 657891"/>
                <a:gd name="connsiteY357" fmla="*/ 329470 h 548544"/>
                <a:gd name="connsiteX358" fmla="*/ 344710 w 657891"/>
                <a:gd name="connsiteY358" fmla="*/ 333089 h 548544"/>
                <a:gd name="connsiteX359" fmla="*/ 345377 w 657891"/>
                <a:gd name="connsiteY359" fmla="*/ 338423 h 548544"/>
                <a:gd name="connsiteX360" fmla="*/ 350901 w 657891"/>
                <a:gd name="connsiteY360" fmla="*/ 352139 h 548544"/>
                <a:gd name="connsiteX361" fmla="*/ 349091 w 657891"/>
                <a:gd name="connsiteY361" fmla="*/ 352425 h 548544"/>
                <a:gd name="connsiteX362" fmla="*/ 344329 w 657891"/>
                <a:gd name="connsiteY362" fmla="*/ 343948 h 548544"/>
                <a:gd name="connsiteX363" fmla="*/ 332708 w 657891"/>
                <a:gd name="connsiteY363" fmla="*/ 352806 h 548544"/>
                <a:gd name="connsiteX364" fmla="*/ 332232 w 657891"/>
                <a:gd name="connsiteY364" fmla="*/ 349187 h 548544"/>
                <a:gd name="connsiteX365" fmla="*/ 332232 w 657891"/>
                <a:gd name="connsiteY365" fmla="*/ 349187 h 548544"/>
                <a:gd name="connsiteX366" fmla="*/ 325469 w 657891"/>
                <a:gd name="connsiteY366" fmla="*/ 353759 h 548544"/>
                <a:gd name="connsiteX367" fmla="*/ 311849 w 657891"/>
                <a:gd name="connsiteY367" fmla="*/ 360998 h 548544"/>
                <a:gd name="connsiteX368" fmla="*/ 299561 w 657891"/>
                <a:gd name="connsiteY368" fmla="*/ 364426 h 548544"/>
                <a:gd name="connsiteX369" fmla="*/ 295942 w 657891"/>
                <a:gd name="connsiteY369" fmla="*/ 364903 h 548544"/>
                <a:gd name="connsiteX370" fmla="*/ 296609 w 657891"/>
                <a:gd name="connsiteY370" fmla="*/ 370237 h 548544"/>
                <a:gd name="connsiteX371" fmla="*/ 289941 w 657891"/>
                <a:gd name="connsiteY371" fmla="*/ 374809 h 548544"/>
                <a:gd name="connsiteX372" fmla="*/ 287179 w 657891"/>
                <a:gd name="connsiteY372" fmla="*/ 367856 h 548544"/>
                <a:gd name="connsiteX373" fmla="*/ 278892 w 657891"/>
                <a:gd name="connsiteY373" fmla="*/ 374428 h 548544"/>
                <a:gd name="connsiteX374" fmla="*/ 273272 w 657891"/>
                <a:gd name="connsiteY374" fmla="*/ 373380 h 548544"/>
                <a:gd name="connsiteX375" fmla="*/ 262509 w 657891"/>
                <a:gd name="connsiteY375" fmla="*/ 374809 h 548544"/>
                <a:gd name="connsiteX376" fmla="*/ 259842 w 657891"/>
                <a:gd name="connsiteY376" fmla="*/ 382334 h 548544"/>
                <a:gd name="connsiteX377" fmla="*/ 256508 w 657891"/>
                <a:gd name="connsiteY377" fmla="*/ 384619 h 548544"/>
                <a:gd name="connsiteX378" fmla="*/ 255175 w 657891"/>
                <a:gd name="connsiteY378" fmla="*/ 388430 h 548544"/>
                <a:gd name="connsiteX379" fmla="*/ 244602 w 657891"/>
                <a:gd name="connsiteY379" fmla="*/ 391573 h 548544"/>
                <a:gd name="connsiteX380" fmla="*/ 240316 w 657891"/>
                <a:gd name="connsiteY380" fmla="*/ 386810 h 548544"/>
                <a:gd name="connsiteX381" fmla="*/ 224600 w 657891"/>
                <a:gd name="connsiteY381" fmla="*/ 392430 h 548544"/>
                <a:gd name="connsiteX382" fmla="*/ 208693 w 657891"/>
                <a:gd name="connsiteY382" fmla="*/ 396431 h 548544"/>
                <a:gd name="connsiteX383" fmla="*/ 192977 w 657891"/>
                <a:gd name="connsiteY383" fmla="*/ 402050 h 548544"/>
                <a:gd name="connsiteX384" fmla="*/ 181833 w 657891"/>
                <a:gd name="connsiteY384" fmla="*/ 414433 h 548544"/>
                <a:gd name="connsiteX385" fmla="*/ 176213 w 657891"/>
                <a:gd name="connsiteY385" fmla="*/ 413385 h 548544"/>
                <a:gd name="connsiteX386" fmla="*/ 167450 w 657891"/>
                <a:gd name="connsiteY386" fmla="*/ 416338 h 548544"/>
                <a:gd name="connsiteX387" fmla="*/ 160782 w 657891"/>
                <a:gd name="connsiteY387" fmla="*/ 420910 h 548544"/>
                <a:gd name="connsiteX388" fmla="*/ 156591 w 657891"/>
                <a:gd name="connsiteY388" fmla="*/ 430435 h 548544"/>
                <a:gd name="connsiteX389" fmla="*/ 154305 w 657891"/>
                <a:gd name="connsiteY389" fmla="*/ 427196 h 548544"/>
                <a:gd name="connsiteX390" fmla="*/ 152971 w 657891"/>
                <a:gd name="connsiteY390" fmla="*/ 430911 h 548544"/>
                <a:gd name="connsiteX391" fmla="*/ 151638 w 657891"/>
                <a:gd name="connsiteY391" fmla="*/ 434816 h 548544"/>
                <a:gd name="connsiteX392" fmla="*/ 146780 w 657891"/>
                <a:gd name="connsiteY392" fmla="*/ 439007 h 548544"/>
                <a:gd name="connsiteX393" fmla="*/ 143828 w 657891"/>
                <a:gd name="connsiteY393" fmla="*/ 444913 h 548544"/>
                <a:gd name="connsiteX394" fmla="*/ 138970 w 657891"/>
                <a:gd name="connsiteY394" fmla="*/ 449104 h 548544"/>
                <a:gd name="connsiteX395" fmla="*/ 130874 w 657891"/>
                <a:gd name="connsiteY395" fmla="*/ 457486 h 548544"/>
                <a:gd name="connsiteX396" fmla="*/ 121920 w 657891"/>
                <a:gd name="connsiteY396" fmla="*/ 458629 h 548544"/>
                <a:gd name="connsiteX397" fmla="*/ 113633 w 657891"/>
                <a:gd name="connsiteY397" fmla="*/ 465201 h 548544"/>
                <a:gd name="connsiteX398" fmla="*/ 110966 w 657891"/>
                <a:gd name="connsiteY398" fmla="*/ 472821 h 548544"/>
                <a:gd name="connsiteX399" fmla="*/ 109919 w 657891"/>
                <a:gd name="connsiteY399" fmla="*/ 478346 h 548544"/>
                <a:gd name="connsiteX400" fmla="*/ 112204 w 657891"/>
                <a:gd name="connsiteY400" fmla="*/ 481679 h 548544"/>
                <a:gd name="connsiteX401" fmla="*/ 120491 w 657891"/>
                <a:gd name="connsiteY401" fmla="*/ 489680 h 548544"/>
                <a:gd name="connsiteX402" fmla="*/ 121729 w 657891"/>
                <a:gd name="connsiteY402" fmla="*/ 498539 h 548544"/>
                <a:gd name="connsiteX403" fmla="*/ 117253 w 657891"/>
                <a:gd name="connsiteY403" fmla="*/ 506349 h 548544"/>
                <a:gd name="connsiteX404" fmla="*/ 119729 w 657891"/>
                <a:gd name="connsiteY404" fmla="*/ 511492 h 548544"/>
                <a:gd name="connsiteX405" fmla="*/ 121825 w 657891"/>
                <a:gd name="connsiteY405" fmla="*/ 513017 h 548544"/>
                <a:gd name="connsiteX406" fmla="*/ 91916 w 657891"/>
                <a:gd name="connsiteY406" fmla="*/ 522446 h 548544"/>
                <a:gd name="connsiteX407" fmla="*/ 80963 w 657891"/>
                <a:gd name="connsiteY407" fmla="*/ 522065 h 548544"/>
                <a:gd name="connsiteX408" fmla="*/ 67533 w 657891"/>
                <a:gd name="connsiteY408" fmla="*/ 531114 h 548544"/>
                <a:gd name="connsiteX409" fmla="*/ 53626 w 657891"/>
                <a:gd name="connsiteY409" fmla="*/ 536543 h 548544"/>
                <a:gd name="connsiteX410" fmla="*/ 48483 w 657891"/>
                <a:gd name="connsiteY410" fmla="*/ 539115 h 548544"/>
                <a:gd name="connsiteX411" fmla="*/ 42863 w 657891"/>
                <a:gd name="connsiteY411" fmla="*/ 537972 h 548544"/>
                <a:gd name="connsiteX412" fmla="*/ 41243 w 657891"/>
                <a:gd name="connsiteY412" fmla="*/ 540068 h 548544"/>
                <a:gd name="connsiteX413" fmla="*/ 35909 w 657891"/>
                <a:gd name="connsiteY413" fmla="*/ 540734 h 548544"/>
                <a:gd name="connsiteX414" fmla="*/ 31433 w 657891"/>
                <a:gd name="connsiteY414" fmla="*/ 548545 h 548544"/>
                <a:gd name="connsiteX415" fmla="*/ 25622 w 657891"/>
                <a:gd name="connsiteY415" fmla="*/ 545687 h 548544"/>
                <a:gd name="connsiteX416" fmla="*/ 20479 w 657891"/>
                <a:gd name="connsiteY416" fmla="*/ 548259 h 548544"/>
                <a:gd name="connsiteX417" fmla="*/ 0 w 657891"/>
                <a:gd name="connsiteY417" fmla="*/ 545497 h 548544"/>
                <a:gd name="connsiteX418" fmla="*/ 6477 w 657891"/>
                <a:gd name="connsiteY418" fmla="*/ 539210 h 548544"/>
                <a:gd name="connsiteX419" fmla="*/ 7334 w 657891"/>
                <a:gd name="connsiteY419" fmla="*/ 531781 h 54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</a:cxnLst>
              <a:rect l="l" t="t" r="r" b="b"/>
              <a:pathLst>
                <a:path w="657891" h="548544">
                  <a:moveTo>
                    <a:pt x="7334" y="531781"/>
                  </a:moveTo>
                  <a:lnTo>
                    <a:pt x="4763" y="526733"/>
                  </a:lnTo>
                  <a:lnTo>
                    <a:pt x="3239" y="528733"/>
                  </a:lnTo>
                  <a:lnTo>
                    <a:pt x="2477" y="508921"/>
                  </a:lnTo>
                  <a:lnTo>
                    <a:pt x="15240" y="509016"/>
                  </a:lnTo>
                  <a:lnTo>
                    <a:pt x="21146" y="511874"/>
                  </a:lnTo>
                  <a:lnTo>
                    <a:pt x="26003" y="507587"/>
                  </a:lnTo>
                  <a:lnTo>
                    <a:pt x="24575" y="496919"/>
                  </a:lnTo>
                  <a:lnTo>
                    <a:pt x="26384" y="496634"/>
                  </a:lnTo>
                  <a:lnTo>
                    <a:pt x="31528" y="479679"/>
                  </a:lnTo>
                  <a:lnTo>
                    <a:pt x="31909" y="468725"/>
                  </a:lnTo>
                  <a:lnTo>
                    <a:pt x="36767" y="464439"/>
                  </a:lnTo>
                  <a:lnTo>
                    <a:pt x="44196" y="465296"/>
                  </a:lnTo>
                  <a:lnTo>
                    <a:pt x="46482" y="468630"/>
                  </a:lnTo>
                  <a:lnTo>
                    <a:pt x="51816" y="467868"/>
                  </a:lnTo>
                  <a:lnTo>
                    <a:pt x="51149" y="462534"/>
                  </a:lnTo>
                  <a:lnTo>
                    <a:pt x="54483" y="460248"/>
                  </a:lnTo>
                  <a:lnTo>
                    <a:pt x="58293" y="461582"/>
                  </a:lnTo>
                  <a:lnTo>
                    <a:pt x="59627" y="457772"/>
                  </a:lnTo>
                  <a:lnTo>
                    <a:pt x="65532" y="460629"/>
                  </a:lnTo>
                  <a:lnTo>
                    <a:pt x="72581" y="430721"/>
                  </a:lnTo>
                  <a:lnTo>
                    <a:pt x="75914" y="428434"/>
                  </a:lnTo>
                  <a:lnTo>
                    <a:pt x="73628" y="425101"/>
                  </a:lnTo>
                  <a:lnTo>
                    <a:pt x="75438" y="424910"/>
                  </a:lnTo>
                  <a:lnTo>
                    <a:pt x="73152" y="421576"/>
                  </a:lnTo>
                  <a:lnTo>
                    <a:pt x="76295" y="417576"/>
                  </a:lnTo>
                  <a:lnTo>
                    <a:pt x="78200" y="404622"/>
                  </a:lnTo>
                  <a:lnTo>
                    <a:pt x="75438" y="397669"/>
                  </a:lnTo>
                  <a:lnTo>
                    <a:pt x="71914" y="398145"/>
                  </a:lnTo>
                  <a:lnTo>
                    <a:pt x="65818" y="408051"/>
                  </a:lnTo>
                  <a:lnTo>
                    <a:pt x="59150" y="412528"/>
                  </a:lnTo>
                  <a:lnTo>
                    <a:pt x="56864" y="409194"/>
                  </a:lnTo>
                  <a:lnTo>
                    <a:pt x="53245" y="409670"/>
                  </a:lnTo>
                  <a:lnTo>
                    <a:pt x="49435" y="408337"/>
                  </a:lnTo>
                  <a:lnTo>
                    <a:pt x="35052" y="410242"/>
                  </a:lnTo>
                  <a:lnTo>
                    <a:pt x="35814" y="415671"/>
                  </a:lnTo>
                  <a:lnTo>
                    <a:pt x="29718" y="411004"/>
                  </a:lnTo>
                  <a:lnTo>
                    <a:pt x="36195" y="404717"/>
                  </a:lnTo>
                  <a:lnTo>
                    <a:pt x="35243" y="397574"/>
                  </a:lnTo>
                  <a:lnTo>
                    <a:pt x="37052" y="397288"/>
                  </a:lnTo>
                  <a:lnTo>
                    <a:pt x="43529" y="391097"/>
                  </a:lnTo>
                  <a:lnTo>
                    <a:pt x="43053" y="387477"/>
                  </a:lnTo>
                  <a:lnTo>
                    <a:pt x="41243" y="387763"/>
                  </a:lnTo>
                  <a:lnTo>
                    <a:pt x="37148" y="384619"/>
                  </a:lnTo>
                  <a:lnTo>
                    <a:pt x="33338" y="383381"/>
                  </a:lnTo>
                  <a:lnTo>
                    <a:pt x="31433" y="369094"/>
                  </a:lnTo>
                  <a:lnTo>
                    <a:pt x="24860" y="360902"/>
                  </a:lnTo>
                  <a:lnTo>
                    <a:pt x="19050" y="358045"/>
                  </a:lnTo>
                  <a:lnTo>
                    <a:pt x="27718" y="340614"/>
                  </a:lnTo>
                  <a:lnTo>
                    <a:pt x="26289" y="329851"/>
                  </a:lnTo>
                  <a:lnTo>
                    <a:pt x="18383" y="325469"/>
                  </a:lnTo>
                  <a:lnTo>
                    <a:pt x="17621" y="320135"/>
                  </a:lnTo>
                  <a:lnTo>
                    <a:pt x="11811" y="317278"/>
                  </a:lnTo>
                  <a:lnTo>
                    <a:pt x="12668" y="309944"/>
                  </a:lnTo>
                  <a:lnTo>
                    <a:pt x="19145" y="303657"/>
                  </a:lnTo>
                  <a:lnTo>
                    <a:pt x="22289" y="299561"/>
                  </a:lnTo>
                  <a:lnTo>
                    <a:pt x="29242" y="296894"/>
                  </a:lnTo>
                  <a:lnTo>
                    <a:pt x="31147" y="283845"/>
                  </a:lnTo>
                  <a:lnTo>
                    <a:pt x="30956" y="282131"/>
                  </a:lnTo>
                  <a:lnTo>
                    <a:pt x="37148" y="274034"/>
                  </a:lnTo>
                  <a:lnTo>
                    <a:pt x="39243" y="275558"/>
                  </a:lnTo>
                  <a:lnTo>
                    <a:pt x="41720" y="280702"/>
                  </a:lnTo>
                  <a:lnTo>
                    <a:pt x="47054" y="279940"/>
                  </a:lnTo>
                  <a:lnTo>
                    <a:pt x="49340" y="283274"/>
                  </a:lnTo>
                  <a:lnTo>
                    <a:pt x="50959" y="281273"/>
                  </a:lnTo>
                  <a:lnTo>
                    <a:pt x="50959" y="281273"/>
                  </a:lnTo>
                  <a:lnTo>
                    <a:pt x="53150" y="284607"/>
                  </a:lnTo>
                  <a:lnTo>
                    <a:pt x="54007" y="277273"/>
                  </a:lnTo>
                  <a:lnTo>
                    <a:pt x="56483" y="267843"/>
                  </a:lnTo>
                  <a:lnTo>
                    <a:pt x="52864" y="268319"/>
                  </a:lnTo>
                  <a:lnTo>
                    <a:pt x="51911" y="261175"/>
                  </a:lnTo>
                  <a:lnTo>
                    <a:pt x="56579" y="255175"/>
                  </a:lnTo>
                  <a:lnTo>
                    <a:pt x="63818" y="254222"/>
                  </a:lnTo>
                  <a:lnTo>
                    <a:pt x="68961" y="251746"/>
                  </a:lnTo>
                  <a:lnTo>
                    <a:pt x="62579" y="245269"/>
                  </a:lnTo>
                  <a:lnTo>
                    <a:pt x="65913" y="243078"/>
                  </a:lnTo>
                  <a:lnTo>
                    <a:pt x="71342" y="242316"/>
                  </a:lnTo>
                  <a:lnTo>
                    <a:pt x="74104" y="249174"/>
                  </a:lnTo>
                  <a:lnTo>
                    <a:pt x="82010" y="253651"/>
                  </a:lnTo>
                  <a:lnTo>
                    <a:pt x="85344" y="251365"/>
                  </a:lnTo>
                  <a:lnTo>
                    <a:pt x="84582" y="246031"/>
                  </a:lnTo>
                  <a:lnTo>
                    <a:pt x="92012" y="246793"/>
                  </a:lnTo>
                  <a:lnTo>
                    <a:pt x="94964" y="240983"/>
                  </a:lnTo>
                  <a:lnTo>
                    <a:pt x="100298" y="240316"/>
                  </a:lnTo>
                  <a:lnTo>
                    <a:pt x="110014" y="244507"/>
                  </a:lnTo>
                  <a:lnTo>
                    <a:pt x="113633" y="243935"/>
                  </a:lnTo>
                  <a:lnTo>
                    <a:pt x="118491" y="239744"/>
                  </a:lnTo>
                  <a:lnTo>
                    <a:pt x="121349" y="233934"/>
                  </a:lnTo>
                  <a:lnTo>
                    <a:pt x="123920" y="238982"/>
                  </a:lnTo>
                  <a:lnTo>
                    <a:pt x="125444" y="236982"/>
                  </a:lnTo>
                  <a:lnTo>
                    <a:pt x="135636" y="244697"/>
                  </a:lnTo>
                  <a:lnTo>
                    <a:pt x="136970" y="240887"/>
                  </a:lnTo>
                  <a:lnTo>
                    <a:pt x="140779" y="242221"/>
                  </a:lnTo>
                  <a:lnTo>
                    <a:pt x="152686" y="235172"/>
                  </a:lnTo>
                  <a:lnTo>
                    <a:pt x="156020" y="232886"/>
                  </a:lnTo>
                  <a:lnTo>
                    <a:pt x="152210" y="231648"/>
                  </a:lnTo>
                  <a:lnTo>
                    <a:pt x="153543" y="227838"/>
                  </a:lnTo>
                  <a:lnTo>
                    <a:pt x="160211" y="223361"/>
                  </a:lnTo>
                  <a:lnTo>
                    <a:pt x="161544" y="219456"/>
                  </a:lnTo>
                  <a:lnTo>
                    <a:pt x="165164" y="219075"/>
                  </a:lnTo>
                  <a:lnTo>
                    <a:pt x="162878" y="215741"/>
                  </a:lnTo>
                  <a:lnTo>
                    <a:pt x="168212" y="214979"/>
                  </a:lnTo>
                  <a:lnTo>
                    <a:pt x="167831" y="211455"/>
                  </a:lnTo>
                  <a:lnTo>
                    <a:pt x="169545" y="211169"/>
                  </a:lnTo>
                  <a:lnTo>
                    <a:pt x="172593" y="192691"/>
                  </a:lnTo>
                  <a:lnTo>
                    <a:pt x="176403" y="194024"/>
                  </a:lnTo>
                  <a:lnTo>
                    <a:pt x="183356" y="191262"/>
                  </a:lnTo>
                  <a:lnTo>
                    <a:pt x="184690" y="187452"/>
                  </a:lnTo>
                  <a:lnTo>
                    <a:pt x="190595" y="190310"/>
                  </a:lnTo>
                  <a:lnTo>
                    <a:pt x="194501" y="178879"/>
                  </a:lnTo>
                  <a:lnTo>
                    <a:pt x="199930" y="178213"/>
                  </a:lnTo>
                  <a:lnTo>
                    <a:pt x="201454" y="176117"/>
                  </a:lnTo>
                  <a:lnTo>
                    <a:pt x="208693" y="175165"/>
                  </a:lnTo>
                  <a:lnTo>
                    <a:pt x="205931" y="168307"/>
                  </a:lnTo>
                  <a:lnTo>
                    <a:pt x="207454" y="166307"/>
                  </a:lnTo>
                  <a:lnTo>
                    <a:pt x="204502" y="157639"/>
                  </a:lnTo>
                  <a:lnTo>
                    <a:pt x="204311" y="155829"/>
                  </a:lnTo>
                  <a:lnTo>
                    <a:pt x="196406" y="151448"/>
                  </a:lnTo>
                  <a:lnTo>
                    <a:pt x="195929" y="147923"/>
                  </a:lnTo>
                  <a:lnTo>
                    <a:pt x="191358" y="141256"/>
                  </a:lnTo>
                  <a:lnTo>
                    <a:pt x="189929" y="130492"/>
                  </a:lnTo>
                  <a:lnTo>
                    <a:pt x="187452" y="125444"/>
                  </a:lnTo>
                  <a:lnTo>
                    <a:pt x="186976" y="121825"/>
                  </a:lnTo>
                  <a:lnTo>
                    <a:pt x="190595" y="121444"/>
                  </a:lnTo>
                  <a:lnTo>
                    <a:pt x="189452" y="112490"/>
                  </a:lnTo>
                  <a:lnTo>
                    <a:pt x="192977" y="112014"/>
                  </a:lnTo>
                  <a:lnTo>
                    <a:pt x="196120" y="108014"/>
                  </a:lnTo>
                  <a:lnTo>
                    <a:pt x="194025" y="106394"/>
                  </a:lnTo>
                  <a:lnTo>
                    <a:pt x="200787" y="101917"/>
                  </a:lnTo>
                  <a:lnTo>
                    <a:pt x="201073" y="103727"/>
                  </a:lnTo>
                  <a:lnTo>
                    <a:pt x="202406" y="99917"/>
                  </a:lnTo>
                  <a:lnTo>
                    <a:pt x="200596" y="100108"/>
                  </a:lnTo>
                  <a:lnTo>
                    <a:pt x="203740" y="96107"/>
                  </a:lnTo>
                  <a:lnTo>
                    <a:pt x="206121" y="86678"/>
                  </a:lnTo>
                  <a:lnTo>
                    <a:pt x="213265" y="85725"/>
                  </a:lnTo>
                  <a:lnTo>
                    <a:pt x="213075" y="84011"/>
                  </a:lnTo>
                  <a:lnTo>
                    <a:pt x="218408" y="83249"/>
                  </a:lnTo>
                  <a:lnTo>
                    <a:pt x="217932" y="79724"/>
                  </a:lnTo>
                  <a:lnTo>
                    <a:pt x="219742" y="79439"/>
                  </a:lnTo>
                  <a:lnTo>
                    <a:pt x="228410" y="89154"/>
                  </a:lnTo>
                  <a:lnTo>
                    <a:pt x="232220" y="90488"/>
                  </a:lnTo>
                  <a:lnTo>
                    <a:pt x="230410" y="90773"/>
                  </a:lnTo>
                  <a:lnTo>
                    <a:pt x="225933" y="98584"/>
                  </a:lnTo>
                  <a:lnTo>
                    <a:pt x="225838" y="111252"/>
                  </a:lnTo>
                  <a:lnTo>
                    <a:pt x="223171" y="118872"/>
                  </a:lnTo>
                  <a:lnTo>
                    <a:pt x="223838" y="124206"/>
                  </a:lnTo>
                  <a:lnTo>
                    <a:pt x="234410" y="121063"/>
                  </a:lnTo>
                  <a:lnTo>
                    <a:pt x="238220" y="122301"/>
                  </a:lnTo>
                  <a:lnTo>
                    <a:pt x="236792" y="111633"/>
                  </a:lnTo>
                  <a:lnTo>
                    <a:pt x="252127" y="116872"/>
                  </a:lnTo>
                  <a:lnTo>
                    <a:pt x="257556" y="116205"/>
                  </a:lnTo>
                  <a:lnTo>
                    <a:pt x="261842" y="121063"/>
                  </a:lnTo>
                  <a:lnTo>
                    <a:pt x="260509" y="124873"/>
                  </a:lnTo>
                  <a:lnTo>
                    <a:pt x="262319" y="124587"/>
                  </a:lnTo>
                  <a:lnTo>
                    <a:pt x="271272" y="123349"/>
                  </a:lnTo>
                  <a:lnTo>
                    <a:pt x="274034" y="130302"/>
                  </a:lnTo>
                  <a:lnTo>
                    <a:pt x="275558" y="128302"/>
                  </a:lnTo>
                  <a:lnTo>
                    <a:pt x="273082" y="123158"/>
                  </a:lnTo>
                  <a:lnTo>
                    <a:pt x="278416" y="122492"/>
                  </a:lnTo>
                  <a:lnTo>
                    <a:pt x="278225" y="120682"/>
                  </a:lnTo>
                  <a:lnTo>
                    <a:pt x="282035" y="122015"/>
                  </a:lnTo>
                  <a:lnTo>
                    <a:pt x="291275" y="122587"/>
                  </a:lnTo>
                  <a:lnTo>
                    <a:pt x="289941" y="126397"/>
                  </a:lnTo>
                  <a:lnTo>
                    <a:pt x="297371" y="127254"/>
                  </a:lnTo>
                  <a:lnTo>
                    <a:pt x="305753" y="135160"/>
                  </a:lnTo>
                  <a:lnTo>
                    <a:pt x="307562" y="134969"/>
                  </a:lnTo>
                  <a:lnTo>
                    <a:pt x="312325" y="143351"/>
                  </a:lnTo>
                  <a:lnTo>
                    <a:pt x="313754" y="154019"/>
                  </a:lnTo>
                  <a:lnTo>
                    <a:pt x="313944" y="155829"/>
                  </a:lnTo>
                  <a:lnTo>
                    <a:pt x="334709" y="133160"/>
                  </a:lnTo>
                  <a:lnTo>
                    <a:pt x="340709" y="123349"/>
                  </a:lnTo>
                  <a:lnTo>
                    <a:pt x="345853" y="120777"/>
                  </a:lnTo>
                  <a:lnTo>
                    <a:pt x="346139" y="122587"/>
                  </a:lnTo>
                  <a:lnTo>
                    <a:pt x="350806" y="116491"/>
                  </a:lnTo>
                  <a:lnTo>
                    <a:pt x="349377" y="105823"/>
                  </a:lnTo>
                  <a:lnTo>
                    <a:pt x="346805" y="100679"/>
                  </a:lnTo>
                  <a:lnTo>
                    <a:pt x="345091" y="100965"/>
                  </a:lnTo>
                  <a:lnTo>
                    <a:pt x="349758" y="94869"/>
                  </a:lnTo>
                  <a:lnTo>
                    <a:pt x="340043" y="90773"/>
                  </a:lnTo>
                  <a:lnTo>
                    <a:pt x="351282" y="92869"/>
                  </a:lnTo>
                  <a:lnTo>
                    <a:pt x="351092" y="91059"/>
                  </a:lnTo>
                  <a:lnTo>
                    <a:pt x="356235" y="88583"/>
                  </a:lnTo>
                  <a:lnTo>
                    <a:pt x="358521" y="91916"/>
                  </a:lnTo>
                  <a:lnTo>
                    <a:pt x="357188" y="95726"/>
                  </a:lnTo>
                  <a:lnTo>
                    <a:pt x="360998" y="97060"/>
                  </a:lnTo>
                  <a:lnTo>
                    <a:pt x="367189" y="88964"/>
                  </a:lnTo>
                  <a:lnTo>
                    <a:pt x="370808" y="88487"/>
                  </a:lnTo>
                  <a:lnTo>
                    <a:pt x="377571" y="84011"/>
                  </a:lnTo>
                  <a:lnTo>
                    <a:pt x="379762" y="87249"/>
                  </a:lnTo>
                  <a:lnTo>
                    <a:pt x="397288" y="81344"/>
                  </a:lnTo>
                  <a:lnTo>
                    <a:pt x="399383" y="82867"/>
                  </a:lnTo>
                  <a:lnTo>
                    <a:pt x="404432" y="80391"/>
                  </a:lnTo>
                  <a:lnTo>
                    <a:pt x="408051" y="79915"/>
                  </a:lnTo>
                  <a:lnTo>
                    <a:pt x="413671" y="80963"/>
                  </a:lnTo>
                  <a:lnTo>
                    <a:pt x="417766" y="84106"/>
                  </a:lnTo>
                  <a:lnTo>
                    <a:pt x="420243" y="89154"/>
                  </a:lnTo>
                  <a:lnTo>
                    <a:pt x="418910" y="92964"/>
                  </a:lnTo>
                  <a:lnTo>
                    <a:pt x="424053" y="90488"/>
                  </a:lnTo>
                  <a:lnTo>
                    <a:pt x="425863" y="90202"/>
                  </a:lnTo>
                  <a:lnTo>
                    <a:pt x="426339" y="93821"/>
                  </a:lnTo>
                  <a:lnTo>
                    <a:pt x="429768" y="91535"/>
                  </a:lnTo>
                  <a:lnTo>
                    <a:pt x="433578" y="92869"/>
                  </a:lnTo>
                  <a:lnTo>
                    <a:pt x="436626" y="88868"/>
                  </a:lnTo>
                  <a:lnTo>
                    <a:pt x="437102" y="92392"/>
                  </a:lnTo>
                  <a:lnTo>
                    <a:pt x="438721" y="90392"/>
                  </a:lnTo>
                  <a:lnTo>
                    <a:pt x="444532" y="93250"/>
                  </a:lnTo>
                  <a:lnTo>
                    <a:pt x="454629" y="86487"/>
                  </a:lnTo>
                  <a:lnTo>
                    <a:pt x="455486" y="79058"/>
                  </a:lnTo>
                  <a:lnTo>
                    <a:pt x="460915" y="78391"/>
                  </a:lnTo>
                  <a:lnTo>
                    <a:pt x="470440" y="68008"/>
                  </a:lnTo>
                  <a:lnTo>
                    <a:pt x="464154" y="61627"/>
                  </a:lnTo>
                  <a:lnTo>
                    <a:pt x="469106" y="57341"/>
                  </a:lnTo>
                  <a:lnTo>
                    <a:pt x="463201" y="54483"/>
                  </a:lnTo>
                  <a:lnTo>
                    <a:pt x="458629" y="47816"/>
                  </a:lnTo>
                  <a:lnTo>
                    <a:pt x="456629" y="46292"/>
                  </a:lnTo>
                  <a:lnTo>
                    <a:pt x="455962" y="40958"/>
                  </a:lnTo>
                  <a:lnTo>
                    <a:pt x="445770" y="33242"/>
                  </a:lnTo>
                  <a:lnTo>
                    <a:pt x="446818" y="27623"/>
                  </a:lnTo>
                  <a:lnTo>
                    <a:pt x="442817" y="24575"/>
                  </a:lnTo>
                  <a:lnTo>
                    <a:pt x="446151" y="22289"/>
                  </a:lnTo>
                  <a:lnTo>
                    <a:pt x="450247" y="25432"/>
                  </a:lnTo>
                  <a:lnTo>
                    <a:pt x="451581" y="21622"/>
                  </a:lnTo>
                  <a:lnTo>
                    <a:pt x="458724" y="20669"/>
                  </a:lnTo>
                  <a:lnTo>
                    <a:pt x="458914" y="22479"/>
                  </a:lnTo>
                  <a:lnTo>
                    <a:pt x="467487" y="17717"/>
                  </a:lnTo>
                  <a:lnTo>
                    <a:pt x="476726" y="32766"/>
                  </a:lnTo>
                  <a:lnTo>
                    <a:pt x="482441" y="33814"/>
                  </a:lnTo>
                  <a:lnTo>
                    <a:pt x="487299" y="29528"/>
                  </a:lnTo>
                  <a:lnTo>
                    <a:pt x="484347" y="20860"/>
                  </a:lnTo>
                  <a:lnTo>
                    <a:pt x="487680" y="18669"/>
                  </a:lnTo>
                  <a:lnTo>
                    <a:pt x="487013" y="13335"/>
                  </a:lnTo>
                  <a:lnTo>
                    <a:pt x="488347" y="9525"/>
                  </a:lnTo>
                  <a:lnTo>
                    <a:pt x="489395" y="3905"/>
                  </a:lnTo>
                  <a:lnTo>
                    <a:pt x="494538" y="1429"/>
                  </a:lnTo>
                  <a:lnTo>
                    <a:pt x="500634" y="6001"/>
                  </a:lnTo>
                  <a:lnTo>
                    <a:pt x="505301" y="0"/>
                  </a:lnTo>
                  <a:lnTo>
                    <a:pt x="510350" y="10192"/>
                  </a:lnTo>
                  <a:lnTo>
                    <a:pt x="518256" y="14573"/>
                  </a:lnTo>
                  <a:lnTo>
                    <a:pt x="520446" y="17907"/>
                  </a:lnTo>
                  <a:lnTo>
                    <a:pt x="526161" y="18955"/>
                  </a:lnTo>
                  <a:lnTo>
                    <a:pt x="521398" y="25051"/>
                  </a:lnTo>
                  <a:lnTo>
                    <a:pt x="523494" y="26575"/>
                  </a:lnTo>
                  <a:lnTo>
                    <a:pt x="529590" y="31242"/>
                  </a:lnTo>
                  <a:lnTo>
                    <a:pt x="529780" y="32957"/>
                  </a:lnTo>
                  <a:lnTo>
                    <a:pt x="537020" y="32004"/>
                  </a:lnTo>
                  <a:lnTo>
                    <a:pt x="544830" y="36386"/>
                  </a:lnTo>
                  <a:lnTo>
                    <a:pt x="548926" y="39529"/>
                  </a:lnTo>
                  <a:lnTo>
                    <a:pt x="550259" y="35719"/>
                  </a:lnTo>
                  <a:lnTo>
                    <a:pt x="565975" y="30004"/>
                  </a:lnTo>
                  <a:lnTo>
                    <a:pt x="571310" y="29337"/>
                  </a:lnTo>
                  <a:lnTo>
                    <a:pt x="571786" y="32861"/>
                  </a:lnTo>
                  <a:lnTo>
                    <a:pt x="575215" y="30575"/>
                  </a:lnTo>
                  <a:lnTo>
                    <a:pt x="579025" y="31909"/>
                  </a:lnTo>
                  <a:lnTo>
                    <a:pt x="580835" y="31718"/>
                  </a:lnTo>
                  <a:lnTo>
                    <a:pt x="582168" y="27908"/>
                  </a:lnTo>
                  <a:lnTo>
                    <a:pt x="583882" y="27623"/>
                  </a:lnTo>
                  <a:lnTo>
                    <a:pt x="583406" y="24098"/>
                  </a:lnTo>
                  <a:lnTo>
                    <a:pt x="588645" y="21622"/>
                  </a:lnTo>
                  <a:lnTo>
                    <a:pt x="590265" y="34100"/>
                  </a:lnTo>
                  <a:lnTo>
                    <a:pt x="597884" y="36671"/>
                  </a:lnTo>
                  <a:lnTo>
                    <a:pt x="603314" y="36004"/>
                  </a:lnTo>
                  <a:lnTo>
                    <a:pt x="610076" y="45911"/>
                  </a:lnTo>
                  <a:lnTo>
                    <a:pt x="611886" y="45720"/>
                  </a:lnTo>
                  <a:lnTo>
                    <a:pt x="610838" y="51245"/>
                  </a:lnTo>
                  <a:lnTo>
                    <a:pt x="603885" y="54007"/>
                  </a:lnTo>
                  <a:lnTo>
                    <a:pt x="609981" y="58674"/>
                  </a:lnTo>
                  <a:lnTo>
                    <a:pt x="617125" y="57721"/>
                  </a:lnTo>
                  <a:lnTo>
                    <a:pt x="624078" y="54959"/>
                  </a:lnTo>
                  <a:lnTo>
                    <a:pt x="628174" y="58007"/>
                  </a:lnTo>
                  <a:lnTo>
                    <a:pt x="634651" y="51721"/>
                  </a:lnTo>
                  <a:lnTo>
                    <a:pt x="639985" y="51054"/>
                  </a:lnTo>
                  <a:lnTo>
                    <a:pt x="646366" y="57436"/>
                  </a:lnTo>
                  <a:lnTo>
                    <a:pt x="649319" y="66104"/>
                  </a:lnTo>
                  <a:lnTo>
                    <a:pt x="655415" y="70771"/>
                  </a:lnTo>
                  <a:lnTo>
                    <a:pt x="657892" y="75819"/>
                  </a:lnTo>
                  <a:lnTo>
                    <a:pt x="656654" y="79629"/>
                  </a:lnTo>
                  <a:lnTo>
                    <a:pt x="648558" y="88011"/>
                  </a:lnTo>
                  <a:lnTo>
                    <a:pt x="652272" y="102013"/>
                  </a:lnTo>
                  <a:lnTo>
                    <a:pt x="648843" y="104299"/>
                  </a:lnTo>
                  <a:lnTo>
                    <a:pt x="642842" y="114110"/>
                  </a:lnTo>
                  <a:lnTo>
                    <a:pt x="640271" y="121729"/>
                  </a:lnTo>
                  <a:lnTo>
                    <a:pt x="631698" y="126492"/>
                  </a:lnTo>
                  <a:lnTo>
                    <a:pt x="627983" y="139637"/>
                  </a:lnTo>
                  <a:lnTo>
                    <a:pt x="614553" y="148685"/>
                  </a:lnTo>
                  <a:lnTo>
                    <a:pt x="607600" y="151448"/>
                  </a:lnTo>
                  <a:lnTo>
                    <a:pt x="591408" y="153543"/>
                  </a:lnTo>
                  <a:lnTo>
                    <a:pt x="587121" y="148685"/>
                  </a:lnTo>
                  <a:lnTo>
                    <a:pt x="576167" y="148304"/>
                  </a:lnTo>
                  <a:lnTo>
                    <a:pt x="569786" y="141923"/>
                  </a:lnTo>
                  <a:lnTo>
                    <a:pt x="564642" y="144399"/>
                  </a:lnTo>
                  <a:lnTo>
                    <a:pt x="561308" y="146685"/>
                  </a:lnTo>
                  <a:lnTo>
                    <a:pt x="558832" y="156020"/>
                  </a:lnTo>
                  <a:lnTo>
                    <a:pt x="555784" y="160115"/>
                  </a:lnTo>
                  <a:lnTo>
                    <a:pt x="528447" y="174593"/>
                  </a:lnTo>
                  <a:lnTo>
                    <a:pt x="525113" y="176879"/>
                  </a:lnTo>
                  <a:lnTo>
                    <a:pt x="519684" y="177546"/>
                  </a:lnTo>
                  <a:lnTo>
                    <a:pt x="519208" y="174022"/>
                  </a:lnTo>
                  <a:lnTo>
                    <a:pt x="515588" y="174498"/>
                  </a:lnTo>
                  <a:lnTo>
                    <a:pt x="510826" y="166021"/>
                  </a:lnTo>
                  <a:lnTo>
                    <a:pt x="507206" y="166497"/>
                  </a:lnTo>
                  <a:lnTo>
                    <a:pt x="505968" y="170307"/>
                  </a:lnTo>
                  <a:lnTo>
                    <a:pt x="502825" y="174308"/>
                  </a:lnTo>
                  <a:lnTo>
                    <a:pt x="497681" y="176879"/>
                  </a:lnTo>
                  <a:lnTo>
                    <a:pt x="487966" y="172688"/>
                  </a:lnTo>
                  <a:lnTo>
                    <a:pt x="480822" y="173641"/>
                  </a:lnTo>
                  <a:lnTo>
                    <a:pt x="471392" y="171260"/>
                  </a:lnTo>
                  <a:lnTo>
                    <a:pt x="464820" y="177546"/>
                  </a:lnTo>
                  <a:lnTo>
                    <a:pt x="451009" y="183071"/>
                  </a:lnTo>
                  <a:lnTo>
                    <a:pt x="446056" y="187262"/>
                  </a:lnTo>
                  <a:lnTo>
                    <a:pt x="446247" y="189071"/>
                  </a:lnTo>
                  <a:lnTo>
                    <a:pt x="451009" y="197549"/>
                  </a:lnTo>
                  <a:lnTo>
                    <a:pt x="460248" y="198120"/>
                  </a:lnTo>
                  <a:lnTo>
                    <a:pt x="470345" y="191357"/>
                  </a:lnTo>
                  <a:lnTo>
                    <a:pt x="472345" y="192881"/>
                  </a:lnTo>
                  <a:lnTo>
                    <a:pt x="472630" y="194691"/>
                  </a:lnTo>
                  <a:lnTo>
                    <a:pt x="469297" y="196977"/>
                  </a:lnTo>
                  <a:lnTo>
                    <a:pt x="462820" y="203264"/>
                  </a:lnTo>
                  <a:lnTo>
                    <a:pt x="463487" y="208502"/>
                  </a:lnTo>
                  <a:lnTo>
                    <a:pt x="454819" y="226028"/>
                  </a:lnTo>
                  <a:lnTo>
                    <a:pt x="450818" y="237458"/>
                  </a:lnTo>
                  <a:lnTo>
                    <a:pt x="445961" y="241745"/>
                  </a:lnTo>
                  <a:lnTo>
                    <a:pt x="448628" y="248603"/>
                  </a:lnTo>
                  <a:lnTo>
                    <a:pt x="447294" y="252413"/>
                  </a:lnTo>
                  <a:lnTo>
                    <a:pt x="436340" y="252032"/>
                  </a:lnTo>
                  <a:lnTo>
                    <a:pt x="431388" y="256318"/>
                  </a:lnTo>
                  <a:lnTo>
                    <a:pt x="432149" y="261652"/>
                  </a:lnTo>
                  <a:lnTo>
                    <a:pt x="435673" y="261175"/>
                  </a:lnTo>
                  <a:lnTo>
                    <a:pt x="439769" y="264319"/>
                  </a:lnTo>
                  <a:lnTo>
                    <a:pt x="436626" y="268319"/>
                  </a:lnTo>
                  <a:lnTo>
                    <a:pt x="426148" y="271558"/>
                  </a:lnTo>
                  <a:lnTo>
                    <a:pt x="421196" y="275749"/>
                  </a:lnTo>
                  <a:lnTo>
                    <a:pt x="415862" y="276511"/>
                  </a:lnTo>
                  <a:lnTo>
                    <a:pt x="413099" y="269653"/>
                  </a:lnTo>
                  <a:lnTo>
                    <a:pt x="407004" y="264986"/>
                  </a:lnTo>
                  <a:lnTo>
                    <a:pt x="402717" y="260128"/>
                  </a:lnTo>
                  <a:lnTo>
                    <a:pt x="401574" y="265748"/>
                  </a:lnTo>
                  <a:lnTo>
                    <a:pt x="396907" y="271748"/>
                  </a:lnTo>
                  <a:lnTo>
                    <a:pt x="399383" y="276892"/>
                  </a:lnTo>
                  <a:lnTo>
                    <a:pt x="389573" y="285464"/>
                  </a:lnTo>
                  <a:lnTo>
                    <a:pt x="381191" y="277463"/>
                  </a:lnTo>
                  <a:lnTo>
                    <a:pt x="374714" y="283750"/>
                  </a:lnTo>
                  <a:lnTo>
                    <a:pt x="366998" y="266700"/>
                  </a:lnTo>
                  <a:lnTo>
                    <a:pt x="358712" y="273177"/>
                  </a:lnTo>
                  <a:lnTo>
                    <a:pt x="353283" y="273939"/>
                  </a:lnTo>
                  <a:lnTo>
                    <a:pt x="347282" y="269272"/>
                  </a:lnTo>
                  <a:lnTo>
                    <a:pt x="344996" y="265938"/>
                  </a:lnTo>
                  <a:lnTo>
                    <a:pt x="328422" y="278987"/>
                  </a:lnTo>
                  <a:lnTo>
                    <a:pt x="329089" y="284417"/>
                  </a:lnTo>
                  <a:lnTo>
                    <a:pt x="322612" y="290703"/>
                  </a:lnTo>
                  <a:lnTo>
                    <a:pt x="328803" y="295275"/>
                  </a:lnTo>
                  <a:lnTo>
                    <a:pt x="328994" y="297085"/>
                  </a:lnTo>
                  <a:lnTo>
                    <a:pt x="327184" y="297275"/>
                  </a:lnTo>
                  <a:lnTo>
                    <a:pt x="336042" y="308800"/>
                  </a:lnTo>
                  <a:lnTo>
                    <a:pt x="339376" y="306610"/>
                  </a:lnTo>
                  <a:lnTo>
                    <a:pt x="341662" y="309848"/>
                  </a:lnTo>
                  <a:lnTo>
                    <a:pt x="338519" y="313944"/>
                  </a:lnTo>
                  <a:lnTo>
                    <a:pt x="343091" y="320612"/>
                  </a:lnTo>
                  <a:lnTo>
                    <a:pt x="344234" y="329470"/>
                  </a:lnTo>
                  <a:lnTo>
                    <a:pt x="344710" y="333089"/>
                  </a:lnTo>
                  <a:lnTo>
                    <a:pt x="345377" y="338423"/>
                  </a:lnTo>
                  <a:lnTo>
                    <a:pt x="350901" y="352139"/>
                  </a:lnTo>
                  <a:lnTo>
                    <a:pt x="349091" y="352425"/>
                  </a:lnTo>
                  <a:lnTo>
                    <a:pt x="344329" y="343948"/>
                  </a:lnTo>
                  <a:lnTo>
                    <a:pt x="332708" y="352806"/>
                  </a:lnTo>
                  <a:lnTo>
                    <a:pt x="332232" y="349187"/>
                  </a:lnTo>
                  <a:lnTo>
                    <a:pt x="332232" y="349187"/>
                  </a:lnTo>
                  <a:lnTo>
                    <a:pt x="325469" y="353759"/>
                  </a:lnTo>
                  <a:lnTo>
                    <a:pt x="311849" y="360998"/>
                  </a:lnTo>
                  <a:lnTo>
                    <a:pt x="299561" y="364426"/>
                  </a:lnTo>
                  <a:lnTo>
                    <a:pt x="295942" y="364903"/>
                  </a:lnTo>
                  <a:lnTo>
                    <a:pt x="296609" y="370237"/>
                  </a:lnTo>
                  <a:lnTo>
                    <a:pt x="289941" y="374809"/>
                  </a:lnTo>
                  <a:lnTo>
                    <a:pt x="287179" y="367856"/>
                  </a:lnTo>
                  <a:lnTo>
                    <a:pt x="278892" y="374428"/>
                  </a:lnTo>
                  <a:lnTo>
                    <a:pt x="273272" y="373380"/>
                  </a:lnTo>
                  <a:lnTo>
                    <a:pt x="262509" y="374809"/>
                  </a:lnTo>
                  <a:lnTo>
                    <a:pt x="259842" y="382334"/>
                  </a:lnTo>
                  <a:lnTo>
                    <a:pt x="256508" y="384619"/>
                  </a:lnTo>
                  <a:lnTo>
                    <a:pt x="255175" y="388430"/>
                  </a:lnTo>
                  <a:lnTo>
                    <a:pt x="244602" y="391573"/>
                  </a:lnTo>
                  <a:lnTo>
                    <a:pt x="240316" y="386810"/>
                  </a:lnTo>
                  <a:lnTo>
                    <a:pt x="224600" y="392430"/>
                  </a:lnTo>
                  <a:lnTo>
                    <a:pt x="208693" y="396431"/>
                  </a:lnTo>
                  <a:lnTo>
                    <a:pt x="192977" y="402050"/>
                  </a:lnTo>
                  <a:lnTo>
                    <a:pt x="181833" y="414433"/>
                  </a:lnTo>
                  <a:lnTo>
                    <a:pt x="176213" y="413385"/>
                  </a:lnTo>
                  <a:lnTo>
                    <a:pt x="167450" y="416338"/>
                  </a:lnTo>
                  <a:lnTo>
                    <a:pt x="160782" y="420910"/>
                  </a:lnTo>
                  <a:lnTo>
                    <a:pt x="156591" y="430435"/>
                  </a:lnTo>
                  <a:lnTo>
                    <a:pt x="154305" y="427196"/>
                  </a:lnTo>
                  <a:lnTo>
                    <a:pt x="152971" y="430911"/>
                  </a:lnTo>
                  <a:lnTo>
                    <a:pt x="151638" y="434816"/>
                  </a:lnTo>
                  <a:lnTo>
                    <a:pt x="146780" y="439007"/>
                  </a:lnTo>
                  <a:lnTo>
                    <a:pt x="143828" y="444913"/>
                  </a:lnTo>
                  <a:lnTo>
                    <a:pt x="138970" y="449104"/>
                  </a:lnTo>
                  <a:lnTo>
                    <a:pt x="130874" y="457486"/>
                  </a:lnTo>
                  <a:lnTo>
                    <a:pt x="121920" y="458629"/>
                  </a:lnTo>
                  <a:lnTo>
                    <a:pt x="113633" y="465201"/>
                  </a:lnTo>
                  <a:lnTo>
                    <a:pt x="110966" y="472821"/>
                  </a:lnTo>
                  <a:lnTo>
                    <a:pt x="109919" y="478346"/>
                  </a:lnTo>
                  <a:lnTo>
                    <a:pt x="112204" y="481679"/>
                  </a:lnTo>
                  <a:lnTo>
                    <a:pt x="120491" y="489680"/>
                  </a:lnTo>
                  <a:lnTo>
                    <a:pt x="121729" y="498539"/>
                  </a:lnTo>
                  <a:lnTo>
                    <a:pt x="117253" y="506349"/>
                  </a:lnTo>
                  <a:lnTo>
                    <a:pt x="119729" y="511492"/>
                  </a:lnTo>
                  <a:lnTo>
                    <a:pt x="121825" y="513017"/>
                  </a:lnTo>
                  <a:lnTo>
                    <a:pt x="91916" y="522446"/>
                  </a:lnTo>
                  <a:lnTo>
                    <a:pt x="80963" y="522065"/>
                  </a:lnTo>
                  <a:lnTo>
                    <a:pt x="67533" y="531114"/>
                  </a:lnTo>
                  <a:lnTo>
                    <a:pt x="53626" y="536543"/>
                  </a:lnTo>
                  <a:lnTo>
                    <a:pt x="48483" y="539115"/>
                  </a:lnTo>
                  <a:lnTo>
                    <a:pt x="42863" y="537972"/>
                  </a:lnTo>
                  <a:lnTo>
                    <a:pt x="41243" y="540068"/>
                  </a:lnTo>
                  <a:lnTo>
                    <a:pt x="35909" y="540734"/>
                  </a:lnTo>
                  <a:lnTo>
                    <a:pt x="31433" y="548545"/>
                  </a:lnTo>
                  <a:lnTo>
                    <a:pt x="25622" y="545687"/>
                  </a:lnTo>
                  <a:lnTo>
                    <a:pt x="20479" y="548259"/>
                  </a:lnTo>
                  <a:lnTo>
                    <a:pt x="0" y="545497"/>
                  </a:lnTo>
                  <a:lnTo>
                    <a:pt x="6477" y="539210"/>
                  </a:lnTo>
                  <a:lnTo>
                    <a:pt x="7334" y="53178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1" name="Volný tvar: obrazec 60">
              <a:extLst>
                <a:ext uri="{FF2B5EF4-FFF2-40B4-BE49-F238E27FC236}">
                  <a16:creationId xmlns:a16="http://schemas.microsoft.com/office/drawing/2014/main" id="{44D4E21C-E0F6-56D2-4A32-6167F047CD31}"/>
                </a:ext>
              </a:extLst>
            </p:cNvPr>
            <p:cNvSpPr/>
            <p:nvPr userDrawn="1"/>
          </p:nvSpPr>
          <p:spPr>
            <a:xfrm>
              <a:off x="7820786" y="3982688"/>
              <a:ext cx="649414" cy="462438"/>
            </a:xfrm>
            <a:custGeom>
              <a:avLst/>
              <a:gdLst>
                <a:gd name="connsiteX0" fmla="*/ 473488 w 649414"/>
                <a:gd name="connsiteY0" fmla="*/ 462439 h 462438"/>
                <a:gd name="connsiteX1" fmla="*/ 465868 w 649414"/>
                <a:gd name="connsiteY1" fmla="*/ 459867 h 462438"/>
                <a:gd name="connsiteX2" fmla="*/ 464916 w 649414"/>
                <a:gd name="connsiteY2" fmla="*/ 452723 h 462438"/>
                <a:gd name="connsiteX3" fmla="*/ 453199 w 649414"/>
                <a:gd name="connsiteY3" fmla="*/ 447008 h 462438"/>
                <a:gd name="connsiteX4" fmla="*/ 442531 w 649414"/>
                <a:gd name="connsiteY4" fmla="*/ 435673 h 462438"/>
                <a:gd name="connsiteX5" fmla="*/ 445199 w 649414"/>
                <a:gd name="connsiteY5" fmla="*/ 428149 h 462438"/>
                <a:gd name="connsiteX6" fmla="*/ 443580 w 649414"/>
                <a:gd name="connsiteY6" fmla="*/ 415671 h 462438"/>
                <a:gd name="connsiteX7" fmla="*/ 445961 w 649414"/>
                <a:gd name="connsiteY7" fmla="*/ 406241 h 462438"/>
                <a:gd name="connsiteX8" fmla="*/ 438340 w 649414"/>
                <a:gd name="connsiteY8" fmla="*/ 403670 h 462438"/>
                <a:gd name="connsiteX9" fmla="*/ 425768 w 649414"/>
                <a:gd name="connsiteY9" fmla="*/ 405289 h 462438"/>
                <a:gd name="connsiteX10" fmla="*/ 420339 w 649414"/>
                <a:gd name="connsiteY10" fmla="*/ 406051 h 462438"/>
                <a:gd name="connsiteX11" fmla="*/ 420339 w 649414"/>
                <a:gd name="connsiteY11" fmla="*/ 406051 h 462438"/>
                <a:gd name="connsiteX12" fmla="*/ 417195 w 649414"/>
                <a:gd name="connsiteY12" fmla="*/ 410051 h 462438"/>
                <a:gd name="connsiteX13" fmla="*/ 410242 w 649414"/>
                <a:gd name="connsiteY13" fmla="*/ 412813 h 462438"/>
                <a:gd name="connsiteX14" fmla="*/ 406718 w 649414"/>
                <a:gd name="connsiteY14" fmla="*/ 413290 h 462438"/>
                <a:gd name="connsiteX15" fmla="*/ 406241 w 649414"/>
                <a:gd name="connsiteY15" fmla="*/ 409670 h 462438"/>
                <a:gd name="connsiteX16" fmla="*/ 401098 w 649414"/>
                <a:gd name="connsiteY16" fmla="*/ 412242 h 462438"/>
                <a:gd name="connsiteX17" fmla="*/ 394906 w 649414"/>
                <a:gd name="connsiteY17" fmla="*/ 407575 h 462438"/>
                <a:gd name="connsiteX18" fmla="*/ 394240 w 649414"/>
                <a:gd name="connsiteY18" fmla="*/ 402241 h 462438"/>
                <a:gd name="connsiteX19" fmla="*/ 386620 w 649414"/>
                <a:gd name="connsiteY19" fmla="*/ 399669 h 462438"/>
                <a:gd name="connsiteX20" fmla="*/ 382810 w 649414"/>
                <a:gd name="connsiteY20" fmla="*/ 398336 h 462438"/>
                <a:gd name="connsiteX21" fmla="*/ 379381 w 649414"/>
                <a:gd name="connsiteY21" fmla="*/ 400526 h 462438"/>
                <a:gd name="connsiteX22" fmla="*/ 371951 w 649414"/>
                <a:gd name="connsiteY22" fmla="*/ 399764 h 462438"/>
                <a:gd name="connsiteX23" fmla="*/ 373094 w 649414"/>
                <a:gd name="connsiteY23" fmla="*/ 394145 h 462438"/>
                <a:gd name="connsiteX24" fmla="*/ 367189 w 649414"/>
                <a:gd name="connsiteY24" fmla="*/ 391287 h 462438"/>
                <a:gd name="connsiteX25" fmla="*/ 368046 w 649414"/>
                <a:gd name="connsiteY25" fmla="*/ 383953 h 462438"/>
                <a:gd name="connsiteX26" fmla="*/ 364046 w 649414"/>
                <a:gd name="connsiteY26" fmla="*/ 380809 h 462438"/>
                <a:gd name="connsiteX27" fmla="*/ 359093 w 649414"/>
                <a:gd name="connsiteY27" fmla="*/ 385096 h 462438"/>
                <a:gd name="connsiteX28" fmla="*/ 354616 w 649414"/>
                <a:gd name="connsiteY28" fmla="*/ 378428 h 462438"/>
                <a:gd name="connsiteX29" fmla="*/ 346710 w 649414"/>
                <a:gd name="connsiteY29" fmla="*/ 374047 h 462438"/>
                <a:gd name="connsiteX30" fmla="*/ 349187 w 649414"/>
                <a:gd name="connsiteY30" fmla="*/ 379190 h 462438"/>
                <a:gd name="connsiteX31" fmla="*/ 347567 w 649414"/>
                <a:gd name="connsiteY31" fmla="*/ 381190 h 462438"/>
                <a:gd name="connsiteX32" fmla="*/ 347377 w 649414"/>
                <a:gd name="connsiteY32" fmla="*/ 379381 h 462438"/>
                <a:gd name="connsiteX33" fmla="*/ 343757 w 649414"/>
                <a:gd name="connsiteY33" fmla="*/ 379857 h 462438"/>
                <a:gd name="connsiteX34" fmla="*/ 343567 w 649414"/>
                <a:gd name="connsiteY34" fmla="*/ 378142 h 462438"/>
                <a:gd name="connsiteX35" fmla="*/ 337471 w 649414"/>
                <a:gd name="connsiteY35" fmla="*/ 373475 h 462438"/>
                <a:gd name="connsiteX36" fmla="*/ 336709 w 649414"/>
                <a:gd name="connsiteY36" fmla="*/ 368141 h 462438"/>
                <a:gd name="connsiteX37" fmla="*/ 334899 w 649414"/>
                <a:gd name="connsiteY37" fmla="*/ 368332 h 462438"/>
                <a:gd name="connsiteX38" fmla="*/ 330518 w 649414"/>
                <a:gd name="connsiteY38" fmla="*/ 376238 h 462438"/>
                <a:gd name="connsiteX39" fmla="*/ 327184 w 649414"/>
                <a:gd name="connsiteY39" fmla="*/ 378428 h 462438"/>
                <a:gd name="connsiteX40" fmla="*/ 329660 w 649414"/>
                <a:gd name="connsiteY40" fmla="*/ 383572 h 462438"/>
                <a:gd name="connsiteX41" fmla="*/ 323183 w 649414"/>
                <a:gd name="connsiteY41" fmla="*/ 389858 h 462438"/>
                <a:gd name="connsiteX42" fmla="*/ 308801 w 649414"/>
                <a:gd name="connsiteY42" fmla="*/ 391763 h 462438"/>
                <a:gd name="connsiteX43" fmla="*/ 306800 w 649414"/>
                <a:gd name="connsiteY43" fmla="*/ 390239 h 462438"/>
                <a:gd name="connsiteX44" fmla="*/ 301181 w 649414"/>
                <a:gd name="connsiteY44" fmla="*/ 389191 h 462438"/>
                <a:gd name="connsiteX45" fmla="*/ 299847 w 649414"/>
                <a:gd name="connsiteY45" fmla="*/ 392906 h 462438"/>
                <a:gd name="connsiteX46" fmla="*/ 296037 w 649414"/>
                <a:gd name="connsiteY46" fmla="*/ 391668 h 462438"/>
                <a:gd name="connsiteX47" fmla="*/ 292608 w 649414"/>
                <a:gd name="connsiteY47" fmla="*/ 393954 h 462438"/>
                <a:gd name="connsiteX48" fmla="*/ 295180 w 649414"/>
                <a:gd name="connsiteY48" fmla="*/ 399002 h 462438"/>
                <a:gd name="connsiteX49" fmla="*/ 288227 w 649414"/>
                <a:gd name="connsiteY49" fmla="*/ 401764 h 462438"/>
                <a:gd name="connsiteX50" fmla="*/ 288893 w 649414"/>
                <a:gd name="connsiteY50" fmla="*/ 407098 h 462438"/>
                <a:gd name="connsiteX51" fmla="*/ 283464 w 649414"/>
                <a:gd name="connsiteY51" fmla="*/ 407765 h 462438"/>
                <a:gd name="connsiteX52" fmla="*/ 278607 w 649414"/>
                <a:gd name="connsiteY52" fmla="*/ 412147 h 462438"/>
                <a:gd name="connsiteX53" fmla="*/ 273177 w 649414"/>
                <a:gd name="connsiteY53" fmla="*/ 412813 h 462438"/>
                <a:gd name="connsiteX54" fmla="*/ 272987 w 649414"/>
                <a:gd name="connsiteY54" fmla="*/ 411004 h 462438"/>
                <a:gd name="connsiteX55" fmla="*/ 260604 w 649414"/>
                <a:gd name="connsiteY55" fmla="*/ 414433 h 462438"/>
                <a:gd name="connsiteX56" fmla="*/ 259175 w 649414"/>
                <a:gd name="connsiteY56" fmla="*/ 403765 h 462438"/>
                <a:gd name="connsiteX57" fmla="*/ 261652 w 649414"/>
                <a:gd name="connsiteY57" fmla="*/ 394430 h 462438"/>
                <a:gd name="connsiteX58" fmla="*/ 259080 w 649414"/>
                <a:gd name="connsiteY58" fmla="*/ 389287 h 462438"/>
                <a:gd name="connsiteX59" fmla="*/ 260223 w 649414"/>
                <a:gd name="connsiteY59" fmla="*/ 383667 h 462438"/>
                <a:gd name="connsiteX60" fmla="*/ 256127 w 649414"/>
                <a:gd name="connsiteY60" fmla="*/ 380619 h 462438"/>
                <a:gd name="connsiteX61" fmla="*/ 251841 w 649414"/>
                <a:gd name="connsiteY61" fmla="*/ 375761 h 462438"/>
                <a:gd name="connsiteX62" fmla="*/ 249841 w 649414"/>
                <a:gd name="connsiteY62" fmla="*/ 374237 h 462438"/>
                <a:gd name="connsiteX63" fmla="*/ 238792 w 649414"/>
                <a:gd name="connsiteY63" fmla="*/ 373856 h 462438"/>
                <a:gd name="connsiteX64" fmla="*/ 231838 w 649414"/>
                <a:gd name="connsiteY64" fmla="*/ 376523 h 462438"/>
                <a:gd name="connsiteX65" fmla="*/ 227838 w 649414"/>
                <a:gd name="connsiteY65" fmla="*/ 373475 h 462438"/>
                <a:gd name="connsiteX66" fmla="*/ 229362 w 649414"/>
                <a:gd name="connsiteY66" fmla="*/ 371475 h 462438"/>
                <a:gd name="connsiteX67" fmla="*/ 227552 w 649414"/>
                <a:gd name="connsiteY67" fmla="*/ 371665 h 462438"/>
                <a:gd name="connsiteX68" fmla="*/ 224790 w 649414"/>
                <a:gd name="connsiteY68" fmla="*/ 364807 h 462438"/>
                <a:gd name="connsiteX69" fmla="*/ 222313 w 649414"/>
                <a:gd name="connsiteY69" fmla="*/ 359664 h 462438"/>
                <a:gd name="connsiteX70" fmla="*/ 223362 w 649414"/>
                <a:gd name="connsiteY70" fmla="*/ 354139 h 462438"/>
                <a:gd name="connsiteX71" fmla="*/ 217551 w 649414"/>
                <a:gd name="connsiteY71" fmla="*/ 351282 h 462438"/>
                <a:gd name="connsiteX72" fmla="*/ 220885 w 649414"/>
                <a:gd name="connsiteY72" fmla="*/ 348996 h 462438"/>
                <a:gd name="connsiteX73" fmla="*/ 218599 w 649414"/>
                <a:gd name="connsiteY73" fmla="*/ 345662 h 462438"/>
                <a:gd name="connsiteX74" fmla="*/ 215265 w 649414"/>
                <a:gd name="connsiteY74" fmla="*/ 347948 h 462438"/>
                <a:gd name="connsiteX75" fmla="*/ 209646 w 649414"/>
                <a:gd name="connsiteY75" fmla="*/ 346900 h 462438"/>
                <a:gd name="connsiteX76" fmla="*/ 210979 w 649414"/>
                <a:gd name="connsiteY76" fmla="*/ 343090 h 462438"/>
                <a:gd name="connsiteX77" fmla="*/ 206883 w 649414"/>
                <a:gd name="connsiteY77" fmla="*/ 339947 h 462438"/>
                <a:gd name="connsiteX78" fmla="*/ 211836 w 649414"/>
                <a:gd name="connsiteY78" fmla="*/ 335661 h 462438"/>
                <a:gd name="connsiteX79" fmla="*/ 211360 w 649414"/>
                <a:gd name="connsiteY79" fmla="*/ 332137 h 462438"/>
                <a:gd name="connsiteX80" fmla="*/ 209360 w 649414"/>
                <a:gd name="connsiteY80" fmla="*/ 330613 h 462438"/>
                <a:gd name="connsiteX81" fmla="*/ 210883 w 649414"/>
                <a:gd name="connsiteY81" fmla="*/ 328517 h 462438"/>
                <a:gd name="connsiteX82" fmla="*/ 216027 w 649414"/>
                <a:gd name="connsiteY82" fmla="*/ 326041 h 462438"/>
                <a:gd name="connsiteX83" fmla="*/ 218027 w 649414"/>
                <a:gd name="connsiteY83" fmla="*/ 327660 h 462438"/>
                <a:gd name="connsiteX84" fmla="*/ 219171 w 649414"/>
                <a:gd name="connsiteY84" fmla="*/ 322040 h 462438"/>
                <a:gd name="connsiteX85" fmla="*/ 216694 w 649414"/>
                <a:gd name="connsiteY85" fmla="*/ 316992 h 462438"/>
                <a:gd name="connsiteX86" fmla="*/ 232125 w 649414"/>
                <a:gd name="connsiteY86" fmla="*/ 309467 h 462438"/>
                <a:gd name="connsiteX87" fmla="*/ 227552 w 649414"/>
                <a:gd name="connsiteY87" fmla="*/ 302800 h 462438"/>
                <a:gd name="connsiteX88" fmla="*/ 226124 w 649414"/>
                <a:gd name="connsiteY88" fmla="*/ 292132 h 462438"/>
                <a:gd name="connsiteX89" fmla="*/ 221837 w 649414"/>
                <a:gd name="connsiteY89" fmla="*/ 287274 h 462438"/>
                <a:gd name="connsiteX90" fmla="*/ 212408 w 649414"/>
                <a:gd name="connsiteY90" fmla="*/ 284893 h 462438"/>
                <a:gd name="connsiteX91" fmla="*/ 205455 w 649414"/>
                <a:gd name="connsiteY91" fmla="*/ 287560 h 462438"/>
                <a:gd name="connsiteX92" fmla="*/ 195739 w 649414"/>
                <a:gd name="connsiteY92" fmla="*/ 283464 h 462438"/>
                <a:gd name="connsiteX93" fmla="*/ 188786 w 649414"/>
                <a:gd name="connsiteY93" fmla="*/ 286131 h 462438"/>
                <a:gd name="connsiteX94" fmla="*/ 185928 w 649414"/>
                <a:gd name="connsiteY94" fmla="*/ 292037 h 462438"/>
                <a:gd name="connsiteX95" fmla="*/ 184880 w 649414"/>
                <a:gd name="connsiteY95" fmla="*/ 297561 h 462438"/>
                <a:gd name="connsiteX96" fmla="*/ 173355 w 649414"/>
                <a:gd name="connsiteY96" fmla="*/ 293656 h 462438"/>
                <a:gd name="connsiteX97" fmla="*/ 168212 w 649414"/>
                <a:gd name="connsiteY97" fmla="*/ 296132 h 462438"/>
                <a:gd name="connsiteX98" fmla="*/ 168402 w 649414"/>
                <a:gd name="connsiteY98" fmla="*/ 297942 h 462438"/>
                <a:gd name="connsiteX99" fmla="*/ 162782 w 649414"/>
                <a:gd name="connsiteY99" fmla="*/ 296894 h 462438"/>
                <a:gd name="connsiteX100" fmla="*/ 155638 w 649414"/>
                <a:gd name="connsiteY100" fmla="*/ 297847 h 462438"/>
                <a:gd name="connsiteX101" fmla="*/ 150971 w 649414"/>
                <a:gd name="connsiteY101" fmla="*/ 303847 h 462438"/>
                <a:gd name="connsiteX102" fmla="*/ 146876 w 649414"/>
                <a:gd name="connsiteY102" fmla="*/ 300799 h 462438"/>
                <a:gd name="connsiteX103" fmla="*/ 141066 w 649414"/>
                <a:gd name="connsiteY103" fmla="*/ 297942 h 462438"/>
                <a:gd name="connsiteX104" fmla="*/ 130016 w 649414"/>
                <a:gd name="connsiteY104" fmla="*/ 297561 h 462438"/>
                <a:gd name="connsiteX105" fmla="*/ 125063 w 649414"/>
                <a:gd name="connsiteY105" fmla="*/ 301847 h 462438"/>
                <a:gd name="connsiteX106" fmla="*/ 119920 w 649414"/>
                <a:gd name="connsiteY106" fmla="*/ 304324 h 462438"/>
                <a:gd name="connsiteX107" fmla="*/ 111062 w 649414"/>
                <a:gd name="connsiteY107" fmla="*/ 320040 h 462438"/>
                <a:gd name="connsiteX108" fmla="*/ 105442 w 649414"/>
                <a:gd name="connsiteY108" fmla="*/ 318992 h 462438"/>
                <a:gd name="connsiteX109" fmla="*/ 95345 w 649414"/>
                <a:gd name="connsiteY109" fmla="*/ 325755 h 462438"/>
                <a:gd name="connsiteX110" fmla="*/ 92202 w 649414"/>
                <a:gd name="connsiteY110" fmla="*/ 329755 h 462438"/>
                <a:gd name="connsiteX111" fmla="*/ 83058 w 649414"/>
                <a:gd name="connsiteY111" fmla="*/ 329184 h 462438"/>
                <a:gd name="connsiteX112" fmla="*/ 87725 w 649414"/>
                <a:gd name="connsiteY112" fmla="*/ 323088 h 462438"/>
                <a:gd name="connsiteX113" fmla="*/ 85630 w 649414"/>
                <a:gd name="connsiteY113" fmla="*/ 321564 h 462438"/>
                <a:gd name="connsiteX114" fmla="*/ 87440 w 649414"/>
                <a:gd name="connsiteY114" fmla="*/ 321373 h 462438"/>
                <a:gd name="connsiteX115" fmla="*/ 75533 w 649414"/>
                <a:gd name="connsiteY115" fmla="*/ 313849 h 462438"/>
                <a:gd name="connsiteX116" fmla="*/ 70866 w 649414"/>
                <a:gd name="connsiteY116" fmla="*/ 319945 h 462438"/>
                <a:gd name="connsiteX117" fmla="*/ 66675 w 649414"/>
                <a:gd name="connsiteY117" fmla="*/ 302323 h 462438"/>
                <a:gd name="connsiteX118" fmla="*/ 64389 w 649414"/>
                <a:gd name="connsiteY118" fmla="*/ 298990 h 462438"/>
                <a:gd name="connsiteX119" fmla="*/ 62865 w 649414"/>
                <a:gd name="connsiteY119" fmla="*/ 300990 h 462438"/>
                <a:gd name="connsiteX120" fmla="*/ 61055 w 649414"/>
                <a:gd name="connsiteY120" fmla="*/ 301276 h 462438"/>
                <a:gd name="connsiteX121" fmla="*/ 54293 w 649414"/>
                <a:gd name="connsiteY121" fmla="*/ 291274 h 462438"/>
                <a:gd name="connsiteX122" fmla="*/ 50197 w 649414"/>
                <a:gd name="connsiteY122" fmla="*/ 288227 h 462438"/>
                <a:gd name="connsiteX123" fmla="*/ 51530 w 649414"/>
                <a:gd name="connsiteY123" fmla="*/ 284416 h 462438"/>
                <a:gd name="connsiteX124" fmla="*/ 46958 w 649414"/>
                <a:gd name="connsiteY124" fmla="*/ 277749 h 462438"/>
                <a:gd name="connsiteX125" fmla="*/ 43148 w 649414"/>
                <a:gd name="connsiteY125" fmla="*/ 276415 h 462438"/>
                <a:gd name="connsiteX126" fmla="*/ 36386 w 649414"/>
                <a:gd name="connsiteY126" fmla="*/ 280988 h 462438"/>
                <a:gd name="connsiteX127" fmla="*/ 34385 w 649414"/>
                <a:gd name="connsiteY127" fmla="*/ 279368 h 462438"/>
                <a:gd name="connsiteX128" fmla="*/ 35909 w 649414"/>
                <a:gd name="connsiteY128" fmla="*/ 277368 h 462438"/>
                <a:gd name="connsiteX129" fmla="*/ 21050 w 649414"/>
                <a:gd name="connsiteY129" fmla="*/ 261271 h 462438"/>
                <a:gd name="connsiteX130" fmla="*/ 12859 w 649414"/>
                <a:gd name="connsiteY130" fmla="*/ 255079 h 462438"/>
                <a:gd name="connsiteX131" fmla="*/ 0 w 649414"/>
                <a:gd name="connsiteY131" fmla="*/ 240411 h 462438"/>
                <a:gd name="connsiteX132" fmla="*/ 2667 w 649414"/>
                <a:gd name="connsiteY132" fmla="*/ 232886 h 462438"/>
                <a:gd name="connsiteX133" fmla="*/ 13430 w 649414"/>
                <a:gd name="connsiteY133" fmla="*/ 231457 h 462438"/>
                <a:gd name="connsiteX134" fmla="*/ 19050 w 649414"/>
                <a:gd name="connsiteY134" fmla="*/ 232505 h 462438"/>
                <a:gd name="connsiteX135" fmla="*/ 27337 w 649414"/>
                <a:gd name="connsiteY135" fmla="*/ 225933 h 462438"/>
                <a:gd name="connsiteX136" fmla="*/ 30099 w 649414"/>
                <a:gd name="connsiteY136" fmla="*/ 232886 h 462438"/>
                <a:gd name="connsiteX137" fmla="*/ 36767 w 649414"/>
                <a:gd name="connsiteY137" fmla="*/ 228314 h 462438"/>
                <a:gd name="connsiteX138" fmla="*/ 36100 w 649414"/>
                <a:gd name="connsiteY138" fmla="*/ 222980 h 462438"/>
                <a:gd name="connsiteX139" fmla="*/ 39719 w 649414"/>
                <a:gd name="connsiteY139" fmla="*/ 222504 h 462438"/>
                <a:gd name="connsiteX140" fmla="*/ 52007 w 649414"/>
                <a:gd name="connsiteY140" fmla="*/ 219075 h 462438"/>
                <a:gd name="connsiteX141" fmla="*/ 65627 w 649414"/>
                <a:gd name="connsiteY141" fmla="*/ 211836 h 462438"/>
                <a:gd name="connsiteX142" fmla="*/ 72390 w 649414"/>
                <a:gd name="connsiteY142" fmla="*/ 207264 h 462438"/>
                <a:gd name="connsiteX143" fmla="*/ 72390 w 649414"/>
                <a:gd name="connsiteY143" fmla="*/ 207264 h 462438"/>
                <a:gd name="connsiteX144" fmla="*/ 72866 w 649414"/>
                <a:gd name="connsiteY144" fmla="*/ 210883 h 462438"/>
                <a:gd name="connsiteX145" fmla="*/ 84487 w 649414"/>
                <a:gd name="connsiteY145" fmla="*/ 202025 h 462438"/>
                <a:gd name="connsiteX146" fmla="*/ 89249 w 649414"/>
                <a:gd name="connsiteY146" fmla="*/ 210503 h 462438"/>
                <a:gd name="connsiteX147" fmla="*/ 91059 w 649414"/>
                <a:gd name="connsiteY147" fmla="*/ 210217 h 462438"/>
                <a:gd name="connsiteX148" fmla="*/ 85535 w 649414"/>
                <a:gd name="connsiteY148" fmla="*/ 196501 h 462438"/>
                <a:gd name="connsiteX149" fmla="*/ 84868 w 649414"/>
                <a:gd name="connsiteY149" fmla="*/ 191167 h 462438"/>
                <a:gd name="connsiteX150" fmla="*/ 84392 w 649414"/>
                <a:gd name="connsiteY150" fmla="*/ 187547 h 462438"/>
                <a:gd name="connsiteX151" fmla="*/ 83249 w 649414"/>
                <a:gd name="connsiteY151" fmla="*/ 178689 h 462438"/>
                <a:gd name="connsiteX152" fmla="*/ 78677 w 649414"/>
                <a:gd name="connsiteY152" fmla="*/ 172021 h 462438"/>
                <a:gd name="connsiteX153" fmla="*/ 81820 w 649414"/>
                <a:gd name="connsiteY153" fmla="*/ 167926 h 462438"/>
                <a:gd name="connsiteX154" fmla="*/ 79534 w 649414"/>
                <a:gd name="connsiteY154" fmla="*/ 164687 h 462438"/>
                <a:gd name="connsiteX155" fmla="*/ 76200 w 649414"/>
                <a:gd name="connsiteY155" fmla="*/ 166878 h 462438"/>
                <a:gd name="connsiteX156" fmla="*/ 67342 w 649414"/>
                <a:gd name="connsiteY156" fmla="*/ 155353 h 462438"/>
                <a:gd name="connsiteX157" fmla="*/ 69152 w 649414"/>
                <a:gd name="connsiteY157" fmla="*/ 155162 h 462438"/>
                <a:gd name="connsiteX158" fmla="*/ 68961 w 649414"/>
                <a:gd name="connsiteY158" fmla="*/ 153352 h 462438"/>
                <a:gd name="connsiteX159" fmla="*/ 62770 w 649414"/>
                <a:gd name="connsiteY159" fmla="*/ 148780 h 462438"/>
                <a:gd name="connsiteX160" fmla="*/ 69247 w 649414"/>
                <a:gd name="connsiteY160" fmla="*/ 142494 h 462438"/>
                <a:gd name="connsiteX161" fmla="*/ 68580 w 649414"/>
                <a:gd name="connsiteY161" fmla="*/ 137065 h 462438"/>
                <a:gd name="connsiteX162" fmla="*/ 85154 w 649414"/>
                <a:gd name="connsiteY162" fmla="*/ 124015 h 462438"/>
                <a:gd name="connsiteX163" fmla="*/ 87440 w 649414"/>
                <a:gd name="connsiteY163" fmla="*/ 127349 h 462438"/>
                <a:gd name="connsiteX164" fmla="*/ 93441 w 649414"/>
                <a:gd name="connsiteY164" fmla="*/ 132017 h 462438"/>
                <a:gd name="connsiteX165" fmla="*/ 98870 w 649414"/>
                <a:gd name="connsiteY165" fmla="*/ 131254 h 462438"/>
                <a:gd name="connsiteX166" fmla="*/ 107156 w 649414"/>
                <a:gd name="connsiteY166" fmla="*/ 124777 h 462438"/>
                <a:gd name="connsiteX167" fmla="*/ 114872 w 649414"/>
                <a:gd name="connsiteY167" fmla="*/ 141827 h 462438"/>
                <a:gd name="connsiteX168" fmla="*/ 121349 w 649414"/>
                <a:gd name="connsiteY168" fmla="*/ 135541 h 462438"/>
                <a:gd name="connsiteX169" fmla="*/ 129731 w 649414"/>
                <a:gd name="connsiteY169" fmla="*/ 143542 h 462438"/>
                <a:gd name="connsiteX170" fmla="*/ 139541 w 649414"/>
                <a:gd name="connsiteY170" fmla="*/ 134969 h 462438"/>
                <a:gd name="connsiteX171" fmla="*/ 137065 w 649414"/>
                <a:gd name="connsiteY171" fmla="*/ 129826 h 462438"/>
                <a:gd name="connsiteX172" fmla="*/ 141732 w 649414"/>
                <a:gd name="connsiteY172" fmla="*/ 123825 h 462438"/>
                <a:gd name="connsiteX173" fmla="*/ 142875 w 649414"/>
                <a:gd name="connsiteY173" fmla="*/ 118205 h 462438"/>
                <a:gd name="connsiteX174" fmla="*/ 147162 w 649414"/>
                <a:gd name="connsiteY174" fmla="*/ 123063 h 462438"/>
                <a:gd name="connsiteX175" fmla="*/ 153257 w 649414"/>
                <a:gd name="connsiteY175" fmla="*/ 127730 h 462438"/>
                <a:gd name="connsiteX176" fmla="*/ 156020 w 649414"/>
                <a:gd name="connsiteY176" fmla="*/ 134588 h 462438"/>
                <a:gd name="connsiteX177" fmla="*/ 161354 w 649414"/>
                <a:gd name="connsiteY177" fmla="*/ 133826 h 462438"/>
                <a:gd name="connsiteX178" fmla="*/ 166306 w 649414"/>
                <a:gd name="connsiteY178" fmla="*/ 129635 h 462438"/>
                <a:gd name="connsiteX179" fmla="*/ 176784 w 649414"/>
                <a:gd name="connsiteY179" fmla="*/ 126397 h 462438"/>
                <a:gd name="connsiteX180" fmla="*/ 179927 w 649414"/>
                <a:gd name="connsiteY180" fmla="*/ 122396 h 462438"/>
                <a:gd name="connsiteX181" fmla="*/ 175831 w 649414"/>
                <a:gd name="connsiteY181" fmla="*/ 119253 h 462438"/>
                <a:gd name="connsiteX182" fmla="*/ 172307 w 649414"/>
                <a:gd name="connsiteY182" fmla="*/ 119729 h 462438"/>
                <a:gd name="connsiteX183" fmla="*/ 171546 w 649414"/>
                <a:gd name="connsiteY183" fmla="*/ 114395 h 462438"/>
                <a:gd name="connsiteX184" fmla="*/ 176498 w 649414"/>
                <a:gd name="connsiteY184" fmla="*/ 110109 h 462438"/>
                <a:gd name="connsiteX185" fmla="*/ 187452 w 649414"/>
                <a:gd name="connsiteY185" fmla="*/ 110490 h 462438"/>
                <a:gd name="connsiteX186" fmla="*/ 188786 w 649414"/>
                <a:gd name="connsiteY186" fmla="*/ 106680 h 462438"/>
                <a:gd name="connsiteX187" fmla="*/ 186119 w 649414"/>
                <a:gd name="connsiteY187" fmla="*/ 99822 h 462438"/>
                <a:gd name="connsiteX188" fmla="*/ 190976 w 649414"/>
                <a:gd name="connsiteY188" fmla="*/ 95536 h 462438"/>
                <a:gd name="connsiteX189" fmla="*/ 194977 w 649414"/>
                <a:gd name="connsiteY189" fmla="*/ 84106 h 462438"/>
                <a:gd name="connsiteX190" fmla="*/ 203645 w 649414"/>
                <a:gd name="connsiteY190" fmla="*/ 66580 h 462438"/>
                <a:gd name="connsiteX191" fmla="*/ 202978 w 649414"/>
                <a:gd name="connsiteY191" fmla="*/ 61341 h 462438"/>
                <a:gd name="connsiteX192" fmla="*/ 209455 w 649414"/>
                <a:gd name="connsiteY192" fmla="*/ 55054 h 462438"/>
                <a:gd name="connsiteX193" fmla="*/ 212788 w 649414"/>
                <a:gd name="connsiteY193" fmla="*/ 52768 h 462438"/>
                <a:gd name="connsiteX194" fmla="*/ 212503 w 649414"/>
                <a:gd name="connsiteY194" fmla="*/ 50959 h 462438"/>
                <a:gd name="connsiteX195" fmla="*/ 210503 w 649414"/>
                <a:gd name="connsiteY195" fmla="*/ 49435 h 462438"/>
                <a:gd name="connsiteX196" fmla="*/ 200406 w 649414"/>
                <a:gd name="connsiteY196" fmla="*/ 56197 h 462438"/>
                <a:gd name="connsiteX197" fmla="*/ 191167 w 649414"/>
                <a:gd name="connsiteY197" fmla="*/ 55626 h 462438"/>
                <a:gd name="connsiteX198" fmla="*/ 186405 w 649414"/>
                <a:gd name="connsiteY198" fmla="*/ 47149 h 462438"/>
                <a:gd name="connsiteX199" fmla="*/ 186214 w 649414"/>
                <a:gd name="connsiteY199" fmla="*/ 45339 h 462438"/>
                <a:gd name="connsiteX200" fmla="*/ 191167 w 649414"/>
                <a:gd name="connsiteY200" fmla="*/ 41148 h 462438"/>
                <a:gd name="connsiteX201" fmla="*/ 204978 w 649414"/>
                <a:gd name="connsiteY201" fmla="*/ 35623 h 462438"/>
                <a:gd name="connsiteX202" fmla="*/ 211550 w 649414"/>
                <a:gd name="connsiteY202" fmla="*/ 29337 h 462438"/>
                <a:gd name="connsiteX203" fmla="*/ 220980 w 649414"/>
                <a:gd name="connsiteY203" fmla="*/ 31718 h 462438"/>
                <a:gd name="connsiteX204" fmla="*/ 228124 w 649414"/>
                <a:gd name="connsiteY204" fmla="*/ 30766 h 462438"/>
                <a:gd name="connsiteX205" fmla="*/ 237839 w 649414"/>
                <a:gd name="connsiteY205" fmla="*/ 34957 h 462438"/>
                <a:gd name="connsiteX206" fmla="*/ 242983 w 649414"/>
                <a:gd name="connsiteY206" fmla="*/ 32385 h 462438"/>
                <a:gd name="connsiteX207" fmla="*/ 246126 w 649414"/>
                <a:gd name="connsiteY207" fmla="*/ 28384 h 462438"/>
                <a:gd name="connsiteX208" fmla="*/ 247364 w 649414"/>
                <a:gd name="connsiteY208" fmla="*/ 24575 h 462438"/>
                <a:gd name="connsiteX209" fmla="*/ 250984 w 649414"/>
                <a:gd name="connsiteY209" fmla="*/ 24098 h 462438"/>
                <a:gd name="connsiteX210" fmla="*/ 255746 w 649414"/>
                <a:gd name="connsiteY210" fmla="*/ 32575 h 462438"/>
                <a:gd name="connsiteX211" fmla="*/ 259366 w 649414"/>
                <a:gd name="connsiteY211" fmla="*/ 32099 h 462438"/>
                <a:gd name="connsiteX212" fmla="*/ 259842 w 649414"/>
                <a:gd name="connsiteY212" fmla="*/ 35623 h 462438"/>
                <a:gd name="connsiteX213" fmla="*/ 265271 w 649414"/>
                <a:gd name="connsiteY213" fmla="*/ 34957 h 462438"/>
                <a:gd name="connsiteX214" fmla="*/ 268605 w 649414"/>
                <a:gd name="connsiteY214" fmla="*/ 32671 h 462438"/>
                <a:gd name="connsiteX215" fmla="*/ 295942 w 649414"/>
                <a:gd name="connsiteY215" fmla="*/ 18193 h 462438"/>
                <a:gd name="connsiteX216" fmla="*/ 298990 w 649414"/>
                <a:gd name="connsiteY216" fmla="*/ 14097 h 462438"/>
                <a:gd name="connsiteX217" fmla="*/ 301466 w 649414"/>
                <a:gd name="connsiteY217" fmla="*/ 4763 h 462438"/>
                <a:gd name="connsiteX218" fmla="*/ 304800 w 649414"/>
                <a:gd name="connsiteY218" fmla="*/ 2476 h 462438"/>
                <a:gd name="connsiteX219" fmla="*/ 309944 w 649414"/>
                <a:gd name="connsiteY219" fmla="*/ 0 h 462438"/>
                <a:gd name="connsiteX220" fmla="*/ 316325 w 649414"/>
                <a:gd name="connsiteY220" fmla="*/ 6382 h 462438"/>
                <a:gd name="connsiteX221" fmla="*/ 327279 w 649414"/>
                <a:gd name="connsiteY221" fmla="*/ 6763 h 462438"/>
                <a:gd name="connsiteX222" fmla="*/ 331566 w 649414"/>
                <a:gd name="connsiteY222" fmla="*/ 11621 h 462438"/>
                <a:gd name="connsiteX223" fmla="*/ 347758 w 649414"/>
                <a:gd name="connsiteY223" fmla="*/ 9525 h 462438"/>
                <a:gd name="connsiteX224" fmla="*/ 354711 w 649414"/>
                <a:gd name="connsiteY224" fmla="*/ 6763 h 462438"/>
                <a:gd name="connsiteX225" fmla="*/ 355854 w 649414"/>
                <a:gd name="connsiteY225" fmla="*/ 15621 h 462438"/>
                <a:gd name="connsiteX226" fmla="*/ 365379 w 649414"/>
                <a:gd name="connsiteY226" fmla="*/ 18002 h 462438"/>
                <a:gd name="connsiteX227" fmla="*/ 376238 w 649414"/>
                <a:gd name="connsiteY227" fmla="*/ 31147 h 462438"/>
                <a:gd name="connsiteX228" fmla="*/ 383191 w 649414"/>
                <a:gd name="connsiteY228" fmla="*/ 28384 h 462438"/>
                <a:gd name="connsiteX229" fmla="*/ 384810 w 649414"/>
                <a:gd name="connsiteY229" fmla="*/ 40862 h 462438"/>
                <a:gd name="connsiteX230" fmla="*/ 388906 w 649414"/>
                <a:gd name="connsiteY230" fmla="*/ 43910 h 462438"/>
                <a:gd name="connsiteX231" fmla="*/ 394240 w 649414"/>
                <a:gd name="connsiteY231" fmla="*/ 43243 h 462438"/>
                <a:gd name="connsiteX232" fmla="*/ 410147 w 649414"/>
                <a:gd name="connsiteY232" fmla="*/ 39338 h 462438"/>
                <a:gd name="connsiteX233" fmla="*/ 412433 w 649414"/>
                <a:gd name="connsiteY233" fmla="*/ 42577 h 462438"/>
                <a:gd name="connsiteX234" fmla="*/ 411385 w 649414"/>
                <a:gd name="connsiteY234" fmla="*/ 48196 h 462438"/>
                <a:gd name="connsiteX235" fmla="*/ 417005 w 649414"/>
                <a:gd name="connsiteY235" fmla="*/ 49244 h 462438"/>
                <a:gd name="connsiteX236" fmla="*/ 435483 w 649414"/>
                <a:gd name="connsiteY236" fmla="*/ 50482 h 462438"/>
                <a:gd name="connsiteX237" fmla="*/ 435674 w 649414"/>
                <a:gd name="connsiteY237" fmla="*/ 52292 h 462438"/>
                <a:gd name="connsiteX238" fmla="*/ 428815 w 649414"/>
                <a:gd name="connsiteY238" fmla="*/ 69532 h 462438"/>
                <a:gd name="connsiteX239" fmla="*/ 427958 w 649414"/>
                <a:gd name="connsiteY239" fmla="*/ 76867 h 462438"/>
                <a:gd name="connsiteX240" fmla="*/ 435864 w 649414"/>
                <a:gd name="connsiteY240" fmla="*/ 81248 h 462438"/>
                <a:gd name="connsiteX241" fmla="*/ 447389 w 649414"/>
                <a:gd name="connsiteY241" fmla="*/ 99631 h 462438"/>
                <a:gd name="connsiteX242" fmla="*/ 444341 w 649414"/>
                <a:gd name="connsiteY242" fmla="*/ 103727 h 462438"/>
                <a:gd name="connsiteX243" fmla="*/ 446818 w 649414"/>
                <a:gd name="connsiteY243" fmla="*/ 108775 h 462438"/>
                <a:gd name="connsiteX244" fmla="*/ 452628 w 649414"/>
                <a:gd name="connsiteY244" fmla="*/ 111633 h 462438"/>
                <a:gd name="connsiteX245" fmla="*/ 457200 w 649414"/>
                <a:gd name="connsiteY245" fmla="*/ 118300 h 462438"/>
                <a:gd name="connsiteX246" fmla="*/ 476440 w 649414"/>
                <a:gd name="connsiteY246" fmla="*/ 112109 h 462438"/>
                <a:gd name="connsiteX247" fmla="*/ 481965 w 649414"/>
                <a:gd name="connsiteY247" fmla="*/ 125921 h 462438"/>
                <a:gd name="connsiteX248" fmla="*/ 477107 w 649414"/>
                <a:gd name="connsiteY248" fmla="*/ 130207 h 462438"/>
                <a:gd name="connsiteX249" fmla="*/ 482632 w 649414"/>
                <a:gd name="connsiteY249" fmla="*/ 131254 h 462438"/>
                <a:gd name="connsiteX250" fmla="*/ 479775 w 649414"/>
                <a:gd name="connsiteY250" fmla="*/ 137065 h 462438"/>
                <a:gd name="connsiteX251" fmla="*/ 474155 w 649414"/>
                <a:gd name="connsiteY251" fmla="*/ 136017 h 462438"/>
                <a:gd name="connsiteX252" fmla="*/ 474631 w 649414"/>
                <a:gd name="connsiteY252" fmla="*/ 139541 h 462438"/>
                <a:gd name="connsiteX253" fmla="*/ 478250 w 649414"/>
                <a:gd name="connsiteY253" fmla="*/ 139065 h 462438"/>
                <a:gd name="connsiteX254" fmla="*/ 478727 w 649414"/>
                <a:gd name="connsiteY254" fmla="*/ 142684 h 462438"/>
                <a:gd name="connsiteX255" fmla="*/ 475107 w 649414"/>
                <a:gd name="connsiteY255" fmla="*/ 143161 h 462438"/>
                <a:gd name="connsiteX256" fmla="*/ 468630 w 649414"/>
                <a:gd name="connsiteY256" fmla="*/ 149447 h 462438"/>
                <a:gd name="connsiteX257" fmla="*/ 468821 w 649414"/>
                <a:gd name="connsiteY257" fmla="*/ 151257 h 462438"/>
                <a:gd name="connsiteX258" fmla="*/ 473678 w 649414"/>
                <a:gd name="connsiteY258" fmla="*/ 159639 h 462438"/>
                <a:gd name="connsiteX259" fmla="*/ 472345 w 649414"/>
                <a:gd name="connsiteY259" fmla="*/ 163449 h 462438"/>
                <a:gd name="connsiteX260" fmla="*/ 475297 w 649414"/>
                <a:gd name="connsiteY260" fmla="*/ 172117 h 462438"/>
                <a:gd name="connsiteX261" fmla="*/ 478917 w 649414"/>
                <a:gd name="connsiteY261" fmla="*/ 171640 h 462438"/>
                <a:gd name="connsiteX262" fmla="*/ 482918 w 649414"/>
                <a:gd name="connsiteY262" fmla="*/ 174688 h 462438"/>
                <a:gd name="connsiteX263" fmla="*/ 488537 w 649414"/>
                <a:gd name="connsiteY263" fmla="*/ 175831 h 462438"/>
                <a:gd name="connsiteX264" fmla="*/ 494062 w 649414"/>
                <a:gd name="connsiteY264" fmla="*/ 189547 h 462438"/>
                <a:gd name="connsiteX265" fmla="*/ 502825 w 649414"/>
                <a:gd name="connsiteY265" fmla="*/ 186595 h 462438"/>
                <a:gd name="connsiteX266" fmla="*/ 514064 w 649414"/>
                <a:gd name="connsiteY266" fmla="*/ 188690 h 462438"/>
                <a:gd name="connsiteX267" fmla="*/ 514731 w 649414"/>
                <a:gd name="connsiteY267" fmla="*/ 194120 h 462438"/>
                <a:gd name="connsiteX268" fmla="*/ 517779 w 649414"/>
                <a:gd name="connsiteY268" fmla="*/ 202787 h 462438"/>
                <a:gd name="connsiteX269" fmla="*/ 521780 w 649414"/>
                <a:gd name="connsiteY269" fmla="*/ 205835 h 462438"/>
                <a:gd name="connsiteX270" fmla="*/ 522732 w 649414"/>
                <a:gd name="connsiteY270" fmla="*/ 212979 h 462438"/>
                <a:gd name="connsiteX271" fmla="*/ 529495 w 649414"/>
                <a:gd name="connsiteY271" fmla="*/ 222980 h 462438"/>
                <a:gd name="connsiteX272" fmla="*/ 535400 w 649414"/>
                <a:gd name="connsiteY272" fmla="*/ 225838 h 462438"/>
                <a:gd name="connsiteX273" fmla="*/ 534067 w 649414"/>
                <a:gd name="connsiteY273" fmla="*/ 229648 h 462438"/>
                <a:gd name="connsiteX274" fmla="*/ 536638 w 649414"/>
                <a:gd name="connsiteY274" fmla="*/ 234696 h 462438"/>
                <a:gd name="connsiteX275" fmla="*/ 540163 w 649414"/>
                <a:gd name="connsiteY275" fmla="*/ 234220 h 462438"/>
                <a:gd name="connsiteX276" fmla="*/ 544258 w 649414"/>
                <a:gd name="connsiteY276" fmla="*/ 237363 h 462438"/>
                <a:gd name="connsiteX277" fmla="*/ 545687 w 649414"/>
                <a:gd name="connsiteY277" fmla="*/ 248031 h 462438"/>
                <a:gd name="connsiteX278" fmla="*/ 553783 w 649414"/>
                <a:gd name="connsiteY278" fmla="*/ 254222 h 462438"/>
                <a:gd name="connsiteX279" fmla="*/ 559118 w 649414"/>
                <a:gd name="connsiteY279" fmla="*/ 253460 h 462438"/>
                <a:gd name="connsiteX280" fmla="*/ 558641 w 649414"/>
                <a:gd name="connsiteY280" fmla="*/ 249936 h 462438"/>
                <a:gd name="connsiteX281" fmla="*/ 579501 w 649414"/>
                <a:gd name="connsiteY281" fmla="*/ 241745 h 462438"/>
                <a:gd name="connsiteX282" fmla="*/ 581787 w 649414"/>
                <a:gd name="connsiteY282" fmla="*/ 245078 h 462438"/>
                <a:gd name="connsiteX283" fmla="*/ 586549 w 649414"/>
                <a:gd name="connsiteY283" fmla="*/ 253460 h 462438"/>
                <a:gd name="connsiteX284" fmla="*/ 596932 w 649414"/>
                <a:gd name="connsiteY284" fmla="*/ 262985 h 462438"/>
                <a:gd name="connsiteX285" fmla="*/ 601504 w 649414"/>
                <a:gd name="connsiteY285" fmla="*/ 269653 h 462438"/>
                <a:gd name="connsiteX286" fmla="*/ 605314 w 649414"/>
                <a:gd name="connsiteY286" fmla="*/ 270986 h 462438"/>
                <a:gd name="connsiteX287" fmla="*/ 609410 w 649414"/>
                <a:gd name="connsiteY287" fmla="*/ 274034 h 462438"/>
                <a:gd name="connsiteX288" fmla="*/ 615030 w 649414"/>
                <a:gd name="connsiteY288" fmla="*/ 275082 h 462438"/>
                <a:gd name="connsiteX289" fmla="*/ 611696 w 649414"/>
                <a:gd name="connsiteY289" fmla="*/ 277368 h 462438"/>
                <a:gd name="connsiteX290" fmla="*/ 619125 w 649414"/>
                <a:gd name="connsiteY290" fmla="*/ 278225 h 462438"/>
                <a:gd name="connsiteX291" fmla="*/ 621125 w 649414"/>
                <a:gd name="connsiteY291" fmla="*/ 279749 h 462438"/>
                <a:gd name="connsiteX292" fmla="*/ 623888 w 649414"/>
                <a:gd name="connsiteY292" fmla="*/ 286607 h 462438"/>
                <a:gd name="connsiteX293" fmla="*/ 625602 w 649414"/>
                <a:gd name="connsiteY293" fmla="*/ 286417 h 462438"/>
                <a:gd name="connsiteX294" fmla="*/ 637127 w 649414"/>
                <a:gd name="connsiteY294" fmla="*/ 290322 h 462438"/>
                <a:gd name="connsiteX295" fmla="*/ 637889 w 649414"/>
                <a:gd name="connsiteY295" fmla="*/ 295656 h 462438"/>
                <a:gd name="connsiteX296" fmla="*/ 647986 w 649414"/>
                <a:gd name="connsiteY296" fmla="*/ 303371 h 462438"/>
                <a:gd name="connsiteX297" fmla="*/ 649224 w 649414"/>
                <a:gd name="connsiteY297" fmla="*/ 312325 h 462438"/>
                <a:gd name="connsiteX298" fmla="*/ 649415 w 649414"/>
                <a:gd name="connsiteY298" fmla="*/ 314039 h 462438"/>
                <a:gd name="connsiteX299" fmla="*/ 647129 w 649414"/>
                <a:gd name="connsiteY299" fmla="*/ 310801 h 462438"/>
                <a:gd name="connsiteX300" fmla="*/ 643605 w 649414"/>
                <a:gd name="connsiteY300" fmla="*/ 311182 h 462438"/>
                <a:gd name="connsiteX301" fmla="*/ 641128 w 649414"/>
                <a:gd name="connsiteY301" fmla="*/ 320612 h 462438"/>
                <a:gd name="connsiteX302" fmla="*/ 646938 w 649414"/>
                <a:gd name="connsiteY302" fmla="*/ 350615 h 462438"/>
                <a:gd name="connsiteX303" fmla="*/ 637604 w 649414"/>
                <a:gd name="connsiteY303" fmla="*/ 362807 h 462438"/>
                <a:gd name="connsiteX304" fmla="*/ 629603 w 649414"/>
                <a:gd name="connsiteY304" fmla="*/ 385572 h 462438"/>
                <a:gd name="connsiteX305" fmla="*/ 628269 w 649414"/>
                <a:gd name="connsiteY305" fmla="*/ 389382 h 462438"/>
                <a:gd name="connsiteX306" fmla="*/ 630841 w 649414"/>
                <a:gd name="connsiteY306" fmla="*/ 394525 h 462438"/>
                <a:gd name="connsiteX307" fmla="*/ 619221 w 649414"/>
                <a:gd name="connsiteY307" fmla="*/ 403288 h 462438"/>
                <a:gd name="connsiteX308" fmla="*/ 618554 w 649414"/>
                <a:gd name="connsiteY308" fmla="*/ 412432 h 462438"/>
                <a:gd name="connsiteX309" fmla="*/ 610267 w 649414"/>
                <a:gd name="connsiteY309" fmla="*/ 419005 h 462438"/>
                <a:gd name="connsiteX310" fmla="*/ 605885 w 649414"/>
                <a:gd name="connsiteY310" fmla="*/ 426815 h 462438"/>
                <a:gd name="connsiteX311" fmla="*/ 583883 w 649414"/>
                <a:gd name="connsiteY311" fmla="*/ 440627 h 462438"/>
                <a:gd name="connsiteX312" fmla="*/ 574738 w 649414"/>
                <a:gd name="connsiteY312" fmla="*/ 439960 h 462438"/>
                <a:gd name="connsiteX313" fmla="*/ 570262 w 649414"/>
                <a:gd name="connsiteY313" fmla="*/ 447865 h 462438"/>
                <a:gd name="connsiteX314" fmla="*/ 566928 w 649414"/>
                <a:gd name="connsiteY314" fmla="*/ 450056 h 462438"/>
                <a:gd name="connsiteX315" fmla="*/ 552069 w 649414"/>
                <a:gd name="connsiteY315" fmla="*/ 448437 h 462438"/>
                <a:gd name="connsiteX316" fmla="*/ 540068 w 649414"/>
                <a:gd name="connsiteY316" fmla="*/ 440912 h 462438"/>
                <a:gd name="connsiteX317" fmla="*/ 532924 w 649414"/>
                <a:gd name="connsiteY317" fmla="*/ 441865 h 462438"/>
                <a:gd name="connsiteX318" fmla="*/ 530066 w 649414"/>
                <a:gd name="connsiteY318" fmla="*/ 447675 h 462438"/>
                <a:gd name="connsiteX319" fmla="*/ 524637 w 649414"/>
                <a:gd name="connsiteY319" fmla="*/ 448437 h 462438"/>
                <a:gd name="connsiteX320" fmla="*/ 500824 w 649414"/>
                <a:gd name="connsiteY320" fmla="*/ 447961 h 462438"/>
                <a:gd name="connsiteX321" fmla="*/ 497491 w 649414"/>
                <a:gd name="connsiteY321" fmla="*/ 450247 h 462438"/>
                <a:gd name="connsiteX322" fmla="*/ 484918 w 649414"/>
                <a:gd name="connsiteY322" fmla="*/ 451866 h 462438"/>
                <a:gd name="connsiteX323" fmla="*/ 476346 w 649414"/>
                <a:gd name="connsiteY323" fmla="*/ 456629 h 462438"/>
                <a:gd name="connsiteX324" fmla="*/ 473488 w 649414"/>
                <a:gd name="connsiteY324" fmla="*/ 462439 h 46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</a:cxnLst>
              <a:rect l="l" t="t" r="r" b="b"/>
              <a:pathLst>
                <a:path w="649414" h="462438">
                  <a:moveTo>
                    <a:pt x="473488" y="462439"/>
                  </a:moveTo>
                  <a:lnTo>
                    <a:pt x="465868" y="459867"/>
                  </a:lnTo>
                  <a:lnTo>
                    <a:pt x="464916" y="452723"/>
                  </a:lnTo>
                  <a:lnTo>
                    <a:pt x="453199" y="447008"/>
                  </a:lnTo>
                  <a:lnTo>
                    <a:pt x="442531" y="435673"/>
                  </a:lnTo>
                  <a:lnTo>
                    <a:pt x="445199" y="428149"/>
                  </a:lnTo>
                  <a:lnTo>
                    <a:pt x="443580" y="415671"/>
                  </a:lnTo>
                  <a:lnTo>
                    <a:pt x="445961" y="406241"/>
                  </a:lnTo>
                  <a:lnTo>
                    <a:pt x="438340" y="403670"/>
                  </a:lnTo>
                  <a:lnTo>
                    <a:pt x="425768" y="405289"/>
                  </a:lnTo>
                  <a:lnTo>
                    <a:pt x="420339" y="406051"/>
                  </a:lnTo>
                  <a:lnTo>
                    <a:pt x="420339" y="406051"/>
                  </a:lnTo>
                  <a:lnTo>
                    <a:pt x="417195" y="410051"/>
                  </a:lnTo>
                  <a:lnTo>
                    <a:pt x="410242" y="412813"/>
                  </a:lnTo>
                  <a:lnTo>
                    <a:pt x="406718" y="413290"/>
                  </a:lnTo>
                  <a:lnTo>
                    <a:pt x="406241" y="409670"/>
                  </a:lnTo>
                  <a:lnTo>
                    <a:pt x="401098" y="412242"/>
                  </a:lnTo>
                  <a:lnTo>
                    <a:pt x="394906" y="407575"/>
                  </a:lnTo>
                  <a:lnTo>
                    <a:pt x="394240" y="402241"/>
                  </a:lnTo>
                  <a:lnTo>
                    <a:pt x="386620" y="399669"/>
                  </a:lnTo>
                  <a:lnTo>
                    <a:pt x="382810" y="398336"/>
                  </a:lnTo>
                  <a:lnTo>
                    <a:pt x="379381" y="400526"/>
                  </a:lnTo>
                  <a:lnTo>
                    <a:pt x="371951" y="399764"/>
                  </a:lnTo>
                  <a:lnTo>
                    <a:pt x="373094" y="394145"/>
                  </a:lnTo>
                  <a:lnTo>
                    <a:pt x="367189" y="391287"/>
                  </a:lnTo>
                  <a:lnTo>
                    <a:pt x="368046" y="383953"/>
                  </a:lnTo>
                  <a:lnTo>
                    <a:pt x="364046" y="380809"/>
                  </a:lnTo>
                  <a:lnTo>
                    <a:pt x="359093" y="385096"/>
                  </a:lnTo>
                  <a:lnTo>
                    <a:pt x="354616" y="378428"/>
                  </a:lnTo>
                  <a:lnTo>
                    <a:pt x="346710" y="374047"/>
                  </a:lnTo>
                  <a:lnTo>
                    <a:pt x="349187" y="379190"/>
                  </a:lnTo>
                  <a:lnTo>
                    <a:pt x="347567" y="381190"/>
                  </a:lnTo>
                  <a:lnTo>
                    <a:pt x="347377" y="379381"/>
                  </a:lnTo>
                  <a:lnTo>
                    <a:pt x="343757" y="379857"/>
                  </a:lnTo>
                  <a:lnTo>
                    <a:pt x="343567" y="378142"/>
                  </a:lnTo>
                  <a:lnTo>
                    <a:pt x="337471" y="373475"/>
                  </a:lnTo>
                  <a:lnTo>
                    <a:pt x="336709" y="368141"/>
                  </a:lnTo>
                  <a:lnTo>
                    <a:pt x="334899" y="368332"/>
                  </a:lnTo>
                  <a:lnTo>
                    <a:pt x="330518" y="376238"/>
                  </a:lnTo>
                  <a:lnTo>
                    <a:pt x="327184" y="378428"/>
                  </a:lnTo>
                  <a:lnTo>
                    <a:pt x="329660" y="383572"/>
                  </a:lnTo>
                  <a:lnTo>
                    <a:pt x="323183" y="389858"/>
                  </a:lnTo>
                  <a:lnTo>
                    <a:pt x="308801" y="391763"/>
                  </a:lnTo>
                  <a:lnTo>
                    <a:pt x="306800" y="390239"/>
                  </a:lnTo>
                  <a:lnTo>
                    <a:pt x="301181" y="389191"/>
                  </a:lnTo>
                  <a:lnTo>
                    <a:pt x="299847" y="392906"/>
                  </a:lnTo>
                  <a:lnTo>
                    <a:pt x="296037" y="391668"/>
                  </a:lnTo>
                  <a:lnTo>
                    <a:pt x="292608" y="393954"/>
                  </a:lnTo>
                  <a:lnTo>
                    <a:pt x="295180" y="399002"/>
                  </a:lnTo>
                  <a:lnTo>
                    <a:pt x="288227" y="401764"/>
                  </a:lnTo>
                  <a:lnTo>
                    <a:pt x="288893" y="407098"/>
                  </a:lnTo>
                  <a:lnTo>
                    <a:pt x="283464" y="407765"/>
                  </a:lnTo>
                  <a:lnTo>
                    <a:pt x="278607" y="412147"/>
                  </a:lnTo>
                  <a:lnTo>
                    <a:pt x="273177" y="412813"/>
                  </a:lnTo>
                  <a:lnTo>
                    <a:pt x="272987" y="411004"/>
                  </a:lnTo>
                  <a:lnTo>
                    <a:pt x="260604" y="414433"/>
                  </a:lnTo>
                  <a:lnTo>
                    <a:pt x="259175" y="403765"/>
                  </a:lnTo>
                  <a:lnTo>
                    <a:pt x="261652" y="394430"/>
                  </a:lnTo>
                  <a:lnTo>
                    <a:pt x="259080" y="389287"/>
                  </a:lnTo>
                  <a:lnTo>
                    <a:pt x="260223" y="383667"/>
                  </a:lnTo>
                  <a:lnTo>
                    <a:pt x="256127" y="380619"/>
                  </a:lnTo>
                  <a:lnTo>
                    <a:pt x="251841" y="375761"/>
                  </a:lnTo>
                  <a:lnTo>
                    <a:pt x="249841" y="374237"/>
                  </a:lnTo>
                  <a:lnTo>
                    <a:pt x="238792" y="373856"/>
                  </a:lnTo>
                  <a:lnTo>
                    <a:pt x="231838" y="376523"/>
                  </a:lnTo>
                  <a:lnTo>
                    <a:pt x="227838" y="373475"/>
                  </a:lnTo>
                  <a:lnTo>
                    <a:pt x="229362" y="371475"/>
                  </a:lnTo>
                  <a:lnTo>
                    <a:pt x="227552" y="371665"/>
                  </a:lnTo>
                  <a:lnTo>
                    <a:pt x="224790" y="364807"/>
                  </a:lnTo>
                  <a:lnTo>
                    <a:pt x="222313" y="359664"/>
                  </a:lnTo>
                  <a:lnTo>
                    <a:pt x="223362" y="354139"/>
                  </a:lnTo>
                  <a:lnTo>
                    <a:pt x="217551" y="351282"/>
                  </a:lnTo>
                  <a:lnTo>
                    <a:pt x="220885" y="348996"/>
                  </a:lnTo>
                  <a:lnTo>
                    <a:pt x="218599" y="345662"/>
                  </a:lnTo>
                  <a:lnTo>
                    <a:pt x="215265" y="347948"/>
                  </a:lnTo>
                  <a:lnTo>
                    <a:pt x="209646" y="346900"/>
                  </a:lnTo>
                  <a:lnTo>
                    <a:pt x="210979" y="343090"/>
                  </a:lnTo>
                  <a:lnTo>
                    <a:pt x="206883" y="339947"/>
                  </a:lnTo>
                  <a:lnTo>
                    <a:pt x="211836" y="335661"/>
                  </a:lnTo>
                  <a:lnTo>
                    <a:pt x="211360" y="332137"/>
                  </a:lnTo>
                  <a:lnTo>
                    <a:pt x="209360" y="330613"/>
                  </a:lnTo>
                  <a:lnTo>
                    <a:pt x="210883" y="328517"/>
                  </a:lnTo>
                  <a:lnTo>
                    <a:pt x="216027" y="326041"/>
                  </a:lnTo>
                  <a:lnTo>
                    <a:pt x="218027" y="327660"/>
                  </a:lnTo>
                  <a:lnTo>
                    <a:pt x="219171" y="322040"/>
                  </a:lnTo>
                  <a:lnTo>
                    <a:pt x="216694" y="316992"/>
                  </a:lnTo>
                  <a:lnTo>
                    <a:pt x="232125" y="309467"/>
                  </a:lnTo>
                  <a:lnTo>
                    <a:pt x="227552" y="302800"/>
                  </a:lnTo>
                  <a:lnTo>
                    <a:pt x="226124" y="292132"/>
                  </a:lnTo>
                  <a:lnTo>
                    <a:pt x="221837" y="287274"/>
                  </a:lnTo>
                  <a:lnTo>
                    <a:pt x="212408" y="284893"/>
                  </a:lnTo>
                  <a:lnTo>
                    <a:pt x="205455" y="287560"/>
                  </a:lnTo>
                  <a:lnTo>
                    <a:pt x="195739" y="283464"/>
                  </a:lnTo>
                  <a:lnTo>
                    <a:pt x="188786" y="286131"/>
                  </a:lnTo>
                  <a:lnTo>
                    <a:pt x="185928" y="292037"/>
                  </a:lnTo>
                  <a:lnTo>
                    <a:pt x="184880" y="297561"/>
                  </a:lnTo>
                  <a:lnTo>
                    <a:pt x="173355" y="293656"/>
                  </a:lnTo>
                  <a:lnTo>
                    <a:pt x="168212" y="296132"/>
                  </a:lnTo>
                  <a:lnTo>
                    <a:pt x="168402" y="297942"/>
                  </a:lnTo>
                  <a:lnTo>
                    <a:pt x="162782" y="296894"/>
                  </a:lnTo>
                  <a:lnTo>
                    <a:pt x="155638" y="297847"/>
                  </a:lnTo>
                  <a:lnTo>
                    <a:pt x="150971" y="303847"/>
                  </a:lnTo>
                  <a:lnTo>
                    <a:pt x="146876" y="300799"/>
                  </a:lnTo>
                  <a:lnTo>
                    <a:pt x="141066" y="297942"/>
                  </a:lnTo>
                  <a:lnTo>
                    <a:pt x="130016" y="297561"/>
                  </a:lnTo>
                  <a:lnTo>
                    <a:pt x="125063" y="301847"/>
                  </a:lnTo>
                  <a:lnTo>
                    <a:pt x="119920" y="304324"/>
                  </a:lnTo>
                  <a:lnTo>
                    <a:pt x="111062" y="320040"/>
                  </a:lnTo>
                  <a:lnTo>
                    <a:pt x="105442" y="318992"/>
                  </a:lnTo>
                  <a:lnTo>
                    <a:pt x="95345" y="325755"/>
                  </a:lnTo>
                  <a:lnTo>
                    <a:pt x="92202" y="329755"/>
                  </a:lnTo>
                  <a:lnTo>
                    <a:pt x="83058" y="329184"/>
                  </a:lnTo>
                  <a:lnTo>
                    <a:pt x="87725" y="323088"/>
                  </a:lnTo>
                  <a:lnTo>
                    <a:pt x="85630" y="321564"/>
                  </a:lnTo>
                  <a:lnTo>
                    <a:pt x="87440" y="321373"/>
                  </a:lnTo>
                  <a:lnTo>
                    <a:pt x="75533" y="313849"/>
                  </a:lnTo>
                  <a:lnTo>
                    <a:pt x="70866" y="319945"/>
                  </a:lnTo>
                  <a:lnTo>
                    <a:pt x="66675" y="302323"/>
                  </a:lnTo>
                  <a:lnTo>
                    <a:pt x="64389" y="298990"/>
                  </a:lnTo>
                  <a:lnTo>
                    <a:pt x="62865" y="300990"/>
                  </a:lnTo>
                  <a:lnTo>
                    <a:pt x="61055" y="301276"/>
                  </a:lnTo>
                  <a:lnTo>
                    <a:pt x="54293" y="291274"/>
                  </a:lnTo>
                  <a:lnTo>
                    <a:pt x="50197" y="288227"/>
                  </a:lnTo>
                  <a:lnTo>
                    <a:pt x="51530" y="284416"/>
                  </a:lnTo>
                  <a:lnTo>
                    <a:pt x="46958" y="277749"/>
                  </a:lnTo>
                  <a:lnTo>
                    <a:pt x="43148" y="276415"/>
                  </a:lnTo>
                  <a:lnTo>
                    <a:pt x="36386" y="280988"/>
                  </a:lnTo>
                  <a:lnTo>
                    <a:pt x="34385" y="279368"/>
                  </a:lnTo>
                  <a:lnTo>
                    <a:pt x="35909" y="277368"/>
                  </a:lnTo>
                  <a:lnTo>
                    <a:pt x="21050" y="261271"/>
                  </a:lnTo>
                  <a:lnTo>
                    <a:pt x="12859" y="255079"/>
                  </a:lnTo>
                  <a:lnTo>
                    <a:pt x="0" y="240411"/>
                  </a:lnTo>
                  <a:lnTo>
                    <a:pt x="2667" y="232886"/>
                  </a:lnTo>
                  <a:lnTo>
                    <a:pt x="13430" y="231457"/>
                  </a:lnTo>
                  <a:lnTo>
                    <a:pt x="19050" y="232505"/>
                  </a:lnTo>
                  <a:lnTo>
                    <a:pt x="27337" y="225933"/>
                  </a:lnTo>
                  <a:lnTo>
                    <a:pt x="30099" y="232886"/>
                  </a:lnTo>
                  <a:lnTo>
                    <a:pt x="36767" y="228314"/>
                  </a:lnTo>
                  <a:lnTo>
                    <a:pt x="36100" y="222980"/>
                  </a:lnTo>
                  <a:lnTo>
                    <a:pt x="39719" y="222504"/>
                  </a:lnTo>
                  <a:lnTo>
                    <a:pt x="52007" y="219075"/>
                  </a:lnTo>
                  <a:lnTo>
                    <a:pt x="65627" y="211836"/>
                  </a:lnTo>
                  <a:lnTo>
                    <a:pt x="72390" y="207264"/>
                  </a:lnTo>
                  <a:lnTo>
                    <a:pt x="72390" y="207264"/>
                  </a:lnTo>
                  <a:lnTo>
                    <a:pt x="72866" y="210883"/>
                  </a:lnTo>
                  <a:lnTo>
                    <a:pt x="84487" y="202025"/>
                  </a:lnTo>
                  <a:lnTo>
                    <a:pt x="89249" y="210503"/>
                  </a:lnTo>
                  <a:lnTo>
                    <a:pt x="91059" y="210217"/>
                  </a:lnTo>
                  <a:lnTo>
                    <a:pt x="85535" y="196501"/>
                  </a:lnTo>
                  <a:lnTo>
                    <a:pt x="84868" y="191167"/>
                  </a:lnTo>
                  <a:lnTo>
                    <a:pt x="84392" y="187547"/>
                  </a:lnTo>
                  <a:lnTo>
                    <a:pt x="83249" y="178689"/>
                  </a:lnTo>
                  <a:lnTo>
                    <a:pt x="78677" y="172021"/>
                  </a:lnTo>
                  <a:lnTo>
                    <a:pt x="81820" y="167926"/>
                  </a:lnTo>
                  <a:lnTo>
                    <a:pt x="79534" y="164687"/>
                  </a:lnTo>
                  <a:lnTo>
                    <a:pt x="76200" y="166878"/>
                  </a:lnTo>
                  <a:lnTo>
                    <a:pt x="67342" y="155353"/>
                  </a:lnTo>
                  <a:lnTo>
                    <a:pt x="69152" y="155162"/>
                  </a:lnTo>
                  <a:lnTo>
                    <a:pt x="68961" y="153352"/>
                  </a:lnTo>
                  <a:lnTo>
                    <a:pt x="62770" y="148780"/>
                  </a:lnTo>
                  <a:lnTo>
                    <a:pt x="69247" y="142494"/>
                  </a:lnTo>
                  <a:lnTo>
                    <a:pt x="68580" y="137065"/>
                  </a:lnTo>
                  <a:lnTo>
                    <a:pt x="85154" y="124015"/>
                  </a:lnTo>
                  <a:lnTo>
                    <a:pt x="87440" y="127349"/>
                  </a:lnTo>
                  <a:lnTo>
                    <a:pt x="93441" y="132017"/>
                  </a:lnTo>
                  <a:lnTo>
                    <a:pt x="98870" y="131254"/>
                  </a:lnTo>
                  <a:lnTo>
                    <a:pt x="107156" y="124777"/>
                  </a:lnTo>
                  <a:lnTo>
                    <a:pt x="114872" y="141827"/>
                  </a:lnTo>
                  <a:lnTo>
                    <a:pt x="121349" y="135541"/>
                  </a:lnTo>
                  <a:lnTo>
                    <a:pt x="129731" y="143542"/>
                  </a:lnTo>
                  <a:lnTo>
                    <a:pt x="139541" y="134969"/>
                  </a:lnTo>
                  <a:lnTo>
                    <a:pt x="137065" y="129826"/>
                  </a:lnTo>
                  <a:lnTo>
                    <a:pt x="141732" y="123825"/>
                  </a:lnTo>
                  <a:lnTo>
                    <a:pt x="142875" y="118205"/>
                  </a:lnTo>
                  <a:lnTo>
                    <a:pt x="147162" y="123063"/>
                  </a:lnTo>
                  <a:lnTo>
                    <a:pt x="153257" y="127730"/>
                  </a:lnTo>
                  <a:lnTo>
                    <a:pt x="156020" y="134588"/>
                  </a:lnTo>
                  <a:lnTo>
                    <a:pt x="161354" y="133826"/>
                  </a:lnTo>
                  <a:lnTo>
                    <a:pt x="166306" y="129635"/>
                  </a:lnTo>
                  <a:lnTo>
                    <a:pt x="176784" y="126397"/>
                  </a:lnTo>
                  <a:lnTo>
                    <a:pt x="179927" y="122396"/>
                  </a:lnTo>
                  <a:lnTo>
                    <a:pt x="175831" y="119253"/>
                  </a:lnTo>
                  <a:lnTo>
                    <a:pt x="172307" y="119729"/>
                  </a:lnTo>
                  <a:lnTo>
                    <a:pt x="171546" y="114395"/>
                  </a:lnTo>
                  <a:lnTo>
                    <a:pt x="176498" y="110109"/>
                  </a:lnTo>
                  <a:lnTo>
                    <a:pt x="187452" y="110490"/>
                  </a:lnTo>
                  <a:lnTo>
                    <a:pt x="188786" y="106680"/>
                  </a:lnTo>
                  <a:lnTo>
                    <a:pt x="186119" y="99822"/>
                  </a:lnTo>
                  <a:lnTo>
                    <a:pt x="190976" y="95536"/>
                  </a:lnTo>
                  <a:lnTo>
                    <a:pt x="194977" y="84106"/>
                  </a:lnTo>
                  <a:lnTo>
                    <a:pt x="203645" y="66580"/>
                  </a:lnTo>
                  <a:lnTo>
                    <a:pt x="202978" y="61341"/>
                  </a:lnTo>
                  <a:lnTo>
                    <a:pt x="209455" y="55054"/>
                  </a:lnTo>
                  <a:lnTo>
                    <a:pt x="212788" y="52768"/>
                  </a:lnTo>
                  <a:lnTo>
                    <a:pt x="212503" y="50959"/>
                  </a:lnTo>
                  <a:lnTo>
                    <a:pt x="210503" y="49435"/>
                  </a:lnTo>
                  <a:lnTo>
                    <a:pt x="200406" y="56197"/>
                  </a:lnTo>
                  <a:lnTo>
                    <a:pt x="191167" y="55626"/>
                  </a:lnTo>
                  <a:lnTo>
                    <a:pt x="186405" y="47149"/>
                  </a:lnTo>
                  <a:lnTo>
                    <a:pt x="186214" y="45339"/>
                  </a:lnTo>
                  <a:lnTo>
                    <a:pt x="191167" y="41148"/>
                  </a:lnTo>
                  <a:lnTo>
                    <a:pt x="204978" y="35623"/>
                  </a:lnTo>
                  <a:lnTo>
                    <a:pt x="211550" y="29337"/>
                  </a:lnTo>
                  <a:lnTo>
                    <a:pt x="220980" y="31718"/>
                  </a:lnTo>
                  <a:lnTo>
                    <a:pt x="228124" y="30766"/>
                  </a:lnTo>
                  <a:lnTo>
                    <a:pt x="237839" y="34957"/>
                  </a:lnTo>
                  <a:lnTo>
                    <a:pt x="242983" y="32385"/>
                  </a:lnTo>
                  <a:lnTo>
                    <a:pt x="246126" y="28384"/>
                  </a:lnTo>
                  <a:lnTo>
                    <a:pt x="247364" y="24575"/>
                  </a:lnTo>
                  <a:lnTo>
                    <a:pt x="250984" y="24098"/>
                  </a:lnTo>
                  <a:lnTo>
                    <a:pt x="255746" y="32575"/>
                  </a:lnTo>
                  <a:lnTo>
                    <a:pt x="259366" y="32099"/>
                  </a:lnTo>
                  <a:lnTo>
                    <a:pt x="259842" y="35623"/>
                  </a:lnTo>
                  <a:lnTo>
                    <a:pt x="265271" y="34957"/>
                  </a:lnTo>
                  <a:lnTo>
                    <a:pt x="268605" y="32671"/>
                  </a:lnTo>
                  <a:lnTo>
                    <a:pt x="295942" y="18193"/>
                  </a:lnTo>
                  <a:lnTo>
                    <a:pt x="298990" y="14097"/>
                  </a:lnTo>
                  <a:lnTo>
                    <a:pt x="301466" y="4763"/>
                  </a:lnTo>
                  <a:lnTo>
                    <a:pt x="304800" y="2476"/>
                  </a:lnTo>
                  <a:lnTo>
                    <a:pt x="309944" y="0"/>
                  </a:lnTo>
                  <a:lnTo>
                    <a:pt x="316325" y="6382"/>
                  </a:lnTo>
                  <a:lnTo>
                    <a:pt x="327279" y="6763"/>
                  </a:lnTo>
                  <a:lnTo>
                    <a:pt x="331566" y="11621"/>
                  </a:lnTo>
                  <a:lnTo>
                    <a:pt x="347758" y="9525"/>
                  </a:lnTo>
                  <a:lnTo>
                    <a:pt x="354711" y="6763"/>
                  </a:lnTo>
                  <a:lnTo>
                    <a:pt x="355854" y="15621"/>
                  </a:lnTo>
                  <a:lnTo>
                    <a:pt x="365379" y="18002"/>
                  </a:lnTo>
                  <a:lnTo>
                    <a:pt x="376238" y="31147"/>
                  </a:lnTo>
                  <a:lnTo>
                    <a:pt x="383191" y="28384"/>
                  </a:lnTo>
                  <a:lnTo>
                    <a:pt x="384810" y="40862"/>
                  </a:lnTo>
                  <a:lnTo>
                    <a:pt x="388906" y="43910"/>
                  </a:lnTo>
                  <a:lnTo>
                    <a:pt x="394240" y="43243"/>
                  </a:lnTo>
                  <a:lnTo>
                    <a:pt x="410147" y="39338"/>
                  </a:lnTo>
                  <a:lnTo>
                    <a:pt x="412433" y="42577"/>
                  </a:lnTo>
                  <a:lnTo>
                    <a:pt x="411385" y="48196"/>
                  </a:lnTo>
                  <a:lnTo>
                    <a:pt x="417005" y="49244"/>
                  </a:lnTo>
                  <a:lnTo>
                    <a:pt x="435483" y="50482"/>
                  </a:lnTo>
                  <a:lnTo>
                    <a:pt x="435674" y="52292"/>
                  </a:lnTo>
                  <a:lnTo>
                    <a:pt x="428815" y="69532"/>
                  </a:lnTo>
                  <a:lnTo>
                    <a:pt x="427958" y="76867"/>
                  </a:lnTo>
                  <a:lnTo>
                    <a:pt x="435864" y="81248"/>
                  </a:lnTo>
                  <a:lnTo>
                    <a:pt x="447389" y="99631"/>
                  </a:lnTo>
                  <a:lnTo>
                    <a:pt x="444341" y="103727"/>
                  </a:lnTo>
                  <a:lnTo>
                    <a:pt x="446818" y="108775"/>
                  </a:lnTo>
                  <a:lnTo>
                    <a:pt x="452628" y="111633"/>
                  </a:lnTo>
                  <a:lnTo>
                    <a:pt x="457200" y="118300"/>
                  </a:lnTo>
                  <a:lnTo>
                    <a:pt x="476440" y="112109"/>
                  </a:lnTo>
                  <a:lnTo>
                    <a:pt x="481965" y="125921"/>
                  </a:lnTo>
                  <a:lnTo>
                    <a:pt x="477107" y="130207"/>
                  </a:lnTo>
                  <a:lnTo>
                    <a:pt x="482632" y="131254"/>
                  </a:lnTo>
                  <a:lnTo>
                    <a:pt x="479775" y="137065"/>
                  </a:lnTo>
                  <a:lnTo>
                    <a:pt x="474155" y="136017"/>
                  </a:lnTo>
                  <a:lnTo>
                    <a:pt x="474631" y="139541"/>
                  </a:lnTo>
                  <a:lnTo>
                    <a:pt x="478250" y="139065"/>
                  </a:lnTo>
                  <a:lnTo>
                    <a:pt x="478727" y="142684"/>
                  </a:lnTo>
                  <a:lnTo>
                    <a:pt x="475107" y="143161"/>
                  </a:lnTo>
                  <a:lnTo>
                    <a:pt x="468630" y="149447"/>
                  </a:lnTo>
                  <a:lnTo>
                    <a:pt x="468821" y="151257"/>
                  </a:lnTo>
                  <a:lnTo>
                    <a:pt x="473678" y="159639"/>
                  </a:lnTo>
                  <a:lnTo>
                    <a:pt x="472345" y="163449"/>
                  </a:lnTo>
                  <a:lnTo>
                    <a:pt x="475297" y="172117"/>
                  </a:lnTo>
                  <a:lnTo>
                    <a:pt x="478917" y="171640"/>
                  </a:lnTo>
                  <a:lnTo>
                    <a:pt x="482918" y="174688"/>
                  </a:lnTo>
                  <a:lnTo>
                    <a:pt x="488537" y="175831"/>
                  </a:lnTo>
                  <a:lnTo>
                    <a:pt x="494062" y="189547"/>
                  </a:lnTo>
                  <a:lnTo>
                    <a:pt x="502825" y="186595"/>
                  </a:lnTo>
                  <a:lnTo>
                    <a:pt x="514064" y="188690"/>
                  </a:lnTo>
                  <a:lnTo>
                    <a:pt x="514731" y="194120"/>
                  </a:lnTo>
                  <a:lnTo>
                    <a:pt x="517779" y="202787"/>
                  </a:lnTo>
                  <a:lnTo>
                    <a:pt x="521780" y="205835"/>
                  </a:lnTo>
                  <a:lnTo>
                    <a:pt x="522732" y="212979"/>
                  </a:lnTo>
                  <a:lnTo>
                    <a:pt x="529495" y="222980"/>
                  </a:lnTo>
                  <a:lnTo>
                    <a:pt x="535400" y="225838"/>
                  </a:lnTo>
                  <a:lnTo>
                    <a:pt x="534067" y="229648"/>
                  </a:lnTo>
                  <a:lnTo>
                    <a:pt x="536638" y="234696"/>
                  </a:lnTo>
                  <a:lnTo>
                    <a:pt x="540163" y="234220"/>
                  </a:lnTo>
                  <a:lnTo>
                    <a:pt x="544258" y="237363"/>
                  </a:lnTo>
                  <a:lnTo>
                    <a:pt x="545687" y="248031"/>
                  </a:lnTo>
                  <a:lnTo>
                    <a:pt x="553783" y="254222"/>
                  </a:lnTo>
                  <a:lnTo>
                    <a:pt x="559118" y="253460"/>
                  </a:lnTo>
                  <a:lnTo>
                    <a:pt x="558641" y="249936"/>
                  </a:lnTo>
                  <a:lnTo>
                    <a:pt x="579501" y="241745"/>
                  </a:lnTo>
                  <a:lnTo>
                    <a:pt x="581787" y="245078"/>
                  </a:lnTo>
                  <a:lnTo>
                    <a:pt x="586549" y="253460"/>
                  </a:lnTo>
                  <a:lnTo>
                    <a:pt x="596932" y="262985"/>
                  </a:lnTo>
                  <a:lnTo>
                    <a:pt x="601504" y="269653"/>
                  </a:lnTo>
                  <a:lnTo>
                    <a:pt x="605314" y="270986"/>
                  </a:lnTo>
                  <a:lnTo>
                    <a:pt x="609410" y="274034"/>
                  </a:lnTo>
                  <a:lnTo>
                    <a:pt x="615030" y="275082"/>
                  </a:lnTo>
                  <a:lnTo>
                    <a:pt x="611696" y="277368"/>
                  </a:lnTo>
                  <a:lnTo>
                    <a:pt x="619125" y="278225"/>
                  </a:lnTo>
                  <a:lnTo>
                    <a:pt x="621125" y="279749"/>
                  </a:lnTo>
                  <a:lnTo>
                    <a:pt x="623888" y="286607"/>
                  </a:lnTo>
                  <a:lnTo>
                    <a:pt x="625602" y="286417"/>
                  </a:lnTo>
                  <a:lnTo>
                    <a:pt x="637127" y="290322"/>
                  </a:lnTo>
                  <a:lnTo>
                    <a:pt x="637889" y="295656"/>
                  </a:lnTo>
                  <a:lnTo>
                    <a:pt x="647986" y="303371"/>
                  </a:lnTo>
                  <a:lnTo>
                    <a:pt x="649224" y="312325"/>
                  </a:lnTo>
                  <a:lnTo>
                    <a:pt x="649415" y="314039"/>
                  </a:lnTo>
                  <a:lnTo>
                    <a:pt x="647129" y="310801"/>
                  </a:lnTo>
                  <a:lnTo>
                    <a:pt x="643605" y="311182"/>
                  </a:lnTo>
                  <a:lnTo>
                    <a:pt x="641128" y="320612"/>
                  </a:lnTo>
                  <a:lnTo>
                    <a:pt x="646938" y="350615"/>
                  </a:lnTo>
                  <a:lnTo>
                    <a:pt x="637604" y="362807"/>
                  </a:lnTo>
                  <a:lnTo>
                    <a:pt x="629603" y="385572"/>
                  </a:lnTo>
                  <a:lnTo>
                    <a:pt x="628269" y="389382"/>
                  </a:lnTo>
                  <a:lnTo>
                    <a:pt x="630841" y="394525"/>
                  </a:lnTo>
                  <a:lnTo>
                    <a:pt x="619221" y="403288"/>
                  </a:lnTo>
                  <a:lnTo>
                    <a:pt x="618554" y="412432"/>
                  </a:lnTo>
                  <a:lnTo>
                    <a:pt x="610267" y="419005"/>
                  </a:lnTo>
                  <a:lnTo>
                    <a:pt x="605885" y="426815"/>
                  </a:lnTo>
                  <a:lnTo>
                    <a:pt x="583883" y="440627"/>
                  </a:lnTo>
                  <a:lnTo>
                    <a:pt x="574738" y="439960"/>
                  </a:lnTo>
                  <a:lnTo>
                    <a:pt x="570262" y="447865"/>
                  </a:lnTo>
                  <a:lnTo>
                    <a:pt x="566928" y="450056"/>
                  </a:lnTo>
                  <a:lnTo>
                    <a:pt x="552069" y="448437"/>
                  </a:lnTo>
                  <a:lnTo>
                    <a:pt x="540068" y="440912"/>
                  </a:lnTo>
                  <a:lnTo>
                    <a:pt x="532924" y="441865"/>
                  </a:lnTo>
                  <a:lnTo>
                    <a:pt x="530066" y="447675"/>
                  </a:lnTo>
                  <a:lnTo>
                    <a:pt x="524637" y="448437"/>
                  </a:lnTo>
                  <a:lnTo>
                    <a:pt x="500824" y="447961"/>
                  </a:lnTo>
                  <a:lnTo>
                    <a:pt x="497491" y="450247"/>
                  </a:lnTo>
                  <a:lnTo>
                    <a:pt x="484918" y="451866"/>
                  </a:lnTo>
                  <a:lnTo>
                    <a:pt x="476346" y="456629"/>
                  </a:lnTo>
                  <a:lnTo>
                    <a:pt x="473488" y="46243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2" name="Volný tvar: obrazec 61">
              <a:extLst>
                <a:ext uri="{FF2B5EF4-FFF2-40B4-BE49-F238E27FC236}">
                  <a16:creationId xmlns:a16="http://schemas.microsoft.com/office/drawing/2014/main" id="{2240B93B-6546-AF1B-25DD-BB71E7EC7D7C}"/>
                </a:ext>
              </a:extLst>
            </p:cNvPr>
            <p:cNvSpPr/>
            <p:nvPr userDrawn="1"/>
          </p:nvSpPr>
          <p:spPr>
            <a:xfrm>
              <a:off x="7652860" y="4223099"/>
              <a:ext cx="641413" cy="450627"/>
            </a:xfrm>
            <a:custGeom>
              <a:avLst/>
              <a:gdLst>
                <a:gd name="connsiteX0" fmla="*/ 402812 w 641413"/>
                <a:gd name="connsiteY0" fmla="*/ 449389 h 450627"/>
                <a:gd name="connsiteX1" fmla="*/ 393096 w 641413"/>
                <a:gd name="connsiteY1" fmla="*/ 430721 h 450627"/>
                <a:gd name="connsiteX2" fmla="*/ 392144 w 641413"/>
                <a:gd name="connsiteY2" fmla="*/ 423577 h 450627"/>
                <a:gd name="connsiteX3" fmla="*/ 393954 w 641413"/>
                <a:gd name="connsiteY3" fmla="*/ 423386 h 450627"/>
                <a:gd name="connsiteX4" fmla="*/ 393668 w 641413"/>
                <a:gd name="connsiteY4" fmla="*/ 421577 h 450627"/>
                <a:gd name="connsiteX5" fmla="*/ 395001 w 641413"/>
                <a:gd name="connsiteY5" fmla="*/ 417862 h 450627"/>
                <a:gd name="connsiteX6" fmla="*/ 386048 w 641413"/>
                <a:gd name="connsiteY6" fmla="*/ 419005 h 450627"/>
                <a:gd name="connsiteX7" fmla="*/ 381952 w 641413"/>
                <a:gd name="connsiteY7" fmla="*/ 415862 h 450627"/>
                <a:gd name="connsiteX8" fmla="*/ 383286 w 641413"/>
                <a:gd name="connsiteY8" fmla="*/ 412147 h 450627"/>
                <a:gd name="connsiteX9" fmla="*/ 374237 w 641413"/>
                <a:gd name="connsiteY9" fmla="*/ 398812 h 450627"/>
                <a:gd name="connsiteX10" fmla="*/ 360140 w 641413"/>
                <a:gd name="connsiteY10" fmla="*/ 375285 h 450627"/>
                <a:gd name="connsiteX11" fmla="*/ 345757 w 641413"/>
                <a:gd name="connsiteY11" fmla="*/ 377190 h 450627"/>
                <a:gd name="connsiteX12" fmla="*/ 325184 w 641413"/>
                <a:gd name="connsiteY12" fmla="*/ 359950 h 450627"/>
                <a:gd name="connsiteX13" fmla="*/ 319850 w 641413"/>
                <a:gd name="connsiteY13" fmla="*/ 360712 h 450627"/>
                <a:gd name="connsiteX14" fmla="*/ 311562 w 641413"/>
                <a:gd name="connsiteY14" fmla="*/ 367189 h 450627"/>
                <a:gd name="connsiteX15" fmla="*/ 301657 w 641413"/>
                <a:gd name="connsiteY15" fmla="*/ 361283 h 450627"/>
                <a:gd name="connsiteX16" fmla="*/ 310039 w 641413"/>
                <a:gd name="connsiteY16" fmla="*/ 342043 h 450627"/>
                <a:gd name="connsiteX17" fmla="*/ 310896 w 641413"/>
                <a:gd name="connsiteY17" fmla="*/ 334709 h 450627"/>
                <a:gd name="connsiteX18" fmla="*/ 314039 w 641413"/>
                <a:gd name="connsiteY18" fmla="*/ 330613 h 450627"/>
                <a:gd name="connsiteX19" fmla="*/ 305657 w 641413"/>
                <a:gd name="connsiteY19" fmla="*/ 322707 h 450627"/>
                <a:gd name="connsiteX20" fmla="*/ 286226 w 641413"/>
                <a:gd name="connsiteY20" fmla="*/ 314325 h 450627"/>
                <a:gd name="connsiteX21" fmla="*/ 274415 w 641413"/>
                <a:gd name="connsiteY21" fmla="*/ 321373 h 450627"/>
                <a:gd name="connsiteX22" fmla="*/ 272129 w 641413"/>
                <a:gd name="connsiteY22" fmla="*/ 318040 h 450627"/>
                <a:gd name="connsiteX23" fmla="*/ 264414 w 641413"/>
                <a:gd name="connsiteY23" fmla="*/ 300895 h 450627"/>
                <a:gd name="connsiteX24" fmla="*/ 263842 w 641413"/>
                <a:gd name="connsiteY24" fmla="*/ 310134 h 450627"/>
                <a:gd name="connsiteX25" fmla="*/ 248126 w 641413"/>
                <a:gd name="connsiteY25" fmla="*/ 315754 h 450627"/>
                <a:gd name="connsiteX26" fmla="*/ 239744 w 641413"/>
                <a:gd name="connsiteY26" fmla="*/ 307848 h 450627"/>
                <a:gd name="connsiteX27" fmla="*/ 236601 w 641413"/>
                <a:gd name="connsiteY27" fmla="*/ 311848 h 450627"/>
                <a:gd name="connsiteX28" fmla="*/ 234315 w 641413"/>
                <a:gd name="connsiteY28" fmla="*/ 308515 h 450627"/>
                <a:gd name="connsiteX29" fmla="*/ 229457 w 641413"/>
                <a:gd name="connsiteY29" fmla="*/ 312801 h 450627"/>
                <a:gd name="connsiteX30" fmla="*/ 227647 w 641413"/>
                <a:gd name="connsiteY30" fmla="*/ 313087 h 450627"/>
                <a:gd name="connsiteX31" fmla="*/ 222504 w 641413"/>
                <a:gd name="connsiteY31" fmla="*/ 315563 h 450627"/>
                <a:gd name="connsiteX32" fmla="*/ 220408 w 641413"/>
                <a:gd name="connsiteY32" fmla="*/ 314039 h 450627"/>
                <a:gd name="connsiteX33" fmla="*/ 205454 w 641413"/>
                <a:gd name="connsiteY33" fmla="*/ 325088 h 450627"/>
                <a:gd name="connsiteX34" fmla="*/ 194786 w 641413"/>
                <a:gd name="connsiteY34" fmla="*/ 313754 h 450627"/>
                <a:gd name="connsiteX35" fmla="*/ 191262 w 641413"/>
                <a:gd name="connsiteY35" fmla="*/ 314230 h 450627"/>
                <a:gd name="connsiteX36" fmla="*/ 180594 w 641413"/>
                <a:gd name="connsiteY36" fmla="*/ 302990 h 450627"/>
                <a:gd name="connsiteX37" fmla="*/ 172498 w 641413"/>
                <a:gd name="connsiteY37" fmla="*/ 296799 h 450627"/>
                <a:gd name="connsiteX38" fmla="*/ 169069 w 641413"/>
                <a:gd name="connsiteY38" fmla="*/ 284512 h 450627"/>
                <a:gd name="connsiteX39" fmla="*/ 156686 w 641413"/>
                <a:gd name="connsiteY39" fmla="*/ 287941 h 450627"/>
                <a:gd name="connsiteX40" fmla="*/ 152495 w 641413"/>
                <a:gd name="connsiteY40" fmla="*/ 297561 h 450627"/>
                <a:gd name="connsiteX41" fmla="*/ 151543 w 641413"/>
                <a:gd name="connsiteY41" fmla="*/ 290513 h 450627"/>
                <a:gd name="connsiteX42" fmla="*/ 148209 w 641413"/>
                <a:gd name="connsiteY42" fmla="*/ 292703 h 450627"/>
                <a:gd name="connsiteX43" fmla="*/ 144304 w 641413"/>
                <a:gd name="connsiteY43" fmla="*/ 291465 h 450627"/>
                <a:gd name="connsiteX44" fmla="*/ 141256 w 641413"/>
                <a:gd name="connsiteY44" fmla="*/ 295466 h 450627"/>
                <a:gd name="connsiteX45" fmla="*/ 133350 w 641413"/>
                <a:gd name="connsiteY45" fmla="*/ 291084 h 450627"/>
                <a:gd name="connsiteX46" fmla="*/ 131350 w 641413"/>
                <a:gd name="connsiteY46" fmla="*/ 289560 h 450627"/>
                <a:gd name="connsiteX47" fmla="*/ 131064 w 641413"/>
                <a:gd name="connsiteY47" fmla="*/ 287750 h 450627"/>
                <a:gd name="connsiteX48" fmla="*/ 132397 w 641413"/>
                <a:gd name="connsiteY48" fmla="*/ 283940 h 450627"/>
                <a:gd name="connsiteX49" fmla="*/ 130397 w 641413"/>
                <a:gd name="connsiteY49" fmla="*/ 282416 h 450627"/>
                <a:gd name="connsiteX50" fmla="*/ 135064 w 641413"/>
                <a:gd name="connsiteY50" fmla="*/ 276320 h 450627"/>
                <a:gd name="connsiteX51" fmla="*/ 134588 w 641413"/>
                <a:gd name="connsiteY51" fmla="*/ 272796 h 450627"/>
                <a:gd name="connsiteX52" fmla="*/ 135636 w 641413"/>
                <a:gd name="connsiteY52" fmla="*/ 267176 h 450627"/>
                <a:gd name="connsiteX53" fmla="*/ 135160 w 641413"/>
                <a:gd name="connsiteY53" fmla="*/ 263652 h 450627"/>
                <a:gd name="connsiteX54" fmla="*/ 137541 w 641413"/>
                <a:gd name="connsiteY54" fmla="*/ 254222 h 450627"/>
                <a:gd name="connsiteX55" fmla="*/ 129730 w 641413"/>
                <a:gd name="connsiteY55" fmla="*/ 249841 h 450627"/>
                <a:gd name="connsiteX56" fmla="*/ 126587 w 641413"/>
                <a:gd name="connsiteY56" fmla="*/ 253841 h 450627"/>
                <a:gd name="connsiteX57" fmla="*/ 120491 w 641413"/>
                <a:gd name="connsiteY57" fmla="*/ 249269 h 450627"/>
                <a:gd name="connsiteX58" fmla="*/ 121825 w 641413"/>
                <a:gd name="connsiteY58" fmla="*/ 245459 h 450627"/>
                <a:gd name="connsiteX59" fmla="*/ 113729 w 641413"/>
                <a:gd name="connsiteY59" fmla="*/ 239268 h 450627"/>
                <a:gd name="connsiteX60" fmla="*/ 103632 w 641413"/>
                <a:gd name="connsiteY60" fmla="*/ 246031 h 450627"/>
                <a:gd name="connsiteX61" fmla="*/ 99536 w 641413"/>
                <a:gd name="connsiteY61" fmla="*/ 242983 h 450627"/>
                <a:gd name="connsiteX62" fmla="*/ 94392 w 641413"/>
                <a:gd name="connsiteY62" fmla="*/ 245459 h 450627"/>
                <a:gd name="connsiteX63" fmla="*/ 91630 w 641413"/>
                <a:gd name="connsiteY63" fmla="*/ 238601 h 450627"/>
                <a:gd name="connsiteX64" fmla="*/ 85820 w 641413"/>
                <a:gd name="connsiteY64" fmla="*/ 235744 h 450627"/>
                <a:gd name="connsiteX65" fmla="*/ 80867 w 641413"/>
                <a:gd name="connsiteY65" fmla="*/ 240030 h 450627"/>
                <a:gd name="connsiteX66" fmla="*/ 73438 w 641413"/>
                <a:gd name="connsiteY66" fmla="*/ 239173 h 450627"/>
                <a:gd name="connsiteX67" fmla="*/ 73723 w 641413"/>
                <a:gd name="connsiteY67" fmla="*/ 240983 h 450627"/>
                <a:gd name="connsiteX68" fmla="*/ 67818 w 641413"/>
                <a:gd name="connsiteY68" fmla="*/ 238125 h 450627"/>
                <a:gd name="connsiteX69" fmla="*/ 64960 w 641413"/>
                <a:gd name="connsiteY69" fmla="*/ 243935 h 450627"/>
                <a:gd name="connsiteX70" fmla="*/ 64675 w 641413"/>
                <a:gd name="connsiteY70" fmla="*/ 242126 h 450627"/>
                <a:gd name="connsiteX71" fmla="*/ 59531 w 641413"/>
                <a:gd name="connsiteY71" fmla="*/ 244602 h 450627"/>
                <a:gd name="connsiteX72" fmla="*/ 59246 w 641413"/>
                <a:gd name="connsiteY72" fmla="*/ 228314 h 450627"/>
                <a:gd name="connsiteX73" fmla="*/ 55150 w 641413"/>
                <a:gd name="connsiteY73" fmla="*/ 225266 h 450627"/>
                <a:gd name="connsiteX74" fmla="*/ 52197 w 641413"/>
                <a:gd name="connsiteY74" fmla="*/ 216598 h 450627"/>
                <a:gd name="connsiteX75" fmla="*/ 46863 w 641413"/>
                <a:gd name="connsiteY75" fmla="*/ 217265 h 450627"/>
                <a:gd name="connsiteX76" fmla="*/ 38100 w 641413"/>
                <a:gd name="connsiteY76" fmla="*/ 220313 h 450627"/>
                <a:gd name="connsiteX77" fmla="*/ 36862 w 641413"/>
                <a:gd name="connsiteY77" fmla="*/ 211360 h 450627"/>
                <a:gd name="connsiteX78" fmla="*/ 16669 w 641413"/>
                <a:gd name="connsiteY78" fmla="*/ 210407 h 450627"/>
                <a:gd name="connsiteX79" fmla="*/ 14002 w 641413"/>
                <a:gd name="connsiteY79" fmla="*/ 218027 h 450627"/>
                <a:gd name="connsiteX80" fmla="*/ 10668 w 641413"/>
                <a:gd name="connsiteY80" fmla="*/ 220313 h 450627"/>
                <a:gd name="connsiteX81" fmla="*/ 8191 w 641413"/>
                <a:gd name="connsiteY81" fmla="*/ 215170 h 450627"/>
                <a:gd name="connsiteX82" fmla="*/ 7620 w 641413"/>
                <a:gd name="connsiteY82" fmla="*/ 211646 h 450627"/>
                <a:gd name="connsiteX83" fmla="*/ 12097 w 641413"/>
                <a:gd name="connsiteY83" fmla="*/ 203740 h 450627"/>
                <a:gd name="connsiteX84" fmla="*/ 11621 w 641413"/>
                <a:gd name="connsiteY84" fmla="*/ 200216 h 450627"/>
                <a:gd name="connsiteX85" fmla="*/ 16383 w 641413"/>
                <a:gd name="connsiteY85" fmla="*/ 194120 h 450627"/>
                <a:gd name="connsiteX86" fmla="*/ 19240 w 641413"/>
                <a:gd name="connsiteY86" fmla="*/ 188309 h 450627"/>
                <a:gd name="connsiteX87" fmla="*/ 17526 w 641413"/>
                <a:gd name="connsiteY87" fmla="*/ 175831 h 450627"/>
                <a:gd name="connsiteX88" fmla="*/ 15335 w 641413"/>
                <a:gd name="connsiteY88" fmla="*/ 172498 h 450627"/>
                <a:gd name="connsiteX89" fmla="*/ 16192 w 641413"/>
                <a:gd name="connsiteY89" fmla="*/ 165163 h 450627"/>
                <a:gd name="connsiteX90" fmla="*/ 12097 w 641413"/>
                <a:gd name="connsiteY90" fmla="*/ 162116 h 450627"/>
                <a:gd name="connsiteX91" fmla="*/ 6477 w 641413"/>
                <a:gd name="connsiteY91" fmla="*/ 160972 h 450627"/>
                <a:gd name="connsiteX92" fmla="*/ 2096 w 641413"/>
                <a:gd name="connsiteY92" fmla="*/ 141637 h 450627"/>
                <a:gd name="connsiteX93" fmla="*/ 0 w 641413"/>
                <a:gd name="connsiteY93" fmla="*/ 140113 h 450627"/>
                <a:gd name="connsiteX94" fmla="*/ 29908 w 641413"/>
                <a:gd name="connsiteY94" fmla="*/ 130683 h 450627"/>
                <a:gd name="connsiteX95" fmla="*/ 27813 w 641413"/>
                <a:gd name="connsiteY95" fmla="*/ 129159 h 450627"/>
                <a:gd name="connsiteX96" fmla="*/ 25336 w 641413"/>
                <a:gd name="connsiteY96" fmla="*/ 124016 h 450627"/>
                <a:gd name="connsiteX97" fmla="*/ 29813 w 641413"/>
                <a:gd name="connsiteY97" fmla="*/ 116205 h 450627"/>
                <a:gd name="connsiteX98" fmla="*/ 28575 w 641413"/>
                <a:gd name="connsiteY98" fmla="*/ 107347 h 450627"/>
                <a:gd name="connsiteX99" fmla="*/ 20288 w 641413"/>
                <a:gd name="connsiteY99" fmla="*/ 99346 h 450627"/>
                <a:gd name="connsiteX100" fmla="*/ 18002 w 641413"/>
                <a:gd name="connsiteY100" fmla="*/ 96012 h 450627"/>
                <a:gd name="connsiteX101" fmla="*/ 19050 w 641413"/>
                <a:gd name="connsiteY101" fmla="*/ 90488 h 450627"/>
                <a:gd name="connsiteX102" fmla="*/ 21717 w 641413"/>
                <a:gd name="connsiteY102" fmla="*/ 82868 h 450627"/>
                <a:gd name="connsiteX103" fmla="*/ 30004 w 641413"/>
                <a:gd name="connsiteY103" fmla="*/ 76295 h 450627"/>
                <a:gd name="connsiteX104" fmla="*/ 38957 w 641413"/>
                <a:gd name="connsiteY104" fmla="*/ 75152 h 450627"/>
                <a:gd name="connsiteX105" fmla="*/ 47054 w 641413"/>
                <a:gd name="connsiteY105" fmla="*/ 66770 h 450627"/>
                <a:gd name="connsiteX106" fmla="*/ 51911 w 641413"/>
                <a:gd name="connsiteY106" fmla="*/ 62579 h 450627"/>
                <a:gd name="connsiteX107" fmla="*/ 54864 w 641413"/>
                <a:gd name="connsiteY107" fmla="*/ 56674 h 450627"/>
                <a:gd name="connsiteX108" fmla="*/ 59722 w 641413"/>
                <a:gd name="connsiteY108" fmla="*/ 52483 h 450627"/>
                <a:gd name="connsiteX109" fmla="*/ 61055 w 641413"/>
                <a:gd name="connsiteY109" fmla="*/ 48578 h 450627"/>
                <a:gd name="connsiteX110" fmla="*/ 62389 w 641413"/>
                <a:gd name="connsiteY110" fmla="*/ 44863 h 450627"/>
                <a:gd name="connsiteX111" fmla="*/ 64675 w 641413"/>
                <a:gd name="connsiteY111" fmla="*/ 48101 h 450627"/>
                <a:gd name="connsiteX112" fmla="*/ 68866 w 641413"/>
                <a:gd name="connsiteY112" fmla="*/ 38576 h 450627"/>
                <a:gd name="connsiteX113" fmla="*/ 75533 w 641413"/>
                <a:gd name="connsiteY113" fmla="*/ 34004 h 450627"/>
                <a:gd name="connsiteX114" fmla="*/ 84296 w 641413"/>
                <a:gd name="connsiteY114" fmla="*/ 31052 h 450627"/>
                <a:gd name="connsiteX115" fmla="*/ 89916 w 641413"/>
                <a:gd name="connsiteY115" fmla="*/ 32099 h 450627"/>
                <a:gd name="connsiteX116" fmla="*/ 101060 w 641413"/>
                <a:gd name="connsiteY116" fmla="*/ 19717 h 450627"/>
                <a:gd name="connsiteX117" fmla="*/ 116776 w 641413"/>
                <a:gd name="connsiteY117" fmla="*/ 14097 h 450627"/>
                <a:gd name="connsiteX118" fmla="*/ 132683 w 641413"/>
                <a:gd name="connsiteY118" fmla="*/ 10096 h 450627"/>
                <a:gd name="connsiteX119" fmla="*/ 148399 w 641413"/>
                <a:gd name="connsiteY119" fmla="*/ 4477 h 450627"/>
                <a:gd name="connsiteX120" fmla="*/ 152686 w 641413"/>
                <a:gd name="connsiteY120" fmla="*/ 9239 h 450627"/>
                <a:gd name="connsiteX121" fmla="*/ 163258 w 641413"/>
                <a:gd name="connsiteY121" fmla="*/ 6096 h 450627"/>
                <a:gd name="connsiteX122" fmla="*/ 164592 w 641413"/>
                <a:gd name="connsiteY122" fmla="*/ 2286 h 450627"/>
                <a:gd name="connsiteX123" fmla="*/ 167926 w 641413"/>
                <a:gd name="connsiteY123" fmla="*/ 0 h 450627"/>
                <a:gd name="connsiteX124" fmla="*/ 180784 w 641413"/>
                <a:gd name="connsiteY124" fmla="*/ 14669 h 450627"/>
                <a:gd name="connsiteX125" fmla="*/ 188976 w 641413"/>
                <a:gd name="connsiteY125" fmla="*/ 20860 h 450627"/>
                <a:gd name="connsiteX126" fmla="*/ 203835 w 641413"/>
                <a:gd name="connsiteY126" fmla="*/ 36957 h 450627"/>
                <a:gd name="connsiteX127" fmla="*/ 202311 w 641413"/>
                <a:gd name="connsiteY127" fmla="*/ 38957 h 450627"/>
                <a:gd name="connsiteX128" fmla="*/ 204311 w 641413"/>
                <a:gd name="connsiteY128" fmla="*/ 40577 h 450627"/>
                <a:gd name="connsiteX129" fmla="*/ 211074 w 641413"/>
                <a:gd name="connsiteY129" fmla="*/ 36004 h 450627"/>
                <a:gd name="connsiteX130" fmla="*/ 214884 w 641413"/>
                <a:gd name="connsiteY130" fmla="*/ 37338 h 450627"/>
                <a:gd name="connsiteX131" fmla="*/ 219456 w 641413"/>
                <a:gd name="connsiteY131" fmla="*/ 44005 h 450627"/>
                <a:gd name="connsiteX132" fmla="*/ 218122 w 641413"/>
                <a:gd name="connsiteY132" fmla="*/ 47816 h 450627"/>
                <a:gd name="connsiteX133" fmla="*/ 222218 w 641413"/>
                <a:gd name="connsiteY133" fmla="*/ 50863 h 450627"/>
                <a:gd name="connsiteX134" fmla="*/ 228981 w 641413"/>
                <a:gd name="connsiteY134" fmla="*/ 60865 h 450627"/>
                <a:gd name="connsiteX135" fmla="*/ 230791 w 641413"/>
                <a:gd name="connsiteY135" fmla="*/ 60579 h 450627"/>
                <a:gd name="connsiteX136" fmla="*/ 232315 w 641413"/>
                <a:gd name="connsiteY136" fmla="*/ 58579 h 450627"/>
                <a:gd name="connsiteX137" fmla="*/ 234601 w 641413"/>
                <a:gd name="connsiteY137" fmla="*/ 61913 h 450627"/>
                <a:gd name="connsiteX138" fmla="*/ 238792 w 641413"/>
                <a:gd name="connsiteY138" fmla="*/ 79534 h 450627"/>
                <a:gd name="connsiteX139" fmla="*/ 243459 w 641413"/>
                <a:gd name="connsiteY139" fmla="*/ 73438 h 450627"/>
                <a:gd name="connsiteX140" fmla="*/ 255365 w 641413"/>
                <a:gd name="connsiteY140" fmla="*/ 80963 h 450627"/>
                <a:gd name="connsiteX141" fmla="*/ 253555 w 641413"/>
                <a:gd name="connsiteY141" fmla="*/ 81153 h 450627"/>
                <a:gd name="connsiteX142" fmla="*/ 255651 w 641413"/>
                <a:gd name="connsiteY142" fmla="*/ 82677 h 450627"/>
                <a:gd name="connsiteX143" fmla="*/ 250984 w 641413"/>
                <a:gd name="connsiteY143" fmla="*/ 88773 h 450627"/>
                <a:gd name="connsiteX144" fmla="*/ 260128 w 641413"/>
                <a:gd name="connsiteY144" fmla="*/ 89345 h 450627"/>
                <a:gd name="connsiteX145" fmla="*/ 263271 w 641413"/>
                <a:gd name="connsiteY145" fmla="*/ 85344 h 450627"/>
                <a:gd name="connsiteX146" fmla="*/ 273367 w 641413"/>
                <a:gd name="connsiteY146" fmla="*/ 78581 h 450627"/>
                <a:gd name="connsiteX147" fmla="*/ 278987 w 641413"/>
                <a:gd name="connsiteY147" fmla="*/ 79629 h 450627"/>
                <a:gd name="connsiteX148" fmla="*/ 287846 w 641413"/>
                <a:gd name="connsiteY148" fmla="*/ 63913 h 450627"/>
                <a:gd name="connsiteX149" fmla="*/ 292989 w 641413"/>
                <a:gd name="connsiteY149" fmla="*/ 61436 h 450627"/>
                <a:gd name="connsiteX150" fmla="*/ 297942 w 641413"/>
                <a:gd name="connsiteY150" fmla="*/ 57150 h 450627"/>
                <a:gd name="connsiteX151" fmla="*/ 308991 w 641413"/>
                <a:gd name="connsiteY151" fmla="*/ 57531 h 450627"/>
                <a:gd name="connsiteX152" fmla="*/ 314801 w 641413"/>
                <a:gd name="connsiteY152" fmla="*/ 60388 h 450627"/>
                <a:gd name="connsiteX153" fmla="*/ 318897 w 641413"/>
                <a:gd name="connsiteY153" fmla="*/ 63437 h 450627"/>
                <a:gd name="connsiteX154" fmla="*/ 323564 w 641413"/>
                <a:gd name="connsiteY154" fmla="*/ 57436 h 450627"/>
                <a:gd name="connsiteX155" fmla="*/ 330708 w 641413"/>
                <a:gd name="connsiteY155" fmla="*/ 56483 h 450627"/>
                <a:gd name="connsiteX156" fmla="*/ 336328 w 641413"/>
                <a:gd name="connsiteY156" fmla="*/ 57531 h 450627"/>
                <a:gd name="connsiteX157" fmla="*/ 336137 w 641413"/>
                <a:gd name="connsiteY157" fmla="*/ 55721 h 450627"/>
                <a:gd name="connsiteX158" fmla="*/ 341281 w 641413"/>
                <a:gd name="connsiteY158" fmla="*/ 53245 h 450627"/>
                <a:gd name="connsiteX159" fmla="*/ 352806 w 641413"/>
                <a:gd name="connsiteY159" fmla="*/ 57150 h 450627"/>
                <a:gd name="connsiteX160" fmla="*/ 353853 w 641413"/>
                <a:gd name="connsiteY160" fmla="*/ 51626 h 450627"/>
                <a:gd name="connsiteX161" fmla="*/ 356711 w 641413"/>
                <a:gd name="connsiteY161" fmla="*/ 45720 h 450627"/>
                <a:gd name="connsiteX162" fmla="*/ 363664 w 641413"/>
                <a:gd name="connsiteY162" fmla="*/ 43053 h 450627"/>
                <a:gd name="connsiteX163" fmla="*/ 373380 w 641413"/>
                <a:gd name="connsiteY163" fmla="*/ 47149 h 450627"/>
                <a:gd name="connsiteX164" fmla="*/ 380333 w 641413"/>
                <a:gd name="connsiteY164" fmla="*/ 44482 h 450627"/>
                <a:gd name="connsiteX165" fmla="*/ 389763 w 641413"/>
                <a:gd name="connsiteY165" fmla="*/ 46863 h 450627"/>
                <a:gd name="connsiteX166" fmla="*/ 394049 w 641413"/>
                <a:gd name="connsiteY166" fmla="*/ 51721 h 450627"/>
                <a:gd name="connsiteX167" fmla="*/ 395478 w 641413"/>
                <a:gd name="connsiteY167" fmla="*/ 62389 h 450627"/>
                <a:gd name="connsiteX168" fmla="*/ 400050 w 641413"/>
                <a:gd name="connsiteY168" fmla="*/ 69056 h 450627"/>
                <a:gd name="connsiteX169" fmla="*/ 384620 w 641413"/>
                <a:gd name="connsiteY169" fmla="*/ 76581 h 450627"/>
                <a:gd name="connsiteX170" fmla="*/ 387096 w 641413"/>
                <a:gd name="connsiteY170" fmla="*/ 81629 h 450627"/>
                <a:gd name="connsiteX171" fmla="*/ 385953 w 641413"/>
                <a:gd name="connsiteY171" fmla="*/ 87249 h 450627"/>
                <a:gd name="connsiteX172" fmla="*/ 383953 w 641413"/>
                <a:gd name="connsiteY172" fmla="*/ 85630 h 450627"/>
                <a:gd name="connsiteX173" fmla="*/ 378809 w 641413"/>
                <a:gd name="connsiteY173" fmla="*/ 88106 h 450627"/>
                <a:gd name="connsiteX174" fmla="*/ 377285 w 641413"/>
                <a:gd name="connsiteY174" fmla="*/ 90202 h 450627"/>
                <a:gd name="connsiteX175" fmla="*/ 379286 w 641413"/>
                <a:gd name="connsiteY175" fmla="*/ 91726 h 450627"/>
                <a:gd name="connsiteX176" fmla="*/ 379762 w 641413"/>
                <a:gd name="connsiteY176" fmla="*/ 95250 h 450627"/>
                <a:gd name="connsiteX177" fmla="*/ 374809 w 641413"/>
                <a:gd name="connsiteY177" fmla="*/ 99536 h 450627"/>
                <a:gd name="connsiteX178" fmla="*/ 378904 w 641413"/>
                <a:gd name="connsiteY178" fmla="*/ 102679 h 450627"/>
                <a:gd name="connsiteX179" fmla="*/ 377571 w 641413"/>
                <a:gd name="connsiteY179" fmla="*/ 106489 h 450627"/>
                <a:gd name="connsiteX180" fmla="*/ 383191 w 641413"/>
                <a:gd name="connsiteY180" fmla="*/ 107537 h 450627"/>
                <a:gd name="connsiteX181" fmla="*/ 386525 w 641413"/>
                <a:gd name="connsiteY181" fmla="*/ 105251 h 450627"/>
                <a:gd name="connsiteX182" fmla="*/ 388811 w 641413"/>
                <a:gd name="connsiteY182" fmla="*/ 108585 h 450627"/>
                <a:gd name="connsiteX183" fmla="*/ 385476 w 641413"/>
                <a:gd name="connsiteY183" fmla="*/ 110871 h 450627"/>
                <a:gd name="connsiteX184" fmla="*/ 391287 w 641413"/>
                <a:gd name="connsiteY184" fmla="*/ 113729 h 450627"/>
                <a:gd name="connsiteX185" fmla="*/ 390239 w 641413"/>
                <a:gd name="connsiteY185" fmla="*/ 119253 h 450627"/>
                <a:gd name="connsiteX186" fmla="*/ 392716 w 641413"/>
                <a:gd name="connsiteY186" fmla="*/ 124396 h 450627"/>
                <a:gd name="connsiteX187" fmla="*/ 395478 w 641413"/>
                <a:gd name="connsiteY187" fmla="*/ 131254 h 450627"/>
                <a:gd name="connsiteX188" fmla="*/ 397287 w 641413"/>
                <a:gd name="connsiteY188" fmla="*/ 131064 h 450627"/>
                <a:gd name="connsiteX189" fmla="*/ 395764 w 641413"/>
                <a:gd name="connsiteY189" fmla="*/ 133064 h 450627"/>
                <a:gd name="connsiteX190" fmla="*/ 399764 w 641413"/>
                <a:gd name="connsiteY190" fmla="*/ 136112 h 450627"/>
                <a:gd name="connsiteX191" fmla="*/ 406718 w 641413"/>
                <a:gd name="connsiteY191" fmla="*/ 133445 h 450627"/>
                <a:gd name="connsiteX192" fmla="*/ 417766 w 641413"/>
                <a:gd name="connsiteY192" fmla="*/ 133826 h 450627"/>
                <a:gd name="connsiteX193" fmla="*/ 419767 w 641413"/>
                <a:gd name="connsiteY193" fmla="*/ 135350 h 450627"/>
                <a:gd name="connsiteX194" fmla="*/ 424053 w 641413"/>
                <a:gd name="connsiteY194" fmla="*/ 140208 h 450627"/>
                <a:gd name="connsiteX195" fmla="*/ 428149 w 641413"/>
                <a:gd name="connsiteY195" fmla="*/ 143256 h 450627"/>
                <a:gd name="connsiteX196" fmla="*/ 427006 w 641413"/>
                <a:gd name="connsiteY196" fmla="*/ 148876 h 450627"/>
                <a:gd name="connsiteX197" fmla="*/ 429577 w 641413"/>
                <a:gd name="connsiteY197" fmla="*/ 154019 h 450627"/>
                <a:gd name="connsiteX198" fmla="*/ 427101 w 641413"/>
                <a:gd name="connsiteY198" fmla="*/ 163354 h 450627"/>
                <a:gd name="connsiteX199" fmla="*/ 428530 w 641413"/>
                <a:gd name="connsiteY199" fmla="*/ 174022 h 450627"/>
                <a:gd name="connsiteX200" fmla="*/ 440912 w 641413"/>
                <a:gd name="connsiteY200" fmla="*/ 170593 h 450627"/>
                <a:gd name="connsiteX201" fmla="*/ 441103 w 641413"/>
                <a:gd name="connsiteY201" fmla="*/ 172403 h 450627"/>
                <a:gd name="connsiteX202" fmla="*/ 446532 w 641413"/>
                <a:gd name="connsiteY202" fmla="*/ 171736 h 450627"/>
                <a:gd name="connsiteX203" fmla="*/ 451390 w 641413"/>
                <a:gd name="connsiteY203" fmla="*/ 167354 h 450627"/>
                <a:gd name="connsiteX204" fmla="*/ 456819 w 641413"/>
                <a:gd name="connsiteY204" fmla="*/ 166688 h 450627"/>
                <a:gd name="connsiteX205" fmla="*/ 456152 w 641413"/>
                <a:gd name="connsiteY205" fmla="*/ 161354 h 450627"/>
                <a:gd name="connsiteX206" fmla="*/ 463105 w 641413"/>
                <a:gd name="connsiteY206" fmla="*/ 158591 h 450627"/>
                <a:gd name="connsiteX207" fmla="*/ 460534 w 641413"/>
                <a:gd name="connsiteY207" fmla="*/ 153543 h 450627"/>
                <a:gd name="connsiteX208" fmla="*/ 463962 w 641413"/>
                <a:gd name="connsiteY208" fmla="*/ 151257 h 450627"/>
                <a:gd name="connsiteX209" fmla="*/ 467773 w 641413"/>
                <a:gd name="connsiteY209" fmla="*/ 152495 h 450627"/>
                <a:gd name="connsiteX210" fmla="*/ 469106 w 641413"/>
                <a:gd name="connsiteY210" fmla="*/ 148780 h 450627"/>
                <a:gd name="connsiteX211" fmla="*/ 474726 w 641413"/>
                <a:gd name="connsiteY211" fmla="*/ 149828 h 450627"/>
                <a:gd name="connsiteX212" fmla="*/ 476726 w 641413"/>
                <a:gd name="connsiteY212" fmla="*/ 151352 h 450627"/>
                <a:gd name="connsiteX213" fmla="*/ 491109 w 641413"/>
                <a:gd name="connsiteY213" fmla="*/ 149447 h 450627"/>
                <a:gd name="connsiteX214" fmla="*/ 497586 w 641413"/>
                <a:gd name="connsiteY214" fmla="*/ 143161 h 450627"/>
                <a:gd name="connsiteX215" fmla="*/ 495109 w 641413"/>
                <a:gd name="connsiteY215" fmla="*/ 138017 h 450627"/>
                <a:gd name="connsiteX216" fmla="*/ 498443 w 641413"/>
                <a:gd name="connsiteY216" fmla="*/ 135827 h 450627"/>
                <a:gd name="connsiteX217" fmla="*/ 502825 w 641413"/>
                <a:gd name="connsiteY217" fmla="*/ 127921 h 450627"/>
                <a:gd name="connsiteX218" fmla="*/ 504634 w 641413"/>
                <a:gd name="connsiteY218" fmla="*/ 127730 h 450627"/>
                <a:gd name="connsiteX219" fmla="*/ 505396 w 641413"/>
                <a:gd name="connsiteY219" fmla="*/ 133064 h 450627"/>
                <a:gd name="connsiteX220" fmla="*/ 511493 w 641413"/>
                <a:gd name="connsiteY220" fmla="*/ 137731 h 450627"/>
                <a:gd name="connsiteX221" fmla="*/ 511683 w 641413"/>
                <a:gd name="connsiteY221" fmla="*/ 139446 h 450627"/>
                <a:gd name="connsiteX222" fmla="*/ 515302 w 641413"/>
                <a:gd name="connsiteY222" fmla="*/ 138970 h 450627"/>
                <a:gd name="connsiteX223" fmla="*/ 515493 w 641413"/>
                <a:gd name="connsiteY223" fmla="*/ 140779 h 450627"/>
                <a:gd name="connsiteX224" fmla="*/ 517112 w 641413"/>
                <a:gd name="connsiteY224" fmla="*/ 138779 h 450627"/>
                <a:gd name="connsiteX225" fmla="*/ 514635 w 641413"/>
                <a:gd name="connsiteY225" fmla="*/ 133636 h 450627"/>
                <a:gd name="connsiteX226" fmla="*/ 522541 w 641413"/>
                <a:gd name="connsiteY226" fmla="*/ 138017 h 450627"/>
                <a:gd name="connsiteX227" fmla="*/ 527018 w 641413"/>
                <a:gd name="connsiteY227" fmla="*/ 144685 h 450627"/>
                <a:gd name="connsiteX228" fmla="*/ 531971 w 641413"/>
                <a:gd name="connsiteY228" fmla="*/ 140398 h 450627"/>
                <a:gd name="connsiteX229" fmla="*/ 535971 w 641413"/>
                <a:gd name="connsiteY229" fmla="*/ 143542 h 450627"/>
                <a:gd name="connsiteX230" fmla="*/ 535114 w 641413"/>
                <a:gd name="connsiteY230" fmla="*/ 150876 h 450627"/>
                <a:gd name="connsiteX231" fmla="*/ 541020 w 641413"/>
                <a:gd name="connsiteY231" fmla="*/ 153734 h 450627"/>
                <a:gd name="connsiteX232" fmla="*/ 539877 w 641413"/>
                <a:gd name="connsiteY232" fmla="*/ 159353 h 450627"/>
                <a:gd name="connsiteX233" fmla="*/ 547306 w 641413"/>
                <a:gd name="connsiteY233" fmla="*/ 160115 h 450627"/>
                <a:gd name="connsiteX234" fmla="*/ 550736 w 641413"/>
                <a:gd name="connsiteY234" fmla="*/ 157925 h 450627"/>
                <a:gd name="connsiteX235" fmla="*/ 554545 w 641413"/>
                <a:gd name="connsiteY235" fmla="*/ 159258 h 450627"/>
                <a:gd name="connsiteX236" fmla="*/ 562165 w 641413"/>
                <a:gd name="connsiteY236" fmla="*/ 161830 h 450627"/>
                <a:gd name="connsiteX237" fmla="*/ 562832 w 641413"/>
                <a:gd name="connsiteY237" fmla="*/ 167164 h 450627"/>
                <a:gd name="connsiteX238" fmla="*/ 569023 w 641413"/>
                <a:gd name="connsiteY238" fmla="*/ 171831 h 450627"/>
                <a:gd name="connsiteX239" fmla="*/ 574167 w 641413"/>
                <a:gd name="connsiteY239" fmla="*/ 169259 h 450627"/>
                <a:gd name="connsiteX240" fmla="*/ 574643 w 641413"/>
                <a:gd name="connsiteY240" fmla="*/ 172879 h 450627"/>
                <a:gd name="connsiteX241" fmla="*/ 578168 w 641413"/>
                <a:gd name="connsiteY241" fmla="*/ 172403 h 450627"/>
                <a:gd name="connsiteX242" fmla="*/ 585121 w 641413"/>
                <a:gd name="connsiteY242" fmla="*/ 169640 h 450627"/>
                <a:gd name="connsiteX243" fmla="*/ 588264 w 641413"/>
                <a:gd name="connsiteY243" fmla="*/ 165640 h 450627"/>
                <a:gd name="connsiteX244" fmla="*/ 588264 w 641413"/>
                <a:gd name="connsiteY244" fmla="*/ 165640 h 450627"/>
                <a:gd name="connsiteX245" fmla="*/ 593693 w 641413"/>
                <a:gd name="connsiteY245" fmla="*/ 164878 h 450627"/>
                <a:gd name="connsiteX246" fmla="*/ 606266 w 641413"/>
                <a:gd name="connsiteY246" fmla="*/ 163259 h 450627"/>
                <a:gd name="connsiteX247" fmla="*/ 613886 w 641413"/>
                <a:gd name="connsiteY247" fmla="*/ 165830 h 450627"/>
                <a:gd name="connsiteX248" fmla="*/ 611505 w 641413"/>
                <a:gd name="connsiteY248" fmla="*/ 175260 h 450627"/>
                <a:gd name="connsiteX249" fmla="*/ 613124 w 641413"/>
                <a:gd name="connsiteY249" fmla="*/ 187738 h 450627"/>
                <a:gd name="connsiteX250" fmla="*/ 610457 w 641413"/>
                <a:gd name="connsiteY250" fmla="*/ 195263 h 450627"/>
                <a:gd name="connsiteX251" fmla="*/ 621125 w 641413"/>
                <a:gd name="connsiteY251" fmla="*/ 206597 h 450627"/>
                <a:gd name="connsiteX252" fmla="*/ 632841 w 641413"/>
                <a:gd name="connsiteY252" fmla="*/ 212312 h 450627"/>
                <a:gd name="connsiteX253" fmla="*/ 633793 w 641413"/>
                <a:gd name="connsiteY253" fmla="*/ 219456 h 450627"/>
                <a:gd name="connsiteX254" fmla="*/ 641413 w 641413"/>
                <a:gd name="connsiteY254" fmla="*/ 222028 h 450627"/>
                <a:gd name="connsiteX255" fmla="*/ 636556 w 641413"/>
                <a:gd name="connsiteY255" fmla="*/ 226314 h 450627"/>
                <a:gd name="connsiteX256" fmla="*/ 635412 w 641413"/>
                <a:gd name="connsiteY256" fmla="*/ 231838 h 450627"/>
                <a:gd name="connsiteX257" fmla="*/ 638842 w 641413"/>
                <a:gd name="connsiteY257" fmla="*/ 244126 h 450627"/>
                <a:gd name="connsiteX258" fmla="*/ 636651 w 641413"/>
                <a:gd name="connsiteY258" fmla="*/ 255270 h 450627"/>
                <a:gd name="connsiteX259" fmla="*/ 630460 w 641413"/>
                <a:gd name="connsiteY259" fmla="*/ 263366 h 450627"/>
                <a:gd name="connsiteX260" fmla="*/ 626745 w 641413"/>
                <a:gd name="connsiteY260" fmla="*/ 276606 h 450627"/>
                <a:gd name="connsiteX261" fmla="*/ 625887 w 641413"/>
                <a:gd name="connsiteY261" fmla="*/ 283940 h 450627"/>
                <a:gd name="connsiteX262" fmla="*/ 629031 w 641413"/>
                <a:gd name="connsiteY262" fmla="*/ 294322 h 450627"/>
                <a:gd name="connsiteX263" fmla="*/ 627983 w 641413"/>
                <a:gd name="connsiteY263" fmla="*/ 299942 h 450627"/>
                <a:gd name="connsiteX264" fmla="*/ 623506 w 641413"/>
                <a:gd name="connsiteY264" fmla="*/ 307753 h 450627"/>
                <a:gd name="connsiteX265" fmla="*/ 617125 w 641413"/>
                <a:gd name="connsiteY265" fmla="*/ 328613 h 450627"/>
                <a:gd name="connsiteX266" fmla="*/ 615219 w 641413"/>
                <a:gd name="connsiteY266" fmla="*/ 341567 h 450627"/>
                <a:gd name="connsiteX267" fmla="*/ 601503 w 641413"/>
                <a:gd name="connsiteY267" fmla="*/ 348805 h 450627"/>
                <a:gd name="connsiteX268" fmla="*/ 586264 w 641413"/>
                <a:gd name="connsiteY268" fmla="*/ 343567 h 450627"/>
                <a:gd name="connsiteX269" fmla="*/ 573691 w 641413"/>
                <a:gd name="connsiteY269" fmla="*/ 345186 h 450627"/>
                <a:gd name="connsiteX270" fmla="*/ 555212 w 641413"/>
                <a:gd name="connsiteY270" fmla="*/ 344043 h 450627"/>
                <a:gd name="connsiteX271" fmla="*/ 553688 w 641413"/>
                <a:gd name="connsiteY271" fmla="*/ 346043 h 450627"/>
                <a:gd name="connsiteX272" fmla="*/ 550354 w 641413"/>
                <a:gd name="connsiteY272" fmla="*/ 348329 h 450627"/>
                <a:gd name="connsiteX273" fmla="*/ 522922 w 641413"/>
                <a:gd name="connsiteY273" fmla="*/ 348329 h 450627"/>
                <a:gd name="connsiteX274" fmla="*/ 522732 w 641413"/>
                <a:gd name="connsiteY274" fmla="*/ 360997 h 450627"/>
                <a:gd name="connsiteX275" fmla="*/ 517874 w 641413"/>
                <a:gd name="connsiteY275" fmla="*/ 365284 h 450627"/>
                <a:gd name="connsiteX276" fmla="*/ 512445 w 641413"/>
                <a:gd name="connsiteY276" fmla="*/ 366046 h 450627"/>
                <a:gd name="connsiteX277" fmla="*/ 499681 w 641413"/>
                <a:gd name="connsiteY277" fmla="*/ 380429 h 450627"/>
                <a:gd name="connsiteX278" fmla="*/ 492347 w 641413"/>
                <a:gd name="connsiteY278" fmla="*/ 394049 h 450627"/>
                <a:gd name="connsiteX279" fmla="*/ 492823 w 641413"/>
                <a:gd name="connsiteY279" fmla="*/ 397573 h 450627"/>
                <a:gd name="connsiteX280" fmla="*/ 487966 w 641413"/>
                <a:gd name="connsiteY280" fmla="*/ 401860 h 450627"/>
                <a:gd name="connsiteX281" fmla="*/ 486632 w 641413"/>
                <a:gd name="connsiteY281" fmla="*/ 405670 h 450627"/>
                <a:gd name="connsiteX282" fmla="*/ 481965 w 641413"/>
                <a:gd name="connsiteY282" fmla="*/ 411766 h 450627"/>
                <a:gd name="connsiteX283" fmla="*/ 468725 w 641413"/>
                <a:gd name="connsiteY283" fmla="*/ 422529 h 450627"/>
                <a:gd name="connsiteX284" fmla="*/ 464344 w 641413"/>
                <a:gd name="connsiteY284" fmla="*/ 430435 h 450627"/>
                <a:gd name="connsiteX285" fmla="*/ 454723 w 641413"/>
                <a:gd name="connsiteY285" fmla="*/ 440722 h 450627"/>
                <a:gd name="connsiteX286" fmla="*/ 441674 w 641413"/>
                <a:gd name="connsiteY286" fmla="*/ 438817 h 450627"/>
                <a:gd name="connsiteX287" fmla="*/ 436245 w 641413"/>
                <a:gd name="connsiteY287" fmla="*/ 439484 h 450627"/>
                <a:gd name="connsiteX288" fmla="*/ 433101 w 641413"/>
                <a:gd name="connsiteY288" fmla="*/ 443579 h 450627"/>
                <a:gd name="connsiteX289" fmla="*/ 427768 w 641413"/>
                <a:gd name="connsiteY289" fmla="*/ 444246 h 450627"/>
                <a:gd name="connsiteX290" fmla="*/ 421291 w 641413"/>
                <a:gd name="connsiteY290" fmla="*/ 450628 h 450627"/>
                <a:gd name="connsiteX291" fmla="*/ 411861 w 641413"/>
                <a:gd name="connsiteY291" fmla="*/ 448246 h 450627"/>
                <a:gd name="connsiteX292" fmla="*/ 402812 w 641413"/>
                <a:gd name="connsiteY292" fmla="*/ 449389 h 45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</a:cxnLst>
              <a:rect l="l" t="t" r="r" b="b"/>
              <a:pathLst>
                <a:path w="641413" h="450627">
                  <a:moveTo>
                    <a:pt x="402812" y="449389"/>
                  </a:moveTo>
                  <a:lnTo>
                    <a:pt x="393096" y="430721"/>
                  </a:lnTo>
                  <a:lnTo>
                    <a:pt x="392144" y="423577"/>
                  </a:lnTo>
                  <a:lnTo>
                    <a:pt x="393954" y="423386"/>
                  </a:lnTo>
                  <a:lnTo>
                    <a:pt x="393668" y="421577"/>
                  </a:lnTo>
                  <a:lnTo>
                    <a:pt x="395001" y="417862"/>
                  </a:lnTo>
                  <a:lnTo>
                    <a:pt x="386048" y="419005"/>
                  </a:lnTo>
                  <a:lnTo>
                    <a:pt x="381952" y="415862"/>
                  </a:lnTo>
                  <a:lnTo>
                    <a:pt x="383286" y="412147"/>
                  </a:lnTo>
                  <a:lnTo>
                    <a:pt x="374237" y="398812"/>
                  </a:lnTo>
                  <a:lnTo>
                    <a:pt x="360140" y="375285"/>
                  </a:lnTo>
                  <a:lnTo>
                    <a:pt x="345757" y="377190"/>
                  </a:lnTo>
                  <a:lnTo>
                    <a:pt x="325184" y="359950"/>
                  </a:lnTo>
                  <a:lnTo>
                    <a:pt x="319850" y="360712"/>
                  </a:lnTo>
                  <a:lnTo>
                    <a:pt x="311562" y="367189"/>
                  </a:lnTo>
                  <a:lnTo>
                    <a:pt x="301657" y="361283"/>
                  </a:lnTo>
                  <a:lnTo>
                    <a:pt x="310039" y="342043"/>
                  </a:lnTo>
                  <a:lnTo>
                    <a:pt x="310896" y="334709"/>
                  </a:lnTo>
                  <a:lnTo>
                    <a:pt x="314039" y="330613"/>
                  </a:lnTo>
                  <a:lnTo>
                    <a:pt x="305657" y="322707"/>
                  </a:lnTo>
                  <a:lnTo>
                    <a:pt x="286226" y="314325"/>
                  </a:lnTo>
                  <a:lnTo>
                    <a:pt x="274415" y="321373"/>
                  </a:lnTo>
                  <a:lnTo>
                    <a:pt x="272129" y="318040"/>
                  </a:lnTo>
                  <a:lnTo>
                    <a:pt x="264414" y="300895"/>
                  </a:lnTo>
                  <a:lnTo>
                    <a:pt x="263842" y="310134"/>
                  </a:lnTo>
                  <a:lnTo>
                    <a:pt x="248126" y="315754"/>
                  </a:lnTo>
                  <a:lnTo>
                    <a:pt x="239744" y="307848"/>
                  </a:lnTo>
                  <a:lnTo>
                    <a:pt x="236601" y="311848"/>
                  </a:lnTo>
                  <a:lnTo>
                    <a:pt x="234315" y="308515"/>
                  </a:lnTo>
                  <a:lnTo>
                    <a:pt x="229457" y="312801"/>
                  </a:lnTo>
                  <a:lnTo>
                    <a:pt x="227647" y="313087"/>
                  </a:lnTo>
                  <a:lnTo>
                    <a:pt x="222504" y="315563"/>
                  </a:lnTo>
                  <a:lnTo>
                    <a:pt x="220408" y="314039"/>
                  </a:lnTo>
                  <a:lnTo>
                    <a:pt x="205454" y="325088"/>
                  </a:lnTo>
                  <a:lnTo>
                    <a:pt x="194786" y="313754"/>
                  </a:lnTo>
                  <a:lnTo>
                    <a:pt x="191262" y="314230"/>
                  </a:lnTo>
                  <a:lnTo>
                    <a:pt x="180594" y="302990"/>
                  </a:lnTo>
                  <a:lnTo>
                    <a:pt x="172498" y="296799"/>
                  </a:lnTo>
                  <a:lnTo>
                    <a:pt x="169069" y="284512"/>
                  </a:lnTo>
                  <a:lnTo>
                    <a:pt x="156686" y="287941"/>
                  </a:lnTo>
                  <a:lnTo>
                    <a:pt x="152495" y="297561"/>
                  </a:lnTo>
                  <a:lnTo>
                    <a:pt x="151543" y="290513"/>
                  </a:lnTo>
                  <a:lnTo>
                    <a:pt x="148209" y="292703"/>
                  </a:lnTo>
                  <a:lnTo>
                    <a:pt x="144304" y="291465"/>
                  </a:lnTo>
                  <a:lnTo>
                    <a:pt x="141256" y="295466"/>
                  </a:lnTo>
                  <a:lnTo>
                    <a:pt x="133350" y="291084"/>
                  </a:lnTo>
                  <a:lnTo>
                    <a:pt x="131350" y="289560"/>
                  </a:lnTo>
                  <a:lnTo>
                    <a:pt x="131064" y="287750"/>
                  </a:lnTo>
                  <a:lnTo>
                    <a:pt x="132397" y="283940"/>
                  </a:lnTo>
                  <a:lnTo>
                    <a:pt x="130397" y="282416"/>
                  </a:lnTo>
                  <a:lnTo>
                    <a:pt x="135064" y="276320"/>
                  </a:lnTo>
                  <a:lnTo>
                    <a:pt x="134588" y="272796"/>
                  </a:lnTo>
                  <a:lnTo>
                    <a:pt x="135636" y="267176"/>
                  </a:lnTo>
                  <a:lnTo>
                    <a:pt x="135160" y="263652"/>
                  </a:lnTo>
                  <a:lnTo>
                    <a:pt x="137541" y="254222"/>
                  </a:lnTo>
                  <a:lnTo>
                    <a:pt x="129730" y="249841"/>
                  </a:lnTo>
                  <a:lnTo>
                    <a:pt x="126587" y="253841"/>
                  </a:lnTo>
                  <a:lnTo>
                    <a:pt x="120491" y="249269"/>
                  </a:lnTo>
                  <a:lnTo>
                    <a:pt x="121825" y="245459"/>
                  </a:lnTo>
                  <a:lnTo>
                    <a:pt x="113729" y="239268"/>
                  </a:lnTo>
                  <a:lnTo>
                    <a:pt x="103632" y="246031"/>
                  </a:lnTo>
                  <a:lnTo>
                    <a:pt x="99536" y="242983"/>
                  </a:lnTo>
                  <a:lnTo>
                    <a:pt x="94392" y="245459"/>
                  </a:lnTo>
                  <a:lnTo>
                    <a:pt x="91630" y="238601"/>
                  </a:lnTo>
                  <a:lnTo>
                    <a:pt x="85820" y="235744"/>
                  </a:lnTo>
                  <a:lnTo>
                    <a:pt x="80867" y="240030"/>
                  </a:lnTo>
                  <a:lnTo>
                    <a:pt x="73438" y="239173"/>
                  </a:lnTo>
                  <a:lnTo>
                    <a:pt x="73723" y="240983"/>
                  </a:lnTo>
                  <a:lnTo>
                    <a:pt x="67818" y="238125"/>
                  </a:lnTo>
                  <a:lnTo>
                    <a:pt x="64960" y="243935"/>
                  </a:lnTo>
                  <a:lnTo>
                    <a:pt x="64675" y="242126"/>
                  </a:lnTo>
                  <a:lnTo>
                    <a:pt x="59531" y="244602"/>
                  </a:lnTo>
                  <a:lnTo>
                    <a:pt x="59246" y="228314"/>
                  </a:lnTo>
                  <a:lnTo>
                    <a:pt x="55150" y="225266"/>
                  </a:lnTo>
                  <a:lnTo>
                    <a:pt x="52197" y="216598"/>
                  </a:lnTo>
                  <a:lnTo>
                    <a:pt x="46863" y="217265"/>
                  </a:lnTo>
                  <a:lnTo>
                    <a:pt x="38100" y="220313"/>
                  </a:lnTo>
                  <a:lnTo>
                    <a:pt x="36862" y="211360"/>
                  </a:lnTo>
                  <a:lnTo>
                    <a:pt x="16669" y="210407"/>
                  </a:lnTo>
                  <a:lnTo>
                    <a:pt x="14002" y="218027"/>
                  </a:lnTo>
                  <a:lnTo>
                    <a:pt x="10668" y="220313"/>
                  </a:lnTo>
                  <a:lnTo>
                    <a:pt x="8191" y="215170"/>
                  </a:lnTo>
                  <a:lnTo>
                    <a:pt x="7620" y="211646"/>
                  </a:lnTo>
                  <a:lnTo>
                    <a:pt x="12097" y="203740"/>
                  </a:lnTo>
                  <a:lnTo>
                    <a:pt x="11621" y="200216"/>
                  </a:lnTo>
                  <a:lnTo>
                    <a:pt x="16383" y="194120"/>
                  </a:lnTo>
                  <a:lnTo>
                    <a:pt x="19240" y="188309"/>
                  </a:lnTo>
                  <a:lnTo>
                    <a:pt x="17526" y="175831"/>
                  </a:lnTo>
                  <a:lnTo>
                    <a:pt x="15335" y="172498"/>
                  </a:lnTo>
                  <a:lnTo>
                    <a:pt x="16192" y="165163"/>
                  </a:lnTo>
                  <a:lnTo>
                    <a:pt x="12097" y="162116"/>
                  </a:lnTo>
                  <a:lnTo>
                    <a:pt x="6477" y="160972"/>
                  </a:lnTo>
                  <a:lnTo>
                    <a:pt x="2096" y="141637"/>
                  </a:lnTo>
                  <a:lnTo>
                    <a:pt x="0" y="140113"/>
                  </a:lnTo>
                  <a:lnTo>
                    <a:pt x="29908" y="130683"/>
                  </a:lnTo>
                  <a:lnTo>
                    <a:pt x="27813" y="129159"/>
                  </a:lnTo>
                  <a:lnTo>
                    <a:pt x="25336" y="124016"/>
                  </a:lnTo>
                  <a:lnTo>
                    <a:pt x="29813" y="116205"/>
                  </a:lnTo>
                  <a:lnTo>
                    <a:pt x="28575" y="107347"/>
                  </a:lnTo>
                  <a:lnTo>
                    <a:pt x="20288" y="99346"/>
                  </a:lnTo>
                  <a:lnTo>
                    <a:pt x="18002" y="96012"/>
                  </a:lnTo>
                  <a:lnTo>
                    <a:pt x="19050" y="90488"/>
                  </a:lnTo>
                  <a:lnTo>
                    <a:pt x="21717" y="82868"/>
                  </a:lnTo>
                  <a:lnTo>
                    <a:pt x="30004" y="76295"/>
                  </a:lnTo>
                  <a:lnTo>
                    <a:pt x="38957" y="75152"/>
                  </a:lnTo>
                  <a:lnTo>
                    <a:pt x="47054" y="66770"/>
                  </a:lnTo>
                  <a:lnTo>
                    <a:pt x="51911" y="62579"/>
                  </a:lnTo>
                  <a:lnTo>
                    <a:pt x="54864" y="56674"/>
                  </a:lnTo>
                  <a:lnTo>
                    <a:pt x="59722" y="52483"/>
                  </a:lnTo>
                  <a:lnTo>
                    <a:pt x="61055" y="48578"/>
                  </a:lnTo>
                  <a:lnTo>
                    <a:pt x="62389" y="44863"/>
                  </a:lnTo>
                  <a:lnTo>
                    <a:pt x="64675" y="48101"/>
                  </a:lnTo>
                  <a:lnTo>
                    <a:pt x="68866" y="38576"/>
                  </a:lnTo>
                  <a:lnTo>
                    <a:pt x="75533" y="34004"/>
                  </a:lnTo>
                  <a:lnTo>
                    <a:pt x="84296" y="31052"/>
                  </a:lnTo>
                  <a:lnTo>
                    <a:pt x="89916" y="32099"/>
                  </a:lnTo>
                  <a:lnTo>
                    <a:pt x="101060" y="19717"/>
                  </a:lnTo>
                  <a:lnTo>
                    <a:pt x="116776" y="14097"/>
                  </a:lnTo>
                  <a:lnTo>
                    <a:pt x="132683" y="10096"/>
                  </a:lnTo>
                  <a:lnTo>
                    <a:pt x="148399" y="4477"/>
                  </a:lnTo>
                  <a:lnTo>
                    <a:pt x="152686" y="9239"/>
                  </a:lnTo>
                  <a:lnTo>
                    <a:pt x="163258" y="6096"/>
                  </a:lnTo>
                  <a:lnTo>
                    <a:pt x="164592" y="2286"/>
                  </a:lnTo>
                  <a:lnTo>
                    <a:pt x="167926" y="0"/>
                  </a:lnTo>
                  <a:lnTo>
                    <a:pt x="180784" y="14669"/>
                  </a:lnTo>
                  <a:lnTo>
                    <a:pt x="188976" y="20860"/>
                  </a:lnTo>
                  <a:lnTo>
                    <a:pt x="203835" y="36957"/>
                  </a:lnTo>
                  <a:lnTo>
                    <a:pt x="202311" y="38957"/>
                  </a:lnTo>
                  <a:lnTo>
                    <a:pt x="204311" y="40577"/>
                  </a:lnTo>
                  <a:lnTo>
                    <a:pt x="211074" y="36004"/>
                  </a:lnTo>
                  <a:lnTo>
                    <a:pt x="214884" y="37338"/>
                  </a:lnTo>
                  <a:lnTo>
                    <a:pt x="219456" y="44005"/>
                  </a:lnTo>
                  <a:lnTo>
                    <a:pt x="218122" y="47816"/>
                  </a:lnTo>
                  <a:lnTo>
                    <a:pt x="222218" y="50863"/>
                  </a:lnTo>
                  <a:lnTo>
                    <a:pt x="228981" y="60865"/>
                  </a:lnTo>
                  <a:lnTo>
                    <a:pt x="230791" y="60579"/>
                  </a:lnTo>
                  <a:lnTo>
                    <a:pt x="232315" y="58579"/>
                  </a:lnTo>
                  <a:lnTo>
                    <a:pt x="234601" y="61913"/>
                  </a:lnTo>
                  <a:lnTo>
                    <a:pt x="238792" y="79534"/>
                  </a:lnTo>
                  <a:lnTo>
                    <a:pt x="243459" y="73438"/>
                  </a:lnTo>
                  <a:lnTo>
                    <a:pt x="255365" y="80963"/>
                  </a:lnTo>
                  <a:lnTo>
                    <a:pt x="253555" y="81153"/>
                  </a:lnTo>
                  <a:lnTo>
                    <a:pt x="255651" y="82677"/>
                  </a:lnTo>
                  <a:lnTo>
                    <a:pt x="250984" y="88773"/>
                  </a:lnTo>
                  <a:lnTo>
                    <a:pt x="260128" y="89345"/>
                  </a:lnTo>
                  <a:lnTo>
                    <a:pt x="263271" y="85344"/>
                  </a:lnTo>
                  <a:lnTo>
                    <a:pt x="273367" y="78581"/>
                  </a:lnTo>
                  <a:lnTo>
                    <a:pt x="278987" y="79629"/>
                  </a:lnTo>
                  <a:lnTo>
                    <a:pt x="287846" y="63913"/>
                  </a:lnTo>
                  <a:lnTo>
                    <a:pt x="292989" y="61436"/>
                  </a:lnTo>
                  <a:lnTo>
                    <a:pt x="297942" y="57150"/>
                  </a:lnTo>
                  <a:lnTo>
                    <a:pt x="308991" y="57531"/>
                  </a:lnTo>
                  <a:lnTo>
                    <a:pt x="314801" y="60388"/>
                  </a:lnTo>
                  <a:lnTo>
                    <a:pt x="318897" y="63437"/>
                  </a:lnTo>
                  <a:lnTo>
                    <a:pt x="323564" y="57436"/>
                  </a:lnTo>
                  <a:lnTo>
                    <a:pt x="330708" y="56483"/>
                  </a:lnTo>
                  <a:lnTo>
                    <a:pt x="336328" y="57531"/>
                  </a:lnTo>
                  <a:lnTo>
                    <a:pt x="336137" y="55721"/>
                  </a:lnTo>
                  <a:lnTo>
                    <a:pt x="341281" y="53245"/>
                  </a:lnTo>
                  <a:lnTo>
                    <a:pt x="352806" y="57150"/>
                  </a:lnTo>
                  <a:lnTo>
                    <a:pt x="353853" y="51626"/>
                  </a:lnTo>
                  <a:lnTo>
                    <a:pt x="356711" y="45720"/>
                  </a:lnTo>
                  <a:lnTo>
                    <a:pt x="363664" y="43053"/>
                  </a:lnTo>
                  <a:lnTo>
                    <a:pt x="373380" y="47149"/>
                  </a:lnTo>
                  <a:lnTo>
                    <a:pt x="380333" y="44482"/>
                  </a:lnTo>
                  <a:lnTo>
                    <a:pt x="389763" y="46863"/>
                  </a:lnTo>
                  <a:lnTo>
                    <a:pt x="394049" y="51721"/>
                  </a:lnTo>
                  <a:lnTo>
                    <a:pt x="395478" y="62389"/>
                  </a:lnTo>
                  <a:lnTo>
                    <a:pt x="400050" y="69056"/>
                  </a:lnTo>
                  <a:lnTo>
                    <a:pt x="384620" y="76581"/>
                  </a:lnTo>
                  <a:lnTo>
                    <a:pt x="387096" y="81629"/>
                  </a:lnTo>
                  <a:lnTo>
                    <a:pt x="385953" y="87249"/>
                  </a:lnTo>
                  <a:lnTo>
                    <a:pt x="383953" y="85630"/>
                  </a:lnTo>
                  <a:lnTo>
                    <a:pt x="378809" y="88106"/>
                  </a:lnTo>
                  <a:lnTo>
                    <a:pt x="377285" y="90202"/>
                  </a:lnTo>
                  <a:lnTo>
                    <a:pt x="379286" y="91726"/>
                  </a:lnTo>
                  <a:lnTo>
                    <a:pt x="379762" y="95250"/>
                  </a:lnTo>
                  <a:lnTo>
                    <a:pt x="374809" y="99536"/>
                  </a:lnTo>
                  <a:lnTo>
                    <a:pt x="378904" y="102679"/>
                  </a:lnTo>
                  <a:lnTo>
                    <a:pt x="377571" y="106489"/>
                  </a:lnTo>
                  <a:lnTo>
                    <a:pt x="383191" y="107537"/>
                  </a:lnTo>
                  <a:lnTo>
                    <a:pt x="386525" y="105251"/>
                  </a:lnTo>
                  <a:lnTo>
                    <a:pt x="388811" y="108585"/>
                  </a:lnTo>
                  <a:lnTo>
                    <a:pt x="385476" y="110871"/>
                  </a:lnTo>
                  <a:lnTo>
                    <a:pt x="391287" y="113729"/>
                  </a:lnTo>
                  <a:lnTo>
                    <a:pt x="390239" y="119253"/>
                  </a:lnTo>
                  <a:lnTo>
                    <a:pt x="392716" y="124396"/>
                  </a:lnTo>
                  <a:lnTo>
                    <a:pt x="395478" y="131254"/>
                  </a:lnTo>
                  <a:lnTo>
                    <a:pt x="397287" y="131064"/>
                  </a:lnTo>
                  <a:lnTo>
                    <a:pt x="395764" y="133064"/>
                  </a:lnTo>
                  <a:lnTo>
                    <a:pt x="399764" y="136112"/>
                  </a:lnTo>
                  <a:lnTo>
                    <a:pt x="406718" y="133445"/>
                  </a:lnTo>
                  <a:lnTo>
                    <a:pt x="417766" y="133826"/>
                  </a:lnTo>
                  <a:lnTo>
                    <a:pt x="419767" y="135350"/>
                  </a:lnTo>
                  <a:lnTo>
                    <a:pt x="424053" y="140208"/>
                  </a:lnTo>
                  <a:lnTo>
                    <a:pt x="428149" y="143256"/>
                  </a:lnTo>
                  <a:lnTo>
                    <a:pt x="427006" y="148876"/>
                  </a:lnTo>
                  <a:lnTo>
                    <a:pt x="429577" y="154019"/>
                  </a:lnTo>
                  <a:lnTo>
                    <a:pt x="427101" y="163354"/>
                  </a:lnTo>
                  <a:lnTo>
                    <a:pt x="428530" y="174022"/>
                  </a:lnTo>
                  <a:lnTo>
                    <a:pt x="440912" y="170593"/>
                  </a:lnTo>
                  <a:lnTo>
                    <a:pt x="441103" y="172403"/>
                  </a:lnTo>
                  <a:lnTo>
                    <a:pt x="446532" y="171736"/>
                  </a:lnTo>
                  <a:lnTo>
                    <a:pt x="451390" y="167354"/>
                  </a:lnTo>
                  <a:lnTo>
                    <a:pt x="456819" y="166688"/>
                  </a:lnTo>
                  <a:lnTo>
                    <a:pt x="456152" y="161354"/>
                  </a:lnTo>
                  <a:lnTo>
                    <a:pt x="463105" y="158591"/>
                  </a:lnTo>
                  <a:lnTo>
                    <a:pt x="460534" y="153543"/>
                  </a:lnTo>
                  <a:lnTo>
                    <a:pt x="463962" y="151257"/>
                  </a:lnTo>
                  <a:lnTo>
                    <a:pt x="467773" y="152495"/>
                  </a:lnTo>
                  <a:lnTo>
                    <a:pt x="469106" y="148780"/>
                  </a:lnTo>
                  <a:lnTo>
                    <a:pt x="474726" y="149828"/>
                  </a:lnTo>
                  <a:lnTo>
                    <a:pt x="476726" y="151352"/>
                  </a:lnTo>
                  <a:lnTo>
                    <a:pt x="491109" y="149447"/>
                  </a:lnTo>
                  <a:lnTo>
                    <a:pt x="497586" y="143161"/>
                  </a:lnTo>
                  <a:lnTo>
                    <a:pt x="495109" y="138017"/>
                  </a:lnTo>
                  <a:lnTo>
                    <a:pt x="498443" y="135827"/>
                  </a:lnTo>
                  <a:lnTo>
                    <a:pt x="502825" y="127921"/>
                  </a:lnTo>
                  <a:lnTo>
                    <a:pt x="504634" y="127730"/>
                  </a:lnTo>
                  <a:lnTo>
                    <a:pt x="505396" y="133064"/>
                  </a:lnTo>
                  <a:lnTo>
                    <a:pt x="511493" y="137731"/>
                  </a:lnTo>
                  <a:lnTo>
                    <a:pt x="511683" y="139446"/>
                  </a:lnTo>
                  <a:lnTo>
                    <a:pt x="515302" y="138970"/>
                  </a:lnTo>
                  <a:lnTo>
                    <a:pt x="515493" y="140779"/>
                  </a:lnTo>
                  <a:lnTo>
                    <a:pt x="517112" y="138779"/>
                  </a:lnTo>
                  <a:lnTo>
                    <a:pt x="514635" y="133636"/>
                  </a:lnTo>
                  <a:lnTo>
                    <a:pt x="522541" y="138017"/>
                  </a:lnTo>
                  <a:lnTo>
                    <a:pt x="527018" y="144685"/>
                  </a:lnTo>
                  <a:lnTo>
                    <a:pt x="531971" y="140398"/>
                  </a:lnTo>
                  <a:lnTo>
                    <a:pt x="535971" y="143542"/>
                  </a:lnTo>
                  <a:lnTo>
                    <a:pt x="535114" y="150876"/>
                  </a:lnTo>
                  <a:lnTo>
                    <a:pt x="541020" y="153734"/>
                  </a:lnTo>
                  <a:lnTo>
                    <a:pt x="539877" y="159353"/>
                  </a:lnTo>
                  <a:lnTo>
                    <a:pt x="547306" y="160115"/>
                  </a:lnTo>
                  <a:lnTo>
                    <a:pt x="550736" y="157925"/>
                  </a:lnTo>
                  <a:lnTo>
                    <a:pt x="554545" y="159258"/>
                  </a:lnTo>
                  <a:lnTo>
                    <a:pt x="562165" y="161830"/>
                  </a:lnTo>
                  <a:lnTo>
                    <a:pt x="562832" y="167164"/>
                  </a:lnTo>
                  <a:lnTo>
                    <a:pt x="569023" y="171831"/>
                  </a:lnTo>
                  <a:lnTo>
                    <a:pt x="574167" y="169259"/>
                  </a:lnTo>
                  <a:lnTo>
                    <a:pt x="574643" y="172879"/>
                  </a:lnTo>
                  <a:lnTo>
                    <a:pt x="578168" y="172403"/>
                  </a:lnTo>
                  <a:lnTo>
                    <a:pt x="585121" y="169640"/>
                  </a:lnTo>
                  <a:lnTo>
                    <a:pt x="588264" y="165640"/>
                  </a:lnTo>
                  <a:lnTo>
                    <a:pt x="588264" y="165640"/>
                  </a:lnTo>
                  <a:lnTo>
                    <a:pt x="593693" y="164878"/>
                  </a:lnTo>
                  <a:lnTo>
                    <a:pt x="606266" y="163259"/>
                  </a:lnTo>
                  <a:lnTo>
                    <a:pt x="613886" y="165830"/>
                  </a:lnTo>
                  <a:lnTo>
                    <a:pt x="611505" y="175260"/>
                  </a:lnTo>
                  <a:lnTo>
                    <a:pt x="613124" y="187738"/>
                  </a:lnTo>
                  <a:lnTo>
                    <a:pt x="610457" y="195263"/>
                  </a:lnTo>
                  <a:lnTo>
                    <a:pt x="621125" y="206597"/>
                  </a:lnTo>
                  <a:lnTo>
                    <a:pt x="632841" y="212312"/>
                  </a:lnTo>
                  <a:lnTo>
                    <a:pt x="633793" y="219456"/>
                  </a:lnTo>
                  <a:lnTo>
                    <a:pt x="641413" y="222028"/>
                  </a:lnTo>
                  <a:lnTo>
                    <a:pt x="636556" y="226314"/>
                  </a:lnTo>
                  <a:lnTo>
                    <a:pt x="635412" y="231838"/>
                  </a:lnTo>
                  <a:lnTo>
                    <a:pt x="638842" y="244126"/>
                  </a:lnTo>
                  <a:lnTo>
                    <a:pt x="636651" y="255270"/>
                  </a:lnTo>
                  <a:lnTo>
                    <a:pt x="630460" y="263366"/>
                  </a:lnTo>
                  <a:lnTo>
                    <a:pt x="626745" y="276606"/>
                  </a:lnTo>
                  <a:lnTo>
                    <a:pt x="625887" y="283940"/>
                  </a:lnTo>
                  <a:lnTo>
                    <a:pt x="629031" y="294322"/>
                  </a:lnTo>
                  <a:lnTo>
                    <a:pt x="627983" y="299942"/>
                  </a:lnTo>
                  <a:lnTo>
                    <a:pt x="623506" y="307753"/>
                  </a:lnTo>
                  <a:lnTo>
                    <a:pt x="617125" y="328613"/>
                  </a:lnTo>
                  <a:lnTo>
                    <a:pt x="615219" y="341567"/>
                  </a:lnTo>
                  <a:lnTo>
                    <a:pt x="601503" y="348805"/>
                  </a:lnTo>
                  <a:lnTo>
                    <a:pt x="586264" y="343567"/>
                  </a:lnTo>
                  <a:lnTo>
                    <a:pt x="573691" y="345186"/>
                  </a:lnTo>
                  <a:lnTo>
                    <a:pt x="555212" y="344043"/>
                  </a:lnTo>
                  <a:lnTo>
                    <a:pt x="553688" y="346043"/>
                  </a:lnTo>
                  <a:lnTo>
                    <a:pt x="550354" y="348329"/>
                  </a:lnTo>
                  <a:lnTo>
                    <a:pt x="522922" y="348329"/>
                  </a:lnTo>
                  <a:lnTo>
                    <a:pt x="522732" y="360997"/>
                  </a:lnTo>
                  <a:lnTo>
                    <a:pt x="517874" y="365284"/>
                  </a:lnTo>
                  <a:lnTo>
                    <a:pt x="512445" y="366046"/>
                  </a:lnTo>
                  <a:lnTo>
                    <a:pt x="499681" y="380429"/>
                  </a:lnTo>
                  <a:lnTo>
                    <a:pt x="492347" y="394049"/>
                  </a:lnTo>
                  <a:lnTo>
                    <a:pt x="492823" y="397573"/>
                  </a:lnTo>
                  <a:lnTo>
                    <a:pt x="487966" y="401860"/>
                  </a:lnTo>
                  <a:lnTo>
                    <a:pt x="486632" y="405670"/>
                  </a:lnTo>
                  <a:lnTo>
                    <a:pt x="481965" y="411766"/>
                  </a:lnTo>
                  <a:lnTo>
                    <a:pt x="468725" y="422529"/>
                  </a:lnTo>
                  <a:lnTo>
                    <a:pt x="464344" y="430435"/>
                  </a:lnTo>
                  <a:lnTo>
                    <a:pt x="454723" y="440722"/>
                  </a:lnTo>
                  <a:lnTo>
                    <a:pt x="441674" y="438817"/>
                  </a:lnTo>
                  <a:lnTo>
                    <a:pt x="436245" y="439484"/>
                  </a:lnTo>
                  <a:lnTo>
                    <a:pt x="433101" y="443579"/>
                  </a:lnTo>
                  <a:lnTo>
                    <a:pt x="427768" y="444246"/>
                  </a:lnTo>
                  <a:lnTo>
                    <a:pt x="421291" y="450628"/>
                  </a:lnTo>
                  <a:lnTo>
                    <a:pt x="411861" y="448246"/>
                  </a:lnTo>
                  <a:lnTo>
                    <a:pt x="402812" y="44938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pic>
        <p:nvPicPr>
          <p:cNvPr id="2" name="Obrázek 1" descr="Obsah obrázku černá, tma&#10;&#10;Popis byl vytvořen automaticky">
            <a:extLst>
              <a:ext uri="{FF2B5EF4-FFF2-40B4-BE49-F238E27FC236}">
                <a16:creationId xmlns:a16="http://schemas.microsoft.com/office/drawing/2014/main" id="{5ED16656-7EAD-8F15-A68A-1064E7E204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200" y="6078"/>
            <a:ext cx="1464229" cy="59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48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Obrázek 2" descr="Obsah obrázku černá, tma&#10;&#10;Popis byl vytvořen automaticky">
            <a:extLst>
              <a:ext uri="{FF2B5EF4-FFF2-40B4-BE49-F238E27FC236}">
                <a16:creationId xmlns:a16="http://schemas.microsoft.com/office/drawing/2014/main" id="{9BB68689-9A05-18B4-BD49-3338625589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125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005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681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47463" y="1160781"/>
            <a:ext cx="52200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 dirty="0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 dirty="0">
                <a:solidFill>
                  <a:schemeClr val="bg1"/>
                </a:solidFill>
              </a:rPr>
              <a:t>Strategické analýzy potřeb resortu zdravotnictví 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663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5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5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6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7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92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04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8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 dirty="0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1" y="240974"/>
            <a:ext cx="8648147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29" name="Ovál 29">
            <a:extLst>
              <a:ext uri="{FF2B5EF4-FFF2-40B4-BE49-F238E27FC236}">
                <a16:creationId xmlns:a16="http://schemas.microsoft.com/office/drawing/2014/main" id="{E411B488-D6A9-4125-9226-91E8FF7C26F2}"/>
              </a:ext>
            </a:extLst>
          </p:cNvPr>
          <p:cNvSpPr/>
          <p:nvPr userDrawn="1"/>
        </p:nvSpPr>
        <p:spPr>
          <a:xfrm>
            <a:off x="8139289" y="752121"/>
            <a:ext cx="1747911" cy="1747911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Ovál 30">
            <a:extLst>
              <a:ext uri="{FF2B5EF4-FFF2-40B4-BE49-F238E27FC236}">
                <a16:creationId xmlns:a16="http://schemas.microsoft.com/office/drawing/2014/main" id="{822DE0E7-21EC-4CAD-9CAC-791515B7EB64}"/>
              </a:ext>
            </a:extLst>
          </p:cNvPr>
          <p:cNvSpPr/>
          <p:nvPr userDrawn="1"/>
        </p:nvSpPr>
        <p:spPr>
          <a:xfrm>
            <a:off x="8256659" y="869491"/>
            <a:ext cx="1513171" cy="1513171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1" name="Obrázek 3">
            <a:extLst>
              <a:ext uri="{FF2B5EF4-FFF2-40B4-BE49-F238E27FC236}">
                <a16:creationId xmlns:a16="http://schemas.microsoft.com/office/drawing/2014/main" id="{BCAAFFEC-4A0F-48DD-BAB8-3AD3D610DB9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729" y="1265655"/>
            <a:ext cx="150093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6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4377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 dirty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 dirty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 dirty="0"/>
              <a:t>Vložte podnadpis</a:t>
            </a:r>
          </a:p>
        </p:txBody>
      </p:sp>
      <p:sp>
        <p:nvSpPr>
          <p:cNvPr id="23" name="Rovnoramenný trojúhelník 4">
            <a:extLst>
              <a:ext uri="{FF2B5EF4-FFF2-40B4-BE49-F238E27FC236}">
                <a16:creationId xmlns:a16="http://schemas.microsoft.com/office/drawing/2014/main" id="{DC0E0343-5C45-43CF-8F9D-7E1B45D81C97}"/>
              </a:ext>
            </a:extLst>
          </p:cNvPr>
          <p:cNvSpPr/>
          <p:nvPr userDrawn="1"/>
        </p:nvSpPr>
        <p:spPr>
          <a:xfrm rot="1106797">
            <a:off x="9882938" y="3843575"/>
            <a:ext cx="962460" cy="1373876"/>
          </a:xfrm>
          <a:prstGeom prst="triangle">
            <a:avLst>
              <a:gd name="adj" fmla="val 34206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vál 22">
            <a:extLst>
              <a:ext uri="{FF2B5EF4-FFF2-40B4-BE49-F238E27FC236}">
                <a16:creationId xmlns:a16="http://schemas.microsoft.com/office/drawing/2014/main" id="{EAB28B21-0EBC-4D5E-A01B-64E94BE63564}"/>
              </a:ext>
            </a:extLst>
          </p:cNvPr>
          <p:cNvSpPr/>
          <p:nvPr userDrawn="1"/>
        </p:nvSpPr>
        <p:spPr>
          <a:xfrm>
            <a:off x="9573906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Ovál 23">
            <a:extLst>
              <a:ext uri="{FF2B5EF4-FFF2-40B4-BE49-F238E27FC236}">
                <a16:creationId xmlns:a16="http://schemas.microsoft.com/office/drawing/2014/main" id="{2D70AF7D-718E-4855-BE82-7D311FFE57F9}"/>
              </a:ext>
            </a:extLst>
          </p:cNvPr>
          <p:cNvSpPr/>
          <p:nvPr userDrawn="1"/>
        </p:nvSpPr>
        <p:spPr>
          <a:xfrm>
            <a:off x="9643042" y="4904471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2" name="Obrázek 6">
            <a:extLst>
              <a:ext uri="{FF2B5EF4-FFF2-40B4-BE49-F238E27FC236}">
                <a16:creationId xmlns:a16="http://schemas.microsoft.com/office/drawing/2014/main" id="{D946300A-C6F1-4177-8ADA-FAB7F5E45A3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18" y="5028994"/>
            <a:ext cx="987296" cy="621997"/>
          </a:xfrm>
          <a:prstGeom prst="rect">
            <a:avLst/>
          </a:prstGeom>
        </p:spPr>
      </p:pic>
      <p:pic>
        <p:nvPicPr>
          <p:cNvPr id="19" name="Obrázek 18" descr="Obsah obrázku text, klipart&#10;&#10;Popis byl vytvořen automaticky">
            <a:extLst>
              <a:ext uri="{FF2B5EF4-FFF2-40B4-BE49-F238E27FC236}">
                <a16:creationId xmlns:a16="http://schemas.microsoft.com/office/drawing/2014/main" id="{E5F112D5-C341-425C-9DA2-309A78100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1" b="16646"/>
          <a:stretch/>
        </p:blipFill>
        <p:spPr>
          <a:xfrm>
            <a:off x="9811726" y="127392"/>
            <a:ext cx="2380274" cy="4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93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785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51652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3" name="Rovnoramenný trojúhelník 4">
            <a:extLst>
              <a:ext uri="{FF2B5EF4-FFF2-40B4-BE49-F238E27FC236}">
                <a16:creationId xmlns:a16="http://schemas.microsoft.com/office/drawing/2014/main" id="{55C49773-EC85-AD13-D4F3-F47D3B60ABE8}"/>
              </a:ext>
            </a:extLst>
          </p:cNvPr>
          <p:cNvSpPr/>
          <p:nvPr userDrawn="1"/>
        </p:nvSpPr>
        <p:spPr>
          <a:xfrm rot="1106797">
            <a:off x="9882938" y="3843575"/>
            <a:ext cx="962460" cy="1373876"/>
          </a:xfrm>
          <a:prstGeom prst="triangle">
            <a:avLst>
              <a:gd name="adj" fmla="val 34206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57536" y="-957388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 dirty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 dirty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spcBef>
                <a:spcPts val="400"/>
              </a:spcBef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 dirty="0"/>
              <a:t>Vložte podnadpis</a:t>
            </a:r>
          </a:p>
        </p:txBody>
      </p:sp>
      <p:sp>
        <p:nvSpPr>
          <p:cNvPr id="45" name="Ovál 22">
            <a:extLst>
              <a:ext uri="{FF2B5EF4-FFF2-40B4-BE49-F238E27FC236}">
                <a16:creationId xmlns:a16="http://schemas.microsoft.com/office/drawing/2014/main" id="{59E36A8E-3697-4C73-95B1-22301C49378D}"/>
              </a:ext>
            </a:extLst>
          </p:cNvPr>
          <p:cNvSpPr/>
          <p:nvPr userDrawn="1"/>
        </p:nvSpPr>
        <p:spPr>
          <a:xfrm>
            <a:off x="9573906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6" name="Obrázek 6">
            <a:extLst>
              <a:ext uri="{FF2B5EF4-FFF2-40B4-BE49-F238E27FC236}">
                <a16:creationId xmlns:a16="http://schemas.microsoft.com/office/drawing/2014/main" id="{05F30CBD-276E-4592-A53F-00AD748AB5F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67569"/>
            <a:ext cx="855153" cy="801706"/>
          </a:xfrm>
          <a:prstGeom prst="rect">
            <a:avLst/>
          </a:prstGeom>
        </p:spPr>
      </p:pic>
      <p:sp>
        <p:nvSpPr>
          <p:cNvPr id="47" name="Ovál 23">
            <a:extLst>
              <a:ext uri="{FF2B5EF4-FFF2-40B4-BE49-F238E27FC236}">
                <a16:creationId xmlns:a16="http://schemas.microsoft.com/office/drawing/2014/main" id="{26D5453A-1316-4DC8-B5F5-F924B344E62F}"/>
              </a:ext>
            </a:extLst>
          </p:cNvPr>
          <p:cNvSpPr/>
          <p:nvPr userDrawn="1"/>
        </p:nvSpPr>
        <p:spPr>
          <a:xfrm>
            <a:off x="9643042" y="4904471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EF970B5-BD9E-24B0-F7C7-907FE713F588}"/>
              </a:ext>
            </a:extLst>
          </p:cNvPr>
          <p:cNvSpPr txBox="1"/>
          <p:nvPr userDrawn="1"/>
        </p:nvSpPr>
        <p:spPr>
          <a:xfrm>
            <a:off x="311925" y="6254964"/>
            <a:ext cx="68430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onkologický plán České republiky (NOP ČR 2030) </a:t>
            </a:r>
          </a:p>
        </p:txBody>
      </p:sp>
      <p:pic>
        <p:nvPicPr>
          <p:cNvPr id="4" name="Obrázek 6">
            <a:extLst>
              <a:ext uri="{FF2B5EF4-FFF2-40B4-BE49-F238E27FC236}">
                <a16:creationId xmlns:a16="http://schemas.microsoft.com/office/drawing/2014/main" id="{266E6846-0F86-F4C6-1A8E-9E1EF2F840A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18" y="5028994"/>
            <a:ext cx="987296" cy="621997"/>
          </a:xfrm>
          <a:prstGeom prst="rect">
            <a:avLst/>
          </a:prstGeom>
        </p:spPr>
      </p:pic>
      <p:pic>
        <p:nvPicPr>
          <p:cNvPr id="19" name="Obrázek 18" descr="Obsah obrázku text, klipart&#10;&#10;Popis byl vytvořen automaticky">
            <a:extLst>
              <a:ext uri="{FF2B5EF4-FFF2-40B4-BE49-F238E27FC236}">
                <a16:creationId xmlns:a16="http://schemas.microsoft.com/office/drawing/2014/main" id="{B3A5A867-16AC-441D-89BD-F994C06BCF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1" b="16646"/>
          <a:stretch/>
        </p:blipFill>
        <p:spPr>
          <a:xfrm>
            <a:off x="9811726" y="156482"/>
            <a:ext cx="2380274" cy="4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09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 dirty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7821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489919B-3903-4B1A-927E-76C809645C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27809" r="14699" b="26857"/>
          <a:stretch/>
        </p:blipFill>
        <p:spPr>
          <a:xfrm>
            <a:off x="11139522" y="240669"/>
            <a:ext cx="720000" cy="4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496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20.02.2025</a:t>
            </a:fld>
            <a:endParaRPr lang="cs-CZ" dirty="0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69796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20.02.2025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4558398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8319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Obrázek 4" descr="Obsah obrázku černá, tma&#10;&#10;Popis byl vytvořen automaticky">
            <a:extLst>
              <a:ext uri="{FF2B5EF4-FFF2-40B4-BE49-F238E27FC236}">
                <a16:creationId xmlns:a16="http://schemas.microsoft.com/office/drawing/2014/main" id="{E205350B-7771-0CF5-00D8-7A7E70FCE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251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002284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solidFill>
            <a:srgbClr val="2C2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A72D03A-0F35-4A68-824B-364CAA4CDC0F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1536B8C-AE16-1CDA-FCD0-971A3B206F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9783" y="637853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5195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4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670140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63232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423851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399" indent="0" algn="ctr">
              <a:buNone/>
              <a:defRPr sz="1800"/>
            </a:lvl3pPr>
            <a:lvl4pPr marL="1371599" indent="0" algn="ctr">
              <a:buNone/>
              <a:defRPr sz="1600"/>
            </a:lvl4pPr>
            <a:lvl5pPr marL="1828798" indent="0" algn="ctr">
              <a:buNone/>
              <a:defRPr sz="1600"/>
            </a:lvl5pPr>
            <a:lvl6pPr marL="2285998" indent="0" algn="ctr">
              <a:buNone/>
              <a:defRPr sz="1600"/>
            </a:lvl6pPr>
            <a:lvl7pPr marL="2743197" indent="0" algn="ctr">
              <a:buNone/>
              <a:defRPr sz="1600"/>
            </a:lvl7pPr>
            <a:lvl8pPr marL="3200397" indent="0" algn="ctr">
              <a:buNone/>
              <a:defRPr sz="1600"/>
            </a:lvl8pPr>
            <a:lvl9pPr marL="3657596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03916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778733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0557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09210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399" indent="0">
              <a:buNone/>
              <a:defRPr sz="1800" b="1"/>
            </a:lvl3pPr>
            <a:lvl4pPr marL="1371599" indent="0">
              <a:buNone/>
              <a:defRPr sz="1600" b="1"/>
            </a:lvl4pPr>
            <a:lvl5pPr marL="1828798" indent="0">
              <a:buNone/>
              <a:defRPr sz="1600" b="1"/>
            </a:lvl5pPr>
            <a:lvl6pPr marL="2285998" indent="0">
              <a:buNone/>
              <a:defRPr sz="1600" b="1"/>
            </a:lvl6pPr>
            <a:lvl7pPr marL="2743197" indent="0">
              <a:buNone/>
              <a:defRPr sz="1600" b="1"/>
            </a:lvl7pPr>
            <a:lvl8pPr marL="3200397" indent="0">
              <a:buNone/>
              <a:defRPr sz="1600" b="1"/>
            </a:lvl8pPr>
            <a:lvl9pPr marL="3657596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399" indent="0">
              <a:buNone/>
              <a:defRPr sz="1800" b="1"/>
            </a:lvl3pPr>
            <a:lvl4pPr marL="1371599" indent="0">
              <a:buNone/>
              <a:defRPr sz="1600" b="1"/>
            </a:lvl4pPr>
            <a:lvl5pPr marL="1828798" indent="0">
              <a:buNone/>
              <a:defRPr sz="1600" b="1"/>
            </a:lvl5pPr>
            <a:lvl6pPr marL="2285998" indent="0">
              <a:buNone/>
              <a:defRPr sz="1600" b="1"/>
            </a:lvl6pPr>
            <a:lvl7pPr marL="2743197" indent="0">
              <a:buNone/>
              <a:defRPr sz="1600" b="1"/>
            </a:lvl7pPr>
            <a:lvl8pPr marL="3200397" indent="0">
              <a:buNone/>
              <a:defRPr sz="1600" b="1"/>
            </a:lvl8pPr>
            <a:lvl9pPr marL="3657596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76550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751044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202827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399" indent="0">
              <a:buNone/>
              <a:defRPr sz="1200"/>
            </a:lvl3pPr>
            <a:lvl4pPr marL="1371599" indent="0">
              <a:buNone/>
              <a:defRPr sz="1000"/>
            </a:lvl4pPr>
            <a:lvl5pPr marL="1828798" indent="0">
              <a:buNone/>
              <a:defRPr sz="1000"/>
            </a:lvl5pPr>
            <a:lvl6pPr marL="2285998" indent="0">
              <a:buNone/>
              <a:defRPr sz="1000"/>
            </a:lvl6pPr>
            <a:lvl7pPr marL="2743197" indent="0">
              <a:buNone/>
              <a:defRPr sz="1000"/>
            </a:lvl7pPr>
            <a:lvl8pPr marL="3200397" indent="0">
              <a:buNone/>
              <a:defRPr sz="1000"/>
            </a:lvl8pPr>
            <a:lvl9pPr marL="3657596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801518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399" indent="0">
              <a:buNone/>
              <a:defRPr sz="2400"/>
            </a:lvl3pPr>
            <a:lvl4pPr marL="1371599" indent="0">
              <a:buNone/>
              <a:defRPr sz="2000"/>
            </a:lvl4pPr>
            <a:lvl5pPr marL="1828798" indent="0">
              <a:buNone/>
              <a:defRPr sz="2000"/>
            </a:lvl5pPr>
            <a:lvl6pPr marL="2285998" indent="0">
              <a:buNone/>
              <a:defRPr sz="2000"/>
            </a:lvl6pPr>
            <a:lvl7pPr marL="2743197" indent="0">
              <a:buNone/>
              <a:defRPr sz="2000"/>
            </a:lvl7pPr>
            <a:lvl8pPr marL="3200397" indent="0">
              <a:buNone/>
              <a:defRPr sz="2000"/>
            </a:lvl8pPr>
            <a:lvl9pPr marL="3657596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399" indent="0">
              <a:buNone/>
              <a:defRPr sz="1200"/>
            </a:lvl3pPr>
            <a:lvl4pPr marL="1371599" indent="0">
              <a:buNone/>
              <a:defRPr sz="1000"/>
            </a:lvl4pPr>
            <a:lvl5pPr marL="1828798" indent="0">
              <a:buNone/>
              <a:defRPr sz="1000"/>
            </a:lvl5pPr>
            <a:lvl6pPr marL="2285998" indent="0">
              <a:buNone/>
              <a:defRPr sz="1000"/>
            </a:lvl6pPr>
            <a:lvl7pPr marL="2743197" indent="0">
              <a:buNone/>
              <a:defRPr sz="1000"/>
            </a:lvl7pPr>
            <a:lvl8pPr marL="3200397" indent="0">
              <a:buNone/>
              <a:defRPr sz="1000"/>
            </a:lvl8pPr>
            <a:lvl9pPr marL="3657596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167125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80046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347654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39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8459594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8945835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0BB7D6E5-F7D6-47E5-8A27-89EEBF5C6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933" y="1968500"/>
            <a:ext cx="12208933" cy="488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 sz="3400" dirty="0"/>
          </a:p>
        </p:txBody>
      </p:sp>
      <p:pic>
        <p:nvPicPr>
          <p:cNvPr id="5" name="Picture 9" descr="logo_mzcr">
            <a:extLst>
              <a:ext uri="{FF2B5EF4-FFF2-40B4-BE49-F238E27FC236}">
                <a16:creationId xmlns:a16="http://schemas.microsoft.com/office/drawing/2014/main" id="{F2B11D06-570D-4046-BC56-7C3E614D8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82626"/>
            <a:ext cx="898313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>
            <a:extLst>
              <a:ext uri="{FF2B5EF4-FFF2-40B4-BE49-F238E27FC236}">
                <a16:creationId xmlns:a16="http://schemas.microsoft.com/office/drawing/2014/main" id="{7AE2DD06-C5B1-484F-B9F7-4BBB2B8A0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0837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4651" y="2463800"/>
            <a:ext cx="9059333" cy="2189163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4651" y="4857751"/>
            <a:ext cx="9059333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81CAB59-883D-441F-954A-5B7BFA4A34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627717" y="6245225"/>
            <a:ext cx="1826683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F76069E-E27D-4989-A8AA-137113EC56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888317" y="6245225"/>
            <a:ext cx="38608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7521231-4A63-43A9-90E3-C04D471EDF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FB7BAB3-21BA-45E3-A281-DF144996AB8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15123896"/>
      </p:ext>
    </p:extLst>
  </p:cSld>
  <p:clrMapOvr>
    <a:masterClrMapping/>
  </p:clrMapOvr>
  <p:transition>
    <p:zoom dir="in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625383-1427-4124-A253-CF52C476EE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4E0C83-E7DC-4A95-A87A-9A8A57B4C4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02ADCE-A33E-4EC3-964B-F5F67DC6C8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D2B55-045B-4600-B129-8506AABFE16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28744109"/>
      </p:ext>
    </p:extLst>
  </p:cSld>
  <p:clrMapOvr>
    <a:masterClrMapping/>
  </p:clrMapOvr>
  <p:transition>
    <p:zoom dir="in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B6CE8D-F65E-4CCE-A5A0-3366DF5E59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7F430D-4EC5-40C2-BC5C-A3FB086E57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EB8DC3-8877-43C8-A35F-7A053F38C4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E7BA5-74B0-4C09-B80C-09984D8415E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22298112"/>
      </p:ext>
    </p:extLst>
  </p:cSld>
  <p:clrMapOvr>
    <a:masterClrMapping/>
  </p:clrMapOvr>
  <p:transition>
    <p:zoom dir="in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44651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75917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3AFE2B-1301-433B-9187-25635696AC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903F39-1017-44A3-ABB9-EA6AFD6C7E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18616D-09C0-4EC9-8D60-F7CDFCF95A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36164-5ECC-477B-8005-3AAC8CC26FE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0463053"/>
      </p:ext>
    </p:extLst>
  </p:cSld>
  <p:clrMapOvr>
    <a:masterClrMapping/>
  </p:clrMapOvr>
  <p:transition>
    <p:zoom dir="in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9FF01A7-9456-481E-8607-B9C4F4804F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9E8777A-7950-49DF-BCF8-EC427EC8A1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DEAB5CC-FA4A-4B4D-A8E5-38C3055266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1AB3F-AB9F-403C-9C51-C1E9874DD6B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0427177"/>
      </p:ext>
    </p:extLst>
  </p:cSld>
  <p:clrMapOvr>
    <a:masterClrMapping/>
  </p:clrMapOvr>
  <p:transition>
    <p:zoom dir="in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7D2E588-5EE0-41B0-8487-DA3FEE660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158A7B-0008-4109-8922-50F4484C5D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A54ADA-E5D9-4943-801C-443ABB52F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EA61E-864C-4F53-B643-BA088BCD86E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6850525"/>
      </p:ext>
    </p:extLst>
  </p:cSld>
  <p:clrMapOvr>
    <a:masterClrMapping/>
  </p:clrMapOvr>
  <p:transition>
    <p:zoom dir="in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BFBA4F8-E30B-4DF7-87D6-E5573591B0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0CFC43A-38A1-453A-A25E-AD4C22B992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32F4CF-1CF5-48D1-AA47-176AFD0C99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B412A-13E3-4754-A4AE-36CD3076A75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28869905"/>
      </p:ext>
    </p:extLst>
  </p:cSld>
  <p:clrMapOvr>
    <a:masterClrMapping/>
  </p:clrMapOvr>
  <p:transition>
    <p:zoom dir="in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46B747-297C-4985-BF38-D074A4881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790228-E243-460F-ADD2-3594ACE591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DC4EB7-FE82-4D87-A52D-1A81954247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C9E5A-3647-466F-8DE1-3FA1E4B806E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99209411"/>
      </p:ext>
    </p:extLst>
  </p:cSld>
  <p:clrMapOvr>
    <a:masterClrMapping/>
  </p:clrMapOvr>
  <p:transition>
    <p:zoom dir="in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5FDE27-F1F4-4461-A992-38B9AA274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18883A-602B-4CDA-A5D2-E5101BA4DC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AAA254-C261-4981-B09C-CBAD6FAE54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07875-9AFD-447E-BC3E-A4C1C1F306B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84397989"/>
      </p:ext>
    </p:extLst>
  </p:cSld>
  <p:clrMapOvr>
    <a:masterClrMapping/>
  </p:clrMapOvr>
  <p:transition>
    <p:zoom dir="in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0AD32C-8297-404D-BC2C-36A5540E1D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F71CA6-6606-428C-8821-1FD594EFFC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1D522B-5D24-464D-B281-C59E3A14B8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3F0CE-3DBC-4070-9C6D-C24BDEBFCB3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62655862"/>
      </p:ext>
    </p:extLst>
  </p:cSld>
  <p:clrMapOvr>
    <a:masterClrMapping/>
  </p:clrMapOvr>
  <p:transition>
    <p:zoom dir="in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439152" y="1"/>
            <a:ext cx="2264833" cy="61261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644651" y="1"/>
            <a:ext cx="6591300" cy="61261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6A0FBD-65E5-42B2-9044-0F23EBDAA8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E317E1-178A-4162-AED8-4EBF046ACF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88FB13-F8E3-4392-B1F2-478EAEEDD3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17650-036C-4626-B6A6-5D736A635F6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57722550"/>
      </p:ext>
    </p:extLst>
  </p:cSld>
  <p:clrMapOvr>
    <a:masterClrMapping/>
  </p:clrMapOvr>
  <p:transition>
    <p:zoom dir="in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550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550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9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4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3445496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550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550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195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2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10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10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3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53914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17497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2160031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881497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8969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34117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BABEC8-F7A4-2BC5-0389-76BE78AF1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649" y="1243846"/>
            <a:ext cx="11388315" cy="4852837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86E319E4-DB43-4786-B406-1BC6DF9F76D3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6429ADE-79A8-80A2-0A21-62D5CA7EB14F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1" name="Volný tvar 6">
            <a:extLst>
              <a:ext uri="{FF2B5EF4-FFF2-40B4-BE49-F238E27FC236}">
                <a16:creationId xmlns:a16="http://schemas.microsoft.com/office/drawing/2014/main" id="{001B4B07-6973-6318-87D0-6F65394D6BC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33232905-C3F9-C9DC-E4E3-7A0927B5B60D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8537842D-6553-3B53-473C-0A971C73073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94B48AC2-8E9E-1661-19DB-4F6FB79507F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olný tvar 6">
            <a:extLst>
              <a:ext uri="{FF2B5EF4-FFF2-40B4-BE49-F238E27FC236}">
                <a16:creationId xmlns:a16="http://schemas.microsoft.com/office/drawing/2014/main" id="{048B30B4-3D22-A0CD-C4A5-7283E1C4C187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7F99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8">
            <a:extLst>
              <a:ext uri="{FF2B5EF4-FFF2-40B4-BE49-F238E27FC236}">
                <a16:creationId xmlns:a16="http://schemas.microsoft.com/office/drawing/2014/main" id="{3B3CFB7B-900B-A403-5FE7-6794057A041E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D71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E4416C8E-1447-7170-6C52-F16722539698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272677AC-4BFF-3A75-192A-D01FBCEE6C7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8F6FF6E5-B349-C8CC-8601-835CA2CB5E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E44BCC4-A057-0C26-F4F8-1F6023EB86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8B47D9-3915-0AD8-144F-2DA732A7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C14846-8EDD-A1DA-E72E-B67F1B8E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E308E-355F-F5DD-1923-B0C42026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84802CCD-0071-6A21-651E-A913FA1D76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4" y="6211890"/>
            <a:ext cx="3741533" cy="322112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09468479-8C98-05C8-6BEF-C4B46A62FBEA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8" name="Volný tvar 17">
            <a:extLst>
              <a:ext uri="{FF2B5EF4-FFF2-40B4-BE49-F238E27FC236}">
                <a16:creationId xmlns:a16="http://schemas.microsoft.com/office/drawing/2014/main" id="{18F4AB48-7448-E429-0292-4E8A627436EC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D694E38-9ABF-841C-CFAD-87F17FD004B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ástupný symbol textu 4">
            <a:extLst>
              <a:ext uri="{FF2B5EF4-FFF2-40B4-BE49-F238E27FC236}">
                <a16:creationId xmlns:a16="http://schemas.microsoft.com/office/drawing/2014/main" id="{E5E3AE2F-A7C6-B3A9-3A66-4FBB7F2714A7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950429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>
                <a:solidFill>
                  <a:srgbClr val="D71440"/>
                </a:solidFill>
              </a:rPr>
              <a:t>Analytická a datová příloha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19C7A8BA-8034-9EEE-240D-ABFF30235D6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Grafický objekt 4">
            <a:extLst>
              <a:ext uri="{FF2B5EF4-FFF2-40B4-BE49-F238E27FC236}">
                <a16:creationId xmlns:a16="http://schemas.microsoft.com/office/drawing/2014/main" id="{CA649EB7-9EBB-E9B7-583B-8327BF3F992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876" y="6205437"/>
            <a:ext cx="4390283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0661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E7EE6F-20C1-502E-E6A6-52C64B865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BFE104-475A-7A88-D957-AF0A10B14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B785BA-2F51-274F-AFEB-9F85A8458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F820A54-1D6A-DE75-5A9E-E79A1294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65A16-ACB2-5B16-E14F-346134DF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8CFEC39-28B5-80B7-FE51-5677DBF4CC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DB328CA-3F5F-5E77-A53C-2F0795D4A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6FB89F74-E354-D773-2BBB-338B40775CE0}"/>
              </a:ext>
            </a:extLst>
          </p:cNvPr>
          <p:cNvSpPr/>
          <p:nvPr userDrawn="1"/>
        </p:nvSpPr>
        <p:spPr>
          <a:xfrm>
            <a:off x="390193" y="1263333"/>
            <a:ext cx="52200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 dirty="0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 dirty="0">
                <a:solidFill>
                  <a:schemeClr val="bg1"/>
                </a:solidFill>
              </a:rPr>
              <a:t>Strategické analýzy potřeb resortu zdravotnictví </a:t>
            </a:r>
          </a:p>
        </p:txBody>
      </p:sp>
      <p:pic>
        <p:nvPicPr>
          <p:cNvPr id="1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C5604D92-D42D-1D45-7F2A-6D94604164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585" y="104508"/>
            <a:ext cx="1109871" cy="432000"/>
          </a:xfrm>
          <a:prstGeom prst="rect">
            <a:avLst/>
          </a:prstGeom>
        </p:spPr>
      </p:pic>
      <p:pic>
        <p:nvPicPr>
          <p:cNvPr id="13" name="Grafický objekt 4">
            <a:extLst>
              <a:ext uri="{FF2B5EF4-FFF2-40B4-BE49-F238E27FC236}">
                <a16:creationId xmlns:a16="http://schemas.microsoft.com/office/drawing/2014/main" id="{37AC5AD0-479B-5FA3-7967-FD19034299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3421" y="6325081"/>
            <a:ext cx="4390283" cy="3960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684F9E8-96A8-B241-E1A1-4E5EDBB350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9" y="145614"/>
            <a:ext cx="3741533" cy="32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4772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B09DBF-1566-8584-3799-E7493169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4ECD93E-8CDD-9F87-7B29-328166A68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6B565E-2F82-65BA-96AD-49BDE7EC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324C08-958B-DACB-ACAA-7D1DA9ECC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F2EDBD-C140-EC39-B533-821B64AA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6D26DAB7-E28E-7F0B-5CB4-8DD64E2F2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35CFBB21-4510-75AE-FBB2-0AEE50F0BE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567AC7F0-AAFA-4CCC-EB37-788CE98CB59C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BE97C24B-232B-1FB5-462C-6FFDB0001FA7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7C4BF71A-C4A5-9233-6C2C-437F780015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2" name="Volný tvar 17">
            <a:extLst>
              <a:ext uri="{FF2B5EF4-FFF2-40B4-BE49-F238E27FC236}">
                <a16:creationId xmlns:a16="http://schemas.microsoft.com/office/drawing/2014/main" id="{11DA0181-0EEA-18DA-9F3D-9341DAB70D9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FB51D45B-85B8-B79B-C816-E421D99C999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410290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5568409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D176B-2666-1D4C-8134-69B00BB5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C02B1-005B-BECD-D972-CBF367A25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1A85FC-AE4C-88A7-E609-834D9057E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B2DDBA-75A0-8DB1-7A5E-93732C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4033E1F-3FE3-1B1A-2620-601449D3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4744A5-21D1-272B-E06A-F026B762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27734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488503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6AAE3-F77C-EC68-46FE-83BB4F6A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44D26C-DB8E-FA5B-3825-2AE2B205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45B084B-81F5-998B-6CB1-58CC5032A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0D694C-2F4B-F1ED-4B56-33E5DC25A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94B4FC-6138-C4B0-22CD-FEF349FF6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86B9FBB-C6C8-2ED6-A7E3-FC7B3CFC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8B1DB7C-8667-D2DE-9D05-F87CA7DD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4321110-9EF1-E366-E875-10CE0677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59015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7B33D281-EDB1-DA3D-630A-6DD6B19D9A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7" name="Logo UZIS">
            <a:extLst>
              <a:ext uri="{FF2B5EF4-FFF2-40B4-BE49-F238E27FC236}">
                <a16:creationId xmlns:a16="http://schemas.microsoft.com/office/drawing/2014/main" id="{C4F20C70-F7D9-0E61-80F2-A7BF85B01B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8" name="Přímá spojnice 3">
            <a:extLst>
              <a:ext uri="{FF2B5EF4-FFF2-40B4-BE49-F238E27FC236}">
                <a16:creationId xmlns:a16="http://schemas.microsoft.com/office/drawing/2014/main" id="{386F40BC-EC9F-8AB1-021A-6561FD8CC48E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9" name="Obdélník 14">
            <a:extLst>
              <a:ext uri="{FF2B5EF4-FFF2-40B4-BE49-F238E27FC236}">
                <a16:creationId xmlns:a16="http://schemas.microsoft.com/office/drawing/2014/main" id="{BAB51966-1836-6D29-B870-45372935FD69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7A6BFCE7-3346-776E-2D99-7FB6CDF020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1" name="Volný tvar 17">
            <a:extLst>
              <a:ext uri="{FF2B5EF4-FFF2-40B4-BE49-F238E27FC236}">
                <a16:creationId xmlns:a16="http://schemas.microsoft.com/office/drawing/2014/main" id="{3504C758-52DB-2617-57E3-F7C52195CE31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F58F3406-2CE3-57FC-FBF2-DC24CA7E020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C98FF6-E7A9-7252-5558-941504BA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9177C07-1670-24EA-EC5F-F118ABC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591EF9-5318-002B-5065-B311BAF9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579234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259958-827C-946D-DF6A-108E67A7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27243A-4375-DD7D-7899-47A0EAC9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195F3E-F150-ED2C-1F3E-EC55020C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288235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BEF15-290F-E6D6-D539-02F9DB89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50267-5B31-8C78-79E7-B4C36ACA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0B0ACF-6243-2123-DD90-316C9AF0D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7FAB9A9-DF7E-2E80-2684-7B1F77A7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649E5C-5B2A-485C-FF15-FA3AA5F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89AB6B-4762-D390-BCBC-A91BE748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56267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F2B194-3226-5596-4C5B-3418D6A1E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3961FA1-4EF0-8C00-1301-0303BFADD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E4D571-68BE-7894-C660-90D280D6A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B917E3D-4900-5CA9-DE3F-360D1FD7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BBB5ED-0BFB-A884-B330-FD5D23F4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9BAD6B-A962-2692-5168-5AAE2A89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494804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5BDE6-A7EF-8B83-E168-5630DE317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91B2769-36BA-4D3E-31E9-B999E25D8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F0814E-A18D-3F53-8AEA-D379A219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B5BEB1-2E39-6CF8-BA70-E557DAB0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BF3BFF-29F7-9497-0E8F-A26D0BAAD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46226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C34ECCB-E3D8-615C-BFB8-059FD020D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022CC30-A06F-FCEE-6090-259F3C18B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FA8745-226C-DDE9-9778-1D758F62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33784F-9A1A-132A-2498-3E825868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70C281-141B-71E2-19B0-B387B120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09286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1741154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4997DBFE-6BAA-4DF6-0492-46A0D0B7AC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E8BAAF8-F489-1087-A900-19C8D51516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E97A2E73-0221-04D8-E1E9-CE917292CE3F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65F7F71F-768F-F6C7-0F8C-42CAE56C476F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5A762D59-EF54-EF0C-1705-DC8B12FFDC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2" name="Volný tvar 17">
            <a:extLst>
              <a:ext uri="{FF2B5EF4-FFF2-40B4-BE49-F238E27FC236}">
                <a16:creationId xmlns:a16="http://schemas.microsoft.com/office/drawing/2014/main" id="{CC847777-A3F6-62C9-064B-D318A498C57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6649D0AE-F6AB-930E-B8C4-DD3D00AFB05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344722259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259039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920513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811436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936180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00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71.xml"/><Relationship Id="rId39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66.xml"/><Relationship Id="rId34" Type="http://schemas.openxmlformats.org/officeDocument/2006/relationships/slideLayout" Target="../slideLayouts/slideLayout79.xml"/><Relationship Id="rId42" Type="http://schemas.openxmlformats.org/officeDocument/2006/relationships/slideLayout" Target="../slideLayouts/slideLayout87.xml"/><Relationship Id="rId47" Type="http://schemas.openxmlformats.org/officeDocument/2006/relationships/slideLayout" Target="../slideLayouts/slideLayout92.xml"/><Relationship Id="rId50" Type="http://schemas.openxmlformats.org/officeDocument/2006/relationships/slideLayout" Target="../slideLayouts/slideLayout95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32" Type="http://schemas.openxmlformats.org/officeDocument/2006/relationships/slideLayout" Target="../slideLayouts/slideLayout77.xml"/><Relationship Id="rId37" Type="http://schemas.openxmlformats.org/officeDocument/2006/relationships/slideLayout" Target="../slideLayouts/slideLayout82.xml"/><Relationship Id="rId40" Type="http://schemas.openxmlformats.org/officeDocument/2006/relationships/slideLayout" Target="../slideLayouts/slideLayout85.xml"/><Relationship Id="rId45" Type="http://schemas.openxmlformats.org/officeDocument/2006/relationships/slideLayout" Target="../slideLayouts/slideLayout90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73.xml"/><Relationship Id="rId36" Type="http://schemas.openxmlformats.org/officeDocument/2006/relationships/slideLayout" Target="../slideLayouts/slideLayout81.xml"/><Relationship Id="rId49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76.xml"/><Relationship Id="rId44" Type="http://schemas.openxmlformats.org/officeDocument/2006/relationships/slideLayout" Target="../slideLayouts/slideLayout89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72.xml"/><Relationship Id="rId30" Type="http://schemas.openxmlformats.org/officeDocument/2006/relationships/slideLayout" Target="../slideLayouts/slideLayout75.xml"/><Relationship Id="rId35" Type="http://schemas.openxmlformats.org/officeDocument/2006/relationships/slideLayout" Target="../slideLayouts/slideLayout80.xml"/><Relationship Id="rId43" Type="http://schemas.openxmlformats.org/officeDocument/2006/relationships/slideLayout" Target="../slideLayouts/slideLayout88.xml"/><Relationship Id="rId48" Type="http://schemas.openxmlformats.org/officeDocument/2006/relationships/slideLayout" Target="../slideLayouts/slideLayout93.xml"/><Relationship Id="rId8" Type="http://schemas.openxmlformats.org/officeDocument/2006/relationships/slideLayout" Target="../slideLayouts/slideLayout53.xml"/><Relationship Id="rId51" Type="http://schemas.openxmlformats.org/officeDocument/2006/relationships/theme" Target="../theme/theme7.xml"/><Relationship Id="rId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33" Type="http://schemas.openxmlformats.org/officeDocument/2006/relationships/slideLayout" Target="../slideLayouts/slideLayout78.xml"/><Relationship Id="rId38" Type="http://schemas.openxmlformats.org/officeDocument/2006/relationships/slideLayout" Target="../slideLayouts/slideLayout83.xml"/><Relationship Id="rId4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65.xml"/><Relationship Id="rId41" Type="http://schemas.openxmlformats.org/officeDocument/2006/relationships/slideLayout" Target="../slideLayouts/slideLayout86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image" Target="../media/image43.png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AB32BF6-713C-4E30-BCDD-2637B3BB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91A704A-9B47-48B0-A765-F3A2A741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D9E006D-0318-48FF-B739-56502679CF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E8BB-28AF-4AE2-8287-52FCCAC1ADF8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E42E29F-8BF1-4CE0-8530-1ECA2850A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C3BA4D7-70D9-497E-86EE-0B85999E8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159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69" r:id="rId6"/>
    <p:sldLayoutId id="214748398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3815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9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 bwMode="auto">
          <a:xfrm>
            <a:off x="5975613" y="2045988"/>
            <a:ext cx="864096" cy="34561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bdélník 10"/>
          <p:cNvSpPr/>
          <p:nvPr userDrawn="1"/>
        </p:nvSpPr>
        <p:spPr bwMode="auto">
          <a:xfrm>
            <a:off x="4266328" y="3752957"/>
            <a:ext cx="864096" cy="10040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ál 11"/>
          <p:cNvSpPr/>
          <p:nvPr userDrawn="1"/>
        </p:nvSpPr>
        <p:spPr bwMode="auto">
          <a:xfrm>
            <a:off x="10483597" y="772891"/>
            <a:ext cx="1734751" cy="5511228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Ovál 30"/>
          <p:cNvSpPr/>
          <p:nvPr userDrawn="1"/>
        </p:nvSpPr>
        <p:spPr bwMode="auto">
          <a:xfrm flipH="1">
            <a:off x="-41683" y="-27384"/>
            <a:ext cx="1581641" cy="5118327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Ovál 76"/>
          <p:cNvSpPr/>
          <p:nvPr userDrawn="1"/>
        </p:nvSpPr>
        <p:spPr bwMode="auto">
          <a:xfrm flipH="1">
            <a:off x="-166464" y="-68204"/>
            <a:ext cx="838827" cy="5208813"/>
          </a:xfrm>
          <a:custGeom>
            <a:avLst/>
            <a:gdLst>
              <a:gd name="connsiteX0" fmla="*/ 0 w 1258239"/>
              <a:gd name="connsiteY0" fmla="*/ 2539863 h 5079726"/>
              <a:gd name="connsiteX1" fmla="*/ 629120 w 1258239"/>
              <a:gd name="connsiteY1" fmla="*/ 0 h 5079726"/>
              <a:gd name="connsiteX2" fmla="*/ 1258240 w 1258239"/>
              <a:gd name="connsiteY2" fmla="*/ 2539863 h 5079726"/>
              <a:gd name="connsiteX3" fmla="*/ 629120 w 1258239"/>
              <a:gd name="connsiteY3" fmla="*/ 5079726 h 5079726"/>
              <a:gd name="connsiteX4" fmla="*/ 0 w 1258239"/>
              <a:gd name="connsiteY4" fmla="*/ 2539863 h 5079726"/>
              <a:gd name="connsiteX0" fmla="*/ 0 w 1258240"/>
              <a:gd name="connsiteY0" fmla="*/ 2539863 h 5079726"/>
              <a:gd name="connsiteX1" fmla="*/ 629120 w 1258240"/>
              <a:gd name="connsiteY1" fmla="*/ 0 h 5079726"/>
              <a:gd name="connsiteX2" fmla="*/ 1258240 w 1258240"/>
              <a:gd name="connsiteY2" fmla="*/ 2539863 h 5079726"/>
              <a:gd name="connsiteX3" fmla="*/ 629120 w 1258240"/>
              <a:gd name="connsiteY3" fmla="*/ 5079726 h 5079726"/>
              <a:gd name="connsiteX4" fmla="*/ 91440 w 1258240"/>
              <a:gd name="connsiteY4" fmla="*/ 2631303 h 5079726"/>
              <a:gd name="connsiteX0" fmla="*/ 0 w 1258240"/>
              <a:gd name="connsiteY0" fmla="*/ 2539863 h 5079726"/>
              <a:gd name="connsiteX1" fmla="*/ 629120 w 1258240"/>
              <a:gd name="connsiteY1" fmla="*/ 0 h 5079726"/>
              <a:gd name="connsiteX2" fmla="*/ 1258240 w 1258240"/>
              <a:gd name="connsiteY2" fmla="*/ 2539863 h 5079726"/>
              <a:gd name="connsiteX3" fmla="*/ 629120 w 1258240"/>
              <a:gd name="connsiteY3" fmla="*/ 5079726 h 5079726"/>
              <a:gd name="connsiteX0" fmla="*/ 0 w 629120"/>
              <a:gd name="connsiteY0" fmla="*/ 0 h 5079726"/>
              <a:gd name="connsiteX1" fmla="*/ 629120 w 629120"/>
              <a:gd name="connsiteY1" fmla="*/ 2539863 h 5079726"/>
              <a:gd name="connsiteX2" fmla="*/ 0 w 629120"/>
              <a:gd name="connsiteY2" fmla="*/ 5079726 h 5079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9120" h="5079726">
                <a:moveTo>
                  <a:pt x="0" y="0"/>
                </a:moveTo>
                <a:cubicBezTo>
                  <a:pt x="347453" y="0"/>
                  <a:pt x="629120" y="1137135"/>
                  <a:pt x="629120" y="2539863"/>
                </a:cubicBezTo>
                <a:cubicBezTo>
                  <a:pt x="629120" y="3942591"/>
                  <a:pt x="347453" y="5079726"/>
                  <a:pt x="0" y="5079726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Ovál 76"/>
          <p:cNvSpPr/>
          <p:nvPr userDrawn="1"/>
        </p:nvSpPr>
        <p:spPr bwMode="auto">
          <a:xfrm flipH="1">
            <a:off x="-260518" y="-99392"/>
            <a:ext cx="838827" cy="5208813"/>
          </a:xfrm>
          <a:custGeom>
            <a:avLst/>
            <a:gdLst>
              <a:gd name="connsiteX0" fmla="*/ 0 w 1258239"/>
              <a:gd name="connsiteY0" fmla="*/ 2539863 h 5079726"/>
              <a:gd name="connsiteX1" fmla="*/ 629120 w 1258239"/>
              <a:gd name="connsiteY1" fmla="*/ 0 h 5079726"/>
              <a:gd name="connsiteX2" fmla="*/ 1258240 w 1258239"/>
              <a:gd name="connsiteY2" fmla="*/ 2539863 h 5079726"/>
              <a:gd name="connsiteX3" fmla="*/ 629120 w 1258239"/>
              <a:gd name="connsiteY3" fmla="*/ 5079726 h 5079726"/>
              <a:gd name="connsiteX4" fmla="*/ 0 w 1258239"/>
              <a:gd name="connsiteY4" fmla="*/ 2539863 h 5079726"/>
              <a:gd name="connsiteX0" fmla="*/ 0 w 1258240"/>
              <a:gd name="connsiteY0" fmla="*/ 2539863 h 5079726"/>
              <a:gd name="connsiteX1" fmla="*/ 629120 w 1258240"/>
              <a:gd name="connsiteY1" fmla="*/ 0 h 5079726"/>
              <a:gd name="connsiteX2" fmla="*/ 1258240 w 1258240"/>
              <a:gd name="connsiteY2" fmla="*/ 2539863 h 5079726"/>
              <a:gd name="connsiteX3" fmla="*/ 629120 w 1258240"/>
              <a:gd name="connsiteY3" fmla="*/ 5079726 h 5079726"/>
              <a:gd name="connsiteX4" fmla="*/ 91440 w 1258240"/>
              <a:gd name="connsiteY4" fmla="*/ 2631303 h 5079726"/>
              <a:gd name="connsiteX0" fmla="*/ 0 w 1258240"/>
              <a:gd name="connsiteY0" fmla="*/ 2539863 h 5079726"/>
              <a:gd name="connsiteX1" fmla="*/ 629120 w 1258240"/>
              <a:gd name="connsiteY1" fmla="*/ 0 h 5079726"/>
              <a:gd name="connsiteX2" fmla="*/ 1258240 w 1258240"/>
              <a:gd name="connsiteY2" fmla="*/ 2539863 h 5079726"/>
              <a:gd name="connsiteX3" fmla="*/ 629120 w 1258240"/>
              <a:gd name="connsiteY3" fmla="*/ 5079726 h 5079726"/>
              <a:gd name="connsiteX0" fmla="*/ 0 w 629120"/>
              <a:gd name="connsiteY0" fmla="*/ 0 h 5079726"/>
              <a:gd name="connsiteX1" fmla="*/ 629120 w 629120"/>
              <a:gd name="connsiteY1" fmla="*/ 2539863 h 5079726"/>
              <a:gd name="connsiteX2" fmla="*/ 0 w 629120"/>
              <a:gd name="connsiteY2" fmla="*/ 5079726 h 5079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9120" h="5079726">
                <a:moveTo>
                  <a:pt x="0" y="0"/>
                </a:moveTo>
                <a:cubicBezTo>
                  <a:pt x="347453" y="0"/>
                  <a:pt x="629120" y="1137135"/>
                  <a:pt x="629120" y="2539863"/>
                </a:cubicBezTo>
                <a:cubicBezTo>
                  <a:pt x="629120" y="3942591"/>
                  <a:pt x="347453" y="5079726"/>
                  <a:pt x="0" y="5079726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26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Trebuchet MS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Trebuchet MS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Trebuchet MS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Trebuchet MS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Trebuchet MS" pitchFamily="34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Trebuchet MS" pitchFamily="34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Trebuchet MS" pitchFamily="34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996633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þ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buClr>
          <a:srgbClr val="EEA320"/>
        </a:buClr>
        <a:buSzPct val="80000"/>
        <a:buFont typeface="Wingdings" pitchFamily="2" charset="2"/>
        <a:buChar char="è"/>
        <a:defRPr sz="20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q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30000"/>
        </a:spcBef>
        <a:spcAft>
          <a:spcPct val="0"/>
        </a:spcAft>
        <a:buClr>
          <a:srgbClr val="EEA320"/>
        </a:buClr>
        <a:buSzPct val="50000"/>
        <a:buFont typeface="Wingdings" pitchFamily="2" charset="2"/>
        <a:buChar char="l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30000"/>
        </a:spcBef>
        <a:spcAft>
          <a:spcPct val="0"/>
        </a:spcAft>
        <a:buClr>
          <a:srgbClr val="DDD4C6"/>
        </a:buClr>
        <a:buChar char="•"/>
        <a:defRPr sz="16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30000"/>
        </a:spcBef>
        <a:spcAft>
          <a:spcPct val="0"/>
        </a:spcAft>
        <a:buClr>
          <a:srgbClr val="DDD4C6"/>
        </a:buClr>
        <a:buChar char="•"/>
        <a:defRPr sz="16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30000"/>
        </a:spcBef>
        <a:spcAft>
          <a:spcPct val="0"/>
        </a:spcAft>
        <a:buClr>
          <a:srgbClr val="DDD4C6"/>
        </a:buClr>
        <a:buChar char="•"/>
        <a:defRPr sz="16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30000"/>
        </a:spcBef>
        <a:spcAft>
          <a:spcPct val="0"/>
        </a:spcAft>
        <a:buClr>
          <a:srgbClr val="DDD4C6"/>
        </a:buClr>
        <a:buChar char="•"/>
        <a:defRPr sz="16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30000"/>
        </a:spcBef>
        <a:spcAft>
          <a:spcPct val="0"/>
        </a:spcAft>
        <a:buClr>
          <a:srgbClr val="DDD4C6"/>
        </a:buClr>
        <a:buChar char="•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614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2E18D3E-0080-41D8-A636-9F205DA2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A485CB-C3A3-43A2-806E-55CBAC815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37910D-F120-4114-8358-60F61E2E8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96E8-D44D-4D29-B5B3-6A5042537ABD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A43518-2B36-4A43-975E-CA24246CE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FA21C1-724A-4575-BEF1-4E328ABE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84DE-2398-4D7B-94B3-F67D47F3B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336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CBD84A8-2E77-76CA-FC78-9478C2963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D5C160-FC39-FCA6-4123-28F4ACC9B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07B523-506C-26AA-35D0-F1927688D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724B0D-D2F4-50E9-8BC8-B2006552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A9555C-86E4-B7DF-5A8B-81061549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93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467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  <p:sldLayoutId id="2147484094" r:id="rId12"/>
    <p:sldLayoutId id="2147484095" r:id="rId13"/>
    <p:sldLayoutId id="2147484096" r:id="rId14"/>
    <p:sldLayoutId id="2147484097" r:id="rId15"/>
    <p:sldLayoutId id="2147484098" r:id="rId16"/>
    <p:sldLayoutId id="2147484099" r:id="rId17"/>
    <p:sldLayoutId id="2147484101" r:id="rId18"/>
    <p:sldLayoutId id="2147484103" r:id="rId19"/>
    <p:sldLayoutId id="2147484104" r:id="rId20"/>
    <p:sldLayoutId id="2147484105" r:id="rId21"/>
    <p:sldLayoutId id="2147484107" r:id="rId22"/>
    <p:sldLayoutId id="2147484108" r:id="rId23"/>
    <p:sldLayoutId id="2147484109" r:id="rId24"/>
    <p:sldLayoutId id="2147484112" r:id="rId25"/>
    <p:sldLayoutId id="2147484113" r:id="rId26"/>
    <p:sldLayoutId id="2147484114" r:id="rId27"/>
    <p:sldLayoutId id="2147484115" r:id="rId28"/>
    <p:sldLayoutId id="2147484116" r:id="rId29"/>
    <p:sldLayoutId id="2147484118" r:id="rId30"/>
    <p:sldLayoutId id="2147484119" r:id="rId31"/>
    <p:sldLayoutId id="2147484120" r:id="rId32"/>
    <p:sldLayoutId id="2147484121" r:id="rId33"/>
    <p:sldLayoutId id="2147484122" r:id="rId34"/>
    <p:sldLayoutId id="2147484123" r:id="rId35"/>
    <p:sldLayoutId id="2147484124" r:id="rId36"/>
    <p:sldLayoutId id="2147484125" r:id="rId37"/>
    <p:sldLayoutId id="2147484126" r:id="rId38"/>
    <p:sldLayoutId id="2147484128" r:id="rId39"/>
    <p:sldLayoutId id="2147484129" r:id="rId40"/>
    <p:sldLayoutId id="2147484130" r:id="rId41"/>
    <p:sldLayoutId id="2147484131" r:id="rId42"/>
    <p:sldLayoutId id="2147484132" r:id="rId43"/>
    <p:sldLayoutId id="2147484136" r:id="rId44"/>
    <p:sldLayoutId id="2147484137" r:id="rId45"/>
    <p:sldLayoutId id="2147484139" r:id="rId46"/>
    <p:sldLayoutId id="2147484140" r:id="rId47"/>
    <p:sldLayoutId id="2147484141" r:id="rId48"/>
    <p:sldLayoutId id="2147484142" r:id="rId49"/>
    <p:sldLayoutId id="2147484143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9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</p:spTree>
    <p:extLst>
      <p:ext uri="{BB962C8B-B14F-4D97-AF65-F5344CB8AC3E}">
        <p14:creationId xmlns:p14="http://schemas.microsoft.com/office/powerpoint/2010/main" val="188691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  <p:sldLayoutId id="2147484157" r:id="rId13"/>
  </p:sldLayoutIdLst>
  <p:txStyles>
    <p:titleStyle>
      <a:lvl1pPr algn="l" defTabSz="91439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39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9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9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8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8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9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7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7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6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>
            <a:extLst>
              <a:ext uri="{FF2B5EF4-FFF2-40B4-BE49-F238E27FC236}">
                <a16:creationId xmlns:a16="http://schemas.microsoft.com/office/drawing/2014/main" id="{8DA44A5B-9170-48C5-9209-D817055DC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" y="0"/>
            <a:ext cx="10699751" cy="107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defRPr/>
            </a:pPr>
            <a:endParaRPr lang="cs-CZ" altLang="cs-CZ" sz="1800" dirty="0">
              <a:solidFill>
                <a:schemeClr val="bg1"/>
              </a:solidFill>
            </a:endParaRP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83208559-5F68-4E93-AA13-28734838B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44651" y="1"/>
            <a:ext cx="905933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</a:t>
            </a:r>
            <a:r>
              <a:rPr lang="en-US" altLang="cs-CZ"/>
              <a:t> </a:t>
            </a:r>
            <a:br>
              <a:rPr lang="cs-CZ" altLang="cs-CZ"/>
            </a:br>
            <a:r>
              <a:rPr lang="cs-CZ" altLang="cs-CZ"/>
              <a:t>PŘEDLOHY NADPISŮ.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B18BBA7D-C769-4800-B821-DD053A4599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44651" y="1600201"/>
            <a:ext cx="905933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335876" name="Rectangle 4">
            <a:extLst>
              <a:ext uri="{FF2B5EF4-FFF2-40B4-BE49-F238E27FC236}">
                <a16:creationId xmlns:a16="http://schemas.microsoft.com/office/drawing/2014/main" id="{205137D9-DD44-418A-A280-BC2ACF81921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4651" y="6245225"/>
            <a:ext cx="1828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>
            <a:extLst>
              <a:ext uri="{FF2B5EF4-FFF2-40B4-BE49-F238E27FC236}">
                <a16:creationId xmlns:a16="http://schemas.microsoft.com/office/drawing/2014/main" id="{8A4FA33C-A708-4663-9639-520F8A7EB0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37288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>
            <a:extLst>
              <a:ext uri="{FF2B5EF4-FFF2-40B4-BE49-F238E27FC236}">
                <a16:creationId xmlns:a16="http://schemas.microsoft.com/office/drawing/2014/main" id="{EA3EE7C9-B49A-4B56-A17D-4F87BB6CBD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6167" y="6245225"/>
            <a:ext cx="24468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illSans" pitchFamily="34" charset="0"/>
              </a:defRPr>
            </a:lvl1pPr>
          </a:lstStyle>
          <a:p>
            <a:pPr>
              <a:defRPr/>
            </a:pPr>
            <a:fld id="{1F2130E9-8C5E-49F4-B7FF-BDDC053B20D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73E96F4-F1DF-4DDB-A7E4-698FD0034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4085" y="558800"/>
            <a:ext cx="696383" cy="522288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 sz="3400" dirty="0"/>
          </a:p>
        </p:txBody>
      </p:sp>
      <p:sp>
        <p:nvSpPr>
          <p:cNvPr id="1033" name="Rectangle 10">
            <a:extLst>
              <a:ext uri="{FF2B5EF4-FFF2-40B4-BE49-F238E27FC236}">
                <a16:creationId xmlns:a16="http://schemas.microsoft.com/office/drawing/2014/main" id="{EA677E12-EA56-4E4A-B2C6-8A5D7FEB3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5618" y="0"/>
            <a:ext cx="696383" cy="5222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 sz="3400" dirty="0"/>
          </a:p>
        </p:txBody>
      </p:sp>
      <p:sp>
        <p:nvSpPr>
          <p:cNvPr id="1034" name="Rectangle 11">
            <a:extLst>
              <a:ext uri="{FF2B5EF4-FFF2-40B4-BE49-F238E27FC236}">
                <a16:creationId xmlns:a16="http://schemas.microsoft.com/office/drawing/2014/main" id="{AE7ECFB4-CC8B-48AF-B6FC-01645A709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558800"/>
            <a:ext cx="696383" cy="522288"/>
          </a:xfrm>
          <a:prstGeom prst="rect">
            <a:avLst/>
          </a:prstGeom>
          <a:solidFill>
            <a:schemeClr val="hlink"/>
          </a:solidFill>
          <a:ln>
            <a:noFill/>
          </a:ln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 sz="3400" dirty="0"/>
          </a:p>
        </p:txBody>
      </p:sp>
      <p:sp>
        <p:nvSpPr>
          <p:cNvPr id="1035" name="Rectangle 12">
            <a:extLst>
              <a:ext uri="{FF2B5EF4-FFF2-40B4-BE49-F238E27FC236}">
                <a16:creationId xmlns:a16="http://schemas.microsoft.com/office/drawing/2014/main" id="{2D99217D-8B27-4897-B631-8B94408C2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4785" y="0"/>
            <a:ext cx="696383" cy="5222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 sz="3400" dirty="0"/>
          </a:p>
        </p:txBody>
      </p:sp>
      <p:pic>
        <p:nvPicPr>
          <p:cNvPr id="1036" name="Picture 15" descr="pp_podtisk">
            <a:extLst>
              <a:ext uri="{FF2B5EF4-FFF2-40B4-BE49-F238E27FC236}">
                <a16:creationId xmlns:a16="http://schemas.microsoft.com/office/drawing/2014/main" id="{59BD0FF4-4E75-43DB-8DFF-2CD7A0B01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1438"/>
            <a:ext cx="118956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96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</p:sldLayoutIdLst>
  <p:transition>
    <p:zoom dir="in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2E18D3E-0080-41D8-A636-9F205DA2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A485CB-C3A3-43A2-806E-55CBAC815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37910D-F120-4114-8358-60F61E2E8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96E8-D44D-4D29-B5B3-6A5042537ABD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A43518-2B36-4A43-975E-CA24246CE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FA21C1-724A-4575-BEF1-4E328ABE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84DE-2398-4D7B-94B3-F67D47F3B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348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3" r:id="rId1"/>
    <p:sldLayoutId id="2147484174" r:id="rId2"/>
    <p:sldLayoutId id="2147484175" r:id="rId3"/>
    <p:sldLayoutId id="2147484176" r:id="rId4"/>
    <p:sldLayoutId id="21474841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CBD84A8-2E77-76CA-FC78-9478C2963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D5C160-FC39-FCA6-4123-28F4ACC9B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07B523-506C-26AA-35D0-F1927688D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45734-1122-415C-80A2-CB7D62399CC7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724B0D-D2F4-50E9-8BC8-B2006552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A9555C-86E4-B7DF-5A8B-81061549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756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  <p:sldLayoutId id="2147484192" r:id="rId13"/>
    <p:sldLayoutId id="2147484193" r:id="rId14"/>
    <p:sldLayoutId id="214748419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2E18D3E-0080-41D8-A636-9F205DA2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A485CB-C3A3-43A2-806E-55CBAC815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37910D-F120-4114-8358-60F61E2E8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96E8-D44D-4D29-B5B3-6A5042537ABD}" type="datetimeFigureOut">
              <a:rPr lang="cs-CZ" smtClean="0"/>
              <a:t>20.02.2025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A43518-2B36-4A43-975E-CA24246CE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FA21C1-724A-4575-BEF1-4E328ABE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84DE-2398-4D7B-94B3-F67D47F3B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384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chart" Target="../charts/chart1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chart" Target="../charts/chart2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chart" Target="../charts/chart6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slideLayout" Target="../slideLayouts/slideLayout3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ags" Target="../tags/tag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chart" Target="../charts/chart7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chart" Target="../charts/chart8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Layout" Target="../slideLayouts/slideLayout34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chart" Target="../charts/chart9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slideLayout" Target="../slideLayouts/slideLayout34.xml"/><Relationship Id="rId5" Type="http://schemas.openxmlformats.org/officeDocument/2006/relationships/tags" Target="../tags/tag43.xml"/><Relationship Id="rId4" Type="http://schemas.openxmlformats.org/officeDocument/2006/relationships/tags" Target="../tags/tag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7.xml"/><Relationship Id="rId1" Type="http://schemas.openxmlformats.org/officeDocument/2006/relationships/tags" Target="../tags/tag44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7.xml"/><Relationship Id="rId1" Type="http://schemas.openxmlformats.org/officeDocument/2006/relationships/tags" Target="../tags/tag45.xml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34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D09A9-BA86-1FFA-EC4D-8DC7D1721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A573E637-E66C-A9D3-6C6C-C408AE55E527}"/>
              </a:ext>
            </a:extLst>
          </p:cNvPr>
          <p:cNvSpPr txBox="1">
            <a:spLocks/>
          </p:cNvSpPr>
          <p:nvPr/>
        </p:nvSpPr>
        <p:spPr>
          <a:xfrm>
            <a:off x="128483" y="576069"/>
            <a:ext cx="11935033" cy="29111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4800" b="1" dirty="0">
                <a:latin typeface="+mn-lt"/>
              </a:rPr>
              <a:t>Proč je sledování a plánování personálních kapacit strategické pro zajištění udržitelnosti solidárního zdravotnického systému?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B00A59A-4DA8-CC50-F9F7-9A9A92E2C6FF}"/>
              </a:ext>
            </a:extLst>
          </p:cNvPr>
          <p:cNvSpPr txBox="1"/>
          <p:nvPr/>
        </p:nvSpPr>
        <p:spPr>
          <a:xfrm>
            <a:off x="256967" y="3255669"/>
            <a:ext cx="39733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Jde o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velké množství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vysoce vzdělaných odborníků …</a:t>
            </a:r>
          </a:p>
        </p:txBody>
      </p:sp>
      <p:sp>
        <p:nvSpPr>
          <p:cNvPr id="9" name="Šipka: ohnutá 8">
            <a:extLst>
              <a:ext uri="{FF2B5EF4-FFF2-40B4-BE49-F238E27FC236}">
                <a16:creationId xmlns:a16="http://schemas.microsoft.com/office/drawing/2014/main" id="{8B1DBEB3-F1C1-19C0-55A3-1A4F1837C272}"/>
              </a:ext>
            </a:extLst>
          </p:cNvPr>
          <p:cNvSpPr/>
          <p:nvPr/>
        </p:nvSpPr>
        <p:spPr>
          <a:xfrm flipV="1">
            <a:off x="2397266" y="4430354"/>
            <a:ext cx="1336431" cy="834013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BB9F734-F0F4-64A2-46D3-CBE3F1B809D9}"/>
              </a:ext>
            </a:extLst>
          </p:cNvPr>
          <p:cNvSpPr txBox="1"/>
          <p:nvPr/>
        </p:nvSpPr>
        <p:spPr>
          <a:xfrm>
            <a:off x="3964808" y="4629645"/>
            <a:ext cx="3300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jejichž vzdělání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trvá velmi dlouho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11" name="Šipka: ohnutá 10">
            <a:extLst>
              <a:ext uri="{FF2B5EF4-FFF2-40B4-BE49-F238E27FC236}">
                <a16:creationId xmlns:a16="http://schemas.microsoft.com/office/drawing/2014/main" id="{5C84A99C-37FC-3554-829A-00FC1777815D}"/>
              </a:ext>
            </a:extLst>
          </p:cNvPr>
          <p:cNvSpPr/>
          <p:nvPr/>
        </p:nvSpPr>
        <p:spPr>
          <a:xfrm flipV="1">
            <a:off x="6861715" y="5583752"/>
            <a:ext cx="1336431" cy="834013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C53A2BB-8867-5CE7-C67F-9A1E8F30A98E}"/>
              </a:ext>
            </a:extLst>
          </p:cNvPr>
          <p:cNvSpPr txBox="1"/>
          <p:nvPr/>
        </p:nvSpPr>
        <p:spPr>
          <a:xfrm>
            <a:off x="8425543" y="5658414"/>
            <a:ext cx="3766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a jejichž odměňování váže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velké prostředky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A24203A-F3E6-CF48-FB10-AD2A44609593}"/>
              </a:ext>
            </a:extLst>
          </p:cNvPr>
          <p:cNvSpPr txBox="1"/>
          <p:nvPr/>
        </p:nvSpPr>
        <p:spPr>
          <a:xfrm>
            <a:off x="4662070" y="5347920"/>
            <a:ext cx="13364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9000" dirty="0">
                <a:solidFill>
                  <a:srgbClr val="C00000"/>
                </a:solidFill>
                <a:latin typeface="Arial Black" panose="020B0A04020102020204" pitchFamily="34" charset="0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3864551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5CC46-321C-D85D-8C30-1E1867FF3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F606D4E0-F4E5-A695-2036-8F334DEDEE13}"/>
              </a:ext>
            </a:extLst>
          </p:cNvPr>
          <p:cNvSpPr txBox="1">
            <a:spLocks/>
          </p:cNvSpPr>
          <p:nvPr/>
        </p:nvSpPr>
        <p:spPr>
          <a:xfrm>
            <a:off x="256967" y="340788"/>
            <a:ext cx="11935033" cy="61764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b="1" dirty="0">
                <a:latin typeface="+mn-lt"/>
              </a:rPr>
              <a:t>Česká republika má v současnosti v porovnání </a:t>
            </a:r>
          </a:p>
          <a:p>
            <a:pPr algn="ctr"/>
            <a:r>
              <a:rPr lang="cs-CZ" b="1" dirty="0">
                <a:latin typeface="+mn-lt"/>
              </a:rPr>
              <a:t>s ostatními zeměmi průměrný až nadprůměrný počet zdravotníků. </a:t>
            </a:r>
          </a:p>
          <a:p>
            <a:pPr algn="ctr"/>
            <a:endParaRPr lang="cs-CZ" b="1" dirty="0">
              <a:latin typeface="+mn-lt"/>
            </a:endParaRPr>
          </a:p>
          <a:p>
            <a:pPr algn="ctr"/>
            <a:r>
              <a:rPr lang="cs-CZ" b="1" dirty="0">
                <a:solidFill>
                  <a:srgbClr val="DB1441"/>
                </a:solidFill>
                <a:latin typeface="+mn-lt"/>
              </a:rPr>
              <a:t>ALE ….</a:t>
            </a:r>
          </a:p>
          <a:p>
            <a:pPr algn="ctr"/>
            <a:endParaRPr lang="cs-CZ" b="1" dirty="0">
              <a:solidFill>
                <a:srgbClr val="DB1441"/>
              </a:solidFill>
              <a:latin typeface="+mn-lt"/>
            </a:endParaRPr>
          </a:p>
          <a:p>
            <a:pPr algn="ctr"/>
            <a:r>
              <a:rPr lang="cs-CZ" b="1" dirty="0">
                <a:solidFill>
                  <a:srgbClr val="DB1441"/>
                </a:solidFill>
                <a:latin typeface="+mn-lt"/>
              </a:rPr>
              <a:t>…. problémem je zejména jejich stárnutí. </a:t>
            </a:r>
          </a:p>
          <a:p>
            <a:pPr algn="ctr"/>
            <a:r>
              <a:rPr lang="cs-CZ" b="1" dirty="0">
                <a:solidFill>
                  <a:srgbClr val="DB1441"/>
                </a:solidFill>
                <a:latin typeface="+mn-lt"/>
              </a:rPr>
              <a:t>Vysoký počet zdravotníků v klíčových profesích odejde v následujících letech do důchodu, </a:t>
            </a:r>
          </a:p>
          <a:p>
            <a:pPr algn="ctr"/>
            <a:r>
              <a:rPr lang="cs-CZ" b="1" u="sng" dirty="0">
                <a:solidFill>
                  <a:srgbClr val="DB1441"/>
                </a:solidFill>
                <a:latin typeface="+mn-lt"/>
              </a:rPr>
              <a:t>což vládní program vyřeší</a:t>
            </a:r>
            <a:r>
              <a:rPr lang="cs-CZ" b="1" dirty="0">
                <a:solidFill>
                  <a:srgbClr val="DB1441"/>
                </a:solidFill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76366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8CE72BE9-4CDC-D053-C38E-D8607EA3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4" y="1105213"/>
            <a:ext cx="10515725" cy="5500832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5354A816-689E-1A6A-F586-22B36775AF3A}"/>
              </a:ext>
            </a:extLst>
          </p:cNvPr>
          <p:cNvSpPr txBox="1"/>
          <p:nvPr/>
        </p:nvSpPr>
        <p:spPr>
          <a:xfrm>
            <a:off x="6432411" y="2984361"/>
            <a:ext cx="445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8.9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10272DA-1DE4-966B-8562-7A438C993E15}"/>
              </a:ext>
            </a:extLst>
          </p:cNvPr>
          <p:cNvSpPr txBox="1"/>
          <p:nvPr/>
        </p:nvSpPr>
        <p:spPr>
          <a:xfrm>
            <a:off x="7570178" y="2676584"/>
            <a:ext cx="544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9A358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10.6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381E477-BE59-726A-BF23-DE2A14E91640}"/>
              </a:ext>
            </a:extLst>
          </p:cNvPr>
          <p:cNvSpPr txBox="1"/>
          <p:nvPr/>
        </p:nvSpPr>
        <p:spPr>
          <a:xfrm>
            <a:off x="8825804" y="2413792"/>
            <a:ext cx="544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190D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12.0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B25ADCA-F579-5187-9E75-AD35CFB64F7B}"/>
              </a:ext>
            </a:extLst>
          </p:cNvPr>
          <p:cNvSpPr txBox="1"/>
          <p:nvPr/>
        </p:nvSpPr>
        <p:spPr>
          <a:xfrm>
            <a:off x="4333980" y="3646899"/>
            <a:ext cx="445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E053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5,7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22716881-C685-9FF3-9796-5456ABDF7382}"/>
              </a:ext>
            </a:extLst>
          </p:cNvPr>
          <p:cNvSpPr txBox="1"/>
          <p:nvPr/>
        </p:nvSpPr>
        <p:spPr>
          <a:xfrm>
            <a:off x="4004059" y="3646899"/>
            <a:ext cx="445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729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5,7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C60D6C4-B133-D0BE-B2D6-0C26C25FA127}"/>
              </a:ext>
            </a:extLst>
          </p:cNvPr>
          <p:cNvSpPr txBox="1"/>
          <p:nvPr/>
        </p:nvSpPr>
        <p:spPr>
          <a:xfrm>
            <a:off x="3598774" y="3780691"/>
            <a:ext cx="445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E2B5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5,7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C90C88C-87FB-6728-087C-1639532EF590}"/>
              </a:ext>
            </a:extLst>
          </p:cNvPr>
          <p:cNvSpPr txBox="1"/>
          <p:nvPr/>
        </p:nvSpPr>
        <p:spPr>
          <a:xfrm>
            <a:off x="1283258" y="1210067"/>
            <a:ext cx="474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OECD </a:t>
            </a: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Library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https://data.oecd.org/healthres/nurses.htm</a:t>
            </a:r>
          </a:p>
        </p:txBody>
      </p:sp>
      <p:sp>
        <p:nvSpPr>
          <p:cNvPr id="6" name="Nadpis 4">
            <a:extLst>
              <a:ext uri="{FF2B5EF4-FFF2-40B4-BE49-F238E27FC236}">
                <a16:creationId xmlns:a16="http://schemas.microsoft.com/office/drawing/2014/main" id="{629E583E-B7D5-E4C1-C08B-4C062DDC7CFA}"/>
              </a:ext>
            </a:extLst>
          </p:cNvPr>
          <p:cNvSpPr txBox="1">
            <a:spLocks/>
          </p:cNvSpPr>
          <p:nvPr/>
        </p:nvSpPr>
        <p:spPr>
          <a:xfrm>
            <a:off x="901494" y="275530"/>
            <a:ext cx="1059868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Data OECD: mezinárodní srovnání celkového počtu ve zdravotnictví aktivních sester na 1 000 obyvatel (2022 nebo nejbližší dostupný rok)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59A70921-E8CF-999D-6FBE-EBFB5A93015D}"/>
              </a:ext>
            </a:extLst>
          </p:cNvPr>
          <p:cNvSpPr/>
          <p:nvPr/>
        </p:nvSpPr>
        <p:spPr>
          <a:xfrm>
            <a:off x="6432411" y="2413792"/>
            <a:ext cx="445477" cy="43731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3970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2716E-14B9-772B-0668-E9D15044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EB2D13AA-FBCD-1B9C-DC34-E7CD0CC5FBB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5633955"/>
              </p:ext>
            </p:extLst>
          </p:nvPr>
        </p:nvGraphicFramePr>
        <p:xfrm>
          <a:off x="318556" y="1907515"/>
          <a:ext cx="5325271" cy="419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9" name="Text Box 64">
            <a:extLst>
              <a:ext uri="{FF2B5EF4-FFF2-40B4-BE49-F238E27FC236}">
                <a16:creationId xmlns:a16="http://schemas.microsoft.com/office/drawing/2014/main" id="{DF3A978D-B170-7FF6-8F6F-C06812B53A76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1086" y="1526472"/>
            <a:ext cx="54348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Relativní zastoupení jednotlivých věkových tříd </a:t>
            </a:r>
          </a:p>
        </p:txBody>
      </p:sp>
      <p:sp>
        <p:nvSpPr>
          <p:cNvPr id="72" name="Text Box 4">
            <a:extLst>
              <a:ext uri="{FF2B5EF4-FFF2-40B4-BE49-F238E27FC236}">
                <a16:creationId xmlns:a16="http://schemas.microsoft.com/office/drawing/2014/main" id="{F49D528F-A1DF-61A7-EE02-12974D8B8690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6200000">
            <a:off x="-1156515" y="3514047"/>
            <a:ext cx="31686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cs-CZ" alt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% osob ve věkové kategorii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6823C085-C9AE-FB4D-B8FD-2CB704B1783C}"/>
              </a:ext>
            </a:extLst>
          </p:cNvPr>
          <p:cNvSpPr txBox="1"/>
          <p:nvPr/>
        </p:nvSpPr>
        <p:spPr>
          <a:xfrm>
            <a:off x="303572" y="588993"/>
            <a:ext cx="53076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zdravotnických pracovníků (NRZP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k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2023</a:t>
            </a:r>
            <a:endParaRPr kumimoji="0" lang="cs-CZ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FB6F73-1FB5-F356-2B69-2A0AF5A7961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72591" y="160258"/>
            <a:ext cx="10515600" cy="538364"/>
          </a:xfrm>
        </p:spPr>
        <p:txBody>
          <a:bodyPr>
            <a:normAutofit/>
          </a:bodyPr>
          <a:lstStyle/>
          <a:p>
            <a:r>
              <a:rPr lang="cs-CZ" sz="2800" dirty="0"/>
              <a:t>Všeobecná sestra: věková struktura osob </a:t>
            </a:r>
            <a:r>
              <a:rPr lang="cs-CZ" sz="2800" u="sng" dirty="0"/>
              <a:t>v roce </a:t>
            </a:r>
            <a:r>
              <a:rPr lang="en-US" sz="2800" u="sng" dirty="0"/>
              <a:t>20</a:t>
            </a:r>
            <a:r>
              <a:rPr lang="cs-CZ" sz="2800" u="sng" dirty="0"/>
              <a:t>23</a:t>
            </a:r>
            <a:endParaRPr lang="en-US" sz="2800" u="sng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8E937FA-95B5-39F1-E07F-314FACDCC578}"/>
              </a:ext>
            </a:extLst>
          </p:cNvPr>
          <p:cNvSpPr txBox="1"/>
          <p:nvPr/>
        </p:nvSpPr>
        <p:spPr>
          <a:xfrm rot="1224177">
            <a:off x="8911054" y="795238"/>
            <a:ext cx="307846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 &gt; 60 let: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12 937 ZP (15%)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CF98F38-53CE-DEA2-0C7A-D1BC2D2BAA01}"/>
              </a:ext>
            </a:extLst>
          </p:cNvPr>
          <p:cNvSpPr txBox="1"/>
          <p:nvPr/>
        </p:nvSpPr>
        <p:spPr>
          <a:xfrm>
            <a:off x="199470" y="5939204"/>
            <a:ext cx="2542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Rizikový nedostatek kapacit krytých pracovníky ve věku &lt; 40 let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E81BFEA5-A7FC-2EF1-9D2E-910ACF2257DD}"/>
              </a:ext>
            </a:extLst>
          </p:cNvPr>
          <p:cNvCxnSpPr>
            <a:cxnSpLocks/>
          </p:cNvCxnSpPr>
          <p:nvPr/>
        </p:nvCxnSpPr>
        <p:spPr>
          <a:xfrm flipH="1">
            <a:off x="964644" y="5939204"/>
            <a:ext cx="153739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avá složená závorka 7">
            <a:extLst>
              <a:ext uri="{FF2B5EF4-FFF2-40B4-BE49-F238E27FC236}">
                <a16:creationId xmlns:a16="http://schemas.microsoft.com/office/drawing/2014/main" id="{C7DA867C-7595-04C9-A399-B81C8E5CBE47}"/>
              </a:ext>
            </a:extLst>
          </p:cNvPr>
          <p:cNvSpPr/>
          <p:nvPr/>
        </p:nvSpPr>
        <p:spPr>
          <a:xfrm>
            <a:off x="9949307" y="4101418"/>
            <a:ext cx="259193" cy="1190847"/>
          </a:xfrm>
          <a:prstGeom prst="rightBrac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E217A46-420C-5140-84A5-BE0D5B884BB4}"/>
              </a:ext>
            </a:extLst>
          </p:cNvPr>
          <p:cNvSpPr txBox="1"/>
          <p:nvPr/>
        </p:nvSpPr>
        <p:spPr>
          <a:xfrm>
            <a:off x="10450287" y="4312120"/>
            <a:ext cx="1423157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23 157 ZP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b="1" dirty="0">
                <a:solidFill>
                  <a:prstClr val="white"/>
                </a:solidFill>
                <a:latin typeface="Calibri" panose="020F0502020204030204"/>
              </a:rPr>
              <a:t>27%</a:t>
            </a: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9FFDA12E-03BF-AFF4-E0AF-97E038A145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489088"/>
              </p:ext>
            </p:extLst>
          </p:nvPr>
        </p:nvGraphicFramePr>
        <p:xfrm>
          <a:off x="6548175" y="1907515"/>
          <a:ext cx="3324225" cy="3800880"/>
        </p:xfrm>
        <a:graphic>
          <a:graphicData uri="http://schemas.openxmlformats.org/drawingml/2006/table">
            <a:tbl>
              <a:tblPr/>
              <a:tblGrid>
                <a:gridCol w="1108075">
                  <a:extLst>
                    <a:ext uri="{9D8B030D-6E8A-4147-A177-3AD203B41FA5}">
                      <a16:colId xmlns:a16="http://schemas.microsoft.com/office/drawing/2014/main" val="3656674458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1058848699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964721330"/>
                    </a:ext>
                  </a:extLst>
                </a:gridCol>
              </a:tblGrid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105194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 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00617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5 395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580760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260137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05428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16 666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8876198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13 407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041985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10 220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11,9%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751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7 503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8,7%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075771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3 660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4,3%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23531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70 a více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1 774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71019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85 808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527381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674CB2DC-5F8C-890F-0F02-34D46D2AD72C}"/>
              </a:ext>
            </a:extLst>
          </p:cNvPr>
          <p:cNvSpPr txBox="1"/>
          <p:nvPr/>
        </p:nvSpPr>
        <p:spPr>
          <a:xfrm>
            <a:off x="975682" y="3386292"/>
            <a:ext cx="4937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rgbClr val="FF0000"/>
                </a:solidFill>
                <a:latin typeface="Arial Black" panose="020B0A04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33305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B21B8-253D-57D2-69E1-D1478FA9C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13955AA0-3A3F-1575-265C-46ECE643DA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8639988"/>
              </p:ext>
            </p:extLst>
          </p:nvPr>
        </p:nvGraphicFramePr>
        <p:xfrm>
          <a:off x="457352" y="1910335"/>
          <a:ext cx="5325271" cy="419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9" name="Text Box 64">
            <a:extLst>
              <a:ext uri="{FF2B5EF4-FFF2-40B4-BE49-F238E27FC236}">
                <a16:creationId xmlns:a16="http://schemas.microsoft.com/office/drawing/2014/main" id="{F595373E-888E-DA58-D5C9-F70128FFB6C6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9882" y="1529292"/>
            <a:ext cx="54348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Relativní zastoupení jednotlivých věkových tříd </a:t>
            </a:r>
          </a:p>
        </p:txBody>
      </p:sp>
      <p:sp>
        <p:nvSpPr>
          <p:cNvPr id="72" name="Text Box 4">
            <a:extLst>
              <a:ext uri="{FF2B5EF4-FFF2-40B4-BE49-F238E27FC236}">
                <a16:creationId xmlns:a16="http://schemas.microsoft.com/office/drawing/2014/main" id="{F08DC3EC-4CFF-9965-D259-CAE7FC35B3B1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6200000">
            <a:off x="-1017719" y="3516867"/>
            <a:ext cx="31686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cs-CZ" alt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% osob ve věkové kategorii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1CED65A2-78C0-1805-A56D-AFBF0FD7A26A}"/>
              </a:ext>
            </a:extLst>
          </p:cNvPr>
          <p:cNvSpPr txBox="1"/>
          <p:nvPr/>
        </p:nvSpPr>
        <p:spPr>
          <a:xfrm>
            <a:off x="303572" y="588993"/>
            <a:ext cx="568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zdravotnických pracovníků (NRZP), stav k 31. 12. 2023</a:t>
            </a:r>
            <a:endParaRPr kumimoji="0" lang="cs-CZ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EB68FC-38D8-1B25-86C6-7A10E81CE6A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72591" y="160258"/>
            <a:ext cx="10515600" cy="538364"/>
          </a:xfrm>
        </p:spPr>
        <p:txBody>
          <a:bodyPr>
            <a:normAutofit/>
          </a:bodyPr>
          <a:lstStyle/>
          <a:p>
            <a:r>
              <a:rPr lang="cs-CZ" dirty="0"/>
              <a:t>Dětská sestra: věková struktura </a:t>
            </a:r>
            <a:r>
              <a:rPr lang="cs-CZ" u="sng" dirty="0"/>
              <a:t>v roce </a:t>
            </a:r>
            <a:r>
              <a:rPr lang="en-US" u="sng" dirty="0"/>
              <a:t>20</a:t>
            </a:r>
            <a:r>
              <a:rPr lang="cs-CZ" u="sng" dirty="0"/>
              <a:t>23</a:t>
            </a:r>
            <a:endParaRPr lang="en-US" u="sng" dirty="0"/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BC0B2DA5-5BEC-65AE-6069-F15D5CFD4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762060"/>
              </p:ext>
            </p:extLst>
          </p:nvPr>
        </p:nvGraphicFramePr>
        <p:xfrm>
          <a:off x="6972299" y="2065994"/>
          <a:ext cx="3324225" cy="4117620"/>
        </p:xfrm>
        <a:graphic>
          <a:graphicData uri="http://schemas.openxmlformats.org/drawingml/2006/table">
            <a:tbl>
              <a:tblPr/>
              <a:tblGrid>
                <a:gridCol w="1108075">
                  <a:extLst>
                    <a:ext uri="{9D8B030D-6E8A-4147-A177-3AD203B41FA5}">
                      <a16:colId xmlns:a16="http://schemas.microsoft.com/office/drawing/2014/main" val="3656674458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1058848699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964721330"/>
                    </a:ext>
                  </a:extLst>
                </a:gridCol>
              </a:tblGrid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105194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 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00617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580760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260137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05428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8876198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041985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751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075771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5,6%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23531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70 a více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71019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527381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Průměrný 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let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500967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0AC05961-2730-C670-A617-04045CE4FF8C}"/>
              </a:ext>
            </a:extLst>
          </p:cNvPr>
          <p:cNvSpPr txBox="1"/>
          <p:nvPr/>
        </p:nvSpPr>
        <p:spPr>
          <a:xfrm rot="1224177">
            <a:off x="8700897" y="837884"/>
            <a:ext cx="3014268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 &gt; 60 let: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1 164 ZP (20%)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5067EAE-6C22-0F19-11EA-7FA192835C2A}"/>
              </a:ext>
            </a:extLst>
          </p:cNvPr>
          <p:cNvSpPr txBox="1"/>
          <p:nvPr/>
        </p:nvSpPr>
        <p:spPr>
          <a:xfrm>
            <a:off x="338266" y="6021782"/>
            <a:ext cx="2542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Rizikový nedostatek kapacit krytých pracovníky ve věku &lt; 40 let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9AD09AF8-09D7-719F-2ECE-A4FA04679691}"/>
              </a:ext>
            </a:extLst>
          </p:cNvPr>
          <p:cNvCxnSpPr>
            <a:cxnSpLocks/>
          </p:cNvCxnSpPr>
          <p:nvPr/>
        </p:nvCxnSpPr>
        <p:spPr>
          <a:xfrm flipH="1">
            <a:off x="1103440" y="6021782"/>
            <a:ext cx="153739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avá složená závorka 1">
            <a:extLst>
              <a:ext uri="{FF2B5EF4-FFF2-40B4-BE49-F238E27FC236}">
                <a16:creationId xmlns:a16="http://schemas.microsoft.com/office/drawing/2014/main" id="{DA4B9E62-C866-238C-685C-750DE247C275}"/>
              </a:ext>
            </a:extLst>
          </p:cNvPr>
          <p:cNvSpPr/>
          <p:nvPr/>
        </p:nvSpPr>
        <p:spPr>
          <a:xfrm>
            <a:off x="10197771" y="4317407"/>
            <a:ext cx="259193" cy="1190847"/>
          </a:xfrm>
          <a:prstGeom prst="rightBrac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9CF93E8-F8C0-741B-D89D-56651E55A3B5}"/>
              </a:ext>
            </a:extLst>
          </p:cNvPr>
          <p:cNvSpPr txBox="1"/>
          <p:nvPr/>
        </p:nvSpPr>
        <p:spPr>
          <a:xfrm>
            <a:off x="10550903" y="4528109"/>
            <a:ext cx="1246751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2 136 ZP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36%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F289A19-8445-580A-E551-633E733B8938}"/>
              </a:ext>
            </a:extLst>
          </p:cNvPr>
          <p:cNvSpPr txBox="1"/>
          <p:nvPr/>
        </p:nvSpPr>
        <p:spPr>
          <a:xfrm>
            <a:off x="1318053" y="3627061"/>
            <a:ext cx="4937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rgbClr val="FF0000"/>
                </a:solidFill>
                <a:latin typeface="Arial Black" panose="020B0A04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2980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E68BE-1AD2-6BF8-33F1-62BA0E9C2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9DE61CFD-F169-A042-A80F-3B97CD12133C}"/>
              </a:ext>
            </a:extLst>
          </p:cNvPr>
          <p:cNvSpPr txBox="1"/>
          <p:nvPr/>
        </p:nvSpPr>
        <p:spPr>
          <a:xfrm>
            <a:off x="161925" y="116784"/>
            <a:ext cx="1186815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základě robustních populačních analýz a predikcí byly vybrány klíčové profese NLZP ohrožené nedostatkem kapacit. Pro tyto profese byl navržen program podpory VŠ vzdělávání tak, aby zvýšená produkce škol pokryla kapacitní potřeby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minimalizovala rizika spojená se stárnutím pracovníků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těchto profesích.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131F9219-2027-848A-0C12-0214D85F4A80}"/>
              </a:ext>
            </a:extLst>
          </p:cNvPr>
          <p:cNvSpPr/>
          <p:nvPr/>
        </p:nvSpPr>
        <p:spPr>
          <a:xfrm>
            <a:off x="5280510" y="3700257"/>
            <a:ext cx="1446963" cy="50241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EFD98BF-3E3E-344E-2148-ED13AFF1DD9E}"/>
              </a:ext>
            </a:extLst>
          </p:cNvPr>
          <p:cNvSpPr txBox="1"/>
          <p:nvPr/>
        </p:nvSpPr>
        <p:spPr>
          <a:xfrm>
            <a:off x="461749" y="4293238"/>
            <a:ext cx="110844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srgbClr val="DB14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Připravený vládní program umožní navýšit kapacity zapojených vysokých škol o 20%, s prioritizací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srgbClr val="DB14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 obor Všeobecná sestra. </a:t>
            </a:r>
          </a:p>
        </p:txBody>
      </p:sp>
    </p:spTree>
    <p:extLst>
      <p:ext uri="{BB962C8B-B14F-4D97-AF65-F5344CB8AC3E}">
        <p14:creationId xmlns:p14="http://schemas.microsoft.com/office/powerpoint/2010/main" val="140058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AB867-5AC6-D13B-E600-50F6C8325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7D3A1-2912-C8C5-A950-5908149F63C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6790" y="17997"/>
            <a:ext cx="10784305" cy="612324"/>
          </a:xfrm>
        </p:spPr>
        <p:txBody>
          <a:bodyPr>
            <a:noAutofit/>
          </a:bodyPr>
          <a:lstStyle/>
          <a:p>
            <a:pPr algn="ctr"/>
            <a:r>
              <a:rPr lang="cs-CZ" sz="3000" b="1" dirty="0">
                <a:solidFill>
                  <a:srgbClr val="DB1441"/>
                </a:solidFill>
                <a:latin typeface="+mn-lt"/>
              </a:rPr>
              <a:t>KVANTITATIVNÍ NASTAVENÍ NAVRŽENÉHO PROGRAMU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3286A1D-D629-D125-55C1-E6A49B34B846}"/>
              </a:ext>
            </a:extLst>
          </p:cNvPr>
          <p:cNvSpPr txBox="1"/>
          <p:nvPr/>
        </p:nvSpPr>
        <p:spPr>
          <a:xfrm>
            <a:off x="334924" y="630321"/>
            <a:ext cx="113680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podpory VŠ vzdělávání vybraných profesí NLZP předpokládá průměrné navýšení produkce absolventů minimálně o 20% po dobu 12 let. Navýšení je diferencováno mezi obory, nejvyšší váhu má profese všeobecná sestra, která je nejvíce ohrožena potenciálním úbytkem dostupných kapacit. 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5CAB1799-2AE9-9032-B271-20F2FF70D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708442"/>
              </p:ext>
            </p:extLst>
          </p:nvPr>
        </p:nvGraphicFramePr>
        <p:xfrm>
          <a:off x="472273" y="2277165"/>
          <a:ext cx="1103309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7315">
                  <a:extLst>
                    <a:ext uri="{9D8B030D-6E8A-4147-A177-3AD203B41FA5}">
                      <a16:colId xmlns:a16="http://schemas.microsoft.com/office/drawing/2014/main" val="350287272"/>
                    </a:ext>
                  </a:extLst>
                </a:gridCol>
                <a:gridCol w="6755775">
                  <a:extLst>
                    <a:ext uri="{9D8B030D-6E8A-4147-A177-3AD203B41FA5}">
                      <a16:colId xmlns:a16="http://schemas.microsoft.com/office/drawing/2014/main" val="3773889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2200" dirty="0"/>
                        <a:t>Odbornost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200" dirty="0"/>
                        <a:t>Nastavení programu podpory vzdělávání: očekávaný počet VŠ absolventů za 12 let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005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144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Všeobecná sestra (VS)</a:t>
                      </a:r>
                    </a:p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144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Dětská sestra DS)</a:t>
                      </a:r>
                    </a:p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200" b="1" dirty="0">
                          <a:solidFill>
                            <a:srgbClr val="DB1441"/>
                          </a:solidFill>
                          <a:latin typeface="+mn-lt"/>
                        </a:rPr>
                        <a:t>Porodní asistentka (PA)</a:t>
                      </a:r>
                      <a:endParaRPr kumimoji="0" lang="en-US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144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</a:rPr>
                        <a:t>Celkem cca </a:t>
                      </a:r>
                      <a:r>
                        <a:rPr lang="cs-CZ" sz="2200" b="1" dirty="0">
                          <a:solidFill>
                            <a:schemeClr val="bg1"/>
                          </a:solidFill>
                          <a:highlight>
                            <a:srgbClr val="DB1441"/>
                          </a:highlight>
                        </a:rPr>
                        <a:t>15 400 VŠ absolventů </a:t>
                      </a:r>
                      <a:r>
                        <a:rPr lang="cs-CZ" sz="1800" dirty="0"/>
                        <a:t>(74% VS, 16% PA, 10% DS). Dalších cca 14 000 absolventů vychovají VOŠ při stávající navýšené kapacitě.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975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144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Radiologický asistent (RA)</a:t>
                      </a:r>
                      <a:endParaRPr kumimoji="0" lang="en-US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144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Celkem cca </a:t>
                      </a:r>
                      <a:r>
                        <a:rPr lang="cs-CZ" sz="2200" b="1" dirty="0">
                          <a:solidFill>
                            <a:schemeClr val="bg1"/>
                          </a:solidFill>
                          <a:highlight>
                            <a:srgbClr val="DB1441"/>
                          </a:highlight>
                        </a:rPr>
                        <a:t>1 750 VŠ absolventů</a:t>
                      </a:r>
                      <a:r>
                        <a:rPr lang="cs-CZ" sz="1800" dirty="0"/>
                        <a:t>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366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144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Zdravotnický záchranář (ZZ)</a:t>
                      </a:r>
                      <a:endParaRPr kumimoji="0" lang="en-US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144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/>
                        <a:t>Celkem cca </a:t>
                      </a:r>
                      <a:r>
                        <a:rPr lang="cs-CZ" sz="2200" b="1" dirty="0">
                          <a:solidFill>
                            <a:schemeClr val="bg1"/>
                          </a:solidFill>
                          <a:highlight>
                            <a:srgbClr val="DB1441"/>
                          </a:highlight>
                        </a:rPr>
                        <a:t>3 600 VŠ absolventů</a:t>
                      </a:r>
                      <a:r>
                        <a:rPr lang="cs-CZ" sz="1800" dirty="0"/>
                        <a:t>. </a:t>
                      </a:r>
                    </a:p>
                    <a:p>
                      <a:endParaRPr lang="cs-CZ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856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144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Nutriční terapeut (NT)</a:t>
                      </a:r>
                      <a:endParaRPr kumimoji="0" lang="en-US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144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/>
                        <a:t>Celkem cca </a:t>
                      </a:r>
                      <a:r>
                        <a:rPr lang="cs-CZ" sz="2200" b="1" dirty="0">
                          <a:solidFill>
                            <a:schemeClr val="bg1"/>
                          </a:solidFill>
                          <a:highlight>
                            <a:srgbClr val="DB1441"/>
                          </a:highlight>
                        </a:rPr>
                        <a:t>1 250 VŠ absolventů</a:t>
                      </a:r>
                      <a:r>
                        <a:rPr lang="cs-CZ" sz="1800" dirty="0"/>
                        <a:t>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0521826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DD063FF3-8B63-771D-7BA7-F98AB5CB18B8}"/>
              </a:ext>
            </a:extLst>
          </p:cNvPr>
          <p:cNvSpPr txBox="1"/>
          <p:nvPr/>
        </p:nvSpPr>
        <p:spPr>
          <a:xfrm>
            <a:off x="3587262" y="6042193"/>
            <a:ext cx="2864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800" b="1" dirty="0"/>
              <a:t>Celková produkce za dobu trvání 12 let </a:t>
            </a:r>
            <a:r>
              <a:rPr lang="cs-CZ" b="1" dirty="0"/>
              <a:t>(</a:t>
            </a:r>
            <a:r>
              <a:rPr lang="cs-CZ" sz="1800" b="1" dirty="0"/>
              <a:t>cca): </a:t>
            </a:r>
            <a:r>
              <a:rPr lang="cs-CZ" b="1" dirty="0"/>
              <a:t>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0ECBDBF-90D2-FA83-F7A0-4CCBE64BABD3}"/>
              </a:ext>
            </a:extLst>
          </p:cNvPr>
          <p:cNvSpPr txBox="1"/>
          <p:nvPr/>
        </p:nvSpPr>
        <p:spPr>
          <a:xfrm>
            <a:off x="6451826" y="5904327"/>
            <a:ext cx="4025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22 000 VŠ absolventů </a:t>
            </a:r>
          </a:p>
        </p:txBody>
      </p:sp>
    </p:spTree>
    <p:extLst>
      <p:ext uri="{BB962C8B-B14F-4D97-AF65-F5344CB8AC3E}">
        <p14:creationId xmlns:p14="http://schemas.microsoft.com/office/powerpoint/2010/main" val="1639297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803994-5A66-4909-A002-1AC62CE0029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11462" y="167591"/>
            <a:ext cx="10784305" cy="650999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DB1441"/>
                </a:solidFill>
                <a:latin typeface="+mn-lt"/>
              </a:rPr>
              <a:t>Připravovaný program má podporu vysokých škol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13034E38-90B0-C333-03D2-9022B9347AD2}"/>
              </a:ext>
            </a:extLst>
          </p:cNvPr>
          <p:cNvSpPr txBox="1"/>
          <p:nvPr/>
        </p:nvSpPr>
        <p:spPr>
          <a:xfrm>
            <a:off x="1400514" y="3306789"/>
            <a:ext cx="166423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1.LF UK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2.LF UK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LF UK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 HK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 MU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 OSU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CBADCA5-9BB7-C9CC-5B4A-BD94061EEFBE}"/>
              </a:ext>
            </a:extLst>
          </p:cNvPr>
          <p:cNvSpPr txBox="1"/>
          <p:nvPr/>
        </p:nvSpPr>
        <p:spPr>
          <a:xfrm>
            <a:off x="302672" y="722444"/>
            <a:ext cx="1158665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programu podpory vzdělávání NLZP je přihlásilo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DB1441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6 lékařských fakult a 11 dalších vysokých škol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zapojených do výuky vybraných profesí.</a:t>
            </a:r>
          </a:p>
        </p:txBody>
      </p:sp>
      <p:sp>
        <p:nvSpPr>
          <p:cNvPr id="4" name="Šipka: dolů 3">
            <a:extLst>
              <a:ext uri="{FF2B5EF4-FFF2-40B4-BE49-F238E27FC236}">
                <a16:creationId xmlns:a16="http://schemas.microsoft.com/office/drawing/2014/main" id="{358956D2-293A-F3F3-9983-313432743321}"/>
              </a:ext>
            </a:extLst>
          </p:cNvPr>
          <p:cNvSpPr/>
          <p:nvPr/>
        </p:nvSpPr>
        <p:spPr>
          <a:xfrm>
            <a:off x="225043" y="2323743"/>
            <a:ext cx="3729824" cy="722526"/>
          </a:xfrm>
          <a:prstGeom prst="downArrow">
            <a:avLst/>
          </a:prstGeom>
          <a:solidFill>
            <a:srgbClr val="2E5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Šipka: dolů 4">
            <a:extLst>
              <a:ext uri="{FF2B5EF4-FFF2-40B4-BE49-F238E27FC236}">
                <a16:creationId xmlns:a16="http://schemas.microsoft.com/office/drawing/2014/main" id="{8153DC7F-E0D9-35B7-4933-5275E635571A}"/>
              </a:ext>
            </a:extLst>
          </p:cNvPr>
          <p:cNvSpPr/>
          <p:nvPr/>
        </p:nvSpPr>
        <p:spPr>
          <a:xfrm>
            <a:off x="7665943" y="2323743"/>
            <a:ext cx="3729824" cy="722526"/>
          </a:xfrm>
          <a:prstGeom prst="downArrow">
            <a:avLst/>
          </a:prstGeom>
          <a:solidFill>
            <a:srgbClr val="2E5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829A398-C15D-555D-6522-D198858FF6D9}"/>
              </a:ext>
            </a:extLst>
          </p:cNvPr>
          <p:cNvSpPr txBox="1"/>
          <p:nvPr/>
        </p:nvSpPr>
        <p:spPr>
          <a:xfrm>
            <a:off x="1025877" y="2394363"/>
            <a:ext cx="2128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Lékařské fakulty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9982399-7088-0594-0BCA-E7CBD5D19F75}"/>
              </a:ext>
            </a:extLst>
          </p:cNvPr>
          <p:cNvSpPr txBox="1"/>
          <p:nvPr/>
        </p:nvSpPr>
        <p:spPr>
          <a:xfrm>
            <a:off x="8631528" y="2406107"/>
            <a:ext cx="1798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Ostatní VŠ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49FB77D-254B-99EE-D1A1-F8F26E804E19}"/>
              </a:ext>
            </a:extLst>
          </p:cNvPr>
          <p:cNvSpPr txBox="1"/>
          <p:nvPr/>
        </p:nvSpPr>
        <p:spPr>
          <a:xfrm>
            <a:off x="6752492" y="3150067"/>
            <a:ext cx="536582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ZSF Jihočeská univerzita v Českých Budějovicích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FVP Slezská univerzita v Opavě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FZS Technická univerzita v Liberci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FZS Univerzita J. E. Purkyně v Ústí nad Labem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FZS Univerzita Pardubice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Vysoká škola polytechnická Jihlava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Vysoká škola zdravotnická, o.p.s.;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FZS Západočeská univerzita v Plzni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FBMI ČVUT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humanitních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studií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Univerzita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Tomáše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Bati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Zlíně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zdravotnických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Olomouc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285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47140-189B-9BAD-53F0-EE128A10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ovéPole 12">
            <a:extLst>
              <a:ext uri="{FF2B5EF4-FFF2-40B4-BE49-F238E27FC236}">
                <a16:creationId xmlns:a16="http://schemas.microsoft.com/office/drawing/2014/main" id="{2285C1F3-2944-52D7-ADAF-63609EBF782A}"/>
              </a:ext>
            </a:extLst>
          </p:cNvPr>
          <p:cNvSpPr txBox="1"/>
          <p:nvPr/>
        </p:nvSpPr>
        <p:spPr>
          <a:xfrm>
            <a:off x="484831" y="0"/>
            <a:ext cx="99453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DB144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Model programu: plánovaná produkce absolventů odpovídá predikovaným potřebám zdravotnictví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srgbClr val="DB14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BA919ABE-240B-43AC-AE5A-CFC8A02883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661182"/>
              </p:ext>
            </p:extLst>
          </p:nvPr>
        </p:nvGraphicFramePr>
        <p:xfrm>
          <a:off x="679907" y="1044099"/>
          <a:ext cx="6638226" cy="5577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1007C69-9EBD-29F1-BD17-58AFCAB6DAE8}"/>
              </a:ext>
            </a:extLst>
          </p:cNvPr>
          <p:cNvSpPr txBox="1"/>
          <p:nvPr/>
        </p:nvSpPr>
        <p:spPr>
          <a:xfrm>
            <a:off x="7785803" y="974766"/>
            <a:ext cx="2773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b="1" dirty="0"/>
              <a:t>Celková produkce </a:t>
            </a:r>
          </a:p>
          <a:p>
            <a:r>
              <a:rPr lang="cs-CZ" sz="1800" b="1" dirty="0"/>
              <a:t>za dobu trvání 12 let (cca): </a:t>
            </a:r>
            <a:r>
              <a:rPr lang="cs-CZ" b="1" dirty="0"/>
              <a:t>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2A56207-C18F-9ADA-5DA4-E106C587FBE8}"/>
              </a:ext>
            </a:extLst>
          </p:cNvPr>
          <p:cNvSpPr txBox="1"/>
          <p:nvPr/>
        </p:nvSpPr>
        <p:spPr>
          <a:xfrm>
            <a:off x="7649728" y="1464647"/>
            <a:ext cx="4025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22 000 VŠ absolventů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EE718A5-8EA7-DDF5-2F9D-AC16F898829D}"/>
              </a:ext>
            </a:extLst>
          </p:cNvPr>
          <p:cNvSpPr txBox="1"/>
          <p:nvPr/>
        </p:nvSpPr>
        <p:spPr>
          <a:xfrm>
            <a:off x="7785803" y="2554545"/>
            <a:ext cx="4232025" cy="2616101"/>
          </a:xfrm>
          <a:prstGeom prst="rect">
            <a:avLst/>
          </a:prstGeom>
          <a:solidFill>
            <a:srgbClr val="2E5980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Celková produkce za 12 let trvání programu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Všeobecná sestra: cca 11 300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Porodní asistentka: cca 2 550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Dětská sestra: cca 1 550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Radiologický asistent: cca 1 750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Zdravot. záchranář: cca 3 600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Nutriční terapeut: cca 1 250</a:t>
            </a:r>
          </a:p>
        </p:txBody>
      </p:sp>
    </p:spTree>
    <p:extLst>
      <p:ext uri="{BB962C8B-B14F-4D97-AF65-F5344CB8AC3E}">
        <p14:creationId xmlns:p14="http://schemas.microsoft.com/office/powerpoint/2010/main" val="2862912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5B8F9-3E21-0DD7-A9A0-2DD462456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CE1258-E72F-D43D-8434-F5E94460BDD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61872" y="258889"/>
            <a:ext cx="11510437" cy="53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odel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programu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celkové náklady, jejich vývoj a kontrola v čase 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BFB2BB07-0490-CD97-6EBF-901EC562B9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9844039"/>
              </p:ext>
            </p:extLst>
          </p:nvPr>
        </p:nvGraphicFramePr>
        <p:xfrm>
          <a:off x="542925" y="1578425"/>
          <a:ext cx="5143500" cy="3494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ovéPole 13">
            <a:extLst>
              <a:ext uri="{FF2B5EF4-FFF2-40B4-BE49-F238E27FC236}">
                <a16:creationId xmlns:a16="http://schemas.microsoft.com/office/drawing/2014/main" id="{6DC65321-CEB2-31FD-3200-267829F05BE2}"/>
              </a:ext>
            </a:extLst>
          </p:cNvPr>
          <p:cNvSpPr txBox="1"/>
          <p:nvPr/>
        </p:nvSpPr>
        <p:spPr>
          <a:xfrm>
            <a:off x="1647930" y="962680"/>
            <a:ext cx="37527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Náklady v jednotlivých letech (tis. Kč)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8CE9C0BD-3493-7283-6D81-3CCA4415CBD6}"/>
              </a:ext>
            </a:extLst>
          </p:cNvPr>
          <p:cNvCxnSpPr>
            <a:cxnSpLocks/>
          </p:cNvCxnSpPr>
          <p:nvPr/>
        </p:nvCxnSpPr>
        <p:spPr>
          <a:xfrm>
            <a:off x="99959" y="5333700"/>
            <a:ext cx="11963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CE90D51F-E915-74EB-C34D-4CEA767EC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56418"/>
              </p:ext>
            </p:extLst>
          </p:nvPr>
        </p:nvGraphicFramePr>
        <p:xfrm>
          <a:off x="542925" y="5696874"/>
          <a:ext cx="113442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356">
                  <a:extLst>
                    <a:ext uri="{9D8B030D-6E8A-4147-A177-3AD203B41FA5}">
                      <a16:colId xmlns:a16="http://schemas.microsoft.com/office/drawing/2014/main" val="304477041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1882668565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4265816791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591819388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711968951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2930559250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418810343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1479740906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3123636259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2354596387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3068416435"/>
                    </a:ext>
                  </a:extLst>
                </a:gridCol>
                <a:gridCol w="945356">
                  <a:extLst>
                    <a:ext uri="{9D8B030D-6E8A-4147-A177-3AD203B41FA5}">
                      <a16:colId xmlns:a16="http://schemas.microsoft.com/office/drawing/2014/main" val="798500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Rok12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87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562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743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829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919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1014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1113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1218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1327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1443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1563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cs-CZ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1690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2967858"/>
                  </a:ext>
                </a:extLst>
              </a:tr>
            </a:tbl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3AE4D70D-023C-B2CB-CBA3-5AA955331DC4}"/>
              </a:ext>
            </a:extLst>
          </p:cNvPr>
          <p:cNvSpPr txBox="1"/>
          <p:nvPr/>
        </p:nvSpPr>
        <p:spPr>
          <a:xfrm>
            <a:off x="1089024" y="5323927"/>
            <a:ext cx="101824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Náklady v jednotlivých letech (v mil Kč): celkem 12,815 mld. Kč </a:t>
            </a:r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8028A7A1-C3D3-99BE-7F9F-349216132A1C}"/>
              </a:ext>
            </a:extLst>
          </p:cNvPr>
          <p:cNvSpPr/>
          <p:nvPr/>
        </p:nvSpPr>
        <p:spPr>
          <a:xfrm>
            <a:off x="5860304" y="1578425"/>
            <a:ext cx="429964" cy="91356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46A45F7-6C52-1E93-B98C-602A3A82C761}"/>
              </a:ext>
            </a:extLst>
          </p:cNvPr>
          <p:cNvSpPr txBox="1"/>
          <p:nvPr/>
        </p:nvSpPr>
        <p:spPr>
          <a:xfrm>
            <a:off x="6521376" y="1534690"/>
            <a:ext cx="536582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</a:t>
            </a:r>
            <a:r>
              <a:rPr lang="cs-CZ" sz="2600" b="1" dirty="0">
                <a:solidFill>
                  <a:prstClr val="black"/>
                </a:solidFill>
                <a:latin typeface="Calibri" panose="020F0502020204030204"/>
              </a:rPr>
              <a:t>b</a:t>
            </a:r>
            <a:r>
              <a:rPr kumimoji="0" lang="cs-CZ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ude</a:t>
            </a: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průběžně kontrolován a prostředky budou uvolňovány dle skutečného počtu studentů cílových oborů. </a:t>
            </a:r>
          </a:p>
        </p:txBody>
      </p:sp>
    </p:spTree>
    <p:extLst>
      <p:ext uri="{BB962C8B-B14F-4D97-AF65-F5344CB8AC3E}">
        <p14:creationId xmlns:p14="http://schemas.microsoft.com/office/powerpoint/2010/main" val="58806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0392C-5613-7720-844B-74DE57E55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A6D8D2A4-C9D3-7CD7-46AE-5191679524B5}"/>
              </a:ext>
            </a:extLst>
          </p:cNvPr>
          <p:cNvSpPr txBox="1"/>
          <p:nvPr/>
        </p:nvSpPr>
        <p:spPr>
          <a:xfrm>
            <a:off x="431604" y="756219"/>
            <a:ext cx="110844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studium zdravotnických oborů je mezi mladými lidmi narůstající zájem. Vzdělávání je nadto z pohledu praxe velmi efektivní: 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D7914B4-B95E-9A54-3E61-E2AC34637E91}"/>
              </a:ext>
            </a:extLst>
          </p:cNvPr>
          <p:cNvSpPr txBox="1"/>
          <p:nvPr/>
        </p:nvSpPr>
        <p:spPr>
          <a:xfrm>
            <a:off x="431604" y="3140874"/>
            <a:ext cx="110844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srgbClr val="DB14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Více než 80% absolventů pracuje v systému služeb hrazených z veřejného zdravotního pojištění.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b="1" dirty="0">
                <a:solidFill>
                  <a:srgbClr val="DB1441"/>
                </a:solidFill>
                <a:latin typeface="Calibri" panose="020F0502020204030204"/>
              </a:rPr>
              <a:t>/+ je nutno kalkulovat s jistou rezervou, mateřské dovolené, další studium apod. / </a:t>
            </a: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srgbClr val="DB14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Šipka: dolů 4">
            <a:extLst>
              <a:ext uri="{FF2B5EF4-FFF2-40B4-BE49-F238E27FC236}">
                <a16:creationId xmlns:a16="http://schemas.microsoft.com/office/drawing/2014/main" id="{0D356ABA-1B3B-01DF-EDD4-600A2E170E4E}"/>
              </a:ext>
            </a:extLst>
          </p:cNvPr>
          <p:cNvSpPr/>
          <p:nvPr/>
        </p:nvSpPr>
        <p:spPr>
          <a:xfrm>
            <a:off x="5250363" y="5028099"/>
            <a:ext cx="1446963" cy="50241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320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E6FB153-99F9-4A25-A906-FF8C5818F7AA}"/>
              </a:ext>
            </a:extLst>
          </p:cNvPr>
          <p:cNvSpPr txBox="1">
            <a:spLocks/>
          </p:cNvSpPr>
          <p:nvPr/>
        </p:nvSpPr>
        <p:spPr>
          <a:xfrm>
            <a:off x="210734" y="56017"/>
            <a:ext cx="11848718" cy="6315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Absolventi/uznané odbornosti z let 2018–2022 a jejich zaměstnání k 31. 12. 2023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37BEA706-AD61-BDEE-42CC-67806133A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449471"/>
              </p:ext>
            </p:extLst>
          </p:nvPr>
        </p:nvGraphicFramePr>
        <p:xfrm>
          <a:off x="121032" y="1680371"/>
          <a:ext cx="2212593" cy="3429544"/>
        </p:xfrm>
        <a:graphic>
          <a:graphicData uri="http://schemas.openxmlformats.org/drawingml/2006/table">
            <a:tbl>
              <a:tblPr/>
              <a:tblGrid>
                <a:gridCol w="2212593">
                  <a:extLst>
                    <a:ext uri="{9D8B030D-6E8A-4147-A177-3AD203B41FA5}">
                      <a16:colId xmlns:a16="http://schemas.microsoft.com/office/drawing/2014/main" val="3273033133"/>
                    </a:ext>
                  </a:extLst>
                </a:gridCol>
              </a:tblGrid>
              <a:tr h="85738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5 Všeobecná sestra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8279993"/>
                  </a:ext>
                </a:extLst>
              </a:tr>
              <a:tr h="85738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5a Dětská sestra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782842"/>
                  </a:ext>
                </a:extLst>
              </a:tr>
              <a:tr h="85738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6 Porodní asistentka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5025901"/>
                  </a:ext>
                </a:extLst>
              </a:tr>
              <a:tr h="85738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18 Zdravotnický záchranář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8347563"/>
                  </a:ext>
                </a:extLst>
              </a:tr>
            </a:tbl>
          </a:graphicData>
        </a:graphic>
      </p:graphicFrame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14D610BB-DB3C-A3F7-6D92-F1AFE95166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7741325"/>
              </p:ext>
            </p:extLst>
          </p:nvPr>
        </p:nvGraphicFramePr>
        <p:xfrm>
          <a:off x="2162175" y="1337470"/>
          <a:ext cx="8816975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7972B5B4-F046-E2F0-EB81-9ACD81268BAF}"/>
              </a:ext>
            </a:extLst>
          </p:cNvPr>
          <p:cNvGraphicFramePr>
            <a:graphicFrameLocks noGrp="1"/>
          </p:cNvGraphicFramePr>
          <p:nvPr/>
        </p:nvGraphicFramePr>
        <p:xfrm>
          <a:off x="10763250" y="1670846"/>
          <a:ext cx="876300" cy="3476627"/>
        </p:xfrm>
        <a:graphic>
          <a:graphicData uri="http://schemas.openxmlformats.org/drawingml/2006/table">
            <a:tbl>
              <a:tblPr/>
              <a:tblGrid>
                <a:gridCol w="876300">
                  <a:extLst>
                    <a:ext uri="{9D8B030D-6E8A-4147-A177-3AD203B41FA5}">
                      <a16:colId xmlns:a16="http://schemas.microsoft.com/office/drawing/2014/main" val="2901768971"/>
                    </a:ext>
                  </a:extLst>
                </a:gridCol>
              </a:tblGrid>
              <a:tr h="49666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= 7 491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754888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= 796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901457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= 969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6335568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= 1 831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58274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= 9 825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459626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= 2 259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8978911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= 6 029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8471354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F8CB2FB9-FFFB-D30F-5D27-2C83574A007C}"/>
              </a:ext>
            </a:extLst>
          </p:cNvPr>
          <p:cNvSpPr txBox="1"/>
          <p:nvPr/>
        </p:nvSpPr>
        <p:spPr>
          <a:xfrm>
            <a:off x="2392891" y="930549"/>
            <a:ext cx="2263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Zaměstnán na pozici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E7BB172-3DCC-9AAF-9B9B-07E6FB1E13E6}"/>
              </a:ext>
            </a:extLst>
          </p:cNvPr>
          <p:cNvSpPr/>
          <p:nvPr/>
        </p:nvSpPr>
        <p:spPr>
          <a:xfrm>
            <a:off x="2280179" y="1034133"/>
            <a:ext cx="144000" cy="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487A9F6-0FCB-CB6F-F4CE-107E63F46056}"/>
              </a:ext>
            </a:extLst>
          </p:cNvPr>
          <p:cNvSpPr/>
          <p:nvPr/>
        </p:nvSpPr>
        <p:spPr>
          <a:xfrm>
            <a:off x="4825391" y="1033610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41426A85-49A3-E348-703F-D41B3B457607}"/>
              </a:ext>
            </a:extLst>
          </p:cNvPr>
          <p:cNvSpPr/>
          <p:nvPr/>
        </p:nvSpPr>
        <p:spPr>
          <a:xfrm>
            <a:off x="8444956" y="1012437"/>
            <a:ext cx="144000" cy="14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365C5395-6CBD-34D7-C3E8-0650919E15B6}"/>
              </a:ext>
            </a:extLst>
          </p:cNvPr>
          <p:cNvSpPr txBox="1"/>
          <p:nvPr/>
        </p:nvSpPr>
        <p:spPr>
          <a:xfrm>
            <a:off x="915831" y="5537553"/>
            <a:ext cx="1092517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Zaměstnán na pozici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osoba zaměstnaná u poskytovatele zdravotních služeb na pracovní pozici dle získané odborné způsobilosti </a:t>
            </a:r>
            <a:endParaRPr kumimoji="0" lang="cs-C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Zaměstnán ve zdravotnictví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osoba zaměstnaná u poskytovatele zdravotních služeb na jiné pracovní pozici než dle získané odborné způsobilosti</a:t>
            </a:r>
            <a:endParaRPr kumimoji="0" lang="cs-C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 zaměstnání ve zdravotnictví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osoba bez zjištěného zaměstnání ve zdravotnictví dle NRZP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189DD76-3A48-F2FE-0771-D12DA83BC00B}"/>
              </a:ext>
            </a:extLst>
          </p:cNvPr>
          <p:cNvSpPr/>
          <p:nvPr/>
        </p:nvSpPr>
        <p:spPr>
          <a:xfrm>
            <a:off x="724817" y="5624804"/>
            <a:ext cx="144000" cy="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82EEAB3-2A69-A32B-18B1-5AE84B0C7446}"/>
              </a:ext>
            </a:extLst>
          </p:cNvPr>
          <p:cNvSpPr/>
          <p:nvPr/>
        </p:nvSpPr>
        <p:spPr>
          <a:xfrm>
            <a:off x="724817" y="6203833"/>
            <a:ext cx="144000" cy="14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EE6AD485-C98E-E3ED-A250-FE701A4DD858}"/>
              </a:ext>
            </a:extLst>
          </p:cNvPr>
          <p:cNvSpPr txBox="1"/>
          <p:nvPr/>
        </p:nvSpPr>
        <p:spPr>
          <a:xfrm>
            <a:off x="121032" y="1359795"/>
            <a:ext cx="18702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Odborná způsobilost: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3D7A301-92DD-8F52-3B6E-92C9C94D6106}"/>
              </a:ext>
            </a:extLst>
          </p:cNvPr>
          <p:cNvSpPr txBox="1"/>
          <p:nvPr/>
        </p:nvSpPr>
        <p:spPr>
          <a:xfrm>
            <a:off x="4976636" y="930026"/>
            <a:ext cx="3135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Zaměstnán ve zdravotnictví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EF188F3-FA95-6E3D-B8DE-803BDBC6DBA8}"/>
              </a:ext>
            </a:extLst>
          </p:cNvPr>
          <p:cNvSpPr txBox="1"/>
          <p:nvPr/>
        </p:nvSpPr>
        <p:spPr>
          <a:xfrm>
            <a:off x="8581366" y="912812"/>
            <a:ext cx="3135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Nezaměstnán</a:t>
            </a: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ve zdravotnictví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0DAF412-9B25-3C8A-C2E3-92711CD1FF28}"/>
              </a:ext>
            </a:extLst>
          </p:cNvPr>
          <p:cNvSpPr/>
          <p:nvPr/>
        </p:nvSpPr>
        <p:spPr>
          <a:xfrm>
            <a:off x="730333" y="5913550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58472-B834-30CC-74A6-3CE58B24A5D7}"/>
              </a:ext>
            </a:extLst>
          </p:cNvPr>
          <p:cNvSpPr txBox="1"/>
          <p:nvPr/>
        </p:nvSpPr>
        <p:spPr>
          <a:xfrm>
            <a:off x="7335837" y="6510491"/>
            <a:ext cx="4651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zdravotnických pracovníků (NRZP) k 11. 10. 2024</a:t>
            </a:r>
          </a:p>
        </p:txBody>
      </p:sp>
    </p:spTree>
    <p:extLst>
      <p:ext uri="{BB962C8B-B14F-4D97-AF65-F5344CB8AC3E}">
        <p14:creationId xmlns:p14="http://schemas.microsoft.com/office/powerpoint/2010/main" val="1305314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CF49E-332F-341E-4857-D1AD58108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Šipka: dolů 2">
            <a:extLst>
              <a:ext uri="{FF2B5EF4-FFF2-40B4-BE49-F238E27FC236}">
                <a16:creationId xmlns:a16="http://schemas.microsoft.com/office/drawing/2014/main" id="{A1A8E64B-68A4-44F3-C928-0EDB2AD84E24}"/>
              </a:ext>
            </a:extLst>
          </p:cNvPr>
          <p:cNvSpPr/>
          <p:nvPr/>
        </p:nvSpPr>
        <p:spPr>
          <a:xfrm>
            <a:off x="5180027" y="2741972"/>
            <a:ext cx="1446963" cy="50241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8C75B2A-48C9-D8FE-61DB-7B8CD52400B9}"/>
              </a:ext>
            </a:extLst>
          </p:cNvPr>
          <p:cNvSpPr txBox="1"/>
          <p:nvPr/>
        </p:nvSpPr>
        <p:spPr>
          <a:xfrm>
            <a:off x="431604" y="756219"/>
            <a:ext cx="110844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Vládní podpora vzdělávání a připravenost vysokých škol zaručí dostatek kapacit ošetřovatelského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dalšího zdravotnického personálu v dalších letech.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E415DF0-167D-B41C-4CCD-987F65C0D059}"/>
              </a:ext>
            </a:extLst>
          </p:cNvPr>
          <p:cNvSpPr txBox="1"/>
          <p:nvPr/>
        </p:nvSpPr>
        <p:spPr>
          <a:xfrm>
            <a:off x="431603" y="3512663"/>
            <a:ext cx="110844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srgbClr val="DB14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Jde o strategické opatření, neboť česká populace významně demograficky zestárne a zdravotnictví bude čelit nárůstu nemocnosti. </a:t>
            </a:r>
          </a:p>
        </p:txBody>
      </p:sp>
    </p:spTree>
    <p:extLst>
      <p:ext uri="{BB962C8B-B14F-4D97-AF65-F5344CB8AC3E}">
        <p14:creationId xmlns:p14="http://schemas.microsoft.com/office/powerpoint/2010/main" val="202720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3DF30-7BCA-5E21-3671-4513ED91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4">
            <a:extLst>
              <a:ext uri="{FF2B5EF4-FFF2-40B4-BE49-F238E27FC236}">
                <a16:creationId xmlns:a16="http://schemas.microsoft.com/office/drawing/2014/main" id="{862840A1-501B-077A-25A8-BF4F8BC1FB20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6200000">
            <a:off x="-1074113" y="2715661"/>
            <a:ext cx="31686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% </a:t>
            </a:r>
            <a:r>
              <a:rPr kumimoji="1" lang="en-US" alt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osob</a:t>
            </a:r>
            <a:r>
              <a:rPr kumimoji="1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ve věkové kategorii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C2CB53E-8733-08D8-776A-2CEC18E697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94183" y="1087999"/>
            <a:ext cx="476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787CECD-13C3-D3D0-AD2B-A1B18F62327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519780" y="1372253"/>
            <a:ext cx="403407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15 let očekávatelný nárůst nemocnosti v souvislosti s chorobami vyššího věku a seniorů.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20 – 25 let prudký nárůst nemocnosti v souvislosti s chorobami vyššího věku a seniorů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Nižší zastoupení mladších věkových skupin jako riziko poklesu porodnosti v následujících 10 – 15 letech. 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12D5F9F-7FD2-B283-0636-76416147F8C3}"/>
              </a:ext>
            </a:extLst>
          </p:cNvPr>
          <p:cNvSpPr txBox="1"/>
          <p:nvPr/>
        </p:nvSpPr>
        <p:spPr>
          <a:xfrm>
            <a:off x="7127451" y="1415771"/>
            <a:ext cx="53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A2CC05DF-A4A7-C1D7-C840-588B95B5EE40}"/>
              </a:ext>
            </a:extLst>
          </p:cNvPr>
          <p:cNvSpPr txBox="1"/>
          <p:nvPr/>
        </p:nvSpPr>
        <p:spPr>
          <a:xfrm>
            <a:off x="7171327" y="2546514"/>
            <a:ext cx="53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0B051082-9A62-9B05-D65B-399B3C35F168}"/>
              </a:ext>
            </a:extLst>
          </p:cNvPr>
          <p:cNvSpPr txBox="1"/>
          <p:nvPr/>
        </p:nvSpPr>
        <p:spPr>
          <a:xfrm>
            <a:off x="7181626" y="3618827"/>
            <a:ext cx="53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A6B384B9-86C0-D2D4-2A87-C9112F52041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03951" y="594922"/>
            <a:ext cx="66880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Český statistický úřad – ISDEM, https://www.czso.cz/csu/czso/projekce-obyvatelstva-ceske-republiky-2018-2100</a:t>
            </a:r>
            <a:endParaRPr kumimoji="0" lang="cs-CZ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D3E903-2407-7EB0-BCCC-BADD15151809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11818" y="120065"/>
            <a:ext cx="10515600" cy="631595"/>
          </a:xfrm>
        </p:spPr>
        <p:txBody>
          <a:bodyPr>
            <a:normAutofit/>
          </a:bodyPr>
          <a:lstStyle/>
          <a:p>
            <a:r>
              <a:rPr lang="en-US" sz="2800" dirty="0" err="1"/>
              <a:t>Věková</a:t>
            </a:r>
            <a:r>
              <a:rPr lang="en-US" sz="2800" dirty="0"/>
              <a:t> </a:t>
            </a:r>
            <a:r>
              <a:rPr lang="en-US" sz="2800" dirty="0" err="1"/>
              <a:t>struktura</a:t>
            </a:r>
            <a:r>
              <a:rPr lang="en-US" sz="2800" dirty="0"/>
              <a:t> </a:t>
            </a:r>
            <a:r>
              <a:rPr lang="en-US" sz="2800" dirty="0" err="1"/>
              <a:t>obyvatelstva</a:t>
            </a:r>
            <a:r>
              <a:rPr lang="en-US" sz="2800" dirty="0"/>
              <a:t> </a:t>
            </a:r>
            <a:r>
              <a:rPr lang="cs-CZ" sz="2800" dirty="0"/>
              <a:t>ČR a její očekávaný vývoj</a:t>
            </a:r>
            <a:endParaRPr lang="en-US" sz="2800" dirty="0"/>
          </a:p>
        </p:txBody>
      </p:sp>
      <p:sp>
        <p:nvSpPr>
          <p:cNvPr id="30" name="Šipka doprava 22">
            <a:extLst>
              <a:ext uri="{FF2B5EF4-FFF2-40B4-BE49-F238E27FC236}">
                <a16:creationId xmlns:a16="http://schemas.microsoft.com/office/drawing/2014/main" id="{B5C4A7EA-A551-0A01-2EE5-AB4AA3A07D4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865633" y="1120905"/>
            <a:ext cx="1270975" cy="1797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A77E61D2-E8BE-E72B-C545-41827AAE5FA8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452623" y="1137084"/>
          <a:ext cx="5737225" cy="403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8B9F82EF-AA54-DD02-ED4D-5F6693BF467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032262" y="3016133"/>
            <a:ext cx="61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9" name="Šipka doprava 11">
            <a:extLst>
              <a:ext uri="{FF2B5EF4-FFF2-40B4-BE49-F238E27FC236}">
                <a16:creationId xmlns:a16="http://schemas.microsoft.com/office/drawing/2014/main" id="{782A4DF4-B3EE-7B2A-8803-81A26A0B7A4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280454" y="1889067"/>
            <a:ext cx="682906" cy="1736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68AFA16-1C49-F807-3CA0-45062F57BE2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847437" y="1783992"/>
            <a:ext cx="53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A91CC157-D3BA-4A25-F1CA-9C2D04883D6C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452622" y="5230674"/>
          <a:ext cx="1133409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4769">
                  <a:extLst>
                    <a:ext uri="{9D8B030D-6E8A-4147-A177-3AD203B41FA5}">
                      <a16:colId xmlns:a16="http://schemas.microsoft.com/office/drawing/2014/main" val="2765753559"/>
                    </a:ext>
                  </a:extLst>
                </a:gridCol>
                <a:gridCol w="1672316">
                  <a:extLst>
                    <a:ext uri="{9D8B030D-6E8A-4147-A177-3AD203B41FA5}">
                      <a16:colId xmlns:a16="http://schemas.microsoft.com/office/drawing/2014/main" val="2950578564"/>
                    </a:ext>
                  </a:extLst>
                </a:gridCol>
                <a:gridCol w="1672316">
                  <a:extLst>
                    <a:ext uri="{9D8B030D-6E8A-4147-A177-3AD203B41FA5}">
                      <a16:colId xmlns:a16="http://schemas.microsoft.com/office/drawing/2014/main" val="4027662802"/>
                    </a:ext>
                  </a:extLst>
                </a:gridCol>
                <a:gridCol w="1755103">
                  <a:extLst>
                    <a:ext uri="{9D8B030D-6E8A-4147-A177-3AD203B41FA5}">
                      <a16:colId xmlns:a16="http://schemas.microsoft.com/office/drawing/2014/main" val="2984655169"/>
                    </a:ext>
                  </a:extLst>
                </a:gridCol>
                <a:gridCol w="1672313">
                  <a:extLst>
                    <a:ext uri="{9D8B030D-6E8A-4147-A177-3AD203B41FA5}">
                      <a16:colId xmlns:a16="http://schemas.microsoft.com/office/drawing/2014/main" val="3874475901"/>
                    </a:ext>
                  </a:extLst>
                </a:gridCol>
                <a:gridCol w="1637277">
                  <a:extLst>
                    <a:ext uri="{9D8B030D-6E8A-4147-A177-3AD203B41FA5}">
                      <a16:colId xmlns:a16="http://schemas.microsoft.com/office/drawing/2014/main" val="1823650083"/>
                    </a:ext>
                  </a:extLst>
                </a:gridCol>
              </a:tblGrid>
              <a:tr h="286627">
                <a:tc>
                  <a:txBody>
                    <a:bodyPr/>
                    <a:lstStyle/>
                    <a:p>
                      <a:pPr algn="l" fontAlgn="b"/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 31. 12. 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2030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2040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2050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161172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65+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2 158 322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2 169 109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2 403 273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2 698 767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3 075 587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685866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75+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864 727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894 236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1 246 717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1 372 410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1 591 668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57658"/>
                  </a:ext>
                </a:extLst>
              </a:tr>
              <a:tr h="230409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85+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203 389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198 475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293 687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470 469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505 383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251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720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DA778-2D1B-3C70-4FF7-791BF63C2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3">
            <a:extLst>
              <a:ext uri="{FF2B5EF4-FFF2-40B4-BE49-F238E27FC236}">
                <a16:creationId xmlns:a16="http://schemas.microsoft.com/office/drawing/2014/main" id="{B2C29546-75CB-91B4-0EAE-578AEF2F001B}"/>
              </a:ext>
            </a:extLst>
          </p:cNvPr>
          <p:cNvSpPr txBox="1">
            <a:spLocks/>
          </p:cNvSpPr>
          <p:nvPr/>
        </p:nvSpPr>
        <p:spPr>
          <a:xfrm>
            <a:off x="717990" y="186647"/>
            <a:ext cx="10515600" cy="15037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383C6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Predikce dalšího vývoje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jaký nárůst potřeb je třeba systém dimenzovat 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8924C02-A44E-AA2C-0233-F30D0DABA5CA}"/>
              </a:ext>
            </a:extLst>
          </p:cNvPr>
          <p:cNvSpPr txBox="1"/>
          <p:nvPr/>
        </p:nvSpPr>
        <p:spPr>
          <a:xfrm>
            <a:off x="984738" y="4278853"/>
            <a:ext cx="365067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seniorů 85+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dnes: cca 200 000</a:t>
            </a:r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A71DF4B1-BDE9-80C2-9C76-CC19341E31EF}"/>
              </a:ext>
            </a:extLst>
          </p:cNvPr>
          <p:cNvSpPr/>
          <p:nvPr/>
        </p:nvSpPr>
        <p:spPr>
          <a:xfrm>
            <a:off x="3959050" y="4530062"/>
            <a:ext cx="3235569" cy="4220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F23049A-267E-ED8D-B827-B2265430A6D1}"/>
              </a:ext>
            </a:extLst>
          </p:cNvPr>
          <p:cNvSpPr txBox="1"/>
          <p:nvPr/>
        </p:nvSpPr>
        <p:spPr>
          <a:xfrm>
            <a:off x="7527888" y="4278853"/>
            <a:ext cx="433921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seniorů 2040 – 2050: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cca 470 000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A5A06A4-500E-D991-CDF4-E3CE6064738B}"/>
              </a:ext>
            </a:extLst>
          </p:cNvPr>
          <p:cNvSpPr txBox="1"/>
          <p:nvPr/>
        </p:nvSpPr>
        <p:spPr>
          <a:xfrm>
            <a:off x="2713053" y="3256967"/>
            <a:ext cx="5928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Koeficient potřebného nárůstu kapacit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 dlouhodobou péči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1,74 – 2,55</a:t>
            </a:r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8E2E5071-660F-7B41-7CB9-D8A62104A1D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53" y="1282675"/>
          <a:ext cx="1133409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4769">
                  <a:extLst>
                    <a:ext uri="{9D8B030D-6E8A-4147-A177-3AD203B41FA5}">
                      <a16:colId xmlns:a16="http://schemas.microsoft.com/office/drawing/2014/main" val="2765753559"/>
                    </a:ext>
                  </a:extLst>
                </a:gridCol>
                <a:gridCol w="1672316">
                  <a:extLst>
                    <a:ext uri="{9D8B030D-6E8A-4147-A177-3AD203B41FA5}">
                      <a16:colId xmlns:a16="http://schemas.microsoft.com/office/drawing/2014/main" val="2950578564"/>
                    </a:ext>
                  </a:extLst>
                </a:gridCol>
                <a:gridCol w="1672316">
                  <a:extLst>
                    <a:ext uri="{9D8B030D-6E8A-4147-A177-3AD203B41FA5}">
                      <a16:colId xmlns:a16="http://schemas.microsoft.com/office/drawing/2014/main" val="4027662802"/>
                    </a:ext>
                  </a:extLst>
                </a:gridCol>
                <a:gridCol w="1755103">
                  <a:extLst>
                    <a:ext uri="{9D8B030D-6E8A-4147-A177-3AD203B41FA5}">
                      <a16:colId xmlns:a16="http://schemas.microsoft.com/office/drawing/2014/main" val="2984655169"/>
                    </a:ext>
                  </a:extLst>
                </a:gridCol>
                <a:gridCol w="1672313">
                  <a:extLst>
                    <a:ext uri="{9D8B030D-6E8A-4147-A177-3AD203B41FA5}">
                      <a16:colId xmlns:a16="http://schemas.microsoft.com/office/drawing/2014/main" val="3874475901"/>
                    </a:ext>
                  </a:extLst>
                </a:gridCol>
                <a:gridCol w="1637277">
                  <a:extLst>
                    <a:ext uri="{9D8B030D-6E8A-4147-A177-3AD203B41FA5}">
                      <a16:colId xmlns:a16="http://schemas.microsoft.com/office/drawing/2014/main" val="1823650083"/>
                    </a:ext>
                  </a:extLst>
                </a:gridCol>
              </a:tblGrid>
              <a:tr h="286627">
                <a:tc>
                  <a:txBody>
                    <a:bodyPr/>
                    <a:lstStyle/>
                    <a:p>
                      <a:pPr algn="l" fontAlgn="b"/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 31. 12. 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2030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2040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2050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161172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65+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2 158 322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2 169 109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2 403 273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2 698 767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3 075 587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685866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75+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864 727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894 236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1 246 717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1 372 410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1 591 668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57658"/>
                  </a:ext>
                </a:extLst>
              </a:tr>
              <a:tr h="230409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85+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203 389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198 475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293 687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470 469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505 383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251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08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ABCBF-69C1-8B08-EBCE-331D1E826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Šipka: dolů 2">
            <a:extLst>
              <a:ext uri="{FF2B5EF4-FFF2-40B4-BE49-F238E27FC236}">
                <a16:creationId xmlns:a16="http://schemas.microsoft.com/office/drawing/2014/main" id="{B0EE8414-F08E-4285-5A23-373A1F373750}"/>
              </a:ext>
            </a:extLst>
          </p:cNvPr>
          <p:cNvSpPr/>
          <p:nvPr/>
        </p:nvSpPr>
        <p:spPr>
          <a:xfrm>
            <a:off x="5180027" y="2741972"/>
            <a:ext cx="1446963" cy="50241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EAF1051-91BA-762A-3759-E4622AEF4B00}"/>
              </a:ext>
            </a:extLst>
          </p:cNvPr>
          <p:cNvSpPr txBox="1"/>
          <p:nvPr/>
        </p:nvSpPr>
        <p:spPr>
          <a:xfrm>
            <a:off x="431604" y="756219"/>
            <a:ext cx="110844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Vládní podpora vzdělávání a připravenost vysokých škol zaručí dostatek kapacit ošetřovatelského a dalšího zdravotnického personálu v dalších letech.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4A8D9F9-A594-9014-6FAB-B85C97F32BAA}"/>
              </a:ext>
            </a:extLst>
          </p:cNvPr>
          <p:cNvSpPr txBox="1"/>
          <p:nvPr/>
        </p:nvSpPr>
        <p:spPr>
          <a:xfrm>
            <a:off x="431603" y="3512663"/>
            <a:ext cx="1108448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srgbClr val="DB14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Nedojde k poklesu kapacit v klíčových ošetřovatelských oborech. Naopak, kapacity dlouhodobé péče, péče v sociálních službách, domácí či paliativní péče narostou! </a:t>
            </a:r>
          </a:p>
        </p:txBody>
      </p:sp>
    </p:spTree>
    <p:extLst>
      <p:ext uri="{BB962C8B-B14F-4D97-AF65-F5344CB8AC3E}">
        <p14:creationId xmlns:p14="http://schemas.microsoft.com/office/powerpoint/2010/main" val="3483223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3B844226-B148-46AF-B709-45C8336F8FB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60066696"/>
              </p:ext>
            </p:extLst>
          </p:nvPr>
        </p:nvGraphicFramePr>
        <p:xfrm>
          <a:off x="378844" y="2038145"/>
          <a:ext cx="5325271" cy="419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9" name="Text Box 6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1196" y="1450552"/>
            <a:ext cx="54348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Relativní zastoupení jednotlivých věkových tříd </a:t>
            </a:r>
          </a:p>
        </p:txBody>
      </p:sp>
      <p:sp>
        <p:nvSpPr>
          <p:cNvPr id="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6200000">
            <a:off x="-1162902" y="3628107"/>
            <a:ext cx="31686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cs-CZ" alt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ve věkové kategorii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72590" y="160258"/>
            <a:ext cx="11747959" cy="538364"/>
          </a:xfrm>
        </p:spPr>
        <p:txBody>
          <a:bodyPr>
            <a:normAutofit fontScale="90000"/>
          </a:bodyPr>
          <a:lstStyle/>
          <a:p>
            <a:r>
              <a:rPr lang="cs-CZ" sz="2800" dirty="0"/>
              <a:t>Všeobecná sestra: věková struktura </a:t>
            </a:r>
            <a:r>
              <a:rPr lang="cs-CZ" sz="2800" u="sng" dirty="0"/>
              <a:t>v roce </a:t>
            </a:r>
            <a:r>
              <a:rPr lang="en-US" sz="2800" u="sng" dirty="0"/>
              <a:t>20</a:t>
            </a:r>
            <a:r>
              <a:rPr lang="cs-CZ" sz="2800" u="sng" dirty="0"/>
              <a:t>23 v následné a dlouhodobé lůžkové péči</a:t>
            </a:r>
            <a:endParaRPr lang="en-US" sz="2800" u="sng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E1E393D-FB06-BE7E-117C-7F48B4DF235A}"/>
              </a:ext>
            </a:extLst>
          </p:cNvPr>
          <p:cNvSpPr txBox="1"/>
          <p:nvPr/>
        </p:nvSpPr>
        <p:spPr>
          <a:xfrm>
            <a:off x="259758" y="6069834"/>
            <a:ext cx="2542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Rizikový nedostatek kapacit krytých pracovníky ve věku &lt; 40 let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9B2C791D-D31C-5660-32AA-2DDE56822341}"/>
              </a:ext>
            </a:extLst>
          </p:cNvPr>
          <p:cNvCxnSpPr>
            <a:cxnSpLocks/>
          </p:cNvCxnSpPr>
          <p:nvPr/>
        </p:nvCxnSpPr>
        <p:spPr>
          <a:xfrm flipH="1">
            <a:off x="1007840" y="6069834"/>
            <a:ext cx="153739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6">
            <a:extLst>
              <a:ext uri="{FF2B5EF4-FFF2-40B4-BE49-F238E27FC236}">
                <a16:creationId xmlns:a16="http://schemas.microsoft.com/office/drawing/2014/main" id="{78ABD3F4-68AA-FCEF-59B4-1070B28733D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0908" y="589717"/>
            <a:ext cx="1155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zdravotnických pracovníků (NRZP) – odborná způsobilost + Národní registr hrazených zdravotních služeb (NRHZS) – pracovní zařazení a úvazky; stav k 31. 12. 2023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3A4C04A3-C59A-42AF-11B5-7974309C2F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323098"/>
              </p:ext>
            </p:extLst>
          </p:nvPr>
        </p:nvGraphicFramePr>
        <p:xfrm>
          <a:off x="5411741" y="1789106"/>
          <a:ext cx="5045632" cy="2894800"/>
        </p:xfrm>
        <a:graphic>
          <a:graphicData uri="http://schemas.openxmlformats.org/drawingml/2006/table">
            <a:tbl>
              <a:tblPr/>
              <a:tblGrid>
                <a:gridCol w="1091506">
                  <a:extLst>
                    <a:ext uri="{9D8B030D-6E8A-4147-A177-3AD203B41FA5}">
                      <a16:colId xmlns:a16="http://schemas.microsoft.com/office/drawing/2014/main" val="3656674458"/>
                    </a:ext>
                  </a:extLst>
                </a:gridCol>
                <a:gridCol w="926748">
                  <a:extLst>
                    <a:ext uri="{9D8B030D-6E8A-4147-A177-3AD203B41FA5}">
                      <a16:colId xmlns:a16="http://schemas.microsoft.com/office/drawing/2014/main" val="1058848699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964721330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833623907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1955117428"/>
                    </a:ext>
                  </a:extLst>
                </a:gridCol>
              </a:tblGrid>
              <a:tr h="316740">
                <a:tc>
                  <a:txBody>
                    <a:bodyPr/>
                    <a:lstStyle/>
                    <a:p>
                      <a:pPr algn="l" fontAlgn="ctr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Fyzické osoby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Úvazky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49535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105194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 55 let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68,5 %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00617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1 371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14,5 %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1 252,2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14,8 %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751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1 061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11,2 %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986,9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11,7 %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075771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4,5 %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386,5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4,6 %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23531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70 a více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1,2 %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1,2 %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167967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8 461,3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527381"/>
                  </a:ext>
                </a:extLst>
              </a:tr>
              <a:tr h="36088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Průměrný 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49,0 let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500967"/>
                  </a:ext>
                </a:extLst>
              </a:tr>
            </a:tbl>
          </a:graphicData>
        </a:graphic>
      </p:graphicFrame>
      <p:sp>
        <p:nvSpPr>
          <p:cNvPr id="8" name="Pravá složená závorka 7">
            <a:extLst>
              <a:ext uri="{FF2B5EF4-FFF2-40B4-BE49-F238E27FC236}">
                <a16:creationId xmlns:a16="http://schemas.microsoft.com/office/drawing/2014/main" id="{E5F2A7AD-0028-F081-1DC1-9585D47AF0BC}"/>
              </a:ext>
            </a:extLst>
          </p:cNvPr>
          <p:cNvSpPr/>
          <p:nvPr/>
        </p:nvSpPr>
        <p:spPr>
          <a:xfrm>
            <a:off x="10420995" y="2771591"/>
            <a:ext cx="259193" cy="1190847"/>
          </a:xfrm>
          <a:prstGeom prst="rightBrac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2F8DB33-CCB0-78CF-B929-92066F9AA23E}"/>
              </a:ext>
            </a:extLst>
          </p:cNvPr>
          <p:cNvSpPr txBox="1"/>
          <p:nvPr/>
        </p:nvSpPr>
        <p:spPr>
          <a:xfrm>
            <a:off x="10804222" y="2982293"/>
            <a:ext cx="124082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2 976 ZP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b="1" dirty="0">
                <a:solidFill>
                  <a:prstClr val="white"/>
                </a:solidFill>
                <a:latin typeface="Calibri" panose="020F0502020204030204"/>
              </a:rPr>
              <a:t>31,5%</a:t>
            </a: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40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3B844226-B148-46AF-B709-45C8336F8FB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2898892"/>
              </p:ext>
            </p:extLst>
          </p:nvPr>
        </p:nvGraphicFramePr>
        <p:xfrm>
          <a:off x="358748" y="1997951"/>
          <a:ext cx="5325271" cy="419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9" name="Text Box 6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01327" y="1621431"/>
            <a:ext cx="54348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Relativní zastoupení jednotlivých věkových tříd </a:t>
            </a:r>
          </a:p>
        </p:txBody>
      </p:sp>
      <p:sp>
        <p:nvSpPr>
          <p:cNvPr id="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6200000">
            <a:off x="-1182998" y="3587913"/>
            <a:ext cx="31686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cs-CZ" alt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ve věkové kategorii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72591" y="160258"/>
            <a:ext cx="11757484" cy="538364"/>
          </a:xfrm>
        </p:spPr>
        <p:txBody>
          <a:bodyPr>
            <a:normAutofit fontScale="90000"/>
          </a:bodyPr>
          <a:lstStyle/>
          <a:p>
            <a:r>
              <a:rPr lang="cs-CZ" sz="2800" dirty="0"/>
              <a:t>Všeobecná sestra: věková struktura </a:t>
            </a:r>
            <a:r>
              <a:rPr lang="cs-CZ" sz="2800" u="sng" dirty="0"/>
              <a:t>odbornosti 913 v roce </a:t>
            </a:r>
            <a:r>
              <a:rPr lang="en-US" sz="2800" u="sng" dirty="0"/>
              <a:t>20</a:t>
            </a:r>
            <a:r>
              <a:rPr lang="cs-CZ" sz="2800" u="sng" dirty="0"/>
              <a:t>23 </a:t>
            </a:r>
            <a:br>
              <a:rPr lang="cs-CZ" sz="2800" u="sng" dirty="0"/>
            </a:br>
            <a:r>
              <a:rPr lang="cs-CZ" sz="2800" dirty="0"/>
              <a:t>(pobytové sociální služby) </a:t>
            </a:r>
            <a:endParaRPr lang="en-US" sz="28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E1E393D-FB06-BE7E-117C-7F48B4DF235A}"/>
              </a:ext>
            </a:extLst>
          </p:cNvPr>
          <p:cNvSpPr txBox="1"/>
          <p:nvPr/>
        </p:nvSpPr>
        <p:spPr>
          <a:xfrm>
            <a:off x="239662" y="6029640"/>
            <a:ext cx="2542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Rizikový nedostatek kapacit krytých pracovníky ve věku &lt; 40 let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9B2C791D-D31C-5660-32AA-2DDE56822341}"/>
              </a:ext>
            </a:extLst>
          </p:cNvPr>
          <p:cNvCxnSpPr>
            <a:cxnSpLocks/>
          </p:cNvCxnSpPr>
          <p:nvPr/>
        </p:nvCxnSpPr>
        <p:spPr>
          <a:xfrm flipH="1">
            <a:off x="987744" y="6029640"/>
            <a:ext cx="153739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6">
            <a:extLst>
              <a:ext uri="{FF2B5EF4-FFF2-40B4-BE49-F238E27FC236}">
                <a16:creationId xmlns:a16="http://schemas.microsoft.com/office/drawing/2014/main" id="{78ABD3F4-68AA-FCEF-59B4-1070B28733D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0908" y="875467"/>
            <a:ext cx="1155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zdravotnických pracovníků (NRZP) – odborná způsobilost + Národní registr hrazených zdravotních služeb (NRHZS) – pracovní zařazení a úvazky; stav k 31. 12. 2023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BF449CE5-2F80-9C9A-9B87-3BFBB4389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910400"/>
              </p:ext>
            </p:extLst>
          </p:nvPr>
        </p:nvGraphicFramePr>
        <p:xfrm>
          <a:off x="5391645" y="1748912"/>
          <a:ext cx="5045632" cy="2894800"/>
        </p:xfrm>
        <a:graphic>
          <a:graphicData uri="http://schemas.openxmlformats.org/drawingml/2006/table">
            <a:tbl>
              <a:tblPr/>
              <a:tblGrid>
                <a:gridCol w="1091506">
                  <a:extLst>
                    <a:ext uri="{9D8B030D-6E8A-4147-A177-3AD203B41FA5}">
                      <a16:colId xmlns:a16="http://schemas.microsoft.com/office/drawing/2014/main" val="3656674458"/>
                    </a:ext>
                  </a:extLst>
                </a:gridCol>
                <a:gridCol w="926748">
                  <a:extLst>
                    <a:ext uri="{9D8B030D-6E8A-4147-A177-3AD203B41FA5}">
                      <a16:colId xmlns:a16="http://schemas.microsoft.com/office/drawing/2014/main" val="1058848699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964721330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833623907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1955117428"/>
                    </a:ext>
                  </a:extLst>
                </a:gridCol>
              </a:tblGrid>
              <a:tr h="316740">
                <a:tc>
                  <a:txBody>
                    <a:bodyPr/>
                    <a:lstStyle/>
                    <a:p>
                      <a:pPr algn="l" fontAlgn="ctr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Fyzické osoby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Úvazky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49535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105194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 55 let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63,3 %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00617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1 316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17,9 %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1 225,1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18,9 %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751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12,5 %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848,6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13,1 %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075771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4,7 %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285,7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4,4 %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23531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70 a více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1,6 %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88,6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1,4 %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167967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6 492,0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527381"/>
                  </a:ext>
                </a:extLst>
              </a:tr>
              <a:tr h="36088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Průměrný 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50,4 let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500967"/>
                  </a:ext>
                </a:extLst>
              </a:tr>
            </a:tbl>
          </a:graphicData>
        </a:graphic>
      </p:graphicFrame>
      <p:sp>
        <p:nvSpPr>
          <p:cNvPr id="8" name="Pravá složená závorka 7">
            <a:extLst>
              <a:ext uri="{FF2B5EF4-FFF2-40B4-BE49-F238E27FC236}">
                <a16:creationId xmlns:a16="http://schemas.microsoft.com/office/drawing/2014/main" id="{F2211F9D-7099-9912-18BD-3249BAE2C8FA}"/>
              </a:ext>
            </a:extLst>
          </p:cNvPr>
          <p:cNvSpPr/>
          <p:nvPr/>
        </p:nvSpPr>
        <p:spPr>
          <a:xfrm>
            <a:off x="10400899" y="2731397"/>
            <a:ext cx="259193" cy="1190847"/>
          </a:xfrm>
          <a:prstGeom prst="rightBrac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A7E06AB-867C-0E07-A63A-214A28BFF6F0}"/>
              </a:ext>
            </a:extLst>
          </p:cNvPr>
          <p:cNvSpPr txBox="1"/>
          <p:nvPr/>
        </p:nvSpPr>
        <p:spPr>
          <a:xfrm>
            <a:off x="10784126" y="2972360"/>
            <a:ext cx="124082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2 693 ZP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b="1" dirty="0">
                <a:solidFill>
                  <a:prstClr val="white"/>
                </a:solidFill>
                <a:latin typeface="Calibri" panose="020F0502020204030204"/>
              </a:rPr>
              <a:t>36,7%</a:t>
            </a: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667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3B844226-B148-46AF-B709-45C8336F8FB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3151196"/>
              </p:ext>
            </p:extLst>
          </p:nvPr>
        </p:nvGraphicFramePr>
        <p:xfrm>
          <a:off x="348700" y="2038145"/>
          <a:ext cx="5325271" cy="419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9" name="Text Box 6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1052" y="1619829"/>
            <a:ext cx="54348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Relativní zastoupení jednotlivých věkových tříd </a:t>
            </a:r>
          </a:p>
        </p:txBody>
      </p:sp>
      <p:sp>
        <p:nvSpPr>
          <p:cNvPr id="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6200000">
            <a:off x="-1193046" y="3628107"/>
            <a:ext cx="31686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cs-CZ" alt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ve věkové kategorii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72591" y="160258"/>
            <a:ext cx="11757484" cy="538364"/>
          </a:xfrm>
        </p:spPr>
        <p:txBody>
          <a:bodyPr>
            <a:normAutofit/>
          </a:bodyPr>
          <a:lstStyle/>
          <a:p>
            <a:r>
              <a:rPr lang="cs-CZ" sz="2800" dirty="0"/>
              <a:t>Všeobecná sestra: věková struktura </a:t>
            </a:r>
            <a:r>
              <a:rPr lang="cs-CZ" sz="2800" u="sng" dirty="0"/>
              <a:t>odbornosti 925 v roce </a:t>
            </a:r>
            <a:r>
              <a:rPr lang="en-US" sz="2800" u="sng" dirty="0"/>
              <a:t>20</a:t>
            </a:r>
            <a:r>
              <a:rPr lang="cs-CZ" sz="2800" u="sng" dirty="0"/>
              <a:t>23 </a:t>
            </a:r>
            <a:r>
              <a:rPr lang="cs-CZ" sz="2800" dirty="0"/>
              <a:t>(domácí péče)</a:t>
            </a:r>
            <a:endParaRPr lang="en-US" sz="28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E1E393D-FB06-BE7E-117C-7F48B4DF235A}"/>
              </a:ext>
            </a:extLst>
          </p:cNvPr>
          <p:cNvSpPr txBox="1"/>
          <p:nvPr/>
        </p:nvSpPr>
        <p:spPr>
          <a:xfrm>
            <a:off x="229614" y="6069834"/>
            <a:ext cx="2542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Rizikový nedostatek kapacit krytých pracovníky ve věku &lt; 40 let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9B2C791D-D31C-5660-32AA-2DDE56822341}"/>
              </a:ext>
            </a:extLst>
          </p:cNvPr>
          <p:cNvCxnSpPr>
            <a:cxnSpLocks/>
          </p:cNvCxnSpPr>
          <p:nvPr/>
        </p:nvCxnSpPr>
        <p:spPr>
          <a:xfrm flipH="1">
            <a:off x="977696" y="6069834"/>
            <a:ext cx="153739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6">
            <a:extLst>
              <a:ext uri="{FF2B5EF4-FFF2-40B4-BE49-F238E27FC236}">
                <a16:creationId xmlns:a16="http://schemas.microsoft.com/office/drawing/2014/main" id="{78ABD3F4-68AA-FCEF-59B4-1070B28733D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0908" y="875467"/>
            <a:ext cx="1155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zdravotnických pracovníků (NRZP) – odborná způsobilost + Národní registr hrazených zdravotních služeb (NRHZS) – pracovní zařazení a úvazky; stav k 31. 12. 2023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8504B35C-D199-BD41-D45E-EEAB97978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110816"/>
              </p:ext>
            </p:extLst>
          </p:nvPr>
        </p:nvGraphicFramePr>
        <p:xfrm>
          <a:off x="5426918" y="2042098"/>
          <a:ext cx="5045632" cy="2894800"/>
        </p:xfrm>
        <a:graphic>
          <a:graphicData uri="http://schemas.openxmlformats.org/drawingml/2006/table">
            <a:tbl>
              <a:tblPr/>
              <a:tblGrid>
                <a:gridCol w="1091506">
                  <a:extLst>
                    <a:ext uri="{9D8B030D-6E8A-4147-A177-3AD203B41FA5}">
                      <a16:colId xmlns:a16="http://schemas.microsoft.com/office/drawing/2014/main" val="3656674458"/>
                    </a:ext>
                  </a:extLst>
                </a:gridCol>
                <a:gridCol w="926748">
                  <a:extLst>
                    <a:ext uri="{9D8B030D-6E8A-4147-A177-3AD203B41FA5}">
                      <a16:colId xmlns:a16="http://schemas.microsoft.com/office/drawing/2014/main" val="1058848699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964721330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833623907"/>
                    </a:ext>
                  </a:extLst>
                </a:gridCol>
                <a:gridCol w="1009126">
                  <a:extLst>
                    <a:ext uri="{9D8B030D-6E8A-4147-A177-3AD203B41FA5}">
                      <a16:colId xmlns:a16="http://schemas.microsoft.com/office/drawing/2014/main" val="1955117428"/>
                    </a:ext>
                  </a:extLst>
                </a:gridCol>
              </a:tblGrid>
              <a:tr h="316740">
                <a:tc>
                  <a:txBody>
                    <a:bodyPr/>
                    <a:lstStyle/>
                    <a:p>
                      <a:pPr algn="l" fontAlgn="ctr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Fyzické osoby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Úvazky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49535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105194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 55 let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76,6 %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00617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10,7 %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353,2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11,2 %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7518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6,7 %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6,9 %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075771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3,6 %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112,6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3,6 %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235319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70 a více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2,4 %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81,9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2,6 %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167967"/>
                  </a:ext>
                </a:extLst>
              </a:tr>
              <a:tr h="31674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3 164,9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527381"/>
                  </a:ext>
                </a:extLst>
              </a:tr>
              <a:tr h="36088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Průměrný věk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47,2 let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500967"/>
                  </a:ext>
                </a:extLst>
              </a:tr>
            </a:tbl>
          </a:graphicData>
        </a:graphic>
      </p:graphicFrame>
      <p:sp>
        <p:nvSpPr>
          <p:cNvPr id="8" name="Pravá složená závorka 7">
            <a:extLst>
              <a:ext uri="{FF2B5EF4-FFF2-40B4-BE49-F238E27FC236}">
                <a16:creationId xmlns:a16="http://schemas.microsoft.com/office/drawing/2014/main" id="{62927A35-8513-DB9A-E58F-B33CB2F184F6}"/>
              </a:ext>
            </a:extLst>
          </p:cNvPr>
          <p:cNvSpPr/>
          <p:nvPr/>
        </p:nvSpPr>
        <p:spPr>
          <a:xfrm>
            <a:off x="10436172" y="3024583"/>
            <a:ext cx="259193" cy="1190847"/>
          </a:xfrm>
          <a:prstGeom prst="rightBrac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6068E3C-7016-0FBF-ACC9-BA39FC801ED3}"/>
              </a:ext>
            </a:extLst>
          </p:cNvPr>
          <p:cNvSpPr txBox="1"/>
          <p:nvPr/>
        </p:nvSpPr>
        <p:spPr>
          <a:xfrm>
            <a:off x="10819399" y="3235285"/>
            <a:ext cx="124082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1 038 ZP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b="1" dirty="0">
                <a:solidFill>
                  <a:prstClr val="white"/>
                </a:solidFill>
                <a:latin typeface="Calibri" panose="020F0502020204030204"/>
              </a:rPr>
              <a:t>23,4%</a:t>
            </a: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513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0D9A626E-CDA8-494B-A357-99223A0BBB9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02064" y="2897144"/>
            <a:ext cx="11378993" cy="1257012"/>
          </a:xfrm>
          <a:prstGeom prst="rect">
            <a:avLst/>
          </a:prstGeom>
        </p:spPr>
        <p:txBody>
          <a:bodyPr vert="horz" lIns="91413" tIns="45706" rIns="91413" bIns="4570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1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DĚKUJI ZA POZORNOST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D3FC6C47-60B3-FB22-41F9-5FC4B31F94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064" y="679547"/>
            <a:ext cx="3371207" cy="874111"/>
          </a:xfrm>
          <a:prstGeom prst="rect">
            <a:avLst/>
          </a:prstGeom>
        </p:spPr>
      </p:pic>
      <p:sp>
        <p:nvSpPr>
          <p:cNvPr id="4" name="TextovéPole 2">
            <a:extLst>
              <a:ext uri="{FF2B5EF4-FFF2-40B4-BE49-F238E27FC236}">
                <a16:creationId xmlns:a16="http://schemas.microsoft.com/office/drawing/2014/main" id="{4F710DCA-F58C-75ED-EC83-F2E5456D4BEB}"/>
              </a:ext>
            </a:extLst>
          </p:cNvPr>
          <p:cNvSpPr txBox="1"/>
          <p:nvPr/>
        </p:nvSpPr>
        <p:spPr>
          <a:xfrm>
            <a:off x="7335080" y="793436"/>
            <a:ext cx="4443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Projekt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CZ.03.02.02/00/22_046/0002180 </a:t>
            </a:r>
          </a:p>
        </p:txBody>
      </p:sp>
    </p:spTree>
    <p:extLst>
      <p:ext uri="{BB962C8B-B14F-4D97-AF65-F5344CB8AC3E}">
        <p14:creationId xmlns:p14="http://schemas.microsoft.com/office/powerpoint/2010/main" val="312239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67"/>
    </mc:Choice>
    <mc:Fallback xmlns="">
      <p:transition spd="slow" advTm="12267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AE92CDA-60D9-4653-9A87-48609B37BF0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19138" y="2206005"/>
            <a:ext cx="10753724" cy="3528392"/>
          </a:xfrm>
        </p:spPr>
        <p:txBody>
          <a:bodyPr/>
          <a:lstStyle/>
          <a:p>
            <a:pPr algn="ctr"/>
            <a:r>
              <a:rPr lang="cs-CZ" sz="4000" dirty="0"/>
              <a:t>    </a:t>
            </a:r>
            <a:br>
              <a:rPr lang="cs-CZ" sz="1800" b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cs-CZ" sz="4800" dirty="0">
                <a:ea typeface="Calibri" panose="020F0502020204030204" pitchFamily="34" charset="0"/>
                <a:cs typeface="Calibri" panose="020F0502020204030204" pitchFamily="34" charset="0"/>
              </a:rPr>
              <a:t>Rizika spojená s nedostatkem kapacit nelékařských zdravotnických profesí </a:t>
            </a:r>
            <a:br>
              <a:rPr lang="cs-CZ" sz="4800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4800" dirty="0">
                <a:ea typeface="Calibri" panose="020F0502020204030204" pitchFamily="34" charset="0"/>
                <a:cs typeface="Calibri" panose="020F0502020204030204" pitchFamily="34" charset="0"/>
              </a:rPr>
              <a:t>a jejich řešení</a:t>
            </a:r>
            <a:br>
              <a:rPr lang="cs-CZ" sz="4800" dirty="0"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cs-CZ" sz="4800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ea typeface="Calibri" panose="020F0502020204030204" pitchFamily="34" charset="0"/>
                <a:cs typeface="Calibri" panose="020F0502020204030204" pitchFamily="34" charset="0"/>
              </a:rPr>
              <a:t>Alice Strnadová, hlavní sestra ČR</a:t>
            </a:r>
            <a:br>
              <a:rPr lang="cs-CZ" sz="4800" dirty="0"/>
            </a:br>
            <a:br>
              <a:rPr lang="cs-CZ" sz="4800" dirty="0"/>
            </a:br>
            <a:endParaRPr lang="cs-CZ" altLang="cs-CZ" sz="4800" b="0" dirty="0"/>
          </a:p>
        </p:txBody>
      </p:sp>
    </p:spTree>
  </p:cSld>
  <p:clrMapOvr>
    <a:masterClrMapping/>
  </p:clrMapOvr>
  <p:transition>
    <p:zoom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056025D-B227-4637-87B1-B8220882D9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1667"/>
            <a:ext cx="9601199" cy="1143000"/>
          </a:xfrm>
        </p:spPr>
        <p:txBody>
          <a:bodyPr/>
          <a:lstStyle/>
          <a:p>
            <a:pPr indent="-342900">
              <a:spcBef>
                <a:spcPct val="20000"/>
              </a:spcBef>
              <a:buFont typeface="Wingdings" panose="05000000000000000000" pitchFamily="2" charset="2"/>
            </a:pPr>
            <a:r>
              <a:rPr lang="cs-CZ" altLang="cs-CZ" sz="3200" dirty="0">
                <a:latin typeface="+mn-lt"/>
                <a:ea typeface="+mn-ea"/>
                <a:cs typeface="+mn-cs"/>
              </a:rPr>
              <a:t>MZD kontroluje mapu vzdělavatelů a dostupnost vzdělání v regionech: příklad VŠEOBECNÁ SESTRA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37FD72E-37E2-B52A-BF8E-FE304225DFB7}"/>
              </a:ext>
            </a:extLst>
          </p:cNvPr>
          <p:cNvSpPr txBox="1"/>
          <p:nvPr/>
        </p:nvSpPr>
        <p:spPr>
          <a:xfrm>
            <a:off x="1277762" y="5198035"/>
            <a:ext cx="2315064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cs-CZ"/>
            </a:defPPr>
            <a:lvl1pPr>
              <a:defRPr sz="1800" b="1" ker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Vysoké školy (16)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C3BEAD3F-93EC-7A60-CAFC-8B718CAF5D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8850" y="4010815"/>
            <a:ext cx="4847189" cy="274377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DBDCDF1A-1B83-B060-7BCE-81DFCB04CF69}"/>
              </a:ext>
            </a:extLst>
          </p:cNvPr>
          <p:cNvSpPr txBox="1"/>
          <p:nvPr/>
        </p:nvSpPr>
        <p:spPr>
          <a:xfrm>
            <a:off x="472272" y="2422386"/>
            <a:ext cx="3120553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cs-CZ"/>
            </a:defPPr>
            <a:lvl1pPr>
              <a:defRPr sz="1800" b="1" ker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Vyšší odborné školy (35)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9565B6B-0C83-B66A-29DE-1DA3FB2E57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8849" y="1272972"/>
            <a:ext cx="4847189" cy="266816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77C446C-84F9-EB3D-DCF0-C25EC5706F39}"/>
              </a:ext>
            </a:extLst>
          </p:cNvPr>
          <p:cNvSpPr txBox="1"/>
          <p:nvPr/>
        </p:nvSpPr>
        <p:spPr>
          <a:xfrm>
            <a:off x="8872062" y="2529875"/>
            <a:ext cx="30553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DB14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Vysoké školy jsou klíčové, bez VŠ absolventů nebudou mít obory/programy své garanty </a:t>
            </a:r>
          </a:p>
          <a:p>
            <a:r>
              <a:rPr lang="cs-CZ" sz="2800" b="1" dirty="0">
                <a:solidFill>
                  <a:srgbClr val="DB14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pedagogy </a:t>
            </a:r>
          </a:p>
        </p:txBody>
      </p:sp>
    </p:spTree>
    <p:extLst>
      <p:ext uri="{BB962C8B-B14F-4D97-AF65-F5344CB8AC3E}">
        <p14:creationId xmlns:p14="http://schemas.microsoft.com/office/powerpoint/2010/main" val="4215445908"/>
      </p:ext>
    </p:extLst>
  </p:cSld>
  <p:clrMapOvr>
    <a:masterClrMapping/>
  </p:clrMapOvr>
  <p:transition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EF60F3-3336-5BAD-899D-BC29AEBF3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51" y="1"/>
            <a:ext cx="9541934" cy="1052513"/>
          </a:xfrm>
        </p:spPr>
        <p:txBody>
          <a:bodyPr/>
          <a:lstStyle/>
          <a:p>
            <a:r>
              <a:rPr lang="cs-CZ" sz="3200" dirty="0">
                <a:solidFill>
                  <a:srgbClr val="FFFFFF"/>
                </a:solidFill>
                <a:latin typeface="GillSans"/>
              </a:rPr>
              <a:t>Podpora kapacit zdravotníků - realizované kroky (1)</a:t>
            </a:r>
            <a:endParaRPr lang="cs-CZ" sz="3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5F2FAB-28C1-0590-7821-FD479C489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050" y="1333849"/>
            <a:ext cx="10496550" cy="5196827"/>
          </a:xfrm>
        </p:spPr>
        <p:txBody>
          <a:bodyPr/>
          <a:lstStyle/>
          <a:p>
            <a:pPr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Posílení personálních kapacit navýšením počtu studentů v kapacitně ohrožených oborech na lékařských fakultách a dalších vysokých školách</a:t>
            </a:r>
          </a:p>
          <a:p>
            <a:pPr algn="just">
              <a:buFontTx/>
              <a:buChar char="-"/>
            </a:pPr>
            <a:r>
              <a:rPr lang="cs-CZ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Problematika zajištění vzdělávacích kapacit a především odborné praxe   </a:t>
            </a:r>
          </a:p>
          <a:p>
            <a:pPr algn="just">
              <a:buFontTx/>
              <a:buChar char="-"/>
            </a:pPr>
            <a:r>
              <a:rPr lang="cs-CZ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Produktivní činnost </a:t>
            </a:r>
            <a:r>
              <a:rPr lang="cs-CZ" sz="2000" b="0" kern="100" dirty="0">
                <a:latin typeface="Calibri" panose="020F0502020204030204" pitchFamily="34" charset="0"/>
                <a:cs typeface="Calibri" panose="020F0502020204030204" pitchFamily="34" charset="0"/>
              </a:rPr>
              <a:t>(podpora praktické výuky), odměna za souvislou praxi</a:t>
            </a:r>
          </a:p>
          <a:p>
            <a:pPr algn="just">
              <a:buFontTx/>
              <a:buChar char="-"/>
            </a:pP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Finanční ohodnocení nelékařských zdravotnických profesí – např. p</a:t>
            </a:r>
            <a:r>
              <a:rPr lang="cs-CZ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roblematika mentorů </a:t>
            </a:r>
            <a:r>
              <a:rPr lang="cs-CZ" sz="20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(podnět k novele NV o plat. poměrech)</a:t>
            </a:r>
          </a:p>
          <a:p>
            <a:pPr algn="just">
              <a:buFontTx/>
              <a:buChar char="-"/>
            </a:pPr>
            <a:r>
              <a:rPr lang="cs-CZ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MP k adaptační proces a zaškolení – spolupráce se sekcí mladých sester ČAS </a:t>
            </a:r>
          </a:p>
          <a:p>
            <a:pPr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kern="100" dirty="0">
                <a:solidFill>
                  <a:srgbClr val="003D6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Zvýšení prostupnosti a provázanosti vzdělávacích a studijních programů </a:t>
            </a:r>
            <a:br>
              <a:rPr lang="cs-CZ" kern="100" dirty="0">
                <a:solidFill>
                  <a:srgbClr val="003D6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vybraných oborů </a:t>
            </a:r>
            <a:r>
              <a:rPr lang="cs-CZ" b="0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(propojení st. a vzdělávacích programů) </a:t>
            </a:r>
          </a:p>
          <a:p>
            <a:pPr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Prostupnost (např. VS a DS) – problematika simulační výuky – podnět EK, revize KS výstupní znalosti a dovednosti</a:t>
            </a:r>
          </a:p>
          <a:p>
            <a:pPr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2000" dirty="0"/>
              <a:t>Prostupnost z jiných kvalifikací (např. IT, přírodovědné vzdělání, atd.), zapojení absolventů </a:t>
            </a:r>
            <a:r>
              <a:rPr lang="cs-CZ" sz="2000" dirty="0" err="1"/>
              <a:t>zdr</a:t>
            </a:r>
            <a:r>
              <a:rPr lang="cs-CZ" sz="2000" dirty="0"/>
              <a:t>. lyceí, s</a:t>
            </a:r>
            <a:r>
              <a:rPr lang="cs-CZ" dirty="0"/>
              <a:t>nížení administrativní zátěže</a:t>
            </a:r>
            <a:r>
              <a:rPr lang="cs-CZ" sz="2000" dirty="0"/>
              <a:t> – koordinátor zdravotních služeb</a:t>
            </a:r>
            <a:endParaRPr lang="cs-CZ" b="0" kern="100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cs-CZ" b="0" kern="100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cs-CZ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8594935"/>
      </p:ext>
    </p:extLst>
  </p:cSld>
  <p:clrMapOvr>
    <a:masterClrMapping/>
  </p:clrMapOvr>
  <p:transition>
    <p:zoom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E2DBD4-16DF-0469-2AE8-CC9831566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solidFill>
                  <a:srgbClr val="FFFFFF"/>
                </a:solidFill>
                <a:latin typeface="GillSans"/>
              </a:rPr>
              <a:t>Podpora kapacit zdravotníků - realizované kroky (2)</a:t>
            </a:r>
            <a:endParaRPr lang="cs-CZ" sz="3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636EC2-E975-E6BD-7CA9-D55EF1E52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317" y="1333850"/>
            <a:ext cx="10668000" cy="5263280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cs-CZ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Kompetence - posílení samostatnosti, odpovědnosti a kompetencí nelékařských zdravotnických pracovníků: </a:t>
            </a:r>
            <a:r>
              <a:rPr lang="cs-CZ" b="0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 SV Hojení ran, </a:t>
            </a:r>
            <a:r>
              <a:rPr lang="cs-CZ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Třístupňový model psychoterapeutické péče, </a:t>
            </a:r>
            <a:r>
              <a:rPr lang="cs-CZ" b="0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CK, příprava - sestra s pokročilými kompetencemi (tzv. </a:t>
            </a:r>
            <a:r>
              <a:rPr lang="cs-CZ" b="0" kern="100" dirty="0" err="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</a:t>
            </a:r>
            <a:r>
              <a:rPr lang="cs-CZ" b="0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care </a:t>
            </a:r>
            <a:r>
              <a:rPr lang="cs-CZ" b="0" kern="100" dirty="0" err="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nurse</a:t>
            </a:r>
            <a:r>
              <a:rPr lang="cs-CZ" b="0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>
              <a:buFontTx/>
              <a:buChar char="-"/>
            </a:pPr>
            <a:r>
              <a:rPr lang="cs-CZ" dirty="0">
                <a:latin typeface="Calibri" panose="020F0502020204030204" pitchFamily="34" charset="0"/>
                <a:cs typeface="Times New Roman" panose="02020603050405020304" pitchFamily="18" charset="0"/>
              </a:rPr>
              <a:t>Projektové záměry, supervize a kompetence (NCO NZO, IPVZ)</a:t>
            </a:r>
          </a:p>
          <a:p>
            <a:pPr algn="just">
              <a:buFontTx/>
              <a:buChar char="-"/>
            </a:pPr>
            <a:r>
              <a:rPr lang="cs-CZ" kern="100" dirty="0">
                <a:solidFill>
                  <a:srgbClr val="003D6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Plná elektronizace administrativy spojené se vzděláváním NLZP </a:t>
            </a:r>
            <a:r>
              <a:rPr lang="cs-CZ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(software) – Administrátor, </a:t>
            </a:r>
            <a:r>
              <a:rPr lang="cs-CZ" b="0" kern="1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Evaluace vzdělávání.</a:t>
            </a:r>
          </a:p>
          <a:p>
            <a:pPr algn="just">
              <a:buFontTx/>
              <a:buChar char="-"/>
            </a:pPr>
            <a:r>
              <a:rPr lang="cs-CZ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Pracovní podmínky - koncepce zavádění inovativních strategií ke zvýšení psychické a fyzické odolnosti zdravotníků </a:t>
            </a:r>
            <a:r>
              <a:rPr lang="cs-CZ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(SPIS, prevence </a:t>
            </a:r>
            <a:r>
              <a:rPr lang="cs-CZ" b="0" dirty="0">
                <a:latin typeface="Calibri" panose="020F0502020204030204" pitchFamily="34" charset="0"/>
                <a:ea typeface="Calibri" panose="020F0502020204030204" pitchFamily="34" charset="0"/>
              </a:rPr>
              <a:t>muskuloskeletálních poruch</a:t>
            </a:r>
            <a:r>
              <a:rPr lang="cs-CZ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/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dirty="0">
                <a:latin typeface="Calibri" panose="020F0502020204030204" pitchFamily="34" charset="0"/>
                <a:cs typeface="Times New Roman" panose="02020603050405020304" pitchFamily="18" charset="0"/>
              </a:rPr>
              <a:t>   Kvalita bezpečí poskytované zdravotní péče – NIKEZ z</a:t>
            </a:r>
            <a:r>
              <a:rPr lang="cs-CZ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avedený systém publikace a aktualizace Národních standardizovaných operativních protokolů (NSOP) v ošetřovatelství</a:t>
            </a:r>
          </a:p>
          <a:p>
            <a:pPr algn="just">
              <a:buFontTx/>
              <a:buChar char="-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</a:rPr>
              <a:t>Pilotní projekt počet a složení ošetřovatelských týmů ve směnách, nyní budou osloveny členské státy EU</a:t>
            </a:r>
          </a:p>
          <a:p>
            <a:pPr algn="just">
              <a:buFontTx/>
              <a:buChar char="-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</a:rPr>
              <a:t>Spoty, spolupráce s Českou televizí a Českým rozhlasem   </a:t>
            </a:r>
          </a:p>
          <a:p>
            <a:pPr algn="just">
              <a:buFontTx/>
              <a:buChar char="-"/>
            </a:pPr>
            <a:r>
              <a:rPr lang="cs-CZ" dirty="0">
                <a:latin typeface="Calibri" panose="020F0502020204030204" pitchFamily="34" charset="0"/>
              </a:rPr>
              <a:t>Ocenění nejlepších NLZP – ocenění AGM</a:t>
            </a:r>
          </a:p>
          <a:p>
            <a:pPr algn="just">
              <a:buFontTx/>
              <a:buChar char="-"/>
            </a:pPr>
            <a:endParaRPr lang="cs-CZ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417972"/>
      </p:ext>
    </p:extLst>
  </p:cSld>
  <p:clrMapOvr>
    <a:masterClrMapping/>
  </p:clrMapOvr>
  <p:transition>
    <p:zoom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39DD6-C82D-96DE-2A5E-ABAD2EB78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F2ABD4A1-0471-78AE-D320-AFA1FB3034C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02064" y="2897144"/>
            <a:ext cx="11378993" cy="1257012"/>
          </a:xfrm>
          <a:prstGeom prst="rect">
            <a:avLst/>
          </a:prstGeom>
        </p:spPr>
        <p:txBody>
          <a:bodyPr vert="horz" lIns="91413" tIns="45706" rIns="91413" bIns="4570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1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DĚKUJI ZA POZORNOST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8A175BCE-CB7D-230C-D176-CCCE51DF96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064" y="679547"/>
            <a:ext cx="3371207" cy="874111"/>
          </a:xfrm>
          <a:prstGeom prst="rect">
            <a:avLst/>
          </a:prstGeom>
        </p:spPr>
      </p:pic>
      <p:sp>
        <p:nvSpPr>
          <p:cNvPr id="4" name="TextovéPole 2">
            <a:extLst>
              <a:ext uri="{FF2B5EF4-FFF2-40B4-BE49-F238E27FC236}">
                <a16:creationId xmlns:a16="http://schemas.microsoft.com/office/drawing/2014/main" id="{7E35F348-D85B-3E50-B814-3C2CFC3A524A}"/>
              </a:ext>
            </a:extLst>
          </p:cNvPr>
          <p:cNvSpPr txBox="1"/>
          <p:nvPr/>
        </p:nvSpPr>
        <p:spPr>
          <a:xfrm>
            <a:off x="7335080" y="793436"/>
            <a:ext cx="4443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Projekt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CZ.03.02.02/00/22_046/0002180 </a:t>
            </a:r>
          </a:p>
        </p:txBody>
      </p:sp>
    </p:spTree>
    <p:extLst>
      <p:ext uri="{BB962C8B-B14F-4D97-AF65-F5344CB8AC3E}">
        <p14:creationId xmlns:p14="http://schemas.microsoft.com/office/powerpoint/2010/main" val="231473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67"/>
    </mc:Choice>
    <mc:Fallback xmlns="">
      <p:transition spd="slow" advTm="12267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AF20C2C6-63DF-D316-83EA-FEA3B99D21D3}"/>
              </a:ext>
            </a:extLst>
          </p:cNvPr>
          <p:cNvSpPr txBox="1"/>
          <p:nvPr/>
        </p:nvSpPr>
        <p:spPr>
          <a:xfrm>
            <a:off x="0" y="604911"/>
            <a:ext cx="120879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Pozice a role lékařských fakult v novém vládním programu podpory vzdělávání nelékařských zdravotnických pracovníků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D6C5707-EF32-23F2-F902-D48FDA30D386}"/>
              </a:ext>
            </a:extLst>
          </p:cNvPr>
          <p:cNvSpPr txBox="1"/>
          <p:nvPr/>
        </p:nvSpPr>
        <p:spPr>
          <a:xfrm>
            <a:off x="2641910" y="4633553"/>
            <a:ext cx="690817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Prof. MUDr. Martin </a:t>
            </a:r>
            <a:r>
              <a:rPr kumimoji="0" lang="cs-C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Repko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Ph.D.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Místopředseda Asociace děkanů lékařských fakult v ČR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Děkan Lékařské fakulty Masarykovy univerzity 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A47C4ED0-943F-31DC-F284-4DFD97055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59" y="4628012"/>
            <a:ext cx="2100775" cy="2100775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433E5489-3B2E-C55D-182E-6F3BE83DA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678" y="4861653"/>
            <a:ext cx="2592322" cy="199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94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96612-2721-828E-D473-8C82AC06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Šipka: dolů 2">
            <a:extLst>
              <a:ext uri="{FF2B5EF4-FFF2-40B4-BE49-F238E27FC236}">
                <a16:creationId xmlns:a16="http://schemas.microsoft.com/office/drawing/2014/main" id="{7E11B08B-BEF6-4D96-6832-D115F122A4A8}"/>
              </a:ext>
            </a:extLst>
          </p:cNvPr>
          <p:cNvSpPr/>
          <p:nvPr/>
        </p:nvSpPr>
        <p:spPr>
          <a:xfrm>
            <a:off x="4938866" y="5686137"/>
            <a:ext cx="1446963" cy="50241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1597B73-E42A-4588-CC01-CF78B77C99B6}"/>
              </a:ext>
            </a:extLst>
          </p:cNvPr>
          <p:cNvSpPr txBox="1"/>
          <p:nvPr/>
        </p:nvSpPr>
        <p:spPr>
          <a:xfrm>
            <a:off x="431604" y="756219"/>
            <a:ext cx="1108448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Lékařské fakulty připravený program plně podporují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jsou připraveny se do něj zapojit.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3800" b="1" dirty="0"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none" spc="0" normalizeH="0" baseline="0" noProof="0" dirty="0">
                <a:ln>
                  <a:noFill/>
                </a:ln>
                <a:solidFill>
                  <a:srgbClr val="DB14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Nutnou podmínkou je dlouhodobost trvání této podpory a její předvídatelná stabilita. Jde o program, který do zdravotnictví přivede tisíce mladých, vysoce vzdělaných lidí – školy a stát jim musí garantovat stabilní prostředí a vysoce kvalitní výuku. </a:t>
            </a:r>
          </a:p>
        </p:txBody>
      </p:sp>
    </p:spTree>
    <p:extLst>
      <p:ext uri="{BB962C8B-B14F-4D97-AF65-F5344CB8AC3E}">
        <p14:creationId xmlns:p14="http://schemas.microsoft.com/office/powerpoint/2010/main" val="3870758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DD545C13-D707-2F29-A4B6-3C327A0890F6}"/>
              </a:ext>
            </a:extLst>
          </p:cNvPr>
          <p:cNvSpPr txBox="1"/>
          <p:nvPr/>
        </p:nvSpPr>
        <p:spPr>
          <a:xfrm>
            <a:off x="562717" y="1277236"/>
            <a:ext cx="11713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Vzdělávání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Garance obsahu a realizace pregraduálního studia pro lékařské i nelékařské obory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Garance a realizace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popromočního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specializačního a celoživotního vzdělávání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Mezinárodní spolupráce rozvíjející a modernizující výuku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Modernizace výuky formou simulačních nástrojů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Vědecko-výzkumná činnost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Společenská role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EE35056-3DCB-447C-DC02-8BF8A9672846}"/>
              </a:ext>
            </a:extLst>
          </p:cNvPr>
          <p:cNvSpPr txBox="1"/>
          <p:nvPr/>
        </p:nvSpPr>
        <p:spPr>
          <a:xfrm>
            <a:off x="446047" y="4664141"/>
            <a:ext cx="11021962" cy="181588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programu podpory vzdělávání vybraných profesí NLZP vstupují lékařské fakulty také v úzké spolupráci s ostatními zdravotnickými VŠ – jen tak je možné dosáhnout potřebné kapacity a produkce absolventů, zejména v oboru Všeobecná sestra.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E0FBCAD-9795-B11F-AF86-6F89D037D8BE}"/>
              </a:ext>
            </a:extLst>
          </p:cNvPr>
          <p:cNvSpPr txBox="1"/>
          <p:nvPr/>
        </p:nvSpPr>
        <p:spPr>
          <a:xfrm>
            <a:off x="2231127" y="377977"/>
            <a:ext cx="7451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Pozice a role lékařských fakult</a:t>
            </a:r>
          </a:p>
        </p:txBody>
      </p:sp>
    </p:spTree>
    <p:extLst>
      <p:ext uri="{BB962C8B-B14F-4D97-AF65-F5344CB8AC3E}">
        <p14:creationId xmlns:p14="http://schemas.microsoft.com/office/powerpoint/2010/main" val="169886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0B206-95F6-7145-5B72-E4CCFC927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058B197B-58BD-F19B-731C-D9086E9AF3AD}"/>
              </a:ext>
            </a:extLst>
          </p:cNvPr>
          <p:cNvSpPr/>
          <p:nvPr/>
        </p:nvSpPr>
        <p:spPr>
          <a:xfrm>
            <a:off x="-78059" y="5735221"/>
            <a:ext cx="12270058" cy="120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9225337-7D79-A523-F247-DD2782432143}"/>
              </a:ext>
            </a:extLst>
          </p:cNvPr>
          <p:cNvSpPr/>
          <p:nvPr/>
        </p:nvSpPr>
        <p:spPr>
          <a:xfrm>
            <a:off x="0" y="-77716"/>
            <a:ext cx="12236604" cy="1611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adpis 4">
            <a:extLst>
              <a:ext uri="{FF2B5EF4-FFF2-40B4-BE49-F238E27FC236}">
                <a16:creationId xmlns:a16="http://schemas.microsoft.com/office/drawing/2014/main" id="{B514EE40-2E11-5429-FA58-49C44D53DB47}"/>
              </a:ext>
            </a:extLst>
          </p:cNvPr>
          <p:cNvSpPr txBox="1">
            <a:spLocks/>
          </p:cNvSpPr>
          <p:nvPr/>
        </p:nvSpPr>
        <p:spPr>
          <a:xfrm>
            <a:off x="728003" y="-197988"/>
            <a:ext cx="11021961" cy="13637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kumimoji="0" lang="cs-CZ" sz="3600" b="1" i="0" u="sng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MODELOVÝ VZOR: podpora Všeobecného lékařství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1049614-F002-D6AE-033D-5FC18D14A93D}"/>
              </a:ext>
            </a:extLst>
          </p:cNvPr>
          <p:cNvSpPr txBox="1"/>
          <p:nvPr/>
        </p:nvSpPr>
        <p:spPr>
          <a:xfrm>
            <a:off x="585019" y="1354787"/>
            <a:ext cx="11021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/>
              <a:t>Studijní program rozvíjený s významnou vládní podporou od roku 2019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0C07923-807F-4183-C34C-1A598F7EBE74}"/>
              </a:ext>
            </a:extLst>
          </p:cNvPr>
          <p:cNvSpPr txBox="1"/>
          <p:nvPr/>
        </p:nvSpPr>
        <p:spPr>
          <a:xfrm>
            <a:off x="625657" y="3359414"/>
            <a:ext cx="110219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/>
              <a:t>U klíčových, a zákonem řízených, profesí je nezbytný celospolečenský konsensus o potřebách vzdělávání a o počtu pacientů. Lékařské fakulty jsou připraveny společenskou objednávku naplnit – příkladem je právě vládní program podpory oboru Všeobecné lékařství. </a:t>
            </a:r>
          </a:p>
        </p:txBody>
      </p:sp>
      <p:sp>
        <p:nvSpPr>
          <p:cNvPr id="8" name="Šipka: obousměrná svislá 7">
            <a:extLst>
              <a:ext uri="{FF2B5EF4-FFF2-40B4-BE49-F238E27FC236}">
                <a16:creationId xmlns:a16="http://schemas.microsoft.com/office/drawing/2014/main" id="{A17913FE-CFBB-F6A3-AB95-B4B408DE3A9F}"/>
              </a:ext>
            </a:extLst>
          </p:cNvPr>
          <p:cNvSpPr/>
          <p:nvPr/>
        </p:nvSpPr>
        <p:spPr>
          <a:xfrm>
            <a:off x="5746362" y="2066202"/>
            <a:ext cx="604810" cy="987614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7486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1E7450E1-CCB1-E0EC-287D-1C019A681C28}"/>
              </a:ext>
            </a:extLst>
          </p:cNvPr>
          <p:cNvSpPr/>
          <p:nvPr/>
        </p:nvSpPr>
        <p:spPr>
          <a:xfrm>
            <a:off x="-78059" y="5735221"/>
            <a:ext cx="12270058" cy="120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D46DBC9-FCE5-640B-DD1A-EE712FD4BA66}"/>
              </a:ext>
            </a:extLst>
          </p:cNvPr>
          <p:cNvSpPr/>
          <p:nvPr/>
        </p:nvSpPr>
        <p:spPr>
          <a:xfrm>
            <a:off x="0" y="-77716"/>
            <a:ext cx="12236604" cy="1611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adpis 4">
            <a:extLst>
              <a:ext uri="{FF2B5EF4-FFF2-40B4-BE49-F238E27FC236}">
                <a16:creationId xmlns:a16="http://schemas.microsoft.com/office/drawing/2014/main" id="{B9A1BCAC-070A-125F-351B-12585093B6E9}"/>
              </a:ext>
            </a:extLst>
          </p:cNvPr>
          <p:cNvSpPr txBox="1">
            <a:spLocks/>
          </p:cNvSpPr>
          <p:nvPr/>
        </p:nvSpPr>
        <p:spPr>
          <a:xfrm>
            <a:off x="607321" y="-167842"/>
            <a:ext cx="11021961" cy="13637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kumimoji="0" lang="cs-CZ" sz="3600" b="1" i="0" u="sng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MODELOVÝ VZOR: podpora Všeobecného lékařství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AC5C16C-694D-A80B-9CE9-A09B643107A6}"/>
              </a:ext>
            </a:extLst>
          </p:cNvPr>
          <p:cNvSpPr txBox="1"/>
          <p:nvPr/>
        </p:nvSpPr>
        <p:spPr>
          <a:xfrm>
            <a:off x="748098" y="3084960"/>
            <a:ext cx="110219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Lékařské fakulty v tomto programu dokázaly a dále dokazují, že: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jsou schopny navýšit kapacitu komplexních vzdělávacích programů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jsou připraveny kapacitně posilovat výuku a snižovat počet studentů na 1 úvazek učitele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efektivně pracují s vysokým zájmem mladých lidí o zdravotnické obory a zvládají organizaci přijímacích řízení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umí udržet rozumnou míru prostupnosti studiem bez ztráty kvality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F9731EB-EEDF-9577-A89C-9EBE77CE77F3}"/>
              </a:ext>
            </a:extLst>
          </p:cNvPr>
          <p:cNvSpPr txBox="1"/>
          <p:nvPr/>
        </p:nvSpPr>
        <p:spPr>
          <a:xfrm>
            <a:off x="632252" y="1242012"/>
            <a:ext cx="11021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/>
              <a:t>Studijní program rozvíjený s významnou vládní podporou od roku 2019 </a:t>
            </a:r>
          </a:p>
        </p:txBody>
      </p:sp>
      <p:sp>
        <p:nvSpPr>
          <p:cNvPr id="7" name="Šipka: obousměrná svislá 6">
            <a:extLst>
              <a:ext uri="{FF2B5EF4-FFF2-40B4-BE49-F238E27FC236}">
                <a16:creationId xmlns:a16="http://schemas.microsoft.com/office/drawing/2014/main" id="{4EE1F7F6-E605-BCC5-D2FD-992D7CF619B5}"/>
              </a:ext>
            </a:extLst>
          </p:cNvPr>
          <p:cNvSpPr/>
          <p:nvPr/>
        </p:nvSpPr>
        <p:spPr>
          <a:xfrm>
            <a:off x="5793595" y="1953427"/>
            <a:ext cx="604810" cy="987614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385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C0089030-5688-CBEA-2B99-AA69434F15FF}"/>
              </a:ext>
            </a:extLst>
          </p:cNvPr>
          <p:cNvSpPr/>
          <p:nvPr/>
        </p:nvSpPr>
        <p:spPr>
          <a:xfrm>
            <a:off x="-44605" y="5735221"/>
            <a:ext cx="12236604" cy="120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adpis 4">
            <a:extLst>
              <a:ext uri="{FF2B5EF4-FFF2-40B4-BE49-F238E27FC236}">
                <a16:creationId xmlns:a16="http://schemas.microsoft.com/office/drawing/2014/main" id="{B9A1BCAC-070A-125F-351B-12585093B6E9}"/>
              </a:ext>
            </a:extLst>
          </p:cNvPr>
          <p:cNvSpPr txBox="1">
            <a:spLocks/>
          </p:cNvSpPr>
          <p:nvPr/>
        </p:nvSpPr>
        <p:spPr>
          <a:xfrm>
            <a:off x="838200" y="507749"/>
            <a:ext cx="10515600" cy="13637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sng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MODELOVÝ VZOR: podpora Všeobecného lékařství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podpory Všeobecného lékařství je úspěšně realizován a lékařské fakulty nárůstem počtu nově zahájených studií v ČJ dokonce převyšují původní závazek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D0A4CF6-E3EA-7A82-CEDC-8AFE2C43C8AA}"/>
              </a:ext>
            </a:extLst>
          </p:cNvPr>
          <p:cNvSpPr txBox="1"/>
          <p:nvPr/>
        </p:nvSpPr>
        <p:spPr>
          <a:xfrm>
            <a:off x="633047" y="3300267"/>
            <a:ext cx="42203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Průměrný roční počet nově zapsaných studentů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letech 2015 – 2018: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117AA6C-D349-AC2F-03E2-383A82431DFA}"/>
              </a:ext>
            </a:extLst>
          </p:cNvPr>
          <p:cNvSpPr txBox="1"/>
          <p:nvPr/>
        </p:nvSpPr>
        <p:spPr>
          <a:xfrm>
            <a:off x="7243397" y="3300267"/>
            <a:ext cx="44386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Průměrný roční počet nově zapsaných studentů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letech 2019 - 2023:</a:t>
            </a:r>
          </a:p>
        </p:txBody>
      </p:sp>
      <p:sp>
        <p:nvSpPr>
          <p:cNvPr id="13" name="Šipka: doprava 12">
            <a:extLst>
              <a:ext uri="{FF2B5EF4-FFF2-40B4-BE49-F238E27FC236}">
                <a16:creationId xmlns:a16="http://schemas.microsoft.com/office/drawing/2014/main" id="{BDBCF6E3-7811-90BE-EBAE-A639510524C1}"/>
              </a:ext>
            </a:extLst>
          </p:cNvPr>
          <p:cNvSpPr/>
          <p:nvPr/>
        </p:nvSpPr>
        <p:spPr>
          <a:xfrm>
            <a:off x="5438776" y="3693912"/>
            <a:ext cx="1219200" cy="552450"/>
          </a:xfrm>
          <a:prstGeom prst="rightArrow">
            <a:avLst/>
          </a:prstGeom>
          <a:solidFill>
            <a:srgbClr val="00008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3CEED71-B536-9003-FE0E-85E8AE9256FA}"/>
              </a:ext>
            </a:extLst>
          </p:cNvPr>
          <p:cNvSpPr txBox="1"/>
          <p:nvPr/>
        </p:nvSpPr>
        <p:spPr>
          <a:xfrm>
            <a:off x="4853355" y="5904466"/>
            <a:ext cx="2181227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+ 28,2 % 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0D2F1AB-EC8B-FFFE-08D6-CF205A910AB3}"/>
              </a:ext>
            </a:extLst>
          </p:cNvPr>
          <p:cNvSpPr txBox="1"/>
          <p:nvPr/>
        </p:nvSpPr>
        <p:spPr>
          <a:xfrm>
            <a:off x="1927274" y="4862234"/>
            <a:ext cx="1411540" cy="707886"/>
          </a:xfrm>
          <a:prstGeom prst="rect">
            <a:avLst/>
          </a:prstGeom>
          <a:solidFill>
            <a:srgbClr val="0000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1524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872A3817-B2C3-FDE9-2E17-F7751EA9C75A}"/>
              </a:ext>
            </a:extLst>
          </p:cNvPr>
          <p:cNvSpPr txBox="1"/>
          <p:nvPr/>
        </p:nvSpPr>
        <p:spPr>
          <a:xfrm>
            <a:off x="8366550" y="4746590"/>
            <a:ext cx="1411540" cy="707886"/>
          </a:xfrm>
          <a:prstGeom prst="rect">
            <a:avLst/>
          </a:prstGeom>
          <a:solidFill>
            <a:srgbClr val="0000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1953</a:t>
            </a:r>
          </a:p>
        </p:txBody>
      </p:sp>
    </p:spTree>
    <p:extLst>
      <p:ext uri="{BB962C8B-B14F-4D97-AF65-F5344CB8AC3E}">
        <p14:creationId xmlns:p14="http://schemas.microsoft.com/office/powerpoint/2010/main" val="17845791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4">
            <a:extLst>
              <a:ext uri="{FF2B5EF4-FFF2-40B4-BE49-F238E27FC236}">
                <a16:creationId xmlns:a16="http://schemas.microsoft.com/office/drawing/2014/main" id="{05761D7F-37F8-23F3-0374-AC80B4AA6584}"/>
              </a:ext>
            </a:extLst>
          </p:cNvPr>
          <p:cNvSpPr txBox="1">
            <a:spLocks/>
          </p:cNvSpPr>
          <p:nvPr/>
        </p:nvSpPr>
        <p:spPr>
          <a:xfrm>
            <a:off x="547686" y="1975052"/>
            <a:ext cx="11096625" cy="2907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Lékařské fakulty LF zvládly náročnou organizaci studia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navyšování kapacit i během epidemie COVID-19.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se daří plnit všem fakultám současně.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FB1169DA-3DFC-8C3C-331E-77240E5786AC}"/>
              </a:ext>
            </a:extLst>
          </p:cNvPr>
          <p:cNvSpPr txBox="1">
            <a:spLocks/>
          </p:cNvSpPr>
          <p:nvPr/>
        </p:nvSpPr>
        <p:spPr>
          <a:xfrm>
            <a:off x="126762" y="393968"/>
            <a:ext cx="11938475" cy="649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Dvě zásadní sdělení 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Šipka: dolů 14">
            <a:extLst>
              <a:ext uri="{FF2B5EF4-FFF2-40B4-BE49-F238E27FC236}">
                <a16:creationId xmlns:a16="http://schemas.microsoft.com/office/drawing/2014/main" id="{2B5254CF-AC93-0058-CB7F-90729FAD0DD1}"/>
              </a:ext>
            </a:extLst>
          </p:cNvPr>
          <p:cNvSpPr/>
          <p:nvPr/>
        </p:nvSpPr>
        <p:spPr>
          <a:xfrm>
            <a:off x="5574453" y="5208693"/>
            <a:ext cx="1144694" cy="58928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206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A0E76CC-95A7-2D7A-55D5-461D0D7A90AA}"/>
              </a:ext>
            </a:extLst>
          </p:cNvPr>
          <p:cNvSpPr/>
          <p:nvPr/>
        </p:nvSpPr>
        <p:spPr>
          <a:xfrm>
            <a:off x="0" y="0"/>
            <a:ext cx="12236604" cy="1363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Nadpis 4">
            <a:extLst>
              <a:ext uri="{FF2B5EF4-FFF2-40B4-BE49-F238E27FC236}">
                <a16:creationId xmlns:a16="http://schemas.microsoft.com/office/drawing/2014/main" id="{B9A1BCAC-070A-125F-351B-12585093B6E9}"/>
              </a:ext>
            </a:extLst>
          </p:cNvPr>
          <p:cNvSpPr txBox="1">
            <a:spLocks/>
          </p:cNvSpPr>
          <p:nvPr/>
        </p:nvSpPr>
        <p:spPr>
          <a:xfrm>
            <a:off x="617594" y="1484055"/>
            <a:ext cx="10515601" cy="37365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VLÁDNÍ PROGRAM PODPORY JE PLNĚN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Odpovídající nárůst počtu absolventů Všeobecného lékařství lze očekávat JIŽ od roku 2025.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ROČNÍ NÁRŮST BUDE + 350 AŽ + 400 NOVÝCH LÉKAŘŮ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CELKOVĚ ROČNĚ TO TEDY BUDE VÍCE NEŽ 1900 ABSOLVENTŮ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56251E4-149A-72AF-900D-538564498FB3}"/>
              </a:ext>
            </a:extLst>
          </p:cNvPr>
          <p:cNvSpPr/>
          <p:nvPr/>
        </p:nvSpPr>
        <p:spPr>
          <a:xfrm>
            <a:off x="-44605" y="5735221"/>
            <a:ext cx="12236604" cy="120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Nadpis 4">
            <a:extLst>
              <a:ext uri="{FF2B5EF4-FFF2-40B4-BE49-F238E27FC236}">
                <a16:creationId xmlns:a16="http://schemas.microsoft.com/office/drawing/2014/main" id="{FC678906-FDF4-FD73-4852-407D4B3AAB52}"/>
              </a:ext>
            </a:extLst>
          </p:cNvPr>
          <p:cNvSpPr txBox="1">
            <a:spLocks/>
          </p:cNvSpPr>
          <p:nvPr/>
        </p:nvSpPr>
        <p:spPr>
          <a:xfrm>
            <a:off x="1058806" y="4251331"/>
            <a:ext cx="10515600" cy="13637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Šipka: dolů 4">
            <a:extLst>
              <a:ext uri="{FF2B5EF4-FFF2-40B4-BE49-F238E27FC236}">
                <a16:creationId xmlns:a16="http://schemas.microsoft.com/office/drawing/2014/main" id="{F77C1D95-C309-D7C4-24FF-7EE8994BA503}"/>
              </a:ext>
            </a:extLst>
          </p:cNvPr>
          <p:cNvSpPr/>
          <p:nvPr/>
        </p:nvSpPr>
        <p:spPr>
          <a:xfrm>
            <a:off x="5501350" y="6040999"/>
            <a:ext cx="1144694" cy="58928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7252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228D81-B88F-337A-EB1C-0DFBBA6A3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220080"/>
            <a:ext cx="11919409" cy="538364"/>
          </a:xfrm>
        </p:spPr>
        <p:txBody>
          <a:bodyPr>
            <a:noAutofit/>
          </a:bodyPr>
          <a:lstStyle/>
          <a:p>
            <a:r>
              <a:rPr lang="cs-CZ" sz="2400" dirty="0"/>
              <a:t>Celkový přehled počtu </a:t>
            </a:r>
            <a:r>
              <a:rPr lang="cs-CZ" sz="2400" u="sng" dirty="0"/>
              <a:t>poprvé zapsaných</a:t>
            </a:r>
            <a:r>
              <a:rPr lang="cs-CZ" sz="2400" dirty="0"/>
              <a:t> v oboru Všeobecné lékařství dle typu studia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74E0A50-9168-115A-61D2-D0D0FEB59CCA}"/>
              </a:ext>
            </a:extLst>
          </p:cNvPr>
          <p:cNvSpPr txBox="1"/>
          <p:nvPr/>
        </p:nvSpPr>
        <p:spPr>
          <a:xfrm>
            <a:off x="11224073" y="4361090"/>
            <a:ext cx="83287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+ 28 %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0F3AA97-3C44-E147-39D5-D7D12C1459BE}"/>
              </a:ext>
            </a:extLst>
          </p:cNvPr>
          <p:cNvSpPr txBox="1"/>
          <p:nvPr/>
        </p:nvSpPr>
        <p:spPr>
          <a:xfrm>
            <a:off x="11233699" y="4739016"/>
            <a:ext cx="83287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+ 31 %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6DA8FE-756B-BE54-CE50-7F0E9E969192}"/>
              </a:ext>
            </a:extLst>
          </p:cNvPr>
          <p:cNvSpPr txBox="1"/>
          <p:nvPr/>
        </p:nvSpPr>
        <p:spPr>
          <a:xfrm>
            <a:off x="11233699" y="5112645"/>
            <a:ext cx="83287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+ 17 %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F6E81EA-25B1-52C5-92E0-8E1CCC78EA5D}"/>
              </a:ext>
            </a:extLst>
          </p:cNvPr>
          <p:cNvSpPr txBox="1"/>
          <p:nvPr/>
        </p:nvSpPr>
        <p:spPr>
          <a:xfrm>
            <a:off x="8180825" y="3143121"/>
            <a:ext cx="376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Lékařské fakulty program úspěšně plní od roku 2019</a:t>
            </a:r>
          </a:p>
        </p:txBody>
      </p:sp>
      <p:graphicFrame>
        <p:nvGraphicFramePr>
          <p:cNvPr id="34" name="Graf 33">
            <a:extLst>
              <a:ext uri="{FF2B5EF4-FFF2-40B4-BE49-F238E27FC236}">
                <a16:creationId xmlns:a16="http://schemas.microsoft.com/office/drawing/2014/main" id="{A747EBCA-06B6-21A8-16F8-2052B13A64B1}"/>
              </a:ext>
            </a:extLst>
          </p:cNvPr>
          <p:cNvGraphicFramePr/>
          <p:nvPr/>
        </p:nvGraphicFramePr>
        <p:xfrm>
          <a:off x="1401325" y="3224683"/>
          <a:ext cx="6314133" cy="338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" name="Obdélník 34">
            <a:extLst>
              <a:ext uri="{FF2B5EF4-FFF2-40B4-BE49-F238E27FC236}">
                <a16:creationId xmlns:a16="http://schemas.microsoft.com/office/drawing/2014/main" id="{557A6320-A0A5-C454-E5D0-C8B7E5E42076}"/>
              </a:ext>
            </a:extLst>
          </p:cNvPr>
          <p:cNvSpPr/>
          <p:nvPr/>
        </p:nvSpPr>
        <p:spPr>
          <a:xfrm>
            <a:off x="7715458" y="6287136"/>
            <a:ext cx="1518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Trebuchet MS"/>
                <a:ea typeface="+mn-ea"/>
                <a:cs typeface="Arial" panose="020B0604020202020204" pitchFamily="34" charset="0"/>
              </a:rPr>
              <a:t>Rok studia</a:t>
            </a: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92D5F88D-860D-3BAE-F713-AE21553D685D}"/>
              </a:ext>
            </a:extLst>
          </p:cNvPr>
          <p:cNvSpPr/>
          <p:nvPr/>
        </p:nvSpPr>
        <p:spPr>
          <a:xfrm>
            <a:off x="182960" y="3283709"/>
            <a:ext cx="12506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Trebuchet MS"/>
                <a:ea typeface="+mn-ea"/>
                <a:cs typeface="Arial" panose="020B0604020202020204" pitchFamily="34" charset="0"/>
              </a:rPr>
              <a:t>Počet poprvé zapsaných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0C5472E7-7D3D-1032-BBCD-F97C24FAC21A}"/>
              </a:ext>
            </a:extLst>
          </p:cNvPr>
          <p:cNvSpPr/>
          <p:nvPr/>
        </p:nvSpPr>
        <p:spPr>
          <a:xfrm>
            <a:off x="8294784" y="4185994"/>
            <a:ext cx="32209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Poprvé zapsaní celkem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Poprvé zapsaní v ČJ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Poprvé zapsaní v ČJ - občané ČR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Poprvé zapsaní v ČJ – cizinci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Poprvé zapsaní v AJ</a:t>
            </a:r>
          </a:p>
        </p:txBody>
      </p:sp>
      <p:cxnSp>
        <p:nvCxnSpPr>
          <p:cNvPr id="38" name="Přímá spojnice 37">
            <a:extLst>
              <a:ext uri="{FF2B5EF4-FFF2-40B4-BE49-F238E27FC236}">
                <a16:creationId xmlns:a16="http://schemas.microsoft.com/office/drawing/2014/main" id="{F86FCEDF-822F-23A0-E9F8-C1283652C3F5}"/>
              </a:ext>
            </a:extLst>
          </p:cNvPr>
          <p:cNvCxnSpPr>
            <a:cxnSpLocks/>
          </p:cNvCxnSpPr>
          <p:nvPr/>
        </p:nvCxnSpPr>
        <p:spPr bwMode="auto">
          <a:xfrm>
            <a:off x="7899898" y="4352541"/>
            <a:ext cx="38526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rgbClr val="292929">
                <a:lumMod val="90000"/>
                <a:lumOff val="1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Přímá spojnice 38">
            <a:extLst>
              <a:ext uri="{FF2B5EF4-FFF2-40B4-BE49-F238E27FC236}">
                <a16:creationId xmlns:a16="http://schemas.microsoft.com/office/drawing/2014/main" id="{E33BEE14-F00B-5A23-17C7-E7F8E1A10E27}"/>
              </a:ext>
            </a:extLst>
          </p:cNvPr>
          <p:cNvCxnSpPr>
            <a:cxnSpLocks/>
          </p:cNvCxnSpPr>
          <p:nvPr/>
        </p:nvCxnSpPr>
        <p:spPr bwMode="auto">
          <a:xfrm>
            <a:off x="7899898" y="4642448"/>
            <a:ext cx="38526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Přímá spojnice 39">
            <a:extLst>
              <a:ext uri="{FF2B5EF4-FFF2-40B4-BE49-F238E27FC236}">
                <a16:creationId xmlns:a16="http://schemas.microsoft.com/office/drawing/2014/main" id="{A04C57B0-8328-141C-203D-A8CD58F45F21}"/>
              </a:ext>
            </a:extLst>
          </p:cNvPr>
          <p:cNvCxnSpPr>
            <a:cxnSpLocks/>
          </p:cNvCxnSpPr>
          <p:nvPr/>
        </p:nvCxnSpPr>
        <p:spPr bwMode="auto">
          <a:xfrm>
            <a:off x="7899898" y="4932355"/>
            <a:ext cx="38526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Přímá spojnice 40">
            <a:extLst>
              <a:ext uri="{FF2B5EF4-FFF2-40B4-BE49-F238E27FC236}">
                <a16:creationId xmlns:a16="http://schemas.microsoft.com/office/drawing/2014/main" id="{51D7E0B3-C20D-1819-72E0-8CE6BA667F8E}"/>
              </a:ext>
            </a:extLst>
          </p:cNvPr>
          <p:cNvCxnSpPr>
            <a:cxnSpLocks/>
          </p:cNvCxnSpPr>
          <p:nvPr/>
        </p:nvCxnSpPr>
        <p:spPr bwMode="auto">
          <a:xfrm>
            <a:off x="7899898" y="5222262"/>
            <a:ext cx="38526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Obdélník 41">
            <a:extLst>
              <a:ext uri="{FF2B5EF4-FFF2-40B4-BE49-F238E27FC236}">
                <a16:creationId xmlns:a16="http://schemas.microsoft.com/office/drawing/2014/main" id="{E6C87553-1391-73E3-B090-A750172E04E1}"/>
              </a:ext>
            </a:extLst>
          </p:cNvPr>
          <p:cNvSpPr/>
          <p:nvPr/>
        </p:nvSpPr>
        <p:spPr>
          <a:xfrm>
            <a:off x="10335851" y="6556854"/>
            <a:ext cx="1703749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MŠMT</a:t>
            </a:r>
          </a:p>
        </p:txBody>
      </p:sp>
      <p:cxnSp>
        <p:nvCxnSpPr>
          <p:cNvPr id="43" name="Přímá spojnice 42">
            <a:extLst>
              <a:ext uri="{FF2B5EF4-FFF2-40B4-BE49-F238E27FC236}">
                <a16:creationId xmlns:a16="http://schemas.microsoft.com/office/drawing/2014/main" id="{AD4857D9-0C76-E0F5-C707-113DCD4A17F8}"/>
              </a:ext>
            </a:extLst>
          </p:cNvPr>
          <p:cNvCxnSpPr>
            <a:cxnSpLocks/>
          </p:cNvCxnSpPr>
          <p:nvPr/>
        </p:nvCxnSpPr>
        <p:spPr bwMode="auto">
          <a:xfrm>
            <a:off x="7899898" y="5512170"/>
            <a:ext cx="38526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50" name="Tabulka 49">
            <a:extLst>
              <a:ext uri="{FF2B5EF4-FFF2-40B4-BE49-F238E27FC236}">
                <a16:creationId xmlns:a16="http://schemas.microsoft.com/office/drawing/2014/main" id="{49AA3023-6247-7AFE-DE91-F2FE101F292F}"/>
              </a:ext>
            </a:extLst>
          </p:cNvPr>
          <p:cNvGraphicFramePr>
            <a:graphicFrameLocks noGrp="1"/>
          </p:cNvGraphicFramePr>
          <p:nvPr/>
        </p:nvGraphicFramePr>
        <p:xfrm>
          <a:off x="522096" y="778739"/>
          <a:ext cx="11374172" cy="2331362"/>
        </p:xfrm>
        <a:graphic>
          <a:graphicData uri="http://schemas.openxmlformats.org/drawingml/2006/table">
            <a:tbl>
              <a:tblPr/>
              <a:tblGrid>
                <a:gridCol w="1790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9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916051925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1226982064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882430303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66912934"/>
                    </a:ext>
                  </a:extLst>
                </a:gridCol>
                <a:gridCol w="542081">
                  <a:extLst>
                    <a:ext uri="{9D8B030D-6E8A-4147-A177-3AD203B41FA5}">
                      <a16:colId xmlns:a16="http://schemas.microsoft.com/office/drawing/2014/main" val="917247333"/>
                    </a:ext>
                  </a:extLst>
                </a:gridCol>
              </a:tblGrid>
              <a:tr h="206237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dirty="0">
                          <a:solidFill>
                            <a:srgbClr val="292929"/>
                          </a:solidFill>
                          <a:latin typeface="+mn-lt"/>
                          <a:cs typeface="Arial" panose="020B0604020202020204" pitchFamily="34" charset="0"/>
                        </a:rPr>
                        <a:t>Rok studia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b="1" u="none" strike="noStrike" dirty="0">
                          <a:effectLst/>
                          <a:latin typeface="+mn-lt"/>
                        </a:rPr>
                        <a:t>Poprvé zapsaní celkem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u="none" strike="noStrike" dirty="0">
                          <a:effectLst/>
                          <a:latin typeface="+mn-lt"/>
                        </a:rPr>
                        <a:t>počet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95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b="1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z toho: poprvé zapsaní v ČJ</a:t>
                      </a:r>
                      <a:endParaRPr lang="cs-CZ" sz="12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u="none" strike="noStrike" dirty="0">
                          <a:effectLst/>
                          <a:latin typeface="+mn-lt"/>
                        </a:rPr>
                        <a:t>počet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430">
                <a:tc vMerge="1">
                  <a:txBody>
                    <a:bodyPr/>
                    <a:lstStyle/>
                    <a:p>
                      <a:pPr algn="l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i="1" u="none" strike="noStrike" dirty="0">
                          <a:effectLst/>
                          <a:latin typeface="+mn-lt"/>
                        </a:rPr>
                        <a:t>podíl z celkem</a:t>
                      </a:r>
                      <a:endParaRPr lang="cs-CZ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81,6 %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495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b="1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z toho: poprvé zapsaní v ČJ </a:t>
                      </a:r>
                    </a:p>
                    <a:p>
                      <a:pPr algn="l" fontAlgn="b"/>
                      <a:r>
                        <a:rPr lang="cs-CZ" sz="1200" b="1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- občané ČR</a:t>
                      </a:r>
                      <a:endParaRPr lang="cs-CZ" sz="12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u="none" strike="noStrike" dirty="0">
                          <a:effectLst/>
                          <a:latin typeface="+mn-lt"/>
                        </a:rPr>
                        <a:t>počet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430">
                <a:tc vMerge="1">
                  <a:txBody>
                    <a:bodyPr/>
                    <a:lstStyle/>
                    <a:p>
                      <a:pPr algn="l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i="1" u="none" strike="noStrike" dirty="0">
                          <a:effectLst/>
                          <a:latin typeface="+mn-lt"/>
                        </a:rPr>
                        <a:t>podíl z celkem</a:t>
                      </a:r>
                      <a:endParaRPr lang="cs-CZ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70,6 %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495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b="1" u="none" strike="noStrike" dirty="0">
                          <a:effectLst/>
                          <a:latin typeface="+mn-lt"/>
                        </a:rPr>
                        <a:t>z toho: poprvé zapsaní v ČJ </a:t>
                      </a:r>
                    </a:p>
                    <a:p>
                      <a:pPr algn="l" fontAlgn="b"/>
                      <a:r>
                        <a:rPr lang="cs-CZ" sz="1200" b="1" u="none" strike="noStrike" dirty="0">
                          <a:effectLst/>
                          <a:latin typeface="+mn-lt"/>
                        </a:rPr>
                        <a:t>- cizinci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b="0" u="none" strike="noStrike" dirty="0">
                          <a:effectLst/>
                          <a:latin typeface="+mn-lt"/>
                        </a:rPr>
                        <a:t>počet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430">
                <a:tc vMerge="1">
                  <a:txBody>
                    <a:bodyPr/>
                    <a:lstStyle/>
                    <a:p>
                      <a:pPr algn="l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i="1" u="none" strike="noStrike" dirty="0">
                          <a:effectLst/>
                          <a:latin typeface="+mn-lt"/>
                        </a:rPr>
                        <a:t>podíl z celkem</a:t>
                      </a:r>
                      <a:endParaRPr lang="cs-CZ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495">
                <a:tc vMerge="1">
                  <a:txBody>
                    <a:bodyPr/>
                    <a:lstStyle/>
                    <a:p>
                      <a:pPr algn="l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ctr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podíl z ČJ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49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dirty="0">
                          <a:effectLst/>
                          <a:latin typeface="+mn-lt"/>
                        </a:rPr>
                        <a:t>z toho: poprvé zapsaní v AJ 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u="none" strike="noStrike" dirty="0">
                          <a:effectLst/>
                          <a:latin typeface="+mn-lt"/>
                        </a:rPr>
                        <a:t>počet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4478916"/>
                  </a:ext>
                </a:extLst>
              </a:tr>
              <a:tr h="177495">
                <a:tc vMerge="1">
                  <a:txBody>
                    <a:bodyPr/>
                    <a:lstStyle/>
                    <a:p>
                      <a:pPr algn="l" fontAlgn="b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l" fontAlgn="b"/>
                      <a:r>
                        <a:rPr lang="cs-CZ" sz="1200" i="1" u="none" strike="noStrike" dirty="0">
                          <a:effectLst/>
                          <a:latin typeface="+mn-lt"/>
                        </a:rPr>
                        <a:t>podíl z celkem</a:t>
                      </a:r>
                      <a:endParaRPr lang="cs-CZ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>
                          <a:lumMod val="9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050536"/>
                  </a:ext>
                </a:extLst>
              </a:tr>
            </a:tbl>
          </a:graphicData>
        </a:graphic>
      </p:graphicFrame>
      <p:cxnSp>
        <p:nvCxnSpPr>
          <p:cNvPr id="51" name="Přímá spojnice 50">
            <a:extLst>
              <a:ext uri="{FF2B5EF4-FFF2-40B4-BE49-F238E27FC236}">
                <a16:creationId xmlns:a16="http://schemas.microsoft.com/office/drawing/2014/main" id="{273247CA-3975-3C1E-82ED-0872CD4655E2}"/>
              </a:ext>
            </a:extLst>
          </p:cNvPr>
          <p:cNvCxnSpPr>
            <a:cxnSpLocks/>
          </p:cNvCxnSpPr>
          <p:nvPr/>
        </p:nvCxnSpPr>
        <p:spPr bwMode="auto">
          <a:xfrm>
            <a:off x="232341" y="1091181"/>
            <a:ext cx="18000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rgbClr val="292929">
                <a:lumMod val="90000"/>
                <a:lumOff val="1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Přímá spojnice 51">
            <a:extLst>
              <a:ext uri="{FF2B5EF4-FFF2-40B4-BE49-F238E27FC236}">
                <a16:creationId xmlns:a16="http://schemas.microsoft.com/office/drawing/2014/main" id="{45FBB34F-67AB-AC78-D533-E59E422084F1}"/>
              </a:ext>
            </a:extLst>
          </p:cNvPr>
          <p:cNvCxnSpPr>
            <a:cxnSpLocks/>
          </p:cNvCxnSpPr>
          <p:nvPr/>
        </p:nvCxnSpPr>
        <p:spPr bwMode="auto">
          <a:xfrm>
            <a:off x="232341" y="1409528"/>
            <a:ext cx="18000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Přímá spojnice 52">
            <a:extLst>
              <a:ext uri="{FF2B5EF4-FFF2-40B4-BE49-F238E27FC236}">
                <a16:creationId xmlns:a16="http://schemas.microsoft.com/office/drawing/2014/main" id="{048E43DD-E68F-C8C6-8062-EBA0A6FED056}"/>
              </a:ext>
            </a:extLst>
          </p:cNvPr>
          <p:cNvCxnSpPr>
            <a:cxnSpLocks/>
          </p:cNvCxnSpPr>
          <p:nvPr/>
        </p:nvCxnSpPr>
        <p:spPr bwMode="auto">
          <a:xfrm>
            <a:off x="232341" y="1776770"/>
            <a:ext cx="18000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Přímá spojnice 53">
            <a:extLst>
              <a:ext uri="{FF2B5EF4-FFF2-40B4-BE49-F238E27FC236}">
                <a16:creationId xmlns:a16="http://schemas.microsoft.com/office/drawing/2014/main" id="{0134703D-18D9-7BC4-7EC2-CE0D0F21FCB3}"/>
              </a:ext>
            </a:extLst>
          </p:cNvPr>
          <p:cNvCxnSpPr>
            <a:cxnSpLocks/>
          </p:cNvCxnSpPr>
          <p:nvPr/>
        </p:nvCxnSpPr>
        <p:spPr bwMode="auto">
          <a:xfrm>
            <a:off x="232341" y="2326256"/>
            <a:ext cx="18000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Přímá spojnice 54">
            <a:extLst>
              <a:ext uri="{FF2B5EF4-FFF2-40B4-BE49-F238E27FC236}">
                <a16:creationId xmlns:a16="http://schemas.microsoft.com/office/drawing/2014/main" id="{DC24B317-E7DF-4ACA-5888-2CDC66567CA3}"/>
              </a:ext>
            </a:extLst>
          </p:cNvPr>
          <p:cNvCxnSpPr>
            <a:cxnSpLocks/>
          </p:cNvCxnSpPr>
          <p:nvPr/>
        </p:nvCxnSpPr>
        <p:spPr bwMode="auto">
          <a:xfrm>
            <a:off x="232341" y="2926331"/>
            <a:ext cx="180000" cy="0"/>
          </a:xfrm>
          <a:prstGeom prst="line">
            <a:avLst/>
          </a:prstGeom>
          <a:solidFill>
            <a:srgbClr val="A38B69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79683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4">
            <a:extLst>
              <a:ext uri="{FF2B5EF4-FFF2-40B4-BE49-F238E27FC236}">
                <a16:creationId xmlns:a16="http://schemas.microsoft.com/office/drawing/2014/main" id="{B9A1BCAC-070A-125F-351B-12585093B6E9}"/>
              </a:ext>
            </a:extLst>
          </p:cNvPr>
          <p:cNvSpPr txBox="1">
            <a:spLocks/>
          </p:cNvSpPr>
          <p:nvPr/>
        </p:nvSpPr>
        <p:spPr>
          <a:xfrm>
            <a:off x="0" y="225049"/>
            <a:ext cx="12192000" cy="19110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000" dirty="0">
                <a:solidFill>
                  <a:srgbClr val="0000FF"/>
                </a:solidFill>
                <a:latin typeface="Calibri" panose="020F0502020204030204"/>
              </a:rPr>
              <a:t>LÉKAŘSKÉ FAKULTY JSOU PLNĚ PŘIPRAVENY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000" dirty="0">
                <a:solidFill>
                  <a:srgbClr val="0000FF"/>
                </a:solidFill>
                <a:latin typeface="Calibri" panose="020F0502020204030204"/>
              </a:rPr>
              <a:t>I K NAVÝŠENÍ POČTU STUDENTŮ VYBRANÝCH NELÉKAŘSKÝCH ZDRAVOTNICKÝCH OBORŮ</a:t>
            </a:r>
            <a:endParaRPr kumimoji="0" lang="cs-CZ" sz="4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56251E4-149A-72AF-900D-538564498FB3}"/>
              </a:ext>
            </a:extLst>
          </p:cNvPr>
          <p:cNvSpPr/>
          <p:nvPr/>
        </p:nvSpPr>
        <p:spPr>
          <a:xfrm>
            <a:off x="-22302" y="5699972"/>
            <a:ext cx="12236604" cy="120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4">
            <a:extLst>
              <a:ext uri="{FF2B5EF4-FFF2-40B4-BE49-F238E27FC236}">
                <a16:creationId xmlns:a16="http://schemas.microsoft.com/office/drawing/2014/main" id="{062D3A1E-6737-F8C2-28AC-C7A069F6DD03}"/>
              </a:ext>
            </a:extLst>
          </p:cNvPr>
          <p:cNvSpPr txBox="1">
            <a:spLocks/>
          </p:cNvSpPr>
          <p:nvPr/>
        </p:nvSpPr>
        <p:spPr>
          <a:xfrm>
            <a:off x="2133823" y="5613469"/>
            <a:ext cx="11553825" cy="10194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DĚKUJI ZA POZORNOST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B3D2AAD-ED13-6017-BA32-8A37E8D33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2" y="5154503"/>
            <a:ext cx="3738925" cy="191100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A7B1D29-CB73-7474-2FF6-C303DD490C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983" b="10109"/>
          <a:stretch/>
        </p:blipFill>
        <p:spPr>
          <a:xfrm>
            <a:off x="2306097" y="2050309"/>
            <a:ext cx="7800869" cy="318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158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CUSTOMSORTGLOBALLY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2"/>
  <p:tag name="SLIDEFAB_EXPORTMODE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2"/>
  <p:tag name="SLIDEFAB_EXPORTMODE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4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1">
  <a:themeElements>
    <a:clrScheme name="Balónky 12">
      <a:dk1>
        <a:srgbClr val="292929"/>
      </a:dk1>
      <a:lt1>
        <a:srgbClr val="FFFFFF"/>
      </a:lt1>
      <a:dk2>
        <a:srgbClr val="C49654"/>
      </a:dk2>
      <a:lt2>
        <a:srgbClr val="000000"/>
      </a:lt2>
      <a:accent1>
        <a:srgbClr val="A38B69"/>
      </a:accent1>
      <a:accent2>
        <a:srgbClr val="4C9ED0"/>
      </a:accent2>
      <a:accent3>
        <a:srgbClr val="FFFFFF"/>
      </a:accent3>
      <a:accent4>
        <a:srgbClr val="212121"/>
      </a:accent4>
      <a:accent5>
        <a:srgbClr val="CEC4B9"/>
      </a:accent5>
      <a:accent6>
        <a:srgbClr val="448FBC"/>
      </a:accent6>
      <a:hlink>
        <a:srgbClr val="0C419A"/>
      </a:hlink>
      <a:folHlink>
        <a:srgbClr val="7DA7FB"/>
      </a:folHlink>
    </a:clrScheme>
    <a:fontScheme name="Balónky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alónky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ónky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ónky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ónky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ónky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ónky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ónky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ónky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ónky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ónky 10">
        <a:dk1>
          <a:srgbClr val="292929"/>
        </a:dk1>
        <a:lt1>
          <a:srgbClr val="FFFFFF"/>
        </a:lt1>
        <a:dk2>
          <a:srgbClr val="C49654"/>
        </a:dk2>
        <a:lt2>
          <a:srgbClr val="B2B2B2"/>
        </a:lt2>
        <a:accent1>
          <a:srgbClr val="A38B69"/>
        </a:accent1>
        <a:accent2>
          <a:srgbClr val="EBF7FF"/>
        </a:accent2>
        <a:accent3>
          <a:srgbClr val="FFFFFF"/>
        </a:accent3>
        <a:accent4>
          <a:srgbClr val="212121"/>
        </a:accent4>
        <a:accent5>
          <a:srgbClr val="CEC4B9"/>
        </a:accent5>
        <a:accent6>
          <a:srgbClr val="D5E0E7"/>
        </a:accent6>
        <a:hlink>
          <a:srgbClr val="0C419A"/>
        </a:hlink>
        <a:folHlink>
          <a:srgbClr val="7DA7F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ónky 11">
        <a:dk1>
          <a:srgbClr val="292929"/>
        </a:dk1>
        <a:lt1>
          <a:srgbClr val="FFFFFF"/>
        </a:lt1>
        <a:dk2>
          <a:srgbClr val="C49654"/>
        </a:dk2>
        <a:lt2>
          <a:srgbClr val="000000"/>
        </a:lt2>
        <a:accent1>
          <a:srgbClr val="A38B69"/>
        </a:accent1>
        <a:accent2>
          <a:srgbClr val="EBF7FF"/>
        </a:accent2>
        <a:accent3>
          <a:srgbClr val="FFFFFF"/>
        </a:accent3>
        <a:accent4>
          <a:srgbClr val="212121"/>
        </a:accent4>
        <a:accent5>
          <a:srgbClr val="CEC4B9"/>
        </a:accent5>
        <a:accent6>
          <a:srgbClr val="D5E0E7"/>
        </a:accent6>
        <a:hlink>
          <a:srgbClr val="0C419A"/>
        </a:hlink>
        <a:folHlink>
          <a:srgbClr val="7DA7F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ónky 12">
        <a:dk1>
          <a:srgbClr val="292929"/>
        </a:dk1>
        <a:lt1>
          <a:srgbClr val="FFFFFF"/>
        </a:lt1>
        <a:dk2>
          <a:srgbClr val="C49654"/>
        </a:dk2>
        <a:lt2>
          <a:srgbClr val="000000"/>
        </a:lt2>
        <a:accent1>
          <a:srgbClr val="A38B69"/>
        </a:accent1>
        <a:accent2>
          <a:srgbClr val="4C9ED0"/>
        </a:accent2>
        <a:accent3>
          <a:srgbClr val="FFFFFF"/>
        </a:accent3>
        <a:accent4>
          <a:srgbClr val="212121"/>
        </a:accent4>
        <a:accent5>
          <a:srgbClr val="CEC4B9"/>
        </a:accent5>
        <a:accent6>
          <a:srgbClr val="448FBC"/>
        </a:accent6>
        <a:hlink>
          <a:srgbClr val="0C419A"/>
        </a:hlink>
        <a:folHlink>
          <a:srgbClr val="7DA7F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6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9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9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4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7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alónky 12">
    <a:dk1>
      <a:srgbClr val="292929"/>
    </a:dk1>
    <a:lt1>
      <a:srgbClr val="FFFFFF"/>
    </a:lt1>
    <a:dk2>
      <a:srgbClr val="C49654"/>
    </a:dk2>
    <a:lt2>
      <a:srgbClr val="000000"/>
    </a:lt2>
    <a:accent1>
      <a:srgbClr val="A38B69"/>
    </a:accent1>
    <a:accent2>
      <a:srgbClr val="4C9ED0"/>
    </a:accent2>
    <a:accent3>
      <a:srgbClr val="FFFFFF"/>
    </a:accent3>
    <a:accent4>
      <a:srgbClr val="212121"/>
    </a:accent4>
    <a:accent5>
      <a:srgbClr val="CEC4B9"/>
    </a:accent5>
    <a:accent6>
      <a:srgbClr val="448FBC"/>
    </a:accent6>
    <a:hlink>
      <a:srgbClr val="0C419A"/>
    </a:hlink>
    <a:folHlink>
      <a:srgbClr val="7DA7FB"/>
    </a:folHlink>
  </a:clrScheme>
  <a:fontScheme name="Balónky">
    <a:majorFont>
      <a:latin typeface="Trebuchet MS"/>
      <a:ea typeface=""/>
      <a:cs typeface=""/>
    </a:majorFont>
    <a:minorFont>
      <a:latin typeface="Trebuchet MS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D5D7E3BC75464781B5563E613B2ED6" ma:contentTypeVersion="14" ma:contentTypeDescription="Vytvoří nový dokument" ma:contentTypeScope="" ma:versionID="f18868c5186550599af04f030b73d689">
  <xsd:schema xmlns:xsd="http://www.w3.org/2001/XMLSchema" xmlns:xs="http://www.w3.org/2001/XMLSchema" xmlns:p="http://schemas.microsoft.com/office/2006/metadata/properties" xmlns:ns3="504245e9-5d8d-493c-b430-15ab26d0fadd" xmlns:ns4="a82729c4-b222-4718-a125-00e8f64353a0" targetNamespace="http://schemas.microsoft.com/office/2006/metadata/properties" ma:root="true" ma:fieldsID="8b61447907934e22ad6a1b6b0b77bd93" ns3:_="" ns4:_="">
    <xsd:import namespace="504245e9-5d8d-493c-b430-15ab26d0fadd"/>
    <xsd:import namespace="a82729c4-b222-4718-a125-00e8f64353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245e9-5d8d-493c-b430-15ab26d0fa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2729c4-b222-4718-a125-00e8f64353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29682F-0C6E-4250-81C0-A81B8A9CFC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4245e9-5d8d-493c-b430-15ab26d0fadd"/>
    <ds:schemaRef ds:uri="a82729c4-b222-4718-a125-00e8f64353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7E40B2-01E4-47D0-AEBC-47456A363440}">
  <ds:schemaRefs>
    <ds:schemaRef ds:uri="http://purl.org/dc/terms/"/>
    <ds:schemaRef ds:uri="504245e9-5d8d-493c-b430-15ab26d0fadd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a82729c4-b222-4718-a125-00e8f64353a0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133997B-0702-4D58-A550-1B4E5E5A95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5858</TotalTime>
  <Words>3078</Words>
  <Application>Microsoft Office PowerPoint</Application>
  <PresentationFormat>Širokoúhlá obrazovka</PresentationFormat>
  <Paragraphs>736</Paragraphs>
  <Slides>36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12</vt:i4>
      </vt:variant>
      <vt:variant>
        <vt:lpstr>Nadpisy snímků</vt:lpstr>
      </vt:variant>
      <vt:variant>
        <vt:i4>36</vt:i4>
      </vt:variant>
    </vt:vector>
  </HeadingPairs>
  <TitlesOfParts>
    <vt:vector size="59" baseType="lpstr">
      <vt:lpstr>Arial</vt:lpstr>
      <vt:lpstr>Arial Black</vt:lpstr>
      <vt:lpstr>Calibri</vt:lpstr>
      <vt:lpstr>Calibri Light</vt:lpstr>
      <vt:lpstr>Garamond</vt:lpstr>
      <vt:lpstr>GillSans</vt:lpstr>
      <vt:lpstr>Symbol</vt:lpstr>
      <vt:lpstr>Times New Roman</vt:lpstr>
      <vt:lpstr>Trebuchet MS</vt:lpstr>
      <vt:lpstr>Verdana</vt:lpstr>
      <vt:lpstr>Wingdings</vt:lpstr>
      <vt:lpstr>Motiv Office</vt:lpstr>
      <vt:lpstr>1_Motiv Office</vt:lpstr>
      <vt:lpstr>Motiv1</vt:lpstr>
      <vt:lpstr>16_Motiv Office</vt:lpstr>
      <vt:lpstr>19_Motiv Office</vt:lpstr>
      <vt:lpstr>15_Motiv Office</vt:lpstr>
      <vt:lpstr>8_Motiv Office</vt:lpstr>
      <vt:lpstr>29_Motiv Office</vt:lpstr>
      <vt:lpstr>sablona_prezentace</vt:lpstr>
      <vt:lpstr>14_Motiv Office</vt:lpstr>
      <vt:lpstr>2_Motiv Office</vt:lpstr>
      <vt:lpstr>17_Motiv Office</vt:lpstr>
      <vt:lpstr>Prezentace aplikace PowerPoint</vt:lpstr>
      <vt:lpstr>Prezentace aplikace PowerPoint</vt:lpstr>
      <vt:lpstr>Prezentace aplikace PowerPoint</vt:lpstr>
      <vt:lpstr>Prezentace aplikace PowerPoint</vt:lpstr>
      <vt:lpstr>Všeobecná sestra: věková struktura osob v roce 2023</vt:lpstr>
      <vt:lpstr>Dětská sestra: věková struktura v roce 2023</vt:lpstr>
      <vt:lpstr>Prezentace aplikace PowerPoint</vt:lpstr>
      <vt:lpstr>KVANTITATIVNÍ NASTAVENÍ NAVRŽENÉHO PROGRAMU</vt:lpstr>
      <vt:lpstr>Připravovaný program má podporu vysokých škol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Věková struktura obyvatelstva ČR a její očekávaný vývoj</vt:lpstr>
      <vt:lpstr>Prezentace aplikace PowerPoint</vt:lpstr>
      <vt:lpstr>Prezentace aplikace PowerPoint</vt:lpstr>
      <vt:lpstr>Všeobecná sestra: věková struktura v roce 2023 v následné a dlouhodobé lůžkové péči</vt:lpstr>
      <vt:lpstr>Všeobecná sestra: věková struktura odbornosti 913 v roce 2023  (pobytové sociální služby) </vt:lpstr>
      <vt:lpstr>Všeobecná sestra: věková struktura odbornosti 925 v roce 2023 (domácí péče)</vt:lpstr>
      <vt:lpstr>Prezentace aplikace PowerPoint</vt:lpstr>
      <vt:lpstr>     Rizika spojená s nedostatkem kapacit nelékařských zdravotnických profesí  a jejich řešení  Alice Strnadová, hlavní sestra ČR  </vt:lpstr>
      <vt:lpstr>MZD kontroluje mapu vzdělavatelů a dostupnost vzdělání v regionech: příklad VŠEOBECNÁ SESTRA</vt:lpstr>
      <vt:lpstr>Podpora kapacit zdravotníků - realizované kroky (1)</vt:lpstr>
      <vt:lpstr>Podpora kapacit zdravotníků - realizované kroky (2)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Celkový přehled počtu poprvé zapsaných v oboru Všeobecné lékařství dle typu studia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Bartůněk Vladimír</dc:creator>
  <cp:lastModifiedBy>Řežábek Jan, Mgr.</cp:lastModifiedBy>
  <cp:revision>226</cp:revision>
  <cp:lastPrinted>2025-02-19T13:46:52Z</cp:lastPrinted>
  <dcterms:created xsi:type="dcterms:W3CDTF">2021-09-27T11:03:38Z</dcterms:created>
  <dcterms:modified xsi:type="dcterms:W3CDTF">2025-02-20T13:56:05Z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0x0101004DD5D7E3BC75464781B5563E613B2ED6</vt:lpwstr>
  </property>
</Properties>
</file>