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6" r:id="rId5"/>
    <p:sldId id="283" r:id="rId6"/>
    <p:sldId id="284" r:id="rId7"/>
    <p:sldId id="288" r:id="rId8"/>
    <p:sldId id="285" r:id="rId9"/>
    <p:sldId id="5216" r:id="rId10"/>
    <p:sldId id="299" r:id="rId11"/>
    <p:sldId id="289" r:id="rId12"/>
    <p:sldId id="286" r:id="rId13"/>
    <p:sldId id="287" r:id="rId14"/>
    <p:sldId id="282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3D4A66-78A9-6418-B482-ADF114D371A6}" name="Dokoupilová Daniela Ing." initials="DDI" userId="S::uzudokoupilovad@mznet.cz::ee5bcfcb-1292-4018-829e-227bb44701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F7A"/>
    <a:srgbClr val="49C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907" autoAdjust="0"/>
  </p:normalViewPr>
  <p:slideViewPr>
    <p:cSldViewPr snapToGrid="0">
      <p:cViewPr varScale="1">
        <p:scale>
          <a:sx n="106" d="100"/>
          <a:sy n="106" d="100"/>
        </p:scale>
        <p:origin x="73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3752" y="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11587609809919"/>
          <c:y val="3.6612338343362479E-2"/>
          <c:w val="0.85306055774238765"/>
          <c:h val="0.8049896427622141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pokrytí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7242AA5-DFC7-44BF-8007-90B67C082C04}" type="VALUE">
                      <a:rPr lang="en-US" smtClean="0"/>
                      <a:pPr/>
                      <a:t>[HODNOTA]</a:t>
                    </a:fld>
                    <a:endParaRPr lang="cs-CZ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D95-47AA-828F-9FB71FC7E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</c:strCache>
            </c:strRef>
          </c:cat>
          <c:val>
            <c:numRef>
              <c:f>List1!$B$2:$B$4</c:f>
              <c:numCache>
                <c:formatCode>0.0%</c:formatCode>
                <c:ptCount val="3"/>
                <c:pt idx="0">
                  <c:v>0.17961829811575863</c:v>
                </c:pt>
                <c:pt idx="1">
                  <c:v>0.27566764410682304</c:v>
                </c:pt>
                <c:pt idx="2">
                  <c:v>0.26587798501724552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95-47AA-828F-9FB71FC7E94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4"/>
            </a:solidFill>
            <a:ln w="12700" cap="flat" cmpd="sng" algn="ctr">
              <a:solidFill>
                <a:schemeClr val="accent4">
                  <a:shade val="15000"/>
                </a:schemeClr>
              </a:solidFill>
              <a:prstDash val="solid"/>
              <a:miter lim="800000"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95-47AA-828F-9FB71FC7E94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95-47AA-828F-9FB71FC7E94A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2C2F7A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AD02F11-6BA1-4D8E-81EA-42416951A7FE}" type="CELLRANGE">
                      <a:rPr lang="en-US">
                        <a:solidFill>
                          <a:srgbClr val="2C2F7A"/>
                        </a:solidFill>
                      </a:rPr>
                      <a:pPr>
                        <a:defRPr b="1">
                          <a:solidFill>
                            <a:srgbClr val="2C2F7A"/>
                          </a:solidFill>
                        </a:defRPr>
                      </a:pPr>
                      <a:t>[OBLAST BUNĚK]</a:t>
                    </a:fld>
                    <a:endParaRPr lang="cs-C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2C2F7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AD95-47AA-828F-9FB71FC7E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2C2F7A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</c:strCache>
            </c:strRef>
          </c:cat>
          <c:val>
            <c:numRef>
              <c:f>List1!$C$2:$C$4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 formatCode="0.0%">
                  <c:v>8.8999999999999996E-2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List1!$D$2:$D$4</c15:f>
                <c15:dlblRangeCache>
                  <c:ptCount val="3"/>
                  <c:pt idx="0">
                    <c:v>0%</c:v>
                  </c:pt>
                  <c:pt idx="1">
                    <c:v>0%</c:v>
                  </c:pt>
                  <c:pt idx="2">
                    <c:v>35,5%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AD95-47AA-828F-9FB71FC7E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592799584"/>
        <c:axId val="73190912"/>
      </c:barChart>
      <c:catAx>
        <c:axId val="59279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3190912"/>
        <c:crosses val="autoZero"/>
        <c:auto val="1"/>
        <c:lblAlgn val="ctr"/>
        <c:lblOffset val="100"/>
        <c:noMultiLvlLbl val="0"/>
      </c:catAx>
      <c:valAx>
        <c:axId val="73190912"/>
        <c:scaling>
          <c:orientation val="minMax"/>
          <c:max val="0.4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9279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0.09066</cdr:y>
    </cdr:from>
    <cdr:to>
      <cdr:x>0.04269</cdr:x>
      <cdr:y>0.70533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7C6E8983-CD2C-F485-9D75-DE227A0A828F}"/>
            </a:ext>
          </a:extLst>
        </cdr:cNvPr>
        <cdr:cNvSpPr txBox="1"/>
      </cdr:nvSpPr>
      <cdr:spPr>
        <a:xfrm xmlns:a="http://schemas.openxmlformats.org/drawingml/2006/main">
          <a:off x="0" y="356541"/>
          <a:ext cx="297623" cy="2417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/>
        <a:lstStyle xmlns:a="http://schemas.openxmlformats.org/drawingml/2006/main"/>
        <a:p xmlns:a="http://schemas.openxmlformats.org/drawingml/2006/main">
          <a:pPr algn="ctr"/>
          <a:r>
            <a:rPr lang="cs-CZ" sz="1600" b="1" dirty="0">
              <a:solidFill>
                <a:schemeClr val="tx1"/>
              </a:solidFill>
            </a:rPr>
            <a:t>Pokrytí cílové populace</a:t>
          </a:r>
        </a:p>
        <a:p xmlns:a="http://schemas.openxmlformats.org/drawingml/2006/main">
          <a:pPr algn="ctr"/>
          <a:endParaRPr lang="cs-CZ" sz="1600" b="1" i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0.90131</cdr:x>
      <cdr:y>0.85822</cdr:y>
    </cdr:from>
    <cdr:to>
      <cdr:x>1</cdr:x>
      <cdr:y>0.93224</cdr:y>
    </cdr:to>
    <cdr:sp macro="" textlink="">
      <cdr:nvSpPr>
        <cdr:cNvPr id="3" name="TextovéPole 2">
          <a:extLst xmlns:a="http://schemas.openxmlformats.org/drawingml/2006/main">
            <a:ext uri="{FF2B5EF4-FFF2-40B4-BE49-F238E27FC236}">
              <a16:creationId xmlns:a16="http://schemas.microsoft.com/office/drawing/2014/main" id="{B002687D-571B-9299-93AB-9FC9561ACE81}"/>
            </a:ext>
          </a:extLst>
        </cdr:cNvPr>
        <cdr:cNvSpPr txBox="1"/>
      </cdr:nvSpPr>
      <cdr:spPr>
        <a:xfrm xmlns:a="http://schemas.openxmlformats.org/drawingml/2006/main">
          <a:off x="6283675" y="3375096"/>
          <a:ext cx="688063" cy="291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cs-CZ" sz="1600" b="1" dirty="0">
              <a:solidFill>
                <a:schemeClr val="tx1"/>
              </a:solidFill>
            </a:rPr>
            <a:t>Rok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67A8E77-176A-7B66-DE3A-82EFFCE67F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71A465F-930D-CBE3-B481-8F036F4DF6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56504-554F-4508-B4C7-BF54BE3B8E12}" type="datetimeFigureOut">
              <a:rPr lang="cs-CZ" smtClean="0"/>
              <a:t>24.02.2025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5D0F3B4-169F-95C1-1567-A8D165ECA4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A4C0C07-E368-718F-F473-5107E2029E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5ED2D-7242-4A3E-A7E2-E1B8284229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307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71638-2901-4A4D-B657-C56B02D49B99}" type="datetimeFigureOut">
              <a:rPr lang="cs-CZ" smtClean="0"/>
              <a:t>24.02.2025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32FB2-C134-1A40-AEFF-BA4E7FB1B3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1430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528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3455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4010400" y="6313334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936000F-1CA5-4A28-D084-2EDC710BE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7370" y="6141783"/>
            <a:ext cx="1664348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0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 userDrawn="1">
          <p15:clr>
            <a:srgbClr val="FBAE40"/>
          </p15:clr>
        </p15:guide>
        <p15:guide id="6" pos="39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0EA1196-9961-0CE1-CDDC-BC0A0A831348}"/>
              </a:ext>
            </a:extLst>
          </p:cNvPr>
          <p:cNvSpPr/>
          <p:nvPr userDrawn="1"/>
        </p:nvSpPr>
        <p:spPr>
          <a:xfrm>
            <a:off x="8179177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C24FCE-B5F4-1607-CE4C-7BB985D4D69C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99B66AE2-A041-66B4-7E5D-3FA96F036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99E5915-F9E2-ACE2-F920-86F9D94E3F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464757BA-A864-68A5-98E0-EE29537C5C23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0" name="Zástupný text 8">
            <a:extLst>
              <a:ext uri="{FF2B5EF4-FFF2-40B4-BE49-F238E27FC236}">
                <a16:creationId xmlns:a16="http://schemas.microsoft.com/office/drawing/2014/main" id="{E376B32F-E5DE-DC67-38D4-9F6BC06AA3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21" name="Podnadpis 2">
            <a:extLst>
              <a:ext uri="{FF2B5EF4-FFF2-40B4-BE49-F238E27FC236}">
                <a16:creationId xmlns:a16="http://schemas.microsoft.com/office/drawing/2014/main" id="{F4C776B3-4CCE-A58A-F1D7-0A28E6CF0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76890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B6D2B52-8FDF-959F-1993-F3A38DC7C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1140867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8206657-5283-91B4-9056-621C120F4230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9BBAC43-9371-0D6C-6534-F261C966C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01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252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 bez UZ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8177370" y="6139116"/>
            <a:ext cx="1664348" cy="720000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2" name="Podnadpis 2">
            <a:extLst>
              <a:ext uri="{FF2B5EF4-FFF2-40B4-BE49-F238E27FC236}">
                <a16:creationId xmlns:a16="http://schemas.microsoft.com/office/drawing/2014/main" id="{2A49D47D-259A-61C8-4727-586212A2F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40417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F25E0E1C-33BF-45F7-7709-4BBC1F3FD2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DB0AB71-4FC5-9816-D89A-FB25FC9FB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5961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 userDrawn="1">
          <p15:clr>
            <a:srgbClr val="FBAE40"/>
          </p15:clr>
        </p15:guide>
        <p15:guide id="4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pro dlouhé 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34C7CB7-DCE5-6074-63A1-2EE2E5400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470160F-6A45-07BE-0604-077F038631C9}"/>
              </a:ext>
            </a:extLst>
          </p:cNvPr>
          <p:cNvSpPr txBox="1"/>
          <p:nvPr userDrawn="1"/>
        </p:nvSpPr>
        <p:spPr>
          <a:xfrm>
            <a:off x="8177370" y="6139116"/>
            <a:ext cx="1664348" cy="720000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</p:spTree>
    <p:extLst>
      <p:ext uri="{BB962C8B-B14F-4D97-AF65-F5344CB8AC3E}">
        <p14:creationId xmlns:p14="http://schemas.microsoft.com/office/powerpoint/2010/main" val="67873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pro dlouhé nadpisy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1C1BBF3A-0FFA-4C73-702B-0F8640E40029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4CF060D-402A-3C18-EAD2-E58A46DE1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A1B02D6-A85A-D348-E417-8F557EAE71A4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A6C86E-36F8-90F4-57DC-BF054B7F522D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54524AF3-55E8-324D-42C1-640444AC72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20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4A268E11-BD2F-4B4F-8F6C-0F8E80159307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17CF36DE-E5A0-4148-9D06-AE68A4EDD0A7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EDC2FDED-6562-4534-96C9-B2CF49EA82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486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EDC2FDED-6562-4534-96C9-B2CF49EA8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306231"/>
            <a:ext cx="639692" cy="3960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7C907C2-9865-F831-E11B-10851B62F54E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EFFFA6D3-91F9-3F5B-5F1D-EB6A778A4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57924BB9-BA4C-7A1D-FE2E-64F64C188D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FA654F1F-02D6-B213-3F68-BFED82EB2F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411177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154" y="637200"/>
            <a:ext cx="639692" cy="396000"/>
          </a:xfrm>
          <a:prstGeom prst="rect">
            <a:avLst/>
          </a:prstGeom>
        </p:spPr>
      </p:pic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2" name="Zástupný obsah 3">
            <a:extLst>
              <a:ext uri="{FF2B5EF4-FFF2-40B4-BE49-F238E27FC236}">
                <a16:creationId xmlns:a16="http://schemas.microsoft.com/office/drawing/2014/main" id="{103C0E1B-9A5C-2FCC-DE34-51DF2D12A3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E630CE26-F1E5-304D-AA96-485BCAD208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2330246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82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132222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2077AF6-1444-E249-F2EF-ECEF553B61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873024"/>
            <a:ext cx="10728325" cy="5122454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177180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  <p:sp>
        <p:nvSpPr>
          <p:cNvPr id="11" name="Zástupný objekt grafu 10">
            <a:extLst>
              <a:ext uri="{FF2B5EF4-FFF2-40B4-BE49-F238E27FC236}">
                <a16:creationId xmlns:a16="http://schemas.microsoft.com/office/drawing/2014/main" id="{2CCDD7A5-4E4F-7E32-7926-F5BD6DE620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416423"/>
            <a:ext cx="10728000" cy="3626903"/>
          </a:xfrm>
        </p:spPr>
        <p:txBody>
          <a:bodyPr/>
          <a:lstStyle/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54CAFFC-D28A-B9D7-EF18-CE0F28879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186979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99509E6-390C-E171-B7E9-F370C7382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6" y="955485"/>
            <a:ext cx="3261286" cy="720000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29608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mal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-2"/>
            <a:ext cx="12192000" cy="72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94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B4E1AD-5241-BB23-6D38-68E746B8E97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87B68CB9-55B6-6A8B-4827-E00145D2E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3055858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,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393" y="365125"/>
            <a:ext cx="6281770" cy="159175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4F03E9-B7DD-0DB9-BE59-19B95CD6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2127183"/>
            <a:ext cx="6281771" cy="3994216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1"/>
            <a:ext cx="6096000" cy="365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BBC2331-8763-C5B2-68A1-85820DC30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3700"/>
            <a:ext cx="2196000" cy="432000"/>
          </a:xfrm>
          <a:prstGeom prst="rect">
            <a:avLst/>
          </a:prstGeom>
        </p:spPr>
      </p:pic>
      <p:sp>
        <p:nvSpPr>
          <p:cNvPr id="10" name="Zástupný symbol obrázku 18">
            <a:extLst>
              <a:ext uri="{FF2B5EF4-FFF2-40B4-BE49-F238E27FC236}">
                <a16:creationId xmlns:a16="http://schemas.microsoft.com/office/drawing/2014/main" id="{64BA727E-C5B8-3E3B-6578-64D5C90C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703" y="376239"/>
            <a:ext cx="4656087" cy="5753099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8669" y="6291700"/>
            <a:ext cx="639692" cy="396000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A532D302-088E-4471-9A72-7AFB0B86F202}"/>
              </a:ext>
            </a:extLst>
          </p:cNvPr>
          <p:cNvGrpSpPr/>
          <p:nvPr userDrawn="1"/>
        </p:nvGrpSpPr>
        <p:grpSpPr>
          <a:xfrm>
            <a:off x="10376871" y="6144231"/>
            <a:ext cx="1083291" cy="720000"/>
            <a:chOff x="731838" y="6129338"/>
            <a:chExt cx="1083291" cy="720000"/>
          </a:xfrm>
        </p:grpSpPr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14B0CAD1-A4B6-4EA1-A166-AA5F970FC7FC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5" name="Grafický objekt 14">
              <a:extLst>
                <a:ext uri="{FF2B5EF4-FFF2-40B4-BE49-F238E27FC236}">
                  <a16:creationId xmlns:a16="http://schemas.microsoft.com/office/drawing/2014/main" id="{FFFB168F-53EC-4E7F-84B8-5230844CA9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066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3E21766A-FBBC-4C6E-85A2-C511EFF7D5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95939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0450FF12-E7BA-4DF6-902C-B4384B676060}"/>
              </a:ext>
            </a:extLst>
          </p:cNvPr>
          <p:cNvGrpSpPr/>
          <p:nvPr userDrawn="1"/>
        </p:nvGrpSpPr>
        <p:grpSpPr>
          <a:xfrm>
            <a:off x="1645" y="475199"/>
            <a:ext cx="1080000" cy="720000"/>
            <a:chOff x="0" y="475199"/>
            <a:chExt cx="1080000" cy="720000"/>
          </a:xfrm>
        </p:grpSpPr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C460BFFC-102B-41D0-BE0E-05968B89F6B9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8" name="Grafický objekt 17">
              <a:extLst>
                <a:ext uri="{FF2B5EF4-FFF2-40B4-BE49-F238E27FC236}">
                  <a16:creationId xmlns:a16="http://schemas.microsoft.com/office/drawing/2014/main" id="{58231576-C339-4388-9256-52393BBA3A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3966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AAA198B7-83B3-B629-FB4A-08F345D3D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4399" y="2297475"/>
            <a:ext cx="7338710" cy="2264586"/>
          </a:xfrm>
        </p:spPr>
        <p:txBody>
          <a:bodyPr wrap="square">
            <a:noAutofit/>
          </a:bodyPr>
          <a:lstStyle>
            <a:lvl1pPr marL="0" indent="0">
              <a:buNone/>
              <a:defRPr sz="36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0450FF12-E7BA-4DF6-902C-B4384B676060}"/>
              </a:ext>
            </a:extLst>
          </p:cNvPr>
          <p:cNvGrpSpPr/>
          <p:nvPr userDrawn="1"/>
        </p:nvGrpSpPr>
        <p:grpSpPr>
          <a:xfrm>
            <a:off x="1645" y="475199"/>
            <a:ext cx="1080000" cy="720000"/>
            <a:chOff x="0" y="475199"/>
            <a:chExt cx="1080000" cy="720000"/>
          </a:xfrm>
        </p:grpSpPr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C460BFFC-102B-41D0-BE0E-05968B89F6B9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8" name="Grafický objekt 17">
              <a:extLst>
                <a:ext uri="{FF2B5EF4-FFF2-40B4-BE49-F238E27FC236}">
                  <a16:creationId xmlns:a16="http://schemas.microsoft.com/office/drawing/2014/main" id="{58231576-C339-4388-9256-52393BBA3A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3803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0920DF6-24B2-4278-BD94-C81EE0F4F2CF}"/>
              </a:ext>
            </a:extLst>
          </p:cNvPr>
          <p:cNvSpPr/>
          <p:nvPr userDrawn="1"/>
        </p:nvSpPr>
        <p:spPr>
          <a:xfrm>
            <a:off x="0" y="0"/>
            <a:ext cx="12192000" cy="23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3631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N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B629AE11-983F-A48B-EB31-EB0B34C744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5491" y="1425173"/>
            <a:ext cx="9841018" cy="400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33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modr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E800A2A-3E57-67A1-9FC5-281F4B15A2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0059" y="2995034"/>
            <a:ext cx="6911881" cy="867930"/>
          </a:xfrm>
        </p:spPr>
        <p:txBody>
          <a:bodyPr>
            <a:sp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84578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62889BC-EF59-49C6-5333-C71E0D6B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368283-6357-58E9-66DB-349AC452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190314-308A-BEB6-A115-0312B537B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2421-3460-6A45-AE59-CB915AFC454F}" type="datetime1">
              <a:rPr lang="cs-CZ" smtClean="0"/>
              <a:t>24.02.2025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49EBC-7138-4E1F-C67E-E6233770A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0E08AD-49C4-D167-CC53-B843FC070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29FD-AEF2-1E44-B061-1A1663B658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2809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49" r:id="rId2"/>
    <p:sldLayoutId id="2147483673" r:id="rId3"/>
    <p:sldLayoutId id="2147483674" r:id="rId4"/>
    <p:sldLayoutId id="2147483677" r:id="rId5"/>
    <p:sldLayoutId id="2147483663" r:id="rId6"/>
    <p:sldLayoutId id="2147483676" r:id="rId7"/>
    <p:sldLayoutId id="2147483661" r:id="rId8"/>
    <p:sldLayoutId id="2147483660" r:id="rId9"/>
    <p:sldLayoutId id="2147483679" r:id="rId10"/>
    <p:sldLayoutId id="2147483662" r:id="rId11"/>
    <p:sldLayoutId id="2147483678" r:id="rId12"/>
    <p:sldLayoutId id="2147483670" r:id="rId13"/>
    <p:sldLayoutId id="2147483650" r:id="rId14"/>
    <p:sldLayoutId id="2147483668" r:id="rId15"/>
    <p:sldLayoutId id="2147483680" r:id="rId16"/>
    <p:sldLayoutId id="2147483667" r:id="rId17"/>
    <p:sldLayoutId id="2147483669" r:id="rId18"/>
    <p:sldLayoutId id="2147483681" r:id="rId1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861" userDrawn="1">
          <p15:clr>
            <a:srgbClr val="F26B43"/>
          </p15:clr>
        </p15:guide>
        <p15:guide id="5" pos="72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text 5">
            <a:extLst>
              <a:ext uri="{FF2B5EF4-FFF2-40B4-BE49-F238E27FC236}">
                <a16:creationId xmlns:a16="http://schemas.microsoft.com/office/drawing/2014/main" id="{09CB0D88-8ADD-857A-3C23-DE2B5151D9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4" name="Obrázek 13" descr="Obsah obrázku Lékařské vybavení, lékařský, zdravotní péče, interiér&#10;&#10;Popis byl vytvořen automaticky">
            <a:extLst>
              <a:ext uri="{FF2B5EF4-FFF2-40B4-BE49-F238E27FC236}">
                <a16:creationId xmlns:a16="http://schemas.microsoft.com/office/drawing/2014/main" id="{F8F56A06-1F16-B29D-5A5A-80EE48E55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7350" y="-595488"/>
            <a:ext cx="12579350" cy="7075884"/>
          </a:xfrm>
          <a:prstGeom prst="rect">
            <a:avLst/>
          </a:prstGeom>
        </p:spPr>
      </p:pic>
      <p:sp>
        <p:nvSpPr>
          <p:cNvPr id="24" name="Obdélník 23">
            <a:extLst>
              <a:ext uri="{FF2B5EF4-FFF2-40B4-BE49-F238E27FC236}">
                <a16:creationId xmlns:a16="http://schemas.microsoft.com/office/drawing/2014/main" id="{2D6BF910-EC2D-2209-5A4A-A3445E8FC41C}"/>
              </a:ext>
            </a:extLst>
          </p:cNvPr>
          <p:cNvSpPr/>
          <p:nvPr/>
        </p:nvSpPr>
        <p:spPr>
          <a:xfrm>
            <a:off x="-212942" y="5451467"/>
            <a:ext cx="12576131" cy="14154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9F3FD37A-71C2-6763-F146-8217C209C089}"/>
              </a:ext>
            </a:extLst>
          </p:cNvPr>
          <p:cNvSpPr/>
          <p:nvPr/>
        </p:nvSpPr>
        <p:spPr>
          <a:xfrm>
            <a:off x="-964687" y="2448968"/>
            <a:ext cx="11150255" cy="19245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41528F14-CF2E-F9BB-47ED-C73A6D14E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600" y="1193603"/>
            <a:ext cx="9700969" cy="35746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b="1" kern="100" dirty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cs-CZ" b="1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</a:rPr>
              <a:t>dyž je svět rozostřen tak, </a:t>
            </a:r>
            <a:br>
              <a:rPr lang="cs-CZ" b="1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</a:rPr>
            </a:br>
            <a:r>
              <a:rPr lang="cs-CZ" b="1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</a:rPr>
              <a:t>že si ho dítě nedokáže prohlédnout</a:t>
            </a:r>
            <a:br>
              <a:rPr lang="cs-CZ" dirty="0">
                <a:solidFill>
                  <a:schemeClr val="tx1"/>
                </a:solidFill>
                <a:latin typeface="+mn-lt"/>
              </a:rPr>
            </a:br>
            <a:r>
              <a:rPr lang="cs-CZ" sz="2800" cap="none" dirty="0">
                <a:solidFill>
                  <a:schemeClr val="tx1"/>
                </a:solidFill>
                <a:latin typeface="+mn-lt"/>
              </a:rPr>
              <a:t>Včasný záchyt závažných očních vad</a:t>
            </a:r>
            <a:br>
              <a:rPr lang="cs-CZ" cap="none" dirty="0">
                <a:solidFill>
                  <a:schemeClr val="tx1"/>
                </a:solidFill>
                <a:latin typeface="+mn-lt"/>
              </a:rPr>
            </a:br>
            <a:endParaRPr lang="cs-CZ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C3410AB-9204-0680-EB73-6B7EE49FDB26}"/>
              </a:ext>
            </a:extLst>
          </p:cNvPr>
          <p:cNvSpPr txBox="1"/>
          <p:nvPr/>
        </p:nvSpPr>
        <p:spPr>
          <a:xfrm>
            <a:off x="424711" y="4678954"/>
            <a:ext cx="6501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cap="none" dirty="0">
                <a:solidFill>
                  <a:schemeClr val="tx1"/>
                </a:solidFill>
                <a:latin typeface="+mn-lt"/>
              </a:rPr>
              <a:t>TISKOVÁ KONFERENCE | 28. 2. 2025</a:t>
            </a:r>
            <a:endParaRPr lang="cs-CZ" sz="2800" b="1" dirty="0"/>
          </a:p>
        </p:txBody>
      </p:sp>
      <p:pic>
        <p:nvPicPr>
          <p:cNvPr id="26" name="Obrázek 25" descr="Obsah obrázku text, Písmo, logo, Grafika&#10;&#10;Popis byl vytvořen automaticky">
            <a:extLst>
              <a:ext uri="{FF2B5EF4-FFF2-40B4-BE49-F238E27FC236}">
                <a16:creationId xmlns:a16="http://schemas.microsoft.com/office/drawing/2014/main" id="{31DCB1DA-6EE7-03EC-DF86-EE925B97D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33" y="5465196"/>
            <a:ext cx="2149865" cy="1343666"/>
          </a:xfrm>
          <a:prstGeom prst="rect">
            <a:avLst/>
          </a:prstGeom>
        </p:spPr>
      </p:pic>
      <p:pic>
        <p:nvPicPr>
          <p:cNvPr id="36" name="Obrázek 35" descr="Obsah obrázku logo, Písmo, symbol, Grafika&#10;&#10;Popis byl vytvořen automaticky">
            <a:extLst>
              <a:ext uri="{FF2B5EF4-FFF2-40B4-BE49-F238E27FC236}">
                <a16:creationId xmlns:a16="http://schemas.microsoft.com/office/drawing/2014/main" id="{6D485D2A-A40D-CE4A-E27F-B174D222E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17" y="5736694"/>
            <a:ext cx="1351965" cy="773852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23A7D49A-FB32-B37B-9531-6A1C09E61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478" y="5745763"/>
            <a:ext cx="1664349" cy="676713"/>
          </a:xfrm>
          <a:prstGeom prst="rect">
            <a:avLst/>
          </a:prstGeom>
        </p:spPr>
      </p:pic>
      <p:pic>
        <p:nvPicPr>
          <p:cNvPr id="40" name="Obrázek 39" descr="Obsah obrázku text, Grafika, grafický design, Písmo&#10;&#10;Popis byl vytvořen automaticky">
            <a:extLst>
              <a:ext uri="{FF2B5EF4-FFF2-40B4-BE49-F238E27FC236}">
                <a16:creationId xmlns:a16="http://schemas.microsoft.com/office/drawing/2014/main" id="{A43EB878-2BA9-807D-9F34-6BE2D518E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3299" y="5635984"/>
            <a:ext cx="673192" cy="1001415"/>
          </a:xfrm>
          <a:prstGeom prst="rect">
            <a:avLst/>
          </a:prstGeom>
        </p:spPr>
      </p:pic>
      <p:pic>
        <p:nvPicPr>
          <p:cNvPr id="42" name="Obrázek 41" descr="Obsah obrázku Písmo, Grafika, text, typografie&#10;&#10;Popis byl vytvořen automaticky">
            <a:extLst>
              <a:ext uri="{FF2B5EF4-FFF2-40B4-BE49-F238E27FC236}">
                <a16:creationId xmlns:a16="http://schemas.microsoft.com/office/drawing/2014/main" id="{02F4A948-7813-958E-6050-5C03D2ADD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9204" y="5855392"/>
            <a:ext cx="2420540" cy="574967"/>
          </a:xfrm>
          <a:prstGeom prst="rect">
            <a:avLst/>
          </a:prstGeom>
        </p:spPr>
      </p:pic>
      <p:pic>
        <p:nvPicPr>
          <p:cNvPr id="48" name="Obrázek 47" descr="Obsah obrázku snímek obrazovky, Písmo, Elektricky modrá, Výrazná modrá&#10;&#10;Popis byl vytvořen automaticky">
            <a:extLst>
              <a:ext uri="{FF2B5EF4-FFF2-40B4-BE49-F238E27FC236}">
                <a16:creationId xmlns:a16="http://schemas.microsoft.com/office/drawing/2014/main" id="{BBA62A4D-15F3-C774-1276-5D05D87490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711" y="180583"/>
            <a:ext cx="3320571" cy="78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6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2A4C28A-0CA3-9E91-7613-5554FB1154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2614665"/>
            <a:ext cx="10728325" cy="4428000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>
                <a:effectLst/>
              </a:rPr>
              <a:t>Význam včasného záchytu</a:t>
            </a:r>
            <a:r>
              <a:rPr lang="cs-CZ" sz="1700" dirty="0">
                <a:effectLst/>
              </a:rPr>
              <a:t> – Zrak je klíčový pro vývoj dítěte, neléčené vady mohou ovlivnit celý život.</a:t>
            </a:r>
            <a:endParaRPr lang="cs-CZ" sz="17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>
                <a:effectLst/>
              </a:rPr>
              <a:t>Cíl programu</a:t>
            </a:r>
            <a:r>
              <a:rPr lang="cs-CZ" sz="1700" dirty="0">
                <a:effectLst/>
              </a:rPr>
              <a:t> – Včasné odhalení závažných očních vad u dětí do 3 let pomocí neinvazivního vyšetření.</a:t>
            </a:r>
            <a:endParaRPr lang="cs-CZ" sz="17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>
                <a:effectLst/>
              </a:rPr>
              <a:t>Přínosy</a:t>
            </a:r>
            <a:r>
              <a:rPr lang="cs-CZ" sz="1700" dirty="0">
                <a:effectLst/>
              </a:rPr>
              <a:t> – Snížení výskytu tupozrakosti a dalších poruch, vyšší kvalita života dětí.</a:t>
            </a:r>
            <a:endParaRPr lang="cs-CZ" sz="17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>
                <a:effectLst/>
              </a:rPr>
              <a:t>Spolupráce</a:t>
            </a:r>
            <a:r>
              <a:rPr lang="cs-CZ" sz="1700" dirty="0">
                <a:effectLst/>
              </a:rPr>
              <a:t> – Zapojení praktických lékařů pro děti a dorost, oftalmologů, </a:t>
            </a:r>
            <a:r>
              <a:rPr lang="cs-CZ" sz="1700" dirty="0" err="1">
                <a:effectLst/>
              </a:rPr>
              <a:t>ortoptistů</a:t>
            </a:r>
            <a:r>
              <a:rPr lang="cs-CZ" sz="1700" dirty="0">
                <a:effectLst/>
              </a:rPr>
              <a:t> a zrakových terapeutů.</a:t>
            </a:r>
            <a:endParaRPr lang="cs-CZ" sz="17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>
                <a:effectLst/>
              </a:rPr>
              <a:t>Dostupnost</a:t>
            </a:r>
            <a:r>
              <a:rPr lang="cs-CZ" sz="1700" dirty="0">
                <a:effectLst/>
              </a:rPr>
              <a:t> – Screening je plně hrazen zdravotními pojišťovnami.</a:t>
            </a:r>
            <a:endParaRPr lang="cs-CZ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E7C6BA6-D3A2-BBC4-3205-92C1FB83C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697" y="794566"/>
            <a:ext cx="9802034" cy="720000"/>
          </a:xfrm>
        </p:spPr>
        <p:txBody>
          <a:bodyPr>
            <a:normAutofit/>
          </a:bodyPr>
          <a:lstStyle/>
          <a:p>
            <a:r>
              <a:rPr lang="cs-CZ" sz="3600" dirty="0"/>
              <a:t>Úvodní slovo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EB3F1A1-6EA8-CDA4-4DF7-822A22399482}"/>
              </a:ext>
            </a:extLst>
          </p:cNvPr>
          <p:cNvSpPr txBox="1"/>
          <p:nvPr/>
        </p:nvSpPr>
        <p:spPr>
          <a:xfrm>
            <a:off x="876997" y="1409817"/>
            <a:ext cx="509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Prof. MUDr. Vlastimil Válek, CSc., MBA, EBIR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A97A900-5122-8B56-9A86-7E2F9151F47E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64E20578-5D18-448C-DDF6-D89DE63773B6}"/>
              </a:ext>
            </a:extLst>
          </p:cNvPr>
          <p:cNvCxnSpPr>
            <a:stCxn id="4" idx="3"/>
          </p:cNvCxnSpPr>
          <p:nvPr/>
        </p:nvCxnSpPr>
        <p:spPr>
          <a:xfrm>
            <a:off x="5973329" y="1594483"/>
            <a:ext cx="6319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68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C4FFBF0B-684E-3EB7-833C-1C4F85B795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2614665"/>
            <a:ext cx="10728325" cy="442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První tři roky života dítěte jsou nejkritičtějším obdobím pro vývoj vidění.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Zejména prvních 12 měsíců.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Včasný záchyt závažných očních vad je klíčový pro možnost korekce patologických dioptrických hodnot a zabránění poruše vývoje vidění.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Ze všech očních onemocnění u dětí jsou závažné dioptrické vady při včasném záchytu nejlépe léčebně ovlivnitelných.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Očekáváme </a:t>
            </a:r>
            <a:r>
              <a:rPr lang="cs-CZ" sz="1700" b="0" i="0" u="none" strike="noStrike" baseline="0" dirty="0">
                <a:latin typeface="Arial" panose="020B0604020202020204" pitchFamily="34" charset="0"/>
              </a:rPr>
              <a:t>5–10% pozitivní záchyt při prvním screeningu u praktického lékaře pro děti a dorost (PLDD).</a:t>
            </a:r>
          </a:p>
        </p:txBody>
      </p:sp>
      <p:sp>
        <p:nvSpPr>
          <p:cNvPr id="6" name="Nadpis 2">
            <a:extLst>
              <a:ext uri="{FF2B5EF4-FFF2-40B4-BE49-F238E27FC236}">
                <a16:creationId xmlns:a16="http://schemas.microsoft.com/office/drawing/2014/main" id="{689CD85C-EBA5-8F87-6379-757A90CE4668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dirty="0"/>
              <a:t>DŮLEŽITOST VČASNÉHO ZÁCHYTU ZÁVAŽNÝCH OČNÍCH VAD U DĚTÍ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ACCAAC7-AFB2-0568-257E-B518C5F2DF8D}"/>
              </a:ext>
            </a:extLst>
          </p:cNvPr>
          <p:cNvSpPr txBox="1"/>
          <p:nvPr/>
        </p:nvSpPr>
        <p:spPr>
          <a:xfrm>
            <a:off x="876997" y="1409817"/>
            <a:ext cx="10627718" cy="383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cs-CZ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MUDr. Anna </a:t>
            </a:r>
            <a:r>
              <a:rPr lang="cs-CZ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Zobanová</a:t>
            </a:r>
            <a:r>
              <a:rPr lang="cs-CZ" b="1" dirty="0">
                <a:latin typeface="Arial" panose="020B0604020202020204" pitchFamily="34" charset="0"/>
                <a:ea typeface="Arial" panose="020B0604020202020204" pitchFamily="34" charset="0"/>
              </a:rPr>
              <a:t>, m</a:t>
            </a:r>
            <a:r>
              <a:rPr lang="cs-CZ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ístopředsedkyně České společnosti dětské oftalmologie a </a:t>
            </a:r>
            <a:r>
              <a:rPr lang="cs-CZ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strabologie</a:t>
            </a:r>
            <a:endParaRPr lang="cs-CZ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EEC28E-6E19-5EC1-9E36-A46B6F089F80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F71A0949-FF1E-2EB6-62A8-6C7F25A8BBA9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11504715" y="1594483"/>
            <a:ext cx="787838" cy="7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09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E9B5030-4B16-A9B4-2FAA-F313FEA291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7" y="2614665"/>
            <a:ext cx="10728325" cy="442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Lepší prognóza léčby</a:t>
            </a:r>
            <a:r>
              <a:rPr lang="cs-CZ" sz="1700" dirty="0"/>
              <a:t> – Čím dříve je oční vada odhalena, tím vyšší je šance na úspěšnou terapii.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Optimální vývoj zrakových funkcí</a:t>
            </a:r>
            <a:r>
              <a:rPr lang="cs-CZ" sz="1700" dirty="0"/>
              <a:t> – Zrak je klíčový pro vývoj motoriky, koordinace a kognitivních schopností dítěte. Včasná korekce může předejít dalším vývojovým problémům.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Prevence sekundárních komplikací</a:t>
            </a:r>
            <a:r>
              <a:rPr lang="cs-CZ" sz="1700" dirty="0"/>
              <a:t> – Neléčené vady mohou vést k dalším problémům, jako je tupozrakost nebo strabismus.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Zlepšení kvality života</a:t>
            </a:r>
            <a:r>
              <a:rPr lang="cs-CZ" sz="1700" dirty="0"/>
              <a:t> – Děti s neodhalenými očními vadami mohou mít potíže se školními výsledky, sociální integrací a sebevědomím.</a:t>
            </a:r>
          </a:p>
        </p:txBody>
      </p:sp>
      <p:sp>
        <p:nvSpPr>
          <p:cNvPr id="12" name="Nadpis 2">
            <a:extLst>
              <a:ext uri="{FF2B5EF4-FFF2-40B4-BE49-F238E27FC236}">
                <a16:creationId xmlns:a16="http://schemas.microsoft.com/office/drawing/2014/main" id="{C451A974-9588-6577-C541-97BE80C9C401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dirty="0"/>
              <a:t>DŮLEŽITOST VČASNÉHO ZÁCHYTU ZÁVAŽNÝCH OČNÍCH VAD U DĚTÍ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86450EA-BA89-2DEC-BE4C-E066B27B6FEB}"/>
              </a:ext>
            </a:extLst>
          </p:cNvPr>
          <p:cNvSpPr txBox="1"/>
          <p:nvPr/>
        </p:nvSpPr>
        <p:spPr>
          <a:xfrm>
            <a:off x="876997" y="1409817"/>
            <a:ext cx="10627718" cy="383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cs-CZ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MUDr. Anna </a:t>
            </a:r>
            <a:r>
              <a:rPr lang="cs-CZ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Zobanová</a:t>
            </a:r>
            <a:r>
              <a:rPr lang="cs-CZ" b="1" dirty="0">
                <a:latin typeface="Arial" panose="020B0604020202020204" pitchFamily="34" charset="0"/>
                <a:ea typeface="Arial" panose="020B0604020202020204" pitchFamily="34" charset="0"/>
              </a:rPr>
              <a:t>, m</a:t>
            </a:r>
            <a:r>
              <a:rPr lang="cs-CZ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ístopředsedkyně České společnosti dětské oftalmologie a </a:t>
            </a:r>
            <a:r>
              <a:rPr lang="cs-CZ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strabologie</a:t>
            </a:r>
            <a:endParaRPr lang="cs-CZ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80DACE1-47D4-8E37-55EC-D702BE4C4CB2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45032EE-0E37-AB97-EE94-5617A8A99CEC}"/>
              </a:ext>
            </a:extLst>
          </p:cNvPr>
          <p:cNvCxnSpPr>
            <a:cxnSpLocks/>
          </p:cNvCxnSpPr>
          <p:nvPr/>
        </p:nvCxnSpPr>
        <p:spPr>
          <a:xfrm flipV="1">
            <a:off x="11450614" y="1594483"/>
            <a:ext cx="1501816" cy="7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369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15B98BB-DE6B-7F54-4630-71D3CDF7C7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7" y="2604861"/>
            <a:ext cx="10728325" cy="442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Včasný záchyt očních vad provádí praktický lékař pro děti a dorost pomocí přístroje </a:t>
            </a:r>
            <a:r>
              <a:rPr lang="cs-CZ" sz="1700" b="1" dirty="0"/>
              <a:t>vision screener.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Screening se standardně </a:t>
            </a:r>
            <a:r>
              <a:rPr lang="cs-CZ" sz="1700" b="1" dirty="0"/>
              <a:t>provádí 2x</a:t>
            </a:r>
            <a:r>
              <a:rPr lang="cs-CZ" sz="1700" dirty="0"/>
              <a:t>, při pozitivní rodinné anamnéze 4x.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První vyšetření by mělo být provedeno v období mezi 6.–12. měsícem </a:t>
            </a:r>
            <a:r>
              <a:rPr lang="cs-CZ" sz="1700" dirty="0"/>
              <a:t>s kontrolním vyšetřením </a:t>
            </a:r>
            <a:br>
              <a:rPr lang="cs-CZ" sz="1700" dirty="0"/>
            </a:br>
            <a:r>
              <a:rPr lang="cs-CZ" sz="1700" dirty="0"/>
              <a:t>za 6 měsíců, tj. zpravidla do 18. měsíce věku dítěte.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Pro pokrytí celé cílové skupiny není nutné, aby každý praktický lékař pro děti a dorost vlastnil vision </a:t>
            </a:r>
            <a:r>
              <a:rPr lang="cs-CZ" sz="1700" dirty="0" err="1"/>
              <a:t>screener</a:t>
            </a:r>
            <a:r>
              <a:rPr lang="cs-CZ" sz="1700" dirty="0"/>
              <a:t>.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Je možné přístroj sdílet mezi lékaři.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9CDA28B-49CF-45A5-2181-2AEFF3AE9E8A}"/>
              </a:ext>
            </a:extLst>
          </p:cNvPr>
          <p:cNvSpPr txBox="1"/>
          <p:nvPr/>
        </p:nvSpPr>
        <p:spPr>
          <a:xfrm>
            <a:off x="876997" y="1417553"/>
            <a:ext cx="10548850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MUDr. 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Ilona </a:t>
            </a: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Hülleová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</a:rPr>
              <a:t>, p</a:t>
            </a:r>
            <a:r>
              <a:rPr lang="cs-CZ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ředsedkyně Sdružení praktických lékařů pro děti a dorost ČR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7FB1516-E66B-C2BB-B5BC-EA69176CB944}"/>
              </a:ext>
            </a:extLst>
          </p:cNvPr>
          <p:cNvSpPr txBox="1"/>
          <p:nvPr/>
        </p:nvSpPr>
        <p:spPr>
          <a:xfrm>
            <a:off x="950697" y="6016288"/>
            <a:ext cx="1085699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cs-CZ" b="1" dirty="0">
                <a:solidFill>
                  <a:srgbClr val="2C2F7A"/>
                </a:solidFill>
              </a:rPr>
              <a:t>Při měření dětí do 3 let jde o včasný záchyt závažné oční vady, u dětí po 4. roku věku se už nejedná o prevenci, ale o test na záchyt kritických hodnot vad refrakce dříve či jinak nezjištěných.</a:t>
            </a:r>
          </a:p>
        </p:txBody>
      </p:sp>
      <p:sp>
        <p:nvSpPr>
          <p:cNvPr id="11" name="Nadpis 2">
            <a:extLst>
              <a:ext uri="{FF2B5EF4-FFF2-40B4-BE49-F238E27FC236}">
                <a16:creationId xmlns:a16="http://schemas.microsoft.com/office/drawing/2014/main" id="{154C7AE1-849A-ED5E-722D-9B39B760AF9B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Průběh screeningu v ordinaci praktického lékaře </a:t>
            </a:r>
            <a:br>
              <a:rPr lang="cs-CZ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cs-CZ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 děti a dorost</a:t>
            </a:r>
            <a:endParaRPr lang="cs-CZ" dirty="0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90DCB62-E712-14B7-03E0-D5FA851A3E8D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101982C8-3C16-8FD8-8426-1B4324D21344}"/>
              </a:ext>
            </a:extLst>
          </p:cNvPr>
          <p:cNvCxnSpPr>
            <a:cxnSpLocks/>
          </p:cNvCxnSpPr>
          <p:nvPr/>
        </p:nvCxnSpPr>
        <p:spPr>
          <a:xfrm>
            <a:off x="10350631" y="1594483"/>
            <a:ext cx="25923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2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6">
            <a:extLst>
              <a:ext uri="{FF2B5EF4-FFF2-40B4-BE49-F238E27FC236}">
                <a16:creationId xmlns:a16="http://schemas.microsoft.com/office/drawing/2014/main" id="{03748ADA-6578-D468-5A6F-A726F6EE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757" y="1246909"/>
            <a:ext cx="80748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rgbClr val="5F3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rgbClr val="5F3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5F3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9pPr>
          </a:lstStyle>
          <a:p>
            <a:pPr marL="0" indent="0" algn="r">
              <a:spcBef>
                <a:spcPts val="0"/>
              </a:spcBef>
              <a:buFontTx/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Zdroj: Národní registr hrazených zdravotních služeb, ÚZIS ČR</a:t>
            </a:r>
          </a:p>
        </p:txBody>
      </p:sp>
      <p:sp>
        <p:nvSpPr>
          <p:cNvPr id="2" name="Zástupný text 5">
            <a:extLst>
              <a:ext uri="{FF2B5EF4-FFF2-40B4-BE49-F238E27FC236}">
                <a16:creationId xmlns:a16="http://schemas.microsoft.com/office/drawing/2014/main" id="{8BAF54A0-4C3B-27BB-7F4C-938DFF830C85}"/>
              </a:ext>
            </a:extLst>
          </p:cNvPr>
          <p:cNvSpPr txBox="1">
            <a:spLocks/>
          </p:cNvSpPr>
          <p:nvPr/>
        </p:nvSpPr>
        <p:spPr>
          <a:xfrm>
            <a:off x="950697" y="5640928"/>
            <a:ext cx="10725860" cy="851312"/>
          </a:xfrm>
          <a:prstGeom prst="rect">
            <a:avLst/>
          </a:prstGeom>
          <a:solidFill>
            <a:srgbClr val="49C6BB"/>
          </a:solidFill>
          <a:ln w="190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1400" b="1" dirty="0">
                <a:solidFill>
                  <a:srgbClr val="2C2F7A"/>
                </a:solidFill>
              </a:rPr>
              <a:t>Nejvíce pracovišť se doposud zapojilo ve Středočeském kraji. Pro pokrytí celé cílové populace není nutné zapojení všech pracovišť PLDD, neboť přístroj je možné sdílet napříč pracovišti. Kompletní seznam je k dispozici na stránkách programu*.</a:t>
            </a:r>
          </a:p>
        </p:txBody>
      </p:sp>
      <p:graphicFrame>
        <p:nvGraphicFramePr>
          <p:cNvPr id="24" name="Tabulka 23">
            <a:extLst>
              <a:ext uri="{FF2B5EF4-FFF2-40B4-BE49-F238E27FC236}">
                <a16:creationId xmlns:a16="http://schemas.microsoft.com/office/drawing/2014/main" id="{79AD90F8-715F-7442-15E5-1EE1283BF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69686"/>
              </p:ext>
            </p:extLst>
          </p:nvPr>
        </p:nvGraphicFramePr>
        <p:xfrm>
          <a:off x="950697" y="1504573"/>
          <a:ext cx="3551729" cy="3907207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002536">
                  <a:extLst>
                    <a:ext uri="{9D8B030D-6E8A-4147-A177-3AD203B41FA5}">
                      <a16:colId xmlns:a16="http://schemas.microsoft.com/office/drawing/2014/main" val="3029534748"/>
                    </a:ext>
                  </a:extLst>
                </a:gridCol>
                <a:gridCol w="1549193">
                  <a:extLst>
                    <a:ext uri="{9D8B030D-6E8A-4147-A177-3AD203B41FA5}">
                      <a16:colId xmlns:a16="http://schemas.microsoft.com/office/drawing/2014/main" val="1955475427"/>
                    </a:ext>
                  </a:extLst>
                </a:gridCol>
              </a:tblGrid>
              <a:tr h="246013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500" u="none" strike="noStrike" dirty="0">
                          <a:solidFill>
                            <a:srgbClr val="2C2F7A"/>
                          </a:solidFill>
                          <a:effectLst/>
                        </a:rPr>
                        <a:t>Kraj</a:t>
                      </a:r>
                      <a:endParaRPr lang="cs-CZ" sz="1500" b="0" i="0" u="none" strike="noStrike" dirty="0">
                        <a:solidFill>
                          <a:srgbClr val="2C2F7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49" marR="11949" marT="119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u="none" strike="noStrike" dirty="0">
                          <a:solidFill>
                            <a:srgbClr val="2C2F7A"/>
                          </a:solidFill>
                          <a:effectLst/>
                        </a:rPr>
                        <a:t>Počet pracovišť</a:t>
                      </a:r>
                      <a:endParaRPr lang="cs-CZ" sz="1500" b="0" i="0" u="none" strike="noStrike" dirty="0">
                        <a:solidFill>
                          <a:srgbClr val="2C2F7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49" marR="11949" marT="11949" marB="0" anchor="ctr"/>
                </a:tc>
                <a:extLst>
                  <a:ext uri="{0D108BD9-81ED-4DB2-BD59-A6C34878D82A}">
                    <a16:rowId xmlns:a16="http://schemas.microsoft.com/office/drawing/2014/main" val="2570313952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Středočeský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8088819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Hl. m. Praha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4663328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Ústecký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4375696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Moravskoslezský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5048819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Jihočeský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6422674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Vysočina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403432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Královéhradecký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8816336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Jihomoravský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0985677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Olomoucký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2969434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Pardubický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3888703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Zlínský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4806300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Plzeňský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2233115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Liberecký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6416084"/>
                  </a:ext>
                </a:extLst>
              </a:tr>
              <a:tr h="238371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Karlovarský kraj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800457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36000" algn="l" fontAlgn="b"/>
                      <a:r>
                        <a:rPr lang="cs-CZ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ČR</a:t>
                      </a:r>
                    </a:p>
                  </a:txBody>
                  <a:tcPr marL="11949" marR="11949" marT="119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3924762"/>
                  </a:ext>
                </a:extLst>
              </a:tr>
            </a:tbl>
          </a:graphicData>
        </a:graphic>
      </p:graphicFrame>
      <p:sp>
        <p:nvSpPr>
          <p:cNvPr id="4" name="Nadpis 2">
            <a:extLst>
              <a:ext uri="{FF2B5EF4-FFF2-40B4-BE49-F238E27FC236}">
                <a16:creationId xmlns:a16="http://schemas.microsoft.com/office/drawing/2014/main" id="{1150EE8F-8155-3064-270E-77FF806A3868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300" dirty="0"/>
              <a:t>Počty zapojených zdravotnických pracovišť v roce 2024 dle kraje jejich působiště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262BA9F-D248-8F16-F6C3-7814F26F873C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0EFF867-4CCA-75FC-8599-6646BA347BC0}"/>
              </a:ext>
            </a:extLst>
          </p:cNvPr>
          <p:cNvSpPr txBox="1"/>
          <p:nvPr/>
        </p:nvSpPr>
        <p:spPr>
          <a:xfrm>
            <a:off x="887384" y="6539437"/>
            <a:ext cx="6097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49C6BB"/>
                </a:solidFill>
              </a:rPr>
              <a:t>*</a:t>
            </a:r>
            <a:r>
              <a:rPr lang="cs-CZ" sz="1200" b="1" i="1" dirty="0">
                <a:solidFill>
                  <a:srgbClr val="49C6BB"/>
                </a:solidFill>
              </a:rPr>
              <a:t>nsc.uzis.cz/vzov</a:t>
            </a:r>
            <a:endParaRPr lang="cs-CZ" sz="1200" i="1" dirty="0">
              <a:solidFill>
                <a:srgbClr val="49C6BB"/>
              </a:solidFill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21EA0EC-5B07-5007-4D42-119FA83170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9" t="1350" r="3009" b="11657"/>
          <a:stretch/>
        </p:blipFill>
        <p:spPr>
          <a:xfrm>
            <a:off x="4934139" y="1204111"/>
            <a:ext cx="6446068" cy="420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5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5">
            <a:extLst>
              <a:ext uri="{FF2B5EF4-FFF2-40B4-BE49-F238E27FC236}">
                <a16:creationId xmlns:a16="http://schemas.microsoft.com/office/drawing/2014/main" id="{A6C2DDBE-D318-F133-DA2E-A84CC7FC98EC}"/>
              </a:ext>
            </a:extLst>
          </p:cNvPr>
          <p:cNvSpPr txBox="1">
            <a:spLocks/>
          </p:cNvSpPr>
          <p:nvPr/>
        </p:nvSpPr>
        <p:spPr>
          <a:xfrm>
            <a:off x="694034" y="6526999"/>
            <a:ext cx="10728000" cy="519003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cs-CZ" sz="1400" dirty="0">
              <a:latin typeface="+mj-lt"/>
            </a:endParaRPr>
          </a:p>
        </p:txBody>
      </p:sp>
      <p:sp>
        <p:nvSpPr>
          <p:cNvPr id="4" name="Rectangle 186">
            <a:extLst>
              <a:ext uri="{FF2B5EF4-FFF2-40B4-BE49-F238E27FC236}">
                <a16:creationId xmlns:a16="http://schemas.microsoft.com/office/drawing/2014/main" id="{D15939F1-83E4-D19B-36CA-4E8D8DC2B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908" y="1495415"/>
            <a:ext cx="8074800" cy="58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rgbClr val="5F3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rgbClr val="5F3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5F3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9pPr>
          </a:lstStyle>
          <a:p>
            <a:pPr marL="0" indent="0" algn="r">
              <a:spcBef>
                <a:spcPts val="0"/>
              </a:spcBef>
              <a:buFontTx/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Zdroj: Národní registr hrazených zdravotních služeb, ÚZIS ČR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4FABBA6-AC25-EC53-74E9-8493CC20B35B}"/>
              </a:ext>
            </a:extLst>
          </p:cNvPr>
          <p:cNvSpPr txBox="1"/>
          <p:nvPr/>
        </p:nvSpPr>
        <p:spPr>
          <a:xfrm>
            <a:off x="1190519" y="5620419"/>
            <a:ext cx="10307382" cy="738664"/>
          </a:xfrm>
          <a:prstGeom prst="rect">
            <a:avLst/>
          </a:prstGeom>
          <a:solidFill>
            <a:srgbClr val="49C6BB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cs-CZ" sz="1400" b="1" dirty="0">
                <a:solidFill>
                  <a:srgbClr val="2C2F7A"/>
                </a:solidFill>
              </a:rPr>
              <a:t>Dle posledních dostupných dat za rok 2024 (leden až září) bylo vyšetřeno 24 205 dětí (26,6 %). 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ea typeface="+mn-ea"/>
                <a:cs typeface="+mn-cs"/>
              </a:rPr>
              <a:t>Pokud by v posledním čtvrtletí přišlo na screening cca stejný počet dětí jako v předchozích čtvrtletích, dosáhne pokrytí populace až 35,5 %. Dle předběžných odhadů se očekává, že pokrytí přesáhne 30 %. </a:t>
            </a:r>
          </a:p>
        </p:txBody>
      </p:sp>
      <p:sp>
        <p:nvSpPr>
          <p:cNvPr id="10" name="Nadpis 2">
            <a:extLst>
              <a:ext uri="{FF2B5EF4-FFF2-40B4-BE49-F238E27FC236}">
                <a16:creationId xmlns:a16="http://schemas.microsoft.com/office/drawing/2014/main" id="{215A0DF2-E3B9-2893-6E6E-F7E0F8227B9C}"/>
              </a:ext>
            </a:extLst>
          </p:cNvPr>
          <p:cNvSpPr txBox="1">
            <a:spLocks/>
          </p:cNvSpPr>
          <p:nvPr/>
        </p:nvSpPr>
        <p:spPr>
          <a:xfrm>
            <a:off x="950697" y="919322"/>
            <a:ext cx="9390507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400" dirty="0"/>
              <a:t>Pokrytí cílové populace prvním screeningem v čase</a:t>
            </a:r>
            <a:endParaRPr lang="cs-CZ" sz="2300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28C5A5A-C4F1-46DD-F762-532A568B4C82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8" name="Zástupný obsah 6">
            <a:extLst>
              <a:ext uri="{FF2B5EF4-FFF2-40B4-BE49-F238E27FC236}">
                <a16:creationId xmlns:a16="http://schemas.microsoft.com/office/drawing/2014/main" id="{87CBC4D5-60F2-8F7B-746F-5455B3977362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968583516"/>
              </p:ext>
            </p:extLst>
          </p:nvPr>
        </p:nvGraphicFramePr>
        <p:xfrm>
          <a:off x="1592840" y="1807237"/>
          <a:ext cx="6971738" cy="3932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2773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20D6908-0C05-9851-0625-94E69EB19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2430000"/>
            <a:ext cx="7111263" cy="442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Objektivní screeningová metoda, neinvazivní, bezkontaktní, s automatickým vyhodnocením podle věkových skupin.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Stačí krátký pohled dítěte do kamery přístroje</a:t>
            </a:r>
            <a:br>
              <a:rPr lang="cs-CZ" sz="1700" dirty="0"/>
            </a:br>
            <a:r>
              <a:rPr lang="cs-CZ" sz="1700" dirty="0"/>
              <a:t>pro změření hodnot refrakce.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V případě pozitivního výsledku je dítě odesláno na </a:t>
            </a:r>
            <a:r>
              <a:rPr lang="cs-CZ" sz="1700" dirty="0" err="1"/>
              <a:t>rescreening</a:t>
            </a:r>
            <a:r>
              <a:rPr lang="cs-CZ" sz="1700" dirty="0"/>
              <a:t> k </a:t>
            </a:r>
            <a:r>
              <a:rPr lang="cs-CZ" sz="1700" dirty="0" err="1"/>
              <a:t>ortoptistovi</a:t>
            </a:r>
            <a:r>
              <a:rPr lang="cs-CZ" sz="1700" dirty="0"/>
              <a:t> či zrakovému terapeutovi. Pokud není tento specialista v oblasti dostupný, dítě je odesláno rovnou k oftalmologovi.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V případě kritických hodnot je dítě odesláno</a:t>
            </a:r>
            <a:br>
              <a:rPr lang="cs-CZ" sz="1700" dirty="0"/>
            </a:br>
            <a:r>
              <a:rPr lang="cs-CZ" sz="1700" dirty="0"/>
              <a:t>přímo k oftalmologovi.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903D92B-5660-D1CA-AB52-02326954F0BD}"/>
              </a:ext>
            </a:extLst>
          </p:cNvPr>
          <p:cNvSpPr txBox="1"/>
          <p:nvPr/>
        </p:nvSpPr>
        <p:spPr>
          <a:xfrm>
            <a:off x="876997" y="1417553"/>
            <a:ext cx="10548850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MUDr. 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Ilona </a:t>
            </a: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Hülleová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</a:rPr>
              <a:t>, p</a:t>
            </a:r>
            <a:r>
              <a:rPr lang="cs-CZ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ředsedkyně Sdružení praktických lékařů pro děti a dorost ČR</a:t>
            </a:r>
          </a:p>
        </p:txBody>
      </p:sp>
      <p:sp>
        <p:nvSpPr>
          <p:cNvPr id="6" name="Nadpis 2">
            <a:extLst>
              <a:ext uri="{FF2B5EF4-FFF2-40B4-BE49-F238E27FC236}">
                <a16:creationId xmlns:a16="http://schemas.microsoft.com/office/drawing/2014/main" id="{369DFD2E-1E1D-AA35-A27E-DC379C528705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Průběh screeningu v ordinaci praktického lékaře pro děti a dorost</a:t>
            </a:r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8CBCA88-434B-E324-373D-68C802A2AA8F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C076F22B-D60F-6143-1D44-62DD722FA038}"/>
              </a:ext>
            </a:extLst>
          </p:cNvPr>
          <p:cNvCxnSpPr>
            <a:cxnSpLocks/>
          </p:cNvCxnSpPr>
          <p:nvPr/>
        </p:nvCxnSpPr>
        <p:spPr>
          <a:xfrm>
            <a:off x="10350631" y="1594483"/>
            <a:ext cx="25923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E2128003-81D3-3BBC-1BA9-AC8B04D47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858" y="1978306"/>
            <a:ext cx="4130304" cy="40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FAC7F51-4B98-606C-F279-D7A553A1BF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2470626"/>
            <a:ext cx="10728325" cy="81418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1700" b="1" dirty="0"/>
              <a:t>Detailní popis screeningového procesu</a:t>
            </a:r>
            <a:br>
              <a:rPr lang="cs-CZ" sz="1700" b="1" dirty="0"/>
            </a:br>
            <a:r>
              <a:rPr lang="cs-CZ" sz="1700" b="1" dirty="0"/>
              <a:t>je k dispozici v metodice programu, </a:t>
            </a:r>
            <a:br>
              <a:rPr lang="cs-CZ" sz="1700" b="1" dirty="0"/>
            </a:br>
            <a:r>
              <a:rPr lang="cs-CZ" sz="1700" b="1" dirty="0"/>
              <a:t>která je dostupná na webových stránkách*</a:t>
            </a:r>
          </a:p>
        </p:txBody>
      </p:sp>
      <p:pic>
        <p:nvPicPr>
          <p:cNvPr id="13" name="Grafický objekt 12" descr="Lékař samičího pohlaví se souvislou výplní">
            <a:extLst>
              <a:ext uri="{FF2B5EF4-FFF2-40B4-BE49-F238E27FC236}">
                <a16:creationId xmlns:a16="http://schemas.microsoft.com/office/drawing/2014/main" id="{EABF438C-6F64-B0E5-086E-81F772754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5815" y="3950705"/>
            <a:ext cx="914400" cy="914400"/>
          </a:xfrm>
          <a:prstGeom prst="rect">
            <a:avLst/>
          </a:prstGeom>
        </p:spPr>
      </p:pic>
      <p:pic>
        <p:nvPicPr>
          <p:cNvPr id="15" name="Grafický objekt 14" descr="Lékař samičího pohlaví se souvislou výplní">
            <a:extLst>
              <a:ext uri="{FF2B5EF4-FFF2-40B4-BE49-F238E27FC236}">
                <a16:creationId xmlns:a16="http://schemas.microsoft.com/office/drawing/2014/main" id="{41FDE86B-FA59-8948-F75F-EFCA378B4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8106" y="5514697"/>
            <a:ext cx="914400" cy="914400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6A0602F0-E601-CCC8-A24A-BF590F4F43BF}"/>
              </a:ext>
            </a:extLst>
          </p:cNvPr>
          <p:cNvSpPr txBox="1"/>
          <p:nvPr/>
        </p:nvSpPr>
        <p:spPr>
          <a:xfrm>
            <a:off x="950697" y="3500833"/>
            <a:ext cx="3591485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700" b="1" dirty="0"/>
              <a:t>Úroveň screeningu: PLDD</a:t>
            </a:r>
            <a:r>
              <a:rPr lang="cs-CZ" sz="1700" dirty="0"/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400" dirty="0"/>
              <a:t>Pokud není PLDD s vision screenerem v místě dostupný, může dítě přijít na screening přímo k  </a:t>
            </a:r>
            <a:r>
              <a:rPr lang="cs-CZ" sz="1400" dirty="0" err="1"/>
              <a:t>ortoptistovi</a:t>
            </a:r>
            <a:r>
              <a:rPr lang="cs-CZ" sz="1400" dirty="0"/>
              <a:t> či zrakovému terapeutovi.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E993C60-3197-F224-B2E6-D957B5E53E76}"/>
              </a:ext>
            </a:extLst>
          </p:cNvPr>
          <p:cNvSpPr txBox="1"/>
          <p:nvPr/>
        </p:nvSpPr>
        <p:spPr>
          <a:xfrm>
            <a:off x="950696" y="4665576"/>
            <a:ext cx="54229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00" b="1" dirty="0"/>
              <a:t>Úroveň screeningu: Ortoptista či zrakový terapeut</a:t>
            </a:r>
            <a:r>
              <a:rPr lang="cs-CZ" sz="1400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Pokud není ortoptista nebo zrakový terapeut dostupný, dítě vyšetří přímo oftalmolog. 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8602772-B63A-2052-EEEC-551555922320}"/>
              </a:ext>
            </a:extLst>
          </p:cNvPr>
          <p:cNvSpPr txBox="1"/>
          <p:nvPr/>
        </p:nvSpPr>
        <p:spPr>
          <a:xfrm>
            <a:off x="950697" y="5499037"/>
            <a:ext cx="228139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700" b="1" dirty="0"/>
              <a:t>Úroveň: Oftalmolog.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 Diagnostika, léčba.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4E3D050B-CA08-3C46-DD16-DE7ECCB6A004}"/>
              </a:ext>
            </a:extLst>
          </p:cNvPr>
          <p:cNvSpPr txBox="1"/>
          <p:nvPr/>
        </p:nvSpPr>
        <p:spPr>
          <a:xfrm>
            <a:off x="876997" y="1417553"/>
            <a:ext cx="10548850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PhDr. Karel Hejduk, vedoucí Národního screeningového centra</a:t>
            </a:r>
            <a:endParaRPr lang="cs-CZ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Nadpis 2">
            <a:extLst>
              <a:ext uri="{FF2B5EF4-FFF2-40B4-BE49-F238E27FC236}">
                <a16:creationId xmlns:a16="http://schemas.microsoft.com/office/drawing/2014/main" id="{BF0E0E6B-EE46-6BB2-0FF8-5F13EB0DB08A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 screeningu závažných očních vad</a:t>
            </a:r>
            <a:endParaRPr lang="cs-CZ" dirty="0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084A83D6-7917-873E-11AC-34E84911F0CE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60F315EE-6C25-7416-8A10-A8CC44BA1DCE}"/>
              </a:ext>
            </a:extLst>
          </p:cNvPr>
          <p:cNvCxnSpPr>
            <a:cxnSpLocks/>
          </p:cNvCxnSpPr>
          <p:nvPr/>
        </p:nvCxnSpPr>
        <p:spPr>
          <a:xfrm>
            <a:off x="7480570" y="1594483"/>
            <a:ext cx="4811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6A18CA70-1786-75D2-3664-3D258D36F946}"/>
              </a:ext>
            </a:extLst>
          </p:cNvPr>
          <p:cNvSpPr txBox="1"/>
          <p:nvPr/>
        </p:nvSpPr>
        <p:spPr>
          <a:xfrm>
            <a:off x="654486" y="3489706"/>
            <a:ext cx="39731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00" b="1" dirty="0">
                <a:solidFill>
                  <a:schemeClr val="accent1"/>
                </a:solidFill>
              </a:rPr>
              <a:t>1.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B4C0B90A-2DC7-DA74-929C-287D9D29860F}"/>
              </a:ext>
            </a:extLst>
          </p:cNvPr>
          <p:cNvSpPr txBox="1"/>
          <p:nvPr/>
        </p:nvSpPr>
        <p:spPr>
          <a:xfrm>
            <a:off x="654486" y="4659865"/>
            <a:ext cx="39731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00" b="1" dirty="0">
                <a:solidFill>
                  <a:schemeClr val="accent1"/>
                </a:solidFill>
              </a:rPr>
              <a:t>2.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1C8B2F93-8C82-7D66-7692-E4BFB8D76C55}"/>
              </a:ext>
            </a:extLst>
          </p:cNvPr>
          <p:cNvSpPr txBox="1"/>
          <p:nvPr/>
        </p:nvSpPr>
        <p:spPr>
          <a:xfrm>
            <a:off x="654486" y="5489012"/>
            <a:ext cx="397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3.</a:t>
            </a:r>
          </a:p>
        </p:txBody>
      </p:sp>
      <p:pic>
        <p:nvPicPr>
          <p:cNvPr id="4" name="Obrázek 3" descr="Obsah obrázku snímek obrazovky, text, kruh, Písmo&#10;&#10;Popis byl vytvořen automaticky">
            <a:extLst>
              <a:ext uri="{FF2B5EF4-FFF2-40B4-BE49-F238E27FC236}">
                <a16:creationId xmlns:a16="http://schemas.microsoft.com/office/drawing/2014/main" id="{FEBC55C5-CC13-0CA4-F4BF-B4FC586CF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133" y="2134034"/>
            <a:ext cx="6736127" cy="4547741"/>
          </a:xfrm>
          <a:prstGeom prst="rect">
            <a:avLst/>
          </a:prstGeom>
        </p:spPr>
      </p:pic>
      <p:sp>
        <p:nvSpPr>
          <p:cNvPr id="5" name="Zástupný obsah 1">
            <a:extLst>
              <a:ext uri="{FF2B5EF4-FFF2-40B4-BE49-F238E27FC236}">
                <a16:creationId xmlns:a16="http://schemas.microsoft.com/office/drawing/2014/main" id="{8016D3F9-36DF-981E-BDE4-2C5DCDB842C6}"/>
              </a:ext>
            </a:extLst>
          </p:cNvPr>
          <p:cNvSpPr txBox="1">
            <a:spLocks/>
          </p:cNvSpPr>
          <p:nvPr/>
        </p:nvSpPr>
        <p:spPr>
          <a:xfrm>
            <a:off x="731838" y="6264504"/>
            <a:ext cx="10728325" cy="814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sz="1700" b="1" dirty="0"/>
              <a:t>Program bude pravidelně vyhodnocován a dále kultivován.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E62EFC2-BFD1-6FBA-DF8C-12A97431518B}"/>
              </a:ext>
            </a:extLst>
          </p:cNvPr>
          <p:cNvSpPr txBox="1"/>
          <p:nvPr/>
        </p:nvSpPr>
        <p:spPr>
          <a:xfrm>
            <a:off x="10588473" y="6581001"/>
            <a:ext cx="16747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49C6BB"/>
                </a:solidFill>
              </a:rPr>
              <a:t>*</a:t>
            </a:r>
            <a:r>
              <a:rPr lang="cs-CZ" sz="1200" b="1" i="1" dirty="0">
                <a:solidFill>
                  <a:srgbClr val="49C6BB"/>
                </a:solidFill>
              </a:rPr>
              <a:t>nsc.uzis.cz/vzov</a:t>
            </a:r>
            <a:endParaRPr lang="cs-CZ" sz="1200" i="1" dirty="0">
              <a:solidFill>
                <a:srgbClr val="49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965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B96874E-CF6F-3BA4-2D9F-EB679D1B9B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9" y="2318010"/>
            <a:ext cx="5254291" cy="4428000"/>
          </a:xfrm>
        </p:spPr>
        <p:txBody>
          <a:bodyPr>
            <a:normAutofit/>
          </a:bodyPr>
          <a:lstStyle/>
          <a:p>
            <a:pPr>
              <a:lnSpc>
                <a:spcPts val="204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11. 6. 2024 </a:t>
            </a:r>
            <a:r>
              <a:rPr lang="cs-CZ" sz="1700" dirty="0"/>
              <a:t>– Neformální jednání zainteresovaných odborníků</a:t>
            </a:r>
          </a:p>
          <a:p>
            <a:pPr>
              <a:lnSpc>
                <a:spcPts val="2040"/>
              </a:lnSpc>
              <a:buFont typeface="Arial" panose="020B0604020202020204" pitchFamily="34" charset="0"/>
              <a:buChar char="•"/>
            </a:pPr>
            <a:r>
              <a:rPr lang="cs-CZ" sz="1700" b="1" dirty="0"/>
              <a:t>2. 10. 2024 </a:t>
            </a:r>
            <a:r>
              <a:rPr lang="cs-CZ" sz="1700" dirty="0"/>
              <a:t>– Oficiální jednání na Ministerstvu zdravotnictví</a:t>
            </a:r>
          </a:p>
          <a:p>
            <a:pPr lvl="1">
              <a:lnSpc>
                <a:spcPts val="204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Shoda na odborném zdůvodnění programu</a:t>
            </a:r>
          </a:p>
          <a:p>
            <a:pPr lvl="1">
              <a:lnSpc>
                <a:spcPts val="204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Shoda na screeningovém procesu a zapojení jednotlivých odborníků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3856FD9-FD0A-A8A0-78FA-C481B8698BEE}"/>
              </a:ext>
            </a:extLst>
          </p:cNvPr>
          <p:cNvSpPr txBox="1"/>
          <p:nvPr/>
        </p:nvSpPr>
        <p:spPr>
          <a:xfrm>
            <a:off x="876997" y="1417553"/>
            <a:ext cx="10548850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PhDr. Karel Hejduk, vedoucí Národního screeningového centra</a:t>
            </a:r>
          </a:p>
        </p:txBody>
      </p:sp>
      <p:sp>
        <p:nvSpPr>
          <p:cNvPr id="7" name="Nadpis 2">
            <a:extLst>
              <a:ext uri="{FF2B5EF4-FFF2-40B4-BE49-F238E27FC236}">
                <a16:creationId xmlns:a16="http://schemas.microsoft.com/office/drawing/2014/main" id="{30B9D199-7B70-6755-F3A0-4AA0BD7A4A1F}"/>
              </a:ext>
            </a:extLst>
          </p:cNvPr>
          <p:cNvSpPr txBox="1">
            <a:spLocks/>
          </p:cNvSpPr>
          <p:nvPr/>
        </p:nvSpPr>
        <p:spPr>
          <a:xfrm>
            <a:off x="950697" y="694786"/>
            <a:ext cx="1061599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400" b="1" dirty="0"/>
              <a:t>ORGANIZAČNÍ ZAJIŠTĚNÍ SCREENINGU V ČR</a:t>
            </a:r>
            <a:endParaRPr lang="cs-CZ" dirty="0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70FD827-F257-0AE7-72A6-370B2A103709}"/>
              </a:ext>
            </a:extLst>
          </p:cNvPr>
          <p:cNvSpPr/>
          <p:nvPr/>
        </p:nvSpPr>
        <p:spPr>
          <a:xfrm>
            <a:off x="0" y="706582"/>
            <a:ext cx="726233" cy="1080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7D7FCDE6-0C66-12EB-9813-16B4FD9743E5}"/>
              </a:ext>
            </a:extLst>
          </p:cNvPr>
          <p:cNvCxnSpPr>
            <a:cxnSpLocks/>
          </p:cNvCxnSpPr>
          <p:nvPr/>
        </p:nvCxnSpPr>
        <p:spPr>
          <a:xfrm>
            <a:off x="7948409" y="1594483"/>
            <a:ext cx="4811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1">
            <a:extLst>
              <a:ext uri="{FF2B5EF4-FFF2-40B4-BE49-F238E27FC236}">
                <a16:creationId xmlns:a16="http://schemas.microsoft.com/office/drawing/2014/main" id="{ABF34C1E-6822-855C-966A-C9C8FDB9889F}"/>
              </a:ext>
            </a:extLst>
          </p:cNvPr>
          <p:cNvSpPr txBox="1">
            <a:spLocks/>
          </p:cNvSpPr>
          <p:nvPr/>
        </p:nvSpPr>
        <p:spPr>
          <a:xfrm>
            <a:off x="5986130" y="2243579"/>
            <a:ext cx="5911704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Na přípravě programu spolupracovali: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Česká oftalmologická společnost ČLS JEP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Česká společnost dětské oftalmologie a </a:t>
            </a:r>
            <a:r>
              <a:rPr lang="cs-CZ" sz="1700" dirty="0" err="1"/>
              <a:t>strabologie</a:t>
            </a:r>
            <a:endParaRPr lang="cs-CZ" sz="1700" dirty="0"/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Sdružení praktických lékařů pro děti a dorost ČR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Česká společnost </a:t>
            </a:r>
            <a:r>
              <a:rPr lang="cs-CZ" sz="1700" dirty="0" err="1"/>
              <a:t>ortoptistek</a:t>
            </a:r>
            <a:endParaRPr lang="cs-CZ" sz="1700" dirty="0"/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Asociace zrakových terapeutů, a.s. 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Všeobecná zdravotní pojišťovna ČR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Svaz zdravotních pojišťoven ČR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Ministerstvo zdravotnictví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Ústav zdravotnických informací a statistiky ČR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cs-CZ" sz="1700" dirty="0"/>
              <a:t>Národní screeningové centrum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221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Lidská tvář, interiér, osoba, zeď&#10;&#10;Popis byl vytvořen automaticky">
            <a:extLst>
              <a:ext uri="{FF2B5EF4-FFF2-40B4-BE49-F238E27FC236}">
                <a16:creationId xmlns:a16="http://schemas.microsoft.com/office/drawing/2014/main" id="{D351FD54-5779-5462-1D4C-7D7CD0BD3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26892" cy="6858000"/>
          </a:xfrm>
          <a:prstGeom prst="rect">
            <a:avLst/>
          </a:prstGeom>
        </p:spPr>
      </p:pic>
      <p:pic>
        <p:nvPicPr>
          <p:cNvPr id="7" name="Obrázek 6" descr="Obsah obrázku Písmo, Grafika, text, typografie&#10;&#10;Popis byl vytvořen automaticky">
            <a:extLst>
              <a:ext uri="{FF2B5EF4-FFF2-40B4-BE49-F238E27FC236}">
                <a16:creationId xmlns:a16="http://schemas.microsoft.com/office/drawing/2014/main" id="{C44386B3-BBAD-AC99-1735-2311F1ADC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79" y="735005"/>
            <a:ext cx="3339153" cy="79317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518231A3-52F6-0F4F-A005-0EEE91B27546}"/>
              </a:ext>
            </a:extLst>
          </p:cNvPr>
          <p:cNvSpPr txBox="1"/>
          <p:nvPr/>
        </p:nvSpPr>
        <p:spPr>
          <a:xfrm>
            <a:off x="1111560" y="4668921"/>
            <a:ext cx="968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cs-CZ" sz="6000" b="1" cap="none" dirty="0">
                <a:latin typeface="+mn-lt"/>
              </a:rPr>
              <a:t>PROSTOR PRO DOTAZY</a:t>
            </a:r>
            <a:endParaRPr lang="cs-CZ" sz="6000" b="1" dirty="0"/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104C0AF-A148-EDE5-0E68-46EACEA5A79D}"/>
              </a:ext>
            </a:extLst>
          </p:cNvPr>
          <p:cNvCxnSpPr>
            <a:cxnSpLocks/>
          </p:cNvCxnSpPr>
          <p:nvPr/>
        </p:nvCxnSpPr>
        <p:spPr>
          <a:xfrm>
            <a:off x="10950279" y="5151874"/>
            <a:ext cx="4811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691AF857-10A2-B409-D558-606FF1859C89}"/>
              </a:ext>
            </a:extLst>
          </p:cNvPr>
          <p:cNvCxnSpPr>
            <a:cxnSpLocks/>
          </p:cNvCxnSpPr>
          <p:nvPr/>
        </p:nvCxnSpPr>
        <p:spPr>
          <a:xfrm>
            <a:off x="-3454653" y="5151874"/>
            <a:ext cx="4811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7164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Vlastní 3">
      <a:dk1>
        <a:srgbClr val="000000"/>
      </a:dk1>
      <a:lt1>
        <a:srgbClr val="FFFFFF"/>
      </a:lt1>
      <a:dk2>
        <a:srgbClr val="2C2F7A"/>
      </a:dk2>
      <a:lt2>
        <a:srgbClr val="FFFFFF"/>
      </a:lt2>
      <a:accent1>
        <a:srgbClr val="49C6BB"/>
      </a:accent1>
      <a:accent2>
        <a:srgbClr val="93A8CD"/>
      </a:accent2>
      <a:accent3>
        <a:srgbClr val="DA2B47"/>
      </a:accent3>
      <a:accent4>
        <a:srgbClr val="BBC747"/>
      </a:accent4>
      <a:accent5>
        <a:srgbClr val="7B3C8E"/>
      </a:accent5>
      <a:accent6>
        <a:srgbClr val="E6B03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sc-prezentace-cz.pptx" id="{51392DF6-9C5D-41B7-A72A-2D016CF2D798}" vid="{11C299F8-A47A-4F49-BCCF-7C9A9D6BD188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C25D10DB626864DBE0E04F92F07068B" ma:contentTypeVersion="5" ma:contentTypeDescription="Vytvoří nový dokument" ma:contentTypeScope="" ma:versionID="1514e33eb590e0e20a5e6685f01a8f07">
  <xsd:schema xmlns:xsd="http://www.w3.org/2001/XMLSchema" xmlns:xs="http://www.w3.org/2001/XMLSchema" xmlns:p="http://schemas.microsoft.com/office/2006/metadata/properties" xmlns:ns2="61d1f4c5-6b83-46b8-ad51-873a935ebceb" xmlns:ns3="841c7193-c98d-432d-a3a7-444d44ff5219" targetNamespace="http://schemas.microsoft.com/office/2006/metadata/properties" ma:root="true" ma:fieldsID="c76d818de81c3c1281eeec1a129da7b6" ns2:_="" ns3:_="">
    <xsd:import namespace="61d1f4c5-6b83-46b8-ad51-873a935ebceb"/>
    <xsd:import namespace="841c7193-c98d-432d-a3a7-444d44ff52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d1f4c5-6b83-46b8-ad51-873a935ebc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c7193-c98d-432d-a3a7-444d44ff52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DEF1EF-7FC4-4DE5-BE1B-A16BB50D97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d1f4c5-6b83-46b8-ad51-873a935ebceb"/>
    <ds:schemaRef ds:uri="841c7193-c98d-432d-a3a7-444d44ff52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DE5AE-D800-4F72-BAAC-9A02053CC372}">
  <ds:schemaRefs>
    <ds:schemaRef ds:uri="61d1f4c5-6b83-46b8-ad51-873a935ebceb"/>
    <ds:schemaRef ds:uri="http://purl.org/dc/elements/1.1/"/>
    <ds:schemaRef ds:uri="http://schemas.microsoft.com/office/2006/metadata/properties"/>
    <ds:schemaRef ds:uri="841c7193-c98d-432d-a3a7-444d44ff5219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B5DF66F-4B79-4863-B61C-368FEC9AF1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nsc-prezentace-cz</Template>
  <TotalTime>516</TotalTime>
  <Words>971</Words>
  <Application>Microsoft Office PowerPoint</Application>
  <PresentationFormat>Širokoúhlá obrazovka</PresentationFormat>
  <Paragraphs>112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Motiv Office</vt:lpstr>
      <vt:lpstr>Když je svět rozostřen tak,  že si ho dítě nedokáže prohlédnout Včasný záchyt závažných očních vad </vt:lpstr>
      <vt:lpstr>Úvodní slovo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MZCR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Vizuální identita nSC</dc:title>
  <dc:creator>Dokoupilová Daniela Ing.</dc:creator>
  <cp:lastModifiedBy>Dokoupilová Daniela Ing.</cp:lastModifiedBy>
  <cp:revision>37</cp:revision>
  <dcterms:created xsi:type="dcterms:W3CDTF">2025-02-20T08:08:40Z</dcterms:created>
  <dcterms:modified xsi:type="dcterms:W3CDTF">2025-02-24T13:06:56Z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0x0101001C25D10DB626864DBE0E04F92F07068B</vt:lpwstr>
  </property>
</Properties>
</file>