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9" r:id="rId2"/>
  </p:sldMasterIdLst>
  <p:notesMasterIdLst>
    <p:notesMasterId r:id="rId12"/>
  </p:notesMasterIdLst>
  <p:sldIdLst>
    <p:sldId id="256" r:id="rId3"/>
    <p:sldId id="264" r:id="rId4"/>
    <p:sldId id="922" r:id="rId5"/>
    <p:sldId id="925" r:id="rId6"/>
    <p:sldId id="923" r:id="rId7"/>
    <p:sldId id="926" r:id="rId8"/>
    <p:sldId id="934" r:id="rId9"/>
    <p:sldId id="935" r:id="rId10"/>
    <p:sldId id="263" r:id="rId11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60" d="100"/>
          <a:sy n="60" d="100"/>
        </p:scale>
        <p:origin x="8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madr\Desktop\Milan\Prezentace%20IS%20eRecept\2025_Prezentace\TK_MZ_01_2025\Data_a_grafy_TK_MZ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List1!$A$2:$A$15</c:f>
              <c:strCache>
                <c:ptCount val="14"/>
                <c:pt idx="0">
                  <c:v>Hlavní město Praha</c:v>
                </c:pt>
                <c:pt idx="1">
                  <c:v>Jihočeský kraj</c:v>
                </c:pt>
                <c:pt idx="2">
                  <c:v>Jihomoravský kraj</c:v>
                </c:pt>
                <c:pt idx="3">
                  <c:v>Karlovarský kraj</c:v>
                </c:pt>
                <c:pt idx="4">
                  <c:v>Kraj Vysočina</c:v>
                </c:pt>
                <c:pt idx="5">
                  <c:v>Královehradecký kraj</c:v>
                </c:pt>
                <c:pt idx="6">
                  <c:v>Liberecký kraj</c:v>
                </c:pt>
                <c:pt idx="7">
                  <c:v>Moravskoslezský kraj</c:v>
                </c:pt>
                <c:pt idx="8">
                  <c:v>Olomoucký kraj</c:v>
                </c:pt>
                <c:pt idx="9">
                  <c:v>Pardubický kraj</c:v>
                </c:pt>
                <c:pt idx="10">
                  <c:v>Plzeňský kraj</c:v>
                </c:pt>
                <c:pt idx="11">
                  <c:v>Středočeský kraj</c:v>
                </c:pt>
                <c:pt idx="12">
                  <c:v>Ústecký kraj</c:v>
                </c:pt>
                <c:pt idx="13">
                  <c:v>Zlínský kraj</c:v>
                </c:pt>
              </c:strCache>
            </c:strRef>
          </c:cat>
          <c:val>
            <c:numRef>
              <c:f>List1!$B$2:$B$15</c:f>
              <c:numCache>
                <c:formatCode>0</c:formatCode>
                <c:ptCount val="14"/>
                <c:pt idx="0">
                  <c:v>435.94749880960478</c:v>
                </c:pt>
                <c:pt idx="1">
                  <c:v>396.08519794264339</c:v>
                </c:pt>
                <c:pt idx="2">
                  <c:v>375.03578978622329</c:v>
                </c:pt>
                <c:pt idx="3">
                  <c:v>360.32518602885347</c:v>
                </c:pt>
                <c:pt idx="4">
                  <c:v>403.9091102689045</c:v>
                </c:pt>
                <c:pt idx="5">
                  <c:v>367.28251714677646</c:v>
                </c:pt>
                <c:pt idx="6">
                  <c:v>412.06840680925359</c:v>
                </c:pt>
                <c:pt idx="7">
                  <c:v>355.14425998433831</c:v>
                </c:pt>
                <c:pt idx="8">
                  <c:v>343.54867750608122</c:v>
                </c:pt>
                <c:pt idx="9">
                  <c:v>368.41647894926234</c:v>
                </c:pt>
                <c:pt idx="10">
                  <c:v>397.13820419202165</c:v>
                </c:pt>
                <c:pt idx="11">
                  <c:v>387.63685933710593</c:v>
                </c:pt>
                <c:pt idx="12">
                  <c:v>360.8485646312451</c:v>
                </c:pt>
                <c:pt idx="13">
                  <c:v>352.55245390288877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5E-4D84-BFDD-A04FF087270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8"/>
        <c:overlap val="-27"/>
        <c:axId val="869431480"/>
        <c:axId val="869430760"/>
      </c:barChart>
      <c:catAx>
        <c:axId val="86943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869430760"/>
        <c:crosses val="autoZero"/>
        <c:auto val="1"/>
        <c:lblAlgn val="ctr"/>
        <c:lblOffset val="100"/>
        <c:noMultiLvlLbl val="0"/>
      </c:catAx>
      <c:valAx>
        <c:axId val="869430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1">
                  <a:alpha val="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869431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List3!$A$42:$A$55</cx:f>
        <cx:nf>List3!$A$41</cx:nf>
        <cx:lvl ptCount="14" name="Kraj">
          <cx:pt idx="0">Hlavní město Praha</cx:pt>
          <cx:pt idx="1">Jihočeský kraj</cx:pt>
          <cx:pt idx="2">Jihomoravský kraj</cx:pt>
          <cx:pt idx="3">Karlovarský kraj</cx:pt>
          <cx:pt idx="4">Kraj Vysočina</cx:pt>
          <cx:pt idx="5">Královehradecký kraj</cx:pt>
          <cx:pt idx="6">Liberecký kraj</cx:pt>
          <cx:pt idx="7">Moravskoslezský kraj</cx:pt>
          <cx:pt idx="8">Olomoucký kraj</cx:pt>
          <cx:pt idx="9">Pardubický kraj</cx:pt>
          <cx:pt idx="10">Plzeňský kraj</cx:pt>
          <cx:pt idx="11">Středočeský kraj</cx:pt>
          <cx:pt idx="12">Ústecký kraj</cx:pt>
          <cx:pt idx="13">Zlínský kraj</cx:pt>
        </cx:lvl>
      </cx:strDim>
      <cx:numDim type="colorVal">
        <cx:f>List3!$B$42:$B$55</cx:f>
        <cx:lvl ptCount="14" formatCode="# ##0\ &quot;Kč&quot;">
          <cx:pt idx="0">6408864.1799999997</cx:pt>
          <cx:pt idx="1">2541282.6299999999</cx:pt>
          <cx:pt idx="2">5052482.1600000001</cx:pt>
          <cx:pt idx="3">949096.54000000004</cx:pt>
          <cx:pt idx="4">2238060.3799999999</cx:pt>
          <cx:pt idx="5">2141991.6400000001</cx:pt>
          <cx:pt idx="6">1888097.4399999999</cx:pt>
          <cx:pt idx="7">4988711.4199999999</cx:pt>
          <cx:pt idx="8">2683458.7200000002</cx:pt>
          <cx:pt idx="9">2047658.79</cx:pt>
          <cx:pt idx="10">2936837.02</cx:pt>
          <cx:pt idx="11">5754081.54</cx:pt>
          <cx:pt idx="12">2730180.2400000002</cx:pt>
          <cx:pt idx="13">2294411.3700000001</cx:pt>
        </cx:lvl>
      </cx:numDim>
    </cx:data>
  </cx:chartData>
  <cx:chart>
    <cx:title pos="t" align="ctr" overlay="0">
      <cx:tx>
        <cx:txData>
          <cx:v/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cs-CZ" sz="1400" b="0" i="0" u="none" strike="noStrike" baseline="0">
            <a:solidFill>
              <a:sysClr val="windowText" lastClr="000000">
                <a:lumMod val="65000"/>
                <a:lumOff val="35000"/>
              </a:sysClr>
            </a:solidFill>
            <a:latin typeface="Aptos Narrow" panose="02110004020202020204"/>
          </a:endParaRPr>
        </a:p>
      </cx:txPr>
    </cx:title>
    <cx:plotArea>
      <cx:plotAreaRegion>
        <cx:series layoutId="regionMap" uniqueId="{428D5313-9076-4429-9ED7-B647F50D0A73}">
          <cx:tx>
            <cx:txData>
              <cx:f>List3!$B$41</cx:f>
              <cx:v>Ušetřeno v Kč</cx:v>
            </cx:txData>
          </cx:tx>
          <cx:dataLabels>
            <cx:numFmt formatCode="# ##0 Kč" sourceLinked="0"/>
            <cx:visibility seriesName="0" categoryName="0" value="1"/>
            <cx:separator> </cx:separator>
          </cx:dataLabels>
          <cx:dataId val="0"/>
          <cx:layoutPr>
            <cx:geography cultureLanguage="cs-CZ" cultureRegion="CZ" attribution="Používá technologii Bing.">
              <cx:geoCache provider="{E9337A44-BEBE-4D9F-B70C-5C5E7DAFC167}">
                <cx:binary>1Hvbktw4tt2vKPRsqgEQIICJ6YkwSOY9664qVb0w6iaCBHgD7/yC82B/gO0nP/rhfIKfZs5/eVer
1SNVq8fT4ekIK0OhikySSBALe++11mb++XH606N9vndvpsKW7Z8epx/f6q6r//TDD+2jfi7u23dF
9uiqtvrYvXusih+qjx+zx+cfntz9mJXpDwRh+sOjvnfd8/T2L3+G0dLn6lA93ndZVZ73z26+eG57
27X/4Ng3D725fyqyMsrazmWPHf7x7bFy90NrqtY+L6356/9+Y9x9/vbNc9ll3Xw1188/vv3qkrdv
fng98K8m8cbCPLv+Ca6l8p3wqcQMB+inF377xlZl+vNhLN4RQRCSGP57ecHhT199cl/A5b97dj/N
7f7pyT23LdzrT39/c5ivbgzOOn375rHqy+5ldVNY6B/f/u2/PMPavH2TtVX46UhYvdxWePfTOvzw
NTB/+fOrD2BlXn3yBXavl/H/duhX0O3dX/+nrYZn7e6fnh//9dgx9I4gCf8o/QQO+Ro7BtASzjAJ
5KfX19j9PL2//q9/fn7fRu83B3qF3/7i+8LvsvuP//b8VP3tv8Ie+5cHHoCHCKI04OI1aogIRgL/
Vaj9ztl8G6pvDvIKpsur7wumjb0fyr/++5vib/+j7ao3Z+5e33/e6f/vCfIFJ8EBJiw+BdEruOg7
SjBh/s/58XWC/L2T+zZs3x7lFW5n31l4HbKHZ/cH5UXOEURQ8PfE92VNY+8QEz5kTf/zNvlUzH7H
hL4N068GeIXQYft9RdYu039Q9qPineSU+5DnPpUugOJLiCCqOIU0iF9B9Htm9G2Mfj3CK5B24fcH
UvGJJP7LixSwQywJoYzyT8mPfw1T8C7A2Pd5EHwdSS+L/M/P6beBej3Ga6iO3xdU+3sHfPDe/TF0
gvgoIIDGL2Tvy4Ai7wQHzeIL+TVSv2tK3wbqG0O8wmn/n78znEBivbmeW0h+Wfkv5BIQTr4MUED5
z1nvV4SdSfSCInCML1XW/p+ez28g9Or6V/Bc335f8JxaSC79HyCoAB8mKWIM/5zuXnE9/o4wjClh
X8PzO+bzbXx+NcArgE4P3xdAZ/fuqX/I/gCEXti4L5jAAjD4Mr+xd5xL7LPPjO9Vmvs9M/o2Rr8e
4RVIZ99Zkjuzy/N//NsfUIogioDacYq/wOJLqPx3PufsRTL9Uqm+THa/Y16/gdTrG3sN1HcWTX/9
7233B8mkIEC+j7n/GxwcQg1Cir3i4P/8fL6Nz+vrX8Hz/vL7SnZ39q//Xv4xYURIwAMaiG+6e/xd
EAQgkj47D/jrovTPT+vbKL2+/hVKd/+fB9Fv+MSfEs0nV+irU36/bc6pLxHF+Juxw975EDso+MJV
/zLHfbatf3s63wbl83VfTf2PdsF/2yH/pbEQ3Xf38U8diS9M8n989KcbhKbJq0v/UWPj02ptn358
C95NIAiIzl96HS/DfMWZv22ZfWOI5/u2+/Etpu84Ai9WSo58ySUFAjE+/3wEFDCAHYDTznEAnLCs
XKd/fAtkBEOdIxJLSbDgQEnaqn85AiVQUjAMobUChJIT0Mef7/essnNalb8szs/v35R9cVZlZdf+
+DbwIePWn857uVvwsjBHQEmpkC9ymyK48/rx/gI6UXA6/k/EaUJRW7twGrDKu1oh+6QNumpke228
8ZCJ5qNoaap6d+BErqxnFWkvSXWNhbfhnn/eZd4+cOOm9flBN8Uq4w6peq5OvbQxKkMuZNbs85qs
qM5P8Vi+b1x24dfNVtvqJi/rUA6rpNyVbZSw87YTeRgszaHB6GzO8m2nczVVbWQyc122+GHAF23T
KtLY2LZVVFSpqvUQtmnM8IX2FruTbXfnofz9NKWRLvpwMdlNRmzEJnwy0vtsLBSxfTjaZ8NvGn+5
HBC6pVMV294nqhrHOJDedkiCB2u8uBdTyAl+Qn6Tq3JuQ5bzOBk91dXTla7FsXMmDMzl1Nx5wZ3g
e4QbrIg5F14fdpnbUlausPNOMdNqHHiuxrJaFEPLzZjk140t49ToaKmv/J7GqSgVbBE1dLtOxIG3
b5kJS362DDauGX6ainRRaSNPBduWQxI2PVYyf/JrHpdFoaSpFLdSBei2pyvqH21rNqaFu5qiytTr
ChWq9OewKCM6GWXLyVf+mF66sbqyRRrNxGvCrvZWmotVlmalEk0JYDbh2IwbydYLv09xuZqX1TTW
neqbOgnrnDxJVIa6O2HtjZ4vgaKphHxIcB4t/sG0WaiD2M9Q1AZ3lR7D1C9UgPWdyBfVMSn2XmaN
8pDdkUY+lH1wX1XsjktrQtmPPPSsPcFpG5GsMGpsHlEwxyWSUeNhpatdV/Co5ssm5R8qm67yqoq0
X1uFOF+lYs6Ux1qFdKfM5Opw6NH1IOZSIXGjLVn5ixf2eJ5V1aXx3BukfDx/SPUpp30ek2WObVOE
PRtgLF+HiQehUrjYlPWpLmrFxJOXeZvZmxQyxRiNs9bwhf5qKj/A7tjproig3XocYFa2qdYTy/d8
CcaoLW4NMXG+mFzlaI7GdliTBUctWc5n6ZRrbEiLakvyIS4KGtll2TvfMxHKsthrGy9qIDIMylpV
8iFQtjLbPBmPxYiUcEJNT3yaD6i30chJTKfbfi6ULx+xq1Tt6Z3j56I+s0lo5jQGbynkk3fadgbC
aDxb0HwqMnwjzZbhbN8O09Hxo1fYK14Gp8l8ZcyiAh759aRyUYSmZ5GYhkKhsl51GqVKDGETRGnR
IDU315VxW20KRetyXyV6G6TXc1mtqmQ4pCzfzAO7XfByy3kfzmTtcBBbudwGNr1mfXot0gfcFgQw
3ExDFbt64/KhVqWZTz2Kz6eJ6zBvWRb14rwwfph53RjJJj0Ei9tMBd62BVNWymM1DaPi+IgTPMci
yyDhEKQ6MpwE/S4hxT0NpjWyZJ1kVdRyej3ZjRvnFa7XCW2eSPA4j0GpTD9edL2J5qxQIrlrRqxS
adWc8lCUycpk9Ny1Gz7SMKtP+7EI5ypd5+kYMulPqqCXnKZXXUcUNvZsRvlJoOuwtf0xyNbFuPZz
T6EaqYX2cZLdp/xhLkdlOhIisVzjso6aZoozRo81bU8yyu90GbwfqqegxBF2fSirxGywacKANw9y
sTd+a1XLLIzjK8HTk3qM6oLGCQS0Hc2htzqsWXrXjvzSa50StR8OIomG/oDbM0F12GaroL7F2XUx
6NiX9k7n68Ef1p6P4iotICOlkIpTsbVLRZQp2/YwNnQ36jFyNCL4rB/4fWGKZ1jgPWvwNltOxiwJ
Oc8jaj/kqQ1FyxTN7nLSqcLRj14ZY7zcs2wM+TCcVFQ0ijN3njkX9t3B5wtWQb6GTbqmnZ9GndVn
rrghfCc1VxlsC0O3nZiRmkp9qL3yJMNsxQa5Qu5QuXZVy+YyNWRRmknF+3HtpcOmdzFtW+W1KwOn
ZHUd9im/Acstruo2KtpmzyjMI9/IQISYehee109qSlCgaH5hs2ZTl/dB0G9SZG9ld1FpfDM5fcyr
Pq7TWXULORvK+jDS5gOt5nOXk+1QuF2XIdiXd4J1u1TzlU3mOEWrXELSb1LIG9e0WTmZ7Wf0nPrv
UVlu+3I+b8xwijKTKEK6WfkzXy1TZkPcXQdzusOLqVawl/PKW/OmGFVSlWuXpiofiq2r8ErIlXZD
1Llkwwezy02+aoc59lEKtWS+WnyhqPNDG8w71tF9wv2YnQXsnPLQD2KdRz11cQ7prvPdmSDFugie
0npZF8ujQNmpSNptgot9VejIjcyG2kVQyWZKmjCFKBJVFxrLIOGxs0kvcbukD4l4oPqBinNO9GkA
ZZ25elX3lcrGk9JaRaH+BPVOT4Wa6iTiE1XE91Yzb9VgHgbmr7UZIvCxVTGbczuyk2ksP87VfJUX
JrIkU248F/ltRonKTXPhIxYXFYlRmn6QSRp5nHM19kyxQOwnRCPjn3lZEI2kPpn9plJNW5yVOA8L
m2/Hbl92dWgq/9CM8gxYUwSc7honejU7z6iyQKohdy7xFR75SmsbVqPeVv1HBl+fUhzX0qzFQELW
DdfcS+Il9WNe7V3D4imlUR1EpSCPXz6P8hUHfKzq2WWp/vlZoV/e/uX4+QGkn55R+fvnL08b/f3d
af1cXnbu+bk73tevz3yh7r+c+veHXV7I8i9Pvrwi4J+eW/rMVn/Pwa+o+1cK5bMy/YnMAkv+bdb+
WeD8nae/sOqfKbp4J5gk8LASplIi4tNfKDp5hyTY6uCtQ6OK+wHw588cHUOzlzHBeSAYA9UA9P0z
SRfvwOkViFMEviGl4HN8vu2vAAKR8g2SToBHv2bpfiAF9MqYD9/DYNivWfqcGuFBS7oMM1eJy6rM
T9tpkZtA+u/z0mu3zSwbNecoVy5LqtD1/L4xfqW82d24EjVh1vhmaz2ZR048IGrOsyaL0wkqN9SQ
w1BXvvI6elwqVp4wKve8yMvQTGOugpKf8F4jxdpqu7RTSAe/Vmk77S0UuVpjphYZ5yy3SlZHl1ZH
rwRGo6ujZMVdUKDHakw2tHMfW08eeevvUM0vNBlWQHe1vdbyuZr2g7zuFrRhyS4dd2WeHbB4bxr/
pAVqpBpqQ1TOKpnXsi5V47NHWT/A7MIhPaLAlCrBS1xkxVknpwgBqxJ5prLm2g7ldjZTLPqVn6TA
pduQ0znMl8vFHknmVGeSUTHvMTfo/RIs21EuJ0LWamqKjSevxkKrgLDT3N0uJQtr+yJsGrUUg0r1
Lp2q40xDB1WbB5C3orm/Tgsg2T6kEK1kdpz8E9LtGrSEnSgrKMHPXupddQ1qo9lLIuy1Vy69F4wq
nISpvUwqHVqSb3AzrWZMojJIzkZIjUyTSDh01LTeLCilqpCUHas2Xy9meszdtC4GV6hhYtE8jQeO
xlM9OzXNejNk2YNxq8ncV7XxgS8CG4FEWnpZRMg6S+vzucQbOXih753SLq/DdCy6LYjC/DyFr9Wp
Hxp/5w9njlznMlM9m8N6PLPdLs+Bgw3Dau5RqayWeqv76jAYTELjpSFL3EVqs5Djs6RkseZ+ZJ07
S4Ph0gnTq4bN69YvmapzeOfNxe1UpSBfgvk8rcTeH5BVPBOqFMsKdYsMIR+v6hFdtAxWdzHmgz/N
XUhYFdIFf8TomeKOR6QajnN+jdpinQ42bHkRuuGm9gO87WoT5gwYdG5G1czkfZtMQIkDNRYkLGau
5mUru0GxrtxntMnDoa1Og/noB/3HnE8nrbRR6YDpdtU66TPFzG1RO6BJwOZFsc/6VtFyP+tL14xR
Q7qoZ/dzb9+7VG7SPFG2LyKGhrM2r2tViUPb9aHwcRyAQir1k8bLimJ705H+MsnKLbGDGhYReb47
6fIiphnIY16HuLZbS73N6I/HuUKP0rJbPWPYBx/ksmm9Okq6RckCpGd13VVuP5RRVZW7tIJoFmQ/
kAlYkdSqQPRsDoaNMMl5MhQfdcoAlm7OQjpiDPu7jxbCTvpl6O45cY/SVTv9ExrdqtTIqWyo1ORR
UHO62Yk5v9VeciMFhAcooI+tRM/w8OegMjHI2GJIEEkW6yXfE8/GvUujPC3O5KJjNInzqfeaVcGW
GvQ6AsU8Tpc8T28lM0sERgI/9WZQ594itrqiSzin8xzNwktXk7anE5dVhAf3foZAchNkBWQ3aKxU
Wd4uNXBl9sGYMzNmmyZJWsggl1n3iJMZ9GexREG5AJ3QD1g0J5rPioxDH+p+yZSxvAI54UH+Sehy
ans2XUASHSPM5wMuIaadFgFQGbsoTvbE8uay0t4ho4huIafTdTO/70sTLpQMZw0oVGBEjRoqemk4
UXwBLUe7dlDCukahpL2ctVVFMJPzoi1P8ylIt8KO/SoAYrVJHC/iCnvBatEQk0Ba83g02Z0h7b4S
Mu6r5FQMlac8cxAVna9YgW6cnc9Mnu9zzk5w2YYJ3fdeukT1kD132rtYxoSqTAbPLiF5OJlcRO2c
642cCY1HK/Kdo8UUFWw6G3rm3fqdHCwALkw4M9Krdu7BrnB5swpA8PEZwoh6ySEZF3eSgVBRxZC2
qqb2wFnSbJJuHgVk0bI76RqaHbMiAcEge5BjfqCQ7w1bIqoKBJD/ntdpAZoWBVvRyeDSc6yPuJs0
ZGx0TOYk+dD1ZbsKgim7dl09rtis63PYGHncdml24EU27VMqWZS2tNoE4BeFpaib2KZeowrIrFEz
BwnUwdyEDV6O3MlVszgAzYOw6/U69b0Q8tkjQ2OvcO5m1WfIXKYiaWLXOxGnuq62eAG3gVRPdZde
Ys/b+I1XrWZy0WZADRPapRFxdR87SFVnjoNoDAYZlCfOp93K193woD3ZqcXSGW9n7qcKqAiDREvK
Ez6KJRqXoTlt/aWP5+DKY1O9nXIOiXHuwYtIP/ovBS8ld7REKNKCRHL0i52pu2ltRQSLXIPmbBI1
T8ZsO17SOOiXItKzue0mjVY6FyB5pL6xKYhY5B/Sqe63dOaXmZnLI+W5eexQ6YFtMOa7xCxCVQUT
YZNPdTTjYla0kQJWxuL12FTBCtYdiEBAHoo8bxRNMWzYoLErr2rPGPWGmJXgO9Da62JWF92qaF5G
83ukEihjp2VJ7n1spzWrSaparTdFI65Gn5wyJMbQr1hz6BFQA35NwNpcL+nshy6fltCr5geS12Ai
pFO2F2xMQtSKeWOChW563Deh1xxnkPgL8KTlY9plOJKeQ6Bx3M1Slk9DkJ4b1qBYCzAONbFHPOfv
/azdtul81AU+Xzy+8v1y07H+irgiwhRKSbI8TtzcVQ0QNK9eO1j2LLNr5ot1IHqVTauEHqYpiHD1
wpLYLmvZWhoX6syoHI9RVSTh2OrdUogM/L9+bRMBFao5Vszs5FScprIP7XjatGxTlt5JVYMjASLM
G0ymEqBqLagJz0BoUFyfwNoDdbj0aC53tS35bZW0w34ZljQNpYb9r9GATy1o17AtRjDhCo7a0BRO
onBBNNnC8z5ibVIyrVw5TFGnK89X3UjLLO6aBRXRMoI0pUtbN8pvBwbWGy9DL6uyHBQblrum9vke
+HHwYDygjBol1X5wgQl12qF1VS/6PMAcSqImlQXVWXiRtyRoHaRWrkhBJzUMHYv9luCwXaAglbJZ
9oMGxY21zNf9uLBNrw0+DK7K7+ZsaS4q+MlFDAYw0KM2W5JLWo7VqHCQcCVQ7tOwbKbhlBFutk3N
0Ca3U3Pj6LQoOvqBUWjIhnD2ynJToxoE4zLjo5Os37W0Yx8LrOF3At3YnUvk3TPwcHNlm7w7ER1v
1AS+PFNgdnkneaHNqhdldoX6EW19uHU1aMTPwd/nUT6kbGsxrzeTbJq48gYXLgl4HsjXfhSMEwtH
PBY7lxGoGrzx5xXkD9/f+LW/mWyQ7gaZfSBtO9EV7hC7wSBqw2XAGvyqPj+TwWRSqP2t30OO5lrl
tUjeB0Mvt9QrFwAVxHTqEuAnYCqFuGi9fWnGWS259G/8vEg+FOAW7Xx/HMuwKBbgiPXM75cBqLDX
YLAPKG/79ciL/jiVXv7BSSu2E2ZTCnWzABustPXwtNiaglnn0dDT3R0LOgQJ0fci7vX0SCpxkYH3
xKaqU2maRS4Qq8aRqEferkmHMmTZVKxhJT3lp94xKasT4aZraibwV8cTMlUUttIwTXsg7G3UDOUS
5rO3qN4kdz4dVxa6Z8o35SFD+CA1VMBZ2C3qqysxFu99u6xeWh01nSA9VVdQV3d+K2JUDl00ucnG
LM1vvR6DxeTh1ZTxOm5QtcRj3p6R3qZgu5chZyxTEvKlyvPkaEl1rLHeyvYe9mAVWjPWsQSfszKT
qovkFBxbAswPtduq0nqXCyOVIWCZdl6ehkVKb5YRkbgfCCw+d6Eh4kFOwQB1QJcqmLNsl8+0viIE
LFU8LfRqsVkfsoCD3T+C6KM5Jqsqxy6qc/d+sYu8MMZ0qkwXEXY22BVcRn3G01WS2Oq0cf2sagMb
X6RgISGe1PFUe7uU0xWp5cWM76qMhX7dhWxw6wQMfqgoMS9ayCE0HKkHjlZ3IPzFhwNCKUmtem9a
T7MJBWYfyzmLG+jsdJ7YmVxHyOXHBt/UuGmeJB6e+pblCgyvMtIWuZXNYOtjhrwRoixzcMewACAG
RrNHSz9EYPymEeKmj3rgo1A3vALcl3QnMDlJvbbflag/qzVYsRlnYm2l36ms1evacxFraRK1eaAX
lZTtFNuhKECxOF6uoFrwoxmYWS8kzTYs8/0b5CBFtDoILBi0bbCiBWIntiuDuGhtc6r9bABv0mZR
kaRi3/YEggKDe7wiqc1XFbJ0I5ivd9DVKN9PnidjKrA+s8TmYad9fuPbfl4HyLl1l9SZp6ZlkjeN
SJezYAiG93kwW+ih9GSD2NCtepd0WSisZDeEdfaohyY/2tKTl6X1dNhUFtykVuAAdM3YbDHKipsR
jKGr1JbF/cRt9zAA39h1S+/tUKBxu+ob3L2XA+9Pe1PmO08LexekZrLhYIZhTUs3zIrJQp7IMeg+
dIwkl8bl6QXuMyhMQ5sA3yVJVlz1/uzfLQHVJhLwQ4dSTaRJwICrp02fmyQkpORXzDVkJUoznRhW
o/2CM9BiHDZqwAt8mRDoZVSZ844lTedt4XhzkpiMkZAGNaT+3PodirqlCQ5QBJb9QinIN8FcedMZ
qJuYzXM4IEcvpWT6wyS5c5Gv5/aml6yDruMykWuwEKatS3Mai8JUscfy7dJ52XZKM+i2yc6Riwl7
C5h2QHIjUs4GlmaAQi1aGRKR6WubUxo3QZmeSTLojz0dJFZtSo0BY3XpYWtxnawX1gwhSQheLT0H
ici9et4bmUKNkEbs2mlIoJtZxmXT+nE+lgcNuzaT0xZPeei3i/IRhl7nBLYE7YKrwnNnUHdbaBwC
W0hYovKeXqJCg44xSWQTUDR48ooQKKdWfrngJ1lAM8h3SQQGUBYOU148z33WnQzgWGZJMcQlKPW4
Z9CzSDwRG2k+VAmxa8L1apQ0zsHeV9xk5zlrpdJiBBpmbstqYqDRyQdXFCc1g6Zg76H0SlAHfTaW
aDWUrgceQcawLpdhb0eQl/rjAm4J5UxB0+2m18lW9jYeKe4VaYdBObLsBEoSMO/93VS+dIvHBa6z
46EidjUY7pQEFebXRQSq9EVHngtuAvhwHDZB0stoHs6D5X3OFjVbsB3AURLURFWvr1DWgUvgQ9sN
GOsW8WrDnMOqHzF0UDtcH0n93JHTpQLmxaZR2bwAlV3zEJuAhXpCVeiBW6t5U6tARFLus2blQ9sZ
YijrVIvS5xw6oXnBn2tw3d+XhXdsp9HFvGmBZhUJ3WDSAusmoK9MXp+CstrCUj55viDK7xMvTttu
ZdLpPiDBGSQ5yPndAj26+mkeyhjVHxJvmaGH40d5MoxhWYEy6JoXkZYPAhKCYetgQTB93EO69Lzr
Lm3jtmhAmMp637ul3yMT4FWj9bpNAhk7kU7RYoohMgX4hSwB7Fy6ouLg21Wa57dNgE9TUz96Wo5R
1kMNTT0zh9ZLRFSUFV1DFRLK2dLErip6sLTBTWnm2gcTvWg2DYRQWJCqPU8XnINXLiC1FKrG7ZWp
pkPSC2CZprp2aRPJWtxTKoewK8tsjZE5DmYje37Zd9BKJWY5YniMQBdFqHN5TBPkh33RmU2TN2lY
Jy2LWx/aWK2cHxKLDr1MghPI2WOclu2eZsOioNEp41KSXIHpG1qmDwgMoThIaX6fLjlswqCpbpZq
+vh/mDmz5shxZEv/IoyR4IpXksFYpdCekl5oUi4AAYIESYDbr78nstv6ds+Mjdl9m5eyqsoqZUaQ
cLif8x33ZxuV220Q9YZGwoOn98qGJ8ZZAVHjq6lr7xLy+OJGAvPP8/2ra2N2t8zBclXjkOznzhRU
rOfOVDtXO4pbKfrjxS0umYTdxXgPsiR5ZoPp3oJ5S3ZhAyl3/utSmmbOlkkOMDdNmtlmiS4E0tMz
YPwp5/0scjva+0Ft+7jmj7pFix9M9G3F7L3rN3YfUI7vq9WbB2lmVBgE2lJPYAY6/gpnotkz+Onn
mMKEsK04jltXphXe0kEsD36joxcNnbFOYaJwvW152Ihk33V9UtJulXvZJk2Gvj59JEL97Gf+QLfw
hD/JG+7EOzJyHPn0izUtBK6VohRK3I0Vr49RHebUD+t8Ma23i0j30FcMOmPEYA2rek8rEBhxa/vd
GqZnhg6ob5f1E5eVj16/3k2QhC5O+ZBRqSeL2VuHh6n2zRWtwZ1vxzMAtqCY5jAo0lk+KkaS01jx
3/4k1G6Kt59xVFNABjx9XhpYhU51j9DRUCSHxZW8GbrHWPUKvUfnmqzzp7Qc1UZPJjLRZW0Yv3aE
1ofRZ3VZzw7aDPzqvA+DHBfXQxNXBt5u/BY4tZ/X1BY0MeYBF8++7T128Lc0utqoFoAtIIBGwF5i
/ZxGPepV8Gsy299bCU+kWvsCr6jKG7Q2RSv71yhZ1IGHqKirLb0QQ4WkhXX9WxB/wrWKrnzxgqtw
R151RUIfJwEOxvsi0OOe0y66DTxpf/KHbcgwiYXPK13hMdltemmrscu2dHFX2QZk54MXGKrNu4uE
W3e1TD9c2qNRrIe3HroYhHYUXtfCeQ7mhsM+N7npV4FPupiL9BZVsAq/6KhQZwEvrvWuE42WkyRd
nw0KQ1cy7ehEoJj2Oy/uwp0SOBAyDhha3rVBowJ11vVHxaqj55O7mdfZBM/CALih9SuaYJpPAz30
A5G7KLJAJTAgQ3/94aXxeCdGAcNYJ1E+3iAYBXxiQM1V0jdZBbc4p5j+A30YLEQSE8OxeFe9bbOo
76Jz242uqGoXHtqQCSgIaLs6O453uC4jsAsr7kFp/gjSF0un+l2degJWySbLmLoRk58g0clT8Caq
KPHK0eqflCdn1bcXSHbBUTn1PqzcO08uHk5KzUetuTlITyeZq7ZJZdo0BVyLLZvd6P9OvcbuZ+ou
ze1rJxqnJBj701Q3dgc2ZTfRAN/l8M38SsLVqZYqb6P5Mqd4yesqOcGoGUqdhvA+B8pP2h9/uiYZ
X2QV/xZtVEw8PDlIybNoSTk5gRuJszl3EsxZ1lrPLxalx+8+jb6U6Vmu2BS8mHR+wWvw4HRcFybg
v9H90Ith9hTMcXReInLmk9S5xyEFs3Wud21gOFqOauc1MEN9GWbCkfnITdDmdMNA2engTsnlAVPD
Neb8B3ErJIhQ76ONy30v6UnfoKOhRy/QaHGhcj6FOp5zQhkcY7S2GZRPly0yQKmCd6vlSY0zywJ5
J9wp0YdEvbTqzprhirG1SGlSVmsS4+6PmzLpLeqiBk9FkqwfOlpoTMPQEMvUDHehJ64TuAFHoG+K
Qe3ssAHEiNgVKbUl2+ZlKVnzm6RZpPHid15H8m7RKu/q8RB49mGx8jmymh8jN1/9oT+BqlrzkK73
N6rI9N6vKq5R6es62ve15bnEf3BNHAfcEVudbxEwuyZYiyb59AbvD1ptAHZpC6/IlWRNn1kvLxir
rrZyv9qwDi4A81hWd9rsKI/m60r4eVgx0YGG+mF5BBDIAMto7zVpHhm3GaTDvN7YiQTrobUh8Cw2
7uOFnWY2AqeSkBLA52Vjvz5OqXc1uPNm77VPcDBbIDZgU7Qa0yJq+E4P4zMea4ZGSefVhCZprNjD
ejMdDUNl9nHi9KCuYbed3UqLBE+Tcwhk7YZbI6nELyr4nd9iCqYehSDcdEcesR9AKVtAYVA+B69I
+UN8E+l98sNFdbzzVnmdOrkVILEgkMpuu9Y+jtQcdFWhXBIdobG8s7577CZ8lmVhx9bBleL7fiMG
f1ay1xH7CPAjHd7pOQB1hmUWk8D93HvFEJVNfM+YLnksSpbQu74CRNOLssHUaBzOvf/RUH/Jdfw9
i+qT426Lzbzb2h2l/ss63MUtuQsXd4I1nKceOYB7udZ1Begp7XEVS4kWsM41tmHsBmhvz3GHgx92
NC1E30OOize8At72zODxvvTjEj2bZJU5Cbj/EnSzFDAReTVlELC6M4blU9imCqNapXPuMN+tYTQX
Ad5iifkDinUIaq63JPM3cuQd4YfeT3+zFqXRh32btXRriqYTuLindc5kPwBl1H5OwzWbjEzz9jYE
Gdc2x17Lgk3uquoBHZW3MvSBzYjZhzwqN5xIw0GzCOjr4VWQRp0GofdEeTYLmT1TmooTC8lcLin/
oYy4roM6+nxoCtMsyQ5yXpJxCEvguJoJ389y1tAUX2XX//E8SKxrgrlTbvgNyMyewUosRd1ZiF5t
E4JCCs2ZUHuQYVN00/akKQUDp/XjNIbyUVgBJ40RfCaD7Sj3lJGLEWOplb1uPc3EKtHjbHu7/rRV
f/Wip7arDk6DPtEN5rgBnnDTlXSk+3Btn9LBZNQyzHO/RitKtPUHmypUFpSuYy1l2bpp7zHwk5Df
et7D545LJgN0GUPWGq+Yo4v0wdt1ZwuWS4QvsRqvAco5F/19TUmxWExgwWxuTy38YEE77tyowhzM
GX0jNubgbzhmmXmuqiTfHD4dlnmUdfwi+Jqr4S1s1rKK1L0IecmHo5yKZrlEidiH/CfDGO7WKO/R
DZAV3MxAs6j5Q83ttl3wqdguUvV7bJcysD9FWHqBeW/k8FWt5MGbb5hBUPBJ5JuAIqT0brCXRoFN
q79aEC4G46ZEGe5tKeNxZyWuOogyTfyhsS4nE1NdoKHP0QOekghPP/Gaoo/q6sX0nYOPDyVPhX6S
x67xjluKUTurTOw9ySYBpsrH/qHVEAjN1k/HcSBsD6qD5jQY6m+PVeG+dXijiUMdyodx9nfw6juV
9ZAW4EPWXnpWaRXeaAJ81FWsd8a48VQF7by3U2R2nW7Dt7amGN6WEaVeUuiLbAjVbhHmGsrW/4gS
nODIrBZCbsP/jGHCj55CiZah1/1wvp0Ac3pi2Q0yNU9LU8X51shrw/00UzU4pEyG6XpaEqnx48cH
hXbgZUFTn/O2KQJ/hLEXvfcMVJbunuVAXhNbodFmzUe1mp3pPLhgDYpoR93j6IUpLqs3OOfdvlvD
Lqvmtso0xoS2JnmcxvzGG1cnytK+UFXzk8r4AebdG53CIxXizwzA2I4GFNfQQCbEJO/iJ5umJ1ZB
5zVLdGUJtF2vCsCa4bSMjPGdgRNmqndU+bpQnYNGHBQa88sUwRZMqnnJeg+nZRYHA1cjpN2ckcA+
rvNyM0v1wzDbw8aCe96E1z5KPgmNnoKZnGRgL1sz7GU0D9AIZoVHuZEDV/Kh6eIEfSF/Xjx50oF9
D3G7Zuuw4QYPRXQwDSmhl84ZC8VzvwQP2hMFGOy7pQuCfF7gPzrYNr66q6rOg0roviP1Z/AdyT00
9zmmVLAkkHwDtYwZJtE/VkDPqmZcbTxogDGYImX4m3VBc9pMUSaIuA8D95haCxNmq/bBoj4dA89r
uPntKvEdeB3a67g+DQtt90FLDhWPbDaL5dASfx+A6ks2fmIxbKAq6uBs87Os2Bsaw/vAJxIdQv2w
eAz95nofemm2VtGS1VpfZIDrtAtSnL6BQyO41WRfF3ElimoGzNyOUEi6Hh9UVerdbMk+FdPJD5eb
wVhlpmWF15lmbyKMLJX9XI2+ymrE3Z+KZ0/EJO/7FD5l9eSCLQcS+9mG6zG07mpbWXJoFZUwf2hI
vJJT9lJ3gCjGHmJvshuwnKYIXb9P2zQ4JGu7llYvwW6TlOUiDHFdN+H9gk7R6uBh0uMxlnrIMUx+
+UKnmReTT9+tIWRG/4/0V5a3Mj3BBedZn7oHsfjXii331ONXMldFPNp3SsZrOw0lSdanhH0zV9aN
dw/70OTJjWiOg/rG/xYAAnOL2Ud506GR9e8I9qgPqM/HmfQmntMJrYZ/18CwDkdILJoeJcS1xW+e
VvecJse1poe01Y+LfqaKFNbGNx4g4rDNoiHHkIqxrVJHzpZzvyZqJ2YaZYsA+S/bGtz32Ox6v7pK
bKCC7wfVats62EqYbKEoo7n17LiUpk/2MmFD3itM7gxwricbcDnAK8mmL8BAniMHBnzzdda5KQB4
Xj/aMYBBI9dSLNDNJ9xpuc/te2PWU5OEv/hgTzHzn2C1FYlM76BxnDCurqBG4XNivsy6eOhyPulk
H/RrkbTdfjXR3rExhTc0+IW0ju5bn0JgJ5PBKwdHEm1Yk/XddHGp9yuULkvD4LU3+rtK9Hll02/X
9L8IqfaeA1wZAyvIqRt+IuLxSKIQWpQbntII3fYUH2szg7XiFyZH2FJNvjgJh++PR+y0C5Pfo0pf
h0Xdj/56U7w0vR+a/mKtvYp583INkNVMTIN9Rh11W3dG0EAg9tBAf5LNO5rco9cPX40T7/NYBXtM
judl9t/Wqf/TwtjNKAQ8yN/kxcPR9iFA7bf19xaNLlMdqiSnae7S+AvyMQDgGmh2LfoH3MUnmq4P
aSpyNBj7G6WRNH4Jk38uQi1WfESQ8imeaLTSi2z1FZJdkgsluozN5kI0ECahSJcLf/1TO/hYAzpV
O6euaDw4tc1oCk74ZRhNUrRQzLLxBvvWY63zxEHB61ZyTPvJy2KQMniVl1PNdZdPIZRbACp+aWKG
7AnzLpUSIsd3pF/HGCgqJd+btSCjxIsjyd6vJ/zESYLvVqk412LF12fgknEadHgf/XML4yEfQHrn
djDQu3FWcT2QvQHjsx/iKcwrWv+JJHteQwdxWlLodnrP+PRpY1ek4aU1sGDWAV+0kHWRTMNnOyyX
EHOCKE24VsgHANGIozdm6wKmaQSVY5x260TqbG3FFxnka7SE4twujBaKNtF3QLw/cTugpvpf84w5
SxvzQWt5qdelgRvBb67Utx3pRwcMMoKTKm2UE5wFUEU9Ktz7xoBNzA2aqIDqS7X0ABvqY5jSBzyu
M2Fg0mApPcgGQC7iM4bCk2jAQDSVyVZxdeMdE/eLfasTGRY2jo+SmhNH8qDvp6e0aczRMzhakV+9
RDYGLOEAxaw+sEY2n+JgeY9kH997C00KOLrPm1mRJtBnf5nubZ289ACrWUDLRAxlCEUsm3VM9pag
y+HBR9U9DgTQm2FbSYLKgzMJP0uLpx7aNCS5LBTs0QfZaPnyg8fNZ7+JYG9n+TwS9XMCeVglvwO0
DSNM3zkK4H9EJ2r3ZN4bdVwjA3oBLqxq7m7HQgIoF1vO5aujrmTuqYYeMO9UWKwD5loPJoeR2QZF
JFjBHK7QjKyu6amNnHdKkTQQCdCw1Nu9Cpb71+jmuOsWkvNjL2LxUveieho8fFBAqd6Jrrb+nah2
O2gXEIS1GrVrxNQ+b+Ag/wQixQ1Dbekr3ER6rsV9raN5LbBoIYT1utofCqTWPYBavW9TJGzI5uR5
JTY9rlsflKlox8uKFuiiIyW+q1YMuNIxtwbVEGN0WrxSV95wIEkaZTM80vc55l8VA9sSya+kh5dE
bTfCa7EweghCNuACzWUS23DXSKHuk0B7R3+c3sYWX6NXQQXdBaR9S4yKYJZTF5z8JuUwNNWvgQ85
au5OcFJuflgsLi5E61+7UfxY0wkwW/w21mBM/brtb0PUQ9JSWpAW9S2A2f7Sy5g8OgbhM/jq0Fjk
pk4QVPHupFEPvYoy7qoDgQBxgI5E9nCY9a4Pt+BQT/ahr5MngGz10xybwnTQwEfaLqcBzHSxNKNA
pszdd7H/Xtf23NGf0nl5PWECgTNj4T5b+PNS7ZEkyhZ4VJVXv6fe3VyxbJovfszL5JZaix+6ZDrA
JM96NHaJ/5vM8BYFOUhHCtD1n4H83oDuy/oN5zaHHswAD22fpJ7W0hGofXwkIEZGIDXpun0FSXW2
HtjTKO7ivILhjm4xOamE76CU3HNpjlgSdcvlAByk9Y+BVfY2vfSoKrzY5LgLF7RNsgWeRR66FBMD
Ch+ti5AeO60f+iScyrR2u6DxqncFzrEMOjTWBNDj3Ihi2bofot1Ppj539foob2LSIttqN5N0PK4j
wlP+4kFxnp4bxy7VlLKMW9YWW1ovR7pJ5K6S4WPQyZetIAHTQX1XHknfoA0K5NIYOn8jkIGbvXJq
b04ASDZlFKjQMEgKlqQ7X926lqGO8z7F5doscZI1zZwPkbjjaiunxf+x2eE8WmC6bbSvVw5gWbJf
jKJIQmAhH4m/+PkqIn4n4x7iPNnOpJv3U7PuFYk3TMYqzWq5TOi06Jy121JlCat+CQoP0AJ5JWy6
6524JPZ3PXpAdUI0SWG0brlbmi9cujg8M3i4bnlvt26HACvcbFzqMMuR5mOdyaYerZn2fyby52BG
kOiU3c0JJgCHf4gAj2YR2uzGDDY33gjNtWkkSsmc7urAiHuwdRmqMzIfCG+QynU7zvjLanm3S9Mg
+a0H0xYeFLeC+wYxU2TZau8NHrfIXdjMgK8jve5UM2r8KWDU/s/zFv+fJin+I3j/70kKP4Yllnr+
/zNQ8X+spPvvZMW//f//DFhE/ysOKFaoBH7ghfgrYsb/ykAHIYXoz2jgMYjl/xmwgDDEEI/+R8QC
K8L+GbBAPjq8rU1MsB8RCWo/9P8nAQvkpv+3fIWfxvCRArRPyHlESXBLSf9bChrdoxsgNdgcyTno
RVs5o0L4HX1MI8OQUut2WzAH4Jfjh9FHaSLBya5BYUQMG0PAso7nu1pFE2T1uBgWe67b5G0Q4FNw
hQBlmUsx4s2C/o9AnN2ePFsB0uYPeFs/IFeiIVn1gdfAUEdvnBET4/fKj4c8pWBcK1j/nUxoCers
qEB6ZnOEgGewUAJwF71DIDqw6hNfS9VNmNXZhLurYwE/pCHj3xD+S7jiqAyzOnXQYl03xWUf64vZ
/NJ1CDKic5z8HilX4h1tuEJ5QkM5o1eGUvEmEF5m6XKomuirt/NvDOot5HBM2lM0FcSYXTti/ksp
2oAbWV/BhdJqugc4VufDmuaLAMdZp1sCQgxAUowsNvAcNLFD89LGtZfzaAIEPAZlGG35nKh9MKWP
3LpiaecTc1Wuk7looSfndqFHbboD6BFwFOm1mWJRzBpuamj2/ph8dmRFjF2dYj4DXl/VDkxQPjtY
1yTBzLWsd+3GikGpPaa+g+rrA0bpq1xlOffL1Wxw44l6SLoKVFH9kETkAR+9mKdph8Hx2FRVBswV
CZx9HyEmMr84f4cWBdeLXxKuT+OYnjmUa3+ef0w23S9+v5/EKUiDfU+jsnMzHGjE67cbHFM59TNt
+rKbEI/okSsA42gGhGSi6Dqgy9UIopnOP0UprLFmGcBR2OrV8yEVwdB5ogThDTq9OAaQMpS6ZNvw
EdaJd+gn3FGiajGlhZiwg7uapEk+eN4nJvpyHb2fpg50sVB1kMlrMzX4QuAEAyeLN/k8Iby/s0gB
VjWcvM478rH5qhwMfLmUstruFQP8yDqItQN79Sj/ginwMg9xrtouLabKA/GWTvEnWlfkjcAL4pWo
fhLT39WN/uzr9AWUUSbx76cg/QOPBqFc6BBjhOm8t7sW0GE/TsXcNQ/gVE5iVCftLGTuJTlzOeQS
yZLIq09MVc/rPOxnflMZnV9OmhVjFTaZJN+p2A7dGBSqD49VvOQ9hz6iV/SyMbYHjPqFqhqhO2Qu
jB7vCKIyurMXcOq5JvVziEZJEVkOVXtuiX6dnTbFFGGhQLosRWsd2ihm9hEYTuVSjOCxO0bVCgRG
jxCtfHQlBppHtPU3LQbT1qRLrFM4qWUDvpCYkxz9OKeC/Fy86g0g5E0wg+XlyjFBX7vEZyBj+22U
9yv76wqFDqfeYrwBd2YSnOzNAKZMf1UQVGFJ3EUY3BViCxOmemgdIDsAFOnNxhnVQiNKyA+Ln1xD
VZ+31r6ncrlGffNrsjD4F3+YCxHf0uLzLkpQ8CJ/F8DUWOb4q9kwoE4UQaixh/jPTp0CS730X93m
vYNOR47HWhxz8KHILL5i1cW95vNZuu7oMfvCdfNKiHdJhV+Go3qhCZjObdmFvb9jk/pcsS3hkLRt
6RC53lDRQqdLDVKbwycGUHLHBpDYesTDA2JbGJqcq5Zgy3mDQhL578M8PM0Gj9Sh9dB4GYLlS8bx
96BbbGnwfiPj/OgTxJDUiO60XfwJdHByYt16URxg/qZEJjzvXA+uDDv/BZwhRL9oPa3e+BZVtxaF
VtcQoHhoQj/DkTUfHhvKmOis2foN9tv0LLCkQI3LsUVWJUCrmzj3YXHSfDbsl6o+1FShUFiZhd5c
eJHKEhGeVVRVuzBGnIoH+F8q587+ZDB+t4vdYblCD9PbmeNMY0jgofwRBH8wWUBeRnVJHUPExoo8
hdF/tH4EcSU8jz0X+YLYKcyTZQJQA1/LW6fqwGy73tW+hTZXHTWTpkzQMQ8o24WvtyFvgmbJ3IIZ
iYuF7SYd8kJ7/hvzN++aBAYRvwovuQJCWaoFDOZfQgJO1HpArBzSHoEIOckUKPw/CYlkDFSZVNPx
Lx1hWqRTEuDDeOOR4Bj2XsfuEXQ7Uha1J9tNYv+XltCq/t40nsgNk/ASDRd8VSfSRkfdNe8g2c+A
+QKkzd1OpeYLFhNGEwtjhMonJvGOQqT/TIX+vJEUa73GOd9ozhLypV1480/6N1opaNgWbtPQXIFi
/SH8z9J1hxbSgaLLN/zqbAGZIIL4MoHQyVL0rKaOnyTuzMj6SdbOOvpIR6P/gVrMidzTYL2Tiu/V
0q2AgRBPCOiPhdtjHU5Qg5umz5rQ/6HbtcvHqNvFaTPtF9YhrQObWRKc/BmYaOL7JaiHMAd6+C6X
4SrQ0J/T3t3/i9EI3fgrnhAvoMvL5Hk1blT/zaaACTSwNTQYdAGOG6IgjaA5RwXSQBqBQLcfpnnV
JzufA3gfvOljDuPPvwRHA4wFM18eesmCDqB6QAUVjzeCYx3I4/+F3ghmyEvY6KGRgShmjDhgouIH
aC9dMff172axeY9yd2M3nDcA1GjPbPvlsDyC+O1L6uF8m5VDTJ/PtplvXYfNLbZvZKDG9vUIt68G
6ylSVDtZ6+Nf0CNOmhKs6nI0vf9MVyxZQKBIou0ZlrhESAk6wydx5MnhZmq9GaJO8w/cwzb21dXB
nG19+gNEePkX/QiMeRvHsS0mZKBvBIjwAFkjYEgv8FOvKKbimIKwyXybIiIYo3drljrIhM/hVkVg
6XH2goQ/8KFHuM7Hz+ezhnVMXrinG6xJSTX8aQQsMGVMSG4sL2Ma/+gCvVdNA0p/OP0FR9ZWvsM3
fK0p0k7czIcbONLghJb9DQX8Fz3SEuibMdYX7v5Bj2A7wZzLgIinSA0kw6p+1Hk/RsT9X/xI0gpc
VCvEm2l6TCRmrm9XDX8pEtpj5wxDAt4Glw1Jo6XtPnz5iyj7sdhfOpy/IyRYVrWCo4XZOOPtsot7
2erx/j+ok9GfHgTg3/wveYIpCnG7ASb9F/CQgkfDfdBiIsNGh3s4tHmwwAyuEzSXtrVv25aeTTA/
/DuhwgfES8efaWsvdTMNeB9MHqI702Q5/De0UuEOhSOBXRt6AlY/BedwGNC/6qPeppytCuE8WMHC
3/fuYxngnrRsBro7Ev8mPmD/QlOf5rYPMLFGJ9IjLxebQGIfULOvouaQpOrVE+k7qPIabWUr840E
8ZFCTmwQSSUKyuWid1ga+UwpxMHNJi9L4l6HcHlD7vg3zP3D1sJSIP7UF2b4ALqqMmBBjy0AOe2R
B8VnuMzjXkzEZbi8S023uymld3qwX10L0r6vwDVNlvwaN5S7bvwFDaqcG/ZK6/ZzGucy9cMDsiPP
1Q0Vgl94h00cD0Anf4Cjv47DRzKhgidfTcd3nks+e4GYlDfvFvyuXJK4CJS8ahtfXdM2SFRZ6O0d
hmffPK3Iy+U2Hj/mwQLD+8sWm6OOqyutAcbcrtJtms68wmYJ1zwZCqMnoV+LZOIgI+99M70tgPDj
e0mLUGD/Azj/kdYffBwx6iNYNKWIMXKKMxF4NcSEuf0ISYjNPDL6OW1bUFhG4bjjTNV9uF5TcHul
6pOfHdz7bF35F8JdU75AQ5u34A7LP04Ed/aUTHcj0U9UyZwjS8PreCgaW5WQva+tAWC5pDlA/O/K
rxADH9V9yOe3fkH0pAl7RD3F+hnW4kNS+Rhyc9u5UyZY1gW4JCyrrb6PpvhjU9zPeoNFRUt1HH3M
VWR5T8b2bZIgwCPMiU2c7mZsfhENy+txzZfBPzs5HAQhe58HewhL5QThCPgu4DCwPcw8TCNSrKF+
9Mf2o4r6rzXaSkqnYzr1T0sy7giJMyfIj8AGn3GN7TRrq7NaBU/TanKpyEH4UgIm9NmesOpNohMX
rEZhHdg5QijP0PmDOX+/WfbVg8cZWbyjLHjj2MACIxwBFs9hiRYs/YHu2Zye2xvoiXyqG9djG/9u
A/XOkXWNAV7mdbDd2R5dI5sYdpfAOYkG4FFVN5pdor2iQ7nvNBpaNgM/T7DRRhgKmCQAUUP67w4a
9cwj/BK2MSDY1+8Y966C+ShQc3X0odCsiXurxXxVGxjspk+O/0XeeXRHjmRn9BdBB0AEgMA2DdKT
THpyg0NThPcev14XPd3T3ZJGOtJW2xl2FYtMIOJ95r7ZB/6DR3Nrt+lzNvI3ksotCQnA58q8ZUwY
KIfYJuXYJLtLLfsUguEphL5e7uGGKbE3KQHP/eH/j7QDrOJfszL+ayr0wtj4Q9nhP/9d2bH/TRqK
9IADINwQ0Fn/ouwopQyoGY6rU6tboBq/ozOA2Cnb0NF8JFKQ1G1o1X+iM1xBQ8dxhNKFwxf9b5Qd
wzIX6eZvgDvT0E1p6OyrcSzh8Of9TdpJTRn7jk2hSmrBrlW9WmWaufW7kpp0pZ2zmQ5VRBYmdQSf
dySImqmdgsVEEUahcY6+cRe0jNx2zUstDOfXFulitoujJWF7NQSRyX8aG8uuw61TTwk5JmY8Uc43
yIzXbGjRMzUvi4KzGKubegiPTU57l/zNi8Wzq3L7Rqvqm1zrUEukFW60Rr3qQnFvLa21PZaXOi7q
/ZwM874KnUdf6Ic0S+4ru93Fsb3PRofThZblOLcHIThftcDc8MY96ZH8FH7frFPf2VQ6Ubu67vuN
HEiaBQbqaBke7bx8snXG9lJhu0UpPal6j2z6PqrnvrcfdN+5qVL/F83Vo7AUw1JNOokq9t7Xi52p
19dqyLZG2Oxtg/t6zZVH+BxrZSsfDVHsqynNuJyNh2yi1M8/ZFXkE6C6ztrKTN3GbuIFg8I0skP4
A5GXJ/RIwli7c4YE8abEu5vjR7/o35nysl2/BLZ6jQu10Q0JNB9r7ejhQx+GV800U7xp67sbxx3G
O9n9/L1ZkE3QBugSembXvFdMm4q0f27F27hfGiJYYOEEKswqD4lB7QLJbaP1hE0TIhskBjeDollS
N522apbA7zg1j9GkA0qs04srh/vA6bwq185Oqe79uaKOa2wAxnA/jKZTboyfeRheSHQ8xEy1lj2+
8hytqVDdADBp182Q7aADbTTa97wyzQcgXva6SLqzNWr7Mc93U+cTUEUf0VXDSEiwu67kTQppZCX4
bcaV/kZ+H7WueypkID23nuk6Z18qMvZTPn71fgVGC8Bb4mg0i7A3QmIFztJ44OdiEY6fLOOnN4ts
ZfUw/UxzWGrACRnUmDBJcB4gZYzxjKld3zUh/KuiwUItEmMkKda8BD1Uu2FAtaqublR/zUYqV2Ri
9qAV76Q9NmvJh5MMsFc2GoUrPAW7r901QDQofgSONL25dWP92eeoCSdCc0ZiEQI2EuklLeV/ItQe
ptq+pP1bh3yc3bJ5JsN4V7rO1a/LxcWlf6ObkBt8bSMKA99ZbWzdfOZCtSnwWJTZfHPzuqk0pgsU
z2Q1a8N3YDKSGy7iJ+8QBnl19Ov56Fo2oU9/uoc/Zq6LFvwKcImBihRzP982WAScV6JOkELSAcaT
NMx7kH7fjt+g3rTXYgxesOTWsgujIzXLB4EpOkj/FPpkc9uRKkuv+oOjbNSs5iatyXeO5TaNq28E
WYYUgiWUOps+/jTQHeOeuh/jOmXj/TJeZ2GfenXj7JqqJPuU5sgDLWd2ME6rTMUkCp3+yUAq08f5
LHxxilRWbCMu83YQausRFW9dCxSTqgVREtM6lEm9hZknsZN0LzenBy3ssPycS20bX9QGL5rk3RQm
KUFX4zLgxgHDsFe929+Py8OsnNkTNXjMyTe0FVbuE1fTEc2pPMVWEG7ikldGXBPwMDADUeV4P7aT
Ok81t6koJ3VUg5ykfXdVwtpSkdxkGr9lUuabtFtCQwLe1yy1nTkynbcNaQBlMdRW1EY0iIiN06CF
1YhQxMYl2fOVOX1otr8DlonN3gUvodZckjraB321c0DL+fxmSSO/uz1Ut4wSrtZrxJCsLXQ9HC27
yZmuNr7KjjS5HzIrQmgevyeZ78ex8MqBf3QNV6TWxx+R8MV2VZLUMbdGM5LIRROc2i/4Ec6a3tkq
y3l2ALUgJTAIiHR6cd1Y3iDioNSN9XMvrZ9Bj35hnZyD1HksAuHlMnujun83D8pfDY5PmduwVk3c
e2DzvCBC2Wm78T2ZxbGoHT4UtbpoXe0RsWHSJZ2eZtu+qCbqKsO3Ts9OR6cA09gcNafhq9CrKjSZ
OR2Zy9ShAf654qN69ufsaA7lN+/H14o02kDR2W9odfWATkP94PC6pOC3sYLgrM5LwqnC8WuGzWgM
DS9S8aUXLQcHVE5HcCdNnDdtXJo6k0GJkQD0ahSL/5f47jFKu2Xakasg5nGP3JqIbBLf+7Y4ObWK
drVq13o/vzIQ3acYmDz7ap0SZ599GIczzQM/pyhczuoLbZw2JYg3u/I/Qj7zTp3jWrrZLXJLtqmn
4UkFKvbQUdCfugvVDyKB+bgqHLpsCollJcKkXDk9QMCO1IHWrDDZt0NIZTYCiiMJwkypzasvfor4
iNSMDQE3Z4cvShNBLZ0AekoGrCQEkTvzTuPGkWXhayMXsgJp6i4mVGWfYqp2+lztsjTcNaZZE492
NzDqjMY/aFQXrcBikE0QEbVi3icz53yldCqofuBZhvFhzcq45EZIYI6fgpmkx4J4pmfKegChUSNX
DgydY3/QlbVOe5O+CRFXbzDQXEfVvswhAIsuH9pLmzU2oaWkX5dmjjHum9zQk3HH5j8E+wHqY2bV
j/3QvjkRr0eEIFrfVXCntOo5890bq1gKHel8DvX2oOT8GprU5Nrn0lA/ZSERoe2cXM14kmNDkKnv
VlagncWs8LD1Y2OIUz4BEwYJ+ka2Z6f7+a88ko8JiaIpnD8IOy9cBfdRE+ihMS+ENKBmFhL1XelD
X+4jhn45hUS+zOoxEqHroers0qL46W0BxpHiXV9cgB7tksJ9ivv+MWz4lIMNObka5AAnmcid55dx
JtiWFuiwWuJzGCbxoyFRPRLd9AiaxLjq6qseclAGoESGaUkUNeWt1QQtPXx/2lSjeTN2tFLaJgkQ
JvlLhZ2RtHILjOsq20w2jxmsU3EogvjkV9Vh1ivPLcYR+kAUerzQj3Yx3GhFfEmi7NS1+jVtTK+j
UFCR77MbucrxEeekG3ctBW8yqCbvFq5i4FGcbIMhRzy9Wi34CNfhWE2dnWOkL/qI4pL6N5XrvMqZ
AGUvccLn9EA1/SemrGTUxm6UJVZ9HlxTW3/uUkH3ddzUOooSWegXXNtDXAQ3vkVSoZk/40r7iC26
1CYJTfyFjxbMytbwOY3N7L5tCVvLpDyF8fgghXaH/H8MyBZkEw2Hyd33S/Ge1jodbig8NiMlL6ER
2I6kw2n6NxmKYi4eZNbu0f3Wvegv6dhcmtL1CvhQUFg8lPFV27c3foGxB0+2zsxT4+sWgTR7o9uC
RGILIkGb8o7awIR2Ks+lbn/UOA+yaml6OBeVpA9Fqz0kPgzHKo43QTfSQNYSeJ/ljVrsGIMYpYqk
19mSxz58tw3/Tqh6E7iwc+MJ/4tbq1aO7wXyJfrKxXVSOJ/+pU7ttWOD5hW9F2fitcJzNEvsrap9
mNvxXalyp9Nl46RCtXLtVzMer0hwD0Mzb5yifInskhhx90On5xwIZ9xCpvNUR0zDrNV9nfMSSGaE
RQUUA1MsNrYqmoy1rHv6qmNxQBn4DkIfl4EbDeGkreLaMbjtTTqOW2Oe3obZRbEajqqSp4UTsW5q
sptOkHsiTZ+xlL+FaT+WHBhjw9Gl2ZyGM9dTWak9BRPI14F/KUK6cZCHoqByVqQr/HXXFWcslPVs
GPtotOH4+Bs+/19l0cLE8D0VoEZDltlLWuWrCEah7zrnIKdGb8V8NpuvdAwviZ2t8G2astu4iXuN
gNfNsnjKIs7gtmQei8bYgwxw8YvsF9SudDX3/kngClqHehyXN9o+dwavjAlNakvKuiw3GASfcYz6
orcPJNzWmWwPNefNJJL7Vstx0Ypm31TyagS85QqjeM1j/9V0zT0njAu2FGhGme+c1mjWIhw9TXcP
blF7jRy5YIa0NY3W306TvrYbQkt8RUqweIuTcyCfvTVi49DF7g2CxkON0ZQ3LT/IFL+tABEw2w/N
PLzPUbwF53M/chvnAnLf+Mm5cOtjRp3cYoZegn9ba3BuRoB9EiyHOQRr1REBt6A9pf7Vkq+TSRZG
08m0SJF+V9H0U3Y8YCKLVnEmy03XAk7RVLkPM2jXTRuvXfrNY7gTHVBAWthbSxA94IqLjP1kEUpD
Wto5pJNMKsExw1PozK/IPDeRSt6i0F+Hvr4VTn6ZZzzqKkwekqhZ23pI8lAWv5oe/bKNfeGZoXmN
ihL1rJCC2bG65FH63rvOS2tOhYd9Tdy8Tbp1BbUD0gH1jHj44aLCdcS917lmGyo9xoPaxKq9s6W1
oc29n9ChBte8irm4G7XmbnZt/v/kigr8Sc3uGT16E2c8j1JciA9t9Cy+t01RQIoGnt0L7RhRwaFp
eA/l1bPbEtw79KhyOHRW8JFpw4llkKSLHG6znTrNLvHVqr+aCfyxPj9pibmJBazvon7AXV8PlAwp
eh1GIMxYjUfg9NsxFZfJ5g+FMVLqzCXa0N/JNv7RMHq0OadyHD7K4md0s4PvJhtfl3ua2rsyq/cN
rVMrz47TQEdD2b9a3fc6HbfVjVei6L/dtAbzQGeroteXq/t+GG7NmigK0VSfEVXrkX0He1cPuOmT
2ut+zGcx/uTi/xhoLrI8N6aGHCNHQ5ajgYc4/3OZ3yKRn5Lc3032grsOg10/FJ8BYNtoyq6Q8YBm
J/aHbAumb+4OkcrXXXmlGXyxaCK0+ngIa3dliJHWLHy/fkr3XDcu8eLRaWV8GjL0do04Xl7RjdPA
p5WNdSjz7ilvQ6AKRr1jmueYGKB5h/PVSrv7RTUuM5ISecxjZjLAaPQtMsgSOQuBvF5z461Wk57T
+qdRUhf1XYTfhfaAofIx1+lP6Y9PRtLuQpJv0/QJw9dLk5+0BdnhGJRM29m4JexyI+ZpW8yjN0ck
CeMm4o42ns2ZctzcSh9yY2ysjMq/KAdcXB/fRcwzWTMfyhkIJw3QG92OuaFyRazyihyAxuMYYPhW
FXsOtAcVDL+sSGN6sC4RoA7ppx9Lfp3f9rFoa7lyyOMW+rwNjW4N1IrY7XRqS90zwhCd2piMVU1k
lRvbPrw2xgNZ6oChvjsWJZeQomcqGno2gdO4+TBUsNO6dsMbFv+TWp4+mx8RexxCv3sNfZKUViOe
BkOjUxHdiT7xChqtjU3t2oWMSlu1MG20GxIRcefRc+MClVnlwvF6y6t8z57ySyIrIgiINZZ+S5Zp
1VK97KqIBN4iqxHXL/h4kUzcQmfaqQHUMXh7TMlTVDT32kTJIG1uIz3fdY2LyUHDK5IHavAfY20/
l013krZoTq1yj3NYAk2uQrGmZb62ywVg0al1P73DEV3PsDgNhi84LFsDkCGMt3AHhhByX+Be7a6l
4ktBwzbyXWE5xqpHJpOD8dGpNlkPYuL4cHqubRpgdPcupv0B+cIix+QDJqztnQimU889tId+0hfD
UZTiM/XDN5Kzl5Ls2xo9gZ7YVIHPNk5VO5x9KwJCHTr0t41uXw5VtRdRd5x9Y/AmKA8UHwau7sBi
Wu0N5jZ3J3/2bOiucDLCZO905SbvxpdGFygLxk7vId3nobbL8VGOlQN9DIp+TJCpC7n5mfO5GN2N
aBX3CXJgiOjboRYnl3TnasEer8cquotjbMLlehBTgzXr/CzagSuAz0hRoQ+orvxQJmT1Dl63H2kf
9bKPoqEQlpILD0v9PXdsb8L/GJEYTUsmRMliznQNUFRgP7WVaLedNn1NRczPyQ6qs94O4DejAFAw
cdVkFD+GrmiT+mHrYVNCRcOaidus8nrh3NHofKm4zpnBfOuO3PZF8jloD5ayXoZx2vRdb6wNreRa
jPe0NibMh8luSOb02bSJJiAp6eRyanSehROAT7zp6hK7e/oqk/QrNekrB1IH7YbpRe3ppQm3vnxq
ovTXWKTXwIlg5sqD66s73ZIHi9c1rG6CBhOsciN7Iuu0jd0JIo1dPetZ0BxTId8BDrD7IDr7ebuR
EbzEyb7Y0OSBTEarscE3FFa97cHleNTtKbkARY9DDrSomg8cJWfTROUz6FeZ5ryVNNqLyMGO5MDU
RsbNoRlXKrPg+rVJeSniD9jrkIREu45SeY7v1KYzD3SlvKgiiuEM3KeSyX0IcVSjwc224Gjmfer3
t1XCkMnH4NPMKvISc/sQgyPKqJsLs93OXHDzWSNgElSIKLx6JsSETpOk7XqSvP68BA+V1SyC6H0R
T1ff7x91JiE4sl6dLmGafnI3knAvp0IkNnptLneylGPZOheZzVhbr2JhbWg4nzp6C6CfmpfaMdfO
6PxU7dKJppVq0YhfJdYMJAjfeJVbxQc5fBPaLFCN2dLPRu/A7UFPcCe8r1627Vmp4FuFlsVwvtFH
50unkl3UCoRO167nvL+hofPJBTlZgSGhGaYTccjq1FhH2XRjzz7j5mRtrSa54+BHquJJj5EBuMEQ
VTiUiwQA9hD+SuteDd3h1TlM3xHAPXD2PjsSmnK9+I1j5J8Bnp2qwviyNHVbC3IZmuCl3TA2zNDj
aLltqrrdVeV0mxfmS9UpiPFq46j8EQxMxlM8rS0HeLP0181UkL6kN0KJ4BYG1S2ZHKBK4MC3dkrP
I6TdGLfFS9s2BhE0h5f0sOWVfws2kGeHng1/pLUnNkQJN7nNZpBhUr1BG+MQz9NTMLafZVFd05zX
tl9IZsL4N6SkrfJbVQYE4vtH38q4fOSfTU3lf6ApivCB0w9WIwoAc4dd+v/AWnMl9SEbf+lfG2v/
eUX0n6Hpf/7nf0amdcn+J6m7UkllY2z9HpkW/2YJy7VdLDXDJQVNTPtPY41FvTqZaWEJ3fzNc/vT
WLMsQwEe0IX1v2fSmzZb4P5urBmWYxuWbTnSZX2VwMP7a2b6Tyb9NLdfDVG/SQxnXdL9qeQ9ojZU
zvJI8sUzICS5PsiNkEwHVWCAgXDrC0NtMd6o7gUmbZD2lQIOKhwedmVkrIyCSWVfQzDlnWjeEtYS
SRKgmHIPxLtgznVVfnT7zwlYg+Frn79B7oEV3AwG779q5L33V9p9kt/FxBCYVaz7GT7aAIZ3TVAd
mqWO9tj/wb9ntJpIhxFwMpPx7Z8g/MDJlwPUDYijdARcHG5NxSHLJhqjoiQBCapPc7irQThv9lCH
X81h2PsxPSZO48tAtHEgfeLL10g71/8FIj/I0ZBRD+c6fqHf/VGikOUtcw+DLJj81now4HW71Zdi
3uyarSjOdf8iU6bl0xTspuLwOzO/Lp/84kaH9UbE9hAte4ZC7nETpGOSrf8Bom/kXzoiYlVddKBH
JSggCvS+bWzNNLoLqBcF0WtJlCdr75VNyih21xM0fSAVPP63kWKnCerhhN/l+zeDRqcJpH7PfAI6
EIYekbL4uyQVBmBfI4BDMDWzE8+niBEV8pAGhxzQs8wJKAzVSkOFc3zeLhy1br2RxrRHHS3DpyC+
wVypXVwxanR6dWOlXvyyMPjn8kgp50K7o0o0z7E/SXyYUCbtdv83Bn9afxkGulai7cD4bxNyiOTP
zOBGQkWw5O3UHEyHOB+uX1U+KhnuNNR481Fm3TVjkUec3VvypYcDlDQnN0cZoUqP+v9XdL/g8iHZ
1wU4lSCDwka1MIihrfiIzhS1eBaWxSAG/YDMRdkMW+PYRBPyLRT/KMvPpZGcsf6wgZoNcczHMh++
ZA9XC92NfTyzAiiiDRbsuwe5lFkT/cES80mHJwDIP4nN06D3lwXkn9hgyfsSRcUudzCbzlFlVEdT
QvQXDY4DhkrwG9RfxhA61rX5vHD9JyAgajyWv6H9Z/NTlihYzRq6m2cmMORtqKp/Y/wH/KKSxvtv
MP8NAhuVotgv3itg/6bbV+D2zddgtA8L739yocSxUGhB/qd6d540bsCDzldSq/sb8l9lxvtgXv8T
9L9JfibUKHpfNLz+Af5vM3Rvia96+xf8f0JqSfU03vLuUxaMDSZlei0h1/avVgIE5YfF4qfmoR4h
zQx0eKcvYKUnxfic6WB4/7EaoA5BggM0kPVppPI2t4xCrdjUZvLHhoAU3ERD550RfO4L7uLfooFn
Ev5jSQD5aVYlcGlkVYAmtgN5sikNj323qZ2zbR4IFVC3/D+vDshnaw2qbtOyPsC1q+uMDWyU6T/X
B9ik5bTRurisEIhS9yqIj8b1/7xGYO7EQ0cy+29rBDJi3pHFcrw/VgmE8VM1kkC3/R/pludALrfR
qfjG5DqPRnOYWS4A9R1iUNa7p9xxKSryv6IEmcG0C01u0TRK/7J0ADgQqUCWDvg9jnq/c50JiMzz
AjFXv28fsFMY3YLlCcW4XpYQlJX6EHzEKutxAuhe8bujZxEc/1hHgEB9Umzxqadzjz8UAQB4Ywpy
sCqKaPfHcgLNFWJlSj6ef99QUNTBcekyaPJWZhZMD9AiEXMdXQN0OMN6mUrMRTLuD7DaN3ZJ+8Xs
bt2wOPQqeQAF8JoWpGST9NSapAa6+fW3lQa26E89A9Z/3GoA1/JIMZHswp+7DdjL1xN/ZoHJXzcc
CHPPpBq1EG30y2QsSQ28YnYd9OlFdNAX/tx2sODMKnDYCRv0wBIGmeWh8Py++yApoAumistrDDOm
W8QQkVicmH5xdiLz0TGJuMeo8PyLc4KXv29FiPp8B4PkZdDVth0qmOXo4W3PBskTv7PyVMxI0sui
hDrmR6I1M5d29B5uqOkx7IxnYyJfQiucqkB86YGPh2wtY6avzlldPZVj/SomdUcq5BpKKJf+jF3u
DztpAjeKQwIB5fxUR+ioecRmPDsEIzXWm1YS8p11pBmLDXVaUrwjhuDlGKxfYFwMI3GldQaghNeS
I82PWsHY60sFQDI9Oj2yL/sm8AKLi9nwWtTldBpd+Yh72B+WHQyTkfzCVoXvb07rTri3NBYe/HQq
ziBICCB1AZiRigrYOBFVcVLYNoznLGcE4Qj4KGQrBzShDb0evDdtoTyN7n3hFsPGWeZ7PVzIronb
bkrombux6d8tbXpQpYogYoIMTS1+GbnECbf/XM/QxSwoa35fz9B1GIKWry46TxbF8S8Ob+Ng09f9
x5aGYual4wAjgRxCbCN3QbxMkqkaAWosHqJW7il43CV1/h4M3UvOWZW6LSij/CekZblOYIoN0ewl
ebarLSoSbmy82ZRuynSRIBxjY2vy5ITFrslpy1V9SbF34Q+xk47VoTOez6qKiBpJ5pay+u1pb29H
f9yCcfe6ZcRJmHXqZeixY+1qLWOQuQxECZMRgLLbsPenleqq21gHf8MMFdTz2liGKmGmj1HjbKbc
8Ypl6uKIsKOGw3fZ9UC6ZxnPep0PQKZHn5EvvhSrD12LjBhTHfyFdcDKQFZZMvDZTH6Qmzu8B+0q
rYLvehkPHeZEA+uzxkE1mR+7GqYF8ySxh62zDJhRqN/4fmmstZ647cj0v3aXgbTUnU/o4zcOkyrl
1Xk9M7saVh+sukULSOb4u1tGXGvMODGXsdeC1Tgtc7DDYzNTcV4VzMjNMizruSCZMrJSwmGSrpeR
Om/8n4oZG0bYS78M3ZaRnghlb3ymccmtImE6HxXrDJZxPV4Gd2sZ4dtIwoVbxvpUIwbCrF8y8+f9
cC8XEcAUuOyubLn1LRJBsogFBqqBucgH9eyzoAX93Wi26YKzQ2fog/FK2YfbBgpEvUgRZbhAqMd5
Hy8yhQFqDvXmIV+Y2vEiZdB09CitsB8QYD/DKdldVBT6buNHsUghujHbG00rSKCik2TUiIF8ObsA
CJJASRmr4VYs0gqRrnOyiC1i2WGxyC9ObLKHD0GmlhVrDYh307HGjkG14S+9WKg4XdVsZlQdgbqT
ofKQcGtgLRbPFEApC6MEhTYYdmtT6ACU0o5dN8aiGfn+nTNasIOjPTIHG3LTXz1FbMQmMmF0S5Cf
skWH8uOWshL6Ujx89YhUqjoXZeilqXUSvJBQcI4TnJtVtEhb8yJyWWRhViwbrda8JQSpOe6yPapY
O4iXgpth8snQxtiPdlaioc2j/TKgqSWLuJbzkaM61h6nkpKkpYsYLJj40RdRLl3kOZYDvKKD+49+
OfBvR8ezEfQG3V5UpnQvFq2PC9OJCjgOtuVFiIGW35GqhGy9qIQacmFTAppq+minVPZhs+ejXZRF
uWiMArGxx8nJFvWxJ7hDXeROLboksg31j8A6UTTfElpjLkPEDEYfFppxzpTFFpZkrzelVyN6Fov6
yemxQwSiFY8wmnSg7xFKtZr712/K6aKhysRAzubQ1pFXmaU9Q0fUX3RXrUR4nceGlAo7G2sggHuU
OmfLfHKNRIdQZdBZqbfhouhWi7ar5fYlQ+yViL4OmNMBEbiW7Rpk+YnvHhIzYtKiFouhNtcaAvKA
kNwsivKItNwvGrOF2AxIBjiStszAALtGNlnxzF/GSLsOAREJUUY72Ko85Km2NRGztazZSMRth2GD
KnL1G5AXvku1qOAoOwYJHHWEcNScKqTyCclcxPnHzMdvRErvmD8iVezodt4GM99mhWyH9K6Q4BNn
fO6R5C1RbzWiExX3U7r40SPZ0XWNkF8h6FsmIUEE/pH1pOw32ad9/0Yjn8WYixcwEHnLugC/3jq0
jGs4Z8iUcl9iIkjMhEwldyC97yQmA4M5CDZsh8j1PUyEj2axI1iFtJ6BsYZAgQPZfgRTnkPywcMo
S9yMYO6PnUw08CkPzhf1TkJT9DAWDyTUWPLWYYsk2CNU2Xj+iLJgm2gQu8rFR2kxVKj5bwBdf1Q1
1VDduqAKkDgffpltSAu19grDOrHHg/sHVo3CskmKouPjmt0Ui5vDZpRDiL0ztekdOWevTDipFv9H
X5wgsXhCFuaQBdcOdbv7THJ1cbjOGZL4lL1GNwF6QCNBC+MHwmccB2AaHPagbXVdOxh1+8Plal63
DGiYWId6ZslN0DMudO09CFGMlLhFcNSuzuDfBlG5FnPnsRb7rFp25FXWLpXtXV72qymSb3E1kjFk
+USWV+dwKo8tbYtMBYjfkC4XblodsHGYdXT8FvV1b5TryjSPSR4dnAKhvzRuRLbItfbLOMzHmI93
ONNyAcZGPlDfuWm0gl+GNM9KUUE7cd2C5mM5bHFUSfwRcelY7N27AUwUderhrgt61BK6FHnv6SmM
Jb+lFtW4xzSkvCDcfS6sOzun250To1m2eC41Q0FwP2EhTQGFtwygmKCTE1EGgVJ6eXSJMTfjoXnW
CvUy1dNGL42vwZ/fs5lZFgCLmzqUfejL4ro/uRlLfjUa6kXxAYpsbXH1ABFIs5TCua7OuNa3gqpi
UYn95KL0RsWLWfDTAjwA4oy5m99wwH0sSaub1Ag/MigRJiOmYr+2LgZ2bFPCa8Ma8UNbiJzBtpX2
OZ7LVyjLn247r227eRzIBdP+8QBjnkyUImfRGuqJD1gr09Pg47Ozk2sd5l+0j/Afxhte+asx5UfX
Vm/ThAvLnsPbvjROMsl4vUTxSs/ILpnsa9U0zAnttR+Co+r9JdE6EDxJnrj1LKtTXjOHK77mzxd9
yE9tTLDLmZIPYSRANtjs3WXiGzzd3hqKfRZD9+BNfqvIFrQue7sKqCpt4LCkbqLfVc1cj0TvkK4N
ibg0BX+63x8JZ2yM0X4ISvu27BEc8L6Hwnqla/ljUpujC/vQO9lh7Pzvrhg3fgk9Lx23eQuvL2Qr
EU3a+45vPR/rbWuXL8mg3aUxxlABcxKphNWP/n5qCUPjJ5GY+OWkBPWMkrXicRFthzx+zOMes0a/
wVI7E/c8FHw/KlW8TbOtcoZDUfYISvJl8ZuIDfBkzanGmnLCfFyuD3HF7paO8HFhxsREJRsD8ntf
Bz7VEaJw1B1B2/1o+o9mED/2iHl97t/BwrsNrOTVkc5+nPJdQhSdTbe34IbeG8w7ToiFcCR49SzB
p2hS42bM5j0HE+vCl59NA4qKZM0C0I7dkZZinTy1I0g0lepbMoTXcOgQkYJzT8U4NIxnk5UAeR2x
DBARLipWgmtEJ0mpc0DwI/8kL5107rNhT/tWV4/NwNYM23rvOX6IaDxneOdzPzyIbmSdy0/fSRpV
5asR8ksJoQuRMitJdWIMALuID9qA0+PrXuqAdG+jU+ZzVrPYZm6mN/h2IMo+XP4kP2RZNJcDbl74
CcbznMgv2PK38QwFKkrfILCRLtFAzzXTftbgrJEZI8imbzrDeAzmt6qS27ny3+xGexROwyNXJRdr
Kh9jyzxWQ+CVAfDSBnZN2F2N0nlSLpG0gR+Y07NELM8fBN+xVvsfPbqCZlXs0AmuTAj4ust2IvpY
iemlYvR6aKFRj5gZFE+pnHd6BtbDYU1IlxVAlvP3ZAHpRdNALV4OW72qnxDaKWvHlKso2rJbyfyc
Dfs1nK0t2+l3JCBfFc0LsF5r2Bx3oPC+2HCxnynklSV3TcpbGTsCRz732fjjIJuuBiYNovM4+IKV
zjiWJnffhtlkKPW9Mvr7YBxPcL9PWdV8Zj7TR5s99cxXbOLickEpvdfq9z6dtyqwH1mnsG5F9MVS
ti07gAKoGdlBW/ixQ63t/52888qRJUmv9FZmA9401+4Dgg8ZWmRmRMqb+eJIdV0LM9e+t3majc1n
NcVmF0kQ4ONg0EADt6puiohwE+c/5zsNd5bUMtlO1bKbZu/gW/w9KcJoNSHGr2p6ZfrR4mouj3XM
Zd6SGPWLbScxWxljfikY3tGEtuO2Qlpx/AWyakfTHBA4bxct4DRL1tpKBSdCgzcRLxRxV5NZeHoD
8qy+CcbkzoSXqV+4g9+bH2ZDdnZeNDQQOLHXXwCvEGNrA+7mFglVwr/cMojEL8twq+AfFX6+L7zw
s6vkJdWC80IPZEpUAwd2H1aUJ6r4Ea49X2QxjpZqz86oKAOn5iUsIJk1NwWfHGyeP1ULrt9M7us6
hJQgIk6t1QNG4tMANKhM4vdwsjZYm09O1D6ESP3BZB1slzJ1AVvXwP1TWPZTRNQCn2BiQf4g6bDM
H7CXxGbxZz5dEJJye9OJ38qcee/lvqfwLPXZbsqo2bvYq/NyZr5hMzNNLdpCYrGmovCHM/FPEGV7
kZvP0ezcyhDvTK36jT+ZX7bssjUwfljeUMYolOrK/K3G1mu29kOIx+UmMGd1mAOW6MnD2bR43UNq
W+iJ4A6Y8QZ9cXSr4EUy3ihscQ0ysTNpc4qz8GLlzjGFLuU19J31LmBL/YEsxqeEER/deiw/9g7w
6lPhlId+HvdJnn+44BfIZK5Lu77vF/9gOcbraOQHkRBd9t1nq6hw1zrOOanEDydcnnB491ZPLx4i
FB6xaxYAEpRu8VGwRrLP+CQ4SYbX4NklYkk5+peuJRRex/0eg8jKT+2HGKSN7RbHYJIHmrl2PR4s
s6WJKiUrlIJs48BFq6ar/JugGjZto66OYTxrjknAvUlW3pV8KVSBJfmA+HOCt7rBRvg5udmrpIMO
58Rrb7VU82m0ZhDvq769As3dQquAYAsHLs2YzpcRxDSmp21wX1vtY5YMQDawm9hyt2T9znAIQcTz
peFDi1zQkgRmSFRFFBo5RGPSZdoLEVJi7twwALtN4unc8uc0ABNiz8eOyMyNa9hry4npeHXvMAWe
K3de+6O9oyr3HgrkvRWUb2XIQuzVe+XWt8y6OXCXWMrNFV0LB6gF654+D096nxr8VUXueaTpNsId
XJop3pdh3+puFO2eS434mRPLEyy8bUlPTFM99Rg32QlIqrSAZv0FFkz7C+cjad3wXND2NIfLqVo6
mOq0EwBLIZZwtC3O5kZFEUXDYdW1zwVBVjIH92Hub2oiLh0EDbJu69xnVW96b0Wh5HlgNfZEDCI1
ab6lnZ2VRzNsJ8+55e4XADx17h1hyX4Q4062FXfCQhYPZmrjUWx2VE+tM2dZuEsOaPwBoeOxwHZA
y6ObdxwQ49XUDbvKVrxPzjnymi9voJFQ2x9t7ppg5wwPOcOGEkMuXCjOnVN18Lr0asS8YIYBAMl8
jENcwFVOY6gZ+3uY86+VBB+ZBuGjy5l0YQCOp+NskshpMKPJuN3m48SoLqy4RNpHb0n59BqPhd8Q
oMjKwxjL3Rz0X4PsXinveCD2ZjLQinj3gOZ24942iZjV/d5vwQYxbbSCYt8wJPERcyHWbAjv7rIl
ZKqq5D7M2adda9UJTHLjaB9iRAkvRTic+FtNQQcNBTIW1LQqowbZ3TLCX0lkvyai+Yx8XNESBVqY
z9qaOJcH49qK4k06PI7GByzIkaowq60OilSzxSKD7QtxUmxDCoP7SNw1o1rNJdEweJsUWM7VbRVl
8JFCbsUhKOwyZVTalS+O1Txyzvhd9BCxOMZwLE1wOAHQ9dtg6w9iX+iGG8Plg1QXdBDl4p11ett5
Gaj2Ssvv8R1iCySXkmuTl5ZbhxEhtAf6U42KELt75fV/a2VZ34x5Yh+5P//usoDwTVJ9U+6CPJTb
1yDNN8viqDVMcqi7ieDUu2S7ek52ainw+VI7pmNJ1FNuQrM41KQ7bzw+7si8O+In764J/yNjqFgO
04lKhVVLqM+f6mintCkSEjhzHThYHgzkm7Jrf3Gq0iennbWgSBO/oE0LekZo6TXFY+wgTXOd1Oxu
Y+BGePR9ukrZrHOH3HUkZ7xwFSa3cle2I/BdkVAf4IUwW2h4C9uLl3PQRV7eN4F1kLLZiJZcUcIU
OJPX3haUfTlcUu23OZYnL7f3htfTjeR8dh7K0pQEnzRu7LCFPgdy/MDqvpNh9jUWeF8YubCcSfNA
Lm0/G/ZBsyBJlSYrNY3J+g8CZNcUp8ZIzLt0NHi/i19+xOcyy1GW4TnXMBDjOg75/VH15rm7SwnR
rSrTv3MZY24b+SfasbOG9wLsafMHg9WcPjTlsehROpM2O1NjSLymbF9c3A8Y0oaPqTTLjTB9UBD6
rp6G82vdxC5vZb/y/XHlZu//SHrMFH0Btn/t2ew4Yf8V9tgOdxCjbtixn7zyNgnmj4z9SdMfA9Hv
I+JuqJ+wNMKxhLzI2+f2yLY4TGMgruGhgERdODVFJJoQ6Z7kyx+IyM6xL5DoK9Boolafo8uK20Fy
yzQrsuq2Inyu24BrV2lsRk2NTPrszHkjKBpaennBF87zf/IjlQyusrKusSOTdQH3s0wsjaICxtZa
92Oofk90f2OwBwhF5FGBf+D0hNkNQf7AfZe2RWOC36MmIhjpNOwoBUId/q7iELjrtMnS4OQE9MYZ
0dfYktbNuK0sTQJN2mm/Bd80KBAJ43TmTPH77whKq/hxBwdRz8k4hLefXfNcMZGP5HFpB8bc3t0C
rDop5k9Ec4j5I1tKBrH4P/Ap1eSRmmLLccNsXU/OnWBcXCU8FnzXoqmJUXFDQSnYxs50qYVzUUSc
QdXYQ//eFMyRoGfvbEfs8njYMUU6ygBBYoIjwftFL90UBOA/aW3xJjMCJiYuGNc5n/X/kWHplQs2
3HJc+R1V6uXAoZPsN3MM4TbnKZIjGJ/21ET9rSftX36Mk9CQpyqK3/8Vc8lklbEg0Y92kujz9ve/
J13WTFgEEOMpu+ObrDXzsiXAl7vqsQd7OeeaYVf9+jv5sote6IEhhV6CZBbWQLeNxa0i9C4LGBxp
vE5t8TXDQ2gZqgzRraljMk257RbtsemwHXRWCdmKTrew3sw5CmR/58rftnaTdRdYFC+an1nFuDMc
Cf2wTw8kA1bejAtzq8IfHM+7P6CaZUa37WRyu1d7vzZfeMnvG7oXIMYERMxt3PzkpInGIBJTB18A
HgKo2znOtnSG/b/yN5mgXfGyX7vCoetHK8LFzHiOigtvVywW9FUu49bMrIL0+D7VJV6N6e3/fyF0
CsHWoGGZ/7XZrKzVx9Dm//t//Y9cfWR/YXz+/Sv86Tfz/0aSCbeZBcbBsi0HP9effjP3b66DCzl0
bNvVcIa/2M1s23LBPIRuIIQPFuLf7Gae6bk28GzT8TCwOf8tjoOnv9Rf7Wa255FyEY7tuQEDM/FX
u1nvSBtEOq1x9sAOWgeEC4vcfFMqrnhACQgbAjIabOV6FUHc4fZONGi0wnvLC/4QPKe1CHKPFJLU
exQt2EZTftpVL7bkD46FbsOePLKnec40OQoWrYPW7wjA7SqQ1gMoruxUEk/f6lYuTiYYVBuqE6Ns
oDfQ0yffgq2ZUh+i62NiM4YqIlRl+rOzbuFngRmAj2OZ0x3X0IHrooqR6Bf4kkgSmFLslS8D4xxH
GNJKx2JUPxZvauwfacPB0UkTfVHC3ukN/EA15xm44DrOWorgxTcE1ESFgVgxy3FV81vSiLQiDfPV
9eGDjMYVayPxN2HdWxDemb71a6uhzIIinZHxPzd6k1GCq0yc0zUcRupIdqOF8G0aFR7YZrn4raZ+
mnUFx5A8v1urax+k99JO1XrQ1d5urisf+ldRWZiavIcYJkIxiKc4MIKdYqrMxpxENxap8Cqn2dMZ
6Z/OPEnQnauX7ExGmJQd3fxbB3iVkXuJB2wp+lqT9PbaKEiHLcn0vMxhjPTS95zRLvQ8MTDP7JJS
G1BgzNkSbdlxWdsRgcQS7WVvZps+oa0vMuqH0F+OaGmop8XWM9wDab1ffRk85P6PZTsvxlhsNblS
UnCT0hUEaPsjGnXTRVXfhk3vU6iTrQWSQGcIner2AkIqdDw0sekegyC7zLmfbuch7bakAQ7+UrKR
6Vxi1nKhmvLTlFA+X3r+TWsgdvLe97tFCYqABxrlLeCN4TRdC8eLz2msQX00soS5tbcscz64YPLz
IRQnZx6IvJIWw61Lv5qAprodRu4kY3/KSM9NUwutHipEGRgEcR1Z0ggxrwRTpMRn6xhd72hXzbQh
trrKnPrdlN6WIPhMK5+993K1azjkzb23c0v5HM+oGk7L3rsQLBxBuPIiIOguOLXgDIhJuCTq+XRM
83IyG8QtkUK/wEeS1eyAoipXFP0RtuQqSUxsFRJQLxT/hgbPd45XBZMnm+2NrefGZazPQCP4KZtf
iQ1r3Gdmju24945ZweNVzvHXoJmfPOLZOvCJ+jTDbVVXl9JlEFx1KdpTCRYpR7+Py1d4W/uqkKcu
NHVb40dRTL90a+luFsRP5xlsIW08hzDJ2muQcOswlLar0LBgs8ysrNQf0OLrdcsDmY+koToYQ9gF
8eQ7bftmmfLqW+ajGopHJ20eljaiomIIohXWXfJgw3uS9iTtUlgtpRESIgDe5tKcmtROBp4P+H9U
vWWGQcOlceVsgtRqfbRhf88w4NCO8e8kivdpVL+Rf3w1anpmA6IVE/6kyOayYs2XvjJOWZdtZFg/
VebAQxR2L8k8gnByoydDIS/PhrXvTBTjLB6+ZBjvW+U9ybSElUJrKdcuVKWIpHmflcelXC5R7m06
VcJVcplAjgy7Krm2fZo5uBZvi0D91smznC6CwDEfmLODf9JutdZjolLhW0eI14XZ14LZGcbdPL1R
EeZEH7+X3ccfVdy/E8zg9uGKN9di9iPoueLm9Gar9rVxdBkJgxLBu0wHhk69ABPJ8JJy1SuiGqBE
NZ3THOkJRO46ITA4xeMd/6C5SZvlSGUQ7HCXAr48ku99Xb2RXj2aNYkQLGoyqG6dhfiicDrgLshL
wuNDqSyUg95hlN8xVZC+fe0s/6kJ8J4o33vmqT6mxrhmj0k3dpqR66NMBnc9hJtIPPpOtVNCndMu
3xEpFNB2kr3XtCfQamjSxF8YaWwXTpBux9Lb1uWukP2O0rKvLCvu2UvfPF/r7f6ZEdXBsptzXsTw
+OdV4jZXszOY9WQ7xWrSNw6SBDbCkI9SkeFj7HHGTDbgE6YPcUdwnaSiSSQzi7iEAkZYOrtbuwMD
9dgeGAVU7/6Q3o25Ip6JAllb9Y1vDK9tS89ab+fMWNPqzpsQ7Gj986KBYEmIsQ46gk30NfQJxqac
zKpNKFrSVv6hUP0P3XBQb9gcS3szTfNWx1eKntNxJbz7IkLW0gSMuMZIzUds61bTq2m118irt9AE
vsM2ehodciQtq4pfgPkYeAYr8sVeWVwTazgGNipJRyEtRab9Y0Qp5SN1XgTy2eXqIHhf4vbWnK1l
F8xizzs0rGyrwR18rPLxu6txGpndhTjsefGm+2jAreOD/W8AXUcNWmNROgS7+xTlNSkvfS3xchNE
j5EPJ5OSSPj9xrCKDPdTqvmAi2Tr1EaxskS+7vP+JJPubBYNomjx5ZnxllaY35E9vBVB/QRUnAsY
vxeBpPe6IhFIs7yPm5QPs9wW8bJVJTiiGNivVbRIIQPyScklW4wD1FnFr40Txq3oAGqoLu5nn1VW
fESm/xCG2HfTbkTOnN8aC/J/2D71xFxvwtvxc3n35urBQ0eEvQ33KcRZHjdXb7Z95LdB1wNN/nYC
MniHvXeXDeJYcgSXZCuVKO+nebzFxP+rT5rLPLSUsBJjSpIP4ugANxXJcJ+skeNEn7lh3XYdbmp6
vVpgbWaxGDdu4p4t8FGWPe0LHoeWOQ550i0NzvG6LmHMxXmwb2v5OlomrwlWJEd6eygDeN6mO3S0
t3kaL5aw7rh38na43xb1TCtsT29Z1e+5OL/OZfVm67BST+eJR1sP4Jbwvp3aPQSUQwxmPYoq90YU
IucYFL4ujnVHExkkb9c7jOnEfHJuPmDUso3Mw6qtUKJcTWx3j1WkDkMOxlHKRW7nxnyoXMyiUUNR
T+uJTVSo27A22RlnAQSLflshGWmaEzGvsXqlkBOPRJ5fez+nb6T9ruXy1BTyJaYPJ5T46Nmb9zCQ
VsMcrxRTKMUECqaaRRKHxQ7oNl+QxtfJdW+tcvjMzEem5Bw1pTjko44eUFOH+Iy4V4lhPbsWBk5k
aK/Fz16X9YtjJJfEW+4zgLNxgEeEwQMWLQ6mc9+f+2GOkIOzdTVVzUtq+d0xAvpwM6HY31h5XHK9
TS5/IAL04WAZxS/PWvod8g9JCB6YoFWbthhZZjpAo62h9iPWITZyMA2F9kpWfDVezNu6ii98SCD4
1Cw25lpE4ykfsTN2zmcy5desApRLl9U+Grw3L2AA7wm8AmWunI1Nv/LihLusmDGRICalRX2HNs1T
SfqxhX8VD+VHYDe7fAnI2KPjifShbsu9aNTGDHH9T+NOm68LGVIecywy54urABaWcpfhlSNz+mJL
Ps/dAOPHBmEISTXTTbvOxMkBJHrPXglh6DBb0/dUujYSefvYidE+2zG0ovSVUTTjWcgfnrF3a+gx
oaBDowpQnFR5xJr37cJFbAdMgrX1XvCXhpzVOUEVxOSLKTY+0Km4tyTp0GK6G2XyZeBkngPGLQY3
9GlGy5tAwhYwDxmXA4ocaNeWc2vdLFzZHfuHigV855hwopAOGRAzsJO3HsgZNVPSR9+hAkXDceA1
Ak2TzfMuTHgFXYE5i8ReDsTGA2ZDMdiN1MllvlClYTc8kX9E3wJWnSExjiP/UcAvSDcPmXkSpJqb
E3DOBHsDS2fQVJ0QvM6wtLeIMutcmNm2BcCD34yCuri4t4cMS21jnTzb/zAo7KY9yKXMPPgyNM8n
0mSfmVxK0hZ3UjN/3KrfImST3Fl+DVmHBgIdqB/c01gWD2lJ1sNIuTQ5GBqxFfQfouIaM2rO0KCJ
Q0uFDRKzss0i7b9RQYG7NyqPIpIvxEW/ZhNyUQ3CCHgC/qF1aCbnGsQRnAicAQIneUTTOZNkXFcK
JJJqk18MV7/7rDgCczjzgOJVTP2DgPKSJ1a4mcAr+ZbaZuCWgpZYvQmAacr7bwX8aUVlz8agaW4C
1ZSJlnRFdFspdC/4QccWqFPdcnoewDwF9Uh4xKS7B+Vp1iSosCwuNWioCkSUg/VYgIwaQEeNIKQa
HmFLM6Uahjd3jsZM6d0WqAn5SRBUgtmEsgKPIYn84jC3afzhSMMPM5AKsgEJJAnOCkT1ptZ8qxnQ
1dyVe+7W30Bm7wdAWD0lUfa09peaU7EmZbkgs7IYe6ZmaE2zwonZvFuuSVSlIoQod8x19oB0b2UW
vfQsN8ARwXLhPtGULmNC0QfRsFIAvGhEWCtsX0EeGOtWM77MyWDolvIFNP8Lix8KsmaC9WXL6ZLi
d+GQoS+vEnjYrDDUTJon1vjeudGEMbdYYsqbClAjDSfQVJPIai6f0aDZZIn3LGlkIgCNHTAATj9q
kpmem4aabeY009buF0RKoGeW9mEt/a2dU68EFk2vjjWYNID/29mtHDB4OOji6QLnp1tLmzn4qClr
fEfERiHXiSawKWnhnFzOFmg2c+6eSwd3ef0HtY2cMiDeBOYgYwsJ2o0Cu2LbAHvzbLXPuQIOdnIr
gMFR//HZA4fT7YNFtbyi73/7I71RQIEMzWem3LwHLtfARFjFmjfHtgNgqFr5y12jeowfQOkGZhR1
Gb100OrIJW89AlbjLB7yEXemUhJHakIV2GKzeoK8G5j+Y1dcx2pmOg4K04eONw2kr3tvOiIDHU0T
34hCPzdMkHp23X9bNe9t8wduzwnvfPh7FaK01bVspeIF8sDaH5ZbontrlS4zNo7imfOUpBQNph9s
v6hpXwZTMo2D+keqf9+bcpt1yOECLqD4gxAYa1hgOdg/kzu94OIlHks6uIoYmg/82F2HRwhswIFC
oq2NZmFrGGEDlbDVjd1hwvy1q7/IFl9H+IVk8HaF27w2mHM24DGhIGvYYZU3lxH6odOIZwMaYlDl
3P3zd9sCk1jk9F+NGp1Idum3kY3wo6AqStPhweWqYTKchLrYCU6iPRxGFscvaFpcxOAzwmmsiahs
J+7oWYDvzZveLIiOk5uysWvG40gHElLJJnTVbtEYSJoMdmYe7Rv4kL4GRbpKPEYaHdlMHiZgbhQa
KknD4d0U8uN1w68UXwpOmccaCmUNjdKBSpk7JkXK5Pb6klW+9B4UWk0CxzJyxoeAyEWiAZdFK586
jbw0WiSzuE7gITB9RYmodrFWuTQqM2dC5sPOjGFoGvSV5AOnWJDPGzT3bRotexvqZpXGCC0F+4Y6
hZxwQqSc3pt3GbTOGF8+kk52DTBPcf5D5yHoudjM7BcsI2hPHgV48D8nHJt1Y3waDhSTAuMCWWTa
6WCGsi39JCM4piEpt41fXRR2jEY/z0XLKKiHPipbQGECHmkNlxTcAEg39D4q++KbxpLAXouNKdSV
BtSdMmxCA6wYC5BB9r7s2Gj+KRzUvMseMhy7ee+9d2BSKX9fS7CpvoCfSiHEcwhQNRbVxtWE1SGV
AxwtqKsl+FV/ZrJcJRzSLG/+TXP2YdTM1t73dK3Cnk/mrgTqGtVgRBL/CSz5sje6GIVdQ1XYGlYL
SFg/ciHKwYj1A9akWKk7mHLYa0J6dutXIW24sgBm0eDvCC2cfDooSlx8LSBaKF93wHtYYDWj1uOq
vunA1ubG4m9DPsFrAdIWYYqMAoQfzbqtHWmtxsi85BQ3T+BwiwDbJ3jcsrS2ObjcIiS/WeIOjwDp
WjiWSQlYVNhRGcrE+inT0XAORhg75MZRXNk73rKbXlSf0dT82OTKQ/LlpN7vjYzZreZpkT+fcmqD
ahLpdSg/exLqQTuIm7n23kp+Z6Tou6rAbS/JixRtdNuRH5llve10oCTA3imVfWpCQNQ6ciLZNOm1
eMMxXnI+zXcT6ZSMlEqs4yrDkP8mk6UNuesalGnBkHW25wtxin2r8y6cUv2ic9a+g72mmavubvac
6KzYe/WAY+9L9opgAItd0OpZmJLKgnL6qqnuTVP4T3n76TcxHQYNl4DBC5icQWilTI1J13AW7Gg5
EL7O9Fk5ESGTmGgVJsZbVHj8xBYwTGyE911ftdtBk+C4+dqUJnCPWoxlrZpBXsnmZJt6YALtRZ9m
Hn/lObuzb1zrhp3aFvfZxI7OxNTz/WaTq3sAFquZqbCc8ekv5k82dLgOCoo3LVmIVUP7jorFcYi8
XTAwywbZ1MPp83PvOYpGWlci7tHmYv2IAZZu9ehhNYxyToyL2snZ0GGaZIfXAcs+CT4lbgUIdN8s
z7ITG8v0PkoXzyt53lNkN6u5MlY2UeDSmjHBMnE1nd9ZFh3EZNwbwzJwmEpftZdEuuHZSD4dc5eo
Q99ED41bb1V2mwFs6+sOn5S2D9vbog52pghpdnwwBwFRTZQsgE4XrwdM/fPUXFXdvijLrS+EwDHg
YtP1ffyHDS1/O3uUhHmqueP0bkQRF076bHppufSP+nx+xVvgdOskVN4ZW8nWxnS8ThWp4BxzrBFA
+SNKWBrevjYrb+8nrrVZOCEcm4jLjstJa9vbFX33eOpmn6uY49O/gBXXPiqWXZa6fdt3RxmV+CYq
3vXerK+SOJod1vvEhN7KTLU38Dy22S8PDz9ub02rvvFGvk/EOXxBI+eGNzm/yjq5QJp8sFR0nSg5
yYBOxziLBSPufvAQgn4vcaBF2E/CHGJdYOLtvABHkHN1ZXbBS70LU5pg4Zbh9PKy6sgAHVlz75c4
nEHu3ZTxTxviP838O85acgY1i2tlIlMbMy8mMxGdehYD30ihZZZPNIUnW9sBwQaWgnFq/hYb7mqi
CJi/hy/K+bJUeO3mju5ntKgi1kMT+0wzzirIelLfykQ3ztbO7D9OJkt3N0AUrqtwOlYVLpHRyb+7
cXgbHNxkDIGw1DIAmYPbiIsh12E3AKI7NevZBMjpyDAgxr8EtCs7b2ZP/9Zshzu/TMFn+RlY1XQb
OnQ4tfi0lM9kPXF8hwlID/vVq3aCArSslih+KV6Y7G5wX902XEUaCKeI54Nv2yStt7eZ1d4k0E1v
LBNOAf/FqD4zNBC2FoayUv9QaNzMjIrvdFkYVvfpCNstvbNC8942i2k3BcNVn+fahJIqGTxZXfoA
uXIThmzEhlhVsJlwy1dHkmUcqL3gEyrSC2STrRtKAIbDr2GY3J2pgls7qLcVnqhuZmRSaS94jWNK
Js6m7jpqg/qtyABhy3TNgnvoay1ipwrTrzvCesPhv0pGdMfcW5x97jo3de88+qByKYfau8PJkLcY
r+Aadlx58TfaYm1I+iQGVzyhTcA8dMvrFBZnR0vFXlGypRXNbZfWz3baHihWPeBYe11glNYWyBGb
1qwh53lYvuZCMdswGqA4FSjM2G1vUju4HbOQhTI4+nOwwJghYK76J84CJ9cdjlEYb2XrEj817hjm
bZOk39pD5a2mkch1BuDpj/nqP31N/zP+qS//Fyvf/ss/82faJmaVxkn37/74L/+vdj3+l6Pk04cq
6uFD/eeT5D/bIvkKf46S7b9hKfJCYfL/lg2s5O+jZOtvIjRNyiXY2/zANemB/BNd4oq/OSC5g38Y
GP99lkxdQCjoH3I9y3IBPf33OgEsU8+K/9IJYFoutQT8C4f/BR7NBP+ILjESu06JUhIHcSDJM1Zg
xFkmv1Pbv2DPZ5iB+iC4UGLXbFCD9CpJREDMLr4McpDxnNIVMI0ZkygP8vQChS9Ik42lmI0NvX/1
F/NLJvEGt4lYcWukwpuD7eymj4QxLyjAr7h1pIcUWczXwPZSrEqmsYE/e9+z2MXMsG1PXgqvm4iS
DxK7NuORnPSln/0YQb0v5vk2wHBTRQAj5vxXHpOMAgDKyBfkazZVP7XvPAjHPaZDNK1BqVfrxEg2
bd38hBUTPg6R68xrrN0i7Ee3W7Cdx/nXmI27uCVbkpoNcMLhx8WaBVLmUXXmm1tZj6YOStlYXDlA
uzMOucWY3yfTfENjeUwnsmbaB1uNT5NH0ZgqtzEzonYybvVY0Yja32Pm/HRjwy/wPcdLfJOE/VuR
1ltBgiBsacbqoWHgQ8WBj57YK4N4n3r2DM5patiViE1ryDg9wFlz088VWCOTgikjW3fJazJbsJiX
ez/0Hun32ZiWxW0WMh17AUTXLIgeuSUcWj3FKeXvLidV14UUUvknX6vzGMxeh9Y/ZcuIPpUR03Hj
yGYMRAeOmvofn3uqE6s1m+Ibh+R0g5XlZPUBQP4gRpVCU4oGk/nYOHxKwa268jazGZ1MJGMdsL1f
VMRQiwPflA2YF5f+TSTF3rQz7ybJ2fScjGLHBa5TWO7SGJdwSiEBxsG10vwWyRmsxwtK5jrHJR1C
52/zem/E3SZGMC5AuA4jXh+OeXvyRptRs+oKTGZ9bL+KOcBDyzzDcl6GMDAeg5L2azd0wDtGxnPX
MGDloe1Bai+MoHP7ySrtc5kGJAzQyzIcgXkOagST6UW0XPH4Dt1N2dIGXkfBR5wgdzZudwDUSAlb
d8dPfG92ghTQ9KxGdV64QYqOXGNefdl+H+iNABl75lzhCLVWyixXkxmuw3k403q4NhPzlW3+pQ/m
W4ry0FZDlID+Zx7iByE0z6zfhwvA4eI7Fsu77xs71Rv496biIkY04txAmwF/01gd9XsxU8KyXDVG
d26t+hAl9evEabgQru6jb3Y84s9AEF6GTm1UJu9jyAycQ46idHnPJzYuk8hszsFgZXPG54uTe656
6Jk156+A01pCzGF2qK0wcY1Ni/2CHQLgd/EqPe/NptNRdQiZZHwXiaysADu30w75hENEx7gYc99B
pAiR41w8lU3w5DcMELtavyLkcLUKaqj+FNjJlfqRfQBOCKVM3U8WAGNHbNRkkhPM/E/fQB1So30/
VsNRhJC3PVFccKvtyF03K2GggpUBp490Rn+Og2JeeyavlwXr2QH5uW5Lh0g0et027fznxQTjs/Tq
dy8xXbiaCOg+1UuFcQZtIkLcYmiCMSTq2kPfIscI8twBQYGJ6aUYi+swpca25vED6dytqZEByRm+
hk5+aoENk9PMaLQ3nRMppD2iS7HK5+Kc8EITEljwwttbihufx8KPSbEYz6Az7rs6054854Mw6TYJ
2g8Zd9ekspi1aldqCPwbZtLCSM3TNWYdrnVKD245jNMeno/vQY32KMvuLZowYncGHjQjAjQM8qL2
7yLH2Mule6oz7sKUxj5Xs/yuDfU84X8OzfESDNnZIEvFSj8dTSL6uV1OEJn8e3OMT5nIyBPLn8xK
b+ECQJOS+aXuATV7LHFZgV8kbB+CQc/ymJYy2wb6QABRFsvrLIKrm12N6d6bl/5kY1cA8f1c9t5r
rqx7bzSbbWNBg4lICdsyuOMYs2fnOUi6dzeN9eVV+a0t8buEtIDJrnqyzfF9sCVYf3urEsgZtQH7
m17y3Hl0xhZJJIh/rMLbtXn/VHaC6k9FHcayaCg562Q5iGnHJZc+AngQtv0dwq8Er8CRKsEJPAwF
AVRkTcCqRoyKh7e/AZ6aU+dEbJNBTGJ/5zabj1mybpAT2LZq5qAdNMfAT69M94lO6E8InCSLlNF4
axbXSUh5FHTyUZ/cxuj9VoMt2x33QZ0DG3biaJ2oBJ8RkTqKo1AG28+0In5eTAteIVN2L5D+nH3j
6pBPlZPDl5slBJRJFEPMzOGHjxk7jvLI6P7Cr8ISuF2qH4GKgtDcFu/J9H/IO48lyZUtu34RnsGh
HJhGIHRERspIMYGlhNbKgb/hkN/RP8aFx2aTbWTTrMc9uYOyullVIRx+9tl7bXDY+MEtufCZSeym
EtBsf9baBNMxDSpWzzSGLZUOGvSb0Zy3Pf06F76A8YOXu8TzSlylVlVc9Kx48HpaA5MYz3+VrRNR
8KZRPVZWARQadEELr7sBFHA/4vXGI3DFdMRlQ8NyUc7+PJ9dLBM2T/a9y4Zj445tv+kIjgCJ3jjg
popGe0mM9j6Q+buGMd/QSPVxjdqKFGg9OUVEh4qhjaVNWJDCIa5bmmgT6a32lmGufEr4CRCRj15O
ytIU3/hi1njMesiZwAdntBSjf2AvipxP6DMNH6PmRnvat8zmd2mpxfEPsjYY+aOgvqyKWGOXgDhf
u9tI4DYuTTBEabAZEwF6yQMQQKjmO8KEj7Dle4RnuRheDFKXpRezUG03o51SG23FuOiwjoK4GPBA
pYV3Nr+KgZREGKrHStlXj/KDFfybHd3AK9N+i5IK3TChUkVU7nFAAoSrApSBtc4S2St5r8t+F1cs
7eC6DLbL/g11dGnf3XXWm02ytWqjo0UyjtRO98CeGIEHwFMzdvuZzXaYWdeclkOYu0fNsB/NUTsG
EGUBKLHrZL/8lhCXpmB4TP1uhmE2KBdkeHxpyjujbc40ubB3B18EFCAl8epq+vNguCfMgx/c0N7Y
ut6p1E13VDb61hVkAKYuwIwhhpUu23hW9DTDATG7+1yP/LBgFx5XfME64rze7PpdAaO/yNixzHu+
UgIfCGCRFrcSUPYx5KbBeOVoRzXDEFJfXlhtpmz689wAFGv33i3vFxwPVs5oOGREMP2EJZMXZb+T
il/C9GPABoaPuL5wl1os0cYsdwxi9TCfIvsOe2Iwo6NgH+g9nvdVWP32QfRl6uWFFNxRDayNFQ2X
a2FJPDwppT1VfEYwozt649je3pvAQifTJmyroz45xJ9gHCQPnjNi7q63SJhHz2GxFdjlQSr218l3
aEd3VS5eTcHP4cF7X4uZpHp85fJPyBJvUJznZ7t9jksuuKXJHyTmD9VaB+YEbvEPgnphGJ5083IQ
L/+8iMk4deG681jAvs8KLQ3SN7YXaVptiV8DLIdwNKMftSF++/w5ZvWkl1XGLQgGT9BROZdfE/Tk
lRuSzyh3ugho3IzLh9Zie10CbkkgjlgU7HnOytM4Aoty49rPlai+29FKtpr6rkv3MhTHmHb1saX9
gM96i0FEb9/02OCaAVg6H/YkT3fwM4DKNDjm2SLMm5ZCkzylLktX6F6D+ajb7o/b1uQFcttXFQJA
bt4P+aJC82hSEzkiAZaUH18d2W/vJeloroHtTmli2pCLxiHSXhTbEdLAxuR+EL074MGnYuHJabs3
SPbPvFQ7BxE5bdtVwoUlc9Ex7Pyu8aovDy+IE58m4DyLS8Viba2Nh8HaxPHOxsA67zqsVDiEksZA
vks/tB29yS0mLAERbfx1K6hd7D3c9YivBQpkKl7442mh4tjgciYuuELwj7hrsM0HdD2/MjkdirU5
IeydXHmYYmMPOmA/smlROSlHzQ9F4e1p8GCVyiynNFqFjRTPn/Ycz+VbtehnE8BovXsW5nvGAyb0
1GmWxrPSubrE5m8eYuCbk3ldp/NjbczrpIhPsajfRUl4Nu9BB7VUlM6PDeoNXQS0P7EN0rzycS7c
J0xcu6j4Z7qluQBp00ssWgxVxwkjJMt6vhh0KDcsYhB4wG5X2xrc4xJE9io2+NQe1k64NTsPB+aX
404vtVm/2vmuNz+1GbnVfYY0eJ94fgALpTPNjTc6m8gdth02v24nNT5OZkkvgnHxFiNiMN0rISkn
iFCvcLKM1bO03KuFPzJfuMAG4CwhGCkq6O83nj5bDfOpoAC3t2ffkTtX/JnMZkn7YfEUkDbEO/s7
hgnZ5OqYj3/1kOM0sS7tcLNoGG+9XVAu5k/se9md3UsYkBKNZ3KfBeyaqoWEMJan0ooMzqZyN1X2
DhDgrz1rGwk6dxwyRWUZptRaoOX3xhnEIbsSdc1cZ9dj6jbn9shm5TVyAZkE00nLqa7SsRzPbfzF
nsy1/vpOHgSMM9YzzzNLHzJKUCnekADWcZJfSpUeKaTaatrCSelOhjX6dje+GpMkDNYyye08d/6J
7XhjJJpfyfbqLuWwLgUw43Bz6TIws7sYWGXUqI2X6wcr6TYCF6Vtfy0c+uX5FY68UNE+zqGbXaxB
4d7EU144dMHNtxTRoQ6pi6m0kXXRgzLRCMnOaRgVWJRFiQMqsOXDIzaiHp+ZxnY5zJNqQJj1uFfE
fXvHhV9jB9D7hU44I8ovrb2Eyedh54CS1PSM9DpwTi7zi0hcY4fE5+aT7J+5jjusVrjwDlhnn8qZ
E2EUt5FIT1HriGzO2qmSc5LaO9Ji7AYtj9Fwgm9Ys2hnqlgQ0jR8wPUoADo9g5bajciXYRbcN+6w
7nqS0X1F8XFT7UtjPrk5cEwZW+SuclLki60+NVdNt52W9VA6E8cjs+Nd0vlU9utKvibJXUw7GS5b
EfHuFm+uKXwzkJd0iC8VvSjG2OyEIuaWJcbToum7tdxNMZta6lB6ncUn4zoYu7Xjfca82E4Wf2QT
uSkjBxgBeNbORcN+589I0ptgEVfF0KGo5Ipwp+fpeCKhfI7y8n7sok1qu+zJtfDc69XZMt+oKSbX
uxtt6LDVcKJqZqMz8QSTPMgxX9N6wfMZfJAehpdWL+nE4uasfgWP49LW4Kg1J6OEaRSox6YLzti9
jvNyv9CpcDZa/RLUULq8UL2zavJpOXVgTUItYMyiQupWj4rPusBbMoYaAUbWnMdGaX+8S7vWIW5s
aOAw+3POJacox4tSdB7R0Ic26sGG680eKgSLC1frtqapdrMhP10j+8gM9dVOuG1ym4Mws0v8EC58
mJIO85wdsONEp1yGsx8V7oD3KE322fKQ98zXzDS+/+uIrsif/3F+59T8y39Ddf2X/x41nz+/3//P
EM+/Sq/8nH+VXp1/oI/awqNz1WELKZA2/y3Fg9xpGJSugsnkkk3A5n9LrxKzjHBNj+ykA2/632I8
qLK6ya+70jLohJSu+E/FeOBN/1/SqzQMYWMIIWIkTIlo/H9Kr9IKcyRZe2AOUkujO9AwcBUEHrzn
VgDNit13nYKXaSg+dJN7vgNLd9ZIDgv3qgZKOx1zbTXasdL7v2Tx/ETatqXXZCV0jsxAvOR6l2zB
uk9rsysp2eLUNBC3ejGcyyx51zLrWQsy1EbQNyJoqHr0sk1MsXDk5fca5mxtAVshD5w7q+qOAxrO
2mB4Wgbic+ThFqpZ87RdQS15eQcx7qk3XZZpHrvuRO5SLbnpc/rjVPEmH5qPEALoqoSMrQn0V3MG
YayNC1K2zzYo1EfDda+dSB7NBRADWwngKb5XXJTJKQWjgxwbeH7eGkfRAHcMo+hutOIfbMwrr+LU
78Ex1+mtH9nJ0g7C0LKUQ9rd1rXgXSf03a6GPPMBnPnRaJ/dxuAiAcizoxF9iIJb5AyGP0/6EZLQ
PQABYK269xCkuBzqgB1l496zlNk2CooW4dHAReTEx7Up8T93qrkokLhpZdn7prGa9SibQ2nAQUy5
Po/deMyJ9aUZmrMbGH9u1t0H5DUzZf0hVtPdYXPBHopmKSHJ6GCB9xR2uXdJbCIQ0Xzto+BgBO1D
4ZZvbk3HN/uiO/an+852X2K2USuqtz/x7UKhOKiC8sfMSDZ2aT0b1cQiVd+DQt5WSl5rGAskr5Au
WGMzEGU7e2FwleSbRU4in1aYeAV8xdqxonzW40XgJIjsFuOupt931vqr4mUPUzI78yC2zdxdZjs8
d21yzOvgDguhTyeUdzcF0UVNKANUc5FPw1UoWkIzHaKhSB3MLYpO67RlNQW5HKFfmgfdienX0MPf
aQb1GKYEsyMT5ErZOYdWgd7KM/XIhviKUbehnNB9NdX0Jgs0tdB2LlXCYhooQLWyq/RHM/FvJrZT
+YRQbgH5nLWOfIdaDCjQsIqNynnCOzQy9p1CqrYbsLC1QdPXcmPnt79UrvtoWYyVxJFPRVJjXzHF
rTbo3NG0Wxe2mwYVBg1uL6tuQHXyVtKEPpUIFtw9SXjH+86nzqDh3eF6Ox8iY0q2wzILBpH6rRP5
rlRDqezCBwh7EuSjxYM+rb5DRReJU+HbSiT1YA4dbjzPzMk8KtPb6pr2lLj9NtPwjsWD9TV6/ASc
Nu9O5e35C7/LVn0NC+K1KfN+69DHttZgTMyEw/kmINTNOFusHk0AjNG3MdMNjvJ2MTKogoGGnYm5
vwfxbmFrakPj6DX8jtpA4jZi8WZZckvN2Z0Dz5Vy0HCvD9VVauk1kHJrWd6A/cNSh4QNLxypp77j
Ummk82WiNDBKPJIZurkOdMTI2krTAwZ4ezOahPGsMn0JMv0cwEnE9sm8kk8AvZU07oMONMqgSnwC
Ca9JZkdnWq+yTSkNdxsnFReUqma2t5KrLYq3pMn/Gls+zuFwHUZHo3fDrn0x4sSac6ZPvckStLkZ
iT5gA0472tY2wheSZ3IL/puVl6J+kQ/iEqYOKucAxAEfZe0wKUptNefKYhJPKl6PcQOosiYeZ310
Uf+aZRUlIrX+gai1iRW1WEFo+aNGBWjYoV9n0rvYBdC+dAKrm3rperLyeQ20+VJqLFo8U9tlnr0D
CZqhmFbjSQudaOEbuqtUVS9hwyBje6fJzRVgCIu+wJq4ucmrHmJ4IkuD392Jw4dkiAR6TfXUdeFJ
43Bl8if9Pnt3hsMtUaXEKuAgwM6C6XmyqK1OEKeAe49YjHKyM1X1MpQxtRzhS1qSrkLld04sOm95
qS29XAceXitd+zYCdoV2gAAvsJsp4soWk67IbiXmv32Yw17pLbgW6LrdyqJ/eIExsTifazwvQ/vD
txb126vPdNb+GjXsl2FM/KSNn+vSvGhR+h2mIZNADLNLx/wfWPhVAojyuVOKLcNtTx9mdTEp2jEE
TnBVFfpmstr43gnbs2cod+FkVKu8idM1kjBQfmAGqD9wsvJCHRTLg87Now0CP+e69PZ8wTDh9h98
Dd+Rg787iAW7oQONIUesTpM1UGIz4nd0luNjhnKzqzHDgOwZkApmgWfNUgsd+gl+Mso2IYBVCQ4Q
J5EM2Y22L41yo40Ct4LW0+CTAcv07KR16pNi1KBIE6Wp7CzaAKywtm06G9RH6NwUEifaTgsZ0DEB
x8FL1K+ZLm59bpEhwcexocJ34q4Zk5bIZ5pRk6JkM+MQe0f1rcHHOgbzRFdMl3kagn2zOGegZQyX
scj1U1OH0dqerFMFpkE2c3OYLYh/Fc4Fnqm17uO9lcUfM/LraAMHy3hkHIaqqzcGBX8b2+ZL7GBS
OS1MNvoypjUPsGAzdMbJZWln6iPqHLbYyEifR1QNnQe5ohLe6fv3uaW0OcW50CoSVLgrSqSNuWbz
AKVBR+4KcJe+jzoEDzsWFC4GVxGEC8yxvfWlOk4Dj0VrMJ+Tpt962nQyZ2C9rgQCNtHGocNJVQJf
3MjxR0oWk7BnP/QW5zDRLTOzvprwi03OrscOgtOyJZBRPUpbvLEd4mpWEMw15Ak3sV+0aGRBky99
EXxAOfYLnKVmn1NoFGJ2hJTdlttZ0BEYDOkHeAPAzOxFODjMNn1eOqIDAPFlEL+kZvOc9nRWhNjr
8FeNofVSkEteTW3V4QOcSWRMb4OqPy045lnsgYArwflTHsdfcT2ODizHHLFQbPBPsZ4aabVTZ6o/
Rj9pOEE6Pf6RiboWTv1mpkCcFy1owLyYR/wbLCyJs0Io5ArSywaLrQHHNZesl8UlmOFcaIhlRul7
I6dSFmPI7XSergQgZg/5zZyiO0ICO085JwCvO9UM23rpo+KJPOnBzYy077jFnJu1zVGQmFyNseVn
2ngshnwrSTc4cw2HC4U8NHjEBBmWYqGGHkGhO2T98kGv6405eNVujlhfuopCVqzEqs8rvzHTlzYg
S5JkWxvwEnPWU0m3Rz41IFKivQi6i6uJGS5rejNbXFcdWR7GVczxud9Hap3V1qFqTd+L5n0xfnUB
r1gPWrXoBcMfsdqZDwQNzU9wwbn/Vo8aiyoH17rRccUK2/RoFPqxXCxi7UDiXuyoNt3o9BxQYbJj
/KAxynT/inKRAUG+SvvZ0ZMP6DgXzQ6+i0U/bv4ZsHYH52MMdIXChYOWujdeMsQfI/zUIkmRSU94
k/m2sMWdloBf79VZC+HSWJiZoLBDINqV7k/jimPRc2WbpI69uAK6w38M7GsyER+hi96Tuv1u9PoH
8GC7NAl5N6NpZ8HX8eCM7W0Mp9nc3lwZFWSonN9Q46DKouF3TPBBB4ZCdcYDJWw/XlZkgOHSGBvx
iLbq/XVY8LqCVoHGALv1JeJxFxjUvQ72IW/1m0kBmknR4iob7PfSEAfdrT+UaX46YX+0oojzVNhc
JhhabP2o888IeUFcD7pUPtV3o+rMtZgdeWdGbJlQ82KPW5fevwza/KlL7Vva8TlLA9+0JXibYhvh
3+MCPm5aN/q1bRvBgU48MJ4J+bLaiXfLslxZ3McchCddx2wxTLikS2GRsU7Wk+G9tKyF51Q9TLrX
c/mHqCe6O6NfgE1aCMtM2g9DnX9o+rB3veFVJF217TrzcwxvWjB1p0inPVSr340lDWcmw7Egl58o
AYgV85aBN3JVmd0Z5tLWCdprniE/6Q4lO/2AB3Sq3Lsc67g9clWJsoF23qrfsGhkQGoOtdfudTnu
8sk+eKZxHER5o7+WjOlwdHIWTGbS/ZoRpbwMMVZJBFfSgmnx4C+8qfXhhBK87PP9gEgxCmPXNvqP
x0UThsWDNPOdDKW5cSz6P5ZgT+DalDKigBYdFVyKdbTL/dZg42/340FFkbW3LWbMoMbi74SlX4Vs
32ah8ECOuOiCcsN65jkjoLtq6miPpP9aRuNTRyzNy5y7ImDvjJfxLKPmWMwvJM5K3LXtV8WgomVk
bCKt3CJaf1h9d1fFxk1YDTXsBHI7jv+ezcME89zrgpdBEMTT8uKpw7PrDTzjnAmSM86HRxEg/vXw
0PnKqHVXufYKI+G6pwuGj9RNEwkIanvr2LkfS/1pcKOr2S6E67K8sk6kXGFe21395BYQrzgu6Ix/
mgNb+ADUX2UhYTKma7orKWgdN2qQwDwzfANkBptCPFD07PcoUVbYXaSGkNs2D8nYbKNsus4WJv7l
J4SZtmdkXHctiQNmhq2ZUK46wiue4ddk5pPKhqe67Z7UkL7jEV+N+ohGne4KZf9B1UJPzjBIZKFx
LgYvIznDU5IGgwP7FkU1T5z5JnI/HnLfJLLEWzTxIBxOCQZ3Ej6kPVgDsrjxbdH7w5w9j9qAX9oZ
UsbNZF/3wX5hZYVpsGa7BG8ijJ6A4AEGCu/Qu3yNSt3VP2/9Ll/EHnVDZF33EM9JdiBld99p4tsi
vl3BQnbd+Ew25tLXwyvcioYlUvJX6sm540K1b4ZgVfdkekfDwdmbcaPpRfYIiejFLoM9Lv/XqSQE
WhoxVe+0BEtuEKvKbR9b0e3o+T4J/P4BeE6SDyswEl9hArhbYtPQB/0H/M996uHRRLnfCaxGdtIf
h5FaCkg8ZFt1NHNA7Wni4QnlK2RYOFRT+wT75EAonOm+yG5uE/wGegZ0gIwhtnxglKylmr+FTah1
wfILdoskPm0sgypeFft25txSXBxhsqDe2VTW0XfeEzu3tOw1p86UJOvjVJh+TYXhOkjDXeABjYjY
JQdkkDsg1UkMsSCpb6PVkroJAUh4RFiacU+MPlpHBgktHY2cJXtMjwINp3h36I/2w3q4WqMCfLfg
yUNe2b4nq0C57tgn7J81eafDbqKFoduYPbYq/AdNlm2cFhm+MSdqldl7WPAT12ltPWkhbFN3aIjE
2X+zzQoybeJPSc2BcjTCUTq/j+crTTrY0LWBxtJ4fvP4vRVBTC9obnWe5xuUE4jTXOX0Wl2juJGM
0jM+sW7S38SAn8OCY7jymqo9cW/6wyD4Yqa6vE/KaMFD0p8lzP1AhyUAMFzWM/YpyJrSo3akcPJu
zdRgkymPu5vsHdZbnkhg0mp7uly/FzIc6MJoU9Mw6Fdj+BjyEkcdqMeOOywkvQdRhyj5MiboqwX1
JoP4sSHxhZAbfZRRd8lMfGoRcO1EvtRd1u6YxA85Ybu6Dpjbs03TOPsgKB9oWXvSCohz/aTztOFv
gnF/yQreuanHrSFnTKUg67+MJmzQs/cfa8KX/8lz4uv9O///zLjLT/lXRdj9B4ZZw2I1Z3meDsDm
3xRh+Q/QTDZWXVuYjhT/XhE2DemBdLLwRgBxQmD+X2An7x90dNmgSzD4ekJ68j+nCEt+1L8345q2
i8cVshSWYIsm83+vCKejSGcVsjxVMcvRIVE0u7PWJHPkRg7TERcHVpz5aGHDJ01Fm7D3YDTyfQAc
M3oeEZlob7jhg0HwB3PKfKTGolxFc8sqMZWP9VSAyMiHckutO96UdJyoxwhILw0RuLOU1QflhY+N
KQmpWg99Pz64vWNs+Es9tLPinLCtx8od3qc6Z/XOwSW9rrnkbfwImOleL+tszyapAH05/kSE7gTT
NSwK7k3W0O+cPByRDJeuNIGPkR5Q36VOfm2GEciqElm2cX8LTQN5HXt/SroAL0zvWbOIVRkomVNk
PcW6hY9Flc/cztEJOoStRusBRRTOpxmIr2roaG4xhQckNGz9ntsbxid7weqLVw0ry6PNgpYoLiUp
eEmGcGIi9IpyrahtWTeO3HNYnBDXHhxslplJ9HEyTLaZS76yEOK3HvSDoIsRuGD/wFB17iUmYdsK
P41mehwzUPBsAXdj1b9iB9pZrfgwGEFpWWH4C7WFQn9XtBzHoqUqIMoeVcqsJHKSs01zz40S7Ixq
f7hR3cB0QjfM61spPYAcrDTWmBdxzfWcHtyN1vVQsJWEC77LBBKhXWM/8qLpPp3c7DCLgIXkENwN
EycigSsigGb6G3IvHyzjWvbVnR0m77lwPuiv+JgVHe42kOhaL2fcSe192KEYShsgp0f0ZOXWw7Sq
RHSIi8nkk8c6s6BZm1KGazf3LyOmoyoPrsliMqqL9j0Pnbcqr2nD8gC5ZNq3hx7iV7V10y3ryZ6J
ysN7pFuaVCBYhltiU+lkt8LHSfAKXsHY9IMBu5yEfmq4XySnGVWj8bfr6pd6Sl4nCb2qCZ69mSrp
gJl1bRhIy8CJVlJyEx2tF7Axry6ZVtZu0/uckcS3uQATEAowlQPIiF2UFxdivAao3+LKuI4Ay1RJ
8zKP5G+taLx346ymfNw4aFN0TtNFDOyzu1GXNBr2OxFZ28JL7rrMOebS8/tYhtuwZFdsAFterhjP
ho4CnifFBUz/mossKWTuTStdBtVGVdoxlNbWqLzHSXxgxF+bTP320OwCnX4sqNSSgDfp3PUI2bkK
u7PBfdZJlL7y2C30GoGYKV33U3ow0JlKejiKCaOIh7FBc49U7/o6ubBavBJiZhuAUzOFYebMILoz
sBuRVjO+Dz9OCK86JAS+jnQsA7Gy+SpoS+90PF3bKJRHNxv2fcgVfO7dl1z2x8rQ4N1XNPsM7Asc
3iIsIWgDPGXvaQ9bCkxAmjZ3CQSZ3Brp55mcnRrKkC9f9xZ2wZ/Zo8NaRr7pSBwXY3sfRUw9EwYx
mm68A1+4q3KZm5Ux+iWOXWQqateL+qGKRjbWeAyB2mIWBHzbgLriAN9UAanPuI12ldb4dssDPbH4
FFLYiLwPOqOdnfsYZjy78VZtjLzErtJrdxb3yHWUdadszjEueozAjSxQAhcfrF1l6K41lwuEtTLL
b0kfs44ZqE420s+Zl2jfdTBLUUwqRCH9waUhrZmgJ8RieFADp83MKdX1hrNNbFeuBTnHrcUxczel
MWbJ9gInl0xWsTheMQoMA18Co+2/4tY8FW6OqC1QXgwbXVfm+XMxsyksQ/pMon6sN4lcbGoexfYU
DB4sl2Ca7PlqhMbT0Nu8wgLgNLGMJDeTbdEPtwXQ4qd4qKKAsAFlZ6uSWHGfzft5qZ0TzYEmN+R/
+LutWEE9LVcIGo8Kb4/BFDi2Ts//wXxhd+l9ZmRQ5mJ4CsNA6E618g4wjVpPGU1M1mDnPH3KnzTH
Hea2DpZUqNI+fbmBjwGcUhhX+dPUZmcsnVd94I5rZerE+8F0nHYvip8bYPasaSdAA11D6KbxqEaP
ZYUPK26leTksEP0kTO6T0u4pn7WHblvTLnF2uOMiP5Z7p5suzFxbu5n2aRpu9MbEnElP1topyBMG
AW0NmvwwrPY5G3FKt58uoblxlrcodmg0Go9JivroqBMMfDx17qYCphL0CKtBcaly9xLL7KhlWDlR
zXobSSRw3rEUn1MT2lw13BmhcQorbDPQB8c8WQ6ma1YMfLMx8fG6Shh1HqB9PIbtHmQXmV8jw5GO
Sl5kWrTmSVzij8QEtW5dQaV3wg2zQ1nal7ECz1HVL3Fs7VyGMk32UK7Iu7UYRUr4+CF+oeVRX9+n
vOpdbX9nWbO38e81qqqOM5GDai5GbOtjucP3dmFROm3cbAbSl1s40vPqs8dOjqM54V5QM7NlZf2k
Vy3allPd6zqP2ImG3Npxr5ns77GJXjwFwsZDgi3Dq0VvlFFCaWMXhEwuwTpkvAuh0/9QkMVloWb7
EbIkmJx6XyWk/mD2YkvCaSlkGG8Sd3gJSwL5bT//zo127sDHbUBosf8yNOp3iRyJ+qpjvKErrjUJ
J3PEWd1PHNJm4NFgVDPaalgRnfRXtD9aFr3mGH8BrLwlvbiOlSFO2bJ17WwjeGLjk/lWBc9uCu21
1uZPMkpqus9YFs4pGo42M6EFIwexTOzKR10AeRsZP1ZBqVmsCB0NDvFfz/sYymmjrcUuQHgHcc6T
dXF444w1rEucyQ51Rx9ozMnv05bMNFF8emis4Vzr+vOc5sPZtBk6oiASNE7Me7xBPD1KrVs1yvCl
AyG8sYDgTTsnsl9Mj81EnzCT21Wg+CRxqWIvxRDZ2mc0oG+iGV9lnL8YkPSkZn/qgX2UpAmVBg50
udDYIMJNvJPFopCRmQ93AyrF6BSWzwFLc2Pd3Gep/mRbAonPSqeNCJmiulQ+82bOa+DKfAW0GJ5n
+gmtEdit6kiJjEAV6UVbc/0GxTgkLKAs7eCNCvyWkz6Do3l2Bk7Zrmorf6RckuA1tyQ8QFxK+ZjB
w4kHn+KAT3LCf7oz0N5s6q/gCwnaRhA/aDdCj1Y90gS6XheMWL2TjK+wwiGR6yx0qszLfJJqiceq
GW/HX+wE8VFreAAEWXbTHZMY+rJQswqGsIAN04bS8Y0gUToPLQ1zrALZRfimq07tJH9SFm1U1z2l
EYlXBZ+iTodtisNJte5psgc4WkJ/Gxnhq25xbcLPmQyau+jFiCrvgiTyCYQCN2ncQOWjPiOdIt9w
xwMobfAa/d4k1NJ1itURdkmD3VSB9XyyrBdlfxIkuw9d+WHN3cYF0DEhsvBZx3dQXWNOzVarX2cZ
PraueemS6gQ2wy/r6MM1sVsx5mAq4+gM9PxRs7vfUYLMoERsnbfdpXOwsdqSAUFNL63BdzXtMhJK
qnvtivZK2gSPU93c4NP6Rq5hce7ORZHS9jTX0GI7KuXgVHi9ozGgRCdljzwwdKR/x4Z8F7l0G9+Z
E6cQ/WjcWBlDXqAJomulH3KxTyigp3wD9uzoiVA0yVtowBYPJpA6OLUfzcY+Z0WyD2T/S44lPnUk
OdZNEcv1vLDxxqjGTpqte/ohzcDbDqH9Enf1H8mDj4h6KyuYNmz6VrU5PVPsTSiJRFwST9vCwfnQ
GQXpL+211iX5w+wpMEIK1d2ET3/yMkyS66mjwZtZMFCu2tYQWSwxHATstZwtG4HAaoNM+UCiblsJ
YoFzQ6bBjmff1pFys9i5WnldIbTTnxlKOnS4DPUJD69FahcbL+VTnrX+QJ7SNyv9QS2tl5RJvTLA
OXyzqgeeoW+j133LqC/YjOA4C9VXH/IOeQZXIWwpTdzsvVos/Y8ARTkrJmwmjdETNljYOQM3jpG9
sA3/rugwW3Jn0DjegJvRHNZ9UTJ7Twcg9ybEK8P6aCZgZDl9tq3KjqqxcV9E+xEEJubQDanGU66b
G4qxLhNbKJcFXJ/Ux0pPsNm4b4pI/sp1eX5a5ikQ+tYEBoMFH/gKNCBFWdxS7+oZId7yHo58OyXg
OtMINEQ5gU1jcPVzesbdOb5kAQenk4bhTnfnExdJSsqXRX0lx7OJlm1yGVz3b7JkScR7iSmiHMNf
Mpknh7BPh1PSs+W2lSnWIqEddU34c65xrgNF1Im3cTUMATAh/HYzLBkpuSrPzb1ZT75nD5JVmf5d
5wKAok4DnvOeTOKWJTDjTPJEjOuCchkcQ3Hw0LXWt2cX7ykivT47hAZi90wI+HMOq2NKnKHVWD4O
LBwY6jcSwLnQwx3//k3ev8JoXaGpUdxuE/em+oJR3yJ5mY7qyHPthxEHYXfc0gMLDRR2DSCGhSMk
weVHW2ZzVMVgurJ48ln9r9nxf7eDfGZXaa37xnnoyf1QeIEpB4gLs/KfNdB0OPfmg1a7RDWqnUtl
6NzXWwNHFse6L0M4w0kU/g/yzmQ3ciXLtr9SeOPiBWlGYzOoibyVu8slhSIUkiaEmgj2PWlsvqB+
rP7rLbvIl1mVD7hAjXOYQEZcSeEiz9ln77W/tFp+qYwmdksepsT+NY9kOb0p/VZMjNaNy1k3GpMz
PmWMI4u1birYD/7gnJaB+JjbTSey7XfgR2lk5Rc2J5g2Ux3MqZUFJUZgr8JHfu02vWgs6ov8n4pq
RTtwss3UpSdcftvFXg9NbF+G1NvizzvrhX0siKX71YbyxObDZ2KWjz6E2aajVQEpWA6odl556+n1
Y9LAOEhMrUv3bDXZw9pykRA4e/FOiYwpKGl3Khif0Bl/kGqDDj/jyHewAkPV+S4reY0GIL5Rmn1N
HSkLzUe2kj0RvXy4NL716rpcjZ0ibq+9PzFKyxfjJoVRcS2G9WrV/gl76mPQrt+knz8pVFuRrm/S
LaoNlK7HJgRWysAzLdYWwP/PdebzQrVHPCXn2meiimdxEV53HEqb4Ro6H9fahyhsPh2pLm7W0Nlb
1z/JqODsp8oROEEQtSAaxuGl6MCiCC9+y6FVs03Si+NlzUcflNTG5buuyl69lWKfwZ2/OGHh78/j
M5F/vNbL++ggFgOlO+N9u3jcm+CY3qpy2Fs+uYZGdvM9IVdeHDNSkqgeY4edSLXPVb2AY7Wpx5Ez
x/2hjL+vo7kaI1vERUucIPfeaofnaQf+fjcktB1kKgmuRSRhs9k+EcYIWFETs7rkVfJgeXQNQWIQ
BznO/D8Sflv8yF23YpT7yVqbDQ50yP4uqKN+GgkwgL1iu7HPfsrTfx6CXchmvY9HQjNcWIYNR+Df
YdV/zpPV7wD/8vJyq5iPQUI8SIW/tD/zuaVuepO62ZWxvCRpnF09Acqf9bDd2XwJBY+NIR5+c2Pg
rjBgFcY6hMkgbWnsEvxQeDBi2c8veQhvaNCaHV449F0NH5YVyBNp8Q8LAx5EXxJyTXuYnPETVwn3
Gt7NWdBxjUG8/PEvIww74V8Jw/cFOM/xL03C/Pm/o/5DJwCCE8ARwggssAL/zSTs/eE7wpNBoFzU
X9fjz/zDJIyLDZebJzEKo9b+N9Z/+IfwAj/AM+Xa9AHY8n8lCSuJWP0/JWEnlJAZmOZDXwnHNl0A
n+/fUtJs//F/nH8fOfUSUm+mzULbF1nvaNcO8D5k1sfHziXSlq/Rt2yx962OOHqlD6FD6nSUcLNw
oRYc+z0NIzZuGfDnrINKRxTDTnKCF1F1LD0CGmn/CA2ELP9kH0q3PjgWhfatRokbstd0ce7Xsry6
vXtcBKEqywt/MIO9kWbbeTTWatH9LJGAigIQjBMUyNVyE2YxvjQbxK/AQjSaMhg17psGPYJnP8YN
WqELtU+oN09NYRI2k00bdo9zAHJmogrE11eHfsM4g72gMhcklTqJxMPr0OxBuW18vAo4Yi7Yco4l
D0kme82Ryt4jnj4g6WFxIOabxfdOm56m0Ts6WXAbO+uOI+YPkQN4XLszt9YvytkoRx4PC0JwotW2
FBTJztUOfyg7w2vAq3oJhn2fzPc4ck7dRNvIDG20lddcrrtYRXurH4nvi+OU27fSlg9WqveOC+YH
jYgv5zaD60aGlOhH4IckUFP7mCVIUsvyUdnpsYkG9KhwywN8lzvhHu85CeacLFpN1csRT+yTpyhG
jwNac2KDsMg4lWEm2rtU88TJ+tWiQfINqXssInc6KE+Wy/ji2BTM6v42oiOwXcR5JHfsESBkmnE2
vNWaTd13cJdKD6Ni1vJyStffoz29TctyakJx1uv6vcZhRoY+fVlo2ZmH4kca2Bkb9UyU7F65PJlU
ps9SuRxHi+wziQ60klJwSGjKCiDrpdK7z4HsHlfH3sFB3GrbPnpLTPHjkp2E4ifeEJ5IRPsUxlwj
fOsM3xFma3dBPL6r/R5EGcnjOpofosx+cuVdOay3RcYMMmS3VZLu9GLf13bEB074B2XpW1KN36mb
AcbUJD3tOxmMHFyafoHPkxLiqAOl4VRcWYIqOYiiJSWUeJvFxgKjKUOSYnizfKQXq57uh7wE7kWx
XAJ7IvLNMIJvDh4cK61mMhAyxf0lhmslEwr9LKbN4SHFmmHDhmSFPKQBvMYUI0PGUX+O4wdfQTJJ
NC42SsjnTTAHz4xbWzvH3ZOG44d0JDFXbzO1K7qeADeWj/6x1qyBiF19EL8FsO8xHdIutjS4/ihw
ZTrHuLvy0gRbdqcB5znW+BZVEiOqvM0AZOllvsgyfC4XjrpzboC/uJdXSJokjyNBGchshYchDxHv
4TALj5hnUivO8VlA+h6I87IQG4qJ9qSiPTTDeOx1hlgp02s40zg9pgXWYg0UpWyy16SUR1gkj6rq
vgcxylTGGUsWx94b0EHinVPYB5Gn9+si7pq8utJuBTkUWwIdcSqdf4Quivs47L1ZmBowbM99ioZq
uI1+/rM3UWmbvXMvbHfr0THd23BQFM2suLwIiHcdyzBVkOVY3vrMKz1zyxJ5Z5FjX4Fs/W5c0QkT
zqwnnArMPGBq+Ad3ileXaYgVcddOdCGaMakf4bYIClnnqQ03Vty90LJAwxZs35kpKzHTFlNX7TDh
COYwi3msYC6jRo+cAF2FZTkcrYlEHs4vjvDZuWCm02l3AoyPiEG1HDOfwzOjXyPA0AyDYnXePKbD
VaZPIdNikq6PceOf+ORfRT5eK6bKUr4MZsgEAd5elRk8gbO8pmYUrZlJWzOcutBmRB9/WWZsdZlf
J+ZYzwy0hGoPuH3tm55Z12Pmbc3wG5gxmMmKHJYZjf0uobGrebYoaqjr+MDk96GYpVfYKDWzdUgA
LDCz9uQ81mb4brViwmUcn8xg7kwgz5jUQ+FcViZ3jLVbF5oYr2N6USGm5sz49jJazIKIA4312Cqj
EqZIkLLd5zMLEXvCKHiejGwOig2i9cmWBOwUdKTiVWPJmMy6IZLs3JoFpDSriM9OspjlJG7mX7Ug
zT4OnxPbCy7Wzyqk+sn0zUn2G9k0+5B9R7L3xF1AXYbzGLfm08xmFLIhjWZVGn1wmuxOvVmi8lp9
L9iqcoQHEeptwrbVmrWL5hhYIWYP4/RgFrPFrGh9rPdR5JyhU3/ZyXpS7HIZbNCC3Q5w2D5h16tw
E1MWMwLeE2yCFjDWkM3QiF59iBk1yEpCcc0pS+33hF0SCxw620AWMmle6Rn+9M3WyfZZDNK5yTzK
pcximrOhzmyqbWROipRdqc7xty4LbTAPDyAQObY4nPhqptdcc2GExEtMlEfRn3sxC/JQJ+fBbMwR
q/NswAms0nK1z3Gd/RqhlbNoh6K9dc3u7bKEO/NyEWYrx4vLLsaivjDIHBLT6AOB+U5M7bk1W71N
W/lemU2/Mzs/nFMFAJyvIUIQmBAGKqMQrEgFnZb70EgHmTiHSAmL0RSQL19aRAZI9ycf0cGbi12D
CEGCclchSsCE2c6IFA2VHAC1v3FJ5betwly9sEVJ9y1H3kAT3a5O8uC23YdC/oiQQaqMtmxkkbCk
24BcGfiPbC+NcEJg4GZFSuEDiybfUtWNytwithQDjzajvoycwOr0o6XsiHM9+kxdd58hgk2BcMPC
523TZAZPjrAzGYVnrfmg0Eu5Iv0QhaFlLDvH4DE4tx3UWJO1RCtSln/PUIV6lNhb7REWC9NYQ9Zs
yTEwL1mcESvEJ9gvR4UYlcIIaRGnShNfMmrVZHSrHgGLTx6qDJKWH2fwqTx2nODniOTVGchgjghm
QXBkfcWpN03f2QxvpmA2DyfqC2CBrtXvVYofLrLaKLtLhUM9tqpvttHd5IjPRyXs64OFlVBk/a8c
mc6HWLgg20Ey4g5klLwy0J+FE0w3bj8eC6P2Sa8458h/lavwWJU/UrDLPfIgeYMavZBuomIzFcNp
MVJij6Y4jjkXzzE4Tb770FP8y0WTkp+hPmvEyKgNr8aTz3T63Bi1UrXtvUS+LIyOmbP4cjeafnhI
nMmAalwhes4AXYiY8Mnwhl8WsmgFb4RrO/kzo5jWXvTKRWKrBLU5SKo20uqAxOr57Y8eyTVDep2R
YEOkWBY3YuVIs1xBJ/W+YN31ZzK4CLjuwC8BSSNMRM5mcvTRQ+rlR0FHOdQEJGCx6mXTGFU4quz3
FJnYSRjrl3ibFoA/Vr702QjKmXzxJtJaQxKdUbkJHU/7CQm6J0RAaYb9VCBOB0305RqxeurwG2bM
MKjYhCU3MxuEZfRtZZTuOETzdv5Uv5HB4x49PEULOIGQ/J0brZzn3hnm/Hn0+udyzSLALBZNQhHS
PP80LmZHAuEpPfFU+AISDpx6N6VIhA4CvWOU+hXJPmv79848zmqj5vOlQPQM5voa9zgwxwbVf6Gx
7ybgEFBzEEhazz45nAiKZAyvOCbxa3I+yBxCxjDd+I4VcAM9VO/0ojCouy1gOu5Hqgu/2+Yi0Xvt
sitQO+Cccvuoo7MF76lyvfoStyBsR84ahblvlObSsUKH3NidOq0cQSAkcdVbPx2OI1zA38e2vG04
mvR++OFyROEGdmnNVYXdniecR5krlIm3lkopIvt6OeRN/6q6VoDxwQbQrtDOOSHb52lwv+Vl8NW7
PFUkBc4pAUicezknPvMel4SVBqC84cAPLRKUfoxNwATT4pnX9qBv8o7eFzBLluqoadBTyFxkxTCd
wPcINV16X1zwBrcnywlDBmOEwxjG0Y6omjoGKu72sivyDXIEnW9onbVV58cYb8zGKeP0qqOPTPXj
AaNxvW3HDPMzcH4P9HRWxgemEDqOS2efL9U3kFrlkcPvdNNh/XbyEZ9OaI+XOVwQ0fMy2sjI/gn4
8GnVpI5mNC2ektEdtdKI+nEw3WHqMy/3/hWkdANPhRQppOfnRmFgSf1q3GKuwQWkYTxYBY50Zwlf
l9Kfn8cqy154ipPQd2ICNGQCN26K0TnqB1w0RY+Gi8GlSBP62aGeBjkgbZqdSEXpH30YjztduQfA
NUfiO/OxHj198Qv91mB3MkQe/sHcq5iqa2HaElCOD0scx/u1wOgLemg75PKDlxwdS8F66icO8amL
Zahgp0nNo8VZ3hDG1b5yiJz2Cr6IBjM0LPNTqmjZmxCn0oDvtsi65spcwUeIf5igKB8HokxU+r06
GS7PZagxber+0lvBL2Si2Pyk262usFFXZf1odbxDLVm+rMmyfOusLt84CWmNeOz8o2wCJlg4F4CE
1m1E2FeWy6MO7Z9tZDRa3yxpE2j5jBo8J1xnqITZQzTyta2N/ZHnFG6l4V20KB4NS3Ufjqx+QF+X
c9aTFOhGpmBr+OrmGSqgwkqwVMhupM+89rMLBtakkN/Ksv/mCo7qoFRB7x+KGGbBKuyDj7sHUDeE
tpS3jTAmdT7GX03g3C9xA+Qn5pIcOrdDz9Vw8vLdVMuabqoccJdLDrGEbMElYiVNS4fckcs8dedz
8D4V6hlewqdQxPksDC6ygxW5uFe282/4us7k+ZFNgjk5Rk5MbNKKKdnz24vfrFDpR/u3nOxia7vG
XKtbvWvT6lcXVld845h+VM7o50yfc6bvx1TSwhP/8q153GRRTCQvo7y03iPRbPEQMp/YwZayMghX
Pg5bbmObwV4OMYaHUODxrqL+rfFONeVnD/6EVa9pPjMRAzd0uMc5giKwsqNnaaAYne6RDD9YXiwt
yoo4ZQobQiP2QkS7BEKa10cPRe0+1gqCisVTIYozjL9OBIc/AhpFo47hfbyTv9gJubzZYyM2ceKy
RcJWqE1kirwiRiaImPwgsMLXdAYtxCZy8Odc5AFGfgcWwxsxL+muXT+jhATquGzqJjumyj84xJc6
BYljzL0vG446LSRcTRWfGWK5dA9uSlMhm+Q9VqIeHwttNQMviyqm7TSWDWN/S7MRu+bYUwkCnrgS
/XWZIYnXsQ2jgxP+ZPAdJTb8TauQboX6lIgeXHkxOtXLe1tbl7yzz3VFpG8eIwUHi0B2IiDze3of
k2s/+mCmbla/uSRFTNKwv+86ukWSJGI16pDIUnve6yh5QuPmkRy9EJu/0Jz40ZFlhnJY7Gtq82YH
QgRi1+jCcp6r7hRaCft0oWA4VdUTWQzIHFjmDotJ5DqLvkYBTZXKDt8H6Pk4GM+kOq6sts+4XRIz
mMHlWdWLCJqrQ142CfuHhkB9bSNFiwiGU9FYWCmwOJYd1Wul2LoJT29O12Di5fo2xgSeUtGcjUsy
G2kgi7GRkTV57YZ+H2q6eTh9u5V1Z63LOcwoI0kBVDMwbSci5KX070d/ve0jJIwE6tKSYlNEWRhD
+HAR+BUbMinxZx0M4F3me0WLEo+gZ9VjR7KQAmZF0RKZP82Us7LcA3srJsny1dm3658FTfWTLPXH
otRdj4DAa3JGWqHSCUetoLanesObuWcRZplkjUJ9UEa2NzsaP/LnKZu/+0n/ZexLGnQ8VaK//bz4
aaNJBJ6YyPKZBkDa8nZzJ3YhNVQddVQlksKmVDRUzVRVNS2dVWOuufeZXFnknTxqrewY3r/puRow
L855/65TxHrYOrfpMuDRc8XVoSQrN3STqMjpKe9jU4V22839sWQyTyscdhonoT9xRZsp39Iq+Jly
EE6QTrkE9YRhxFdCXRdMhiuvq4eGdLYH1qBqiSlR7zWtvfm0og0G1c94Do9V6QvkLjrBOLrRgUww
OY6Zp+ajQ/dC2MqLbdrEOmrF2lRcx8G9z0vnTlE7puMkJpJAfc0Y88mgmkzOLRmUfkeR6gMnxJcJ
b7skQNgYJlmvDhiHT3GIX65MoksUNB+5JPseTXShQWinuifuHt2REtOFR127+tfWIQP3SdzjGmGu
QOPrv4dDxsJuv2bUrs1BzC8ARWyUr78PFLN1kt90l6q2ZgkJrXUOz33jeWGttQTRNEnBW40XuTeN
b0lp70sq4KQPOlfhkpsCl2Kr7C1cIVwbLm1JfVxZLa/AqX771MqVff1JaH3bdt2FRuWzpH5OmR46
zoz7DjADw8+Hi7UnpLAupLhuWNDsRHe0KrKhyUSrXFlSdGf9WXnnZy+2KcET0Xwr5XpfDbVJez0g
ht50w/DFxMvDGN+Wv9jH2Q/Xg+UOsOist4HSvb4MAMc29PDZCCrK9NcQj6OsriKcVGaPGWd6Hx9h
luDlAgIGtKwIvjPQfhke9yzHx9Affy6UAcZsARvXNBY1HYd8CgObJsg3bsNfBl8RcW3XxeM2I4s4
Z/Mvm8pB4Ke7nhwrw/s2oJJQVMHtQra7rf1HRWVhGzLaUWGI4n4dTKdh3yBceqDlYwBfXO0pPuRH
41GEyKb3NplmREdbZrwExNWyOc4mrY88SOspaKRub4XFfTHLu566RUX7x2z6Fy1WuzIXT177syT7
nbQRCnnzWNPbmNHfCGz20llUkNDrmGbYJ2T4apXZPVPdZ07/ox0XB9cUQmrdXRZTEUllxM1EZ2TL
8kWDHJpPyH+eVkkdNZeAlknY+0+xqZ3k42hxTyVFbyopU7pLIVCedE6tvCmthPYCMlo+5qbOkisk
ST8J7sNDrJB9t1ldyi9jzeyKJe0Oj93Oph9zcr3TQF+mPdRvrinQtLKMB4ScT4kp1xz8+UqB6o3T
UOO22Dw26OGcA1wZQ9cw4fCM65LwYQDvFmNOS4foERIoN5ia87fbn/917nn+X93zHt67L9yuf3nQ
4y/4O/UnYMEPQs8nl6H4ff37QU/9IT0RENQIHOFgHP8fBz1hc83zgZEFnvozGPKPjIeCji4CERL0
CFxufX9C7/8Zgv+P//1v1Vg+1Gk1mAOdY26Df3HQE84/HfRU29UNlY16U9Jc1yR4HWwbSZKGh9vU
Qppd6bnrKkmoNAH0P18jqsmoETk2TXpbze3ZyeB0JpRG5DTnxfVbp1E6HVUQuS+/uq48+QUO6sCe
DoVtcuvKYvlq72yGz8h+FvyhufUktW7902Tq+2Z6/IgM3w70+rHhP6l5omA3Y3RjHaUHwt1Gg/7y
ffk28zaW7XTDhekQckJIlPdpJyelrSdOJPSJTCh9rP6YY2vINA3NgxV2l4ImwjzuDolpJlTi1e6b
fe0zBCZ0F841FAE52D8WNzwIxNvC1Bym7lTeqIDYYqi914EuRF2i3A1z+Ui73EcBh8teFrR3jNIj
RPkMUB2tirzT7xpTs1gXFC42kurFGChE0A7HqqeSpzP1jCE9jeDr6Klzp40yFY46Ei82+UwduyBb
euue6pjybjLVZqGpgEyEP5w47TfPBf2Q2MAx/eTuePHw8bvMSiEzU83sNDBDDcxSkR3ez8xWsuQZ
zaw1R3m9A3+PkGLdJV65DZjKWqazhinNDRRWGMY241nImOP4KvCTMtllaw+V3wx7PVNfNAd74ULI
K5kHRYoGNrUOgwKzIq+Nh4SaYckM6SfBS6+ZAIKOYiAyFc8T82Yq1Flxa+XI/I64SxCWyXQ1I2pH
BuTgmLE16Ru8rwyykRlpHdGcwAliCQqwGFn9harOs51Vezb38GYMpg9rnGg+ebUSfMATc7OngEdC
GaQmnRmAeAXyaDXeF15y0UBuAjN+J2YQF0zkQ0m7z8SMztOY/LMZ23vLOXfM8SPzfMZJ1DUDflR/
dWbgr8zoP5slAJWR6wNKBM61njPweK3ZGNgwNqtZIdp6eE3YKWqzXBilBP8k6wZ7B8mB+8osIhNS
IwAfTNGey0/S3TjsLEgNXxZsqhvBNpPClWzYbowcZrHtOJ7zKdh+mIHpHWQfgoTTHQM2pDKyH8FW
0oe9wvUwSxQ0QdzOrFV9af+qF+/NMQuXqIkBjQ5sjOXdTrL71axm2ixp5UQmKzWLW8MGV7LJ+Wx0
KZudZMODp8wICGlTylMuYGDk7IKpWQqZG04F3/Bs1kXCrr9ys0AOLsWRuE8rs1rWhFLYNBU8jJuE
X/+ZgSXnXSf5N7/pHaxW2g7Zx1hYPeFtSVXtzYU2ZaOVA4TLsc9+RYl6mNh57XbF1MYSnKZke3v2
4tajt2qc9M75c2VeVLEd2aIDs0437NUenKabsi4DwvYqOS5m/e7Zw309fevYy13285jMhjQLe8Xm
Xk8Y7tnk4eTllB8Mx8Us+XVRUcVVX0K2f5SmSzz7hLXQBdTEVN6hFDhRIbZp2N47St7nIvuKYECA
IsXaWdkhAN3B+2mjPCSxlfHvXR4kmoRCmyCj9Q1+7W6uKwiOPax0nBDVvNqHRfjcMjImAxxkttOj
wFZ3mPh3je/vXCoG+JWY+CRpToOzOZ30Fo+xJWKc9GErnBFY36PRe2xkumuSsTwp+MgwTINvHQUY
jZLPdp7+lJJorpulJ7cYuo3vGdAYmiqFg/2vYSJ4NqbDVRfkU6NS70K0rL2EB0AY0HQV4D56dL0I
XbrJX7OG8Wx28lPUiXOHXaNRRNaJIxFRDt2frRQvCbGhTSKd3xZXDGCKDwDMxO98KH+N3J9mCGWB
QZVV5Irqob3tO2MfMTizAYV+hG/WME5reGdlK8pTyNWjhYRWOel+hozmJQXES76DdPUfXceQquVE
nG1FsmmZs4T/rAdAazmX9hDyWkGNVTzyfAR5kxs0m28gbRKKfQS1rVhMDsaA3II4fXYgu819t2UU
58DCOTNOrsIg4OBinchChltQvc4BHSM7B6xWBcdFvLdshVj6vjlQ5TxufaUud+Ct+Wcw4LnVUsku
TvQlxmfPol0DKQYABK3OdpJnO/M5GqqFEi1/q+HaRdyoBx61KE1o5oDvYgh4jkHhjQaKN7pYQ1q6
HeIQYB6Nixcnyh8ySHok6nbCoPVmaF6xBWwvKtzvrohfB4S5sQepUbMJZE21L714oUq0yvY17D5l
4SjFp4OnGfYldL8Wyl+twlOOp73Q6Q5r0j0Y3eep6sACwgdc4QQ6AYfnRfGXhw9z63/PNCq1NmhB
rad9RLiYZ46FGhrtFmLHjKkcOnj4x5goGCbkkeDs0xiVjz2R5a5BWrOxN6D0OmlzSxFgf4g894di
wEhsxUd7IIP1NpksdGlS0crko+uByhhhMtM2drbEpKhhWp0TVs+WeHVnctaZSVxPRK/H0Pqwkeyb
Lj2SNeVL6U1OuzKJbb/s4NKaFDctVXj8lmUzEvDOinJTEvgeJnlrhaAdXJMF9zLnR0g4vKnj/qxM
Xjxp+bwhAtsvHFv5Pr3csBhmSrnhXC9Ezvk94SNBCH3AEwHc4ndLOB1Hwi4nrF6E3nxDtA2eg0my
a8hdQZC/2ybjjrvyd0joPeZ6S1GpADrjAlczyXjZTC++ycrjzd4NhOdB7W2dpd8FHffWgHj9BIJ4
21D7PozUuqQeXHePH7AklJ8Qzudt122HvltuMp4OnJCpVOcFQaBf4eHnHjMxT3AKxB7gYki6oaLj
OQcGwJxARhFpPbQAG0ELoJDk0Bl+wMrRSMw9dd28ES0AAzULX4Pde/W3iSEQZGRwPZAEKVwdBaIg
KoBjGGZB1lHHw/d27xicAVgDD9hDDuYgSvKzD/YAgtZzaTgIFUAET8sztifgAAYUXUb4B6pLlHWn
JCGINRmqAj+Ik20wCzyFM8NdmKLywQHEkAgea1ZaHfF6fQhDWU7VQYBuQFc8B31Pbqj/pu2Yj1Kd
XaY5bLZeSWRkBQBBDuzYA4RgeP0GhR93qyFTeTQs3OCJY1aBIxFbyaUDLAGdGbBcS6FaySGvSi4h
NVgKFIVq1k/bo+5w8nNq1CpYHwZ5F4b1IY9dRrvi1vGru4w3GCUhyVdMytVfBoIA1iaNKCvP8s9i
gUY76nw59EEIrdun/o8Ut833mTDQ9Fl+2yc8Xu3UxuTbpNcuR4EMYXhgayXJQuPMar8OiXg02ely
Ha4ZNK5ptdCXaBi6cXRw0w7pyQsdrsONZYrB4cRFLbQ6pvKKmsQUe1mdXmwKJseFb7Wb1b5wafsu
ugM+X8G9jvdCv5bntJiu0zBeldT7xA3eenxKma/v4n5l6eZtxY2BtJw6WFp9g3/N5p2coJnCQ56b
pxmT4XbJuf7M/Aq4SXBK+vbFURblzC6InQySQZzeat+CLUPgK4rFTVMLgrYg40CT3kjNXCtgrzTW
9CtVxWPf9ywtoICIG6aO85Am1t0YhF+rbHEmJDhEHLphE+5JtSMKYxB8schLdAjQ6FK9uaEc2M4f
dIMVuot3qwXrjR07LUmfJOotU+4XNZD7ZvKuEFBudIOfLVv5/ouG7zVhCoxQIM1YKMQlbyhHWodv
U0dZdOrvy2VBM24fYp5J9LomXP10EG/doj46WGjoqF5LFObqUuGmvInyfFv6y72uZw7YwXs2ZVfi
myw6pf3Qloxj/ox6mif+hzvPFx3RZDtA7ov0AHqdF4ijX1DnbvMcO9zkk7GDKK5mqFMTAoyjqDYw
Xjkt6H/J92mgXjVhMF49R6LNO/x++BMlB1qdbvXA1Tt37mKIpyPw+UzaL10Gh2X0vE2VZidvcDdy
LO4yvbwvWXeOgv4WF9dpwb0zVPmDbtUXLRU/lyEDzxhiA/eeKEHFlabqpzDHsh8zpSW5/AJqdSux
mW99PKNA9cUuIAzf6uDqRFxCK+d9xKLqjzNPSRu3gfCJ4EqPON/4O/GaNywWP+d+3ZIsfxKpfsRT
8DLxGw9UHmIAH+BlmN9yePcjZ7lmXu4oYnnJ+Pji5edxCx4zia+BX9w1SXhXL/w2NTMFN9ydeiwm
9YDdkKig52C0T95KJ6BqIHX36eIhyxHBJ+Ry5bjNXmUtp7Wp0dFmfQYj9j1vaPZs/TtX/mmyuqlt
791NaGf1l6tvteMN/DtMC9yl2BdBkEd8xqUnz25Qn4XWm14PVO6xa8UEjax2308RqYfxLptmft2o
HfS7o67kE4nsQUS07tiXag6B74Q7BUm0drNdSQjUx88J8fMIbx1vbXw3MYZJaT3E2fw0kd7nAsq4
LMpvKlwektCadvAW31vBUdaCPZq21ruOxQcFyq96jO4ELsHIc35K89+I53kbcdhXenkG4PXotOT5
iL0f0ra6dAHWj7W47Zx6C3Ed21AXvSRFdLUpKfAc3iiFf0iieUez4ob18qamGALDZLldk45P9Cz8
Te/Qyg03jwod0Jeqd29ajyl66e4SdrlhsB8pNyRfkNyl48gHJju5IVn6oGaulboBCNbdAhU/V5GW
t17bYqOQLQw3HtBkn6Jyk+fVHSfDeDeNkn+RWVybMFu3bh8PN0Pf3GuuizdZYx9l2UOOnIPP1G2y
jc7BfAs3pga2+A6Jna+NH98mDPne9VrdMezhx7BmeqKDM8EtyqK0/t7P1g+ryg6eJC/ek+fzSNeP
xW/RNIdEsjEGov2OlY88c8cHeNLNMbQ8nhwx2CW6VDYRlpTdFIffcRe2XMjX92CkDJ5z+hpVv1pS
TrKpXssF92fQqHPgOZSiYp+LKRdGUCdOQamZWs5NDGarwAxSO1DmqmcgehffXV+4hN9WxXoBGllt
iii8Bs3wrNv4oexaYlSpg7PJ0q/CGr6HE1O/L9nOghycQCQS+iYZGAMer5u+7Onkrabhbkkgow71
9HOywRIQrcZ4o4WP00lt6lnfugM5YolpuawnoJaw/PelQwscs2DpJFzp18C5cx3nHZ57DJGWnCmp
P1PyfCQNTD4oVuVt5FIo3kfAVgkULRRjhBqe57+OTCr+UiYt1l//9Z9/RcJx+PN/U0nlH+QThEIh
FQAzQwV7/G+xB/GHazNd47BV2LaJg/732AOuJ+nbjgMhx6fJ8v9ppMEf4NV5gxFTCGyyn/87MjoJ
iv9PI+XvQruVtu96gfhnMjq9xcEYNNiPHG89+k1LLDL4tg7d0XOTt6zg0smKSaePdVpWsqcBh45Z
c8+3NYfDWLPCxCTE/YwGQFf9sMrgmHI7CNvpnVvIj67ND0sSfIwGYrbOFMUFnPtn97jGOLxm9RrR
2nRTZO2j2VBsMTx38AgoFrulU7vCt4VROhgf9Fy+c8ULGVfS3ejYjdnADhO92Twz3jPXNFilAc1G
9Ca4k0X2XtTEiGxQbh5QlchMPzHephoo8Y0YMOyFU3No/ZxgZg/UOpAoAYoMl4tAo4vGRAajA3dh
fnHCTZmt59yRG89hkLGj8c2O6DEBsFtnEW10TnGrAx/vkTHi5xn5Mup4lgT7Rgq1BJBtWeNYWla3
43Wd78LUeXQbKkzAPn5h+bZvorL/7UaNPAW6qXmvqdei9R/Z6HDqsnaoJvnRViytJWbmWuO7oWL8
arVQMXsPfYt0QpLDQM4o3vYJn84t2kCgefyu4T5DMmEZxjBfgVFUKzjLJPnNa/BplP+XuzPJjV3Z
suyIGGBpJLtel5K73FV2CJWksa4Lm0MOIOeTOa9cfIiMQCAyG9GNxscH/vvv4kpykWbn7L1W8ZKT
qYoolzMicBmwMaR0imEtRsKmKiOUh6p6MfHlBfqD55A5G/VN0hLtgDUBzIiZTb4fMYXDU+6pGnb2
xQpCiAw9yUuWPYnqa/72RIw0PPfYsmpdosqaywLOBtvOniDgyTXUNo3yM7nSnQhHnCzOqojMfdlF
+bpyaHMwRmtZI0qFLQhF37bKmjXJ7y1YgpPlpcybi73XOJsGLKSNCFq0w87hfp2TnmEexx6xip+G
qn1VXvdtQxemc7IvFUlMmAY3V9GqTMxDMFrUUAaQpyFmF8vcBIQYDYUSrUv3rYbx2/Nv5DfZaWbu
K/U2ujCRQg80LCHg7yuah35xC7TpxQXluHBbeSX2tW8SmGhmfHAsex+6A2Wj4qO1Ri7LYNCQKWmi
/JYccFy3vU1tv61guIikfdXdaTum1sr1ECWHhMqpWM66G12uCq/ivsY2ocmf4pEciT9ErOeDT5A3
B93RLtRKd1SxT7kZUf+JT5ZV/3DdZ0adhcs6S09TRO82ZVBTF3CbZvDEVK0D7uxe1T1i0tsU0jz5
JYShlgt34BFMs7pdB/ZVjtOa2xJEWorBfrLyBv8EdZL7ZPMWuWpdM32oEH/08yi4yO+m6a2tKNr0
Tn2PNeI7mn1tffKfQ9jvGGiR9oHqr1y28M6pGsXWrcQXZZilR1rQpRKgD8yhe5YgEnqF1cB//et7
VCwMPwwve59vzFo4PHqDtVUWB9pEgqOFWmpzQNdIcKbUs+GcHGJQ116mHVpzOoGDOMuRIG6uHaQ2
7eyBzzuk8mVoz7MLqkQccf0lZ8iLIm0+xd22saptwF9XEqMuzebWNUy68Lw6WQD5GmsYPnWnMkBD
ynyDhO9qZzw0E4OCJM+KWgSvdcaG14lfO6/4SgsmMl19JH/2kc+3szoXV485hEYGcACEmlTt1c/7
dW70LusXYAqQhvlNhe7RQCcyZXl0NYPrcrO3nfQQwYUX5BwZQVPgpC7SsHMJev9SVBZQQ0SycVhs
2E+z9mcEVzvppxYTdLalf9OHaJf23q6Pkk0hTGZG+WsaueMCuyJ5GTmWSxGVFt8FEpvSAMxh93+R
T0HV199cf4S/GUyHGqZ2N2lniqEDJ0L9TAG4I2HeVWvfAXysV9rcsycbZ5q3vHP39sD03Yk/ONhf
iCH+GJTNJGWFqTVC4uC4gjlqbfouI7ZnVMXKiwVQY6YpSUeWjUf8cR7yOKSTZGvtLbe8mmNCpAaW
VsDSpUTUWku0Nx7L9aYCd+Wq4d664ruP+xO+tmhZFUbw1MGe8hsLNFFu8rTJtkaSPBhVfYV37C+t
KjmaLROLFodCWKSwrLjD4eDqdXp/dnpTQ/LOAm9JPo9ui3SvRa3tyXhvnJm/npYAqXWIo0PWk8xw
IXIG5d3ilccwhRaJSZOonx3BJR0M3rQL0+abp7f6pvHHby9hVBZrzc4l+kK8wd1zF4xouopLI6e7
zAq5SS2nJdwx7r2q36mCvd3YZBvVZNAfIQ/YjsbdtdAP3LV5dQAYgOVEfY07u5FSS8zDc2zwiGdT
QgqHXjnFtKj+qSfqH5YXEDrtMxYLTXrl8bL0RPNTSHcNSeWjSqe9w5qt0/UPo04OjS5WyrbPk+B3
mcvDU5zydRuK2eBUAs8OQ/O99iDqxxCNAR88Tnn4MyRljTAiwt2cRE8JNFhT57yRV2Sk2ONPjdxp
Dl+7OTrHIbU/C4NLnRfMs4tsiVXlperSD2dMdSxcQEVwEqRrZZYFgt3noGovNchd+mErryx+q7b9
TDn7Fh3XINC0YhK3sfPuXTTpCynwjPj5I4j1rW1AHfCaEhq2a25CA9B4Dwu5jKentljnU8GUhtx8
etPYC4Yea1P0oq1e7vCz3Akynnli8e/GgJbSMXpIp8Y76D0fqm4GGzCxKOI9ELxFXUpejB5kqRAl
iVt6WzezF5NHj6CSvJJd1y3xVcqInXAFkNt7NJU4c8baa4l7xFkVHN0Z7y7JDU7C/Rbwia0KFzEn
nqWTakvTo4caeeU6bsM/3hP1blaHRkn2QcVxVf1D8ksZrKTx8JJVSCCQcp0DVEuic/tjG2obrYLk
P5jmuu7IxkhfMdTvCwak1i0gRga7LNolA2SZYHjI03ETWezYiHzUwXSz3eYBbCB2E3NBl2EfjxA5
KgApGmadyJIr4quHwWP3IPvk6s2ShsbOiaIx9F7YyBa12tvbpfy1udm0TrnXWMRNPeFTizsU37yA
V2xwrUQMVNBrWDShpPEzDh7dyfQnWEyc6YRN08viLVW61D6CTVAXAOX9PZ9UIrTZA5Bad9Xy4IxC
0o55x3RGHUm0HfX8h04ZxA9pvDogRHROU2VgcgqcQfHpOQR37Eh/E5r5lpY9IolyE1JpYAgoNjke
NLNH+1Cn4gw0hadUuexmISubsYzST9HZQMQ56gnN/7D04qUAIU5hlS6Bnv8Nwt9Uer+eglxbcwxY
6mK85bpLElNcApIKCnN0FHH6bkXBTJ1DW294K1hFp6FofYo3KGcHi4ecxzgEIJ+TfitkABUwdieo
v0ciYG6pH6RLwViRXUt/qNnTzYJErtK1TdrA6zS+nOa3w4UmrYQj+HQudP1QJoyOe4LRlu2wQGY5
WSPQ5mYD8oyhESd2uag14BZx/o0lLp4f+xCayhPTuWfPFdAovA6VCSfJHPuRbN+mEiV2FkkGld6n
leSbynNhqrl//Sz6JkAYkarQL6mEol+HHzGbbnc2gwcY6IPe4Eet34O0Y88P8Gjp8cfy91sTTKHW
CKsNHlZ9aMts1XvdtHVRnCxkbBGdHu66V+waaHttaL1C2d40NvWzzKggJnAAncq155bQVzCbR/QW
I+KTSiLARX3uMOvzeKfClV6pyt0WhcE3EmAdtVVjdqfLZtq5jN7rwYH4ACuG6SY1HZfJ3dKjv+Gq
7r0dQXGlJogMPbAeTcKT2FEkXO6WVKFYV321mWp1U1NlLPn9AXIIJN7oZus72Tsk0exS9eCNGAbN
uhF3ykD8vGHEZj+JWR9fIhBaQp1m9ClA6hfFSjNwGGTi1ZvDfS72eewqd6ekV9Lkfxz0+U64+970
btr8SuopCvGuoZHc47TvwUgmOO5bsMJd9CobjSSuqc5dnu30gF27j4AxM+H3VHW/nTL5V6rymccG
+Xo+dpEJ7b3KJRS9cq0QUo9+tgl9PBThjEmcfjqG3n1s/9Zp9ZdkYJrqCPQ+S9E62wwi2Fthd48I
KsrK31hyuE2G8c5CnCxgSWPOY0rTtVs9dtid6bemNd75+m4t+92g/40NvkaNwwAbkKveUiAHO6Pv
dN26JaI0t56LGpoHEBSL7FdiyzITxLagp2l/287BDsRTMs6aZmhjRCMQ7oT+KpuSt9h11tg5bgys
ccyCulbZr5H095ouvm2X1ToT1I9jr7hocUFMnFFUgkfD6TS658yNEeBecYK8gsii8/DaZcNlMsIb
SwCOnkRtFDkWuhrhOg+mb7dxrkEFlGzK/HDtaVAGaQ2s+pE1njaC28IjimYEkSBkEDwLobcuIhbg
3JMXLXc3fvSUWy33Qg4TXWbMMmTgsJnhxasr8ZrhyUtnYZ6c1XmQYhVj/zE6Crx6AX69HM8elXSO
KBaVu5qo0iIzxy89iz+s2Pl0u2Gri4a7JXEhCDdQOXz327d1Ao2UATZF6J+o3XIOHQirg5R4dOKs
35rTeJbRROplKK5FpSPmJL9POvwX0uIx76t42fn6M5rUF9aniouyx+ESactkoN/CboDRQfQ2HR4J
qdq/mQl90ibx3roKh02JASvg5hD2Hy13f88+5WCOeM2Nf0RSn8h1rVgff+T1eLIzTiCb0iaF7Yfa
TPu+CufFb+VKK/s/gyAxoeRqG/I5RUjq0bmkv1RyIrb7iYZI/Iwd7anppmDDNNlc9UX8pIImeqP0
dBhlchA5/aPI+CRHATZVaCtC/XsClCc5jVzYTealMP5d+12KfRT3t0KnQWZZHGF5aTHoJC7HD888
GezhRP9W+jC2W35BY9nx+/DNxZM2KtGYigQRFKmj3j1YZnYagv6R3y6DhI9nYplDuD4dNZ9g+Jg4
G6QHC+bgOQnuknl3af7jo/AWKd66KXrsGiziK+iGVGsceY7V3tXfvImbhZN7UDnfWyH2pKgOoap3
VdU/abA1F6LjlaOXrP0dI7hzcJ4W9vzTmIxpUfm0ipP87rlPA8A7Wd71ypzTR9oJyCXrtKg+Gq1+
U9B1pPM78IniyuHevY4crN0lMyCRlmlXgVGeOtUw3qVvW3XuGYQPwDL/TAWYqGg4voYi/QjK+nEA
bkQFw/8NyxzcGea3eWW5aB1/TzuGha2Jl8bsNpTGl7CxOIXLH43uz1Jnw1OkOvqpnkN57nT6IU3D
q+qSdeT2hLH19XPkL43H2AGfNunTW5Y/hsm1ikR0l1UEKCQWHi9f+GR2ox/MqZW/btyba/ZGITVL
h7SHgbncKhwPxCEBp7RJ/rB/cLIIw/7Nle2fFXlbo3bOAcLOZZAFp9T2xUM28QJq8jYjWUE8wnUi
JtfVOHPCsJ1mkX912AwA/oLNR57oR8r0bkrSwSFdrtywonXmjC9MusylPbNVNTe3tqCRn8PWb/f+
1L6Wkb4XtgoO2qi9eAZ3MMyGJ54BMC8V1Vkqx2siwBHPgOE2xtoOcZIWmHjpJSmzcclN/6GqImAG
+q7hrEUpdWu5hNJ4mRGbRCz7MpTuU6SjOzds96gN+NAi42QH4OBNb+tpX2ow1jUnlZT1VVmSwna7
vS57TMJa9t6yCEIZvgtk+eGYCOabu+GfovlxS1nPW4JBJjDgCbpZ4HxMi+i2KdajCpedY+9YSDDE
d9QBkB8fNHQrIvykSHWunfjTZFJJpJgmoNliktF4j3itSZ4+CCaoi+WafxSvx7bFIyHH9jEctebs
smzcG/iFm3lzb2Sj/Jpi/1gDBF6Z1nPq6bs+7DnXFuqlVD7JcfvX0vIXmTa7fCST4gjCgKku2FYW
w6qvqxtOhPXYJZcJxUDP0Ic1+cVQxl3ybs888qQh8xz6uT91SJ4Jhzdx/ZVrnpVhr8ZOrIyqPw5o
1Fz4oUUTvWppfPC7/iNx+Zp18aJPx0Y9EBzbukO256N6LAt4ZbGU7yCz15QLLrHu8Q4zSHCUocYn
2A5YGLUPA4dDy+63hS1+0ZRxPczfcsHLsfPZ6zuPZZjvkoIjHeWgJQv9s0uTg9fpIsRl0fX0QvSi
fxVORcm+adeh1T399986QDiydY/5//+fwX9r//f//P0p/tf/+P1/7h3+7U/4162D8y/zToGtg0GQ
2hQGqe1/3TpYkPSFC1TJF/xzX4BB+nfYkjBItEFo0v9h87Ms+L97B/9fHP43R2eV4c2spf/S3oHt
x382srJtYOppmbRwdcBO/xG2FNaKV0nK3aoiVrlgK7nVtGrHdOcwJn9FQu2CdWRPK1vPUMy5avq0
ZtQnOaC1P3Q4mH3n3k4RWh9dzATXXRLZe4dpohU0T3YYHkvOqmkUfih8KpaZI0UrnwY9OJQYqZe9
ET1mDRXgevx1MJOGI+k9qEogTdZD316MmtlyGh39sQN0Voc0uxhwezpjUpmv1Yz58Rks5dXF6cJv
pmrQA1kmNOO5NQUZlErcNZXMmDP0J0YfIS90hkvrNatR9acSi+FSdManY+l73UppHFsaG7uABSun
XNwESz/hiTBy3UEaw5TF7aixJGfS7FsuYjzP5HaUbwPv/4U00YqyAA7HhL8MOwgsDhxDuJDa5VaY
1aGdgSil94rSbVhSsQuWINXUOmVhUpS12la8+yopl7Yd7gOL+Bbvpb00zJD+K8GzJv227Ip6kri7
/CQ6Dbssb6sm4v3B8XvZp8lzhikzrZovB/xbmKLTtscnFpA7j7yc5Wdr6VBtk8o5Guz1eyIC/YDe
Jx//BiQ5AY0wVraLqowPmmlehmjY9Z7+DVb7UuT1spH9vGB9c1BB0zRfT4Z4cyb1pQwNcUleE2bX
zSMnk2dDjGuybwQmShQ2AXW3rC43ngupVjHIiuiMG2FB/p2okm8ytRs2uCs2A+X63vL2VRGwnZXX
gGdTZzR7XmNfNjfKlLi26Fs+d+NAxjN8oBnzTIYIEguSLK41U6PxJeINZMqtlcnZHQD/OQ0gQ+G+
wxBbaxMxQeNeSqGvFFkMjdCOZisMnRlRThJEg0yh5n/WQrz2Qnxrg/FitM7RhfHlc18KunGZ6J+K
G6bm6u8J43q4faDGEoTXZH8SJlVjs/QCUn78hbmJrkvFrTQiZQZyGPbj29CR1W//bP6kqR9uGbGn
SYUvXQvXs/E+6kGcGt278xPcUYR7CV/YyI+F8zW6IX1KbWXr2VIbclqkbNnreN218AsM40WhDyR5
f0pLaslefW0wwjcjbCdiOs+Jz3cMGfIqEMz8O7dZ6tgsrISNAfeRXQQ7HGT7fIdDfmplXK5qtyO9
0Vof4KEeYz26GVW2FRS/NTt5G+P0scuDS6cZOzNL75MZ3BmsIBkKLlNB3JaxSRKUT1HPsiVKSTkS
BOIwtg8GsU8ZkRa+9pAmwx0y0174pVxmEdIkzXjNy37nusPeG/Ajp97W5h4cas2+pZlqa/qDOw5k
IjhHxcy39FKsNdvhKqF+hRjrRQRFUgO8pZvQ8vPCvySxi0RKu0RZ8+r2FXoFhMSqeqLgvoSLPIAx
ZIAM9Z/BCNqJ6LdzMxR8Bak0ZEvybHChCyrFLIgw8WgcfHs4ESt/LBv7lkr0N0130I3qbSgD1iIk
nvFOEmKdTEgiDDWMdQEnlvIJ05IhXOZ1+5jGHBDtgQxVVAK1tH7s1GJXaiRnpi6fXcxQzYNfHARc
6sXMoeVPd5zqrMEJ0f1h47EfWKhQQm54g9rPWtCc0OgUZz6i3KzxhwylcfTM7HGcBKdQr3kf0nI9
+aTj5PhgMSiQ+bc/pAhXApLcdQ6nh6NgL6Z8YeFijZU8FkmyCUl9OaK5O7m+THLrK1Hl29hD4tHC
NU+3YxfViJy4hi4Ma9g0BvcYcs55k604iH6kafUQ8XAFLkOdgIMf6EqzFMnClcWr8knrV9aOXRB9
VPnY1MGppvurpA5/gMGuYKxcFJ++Vq6DDA0AOVfh8OgNUnfdFOXJpFLYB+qDCPr3WLPQNoLXZGhe
+oENWXM2RLlxdTByY3ao2AEWhrOOdZoTxLBgTy4mnxBPkU8rkY6rzHIuKtF4bVlPfeMfsBSz6kiN
hdnw3VZYPoN23VfDpc8Nc1MW9qWSxBDdJP7kW3JoSqHTcI8+WWS/1V2ERZl0YKTpW8NB3hwq/5Zr
s7RSHQLxanJZX1al8cDH5FPX431tmofBKJel5G0idbVsQjbTSUoRhSYQIeP3DumBDzmrg0YeAgIi
rd4flbTfXVAuid2ikLC3bDlPFf4mqj0sj9gUDcGjW/vXNmZk1jEC7buWlzFLrEqZj4I5cGNUgHlZ
ZEdT9ad0bS9mI7bE5al19J3iLL2Bxonp1FALBwY0Zu8e0DE9DM6T331h+KDlSPsF8KKfUbcfrEdh
APjL2qpfqvZqIF5I440MDtb0Tet6aSaUqTP9WUuKvyzzP9WMqgX19DjYPr87+fQc1N4La9JkrUjk
oG3QX8MJRrbJ7ZPNCxdM3oK+m60NjDYVy/sC3m1g8SGTRr2NPTbzRd49+561zzFQLWqD9JKOZ9X0
b/hS9uZggUlDj9lNQNmY22UtIMiMyoRJ4YlXyrYSRISYpU/VVnKzYnMrdFJBDDCXTSI+Uwk8bJqK
q+ZHmzipv5oi2o6C3zKyUdvE1bdJfSpj49CwePDq7g6Lkfwj4THRO+uA+bdGKqkz2zuC7y8VxOtB
83cVdMWerCNrwm3OtsOqh7NS3aOogicHYCFURJYe1DGAWCz05nNqrE3T1KRu9ZrGAmHlDLVBJ7ea
brMaTlcDyLzQ+S2c6M5wc6sKhp9t/BdP7QVk4Cxey7ZKdEsjsM9YjVcYYg+My5ZZ3ezrKgOjg1mt
bW+9b29CaiYZjyPUY+epHq9zEzWNYct4MJxQKi8yCva9E35WuK+Z7S4lD1lVuvyexE9RjnSS22fr
sVmigMjysEiffKRHjj1+GX1TIV5OvqjW8eeKFRH6i62Ky7yaVtiR0VjvpA1Binw/MlRQ8emBbzKM
Nf+J0/OBzNpfgJWxRn6yrFxsocyyvEUHIGsz+O5rIdOPrG3OdWFbu0rxG20RM+7igHoRylzSV9mv
q0f0LdiL1VFy0zjGsR3MzzLApewFSzw9dL3MB+mqN/alu44+mhfAHaHhJ7juhV7xnGDYFFb4UBo4
zwZOEMnIh8L4qFFpti6ku9Avka5RZbYqEty5AcKw6rh6yumv6Kh6tToZD/Of6+p7mgZXrSy4IHpr
gxeGU7YwxMxd2/gPY8Y1WtkCFjOPVb8+QP0FeVc+Gcr+6xL5NMl4rcvuo+/smxYT5FYZ71LyAhVu
4EkvbpkWcGIy92MdzQDUfZkSlnGiEZU4FpNJX+otOf+Adl9tA+0KinrjJtre5P8hWobWwVhAD4L4
FjQMXiuyQ2P4Psj6TQ8J2BGyuwbp0OzgWv6MVvJEqY+IRr8vmKOGTn9L4Fc6ZfZllxgPBNkgoDE0
vd1hw5gOgEq4hTO3guexGkomKUFY/jqiPA9yjDcjGQsoqvLRCuvnKKk3TFYo9EBXYlTDoABI/yoM
bHJ/Y/0oo+ATovKcAQh2TB2Z6IDzoSX3acjiu8ipYrAE461EOgUFQFKdvJQqYRRC9UotqGpRtYr6
KgCSBU/Q8km8cGgSmsiXA0lxA/uQbYq7UO2PCUGqT4tNW8fd4p8upVvZxJcHHEfaPYqN92SkyOO3
Dwmwp6bt1rnrH+a/fEqUGHwsY0TbuzmFDw2etTmhY9qMPx0h5AlkhzLEAdzAXlrNMSGsrDKcSq29
LAgxd4a71NI6ZQ1pveEK/gpzF9iyeR6IP6cMPGqiRKZJm8ElIO0xRhsEyJ7ae+8IUJsEqTsC1TrB
6qDlRy6IWqNX245Er9M5gx24glA08kPC2U3FFl0nrl1nOaHs8US87sub89yV6tioE/G2HB5PBF0e
iCZ8qlJdc8LgJj/YYk6Howk5qYIe5D/BcYcIuT1nyemcwlRJQJ/xgCYuM+wyeIHjHEAf6ifP9veg
DE8+AXXICAzrBrkYKAUwMGfdG1df1KsWFeF2qjybfnB/TELvfK8OPZEg5EsWnKPokgTJtp7j8n1P
rAX4XCnMl7CNylU60dchYc9mcdZrELone/MTk8KPSeO7pPKhuX0SI4XQnV79rPs1yK/FOgBZ6kpw
Xgg9VyT86znqr+g1DWT/mW7te00jjV6uORFqC0lLYOjFwZwPBor+gM+LczUY9c2YqwU2HQPF2oW0
+pPXim1AB6Fnd0w5VW0sxUWWloKRiQ+IZWAjBgZ63UNLm0HNtQbQndyf2gYLdXXkuL/JvHk/m/Zf
7LUgnDC+pi+R1iwLqkzg1vWJhNOpsBLCr+Ncs9BMHif0LlLLWDb/PCAtKtrzk5xrY5+w3uHyO9Lc
YKUjEaICsGhpdbRgaIa55hH3AWkoj7G+B4K5nrgDU8Ko6IZEvMWNUFsKOiMznNehQ5IHmrsyecZ2
tEtSWiZRVm1zv3mlO0Djg+ZZqxF5aee4HVZV5ugPk0UxJIlv9axdJXACJHBa1cyweOntUlJCu1Fj
tKCcHM5nt1JsAxtcrrqJ1FVid4Ueeuz14WrP2tesiwDD+DtnFsIS7EDF1CCJdTlsxQbY9YYeyClx
+qM1K2WL0fmDwLblX19MCXNrvh9y7OkM9/zysrdSOqoXdrWxufIxnDcN8lpqhctiCvd4/riTU3xI
pf6YsxMk+nClg7t1wpZJMjgvvLhWYV0netjkvanUcSFPEkQr6F/S6Xn+A4qke9UG3Zjx0becTXgz
KyHa6tYA8LO4u2t19hgjE+XoHz3GyHsnE7MGMl8o8uc+9l/6WfKb8p+Sz64f4akiMMqhFiOwRf6C
SzwKOBE23ApRFNflbUAKhxkpeBZZhQury+4TwSIP5XCUt3v4Ky8O00e7FR8SNXGYlaywHEHFkLED
hj4GJS/aUB4cO8L2jk0sQHPs5Bg0vPYmXOdV07RtNvuQ0ykl+l3QiI1W+mxMxrFks1YueNUToRY2
A9lpNiynIYMH0n6LJHO/lYV/brYxzz5DDT1zOoScsLL8kxQv5mYUzoVrXj3Kvy1q53A2N8BnJGe1
K2b3czFboC2Nj7GLGLpQcsepfaHIu9iIo2U592jJqTVxh2WxemEGdzAjlybUsOWKuRNwjsvY5FSN
kxp8+AouYbfoKmOn0FabuZ8T4MXpZlIf5bTZPA5WQtYfINlsvXYn4OWzB1shTLYRY3Mf52I+FO8s
HQjl4c4eWmYB1qcZ49T2/f7VDcedK4qPzHWuYRhRnhxgQzsIuRvE3Go2dFupuoJuWoG9e+45dwSh
w5mi5hyus+8VAW9UmxBAnkFUQACu0T7QWrBAiMF9hvM1onB6sMMae+K1RSFu83tYGsGi1Xkoj/In
nszPQu+eqWyv+UitTFTkkIs94D4kcsymefBnX3lYYHgkKAD+h8NJspmIPzpRxCI97A4TynO2gh+I
p/ajZr7bsxNdmfXJNM0XLxBzroSH2Lj11VfiWoxPwhXvIpjmfxp6t5SagMVQMUbAnmAD84gvmR5P
/RhD++iMv9HsbFfI25sA6GmmmhefqkOQwUwvYmcvEL6ns/k9gYU3BMPVS4at5uKG13Trw0IWz/OO
7y0fixGNfDH75PPOOtj1L2FbCIHVubedrWuk31GTfjaFvp8zgqNOgLCc4AZDkZhli6B271mfrriI
TGbCJ3eiEdLo36LwycXqH7GGDQ/NwZlo9UUGUKRomS4c6eq7QNXvlOg3vc9xTJn93YKhGvvGkxfW
aOD4hYzsHIqu4JRKZu5gxkBObeQj4Kwqdm7wCo9hRWaisSFCVZCHkm8EYYzSEv1edjymWNFC03K2
Q3SYDIwLrbd15udLhVvTEqgvMupCapNDxWNmOw33ueYIBDlOjZvDiqyztP3Y92uUbiuPfGvhJxev
CB6mKL5wzvrsaZpqrdwkVvSoa+GuNJJdlSRbpVjAjROhNDrcY2dv54uibk5U3vmTZJscBgV/uYEh
CjNjzPJl1vPwnwoPSg6rMojwpTT2BSOJpd3laOiypW+PB63p8O151wJYMIrTpZeam8ihiFpQLlzK
NL57Fg8Kh+4cT3G0QOHgslE1ASbCeZoy7sVpAhQiZnnX20CWLWsFXYkjdlmuGcChJqKlzWANUUs7
/GbK/Ay8EbSI/+h404sdaa9mr7MJZ9mZ9YyQY2iwI9farOHco4wNmO5TW/DQGZSxSobk4PmMI3rl
4TxRzqcNEmoX9IS506IHczGgZt1wL4xBolXiIZ4mbVH4bNiJh9ELkWA5Y7JwjuLuoRfeG0w83OAq
fEhSZCUhEaRlzCHLUbGDz6t799vw4pFEqlr1lOh0UWVD1ojE2cYsKW9FbXioPPulGttjzLso5r0H
IGIg/TfHRCKxHxWHm5Z4MlnQUrMvujXM/Kty3WikMllcXkcY9KSiWfDLa6z6veI7Z+JQGiFBFejR
ZU7vC3t4mWQXBuTrWYZZVPElS7Rs0w4eh4P4E5gBIbL0RcL3AjBvLhKY0qnSibgFI7n67mWk0egP
wb4VeAiceHpMK+6ZPpPtPnS4AhMVLJviayjh6OcRUbfBJeRSwOnOyNAMWnH0Mn0F4brEcWaOlN8k
rSct2EczN6EKxjMZPtKRqKkLK3lT1W/fEAzgq8WodHHS4JhLY5synMMlK/Z2wWHdTJJjmBv1ggBh
tQz86mT37q6lyLCl/PfB6AgSpv8m+Y1ym2yLtvecavlF9jEBCsm63TF3o208N5W2b7P+HMH3pgsf
PBQzZCClUMH+k+5nLhpi070K+X4R6s2s9MCo9ieS3ZMjjZsUHaY8630ecDkae+OieJMJperW/eP4
i4xKT97Clu9fF6yxhjmXzukY5ou4gmnbxitpk5Dl3BLP1il7JANS3v85JhQZIz1SOiVb/xLOF+nk
7wiDzeTUAEAoohveD/I5/hu8qsEMz0x5GMcTI0HlVFtR8+8Vmb4lozLp+ToavM9Q6T+E2nbQI9cm
i20kEPG0DOexrD+YT2XXHaGqb8HhL2Mu27ypEG21q9H2Vj3DUJFZktbbBJfB/XPCCvcoc4BxuDXk
SfA97TuQDDkmXMuk3t3n6zAvrkNqvkIpYRvrv+q8GE1ePyx6/V3iqotviTNXGIxWwt4yz/nDPnBj
yrBqYvut9EDycHqV6zYNH4XyfqRTvA1OTS83WOVRsq8GYkr9D78wztr0icz4sNrtnOAwFbckHZ44
hVFX754CMG9qAkLKD5gTAM6gwKH9GAY72YUPumYvHM7QU2HD/aTrOOJ75+XFxWgQmdy6jXG0YxKp
ThvbK0kWHrDQumb1zqWG2whP74VOMB289lqh7zlKzVvKuKawHRnFDjDuyU5+NJBBcNkXhRJH+ELk
IS1rYJQIPVsMxyCzjplvMUqJbG3BgQGkSdKZfP3BhTj3tiR62oVMy8D+3t2adG/gu3x62uzoGDaU
emC3ekFRO1olpcuxTwKLN9End8EBhvpfP+QvBayzLv8/5J1XkuTIgl03RLQ5HPo3dERmRKRWP7BU
5dDaoZbCPXAVszEeNHvGZmjkmM0v+f7ee11VXZmRgPsV5yJqeAmrjnFEN5v24lgnW/T1tg3LTdKi
Ejni3ObfncqPEelosBe7VssrzJYt8jgAQv8DhHdSsxTlUQKfTL2rvHCdK7qBwAC59dONTRS4QQd3
I3ypDHT52Z2eRpV/VOmo1ws5KLdz4qQ0WCIR76zKdrdFQAm/bGuipXnirwOTV4Y3xdcoYNoPCc4+
sbb0IN3oJ6iz28qBx13N7m04zceAQvXCCon1fM579Ipp3KjUffJZQ3Jze1wra7gak3oF/d9/hy1w
PjN5hOgF0mow38fCeXYKnlRT334K8ldNW24nShDUBFd+4j8UCQfrMB0CNqqyzYzCccOW1EKO7E/c
wpihSykMy75EaRbhXdQZv9MC0xbxAiwOH8PSP5VGCrbCCegwjtnNNFjkYuFqBbR4ypFA2whxXNve
XuBebSK/fgpbYE9z7t9xiVlzCX9uZjr+gU5ol4HzLWDgal9kO53jgtp8at3A3jdZVeBkRo9eThoe
Ut3a5rCENxKdatOhL6LpJdOHKnhxiMaB/pMuhdNvFsYOlqnXhB53E9/AZAGzZ7Gznct0g9EcrRwY
c/BofEg7ySZ3wIaxtkNhN2WnJ9u0hvhJgvJi87HTsv3Iww82sz4cEmOxO24qRIi4oitc9neh8u1N
n1l7LRDzBWMeUfpMQvPcqIFMqP0Whe5BDClQ3kzBciluEyBQteNAwPFpPNF7DZNfI/GeJhZGBvFH
WenJjqlhJeMDATT6GT1Rkqi9EcYXs43faR5sezLZFaDggFmHxXjj/ZuKm7iCuDN7Ptc6UnC66W7g
gaFBa05f89UV0xpzhSaUSww4eIO6tKuN9s9c+l+9rXkQgFP1CF1P5K1IU4b3fZGHQP54T2HVfDYp
WyZEtsssI5wa/zY+r67EOBLahTGZLfr7kvcme3Rvd4SpaqLgiki4aLGLyTDdgMy/CswCm+UWAwmh
jJpLS6g8w3xTS8icsHlO6NyP5GlkdPEQkhOIpPUYLPn0hKC6YWuMZqLr3og+MjKM4Cypdti6nw4x
dz7EuHZO92IuCfjJ5RDkMk7YifJDEpI38mUbmNg8tMitueTobQL1hsBLWhL2GFeHcYnc6+rgLxn8
aknjNwPlYeL52rXPRuJeA2L7zJdEG9cjyc9rbyJVw7PU4ikMGxd3BUg/D909KwbAIuHnlt4hWBoC
VU+ZgspAunQHoia5OEubIC1dZijc8uzOxpOmcBAZ4Gs6FEuKCOljuLQSGrfacz/scvGQL60FCPs7
h6Obt/QZrKXZkC4VB6oOsT1suqX7MFCCqNECFZfyYilHsK1SUZbwKE24hHXozoD+bO5S8dwzBbll
iDHb6qVvYaY1xx8qGBguLwwGw0GhnDH0sH0pa/BMv1Eu7Y04jg4NdY7GG49hZICZaVlOypPlHcXY
x9IBcYP4R1IKMWKuVzU1EcPg4VShj4ulQWJBEd0NjXEfGzhJvSHPqenwU5yeOq42JlGmSQ7HsRIf
nDO2HjWV1oBn1iT3dY/t77Uect3SaSGW+FPb3glPYqPTz3TpvlTDcoBIt3XDjgXlGB6nEJKWvkxi
TSfLMXhuUKUpKsXVhHINTjHHdrxk+CfHdOnf1G4U79DVnwaqOcnS0YF+yNInV1+rpoyVVYiiFHo6
bKgdp55NYd90rDEyUMDDtYVl/XcZaKkFgcR+sugJ8a5H3oQow70i+jDZRm6otMfC2ZWeOuWgIIal
ceTmFKaoINFJeox6OklTA+PbKJaiEkLJQoPmJW7F+Ca8mKOakhT1poaaU7P0ncYJ2A4FKLeswgex
dKKarrsdM/u76PQThhrCAfUpEhbs3FOosj34yh4Vq3zkGEXlKqJ6Rbf5u8CS7alktR3Pc7m0tALq
WtWUlRu9NLhEi3kUUGWotcMZgpqXoO4VUfvq/OEOK+3Dog6WUwtrRvEoq+leKHcgusAYQ7B0yBSU
ulU5CtgaA0fRNrrUFM6UaU68+Ef+Da23YAxv+mn60y4dNfIxK2dprc1OW61ZhynW1WCh2yTZq7LE
w0DZjTWXw0z5rQzcR5Jo91EM+CiQelPV2cYI+nfTkL+jbd8yyTFtK895NqPlBy4/spfw2s/eUc5M
YVc+di70QjP/7KfhkNr8/7F6imYLnj3PURf3v51A93Ne4q//SE8PGgUMlNQ+lYl3t1T8047VaVve
N4Rk7cJ/aY38hFf0OPJ4jSy57YP+YXL5aYH0BB/enJojI48cOVrrQbEE3OYpgv8ytwRYTRebpp6S
TeFPfGP01vUQ0GELnOfUfBZVdsii8New2FtkLXeyoCFaCpW9lfmadsOJ9O/hv8kmkrZoq2aduo27
SqT9NGSofmMb3JcDenAQfReOcYnLj6AgeCBDGqhFxxabrl+bWXwrEks0WKDoepj7K9vl2DcWyZPT
Rr81D8YeGdSNuOlHaAzhCF4N8ncbqech/Rq88uJTz+whba67LD2aA9PtzEISAXjWeU9PLZb8lvjN
pWRaGqknoLmtrtiTZ1n9QsslPQFTKYYgCZ88KfI/rct0w5hnjK4MZCsqK+RuF/yiae0Nh0ts1TQH
Oaflzo2No+O+tLCBN3OjotuoDXGv0z+wEs5hV12jIXzXRCetEdcWTi12MGfzAta5EHdaVbdTE51H
4bab1IaL6IcIP8I2Hno/2Gtl0vdMhlU8hRc/rx8tIk11ZBqMviJez1b3UxvQzybjRvs8myMgpDgF
1avTWTCqWXvb+lyCyNBjYfb9hc50eRgreT9xIrdr+HyBeW5Tj58vFp14e+z62j4J22xv0xnCmwYK
v5+s7tMKM4IxmJoyfqFaejazkZ2C+rerEp423jP73MC2I8CRUUHuxivMjWf9ZHECB74YeM8wStc0
HBR98DPLon0khi9e8dzePXsdJcVdr1ikhRk7U2cJ4SLR1hf+DQiORZF5GFk6XwRJjiQe33gjZpIn
k/s8ayyISeVdDm6OyEa8GZU/bbl5BShF9j2HkAMLF7duOQ+biaWidKjzuyYSV79jkV30X7ZWL5NP
gTaY30kG77nP1ADIwK5AM7lleGFm4IIJqMDJNxORAG4D5c4b2cxJJv/Wb4KbKOXzKutWrMQQNhAI
LV7XVYSPV14jnymvYL5rxuzikl9qYg+YjcdzEi6pt5ojtpDmON7yNcs2tW18hpHeVgYdPo7ybB+b
ybYV70Zloow6yU01Vfug5wXTYc5FRgvixgwOEYecvMSEZnMa/zqNjGNM5wmCthGck3R6SUsWVmb0
zaHi8zx73i62yB3EdHwCBuq4MvChliBJ8ZMDZPHiArzVW2f4Tzfx1IO0ZbqMAxodXg9NwM1Y052n
x78J7UBX4Z8dAqoacc0hvq+rkCwiHErLjfb+pN7z2gVqVxm7RdQBUUnaDormQ15wrBnDcg8ad5VP
gKgc6zy0rK9mwSqb6C6lFkknPvqI2CZubtl61ylfaCQpcX5IsQetvc+hJVINFZDs36syOSmGM1EA
xyl2zLcfA0Ovqd6pdVktehK572WNo3fPLTmQleknNiFDrmaDk9FPgTa0LdVnYjEnpXM4ZWYGLC+Y
nyOEuZ6MW5zrddcx5WEmz+7ccMYJ+ifd5NtkuUNWZbcdY4iQcrrz5vpWMKCyNvFqfQURx+/zo5Xy
UQJN3oPXz691wX3DiIC88U6v9qJ1otu64BUwseL1/37CGXDrsu1q/qcZ53/57233+5/Cp/nl/wSc
7b+gR/syMD0hpSccYsz/hlWhWWSLwHWZhQ0sB3rKvwaczb/grfC/S9vzhfQsfrt/As6O+Et4buAI
UCjSlqAq/0vwacLR/xtYBaqV5/twWkyXP81Zwt3/fk12sSbGtOZHNbDI8VAyrWq2UEpRXiYqEYkf
HhmW2JjQOzzqqYDiiafgdZET0xqpEG7GbeoWG8n5oF4AwwM3L9TXr9jpqfPSSDD8NyOHtm5iJoKQ
IitxFdzgQrrmPTc6Gm8UNccAHi2XPV4CTDJy/atExnpPBUGWi5RgjtTgpij0d2d2Ny33RyV5hNjc
KMuQbAI3zAEtYObCqVLvyZT5b8hFNPK9bcXF1CrKnc9FteLCKsIKN7L2Dz5XWZLQPB3zM/TC54ar
bijI9XL1DYcIp6AY75h4pucM5Mtm6pK0bMWlWbIKwRXa4acPmejScbW2uGLHXLWT2Vxny9275hKu
ubly6FpIqiP9UJ61IAy3xhKp4vG2asph5+l+bXC1L6fuO+Oq35ruPufqz8DYLmd0lVsJ6z2IA4Pi
Sc8DjM43wkGFgFAvSsLU/unaiB6ov9FZHdM58jLWz5AekDXWIVqEN6HFZSkHzYoQk0CuMBbdQiFg
zIuSoeNgb0p9UhOCAoSXbV8VKYtf9trvobxSfKQshjRCVOJUI5VQ2e7xu7mb0p4chLo3F1XFW/SV
kk4KlZPxxMkUHMWiwgwq38TNTDx8qCGa/n3i9h8qUtYjb+W+o746m3s36j/tRd8xQ/mcIPjATEhW
bEI+5vmwdkc9fCdh/GrI4Tox17MOkI24uj4NyEhgFna1OZ6hBhx9ZKYwYiio9m/LRX8azeTWRJDC
SHvIQmGfAj80WBtJr+GiXjE9ArsVu3bN2juR6YG2bqLpyc8IX1rBGmJ+JUNAW2NBfvSR+RR0sE6G
Ub16xJLiILqImLwpUhO/F1MqkoFC5DbIyAMifXUy0eGQ44DoXgNczQ6ZTlK+i7nHVbo4Nvm3P8lz
jKjXDkkFafONb+J2RPRrrUySdIWdJboOpkO+HxAIe6/9UyMYWgiH+GvUsJmqcZAU46w+NUiMPNxO
CZKjsWiPVs492EGO1BGczyhwLqzs3uMRyJXqWBOrFiUzWzRNA3Gz1kTVPGzeRfWkLLkYliQEEUTB
+Bys9CdHJlXIpdH/Ek65qU2LljohqoacKQ33j5ZxdetmDFUsOqwdYdT5SLP9otGyVItau+i2KR/W
cVFyO1DTJtJuhMRbdURMF8039SWOFCpwXwZLIHJX5MMD8IVVWkI2QDa2kI/rHkHbDHj7uQXxvf5n
GjiMIDiP0DVHBGiIim8OgnSLMO0sCrVp4No1if0mGMBKELEZsvwDqYBDL/J2NfrnZJG7mY42F/27
TYk8IogvskuPQG6wsOUO5RZK7zpHQA8Z0GkR1AUz0zYCu3Tck43gzh7LH84+5wmJd625gdOE21RI
9HMlt1xmOLfzUnaSfY2UXwn7Ifpb219UfmvR+4cm3aa+OkYYATGGwMR4njbrg7eYBQLXoB8AVTKV
W62iRJ3JF0PXJNGJ7vcDROXI351vMIU3vAjuOBTo+XVSMK2MW2FOE3R71neRTiyru0kXVwN3g94u
N//F8OgW64OFVefOxw1RYXvycEf8xSbJyuVvhm/iZW8uPkqKn5LNDpzSgbOU+RikA1G76oeE2ClC
zgWJiSWTL+YMchk49sWwKRbrhjbhhdlOf80d6Uxu6TTh8pQ5hbdS75gLxh/EB2rxgyxR7OOYETR8
onRsNhLfSC8GkoOTZOAode1U8+HFZJJWBs4e28nwMKB6SjDTmF4MyYBZ2B0GyiS8gV8EdeOmnG9E
F3xWttxDNnrPegkCfTp3HRsxceOuMQpfdGjy6ZspuRgyOAxTtU5S6yEk5M9xX+5nX3wQlXlT2JVZ
QOOirx8s2R8nQ+wMp/6UbfGe2el9A/FoDqq7gcuub2c3DOm9ArHfMbmw76qIIFNzQAu5cYmbd4Cq
RqqQYMiJHVTbIdEzPz7Fi+jEW2f6O2sMj66Tn6h8clzt3Xdjji8qdHizLW58bhN/mjamPz2UY/Ke
RdMHaCzCiqPL7ngzvfgtXxAT9I4a7a9lcS6voIKp5Jp3ISVBt9lEkcWgNcFMI39IBCRKGg9jETOt
Zp07OIeIuHo9T+pzmNmVTFX4LQjJ79wkma/CdJn7CuQFr9raNI73XVZBBR+pePcmVNcyD8anRgLL
GkhsK9pOq0bG7yVRNSqzNwU+rO3zlqTVtOFx9DYlmL9CO9Aql0998QCjf98n441C3JHLibZwCXHb
LC95DGaNDafgqn8f7cBZgzB7mKAIJXokCE+KEHyae/VUdh1E6oE3avdCECKylqUy76MCczTGXxY5
itZ5z+PxmrvRW2NJfgqcc94APppF9xiY9iGZRorMxYetiZKwRWMUiHhLo7QzfmKpXPz3JWXZdJ8U
HM86GM+phGUZUf1H4tnTM7lS1r2jQADAKb5vJ244XfAWmiiYU2Ei6Qtx8JL4l0mkl8HTz4YIOM3Q
hHa94NGasOwYY00FNwVwLBYdiqPtNRjiRhvzwg7faEk8Gw5Zni4Hjsr3UjUlbzzDPcFHsG75cQeg
MCd3gNoI7PLxoE3/2HfnJdC3pMpyae0AEZA4qmDGOQxZceT5IRgNZ6u407nLXbcYf71won7a4Ts6
c3rSuqdIgEzQ8TBgH5CNcnereghqQgnidoHBs9exP2dWjtIYZayHmC2yVLBbv9DNrOw42RtVcQCV
81AQ2bbOAZFaSMAEQJVCxWLtsrCJi1emPmHwJ3sKwicgO/zGC2Aucl/wN0kfOaemFg8kklYWMxuF
7d03Gu/RGp5zydodGwrQLRCIEtaJM/LyybjL0qulW6KO3TnSJw9ob/rUxhe+yNcK1wYW4S7ImLCT
04dHXbQWxmMRBHz+VMeqWmfekqU6mEzNBR6+Zaa+mXMhFq7LVaeLnV81Z1tEV99InqKWXx/xiJdy
eAnC7janz6q65DER4mYexpE/6NeAPbvMNWa/pWu8+9FdiGHMevN2ViSnhYFafbYjmaypsGdUeqp1
a8nHkJg3Isi8aSSqkraju4UR0maCe7JHaOoDmMubKY1LpEAO9ONXz017DB9i+9dsy580YVnerN0H
T4o3yz416Us49S+2595x4XykTv6qh/ERTNlj2DFIiUiDhRGsSpndzjSMRg64CcX3kMmclT0/a5uU
do+GZ3Fstj8r0/yN7OrIv+13qBHo6LvjaNPKjbr2psBEJN3+E2Q0IoJ+pZYURkMzcXyJDQih8/jE
shgvQs1hvOjUq8noQ2RSYgnLL/K3N81Ec6by5tcu4SHlfcspY36uegaotAHhmxukU9EOnYURxjnV
ashw+fKQdPHfG1V7N8PU6MIDCZa9n/sZ00z1o0mJrK0hgfmCrrCLkfVco8P3BZVIdLQtLxteFc9O
prZUAx758K6ikfJZiBaBwpDcN4S7eDDUhyqwNj3STiv51LjJ9O5SIdtQsr7Rk9x4eXSrFFsmdjoe
enI8er6NSFbLwLvNeGdmtrflJfsTEMyXgiBt+qgn314VjNSugqbZKCfgOIpQVfrxQXW/XiM21KLZ
FeGMZLxqJ2a5akpAT5MC963IWaWaLhy8xHTpPHYIImEHAM5I7+aCZRNaje1njtdLqDTx6o2X7GW/
6GH2xlTNV9NARqCV5zTxLXwQGJTuY5GC1oyu9Xw7zvPZHe2jFZ189WAS2zIo1Ez1RRfNc2h8cAJk
FKW/6i7YjfczV50GM4ai4taJiTLx5wwJ1KjfELFKs5FAbHUTpk9W/FKLdGXxV+J8jvmGfk8I3tPi
MQ54ahW70GMXHlR0A93cvYxBsMWIR8yX55qUr1vDTGhHTt0cycz33pZYzPyAxq8RUWHt7XtiMhzq
dqSetliMLdVbNrhnH0wn0hm74mVy55u3wXDt1K9mxaesu7M9Um9DSPSFQWPcu6ZtdNvRBNWIXlbb
TCvXb0DU2ESMa75zLARZW8ga905j/XFLz9wPvZfvxs6gI8FP+Hpi3CC3SZ/GEUi9kOyzf6Q/uEm6
bzKbaGGVHxzAzH2mte8eEiv9U4kItdH9SpuQETcqr5GqLm5Lc6Nw3jIdSm4CPG6z8IrNxn15UI9Z
z6vXVfOtG3Ua7E0AJMzrvlifOzGbfY1kuyWoQkBtOKHxsw+woJR9V38MbekQlaU5MdkOlDzbJNKk
vRXPcCY8646QCxhKVZJsy2dkrEhKhoQzchGFnCF0lNyUQIpTnmKBwE1hNklCZX1FlqBusndfiYeC
CWGCKEruUumRm+31NY2bZIV3FjDVxKGDaYz7VDcnA8hFgxMEAP8+ERmODLUdIxVEqQNcYiaKKCMa
dCfs5o29+cvUoM+rJoO0OHpbpRV4uQD7CceSao8Yb0r+6VUHNlHGBGPEyHUhQepNyvqPEKA14APB
i5r5I8e6vxGj2ntGOG7iEmHOjdp6nSIJaj5yhmVXN4bsDhwFWA/V57KfH3IpVy0MKKz7eBf3FO3y
sb8wHVrf1k2bXJK2g/sIpm8TGHxRxrSBIDOXqJMxLk9BZJZ/ycrZxIn/Xanuna4KJQzZ6p1q8bLi
CV9RkXmZ/KUSXFzxzyqupQlf9o4ynxOl96IIti6Dq5Yz3KqoZgCKPWn6Xqu67RqkzuoB/7vEiiVa
HOZnisXXgZIq4AspyHpmuAuUFrtohh5fBONOOB2U5/oy593BqcttKZNLZIZUOGyqQfxn3fvGtnEd
rnI8Sm0zeetwC4uu4NHa7BmGpp5FFjws83DjCaU20mHzPTQvqQ8oM7Bf5qy5dvI7T/QRhYIXcvsD
QvQVMlaGXOxu+5g2tp4cjvbTQ1j0DCzGb9Xs3xR+9cWc8qedDE9TYm1KM42Iuv22U3lwqaB7dbfL
veQhz3nwMxcC4L3I36Nw/uxn903E2b62oTqVw8Q2dM0AWRzvhsg/6lxdaODRce77K5Yv24sOEVAX
z45m+HD1OuOJDN0RVTg5I90XG4tzwS42GBYZ1bA244C7i13jO8bRHVBKnNS+OJOwWd7mxefsDPdF
U3FFzlGTPVm95jq8a2qDlqLhPqFF7UTIBDMDN7d4KhGrF5zPHI8GB2Uytk1d/8FpOVIatc0XNgXl
oUggHrXDk59C9meapb+sNv4p5vYNEAfMnNDqV2YDUaCLC/c4W2w0j+xgrgcrH5lxnnhGZpiBNoP1
kruuIqbNTpy75f2Z38iW8nbl16CBNRM0irWr/Th9QJ7bVCUj81q8TJH1ZpnGSYdcASSyjGQLK44e
UweVAMHKcTQnxZw53ZSscNPpYVctVQK9bC4HA2Wm9lqnI10KhlNEdq8k6JU5ZPxMo+27IoVJ4Kf3
blOefI+tZR/lCBSDvDNrYvqmUdOvqJATCx7qNWVML7Xupspiabl14fdaR8RWuq2Oc8CUzA91GfUH
q1eAYJH8NRfPtR80T2YGkkgkv9bQwm+v3ccwpuJB/4bd9+csmM4+x2DQydVTyO0hIex1cJadz9qh
y63dN3gIlGa98iBr/6LHZM8PS7iKQZRszXF+lK7/2s39MyLyvrL4OqA5qfUo/Pvaga6eEpH37HKA
FNwgG9bpnWkFI7FMtsxi+v59FZPHUTdJ41wHRoyISoMrEy6moDndDcCPC6N5zqf6Zza8Z8UmO8+W
7onn40HbzBUJQDGBf98a3b3X0gkbM0hZJZ5NIKYP0PWMw+cxtVbeJE7mb2x3D0/yMNbWqS9DFK88
+Q6qmqkIHrdj94qEu2HEmMtrVF7dNngeM9ZkbF7f6dxsF/SXNuiCuBYtpvHUaE5kSvNKyEz15c7p
b2/aN0wz0K2wSuKo6T0I+Ju0Je+ScQQpiyUuMOJMwa9ohBdyYMnu4dzcCpJtG2nUx7wnQxS4qLDN
iF1ZzMVXzvCR09s3uWJ4VTd/AHNx2U+d545xq73rMGde84PV1daPUZRUIePhjsLHa+xwsDW8pTwg
2NnovQXU6F1L3yA5GKJeqYjWalytC7jApK9u5wAMP/LDyZjMq2t4vLZ6+yuZ/WuoumPJInEQt0xA
sD08OjMbvp2AmMEYQgNkOc7G4+xMKGxgCXCAFiTB80TXs8vzoz/lT3FX7CxwVsXohOvOxUqvzQni
YHO2iI7bTfXO6s4agAuDIeyfamaFIllvwHif7LTeDLP1YkMr2shC3ZD/v9CH9zCHy71f4HiWZTBQ
Mok8btMoRCMJkYjyRpqTSXNzqlgcTWKeF9Y07bq62RtGs2C7Ei98nAlNTCUf5wa0QQ8Z0rd+PY/4
AIw/SsNh/eLAkAwk3LOhcM96AAsHZTLMqvusryGtouuF3hlEHawDuJQglulOSyYHIFZ2kCtVvVh2
wc6OsscBsmUKWqXkeDNDvGRtfF1q63UwSZW0pELy+UZCyKwgZf5/Y2hJwDb/d2jPR/Yv/6P4P/J6
/vHDll/+j6Hl/2WbmFOBRRrYDALJgsA/hpb3l4mbxf9kB5Kq0rKz+o+hZYPlsQKmADCsApCWzAH8
q6Fl+3/5/EZcZxjQcPhn3P+KoeUtWKD/OKZquWyyghSy2AlwvACg0L/3s1oqjHA5cIjGqADwXTnM
ck/fpsMppizJjdJT4erRUhvPSD2ecXBYVffEtmEmayWhbayHdM7f59B8rGycXV/4ULkZeLdH6GkF
P7jmmLd3GVspi5x5zWz09BaQBOACR6AQJcsaGIGNxh4Rh7vsDs12l0uF5y6WQ30BmaRdyumRi/s6
M5lS/oQEhugXk5qJMvXjg+THb+apyQOMc+g8mWfdct1rpPsY1y00st5Jz02jL8YMxTy022VRA3hj
iFkGrGWGRMkwuDA+Bx86r5XXp7FvN0bjPJGl24p+oIdanslVP1bV0B79jiu3X1tnd4ge6tm9dnwH
37Tr3o5UNHIkj8u4jJX0BSdhu4TdRUIC+GQpz7IZJYgQ9WTx94CZA5ZFN9ZaxwkT0nn0RlUIxgg1
hGPGGZMHnnNhdAAuvxxhwfbIzWGSL3Dis7CQH0ua25Or/ZUvmTAx4/DZiLJ31+32/YTpMXfztI59
96OoW3XAu2SydKRmH3NkYLZnk1RITcOY4cw5REbSGFKG9h6KZngaalrKU0siQoQQVMmB8zVDKAsc
uAHAm5AAYSkpPjONoXgkVRYvQtTpPojfwgRsftN2f7JO8gekVp3xkPbVya9bYKoZlMwZVNPGboQA
cTLhF/YdfaTO3NSKM5HlHVpym8rmTJICAmpSYa87m3+hYgDHEItld7u4VxXSKQCUr9nNbO7P3Zcn
AZn2PdBhuqbkO9Lb5ZMFJQNKBy3ftQiDP2Zn6U3PGO3Kyes/eeHsUsQ5P40Z3ZKZT1oquVSlxIib
sosWBJQGbxxOsRP8BjG5IycBVpEAH1pNg8EufNF+99H4h55mt440p0mnR8dymBLY+nF8rVzgSUkj
Vt2AAgIdSK9HhyJAKXvwwaVkkHImoBapHGEXrEkYCLlXXky3rDKutbISLmVBtg6EFwGAhvBvUDe6
jJHNojgcji2xE4d0jfUREX8lrCIgbVOP5fANMWLgaCiA+iN1c1Psy5ehjg65BFqc26t24nWVhYoj
WMsB2M27ncHIDy/G5sAKOgBze46PjdBb6nk30rQ2wlXUD1O2HNQQv+ooOkPzztaDdk7eiEag+m4X
2vKIbfNMHHXLntImmIBS1dnFauyzmcbX0Z/2E3aaP7Z7pMxDqgzsO7m3i+Ypq4P7OLcO0lXvhcTr
IlBGI6YFqqyt+CIiknNdFVCYJiGwyVV5N07TRgZjxnwc2mDp0IMtoIdVPoOIBc4O6Zq9ZOZ6xxb8
Fq7iOXQbRAUivxP5TZkHLxoTvDAUVqJ15B6xlYb+mJ3x2GTibMATXwuynDYrmpuxImRuQFwIuqrY
UDB4RxA62nBoM+0dMon6WvYEfmeSnYlv7xLIJmzEkoYdq00w+i9l6eHGOgNQTweo4aTUHSbXQfq8
5xN62b4b7FvTXEe0Qulb3EWxsfDw0VK7i3S5UGv6TMBJs/U4E2c1PCKXFiWKDabyYWRrNmn1Vfnc
zJO8+fB7cE1xRnQZEpqZ1f6eW+NeoC6s0cGMddE7b4bDyUUxjVonAtWUda+5oQ6n8G5toz8mNMhJ
gqrNMIkr8D9gk/ExT6x97osjSaAwROQMxzusb7r0Su+AHZ2toLodaE5xnrkNgQLEEnWwJVXg9IQE
4vhU52hQ9AyW3g7pKbH1zTpEn3GvhImjdQicwZ0YNGBAKhzUNy8vsrdJf9OV5cia7dUhppb4hHpB
N3Fa5iw6xG9lRICNINhTGcglMUqhUX9E1fCH9tcpHJa3TO7R1ZMCCorbeyZwNLHtufo0E7LPLFd9
3x6rHBSWw49P0i2ZyQyH2Lo2RYAxUA8/lg80AeC4TBQ2jGmP9AX1l+ewGiakQu6lWhgk/LdYzgy1
+uHOSaqtUeDb0m/3wuQwT18GfdG10Cbf7YhkXVmYWEOgoPuxPSqqCsL2McEodAnrjm2t45ybyJR6
pSZgbBZHyt688EvXC+kFC+LUROO1tlqilPF61Mm7YjB3gLkiHVJoUCP5oFDL3JNyWPeD/VPNDfyV
Yh2X8XNkzttI4P9pl+S7OlFzuY4BFw2WtLqxvXNa/GQSn1nKXZaUzcECVuvSgY1QPZasr8k7uZys
U8jo5GYorbUAn5Z4/QX632bw43MVNPfe0h4KG2pOVnLyM2cHlO0ujT2eDCACpUMAQKONJ7I54kC1
qywaILXLbFcFGT+7dBLq6rXW1rpU1ZZNjA9v9J5rDe+lVNZhYqrXFfNVhuodbgVz5kZ5yyT0PowH
sYdYtPFJAWsn20azLA4Bg7Bbr+leRKmwQRWWjtO3/Dx1+xBwbD44TyHLjNvOjO+mxn9IJ9pXvf9Q
c5qH1QD3gso6ulqk6JXAVc8YSFSVt05tA1gUnQk7RPUjF2/7ZIS4cK8U/YLFvifn+dpX0/tctFuz
sfl71tO7Vim8KXDFUhNpo5jNVcqgbUHRPZ2WEgBp95RP8bbBgGxDamMuQ4tDPVQEddILo8r0HXji
zIp6FbFe/38ydybbaWNBGH4VTvbQGtBATieLYAfczmDHjjNsOArIQmi0BkB6gn6NXvainyKn36s/
IcACDG23ctJoZ0uo7i3dqltVt+qv6LY9oc255rkU/92dKLPBK0UBnjAdWydNhyAQSTrJxKP+gGoX
xweMUQTlTg2TeS/iDEH1aQZjTYeKSjqRHbf7WpN8mEQZXFvZjOqtPLrJJ0UpQSe4lmMq2fzmOQkQ
FL65PXc87sVtC9S3gCbtA+cTafpfiHH2kpl1S37sGW0K37tabszEwVludS6dJk1tpu4XYP3eJYE4
obGFQwc0YHqlTOmcDGy1b9nphCzn5GtMnT5FKJxLg/bble0QI2VypUriFeU5l3IcfwmbaAfljoMD
8rBBf2n6QJWRqT6nGYGkExHETPW6JLyTKgMqTDhL48u7HOyJOw9VjLl9SuKm3HPc+edpphsxwQWP
ju2xkPYzy/tkgfIuKp2+l1CRMwhcqj5D96ITTt92NOASbIvcIIsElAHuvRxyPDRNUvU3dUBI0L0D
2MEPPxMTNdsKQThiWpyR6jRYTIszjjgVvzoROcED10MT02KJGu/TSYfMe/DobaKG4LblHIVJhBRm
GXXZhYWRzwWObuf5mxmYya9k3TlTZ4SDA5kAZ5g7H9ve3UfVUXrBdNzN9JDaALkfC/TdFAqACN/7
Sq8/1kg4P21T9mgBjMVAdI4gs267KIlOyaOlp0H6cUbzkSL17GQ8S88nzCe3I/ALJ8Xx41zB+Sfs
81qQPIoKAdoeNDtkFjlSvznXacAA1pfiOIRW8vzSIx93No1I0Y1AYLam7rQX0SgJEFuVsLg/u80H
9rmaYFJSlQoUxYS2805IjTjlrVjak9eaPrkILFEhNxwr1ElRLHFTwGEW1OsmXYL1MNXOyD1525mR
WZBPBCMTMFFCTpk4uhrMKC6ztRsdqw80rGYy/qw0sbMz57Wr5291jU7bzeBDMk6dnsSQTmhAMH91
PB7xL8P5c8sMTozEOPUTO8kuUzPKPphx6ibxy1/v714Etp9c09Xkvzx0+EUNc/HS6yw0XzwzRnQu
pgo8iexhgj+8uHU2evFs5STji2742IuBLUZ96D2uwbjTEQRwk3W53REVURUWFy90A99a3hb1Fpmk
goCjvL4NvQqf9nHi8CRLlh5+ZmMCwyD1k+JTWHbgVxlRdAB8DAe2XrDBAQ3MKGKEYjlF8HarHFBa
sqyLglph0P/CgX9bCqL6OEZsveeeEeT5SgKdVsBLLhlBmGWTEbosaYpIRKK8qnJbiMxPWgpbE9iR
CfGRK2LrPRuM0EidVolrrme6yQhAuGTYxEo5zqVAGOwxMrGXA2gFkLAFlWyLPUtB6QiyoEoloZ+v
DrZGfr8G+CqE/H6AKAgkqKtaETssLuZZXQHtFnnwkgLad3mVWvio2ABUgApIeb1lQEtV0vRlRVou
gy3VCBu0tqQr4tEKQjmwrX37CdtjoROLdS4SDCmvzYUgtXRNENvgAhydKhCAo1eEugxAE4gE3AkQ
UG5WXAS3q5KgtlQR5hQx9CPVhbWFgIMEqmYURVxyYEsXaC1JEUlJKHedI9IBq7oivlgtLVDU/8i6
oos6U6x+e6UFIBvh89UueXwysKyswpCpxQGEADWotcXKTKuMoG+EptFRU5ZKGTk6RrArPtBE46m+
QrEQJIENtjhmq85f4f86m4R8dPvgSgYoMau1Apj6omZO1ORyx9/ZCRERRKFoYQ6h49MCO4exT/34
yIDEEauKefWgSajBIBVrYGUTPWEpPIJba+e7O7bd0WnhBtsmMcdd73zfAytfc/d+xavGmdx4rnDC
S9KlhVn8/XLD9lx86srN1adfkFn+fDm/XcobtFaTWv2zb5uREQ3H2eJGthzlO8PDa+9CMTLcBgAb
pmcbfmPXL16L/P3gdsIJa5E4SMsIbTrANrqEQxrBbeMiMqzUrLrga5u7LqmrAsXx8KSWZu2PoUSJ
njF9mH3EApbmU11SF25u/v37A19opZvYnerSODciAAmzxo0RZQcooZzqUirqkL//1fCNUeON8c30
DlBD59al9sb+Zkbm8AARTJK6RPqRMYLGefT9D5j4/c8D1DBy61K7MKJR+s0emgfIYLHVJXOTxTTE
sn3jABl28bpk3ru0pEwPfSBsobpEFqlC++exSBTaHzN9lJJbaYLmle2a8R6VUFqTEjvb4Rk9pO/X
NsHuLrCKhT70s80drnhi6JpG9PIfAAAA//8=</cx:binary>
              </cx:geoCache>
            </cx:geography>
          </cx:layoutPr>
        </cx:series>
      </cx:plotAreaRegion>
    </cx:plotArea>
    <cx:legend pos="r" align="min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pc="100" baseline="0"/>
          </a:pPr>
          <a:endParaRPr lang="cs-CZ" sz="900" b="0" i="0" u="none" strike="noStrike" spc="100" baseline="0">
            <a:solidFill>
              <a:sysClr val="windowText" lastClr="000000">
                <a:lumMod val="65000"/>
                <a:lumOff val="35000"/>
              </a:sysClr>
            </a:solidFill>
            <a:latin typeface="Aptos Narrow" panose="02110004020202020204"/>
          </a:endParaRPr>
        </a:p>
      </cx:txPr>
    </cx:legend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D6DAC8-C7DA-467B-AFFE-93327161B9E3}" type="datetimeFigureOut">
              <a:rPr lang="cs-CZ" smtClean="0"/>
              <a:t>30.01.2025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2D2271-EC98-4276-88F2-214CB8592C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1676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>
                <a:latin typeface="Aptos" panose="020B0004020202020204" pitchFamily="34" charset="0"/>
              </a:rPr>
              <a:t>Realizované změny mají veskrze pozitivní efekt, systém bez problémů funguje a měl okamžitý dopad na širokou veřejnost již v první den spuštění byl dosažen u jednoho pacienta ochranný limit 500 Kč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>
                <a:latin typeface="Aptos" panose="020B0004020202020204" pitchFamily="34" charset="0"/>
              </a:rPr>
              <a:t>Pacient najde v aplikaci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dirty="0">
                <a:latin typeface="Aptos" panose="020B0004020202020204" pitchFamily="34" charset="0"/>
              </a:rPr>
              <a:t>(</a:t>
            </a:r>
            <a:r>
              <a:rPr lang="cs-CZ" sz="1200" b="0" dirty="0">
                <a:latin typeface="Aptos" panose="020B0004020202020204" pitchFamily="34" charset="0"/>
                <a:cs typeface="Arial"/>
              </a:rPr>
              <a:t>Aktuální limit, Aktuální částka zbývající do limitu, Měsíční částky zapsaných započitatelných doplatků, Graf znázorňující postupné načítání započitatelných doplatků po měsících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>
              <a:latin typeface="Aptos" panose="020B000402020202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2D2271-EC98-4276-88F2-214CB8592C10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0791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0D400-B5CE-E5BE-AD8C-4FF799B82ED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74504" y="3882887"/>
            <a:ext cx="8279296" cy="1325217"/>
          </a:xfrm>
        </p:spPr>
        <p:txBody>
          <a:bodyPr anchor="b">
            <a:normAutofit/>
          </a:bodyPr>
          <a:lstStyle>
            <a:lvl1pPr algn="l">
              <a:defRPr sz="3200" b="1">
                <a:solidFill>
                  <a:schemeClr val="accent4"/>
                </a:solidFill>
              </a:defRPr>
            </a:lvl1pPr>
          </a:lstStyle>
          <a:p>
            <a:r>
              <a:rPr lang="cs-CZ"/>
              <a:t>NÁZEV PREZENTACE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96296E-3732-F788-C7FC-0E6709D7B7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74504" y="5652052"/>
            <a:ext cx="8279296" cy="54996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Informace o přednášejícím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3EC6B-4B80-056E-F1BD-43032F3896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74504" y="6202017"/>
            <a:ext cx="8279296" cy="365125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fld id="{3002DDAE-AF89-4425-A1FE-C6AA08B911D5}" type="datetime1">
              <a:rPr lang="cs-CZ" smtClean="0"/>
              <a:t>30.01.2025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1266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den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5C084-665A-57A2-43A3-2A8284D15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39CD5-31B4-29BC-18F4-748808B6B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AF6D6B-BD66-2F04-C75F-94569F254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91037-523B-4BF7-9F10-B66A48121EE5}" type="datetime1">
              <a:rPr lang="cs-CZ" smtClean="0"/>
              <a:t>30.01.2025</a:t>
            </a:fld>
            <a:endParaRPr lang="cs-CZ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8C8E019-44ED-27F0-532D-91AA1D57F4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4904" y="504651"/>
            <a:ext cx="5078896" cy="145533"/>
          </a:xfrm>
        </p:spPr>
        <p:txBody>
          <a:bodyPr wrap="none"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NÁZEV PREZENTACE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A7EB0C90-4AED-422B-2D57-3669197CF5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4904" y="661020"/>
            <a:ext cx="5078896" cy="172554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KAPITOLA</a:t>
            </a:r>
          </a:p>
        </p:txBody>
      </p:sp>
    </p:spTree>
    <p:extLst>
      <p:ext uri="{BB962C8B-B14F-4D97-AF65-F5344CB8AC3E}">
        <p14:creationId xmlns:p14="http://schemas.microsoft.com/office/powerpoint/2010/main" val="810003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sekc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A3645-3020-4EEF-D771-968CD462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91408" y="3637721"/>
            <a:ext cx="8862391" cy="1736035"/>
          </a:xfrm>
        </p:spPr>
        <p:txBody>
          <a:bodyPr anchor="t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cs-CZ"/>
              <a:t>NÁZEV SEKCE PREZENTACE</a:t>
            </a:r>
          </a:p>
        </p:txBody>
      </p:sp>
    </p:spTree>
    <p:extLst>
      <p:ext uri="{BB962C8B-B14F-4D97-AF65-F5344CB8AC3E}">
        <p14:creationId xmlns:p14="http://schemas.microsoft.com/office/powerpoint/2010/main" val="1393026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F807F-AD6A-4AF5-27E2-8D7F1C381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5D929-33B2-3CA4-28D1-EFF4E97296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EAFCCB-A239-D45E-F750-DAE188F2F5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F54DEF-33C0-4D13-FE15-B6EAF3AF7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506EF-31E4-4042-B876-EF645AF8B904}" type="datetime1">
              <a:rPr lang="cs-CZ" smtClean="0"/>
              <a:t>30.01.2025</a:t>
            </a:fld>
            <a:endParaRPr lang="cs-CZ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E25223-60B7-93D5-6631-F2F0E04FFD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4904" y="504651"/>
            <a:ext cx="5078896" cy="145533"/>
          </a:xfrm>
        </p:spPr>
        <p:txBody>
          <a:bodyPr wrap="none"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NÁZEV PREZENTACE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BDE03DD-0592-C055-B64F-F687066837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4904" y="661020"/>
            <a:ext cx="5078896" cy="172554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KAPITOLA</a:t>
            </a:r>
          </a:p>
        </p:txBody>
      </p:sp>
    </p:spTree>
    <p:extLst>
      <p:ext uri="{BB962C8B-B14F-4D97-AF65-F5344CB8AC3E}">
        <p14:creationId xmlns:p14="http://schemas.microsoft.com/office/powerpoint/2010/main" val="2908927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s obráz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F807F-AD6A-4AF5-27E2-8D7F1C381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5D929-33B2-3CA4-28D1-EFF4E97296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F54DEF-33C0-4D13-FE15-B6EAF3AF7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D77A-5BBF-4CB5-8173-C5186CFEAF93}" type="datetime1">
              <a:rPr lang="cs-CZ" smtClean="0"/>
              <a:t>30.01.2025</a:t>
            </a:fld>
            <a:endParaRPr lang="cs-CZ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E25223-60B7-93D5-6631-F2F0E04FFD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4904" y="504651"/>
            <a:ext cx="5078896" cy="145533"/>
          </a:xfrm>
        </p:spPr>
        <p:txBody>
          <a:bodyPr wrap="none"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NÁZEV PREZENTACE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BDE03DD-0592-C055-B64F-F687066837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4904" y="661020"/>
            <a:ext cx="5078896" cy="172554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KAPITOLA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C832CFC-987B-EDAA-5ADC-DCF870CCFB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75388" y="1825625"/>
            <a:ext cx="5916612" cy="4351338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</p:spTree>
    <p:extLst>
      <p:ext uri="{BB962C8B-B14F-4D97-AF65-F5344CB8AC3E}">
        <p14:creationId xmlns:p14="http://schemas.microsoft.com/office/powerpoint/2010/main" val="3421685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sah s obrázkem a mask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B2F61DE-16B7-F637-D5A2-699061AA8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7F807F-AD6A-4AF5-27E2-8D7F1C381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5D929-33B2-3CA4-28D1-EFF4E97296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F54DEF-33C0-4D13-FE15-B6EAF3AF7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0D5F-A547-4A12-A42B-722A4F959E64}" type="datetime1">
              <a:rPr lang="cs-CZ" smtClean="0"/>
              <a:t>30.01.2025</a:t>
            </a:fld>
            <a:endParaRPr lang="cs-CZ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E25223-60B7-93D5-6631-F2F0E04FFD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4904" y="504651"/>
            <a:ext cx="5078896" cy="145533"/>
          </a:xfrm>
        </p:spPr>
        <p:txBody>
          <a:bodyPr wrap="none"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NÁZEV PREZENTACE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BDE03DD-0592-C055-B64F-F687066837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4904" y="661020"/>
            <a:ext cx="5078896" cy="172554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KAPITOLA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77313B-AB7F-85E3-7DCB-EB8CB23E9E78}"/>
              </a:ext>
            </a:extLst>
          </p:cNvPr>
          <p:cNvSpPr txBox="1"/>
          <p:nvPr userDrawn="1"/>
        </p:nvSpPr>
        <p:spPr>
          <a:xfrm>
            <a:off x="838200" y="6300580"/>
            <a:ext cx="252122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b="1">
                <a:solidFill>
                  <a:schemeClr val="accent4"/>
                </a:solidFill>
              </a:rPr>
              <a:t>© STÁTNÍ ÚSTAV PRO KONTROLU LÉČIV ●</a:t>
            </a:r>
          </a:p>
        </p:txBody>
      </p:sp>
    </p:spTree>
    <p:extLst>
      <p:ext uri="{BB962C8B-B14F-4D97-AF65-F5344CB8AC3E}">
        <p14:creationId xmlns:p14="http://schemas.microsoft.com/office/powerpoint/2010/main" val="2694669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9C0E2-2624-58C4-B2F5-663E4512E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26435"/>
            <a:ext cx="10515600" cy="56425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EAC9C7-FDE6-0B4E-C74F-54210E5B3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88435"/>
            <a:ext cx="5157787" cy="616640"/>
          </a:xfrm>
        </p:spPr>
        <p:txBody>
          <a:bodyPr anchor="t">
            <a:normAutofit/>
          </a:bodyPr>
          <a:lstStyle>
            <a:lvl1pPr marL="0" indent="0">
              <a:buNone/>
              <a:defRPr sz="2000" b="1">
                <a:solidFill>
                  <a:schemeClr val="accent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B34325-AF9E-8CA4-6911-8087F634F7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E9488C-349D-A9AD-A9E6-46F6A58DA8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88435"/>
            <a:ext cx="5183188" cy="616640"/>
          </a:xfrm>
        </p:spPr>
        <p:txBody>
          <a:bodyPr anchor="t">
            <a:normAutofit/>
          </a:bodyPr>
          <a:lstStyle>
            <a:lvl1pPr marL="0" indent="0">
              <a:buNone/>
              <a:defRPr sz="2000" b="1">
                <a:solidFill>
                  <a:schemeClr val="accent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47F2B3-C779-A086-3BDA-CD63923B1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BB3618-FD70-05E6-686A-FEBF14A81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554C-07F0-43A6-AC77-DA4F48CEEE26}" type="datetime1">
              <a:rPr lang="cs-CZ" smtClean="0"/>
              <a:t>30.01.2025</a:t>
            </a:fld>
            <a:endParaRPr lang="cs-CZ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A90BD00-93B8-01DD-1754-A6D6052A51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74904" y="504651"/>
            <a:ext cx="5078896" cy="145533"/>
          </a:xfrm>
        </p:spPr>
        <p:txBody>
          <a:bodyPr wrap="none"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NÁZEV PREZENTACE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F0EF3B39-4033-DDD1-C06A-C77ECD8BA7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74904" y="661020"/>
            <a:ext cx="5078896" cy="172554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KAPITOLA</a:t>
            </a:r>
          </a:p>
        </p:txBody>
      </p:sp>
    </p:spTree>
    <p:extLst>
      <p:ext uri="{BB962C8B-B14F-4D97-AF65-F5344CB8AC3E}">
        <p14:creationId xmlns:p14="http://schemas.microsoft.com/office/powerpoint/2010/main" val="2430512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CC310-754E-9AC4-A6F0-AA03103E7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0397C4-57E6-C5B1-E951-21573C02E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44244-5D24-429E-8D39-DBEB4D17AE05}" type="datetime1">
              <a:rPr lang="cs-CZ" smtClean="0"/>
              <a:t>30.01.2025</a:t>
            </a:fld>
            <a:endParaRPr lang="cs-CZ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0D98A2C-AE7E-5FA3-4A70-BD275F35E1E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4904" y="504651"/>
            <a:ext cx="5078896" cy="145533"/>
          </a:xfrm>
        </p:spPr>
        <p:txBody>
          <a:bodyPr wrap="none"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NÁZEV PREZENTACE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55AC94EB-2988-9B83-4C45-D4A314E71E8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4904" y="661020"/>
            <a:ext cx="5078896" cy="172554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KAPITOLA</a:t>
            </a:r>
          </a:p>
        </p:txBody>
      </p:sp>
    </p:spTree>
    <p:extLst>
      <p:ext uri="{BB962C8B-B14F-4D97-AF65-F5344CB8AC3E}">
        <p14:creationId xmlns:p14="http://schemas.microsoft.com/office/powerpoint/2010/main" val="1964874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65BD0D-C3E0-E97C-C20C-32B043725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2E8-C696-40B0-AC07-097BB1DF101F}" type="datetime1">
              <a:rPr lang="cs-CZ" smtClean="0"/>
              <a:t>30.01.2025</a:t>
            </a:fld>
            <a:endParaRPr lang="cs-CZ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1A24A395-2761-EF55-A38A-C4E4D7ECB7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4904" y="504651"/>
            <a:ext cx="5078896" cy="145533"/>
          </a:xfrm>
        </p:spPr>
        <p:txBody>
          <a:bodyPr wrap="none"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NÁZEV PREZENTACE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F8A6D67F-D00D-3373-DD7A-F3559531B2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4904" y="661020"/>
            <a:ext cx="5078896" cy="172554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KAPITOLA</a:t>
            </a:r>
          </a:p>
        </p:txBody>
      </p:sp>
    </p:spTree>
    <p:extLst>
      <p:ext uri="{BB962C8B-B14F-4D97-AF65-F5344CB8AC3E}">
        <p14:creationId xmlns:p14="http://schemas.microsoft.com/office/powerpoint/2010/main" val="477924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věrečný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3E426C3-AA60-BA68-3C6F-23079DDFEDC3}"/>
              </a:ext>
            </a:extLst>
          </p:cNvPr>
          <p:cNvSpPr txBox="1"/>
          <p:nvPr userDrawn="1"/>
        </p:nvSpPr>
        <p:spPr>
          <a:xfrm>
            <a:off x="2948609" y="3896138"/>
            <a:ext cx="697726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i="0" u="none" strike="noStrike" baseline="0">
                <a:solidFill>
                  <a:srgbClr val="1C2F76"/>
                </a:solidFill>
                <a:latin typeface="Calibri-Bold"/>
              </a:rPr>
              <a:t>DĚKUJEME ZA POZORNOST</a:t>
            </a:r>
            <a:br>
              <a:rPr lang="cs-CZ" sz="1800" b="1" i="0" u="none" strike="noStrike" baseline="0">
                <a:solidFill>
                  <a:srgbClr val="1C2F76"/>
                </a:solidFill>
                <a:latin typeface="Calibri-Bold"/>
              </a:rPr>
            </a:br>
            <a:endParaRPr lang="cs-CZ" sz="1800" b="1" i="0" u="none" strike="noStrike" baseline="0">
              <a:solidFill>
                <a:srgbClr val="1C2F76"/>
              </a:solidFill>
              <a:latin typeface="Calibri-Bold"/>
            </a:endParaRPr>
          </a:p>
          <a:p>
            <a:r>
              <a:rPr lang="cs-CZ" sz="1600" b="1" i="0" u="none" strike="noStrike" baseline="0">
                <a:solidFill>
                  <a:srgbClr val="1EA4A5"/>
                </a:solidFill>
                <a:latin typeface="Calibri-Bold"/>
              </a:rPr>
              <a:t>STÁTNÍ ÚSTAV PRO KONTROLU LÉČIV</a:t>
            </a:r>
            <a:br>
              <a:rPr lang="cs-CZ" sz="1600" b="1" i="0" u="none" strike="noStrike" baseline="0">
                <a:solidFill>
                  <a:srgbClr val="1EA4A5"/>
                </a:solidFill>
                <a:latin typeface="Calibri-Bold"/>
              </a:rPr>
            </a:br>
            <a:r>
              <a:rPr lang="pt-BR" sz="1600" b="0" i="0" u="none" strike="noStrike" baseline="0">
                <a:solidFill>
                  <a:srgbClr val="4D4D4D"/>
                </a:solidFill>
                <a:latin typeface="Calibri" panose="020F0502020204030204" pitchFamily="34" charset="0"/>
              </a:rPr>
              <a:t>Šrobárova 48, 100 41 Praha 10</a:t>
            </a:r>
            <a:br>
              <a:rPr lang="pt-BR" sz="1600" b="0" i="0" u="none" strike="noStrike" baseline="0">
                <a:solidFill>
                  <a:srgbClr val="4D4D4D"/>
                </a:solidFill>
                <a:latin typeface="Calibri" panose="020F0502020204030204" pitchFamily="34" charset="0"/>
              </a:rPr>
            </a:br>
            <a:r>
              <a:rPr lang="de-DE" sz="1600" b="0" i="0" u="none" strike="noStrike" baseline="0">
                <a:solidFill>
                  <a:srgbClr val="4D4D4D"/>
                </a:solidFill>
                <a:latin typeface="Calibri" panose="020F0502020204030204" pitchFamily="34" charset="0"/>
              </a:rPr>
              <a:t>tel.: +420 272 185 111</a:t>
            </a:r>
            <a:br>
              <a:rPr lang="de-DE" sz="1600" b="0" i="0" u="none" strike="noStrike" baseline="0">
                <a:solidFill>
                  <a:srgbClr val="4D4D4D"/>
                </a:solidFill>
                <a:latin typeface="Calibri" panose="020F0502020204030204" pitchFamily="34" charset="0"/>
              </a:rPr>
            </a:br>
            <a:r>
              <a:rPr lang="cs-CZ" sz="1600" b="0" i="0" u="none" strike="noStrike" baseline="0">
                <a:solidFill>
                  <a:srgbClr val="4D4D4D"/>
                </a:solidFill>
                <a:latin typeface="Calibri" panose="020F0502020204030204" pitchFamily="34" charset="0"/>
              </a:rPr>
              <a:t>e-mail: posta@sukl.cz</a:t>
            </a:r>
            <a:br>
              <a:rPr lang="cs-CZ" sz="1800" b="0" i="0" u="none" strike="noStrike" baseline="0">
                <a:solidFill>
                  <a:srgbClr val="4D4D4D"/>
                </a:solidFill>
                <a:latin typeface="Calibri" panose="020F0502020204030204" pitchFamily="34" charset="0"/>
              </a:rPr>
            </a:br>
            <a:endParaRPr lang="cs-CZ" sz="1800" b="0" i="0" u="none" strike="noStrike" baseline="0">
              <a:solidFill>
                <a:srgbClr val="4D4D4D"/>
              </a:solidFill>
              <a:latin typeface="Calibri" panose="020F0502020204030204" pitchFamily="34" charset="0"/>
            </a:endParaRPr>
          </a:p>
          <a:p>
            <a:r>
              <a:rPr lang="cs-CZ" sz="2800" b="1" i="0" u="none" strike="noStrike" baseline="0">
                <a:solidFill>
                  <a:srgbClr val="1EA4A5"/>
                </a:solidFill>
                <a:latin typeface="Calibri-Bold"/>
              </a:rPr>
              <a:t>www.sukl.cz</a:t>
            </a:r>
            <a:endParaRPr lang="cs-CZ" sz="2800"/>
          </a:p>
        </p:txBody>
      </p:sp>
    </p:spTree>
    <p:extLst>
      <p:ext uri="{BB962C8B-B14F-4D97-AF65-F5344CB8AC3E}">
        <p14:creationId xmlns:p14="http://schemas.microsoft.com/office/powerpoint/2010/main" val="497686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E9E75DB-73CE-4652-BAF2-BAB3859495C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5292581"/>
      </p:ext>
    </p:extLst>
  </p:cSld>
  <p:clrMapOvr>
    <a:masterClrMapping/>
  </p:clrMapOvr>
  <p:transition>
    <p:zoom dir="in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0D400-B5CE-E5BE-AD8C-4FF799B82ED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74504" y="3882887"/>
            <a:ext cx="8279296" cy="1325217"/>
          </a:xfrm>
        </p:spPr>
        <p:txBody>
          <a:bodyPr anchor="b">
            <a:normAutofit/>
          </a:bodyPr>
          <a:lstStyle>
            <a:lvl1pPr algn="l">
              <a:defRPr sz="3200" b="1">
                <a:solidFill>
                  <a:schemeClr val="accent4"/>
                </a:solidFill>
              </a:defRPr>
            </a:lvl1pPr>
          </a:lstStyle>
          <a:p>
            <a:r>
              <a:rPr lang="cs-CZ"/>
              <a:t>NÁZEV PREZENTACE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96296E-3732-F788-C7FC-0E6709D7B7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74504" y="5652052"/>
            <a:ext cx="8279296" cy="54996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Informace o přednášejícím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3EC6B-4B80-056E-F1BD-43032F3896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74504" y="6202017"/>
            <a:ext cx="8279296" cy="365125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fld id="{3002DDAE-AF89-4425-A1FE-C6AA08B911D5}" type="datetime1">
              <a:rPr lang="cs-CZ" smtClean="0"/>
              <a:t>30.01.2025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89041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5C084-665A-57A2-43A3-2A8284D15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39CD5-31B4-29BC-18F4-748808B6B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AF6D6B-BD66-2F04-C75F-94569F254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91037-523B-4BF7-9F10-B66A48121EE5}" type="datetime1">
              <a:rPr lang="cs-CZ" smtClean="0"/>
              <a:t>30.01.2025</a:t>
            </a:fld>
            <a:endParaRPr lang="cs-CZ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8C8E019-44ED-27F0-532D-91AA1D57F4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4904" y="504651"/>
            <a:ext cx="5078896" cy="145533"/>
          </a:xfrm>
        </p:spPr>
        <p:txBody>
          <a:bodyPr wrap="none"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NÁZEV PREZENTACE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A7EB0C90-4AED-422B-2D57-3669197CF5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4904" y="661020"/>
            <a:ext cx="5078896" cy="172554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KAPITOLA</a:t>
            </a:r>
          </a:p>
        </p:txBody>
      </p:sp>
    </p:spTree>
    <p:extLst>
      <p:ext uri="{BB962C8B-B14F-4D97-AF65-F5344CB8AC3E}">
        <p14:creationId xmlns:p14="http://schemas.microsoft.com/office/powerpoint/2010/main" val="3945762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A3645-3020-4EEF-D771-968CD462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91408" y="3637721"/>
            <a:ext cx="8862391" cy="1736035"/>
          </a:xfrm>
        </p:spPr>
        <p:txBody>
          <a:bodyPr anchor="t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cs-CZ"/>
              <a:t>NÁZEV SEKCE PREZENTACE</a:t>
            </a:r>
          </a:p>
        </p:txBody>
      </p:sp>
    </p:spTree>
    <p:extLst>
      <p:ext uri="{BB962C8B-B14F-4D97-AF65-F5344CB8AC3E}">
        <p14:creationId xmlns:p14="http://schemas.microsoft.com/office/powerpoint/2010/main" val="10992276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F807F-AD6A-4AF5-27E2-8D7F1C381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5D929-33B2-3CA4-28D1-EFF4E97296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EAFCCB-A239-D45E-F750-DAE188F2F5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F54DEF-33C0-4D13-FE15-B6EAF3AF7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506EF-31E4-4042-B876-EF645AF8B904}" type="datetime1">
              <a:rPr lang="cs-CZ" smtClean="0"/>
              <a:t>30.01.2025</a:t>
            </a:fld>
            <a:endParaRPr lang="cs-CZ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E25223-60B7-93D5-6631-F2F0E04FFD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4904" y="504651"/>
            <a:ext cx="5078896" cy="145533"/>
          </a:xfrm>
        </p:spPr>
        <p:txBody>
          <a:bodyPr wrap="none"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NÁZEV PREZENTACE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BDE03DD-0592-C055-B64F-F687066837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4904" y="661020"/>
            <a:ext cx="5078896" cy="172554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KAPITOLA</a:t>
            </a:r>
          </a:p>
        </p:txBody>
      </p:sp>
    </p:spTree>
    <p:extLst>
      <p:ext uri="{BB962C8B-B14F-4D97-AF65-F5344CB8AC3E}">
        <p14:creationId xmlns:p14="http://schemas.microsoft.com/office/powerpoint/2010/main" val="33206727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F807F-AD6A-4AF5-27E2-8D7F1C381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5D929-33B2-3CA4-28D1-EFF4E97296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F54DEF-33C0-4D13-FE15-B6EAF3AF7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D77A-5BBF-4CB5-8173-C5186CFEAF93}" type="datetime1">
              <a:rPr lang="cs-CZ" smtClean="0"/>
              <a:t>30.01.2025</a:t>
            </a:fld>
            <a:endParaRPr lang="cs-CZ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E25223-60B7-93D5-6631-F2F0E04FFD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4904" y="504651"/>
            <a:ext cx="5078896" cy="145533"/>
          </a:xfrm>
        </p:spPr>
        <p:txBody>
          <a:bodyPr wrap="none"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NÁZEV PREZENTACE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BDE03DD-0592-C055-B64F-F687066837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4904" y="661020"/>
            <a:ext cx="5078896" cy="172554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KAPITOLA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C832CFC-987B-EDAA-5ADC-DCF870CCFB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75388" y="1825625"/>
            <a:ext cx="5916612" cy="4351338"/>
          </a:xfrm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49523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picture and mas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B2F61DE-16B7-F637-D5A2-699061AA8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7F807F-AD6A-4AF5-27E2-8D7F1C381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5D929-33B2-3CA4-28D1-EFF4E97296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F54DEF-33C0-4D13-FE15-B6EAF3AF7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0D5F-A547-4A12-A42B-722A4F959E64}" type="datetime1">
              <a:rPr lang="cs-CZ" smtClean="0"/>
              <a:t>30.01.2025</a:t>
            </a:fld>
            <a:endParaRPr lang="cs-CZ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E25223-60B7-93D5-6631-F2F0E04FFD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4904" y="504651"/>
            <a:ext cx="5078896" cy="145533"/>
          </a:xfrm>
        </p:spPr>
        <p:txBody>
          <a:bodyPr wrap="none"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NÁZEV PREZENTACE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BDE03DD-0592-C055-B64F-F687066837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4904" y="661020"/>
            <a:ext cx="5078896" cy="172554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KAPITOLA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77313B-AB7F-85E3-7DCB-EB8CB23E9E78}"/>
              </a:ext>
            </a:extLst>
          </p:cNvPr>
          <p:cNvSpPr txBox="1"/>
          <p:nvPr userDrawn="1"/>
        </p:nvSpPr>
        <p:spPr>
          <a:xfrm>
            <a:off x="838199" y="6300580"/>
            <a:ext cx="273572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b="1">
                <a:solidFill>
                  <a:schemeClr val="accent4"/>
                </a:solidFill>
              </a:rPr>
              <a:t>© STATE INSTITUTE FOR DRUG CONTROL ●</a:t>
            </a:r>
          </a:p>
        </p:txBody>
      </p:sp>
    </p:spTree>
    <p:extLst>
      <p:ext uri="{BB962C8B-B14F-4D97-AF65-F5344CB8AC3E}">
        <p14:creationId xmlns:p14="http://schemas.microsoft.com/office/powerpoint/2010/main" val="16363042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9C0E2-2624-58C4-B2F5-663E4512E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26435"/>
            <a:ext cx="10515600" cy="5642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EAC9C7-FDE6-0B4E-C74F-54210E5B3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88435"/>
            <a:ext cx="5157787" cy="616640"/>
          </a:xfrm>
        </p:spPr>
        <p:txBody>
          <a:bodyPr anchor="t">
            <a:normAutofit/>
          </a:bodyPr>
          <a:lstStyle>
            <a:lvl1pPr marL="0" indent="0">
              <a:buNone/>
              <a:defRPr sz="2000" b="1">
                <a:solidFill>
                  <a:schemeClr val="accent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B34325-AF9E-8CA4-6911-8087F634F7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E9488C-349D-A9AD-A9E6-46F6A58DA8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88435"/>
            <a:ext cx="5183188" cy="616640"/>
          </a:xfrm>
        </p:spPr>
        <p:txBody>
          <a:bodyPr anchor="t">
            <a:normAutofit/>
          </a:bodyPr>
          <a:lstStyle>
            <a:lvl1pPr marL="0" indent="0">
              <a:buNone/>
              <a:defRPr sz="2000" b="1">
                <a:solidFill>
                  <a:schemeClr val="accent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47F2B3-C779-A086-3BDA-CD63923B1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BB3618-FD70-05E6-686A-FEBF14A81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554C-07F0-43A6-AC77-DA4F48CEEE26}" type="datetime1">
              <a:rPr lang="cs-CZ" smtClean="0"/>
              <a:t>30.01.2025</a:t>
            </a:fld>
            <a:endParaRPr lang="cs-CZ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A90BD00-93B8-01DD-1754-A6D6052A51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74904" y="504651"/>
            <a:ext cx="5078896" cy="145533"/>
          </a:xfrm>
        </p:spPr>
        <p:txBody>
          <a:bodyPr wrap="none"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NÁZEV PREZENTACE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F0EF3B39-4033-DDD1-C06A-C77ECD8BA7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74904" y="661020"/>
            <a:ext cx="5078896" cy="172554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KAPITOLA</a:t>
            </a:r>
          </a:p>
        </p:txBody>
      </p:sp>
    </p:spTree>
    <p:extLst>
      <p:ext uri="{BB962C8B-B14F-4D97-AF65-F5344CB8AC3E}">
        <p14:creationId xmlns:p14="http://schemas.microsoft.com/office/powerpoint/2010/main" val="8666837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CC310-754E-9AC4-A6F0-AA03103E7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0397C4-57E6-C5B1-E951-21573C02E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44244-5D24-429E-8D39-DBEB4D17AE05}" type="datetime1">
              <a:rPr lang="cs-CZ" smtClean="0"/>
              <a:t>30.01.2025</a:t>
            </a:fld>
            <a:endParaRPr lang="cs-CZ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0D98A2C-AE7E-5FA3-4A70-BD275F35E1E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4904" y="504651"/>
            <a:ext cx="5078896" cy="145533"/>
          </a:xfrm>
        </p:spPr>
        <p:txBody>
          <a:bodyPr wrap="none"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NÁZEV PREZENTACE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55AC94EB-2988-9B83-4C45-D4A314E71E8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4904" y="661020"/>
            <a:ext cx="5078896" cy="172554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KAPITOLA</a:t>
            </a:r>
          </a:p>
        </p:txBody>
      </p:sp>
    </p:spTree>
    <p:extLst>
      <p:ext uri="{BB962C8B-B14F-4D97-AF65-F5344CB8AC3E}">
        <p14:creationId xmlns:p14="http://schemas.microsoft.com/office/powerpoint/2010/main" val="38852773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65BD0D-C3E0-E97C-C20C-32B043725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2E8-C696-40B0-AC07-097BB1DF101F}" type="datetime1">
              <a:rPr lang="cs-CZ" smtClean="0"/>
              <a:t>30.01.2025</a:t>
            </a:fld>
            <a:endParaRPr lang="cs-CZ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1A24A395-2761-EF55-A38A-C4E4D7ECB7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4904" y="504651"/>
            <a:ext cx="5078896" cy="145533"/>
          </a:xfrm>
        </p:spPr>
        <p:txBody>
          <a:bodyPr wrap="none"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NÁZEV PREZENTACE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F8A6D67F-D00D-3373-DD7A-F3559531B2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4904" y="661020"/>
            <a:ext cx="5078896" cy="172554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/>
              <a:t>KAPITOLA</a:t>
            </a:r>
          </a:p>
        </p:txBody>
      </p:sp>
    </p:spTree>
    <p:extLst>
      <p:ext uri="{BB962C8B-B14F-4D97-AF65-F5344CB8AC3E}">
        <p14:creationId xmlns:p14="http://schemas.microsoft.com/office/powerpoint/2010/main" val="5067079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3E426C3-AA60-BA68-3C6F-23079DDFEDC3}"/>
              </a:ext>
            </a:extLst>
          </p:cNvPr>
          <p:cNvSpPr txBox="1"/>
          <p:nvPr userDrawn="1"/>
        </p:nvSpPr>
        <p:spPr>
          <a:xfrm>
            <a:off x="2948609" y="3896138"/>
            <a:ext cx="697726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i="0" u="none" strike="noStrike" baseline="0">
                <a:solidFill>
                  <a:srgbClr val="1C2F76"/>
                </a:solidFill>
                <a:latin typeface="Calibri-Bold"/>
              </a:rPr>
              <a:t>THANK YOU FOR YOUR ATTENTION</a:t>
            </a:r>
            <a:br>
              <a:rPr lang="cs-CZ" sz="1800" b="1" i="0" u="none" strike="noStrike" baseline="0">
                <a:solidFill>
                  <a:srgbClr val="1C2F76"/>
                </a:solidFill>
                <a:latin typeface="Calibri-Bold"/>
              </a:rPr>
            </a:br>
            <a:endParaRPr lang="cs-CZ" sz="1800" b="1" i="0" u="none" strike="noStrike" baseline="0">
              <a:solidFill>
                <a:srgbClr val="1C2F76"/>
              </a:solidFill>
              <a:latin typeface="Calibri-Bol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b="1">
                <a:solidFill>
                  <a:schemeClr val="accent4"/>
                </a:solidFill>
              </a:rPr>
              <a:t>STATE INSTITUTE FOR DRUG CONTROL</a:t>
            </a:r>
          </a:p>
          <a:p>
            <a:r>
              <a:rPr lang="pt-BR" sz="1600" b="0" i="0" u="none" strike="noStrike" baseline="0">
                <a:solidFill>
                  <a:srgbClr val="4D4D4D"/>
                </a:solidFill>
                <a:latin typeface="Calibri" panose="020F0502020204030204" pitchFamily="34" charset="0"/>
              </a:rPr>
              <a:t>Šrobárova 48, 100 41 Praha 10</a:t>
            </a:r>
            <a:br>
              <a:rPr lang="pt-BR" sz="1600" b="0" i="0" u="none" strike="noStrike" baseline="0">
                <a:solidFill>
                  <a:srgbClr val="4D4D4D"/>
                </a:solidFill>
                <a:latin typeface="Calibri" panose="020F0502020204030204" pitchFamily="34" charset="0"/>
              </a:rPr>
            </a:br>
            <a:r>
              <a:rPr lang="de-DE" sz="1600" b="0" i="0" u="none" strike="noStrike" baseline="0">
                <a:solidFill>
                  <a:srgbClr val="4D4D4D"/>
                </a:solidFill>
                <a:latin typeface="Calibri" panose="020F0502020204030204" pitchFamily="34" charset="0"/>
              </a:rPr>
              <a:t>tel.: +420 272 185 111</a:t>
            </a:r>
            <a:br>
              <a:rPr lang="de-DE" sz="1600" b="0" i="0" u="none" strike="noStrike" baseline="0">
                <a:solidFill>
                  <a:srgbClr val="4D4D4D"/>
                </a:solidFill>
                <a:latin typeface="Calibri" panose="020F0502020204030204" pitchFamily="34" charset="0"/>
              </a:rPr>
            </a:br>
            <a:r>
              <a:rPr lang="cs-CZ" sz="1600" b="0" i="0" u="none" strike="noStrike" baseline="0">
                <a:solidFill>
                  <a:srgbClr val="4D4D4D"/>
                </a:solidFill>
                <a:latin typeface="Calibri" panose="020F0502020204030204" pitchFamily="34" charset="0"/>
              </a:rPr>
              <a:t>e-mail: posta@sukl.cz</a:t>
            </a:r>
            <a:br>
              <a:rPr lang="cs-CZ" sz="1800" b="0" i="0" u="none" strike="noStrike" baseline="0">
                <a:solidFill>
                  <a:srgbClr val="4D4D4D"/>
                </a:solidFill>
                <a:latin typeface="Calibri" panose="020F0502020204030204" pitchFamily="34" charset="0"/>
              </a:rPr>
            </a:br>
            <a:endParaRPr lang="cs-CZ" sz="1800" b="0" i="0" u="none" strike="noStrike" baseline="0">
              <a:solidFill>
                <a:srgbClr val="4D4D4D"/>
              </a:solidFill>
              <a:latin typeface="Calibri" panose="020F0502020204030204" pitchFamily="34" charset="0"/>
            </a:endParaRPr>
          </a:p>
          <a:p>
            <a:r>
              <a:rPr lang="cs-CZ" sz="2800" b="1" i="0" u="none" strike="noStrike" baseline="0">
                <a:solidFill>
                  <a:srgbClr val="1EA4A5"/>
                </a:solidFill>
                <a:latin typeface="Calibri-Bold"/>
              </a:rPr>
              <a:t>www.sukl.cz</a:t>
            </a:r>
            <a:endParaRPr lang="cs-CZ" sz="2800"/>
          </a:p>
        </p:txBody>
      </p:sp>
    </p:spTree>
    <p:extLst>
      <p:ext uri="{BB962C8B-B14F-4D97-AF65-F5344CB8AC3E}">
        <p14:creationId xmlns:p14="http://schemas.microsoft.com/office/powerpoint/2010/main" val="2559905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5B5A15-335E-6A93-D2DD-C7F2A245A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33061"/>
            <a:ext cx="10515600" cy="5576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361C3-AFD3-19E6-8B8A-17F61105D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44B594-20D4-13B8-407D-46FE929E66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93773" y="6300580"/>
            <a:ext cx="1050235" cy="2539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>
                <a:solidFill>
                  <a:schemeClr val="accent4"/>
                </a:solidFill>
              </a:defRPr>
            </a:lvl1pPr>
          </a:lstStyle>
          <a:p>
            <a:fld id="{160D2CCC-C7C0-42B5-9E9D-AF93CEDAE465}" type="datetime1">
              <a:rPr lang="cs-CZ" smtClean="0"/>
              <a:t>30.01.2025</a:t>
            </a:fld>
            <a:endParaRPr lang="cs-CZ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496376-C30E-C944-71F5-B23299E0BA3F}"/>
              </a:ext>
            </a:extLst>
          </p:cNvPr>
          <p:cNvSpPr txBox="1"/>
          <p:nvPr userDrawn="1"/>
        </p:nvSpPr>
        <p:spPr>
          <a:xfrm>
            <a:off x="838200" y="6300580"/>
            <a:ext cx="252122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b="1">
                <a:solidFill>
                  <a:schemeClr val="accent4"/>
                </a:solidFill>
              </a:rPr>
              <a:t>© STÁTNÍ ÚSTAV PRO KONTROLU LÉČIV ●</a:t>
            </a:r>
          </a:p>
        </p:txBody>
      </p:sp>
    </p:spTree>
    <p:extLst>
      <p:ext uri="{BB962C8B-B14F-4D97-AF65-F5344CB8AC3E}">
        <p14:creationId xmlns:p14="http://schemas.microsoft.com/office/powerpoint/2010/main" val="367564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6" r:id="rId5"/>
    <p:sldLayoutId id="2147483658" r:id="rId6"/>
    <p:sldLayoutId id="2147483653" r:id="rId7"/>
    <p:sldLayoutId id="2147483654" r:id="rId8"/>
    <p:sldLayoutId id="2147483655" r:id="rId9"/>
    <p:sldLayoutId id="2147483657" r:id="rId10"/>
    <p:sldLayoutId id="2147483670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Tx/>
        <a:buBlip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5B5A15-335E-6A93-D2DD-C7F2A245A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33061"/>
            <a:ext cx="10515600" cy="5576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361C3-AFD3-19E6-8B8A-17F61105D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44B594-20D4-13B8-407D-46FE929E66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47557" y="6300580"/>
            <a:ext cx="1050235" cy="2539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>
                <a:solidFill>
                  <a:schemeClr val="accent4"/>
                </a:solidFill>
              </a:defRPr>
            </a:lvl1pPr>
          </a:lstStyle>
          <a:p>
            <a:fld id="{160D2CCC-C7C0-42B5-9E9D-AF93CEDAE465}" type="datetime1">
              <a:rPr lang="cs-CZ" smtClean="0"/>
              <a:t>30.01.2025</a:t>
            </a:fld>
            <a:endParaRPr lang="cs-CZ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496376-C30E-C944-71F5-B23299E0BA3F}"/>
              </a:ext>
            </a:extLst>
          </p:cNvPr>
          <p:cNvSpPr txBox="1"/>
          <p:nvPr userDrawn="1"/>
        </p:nvSpPr>
        <p:spPr>
          <a:xfrm>
            <a:off x="838200" y="6300580"/>
            <a:ext cx="259229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b="1">
                <a:solidFill>
                  <a:schemeClr val="accent4"/>
                </a:solidFill>
              </a:rPr>
              <a:t>© STATE INSTITUTE FOR DRUG CONTROL ●</a:t>
            </a:r>
          </a:p>
        </p:txBody>
      </p:sp>
    </p:spTree>
    <p:extLst>
      <p:ext uri="{BB962C8B-B14F-4D97-AF65-F5344CB8AC3E}">
        <p14:creationId xmlns:p14="http://schemas.microsoft.com/office/powerpoint/2010/main" val="149425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Tx/>
        <a:buBlip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microsoft.com/office/2014/relationships/chartEx" Target="../charts/chartEx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mailto:posta@sukl.gov.cz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5AA75-0ABB-51C7-3ABA-8E33D1D0D6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Započitatelné doplatky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EFC67C-8E86-4EB4-EA77-4E36416C62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b="1" dirty="0"/>
              <a:t>Ředitel Státního ústavu pro kontrolu léčiv</a:t>
            </a:r>
          </a:p>
          <a:p>
            <a:r>
              <a:rPr lang="cs-CZ" b="1" dirty="0"/>
              <a:t>Tomáš Boráň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B6207-124A-C54F-6682-049574726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2DDAE-AF89-4425-A1FE-C6AA08B911D5}" type="datetime1">
              <a:rPr lang="cs-CZ" smtClean="0"/>
              <a:t>30.01.2025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54282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28C4A-EC41-F774-402E-000C6DFAF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000" dirty="0"/>
              <a:t>Co se změnilo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ED1E9-E30D-4A91-F5E4-983B71EB7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lvl="1">
              <a:spcBef>
                <a:spcPts val="1000"/>
              </a:spcBef>
              <a:buSzPct val="10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cs-CZ" dirty="0">
                <a:latin typeface="Aptos" panose="020B0004020202020204" pitchFamily="34" charset="0"/>
              </a:rPr>
              <a:t>Od 1. 1. 2025 nově evidence </a:t>
            </a:r>
            <a:r>
              <a:rPr lang="cs-CZ" b="1" dirty="0">
                <a:latin typeface="Aptos" panose="020B0004020202020204" pitchFamily="34" charset="0"/>
              </a:rPr>
              <a:t>započitatelných doplatků </a:t>
            </a:r>
            <a:r>
              <a:rPr lang="cs-CZ" dirty="0">
                <a:latin typeface="Aptos" panose="020B0004020202020204" pitchFamily="34" charset="0"/>
              </a:rPr>
              <a:t>a ochranných limitů pojištěnců prostřednictvím eRecept: lidé v lékárně </a:t>
            </a:r>
            <a:r>
              <a:rPr lang="cs-CZ" b="1" dirty="0">
                <a:latin typeface="Aptos" panose="020B0004020202020204" pitchFamily="34" charset="0"/>
              </a:rPr>
              <a:t>hradí započitatelné doplatky jen do výše svého ochranného limitu</a:t>
            </a:r>
          </a:p>
          <a:p>
            <a:pPr marL="228600" lvl="1">
              <a:spcBef>
                <a:spcPts val="1000"/>
              </a:spcBef>
              <a:buSzPct val="10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cs-CZ" dirty="0">
                <a:latin typeface="Aptos" panose="020B0004020202020204" pitchFamily="34" charset="0"/>
              </a:rPr>
              <a:t>Na přípravě spuštění nového systému evidence spolupracovalo Ministerstvo zdravotnictví, SÚKL, všechny zdravotní pojišťovny, ČSSZ, </a:t>
            </a:r>
            <a:r>
              <a:rPr lang="cs-CZ" dirty="0" err="1">
                <a:latin typeface="Aptos" panose="020B0004020202020204" pitchFamily="34" charset="0"/>
              </a:rPr>
              <a:t>ČLnK</a:t>
            </a:r>
            <a:r>
              <a:rPr lang="cs-CZ" dirty="0">
                <a:latin typeface="Aptos" panose="020B0004020202020204" pitchFamily="34" charset="0"/>
              </a:rPr>
              <a:t> a dodavatelé lékárnických software</a:t>
            </a:r>
          </a:p>
          <a:p>
            <a:pPr marL="228600" lvl="1">
              <a:spcBef>
                <a:spcPts val="1000"/>
              </a:spcBef>
              <a:buSzPct val="10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cs-CZ" dirty="0">
                <a:latin typeface="Aptos" panose="020B0004020202020204" pitchFamily="34" charset="0"/>
              </a:rPr>
              <a:t>Rozsáhlost, komplexnost projektu, náročnost koordinace všech aktérů  - díky důsledné přípravě bylo vše připraveno dle harmonogramu ke spuštění 1. 1. 2025  </a:t>
            </a:r>
          </a:p>
          <a:p>
            <a:pPr marL="228600" lvl="1">
              <a:spcBef>
                <a:spcPts val="1000"/>
              </a:spcBef>
              <a:buSzPct val="10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cs-CZ" dirty="0">
                <a:latin typeface="Aptos" panose="020B0004020202020204" pitchFamily="34" charset="0"/>
              </a:rPr>
              <a:t>Systém eRecept nově poskytuje </a:t>
            </a:r>
          </a:p>
          <a:p>
            <a:pPr marL="342900" lvl="1" indent="-342900">
              <a:spcBef>
                <a:spcPts val="1000"/>
              </a:spcBef>
              <a:buSzPct val="100000"/>
            </a:pPr>
            <a:r>
              <a:rPr lang="cs-CZ" dirty="0">
                <a:latin typeface="Aptos" panose="020B0004020202020204" pitchFamily="34" charset="0"/>
              </a:rPr>
              <a:t>Lékárníkům online informace o částce zbývající do ochranného limitu pacienta</a:t>
            </a:r>
          </a:p>
          <a:p>
            <a:pPr marL="342900" lvl="1" indent="-342900">
              <a:spcBef>
                <a:spcPts val="1000"/>
              </a:spcBef>
              <a:buSzPct val="100000"/>
            </a:pPr>
            <a:r>
              <a:rPr lang="cs-CZ" dirty="0">
                <a:latin typeface="Aptos" panose="020B0004020202020204" pitchFamily="34" charset="0"/>
              </a:rPr>
              <a:t>Pacientovi veškeré informace o limitu a jeho čerpání</a:t>
            </a:r>
          </a:p>
          <a:p>
            <a:pPr marL="457200" lvl="1" indent="0">
              <a:buNone/>
            </a:pPr>
            <a:endParaRPr lang="cs-CZ" sz="1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17B0AA-4375-CCE4-A2C0-EDA2F2192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91037-523B-4BF7-9F10-B66A48121EE5}" type="datetime1">
              <a:rPr lang="cs-CZ" smtClean="0"/>
              <a:t>30.01.2025</a:t>
            </a:fld>
            <a:endParaRPr lang="cs-C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2CFA11-01D9-3686-69AB-0FA44553F4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cs-CZ" dirty="0"/>
              <a:t>Započitatelné doplatky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326E5C0-38B0-D03D-9835-F1660E89DD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/>
              <a:t>Co se změnilo</a:t>
            </a:r>
          </a:p>
        </p:txBody>
      </p:sp>
    </p:spTree>
    <p:extLst>
      <p:ext uri="{BB962C8B-B14F-4D97-AF65-F5344CB8AC3E}">
        <p14:creationId xmlns:p14="http://schemas.microsoft.com/office/powerpoint/2010/main" val="2135559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54C43-7B70-9FBB-C845-3B1939421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029935-E3F8-D2A9-99B0-34DB51BD7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000" dirty="0">
                <a:ea typeface="Calibri" panose="020F0502020204030204" pitchFamily="34" charset="0"/>
                <a:cs typeface="Arial"/>
              </a:rPr>
              <a:t>Aplikace eRecept pro pacienta</a:t>
            </a:r>
            <a:endParaRPr lang="cs-CZ" sz="3000" dirty="0">
              <a:cs typeface="Arial"/>
            </a:endParaRPr>
          </a:p>
        </p:txBody>
      </p:sp>
      <p:pic>
        <p:nvPicPr>
          <p:cNvPr id="8" name="Obrázek 7" descr="Obsah obrázku text, snímek obrazovky, Písmo, číslo&#10;&#10;Popis byl vytvořen automaticky">
            <a:extLst>
              <a:ext uri="{FF2B5EF4-FFF2-40B4-BE49-F238E27FC236}">
                <a16:creationId xmlns:a16="http://schemas.microsoft.com/office/drawing/2014/main" id="{A35F8D10-774D-6AB5-0C08-7D9BC0138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5"/>
          <a:stretch/>
        </p:blipFill>
        <p:spPr>
          <a:xfrm>
            <a:off x="8615498" y="1662888"/>
            <a:ext cx="2553442" cy="439615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23B05111-F18B-7F39-5BD4-902DB5C6D697}"/>
              </a:ext>
            </a:extLst>
          </p:cNvPr>
          <p:cNvSpPr txBox="1"/>
          <p:nvPr/>
        </p:nvSpPr>
        <p:spPr>
          <a:xfrm>
            <a:off x="2529838" y="1764610"/>
            <a:ext cx="2628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Webová aplikace eRecept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A0408E8F-AAA0-0FAE-AB56-C817A0F59006}"/>
              </a:ext>
            </a:extLst>
          </p:cNvPr>
          <p:cNvSpPr txBox="1"/>
          <p:nvPr/>
        </p:nvSpPr>
        <p:spPr>
          <a:xfrm>
            <a:off x="8548204" y="1133061"/>
            <a:ext cx="308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Mobilní aplikace eRecept</a:t>
            </a:r>
          </a:p>
        </p:txBody>
      </p:sp>
      <p:pic>
        <p:nvPicPr>
          <p:cNvPr id="6" name="Zástupný obsah 5" descr="Obsah obrázku text, snímek obrazovky, Písmo, číslo&#10;&#10;Popis byl vytvořen automaticky">
            <a:extLst>
              <a:ext uri="{FF2B5EF4-FFF2-40B4-BE49-F238E27FC236}">
                <a16:creationId xmlns:a16="http://schemas.microsoft.com/office/drawing/2014/main" id="{FAFCB2BB-5962-38C4-60AB-D40FCF3AD8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89" y="2031023"/>
            <a:ext cx="7908968" cy="3287379"/>
          </a:xfr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7FAED684-0BFA-A507-2CE3-35A8F112FB32}"/>
              </a:ext>
            </a:extLst>
          </p:cNvPr>
          <p:cNvSpPr txBox="1">
            <a:spLocks/>
          </p:cNvSpPr>
          <p:nvPr/>
        </p:nvSpPr>
        <p:spPr>
          <a:xfrm>
            <a:off x="6274904" y="504651"/>
            <a:ext cx="5078896" cy="145533"/>
          </a:xfrm>
        </p:spPr>
        <p:txBody>
          <a:bodyPr/>
          <a:lstStyle>
            <a:defPPr>
              <a:defRPr lang="cs-CZ"/>
            </a:defPPr>
            <a:lvl1pPr mar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1000"/>
              </a:spcBef>
              <a:buSzPct val="100000"/>
            </a:pPr>
            <a:r>
              <a:rPr lang="cs-CZ" sz="1000" b="1" dirty="0">
                <a:solidFill>
                  <a:schemeClr val="accent4"/>
                </a:solidFill>
              </a:rPr>
              <a:t>Započitatelné doplatky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86662617-425E-77B9-AC9A-746F48E62DE3}"/>
              </a:ext>
            </a:extLst>
          </p:cNvPr>
          <p:cNvSpPr txBox="1"/>
          <p:nvPr/>
        </p:nvSpPr>
        <p:spPr>
          <a:xfrm>
            <a:off x="5257800" y="630523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cs-CZ" sz="1000" b="1" i="0" u="none" strike="noStrike" kern="1200" cap="none" spc="0" normalizeH="0" baseline="0" noProof="0" dirty="0">
                <a:ln>
                  <a:noFill/>
                </a:ln>
                <a:solidFill>
                  <a:srgbClr val="1C2F7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Aplikace</a:t>
            </a:r>
          </a:p>
        </p:txBody>
      </p:sp>
    </p:spTree>
    <p:extLst>
      <p:ext uri="{BB962C8B-B14F-4D97-AF65-F5344CB8AC3E}">
        <p14:creationId xmlns:p14="http://schemas.microsoft.com/office/powerpoint/2010/main" val="238758825"/>
      </p:ext>
    </p:extLst>
  </p:cSld>
  <p:clrMapOvr>
    <a:masterClrMapping/>
  </p:clrMapOvr>
  <p:transition>
    <p:zoom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76D8B-DC29-7B25-09E7-48768D886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1AFD3-EE46-4831-8107-3E73DC2B4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000" dirty="0"/>
              <a:t>Benefity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183FD-3F8B-44A2-3C10-49BD034C8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lvl="1">
              <a:spcBef>
                <a:spcPts val="1000"/>
              </a:spcBef>
              <a:buSzPct val="10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cs-CZ" dirty="0">
                <a:latin typeface="Aptos" panose="020B0004020202020204" pitchFamily="34" charset="0"/>
              </a:rPr>
              <a:t>Systém sleduje a poskytuje přehled o aktuálním stavu čerpání ochranného limitu</a:t>
            </a:r>
          </a:p>
          <a:p>
            <a:pPr marL="228600" lvl="1">
              <a:spcBef>
                <a:spcPts val="1000"/>
              </a:spcBef>
              <a:buSzPct val="10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cs-CZ" dirty="0">
                <a:latin typeface="Aptos" panose="020B0004020202020204" pitchFamily="34" charset="0"/>
              </a:rPr>
              <a:t>Pacient nemusí čekat na případné vracení přeplatků od zdravotních pojišťoven </a:t>
            </a:r>
          </a:p>
          <a:p>
            <a:pPr marL="228600" lvl="1">
              <a:spcBef>
                <a:spcPts val="1000"/>
              </a:spcBef>
              <a:buSzPct val="10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cs-CZ" dirty="0">
                <a:latin typeface="Aptos" panose="020B0004020202020204" pitchFamily="34" charset="0"/>
              </a:rPr>
              <a:t>Mnozí pacienti ušetří i čas, např. tím, že nemusejí vyzvedávat přeplatek zasílaný složenkou</a:t>
            </a:r>
          </a:p>
          <a:p>
            <a:pPr marL="228600" lvl="1">
              <a:spcBef>
                <a:spcPts val="1000"/>
              </a:spcBef>
              <a:buSzPct val="10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cs-CZ" dirty="0">
                <a:latin typeface="Aptos" panose="020B0004020202020204" pitchFamily="34" charset="0"/>
              </a:rPr>
              <a:t>Vstřícné pro zranitelné skupiny obyvatelstva</a:t>
            </a:r>
          </a:p>
          <a:p>
            <a:pPr marL="1200150" lvl="3" indent="-285750">
              <a:spcBef>
                <a:spcPts val="1000"/>
              </a:spcBef>
              <a:buSzPct val="100000"/>
            </a:pPr>
            <a:r>
              <a:rPr lang="cs-CZ" sz="1400" dirty="0">
                <a:latin typeface="Aptos" panose="020B0004020202020204" pitchFamily="34" charset="0"/>
              </a:rPr>
              <a:t>Nejnižší limity mají děti do 18 let a senioři nad 65, resp. 70 let – zde je i velká pravděpodobnost překročení ochranného limitu, o změnu ochranného limitu se již navíc nemusejí nijak starat, systém eRecept vyhodnocuje automaticky věk, a tedy i ochranný limit</a:t>
            </a:r>
          </a:p>
          <a:p>
            <a:pPr marL="1200150" lvl="3" indent="-285750">
              <a:spcBef>
                <a:spcPts val="1000"/>
              </a:spcBef>
              <a:buSzPct val="100000"/>
            </a:pPr>
            <a:r>
              <a:rPr lang="cs-CZ" sz="1400" dirty="0">
                <a:latin typeface="Aptos" panose="020B0004020202020204" pitchFamily="34" charset="0"/>
              </a:rPr>
              <a:t>Druhou skupinou jsou invalidé 3. stupně pobírající invalidní důchod – ti již nemusejí hlásit svoji invaliditu na své zdravotní pojišťovně, systém eRecept přebírá automatizovaně tuto informaci integrací s evidencí ČSSZ</a:t>
            </a:r>
          </a:p>
          <a:p>
            <a:pPr marL="1200150" lvl="3" indent="-285750">
              <a:spcBef>
                <a:spcPts val="1000"/>
              </a:spcBef>
              <a:buSzPct val="100000"/>
            </a:pPr>
            <a:r>
              <a:rPr lang="cs-CZ" sz="1400" dirty="0">
                <a:latin typeface="Aptos" panose="020B0004020202020204" pitchFamily="34" charset="0"/>
              </a:rPr>
              <a:t>Další skupinou jsou invalidé 2. a 3. stupně bez invalidního důchodu – ti pro letošní rok ještě musejí nahlásit případnou změnu na své zdravotní pojišťovně, nicméně od roku 2026 již budou ochranné limity v systému eRecept také nastavovány automatizovaně díky integraci se systémem ČSSZ</a:t>
            </a:r>
          </a:p>
          <a:p>
            <a:pPr marL="0" lvl="1" indent="0">
              <a:spcBef>
                <a:spcPts val="1000"/>
              </a:spcBef>
              <a:buSzPct val="100000"/>
              <a:buNone/>
            </a:pPr>
            <a:endParaRPr lang="cs-CZ" sz="1600" dirty="0">
              <a:latin typeface="Aptos" panose="020B0004020202020204" pitchFamily="34" charset="0"/>
            </a:endParaRPr>
          </a:p>
          <a:p>
            <a:pPr marL="0" lvl="1" indent="0">
              <a:spcBef>
                <a:spcPts val="1000"/>
              </a:spcBef>
              <a:buSzPct val="100000"/>
              <a:buNone/>
            </a:pPr>
            <a:endParaRPr lang="cs-CZ" sz="1600" b="0" i="0" dirty="0">
              <a:effectLst/>
              <a:latin typeface="Aptos" panose="020B0004020202020204" pitchFamily="34" charset="0"/>
            </a:endParaRPr>
          </a:p>
          <a:p>
            <a:pPr marL="457200" lvl="1" indent="0">
              <a:buNone/>
            </a:pPr>
            <a:endParaRPr lang="cs-CZ" sz="1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5AC93-7FB9-8BD1-DE64-E066E92DB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91037-523B-4BF7-9F10-B66A48121EE5}" type="datetime1">
              <a:rPr lang="cs-CZ" smtClean="0"/>
              <a:t>30.01.2025</a:t>
            </a:fld>
            <a:endParaRPr lang="cs-C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1D1212-4146-F19C-0C47-DFEA255C2D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cs-CZ" dirty="0"/>
              <a:t>Započitatelné doplatky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E81BB7-4DD2-2AF3-1182-3F93EBD7220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/>
              <a:t>Benefity</a:t>
            </a:r>
          </a:p>
        </p:txBody>
      </p:sp>
    </p:spTree>
    <p:extLst>
      <p:ext uri="{BB962C8B-B14F-4D97-AF65-F5344CB8AC3E}">
        <p14:creationId xmlns:p14="http://schemas.microsoft.com/office/powerpoint/2010/main" val="3666296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DA26C-5EC2-FB32-5F9A-9B735D4FB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BF0BC-87F9-01E9-951A-76ED6214A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000" dirty="0"/>
              <a:t>Statistiky za první měsíc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5B2BE-42B6-84A7-3E0F-49240FC8F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1" indent="0">
              <a:spcBef>
                <a:spcPts val="1000"/>
              </a:spcBef>
              <a:buSzPct val="100000"/>
              <a:buNone/>
            </a:pPr>
            <a:r>
              <a:rPr lang="cs-CZ" b="1" dirty="0">
                <a:latin typeface="Aptos" panose="020B0004020202020204" pitchFamily="34" charset="0"/>
              </a:rPr>
              <a:t>Od 1. 1. 2025 do 29. 1. 2025</a:t>
            </a:r>
          </a:p>
          <a:p>
            <a:pPr marL="228600" lvl="1">
              <a:spcBef>
                <a:spcPts val="1000"/>
              </a:spcBef>
              <a:buSzPct val="10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cs-CZ" dirty="0">
                <a:latin typeface="Aptos" panose="020B0004020202020204" pitchFamily="34" charset="0"/>
              </a:rPr>
              <a:t>bylo vystaveno 7 424 114 eReceptů</a:t>
            </a:r>
          </a:p>
          <a:p>
            <a:pPr marL="228600" lvl="1">
              <a:spcBef>
                <a:spcPts val="1000"/>
              </a:spcBef>
              <a:buSzPct val="10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cs-CZ" dirty="0">
                <a:latin typeface="Aptos" panose="020B0004020202020204" pitchFamily="34" charset="0"/>
              </a:rPr>
              <a:t>bylo vydáno 7 113 419 eReceptů</a:t>
            </a:r>
          </a:p>
          <a:p>
            <a:pPr marL="228600" lvl="1">
              <a:spcBef>
                <a:spcPts val="1000"/>
              </a:spcBef>
              <a:buSzPct val="10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cs-CZ" dirty="0">
                <a:latin typeface="Aptos" panose="020B0004020202020204" pitchFamily="34" charset="0"/>
              </a:rPr>
              <a:t>do systému eRecept bylo zaznamenáno 4 122 807 doplatků (těch, které jsou hrazeny zdravotními pojišťovnami, nebo těch, které uhradili pacienti)</a:t>
            </a:r>
          </a:p>
          <a:p>
            <a:pPr marL="228600" lvl="1">
              <a:spcBef>
                <a:spcPts val="1000"/>
              </a:spcBef>
              <a:buSzPct val="10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cs-CZ" dirty="0">
                <a:latin typeface="Aptos" panose="020B0004020202020204" pitchFamily="34" charset="0"/>
              </a:rPr>
              <a:t>ochranného limitu dosáhlo 116 943 pojištěnců</a:t>
            </a:r>
          </a:p>
          <a:p>
            <a:pPr marL="1200150" lvl="3" indent="-285750">
              <a:spcBef>
                <a:spcPts val="1000"/>
              </a:spcBef>
              <a:buSzPct val="100000"/>
            </a:pPr>
            <a:r>
              <a:rPr lang="cs-CZ" sz="2000" dirty="0">
                <a:latin typeface="Aptos" panose="020B0004020202020204" pitchFamily="34" charset="0"/>
              </a:rPr>
              <a:t>ochranný limit 500 Kč		111 180 pojištěnců</a:t>
            </a:r>
          </a:p>
          <a:p>
            <a:pPr marL="1200150" lvl="3" indent="-285750">
              <a:spcBef>
                <a:spcPts val="1000"/>
              </a:spcBef>
              <a:buSzPct val="100000"/>
            </a:pPr>
            <a:r>
              <a:rPr lang="cs-CZ" sz="2000" dirty="0">
                <a:latin typeface="Aptos" panose="020B0004020202020204" pitchFamily="34" charset="0"/>
              </a:rPr>
              <a:t>ochranný limit 1000 Kč 	     5 340 pojištěnců</a:t>
            </a:r>
          </a:p>
          <a:p>
            <a:pPr marL="1200150" lvl="3" indent="-285750">
              <a:spcBef>
                <a:spcPts val="1000"/>
              </a:spcBef>
              <a:buSzPct val="100000"/>
            </a:pPr>
            <a:r>
              <a:rPr lang="cs-CZ" sz="2000" dirty="0">
                <a:latin typeface="Aptos" panose="020B0004020202020204" pitchFamily="34" charset="0"/>
              </a:rPr>
              <a:t>ochranný limit 5000 Kč 	         423 pojištěnců</a:t>
            </a:r>
          </a:p>
          <a:p>
            <a:pPr marL="228600" lvl="1">
              <a:spcBef>
                <a:spcPts val="1000"/>
              </a:spcBef>
              <a:buSzPct val="10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cs-CZ" dirty="0">
                <a:latin typeface="Aptos" panose="020B0004020202020204" pitchFamily="34" charset="0"/>
              </a:rPr>
              <a:t>výše částky nad ochranný limit, která již nebyla uhrazena pacienty v lékárně 44 695 450 Kč.</a:t>
            </a:r>
          </a:p>
          <a:p>
            <a:pPr marL="742950" lvl="2" indent="-285750">
              <a:spcBef>
                <a:spcPts val="1000"/>
              </a:spcBef>
              <a:buSzPct val="100000"/>
            </a:pPr>
            <a:endParaRPr lang="cs-CZ" sz="1600" dirty="0">
              <a:latin typeface="Aptos" panose="020B0004020202020204" pitchFamily="34" charset="0"/>
            </a:endParaRPr>
          </a:p>
          <a:p>
            <a:pPr marL="457200" lvl="1" indent="0">
              <a:buNone/>
            </a:pPr>
            <a:endParaRPr lang="cs-CZ" sz="1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D70010-D624-44B8-88B1-5FBEAFCFA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91037-523B-4BF7-9F10-B66A48121EE5}" type="datetime1">
              <a:rPr lang="cs-CZ" smtClean="0"/>
              <a:t>30.01.2025</a:t>
            </a:fld>
            <a:endParaRPr lang="cs-C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7FEEEF-5076-70F7-01B4-2D506F5065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cs-CZ" dirty="0"/>
              <a:t>Započitatelné doplatky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ECE1277-98C3-EBEB-6BC9-316B571DDE1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/>
              <a:t>Statistiky</a:t>
            </a:r>
          </a:p>
        </p:txBody>
      </p:sp>
    </p:spTree>
    <p:extLst>
      <p:ext uri="{BB962C8B-B14F-4D97-AF65-F5344CB8AC3E}">
        <p14:creationId xmlns:p14="http://schemas.microsoft.com/office/powerpoint/2010/main" val="1628398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BCDBC-F2B4-B559-318D-3EF7FCD74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2C0AF-2337-0F94-C38C-20D4883D6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000" dirty="0"/>
              <a:t>Další zajímavá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CADBEC-9966-6B8E-FC0B-E42C458D38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1" indent="0">
              <a:spcBef>
                <a:spcPts val="1000"/>
              </a:spcBef>
              <a:buSzPct val="100000"/>
              <a:buNone/>
            </a:pPr>
            <a:endParaRPr lang="cs-CZ" dirty="0">
              <a:latin typeface="Aptos" panose="020B0004020202020204" pitchFamily="34" charset="0"/>
            </a:endParaRPr>
          </a:p>
          <a:p>
            <a:pPr marL="228600" lvl="1">
              <a:spcBef>
                <a:spcPts val="1000"/>
              </a:spcBef>
              <a:buSzPct val="10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cs-CZ" dirty="0">
                <a:latin typeface="Aptos" panose="020B0004020202020204" pitchFamily="34" charset="0"/>
              </a:rPr>
              <a:t>Počet pojištěnců, kteří si od 1. 1. 2025 vyzvedli léky se započitatelným doplatkem </a:t>
            </a:r>
          </a:p>
          <a:p>
            <a:pPr marL="0" lvl="1" indent="0">
              <a:spcBef>
                <a:spcPts val="1000"/>
              </a:spcBef>
              <a:buSzPct val="100000"/>
              <a:buNone/>
            </a:pPr>
            <a:r>
              <a:rPr lang="cs-CZ" dirty="0">
                <a:latin typeface="Aptos" panose="020B0004020202020204" pitchFamily="34" charset="0"/>
              </a:rPr>
              <a:t>	 2 189 431</a:t>
            </a:r>
            <a:endParaRPr lang="cs-CZ" dirty="0">
              <a:highlight>
                <a:srgbClr val="FFFF00"/>
              </a:highlight>
              <a:latin typeface="Aptos" panose="020B0004020202020204" pitchFamily="34" charset="0"/>
            </a:endParaRPr>
          </a:p>
          <a:p>
            <a:pPr marL="0" lvl="1" indent="0">
              <a:spcBef>
                <a:spcPts val="1000"/>
              </a:spcBef>
              <a:buSzPct val="100000"/>
              <a:buNone/>
            </a:pPr>
            <a:endParaRPr lang="cs-CZ" sz="1000" dirty="0">
              <a:highlight>
                <a:srgbClr val="FFFF00"/>
              </a:highlight>
              <a:latin typeface="Aptos" panose="020B0004020202020204" pitchFamily="34" charset="0"/>
            </a:endParaRPr>
          </a:p>
          <a:p>
            <a:pPr marL="228600" lvl="1">
              <a:spcBef>
                <a:spcPts val="1000"/>
              </a:spcBef>
              <a:buSzPct val="10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cs-CZ" dirty="0">
                <a:latin typeface="Aptos" panose="020B0004020202020204" pitchFamily="34" charset="0"/>
              </a:rPr>
              <a:t>Průměrná výše doplatku na pojištěnce </a:t>
            </a:r>
          </a:p>
          <a:p>
            <a:pPr marL="0" lvl="1" indent="0">
              <a:spcBef>
                <a:spcPts val="1000"/>
              </a:spcBef>
              <a:buSzPct val="100000"/>
              <a:buNone/>
            </a:pPr>
            <a:r>
              <a:rPr lang="cs-CZ" dirty="0">
                <a:latin typeface="Aptos" panose="020B0004020202020204" pitchFamily="34" charset="0"/>
              </a:rPr>
              <a:t>	201,06 Kč</a:t>
            </a:r>
          </a:p>
          <a:p>
            <a:pPr marL="0" lvl="1" indent="0">
              <a:spcBef>
                <a:spcPts val="1000"/>
              </a:spcBef>
              <a:buSzPct val="100000"/>
              <a:buNone/>
            </a:pPr>
            <a:endParaRPr lang="cs-CZ" sz="900" dirty="0">
              <a:latin typeface="Aptos" panose="020B0004020202020204" pitchFamily="34" charset="0"/>
            </a:endParaRPr>
          </a:p>
          <a:p>
            <a:pPr marL="228600" lvl="1">
              <a:spcBef>
                <a:spcPts val="1000"/>
              </a:spcBef>
              <a:buSzPct val="10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cs-CZ" dirty="0">
                <a:latin typeface="Aptos" panose="020B0004020202020204" pitchFamily="34" charset="0"/>
              </a:rPr>
              <a:t>Průměrná výše doplatku, který už pojištěnec neplatil </a:t>
            </a:r>
          </a:p>
          <a:p>
            <a:pPr marL="0" lvl="1" indent="0">
              <a:spcBef>
                <a:spcPts val="1000"/>
              </a:spcBef>
              <a:buSzPct val="100000"/>
              <a:buNone/>
            </a:pPr>
            <a:r>
              <a:rPr lang="cs-CZ" dirty="0">
                <a:latin typeface="Aptos" panose="020B0004020202020204" pitchFamily="34" charset="0"/>
              </a:rPr>
              <a:t>	 381,92 Kč</a:t>
            </a:r>
          </a:p>
          <a:p>
            <a:pPr marL="0" lvl="1" indent="0">
              <a:spcBef>
                <a:spcPts val="1000"/>
              </a:spcBef>
              <a:buSzPct val="100000"/>
              <a:buNone/>
            </a:pPr>
            <a:endParaRPr lang="cs-CZ" sz="900" dirty="0">
              <a:latin typeface="Aptos" panose="020B0004020202020204" pitchFamily="34" charset="0"/>
            </a:endParaRPr>
          </a:p>
          <a:p>
            <a:pPr marL="228600" lvl="1">
              <a:spcBef>
                <a:spcPts val="1000"/>
              </a:spcBef>
              <a:buSzPct val="10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cs-CZ" dirty="0">
                <a:latin typeface="Aptos" panose="020B0004020202020204" pitchFamily="34" charset="0"/>
              </a:rPr>
              <a:t>Deset pojištěnců již dosáhlo 15 000 Kč nad ochranným limitem</a:t>
            </a:r>
          </a:p>
          <a:p>
            <a:pPr marL="0" lvl="1" indent="0">
              <a:spcBef>
                <a:spcPts val="1000"/>
              </a:spcBef>
              <a:buSzPct val="100000"/>
              <a:buNone/>
            </a:pPr>
            <a:endParaRPr lang="cs-CZ" sz="900" dirty="0">
              <a:latin typeface="Aptos" panose="020B0004020202020204" pitchFamily="34" charset="0"/>
            </a:endParaRPr>
          </a:p>
          <a:p>
            <a:pPr marL="228600" lvl="1">
              <a:spcBef>
                <a:spcPts val="1000"/>
              </a:spcBef>
              <a:buSzPct val="10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cs-CZ" dirty="0">
                <a:latin typeface="Aptos" panose="020B0004020202020204" pitchFamily="34" charset="0"/>
              </a:rPr>
              <a:t>Rekordní výše nad dosažení ochranného limitu činí 62 126,30 Kč</a:t>
            </a:r>
          </a:p>
          <a:p>
            <a:pPr marL="0" lvl="1" indent="0">
              <a:spcBef>
                <a:spcPts val="1000"/>
              </a:spcBef>
              <a:buSzPct val="100000"/>
              <a:buNone/>
            </a:pPr>
            <a:endParaRPr lang="cs-CZ" dirty="0">
              <a:latin typeface="Aptos" panose="020B0004020202020204" pitchFamily="34" charset="0"/>
            </a:endParaRPr>
          </a:p>
          <a:p>
            <a:pPr marL="742950" lvl="2" indent="-285750">
              <a:spcBef>
                <a:spcPts val="1000"/>
              </a:spcBef>
              <a:buSzPct val="100000"/>
            </a:pPr>
            <a:endParaRPr lang="cs-CZ" sz="2000" dirty="0">
              <a:latin typeface="Aptos" panose="020B0004020202020204" pitchFamily="34" charset="0"/>
            </a:endParaRPr>
          </a:p>
          <a:p>
            <a:pPr marL="457200" lvl="1" indent="0">
              <a:buNone/>
            </a:pPr>
            <a:endParaRPr lang="cs-CZ" sz="1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5F48F9-91F1-F7A3-083C-8C4DF20F0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91037-523B-4BF7-9F10-B66A48121EE5}" type="datetime1">
              <a:rPr lang="cs-CZ" smtClean="0"/>
              <a:t>30.01.2025</a:t>
            </a:fld>
            <a:endParaRPr lang="cs-C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FB9A6F-92A6-CC4C-5DDF-E31F59BDD6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cs-CZ" dirty="0"/>
              <a:t>Započitatelné doplatky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08C6CD-BD2F-54CA-A0C5-916F888FEF1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/>
              <a:t>Statistiky</a:t>
            </a:r>
          </a:p>
        </p:txBody>
      </p:sp>
    </p:spTree>
    <p:extLst>
      <p:ext uri="{BB962C8B-B14F-4D97-AF65-F5344CB8AC3E}">
        <p14:creationId xmlns:p14="http://schemas.microsoft.com/office/powerpoint/2010/main" val="2323398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59A54C1-0F77-44F4-D8E9-859A2AEC8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000" dirty="0"/>
              <a:t>Nad ochranný limit celkem podle krajů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C3DCAC1-83D4-0AB5-949F-DD1FEFBC6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91037-523B-4BF7-9F10-B66A48121EE5}" type="datetime1">
              <a:rPr lang="cs-CZ" smtClean="0"/>
              <a:t>30.01.2025</a:t>
            </a:fld>
            <a:endParaRPr lang="cs-CZ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DC8E38B-9390-11B8-ED42-F710F4334ED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cs-CZ" dirty="0"/>
              <a:t>Započitatelné doplatky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A1695318-96C6-2D4C-8A3D-6FCCA11B5E3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/>
              <a:t>Statistiky</a:t>
            </a:r>
          </a:p>
        </p:txBody>
      </p:sp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16" name="Zástupný obsah 15">
                <a:extLst>
                  <a:ext uri="{FF2B5EF4-FFF2-40B4-BE49-F238E27FC236}">
                    <a16:creationId xmlns:a16="http://schemas.microsoft.com/office/drawing/2014/main" id="{F84B2625-AE92-1649-69FF-FBD0EF30AFFF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886830" y="1825625"/>
              <a:ext cx="10466969" cy="435133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16" name="Zástupný obsah 15">
                <a:extLst>
                  <a:ext uri="{FF2B5EF4-FFF2-40B4-BE49-F238E27FC236}">
                    <a16:creationId xmlns:a16="http://schemas.microsoft.com/office/drawing/2014/main" id="{F84B2625-AE92-1649-69FF-FBD0EF30AFF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86830" y="1825625"/>
                <a:ext cx="10466969" cy="4351338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TextovéPole 16">
            <a:extLst>
              <a:ext uri="{FF2B5EF4-FFF2-40B4-BE49-F238E27FC236}">
                <a16:creationId xmlns:a16="http://schemas.microsoft.com/office/drawing/2014/main" id="{B97DAAE1-D96E-0621-0BC5-77685210C67C}"/>
              </a:ext>
            </a:extLst>
          </p:cNvPr>
          <p:cNvSpPr txBox="1"/>
          <p:nvPr/>
        </p:nvSpPr>
        <p:spPr>
          <a:xfrm>
            <a:off x="10419627" y="2499666"/>
            <a:ext cx="6542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 dirty="0">
                <a:latin typeface="Aptos" panose="020B0004020202020204" pitchFamily="34" charset="0"/>
              </a:rPr>
              <a:t>Praha</a:t>
            </a:r>
            <a:endParaRPr lang="cs-CZ" sz="1000" dirty="0">
              <a:latin typeface="Aptos" panose="020B0004020202020204" pitchFamily="34" charset="0"/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76CB83FD-780E-7283-60CC-21B69DC1CF3D}"/>
              </a:ext>
            </a:extLst>
          </p:cNvPr>
          <p:cNvSpPr txBox="1"/>
          <p:nvPr/>
        </p:nvSpPr>
        <p:spPr>
          <a:xfrm>
            <a:off x="10419627" y="3313584"/>
            <a:ext cx="10193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 dirty="0">
                <a:latin typeface="Aptos" panose="020B0004020202020204" pitchFamily="34" charset="0"/>
              </a:rPr>
              <a:t>Karlovarský kraj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9FE909BA-E90E-4A94-119F-2A70E535D633}"/>
              </a:ext>
            </a:extLst>
          </p:cNvPr>
          <p:cNvSpPr/>
          <p:nvPr/>
        </p:nvSpPr>
        <p:spPr>
          <a:xfrm>
            <a:off x="10164726" y="2115879"/>
            <a:ext cx="1140444" cy="2601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4847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EF0F4D-9A13-1515-D482-072D3A65F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000" dirty="0"/>
              <a:t>Průměrně nad ochranný limit podle krajů</a:t>
            </a:r>
          </a:p>
        </p:txBody>
      </p:sp>
      <p:graphicFrame>
        <p:nvGraphicFramePr>
          <p:cNvPr id="9" name="Zástupný obsah 8">
            <a:extLst>
              <a:ext uri="{FF2B5EF4-FFF2-40B4-BE49-F238E27FC236}">
                <a16:creationId xmlns:a16="http://schemas.microsoft.com/office/drawing/2014/main" id="{A73E3F89-D7E0-0788-71F6-677DFDD9984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6576626-1E10-AEBE-FA19-3C5902242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91037-523B-4BF7-9F10-B66A48121EE5}" type="datetime1">
              <a:rPr lang="cs-CZ" smtClean="0"/>
              <a:t>30.01.2025</a:t>
            </a:fld>
            <a:endParaRPr lang="cs-CZ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4A09AE91-5980-142E-B7E6-CBBBFFB8ED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cs-CZ" dirty="0"/>
              <a:t>Započitatelné doplatky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2DB01F1E-D73E-01F5-8460-3F169C80402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/>
              <a:t>Statistiky</a:t>
            </a:r>
          </a:p>
        </p:txBody>
      </p:sp>
    </p:spTree>
    <p:extLst>
      <p:ext uri="{BB962C8B-B14F-4D97-AF65-F5344CB8AC3E}">
        <p14:creationId xmlns:p14="http://schemas.microsoft.com/office/powerpoint/2010/main" val="3061624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46EC89-CED9-9802-3D18-5EE943D427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3201" y="3882887"/>
            <a:ext cx="8279296" cy="564809"/>
          </a:xfrm>
        </p:spPr>
        <p:txBody>
          <a:bodyPr/>
          <a:lstStyle/>
          <a:p>
            <a:r>
              <a:rPr lang="cs-CZ" dirty="0">
                <a:solidFill>
                  <a:schemeClr val="tx2"/>
                </a:solidFill>
              </a:rPr>
              <a:t>DĚKUJEME ZA POZORNOST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22E8418-86E9-D67C-BF45-7017B66CC1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53201" y="4603992"/>
            <a:ext cx="4753472" cy="1747321"/>
          </a:xfrm>
        </p:spPr>
        <p:txBody>
          <a:bodyPr>
            <a:normAutofit fontScale="92500" lnSpcReduction="10000"/>
          </a:bodyPr>
          <a:lstStyle/>
          <a:p>
            <a:r>
              <a:rPr lang="cs-CZ" sz="1700" b="1" dirty="0">
                <a:solidFill>
                  <a:schemeClr val="accent4"/>
                </a:solidFill>
              </a:rPr>
              <a:t>STÁTNÍ ÚSTAV PRO KONTROLU LÉČIV</a:t>
            </a:r>
          </a:p>
          <a:p>
            <a:r>
              <a:rPr lang="cs-CZ" sz="1700" dirty="0"/>
              <a:t>Šrobárova 49/48, 100 00 Praha 10</a:t>
            </a:r>
          </a:p>
          <a:p>
            <a:r>
              <a:rPr lang="cs-CZ" sz="1700" dirty="0"/>
              <a:t>Tel.: +420 272 185 111</a:t>
            </a:r>
          </a:p>
          <a:p>
            <a:r>
              <a:rPr lang="cs-CZ" sz="1700" dirty="0"/>
              <a:t>e-mail: </a:t>
            </a:r>
            <a:r>
              <a:rPr lang="cs-CZ" sz="1700" dirty="0">
                <a:hlinkClick r:id="rId2"/>
              </a:rPr>
              <a:t>posta@sukl.gov.cz</a:t>
            </a:r>
            <a:endParaRPr lang="cs-CZ" sz="1700" dirty="0"/>
          </a:p>
          <a:p>
            <a:endParaRPr lang="cs-CZ" sz="1800" dirty="0"/>
          </a:p>
          <a:p>
            <a:r>
              <a:rPr lang="cs-CZ" sz="3200" b="1" dirty="0">
                <a:solidFill>
                  <a:schemeClr val="accent4"/>
                </a:solidFill>
              </a:rPr>
              <a:t>sukl.gov.cz</a:t>
            </a: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4F3E7743-015C-6E2E-8562-0240A889BA27}"/>
              </a:ext>
            </a:extLst>
          </p:cNvPr>
          <p:cNvSpPr txBox="1">
            <a:spLocks/>
          </p:cNvSpPr>
          <p:nvPr/>
        </p:nvSpPr>
        <p:spPr>
          <a:xfrm>
            <a:off x="8277001" y="1266471"/>
            <a:ext cx="3662316" cy="258525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cs-CZ" sz="1800" b="0" dirty="0">
                <a:solidFill>
                  <a:schemeClr val="tx1"/>
                </a:solidFill>
                <a:latin typeface="+mn-lt"/>
                <a:ea typeface="Aptos" panose="020B0004020202020204" pitchFamily="34" charset="0"/>
                <a:cs typeface="Aptos" panose="020B0004020202020204" pitchFamily="34" charset="0"/>
              </a:rPr>
              <a:t>Aplikace navíc nabízí i benefity pro pacienty, např. možnost přístupu ke všem údajům o své elektronické preskripci, včetně lékového záznamu a nastavení souhlasů k němu.</a:t>
            </a:r>
          </a:p>
          <a:p>
            <a:endParaRPr lang="cs-CZ" sz="1800" b="0" dirty="0">
              <a:solidFill>
                <a:schemeClr val="tx1"/>
              </a:solidFill>
              <a:latin typeface="+mn-lt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cs-CZ" sz="1800" b="0" dirty="0">
                <a:solidFill>
                  <a:schemeClr val="tx1"/>
                </a:solidFill>
                <a:latin typeface="+mn-lt"/>
                <a:ea typeface="Aptos" panose="020B0004020202020204" pitchFamily="34" charset="0"/>
                <a:cs typeface="Aptos" panose="020B0004020202020204" pitchFamily="34" charset="0"/>
              </a:rPr>
              <a:t>Upozorňujeme, že při aktivaci aplikace budete vyzvání k ověření vaší identity prostřednictvím identity občana.</a:t>
            </a:r>
            <a:br>
              <a:rPr lang="cs-CZ" sz="2000" b="0" dirty="0">
                <a:solidFill>
                  <a:schemeClr val="tx1"/>
                </a:solidFill>
                <a:latin typeface="+mn-lt"/>
                <a:ea typeface="Aptos" panose="020B0004020202020204" pitchFamily="34" charset="0"/>
                <a:cs typeface="Aptos" panose="020B0004020202020204" pitchFamily="34" charset="0"/>
              </a:rPr>
            </a:br>
            <a:br>
              <a:rPr lang="cs-CZ" sz="2000" b="0" dirty="0">
                <a:solidFill>
                  <a:schemeClr val="tx1"/>
                </a:solidFill>
                <a:ea typeface="Aptos" panose="020B0004020202020204" pitchFamily="34" charset="0"/>
                <a:cs typeface="Aptos" panose="020B0004020202020204" pitchFamily="34" charset="0"/>
              </a:rPr>
            </a:br>
            <a:endParaRPr lang="cs-CZ" sz="2000" b="0" dirty="0">
              <a:solidFill>
                <a:schemeClr val="tx1"/>
              </a:solidFill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1838A7D-623D-C4BC-F74F-D4F5E5663A72}"/>
              </a:ext>
            </a:extLst>
          </p:cNvPr>
          <p:cNvSpPr txBox="1"/>
          <p:nvPr/>
        </p:nvSpPr>
        <p:spPr>
          <a:xfrm>
            <a:off x="8277001" y="859361"/>
            <a:ext cx="3507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4"/>
                </a:solidFill>
                <a:latin typeface="+mj-lt"/>
              </a:rPr>
              <a:t>Už máte naši aplikaci eRecept?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26299134-3FFC-E05A-A0A5-66E36C7E7715}"/>
              </a:ext>
            </a:extLst>
          </p:cNvPr>
          <p:cNvSpPr txBox="1"/>
          <p:nvPr/>
        </p:nvSpPr>
        <p:spPr>
          <a:xfrm>
            <a:off x="8277001" y="4013166"/>
            <a:ext cx="2355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1"/>
                </a:solidFill>
                <a:latin typeface="+mj-lt"/>
              </a:rPr>
              <a:t>Aplikace ke stažení:</a:t>
            </a:r>
          </a:p>
        </p:txBody>
      </p:sp>
      <p:pic>
        <p:nvPicPr>
          <p:cNvPr id="8" name="Obrázek 7" descr="Obsah obrázku text, Písmo, snímek obrazovky, Grafika&#10;&#10;Popis byl vytvořen automaticky">
            <a:extLst>
              <a:ext uri="{FF2B5EF4-FFF2-40B4-BE49-F238E27FC236}">
                <a16:creationId xmlns:a16="http://schemas.microsoft.com/office/drawing/2014/main" id="{EC93F0B4-75EA-D756-9AC0-27D472B5D9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4693" y="178621"/>
            <a:ext cx="884624" cy="504381"/>
          </a:xfrm>
          <a:prstGeom prst="rect">
            <a:avLst/>
          </a:prstGeom>
        </p:spPr>
      </p:pic>
      <p:pic>
        <p:nvPicPr>
          <p:cNvPr id="9" name="Obrázek 8" descr="Obsah obrázku vzor, čtverec, pixel, design&#10;&#10;Popis byl vytvořen automaticky">
            <a:extLst>
              <a:ext uri="{FF2B5EF4-FFF2-40B4-BE49-F238E27FC236}">
                <a16:creationId xmlns:a16="http://schemas.microsoft.com/office/drawing/2014/main" id="{3B892EA5-41C2-668E-40A2-C7C74813E0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7042" y="4898085"/>
            <a:ext cx="1442862" cy="1442862"/>
          </a:xfrm>
          <a:prstGeom prst="rect">
            <a:avLst/>
          </a:prstGeom>
        </p:spPr>
      </p:pic>
      <p:pic>
        <p:nvPicPr>
          <p:cNvPr id="10" name="Obrázek 9" descr="Obsah obrázku vzor, čtverec, pixel&#10;&#10;Popis byl vytvořen automaticky">
            <a:extLst>
              <a:ext uri="{FF2B5EF4-FFF2-40B4-BE49-F238E27FC236}">
                <a16:creationId xmlns:a16="http://schemas.microsoft.com/office/drawing/2014/main" id="{A30D660B-12D0-D966-D8F4-CBB7D74294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8970" y="4898085"/>
            <a:ext cx="1443600" cy="1443600"/>
          </a:xfrm>
          <a:prstGeom prst="rect">
            <a:avLst/>
          </a:prstGeom>
        </p:spPr>
      </p:pic>
      <p:pic>
        <p:nvPicPr>
          <p:cNvPr id="11" name="Obrázek 10" descr="Obsah obrázku text, snímek obrazovky, Písmo, Grafika&#10;&#10;Popis byl vytvořen automaticky">
            <a:extLst>
              <a:ext uri="{FF2B5EF4-FFF2-40B4-BE49-F238E27FC236}">
                <a16:creationId xmlns:a16="http://schemas.microsoft.com/office/drawing/2014/main" id="{C8DBE239-30FC-05FA-9376-111873C2BB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3" t="13552" r="4340" b="51784"/>
          <a:stretch/>
        </p:blipFill>
        <p:spPr>
          <a:xfrm>
            <a:off x="10228970" y="4435193"/>
            <a:ext cx="1369472" cy="455892"/>
          </a:xfrm>
          <a:prstGeom prst="rect">
            <a:avLst/>
          </a:prstGeom>
        </p:spPr>
      </p:pic>
      <p:pic>
        <p:nvPicPr>
          <p:cNvPr id="12" name="Obrázek 11" descr="Obsah obrázku text, snímek obrazovky, Písmo, Grafika&#10;&#10;Popis byl vytvořen automaticky">
            <a:extLst>
              <a:ext uri="{FF2B5EF4-FFF2-40B4-BE49-F238E27FC236}">
                <a16:creationId xmlns:a16="http://schemas.microsoft.com/office/drawing/2014/main" id="{4BF6D2F8-EB1E-15B9-EFBF-71A913A60B6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1" t="49874" b="15462"/>
          <a:stretch/>
        </p:blipFill>
        <p:spPr>
          <a:xfrm>
            <a:off x="8307042" y="4447696"/>
            <a:ext cx="1442862" cy="43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67375"/>
      </p:ext>
    </p:extLst>
  </p:cSld>
  <p:clrMapOvr>
    <a:masterClrMapping/>
  </p:clrMapOvr>
</p:sld>
</file>

<file path=ppt/theme/theme1.xml><?xml version="1.0" encoding="utf-8"?>
<a:theme xmlns:a="http://schemas.openxmlformats.org/drawingml/2006/main" name="Česky">
  <a:themeElements>
    <a:clrScheme name="SUKL">
      <a:dk1>
        <a:sysClr val="windowText" lastClr="000000"/>
      </a:dk1>
      <a:lt1>
        <a:sysClr val="window" lastClr="FFFFFF"/>
      </a:lt1>
      <a:dk2>
        <a:srgbClr val="1C2F76"/>
      </a:dk2>
      <a:lt2>
        <a:srgbClr val="DADADA"/>
      </a:lt2>
      <a:accent1>
        <a:srgbClr val="1C2F76"/>
      </a:accent1>
      <a:accent2>
        <a:srgbClr val="215C88"/>
      </a:accent2>
      <a:accent3>
        <a:srgbClr val="04778B"/>
      </a:accent3>
      <a:accent4>
        <a:srgbClr val="1EA3A4"/>
      </a:accent4>
      <a:accent5>
        <a:srgbClr val="B2B2B2"/>
      </a:accent5>
      <a:accent6>
        <a:srgbClr val="DADADA"/>
      </a:accent6>
      <a:hlink>
        <a:srgbClr val="1EA3A4"/>
      </a:hlink>
      <a:folHlink>
        <a:srgbClr val="04778B"/>
      </a:folHlink>
    </a:clrScheme>
    <a:fontScheme name="SUKL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ÚKL dvoujazyčná HD.potx" id="{3D08DF4B-42EF-4E27-84E4-59C0FC871C35}" vid="{78403386-E9DF-4437-9C02-DA7F45366568}"/>
    </a:ext>
  </a:extLst>
</a:theme>
</file>

<file path=ppt/theme/theme2.xml><?xml version="1.0" encoding="utf-8"?>
<a:theme xmlns:a="http://schemas.openxmlformats.org/drawingml/2006/main" name="English">
  <a:themeElements>
    <a:clrScheme name="SUKL">
      <a:dk1>
        <a:sysClr val="windowText" lastClr="000000"/>
      </a:dk1>
      <a:lt1>
        <a:sysClr val="window" lastClr="FFFFFF"/>
      </a:lt1>
      <a:dk2>
        <a:srgbClr val="1C2F76"/>
      </a:dk2>
      <a:lt2>
        <a:srgbClr val="DADADA"/>
      </a:lt2>
      <a:accent1>
        <a:srgbClr val="1C2F76"/>
      </a:accent1>
      <a:accent2>
        <a:srgbClr val="215C88"/>
      </a:accent2>
      <a:accent3>
        <a:srgbClr val="04778B"/>
      </a:accent3>
      <a:accent4>
        <a:srgbClr val="1EA3A4"/>
      </a:accent4>
      <a:accent5>
        <a:srgbClr val="B2B2B2"/>
      </a:accent5>
      <a:accent6>
        <a:srgbClr val="DADADA"/>
      </a:accent6>
      <a:hlink>
        <a:srgbClr val="1EA3A4"/>
      </a:hlink>
      <a:folHlink>
        <a:srgbClr val="04778B"/>
      </a:folHlink>
    </a:clrScheme>
    <a:fontScheme name="SUKL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ÚKL dvoujazyčná HD.potx" id="{3D08DF4B-42EF-4E27-84E4-59C0FC871C35}" vid="{1E30B279-4E93-43E7-88D7-3DE50E5097E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e8e2989-a978-47eb-8680-cd8d4cb12f03}" enabled="1" method="Privileged" siteId="{6e0a5f83-1728-4956-bdf4-ce37760cd21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SÚKL dvoujazyčná HD</Template>
  <TotalTime>1869</TotalTime>
  <Words>658</Words>
  <Application>Microsoft Office PowerPoint</Application>
  <PresentationFormat>Širokoúhlá obrazovka</PresentationFormat>
  <Paragraphs>88</Paragraphs>
  <Slides>9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9</vt:i4>
      </vt:variant>
    </vt:vector>
  </HeadingPairs>
  <TitlesOfParts>
    <vt:vector size="16" baseType="lpstr">
      <vt:lpstr>Aptos</vt:lpstr>
      <vt:lpstr>Aptos Narrow</vt:lpstr>
      <vt:lpstr>Arial</vt:lpstr>
      <vt:lpstr>Calibri</vt:lpstr>
      <vt:lpstr>Calibri-Bold</vt:lpstr>
      <vt:lpstr>Česky</vt:lpstr>
      <vt:lpstr>English</vt:lpstr>
      <vt:lpstr>Započitatelné doplatky</vt:lpstr>
      <vt:lpstr>Co se změnilo</vt:lpstr>
      <vt:lpstr>Aplikace eRecept pro pacienta</vt:lpstr>
      <vt:lpstr>Benefity</vt:lpstr>
      <vt:lpstr>Statistiky za první měsíc</vt:lpstr>
      <vt:lpstr>Další zajímavá data</vt:lpstr>
      <vt:lpstr>Nad ochranný limit celkem podle krajů</vt:lpstr>
      <vt:lpstr>Průměrně nad ochranný limit podle krajů</vt:lpstr>
      <vt:lpstr>DĚKUJEME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Vojáčková Lukrécie Sophie</dc:creator>
  <cp:lastModifiedBy>Boráň Tomáš</cp:lastModifiedBy>
  <cp:revision>99</cp:revision>
  <cp:lastPrinted>2025-01-29T07:23:56Z</cp:lastPrinted>
  <dcterms:created xsi:type="dcterms:W3CDTF">2024-05-28T13:59:04Z</dcterms:created>
  <dcterms:modified xsi:type="dcterms:W3CDTF">2025-01-30T07:01:12Z</dcterms:modified>
</cp:coreProperties>
</file>