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7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8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9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0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1.xml" ContentType="application/vnd.openxmlformats-officedocument.theme+xml"/>
  <Override PartName="/ppt/tags/tag3.xml" ContentType="application/vnd.openxmlformats-officedocument.presentationml.tags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6.xml" ContentType="application/vnd.openxmlformats-officedocument.presentationml.tags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9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  <p:sldMasterId id="2147483686" r:id="rId6"/>
    <p:sldMasterId id="2147483706" r:id="rId7"/>
    <p:sldMasterId id="2147483720" r:id="rId8"/>
    <p:sldMasterId id="2147483726" r:id="rId9"/>
    <p:sldMasterId id="2147483747" r:id="rId10"/>
    <p:sldMasterId id="2147483769" r:id="rId11"/>
    <p:sldMasterId id="2147483773" r:id="rId12"/>
    <p:sldMasterId id="2147483788" r:id="rId13"/>
    <p:sldMasterId id="2147483801" r:id="rId14"/>
    <p:sldMasterId id="2147483806" r:id="rId15"/>
    <p:sldMasterId id="2147483813" r:id="rId16"/>
  </p:sldMasterIdLst>
  <p:notesMasterIdLst>
    <p:notesMasterId r:id="rId72"/>
  </p:notesMasterIdLst>
  <p:sldIdLst>
    <p:sldId id="311" r:id="rId17"/>
    <p:sldId id="928" r:id="rId18"/>
    <p:sldId id="921" r:id="rId19"/>
    <p:sldId id="2145706969" r:id="rId20"/>
    <p:sldId id="2145706970" r:id="rId21"/>
    <p:sldId id="917" r:id="rId22"/>
    <p:sldId id="919" r:id="rId23"/>
    <p:sldId id="920" r:id="rId24"/>
    <p:sldId id="922" r:id="rId25"/>
    <p:sldId id="925" r:id="rId26"/>
    <p:sldId id="933" r:id="rId27"/>
    <p:sldId id="931" r:id="rId28"/>
    <p:sldId id="934" r:id="rId29"/>
    <p:sldId id="935" r:id="rId30"/>
    <p:sldId id="936" r:id="rId31"/>
    <p:sldId id="937" r:id="rId32"/>
    <p:sldId id="938" r:id="rId33"/>
    <p:sldId id="939" r:id="rId34"/>
    <p:sldId id="940" r:id="rId35"/>
    <p:sldId id="923" r:id="rId36"/>
    <p:sldId id="256" r:id="rId37"/>
    <p:sldId id="5861" r:id="rId38"/>
    <p:sldId id="5406" r:id="rId39"/>
    <p:sldId id="2145706961" r:id="rId40"/>
    <p:sldId id="2145706962" r:id="rId41"/>
    <p:sldId id="2145706963" r:id="rId42"/>
    <p:sldId id="2145706964" r:id="rId43"/>
    <p:sldId id="5317" r:id="rId44"/>
    <p:sldId id="5318" r:id="rId45"/>
    <p:sldId id="2145706965" r:id="rId46"/>
    <p:sldId id="5339" r:id="rId47"/>
    <p:sldId id="293" r:id="rId48"/>
    <p:sldId id="5207" r:id="rId49"/>
    <p:sldId id="5428" r:id="rId50"/>
    <p:sldId id="5657" r:id="rId51"/>
    <p:sldId id="5269" r:id="rId52"/>
    <p:sldId id="5172" r:id="rId53"/>
    <p:sldId id="292" r:id="rId54"/>
    <p:sldId id="5260" r:id="rId55"/>
    <p:sldId id="5258" r:id="rId56"/>
    <p:sldId id="290" r:id="rId57"/>
    <p:sldId id="295" r:id="rId58"/>
    <p:sldId id="5278" r:id="rId59"/>
    <p:sldId id="5279" r:id="rId60"/>
    <p:sldId id="2145706968" r:id="rId61"/>
    <p:sldId id="2145706957" r:id="rId62"/>
    <p:sldId id="2145706958" r:id="rId63"/>
    <p:sldId id="2145706917" r:id="rId64"/>
    <p:sldId id="261" r:id="rId65"/>
    <p:sldId id="2145706863" r:id="rId66"/>
    <p:sldId id="5155" r:id="rId67"/>
    <p:sldId id="2145706967" r:id="rId68"/>
    <p:sldId id="2145706849" r:id="rId69"/>
    <p:sldId id="2145706966" r:id="rId70"/>
    <p:sldId id="658" r:id="rId7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B03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BC8F60-CAAE-C150-B2B8-B2D6693B01F2}" v="2" dt="2024-12-17T18:05:07.608"/>
    <p1510:client id="{5AD6097A-9BC7-2EE2-6E1A-0420E69F97DA}" v="277" dt="2024-12-18T07:51:46.610"/>
    <p1510:client id="{6A0A842B-0088-992D-0336-699873AA0324}" v="30" dt="2024-12-18T07:42:18.093"/>
    <p1510:client id="{7E471D4D-D644-C0B8-DF6E-6A0935C6D68C}" v="257" dt="2024-12-17T14:49:46.905"/>
    <p1510:client id="{86D3260C-5F15-F54B-3720-412EADFF53CE}" v="5" dt="2024-12-18T10:20:44.745"/>
    <p1510:client id="{C0F24E5E-4E93-ECC6-C810-AA11F7382133}" v="141" dt="2024-12-17T08:43:22.159"/>
    <p1510:client id="{C4CAFDA5-A36C-B08A-5E2F-BD9D7B9CE879}" v="255" dt="2024-12-17T14:39:37.331"/>
    <p1510:client id="{C816E17B-60C2-B32F-DCD2-0B98F88A188B}" v="1832" dt="2024-12-17T14:40:44.801"/>
    <p1510:client id="{D318B763-E4EE-42C0-93D0-99BA338F6677}" v="4" dt="2024-12-18T08:00:46.253"/>
    <p1510:client id="{DD7B96D8-2C60-77E7-4E93-2393EFAB4EA2}" v="63" dt="2024-12-18T11:31:47.811"/>
    <p1510:client id="{F1DA6B83-70D9-583E-7E04-15F1600F3F3C}" v="43" dt="2024-12-17T08:22:03.9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5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microsoft.com/office/2015/10/relationships/revisionInfo" Target="revisionInfo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5.xml"/><Relationship Id="rId72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5.xml"/><Relationship Id="rId2" Type="http://schemas.openxmlformats.org/officeDocument/2006/relationships/customXml" Target="../customXml/item2.xml"/><Relationship Id="rId29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61946902654868"/>
          <c:y val="6.5268065268065265E-2"/>
          <c:w val="0.86283185840707965"/>
          <c:h val="0.81585081585081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</c:v>
                </c:pt>
              </c:strCache>
            </c:strRef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FF"/>
              </a:solidFill>
              <a:ln w="15875">
                <a:solidFill>
                  <a:srgbClr val="0000FF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Sheet1!$B$2:$AU$2</c:f>
              <c:numCache>
                <c:formatCode>General</c:formatCode>
                <c:ptCount val="45"/>
                <c:pt idx="0">
                  <c:v>24.104320000000001</c:v>
                </c:pt>
                <c:pt idx="1">
                  <c:v>22.337700000000002</c:v>
                </c:pt>
                <c:pt idx="2">
                  <c:v>23.36758</c:v>
                </c:pt>
                <c:pt idx="3">
                  <c:v>23.985759999999999</c:v>
                </c:pt>
                <c:pt idx="4">
                  <c:v>22.998180000000001</c:v>
                </c:pt>
                <c:pt idx="5">
                  <c:v>23.848490000000002</c:v>
                </c:pt>
                <c:pt idx="6">
                  <c:v>24.037790000000001</c:v>
                </c:pt>
                <c:pt idx="7">
                  <c:v>23.836866059999998</c:v>
                </c:pt>
                <c:pt idx="8">
                  <c:v>23.74588</c:v>
                </c:pt>
                <c:pt idx="9">
                  <c:v>24.790970000000002</c:v>
                </c:pt>
                <c:pt idx="10">
                  <c:v>24.404540000000001</c:v>
                </c:pt>
                <c:pt idx="11">
                  <c:v>23.557300000000001</c:v>
                </c:pt>
                <c:pt idx="12">
                  <c:v>22.849039999999999</c:v>
                </c:pt>
                <c:pt idx="13">
                  <c:v>22.075189999999999</c:v>
                </c:pt>
                <c:pt idx="14">
                  <c:v>22.693149999999999</c:v>
                </c:pt>
                <c:pt idx="15">
                  <c:v>24.952079999999999</c:v>
                </c:pt>
                <c:pt idx="16">
                  <c:v>24.8687</c:v>
                </c:pt>
                <c:pt idx="17">
                  <c:v>24.880759999999999</c:v>
                </c:pt>
                <c:pt idx="18">
                  <c:v>23.764019999999999</c:v>
                </c:pt>
                <c:pt idx="19">
                  <c:v>23.379159999999999</c:v>
                </c:pt>
                <c:pt idx="20">
                  <c:v>21.392230000000001</c:v>
                </c:pt>
                <c:pt idx="21">
                  <c:v>22.220929999999999</c:v>
                </c:pt>
                <c:pt idx="22">
                  <c:v>22.913</c:v>
                </c:pt>
                <c:pt idx="23">
                  <c:v>20.84591</c:v>
                </c:pt>
                <c:pt idx="24">
                  <c:v>20.811219999999999</c:v>
                </c:pt>
                <c:pt idx="25">
                  <c:v>21.707909999999998</c:v>
                </c:pt>
                <c:pt idx="26">
                  <c:v>20.104880000000001</c:v>
                </c:pt>
                <c:pt idx="27">
                  <c:v>20.227609999999999</c:v>
                </c:pt>
                <c:pt idx="28">
                  <c:v>19.118870000000001</c:v>
                </c:pt>
                <c:pt idx="29">
                  <c:v>20.490570000000002</c:v>
                </c:pt>
                <c:pt idx="30">
                  <c:v>19.180540000000001</c:v>
                </c:pt>
                <c:pt idx="31">
                  <c:v>19.269290000000002</c:v>
                </c:pt>
                <c:pt idx="32">
                  <c:v>19.090209999999999</c:v>
                </c:pt>
                <c:pt idx="33">
                  <c:v>18.25732</c:v>
                </c:pt>
                <c:pt idx="34">
                  <c:v>18.771049999999999</c:v>
                </c:pt>
                <c:pt idx="35">
                  <c:v>16.891618999999999</c:v>
                </c:pt>
                <c:pt idx="36">
                  <c:v>16.267218</c:v>
                </c:pt>
                <c:pt idx="37">
                  <c:v>14.838545</c:v>
                </c:pt>
                <c:pt idx="38">
                  <c:v>15.551422000000001</c:v>
                </c:pt>
                <c:pt idx="39">
                  <c:v>14.791626000000001</c:v>
                </c:pt>
                <c:pt idx="40">
                  <c:v>13.954907</c:v>
                </c:pt>
                <c:pt idx="41">
                  <c:v>13.062609999999999</c:v>
                </c:pt>
                <c:pt idx="42">
                  <c:v>14.636188000000001</c:v>
                </c:pt>
                <c:pt idx="43">
                  <c:v>13.36847</c:v>
                </c:pt>
                <c:pt idx="44">
                  <c:v>13.127560000000001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3D-4FC6-BC21-DFB7BE91C58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</c:v>
                </c:pt>
              </c:strCache>
            </c:strRef>
          </c:tx>
          <c:spPr>
            <a:ln w="28575">
              <a:solidFill>
                <a:srgbClr val="00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00"/>
              </a:solidFill>
              <a:ln w="15875">
                <a:solidFill>
                  <a:srgbClr val="000000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Sheet1!$B$3:$AU$3</c:f>
              <c:numCache>
                <c:formatCode>General</c:formatCode>
                <c:ptCount val="45"/>
                <c:pt idx="3">
                  <c:v>9.5595199999999991</c:v>
                </c:pt>
                <c:pt idx="4">
                  <c:v>8.6707959999999993</c:v>
                </c:pt>
                <c:pt idx="5">
                  <c:v>9.9969180000000009</c:v>
                </c:pt>
                <c:pt idx="6">
                  <c:v>11.212109999999999</c:v>
                </c:pt>
                <c:pt idx="7">
                  <c:v>10.6325707</c:v>
                </c:pt>
                <c:pt idx="8">
                  <c:v>11.603339999999999</c:v>
                </c:pt>
                <c:pt idx="9">
                  <c:v>11.074249999999999</c:v>
                </c:pt>
                <c:pt idx="10">
                  <c:v>11.097569999999999</c:v>
                </c:pt>
                <c:pt idx="11">
                  <c:v>11.264609999999999</c:v>
                </c:pt>
                <c:pt idx="12">
                  <c:v>11.60632</c:v>
                </c:pt>
                <c:pt idx="13">
                  <c:v>9.8695430000000002</c:v>
                </c:pt>
                <c:pt idx="14">
                  <c:v>10.6633</c:v>
                </c:pt>
                <c:pt idx="15">
                  <c:v>10.96936</c:v>
                </c:pt>
                <c:pt idx="16">
                  <c:v>10.256880000000001</c:v>
                </c:pt>
                <c:pt idx="17">
                  <c:v>9.3644970000000001</c:v>
                </c:pt>
                <c:pt idx="18">
                  <c:v>9.7757609999999993</c:v>
                </c:pt>
                <c:pt idx="19">
                  <c:v>9.0092280000000002</c:v>
                </c:pt>
                <c:pt idx="20">
                  <c:v>8.8221209999999992</c:v>
                </c:pt>
                <c:pt idx="21">
                  <c:v>8.810473</c:v>
                </c:pt>
                <c:pt idx="22">
                  <c:v>8.3022589999999994</c:v>
                </c:pt>
                <c:pt idx="23">
                  <c:v>7.5599210000000001</c:v>
                </c:pt>
                <c:pt idx="24">
                  <c:v>7.9218039999999998</c:v>
                </c:pt>
                <c:pt idx="25">
                  <c:v>8.4014609999999994</c:v>
                </c:pt>
                <c:pt idx="26">
                  <c:v>8.2553370000000008</c:v>
                </c:pt>
                <c:pt idx="27">
                  <c:v>8.0486959999999996</c:v>
                </c:pt>
                <c:pt idx="28">
                  <c:v>6.9030750000000003</c:v>
                </c:pt>
                <c:pt idx="29">
                  <c:v>7.3303669999999999</c:v>
                </c:pt>
                <c:pt idx="30">
                  <c:v>6.1596989999999998</c:v>
                </c:pt>
                <c:pt idx="31">
                  <c:v>6.0106190000000002</c:v>
                </c:pt>
                <c:pt idx="32">
                  <c:v>5.955139</c:v>
                </c:pt>
                <c:pt idx="33">
                  <c:v>6.4553580000000004</c:v>
                </c:pt>
                <c:pt idx="34">
                  <c:v>5.8966390000000004</c:v>
                </c:pt>
                <c:pt idx="35">
                  <c:v>6.6070532999999996</c:v>
                </c:pt>
                <c:pt idx="36">
                  <c:v>6.8347772000000004</c:v>
                </c:pt>
                <c:pt idx="37">
                  <c:v>5.6747464000000001</c:v>
                </c:pt>
                <c:pt idx="38">
                  <c:v>6.3235253</c:v>
                </c:pt>
                <c:pt idx="39">
                  <c:v>5.5637148999999999</c:v>
                </c:pt>
                <c:pt idx="40">
                  <c:v>5.6568849999999999</c:v>
                </c:pt>
                <c:pt idx="41">
                  <c:v>5.3553974999999996</c:v>
                </c:pt>
                <c:pt idx="42">
                  <c:v>4.8571748000000001</c:v>
                </c:pt>
                <c:pt idx="43">
                  <c:v>4.9808789999999998</c:v>
                </c:pt>
                <c:pt idx="44">
                  <c:v>5.1802409999999997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3D-4FC6-BC21-DFB7BE91C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0854576"/>
        <c:axId val="400856536"/>
      </c:lineChart>
      <c:catAx>
        <c:axId val="400854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6536"/>
        <c:crosses val="autoZero"/>
        <c:auto val="1"/>
        <c:lblAlgn val="ctr"/>
        <c:lblOffset val="40"/>
        <c:tickLblSkip val="2"/>
        <c:tickMarkSkip val="1"/>
        <c:noMultiLvlLbl val="0"/>
      </c:catAx>
      <c:valAx>
        <c:axId val="400856536"/>
        <c:scaling>
          <c:orientation val="minMax"/>
        </c:scaling>
        <c:delete val="0"/>
        <c:axPos val="l"/>
        <c:majorGridlines>
          <c:spPr>
            <a:ln w="12009">
              <a:solidFill>
                <a:srgbClr val="969696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4576"/>
        <c:crosses val="autoZero"/>
        <c:crossBetween val="between"/>
      </c:valAx>
      <c:spPr>
        <a:noFill/>
        <a:ln w="2401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4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61946902654868"/>
          <c:y val="6.5268065268065265E-2"/>
          <c:w val="0.86283185840707965"/>
          <c:h val="0.81585081585081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</c:v>
                </c:pt>
              </c:strCache>
            </c:strRef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FF"/>
              </a:solidFill>
              <a:ln w="15875">
                <a:solidFill>
                  <a:srgbClr val="0000FF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Sheet1!$B$2:$AU$2</c:f>
              <c:numCache>
                <c:formatCode>General</c:formatCode>
                <c:ptCount val="45"/>
                <c:pt idx="0">
                  <c:v>52.3979</c:v>
                </c:pt>
                <c:pt idx="1">
                  <c:v>55.393439999999998</c:v>
                </c:pt>
                <c:pt idx="2">
                  <c:v>53.796010000000003</c:v>
                </c:pt>
                <c:pt idx="3">
                  <c:v>57.773980000000002</c:v>
                </c:pt>
                <c:pt idx="4">
                  <c:v>59.526229999999998</c:v>
                </c:pt>
                <c:pt idx="5">
                  <c:v>61.090629999999997</c:v>
                </c:pt>
                <c:pt idx="6">
                  <c:v>64.006929999999997</c:v>
                </c:pt>
                <c:pt idx="7">
                  <c:v>63.473743650000003</c:v>
                </c:pt>
                <c:pt idx="8">
                  <c:v>67.016239999999996</c:v>
                </c:pt>
                <c:pt idx="9">
                  <c:v>69.496679999999998</c:v>
                </c:pt>
                <c:pt idx="10">
                  <c:v>70.442920000000001</c:v>
                </c:pt>
                <c:pt idx="11">
                  <c:v>77.170320000000004</c:v>
                </c:pt>
                <c:pt idx="12">
                  <c:v>77.25488</c:v>
                </c:pt>
                <c:pt idx="13">
                  <c:v>76.169629999999998</c:v>
                </c:pt>
                <c:pt idx="14">
                  <c:v>84.661900000000003</c:v>
                </c:pt>
                <c:pt idx="15">
                  <c:v>85.579250000000002</c:v>
                </c:pt>
                <c:pt idx="16">
                  <c:v>86.842320000000001</c:v>
                </c:pt>
                <c:pt idx="17">
                  <c:v>89.369640000000004</c:v>
                </c:pt>
                <c:pt idx="18">
                  <c:v>91.308440000000004</c:v>
                </c:pt>
                <c:pt idx="19">
                  <c:v>93.892399999999995</c:v>
                </c:pt>
                <c:pt idx="20">
                  <c:v>97.004429999999999</c:v>
                </c:pt>
                <c:pt idx="21">
                  <c:v>96.724310000000003</c:v>
                </c:pt>
                <c:pt idx="22">
                  <c:v>96.754050000000007</c:v>
                </c:pt>
                <c:pt idx="23">
                  <c:v>96.742469999999997</c:v>
                </c:pt>
                <c:pt idx="24">
                  <c:v>98.950100000000006</c:v>
                </c:pt>
                <c:pt idx="25">
                  <c:v>102.8278</c:v>
                </c:pt>
                <c:pt idx="26">
                  <c:v>99.155519999999996</c:v>
                </c:pt>
                <c:pt idx="27">
                  <c:v>99.393039999999999</c:v>
                </c:pt>
                <c:pt idx="28">
                  <c:v>97.374020000000002</c:v>
                </c:pt>
                <c:pt idx="29">
                  <c:v>92.923330000000007</c:v>
                </c:pt>
                <c:pt idx="30">
                  <c:v>91.938860000000005</c:v>
                </c:pt>
                <c:pt idx="31">
                  <c:v>93.333460000000002</c:v>
                </c:pt>
                <c:pt idx="32">
                  <c:v>92.005129999999994</c:v>
                </c:pt>
                <c:pt idx="33">
                  <c:v>91.71011</c:v>
                </c:pt>
                <c:pt idx="34">
                  <c:v>88.336209999999994</c:v>
                </c:pt>
                <c:pt idx="35">
                  <c:v>84.277366999999998</c:v>
                </c:pt>
                <c:pt idx="36">
                  <c:v>84.556248999999994</c:v>
                </c:pt>
                <c:pt idx="37">
                  <c:v>85.352913999999998</c:v>
                </c:pt>
                <c:pt idx="38">
                  <c:v>80.606190999999995</c:v>
                </c:pt>
                <c:pt idx="39">
                  <c:v>76.995802999999995</c:v>
                </c:pt>
                <c:pt idx="40">
                  <c:v>72.549300000000002</c:v>
                </c:pt>
                <c:pt idx="41">
                  <c:v>70.387506999999999</c:v>
                </c:pt>
                <c:pt idx="42">
                  <c:v>69.568453000000005</c:v>
                </c:pt>
                <c:pt idx="43">
                  <c:v>65.016621999999998</c:v>
                </c:pt>
                <c:pt idx="44">
                  <c:v>63.989016999999997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CD-47F2-824C-266F5CD096F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</c:v>
                </c:pt>
              </c:strCache>
            </c:strRef>
          </c:tx>
          <c:spPr>
            <a:ln w="28575">
              <a:solidFill>
                <a:srgbClr val="00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00"/>
              </a:solidFill>
              <a:ln w="15875">
                <a:solidFill>
                  <a:srgbClr val="000000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Sheet1!$B$3:$AU$3</c:f>
              <c:numCache>
                <c:formatCode>General</c:formatCode>
                <c:ptCount val="45"/>
                <c:pt idx="3">
                  <c:v>38.539929999999998</c:v>
                </c:pt>
                <c:pt idx="4">
                  <c:v>44.780009999999997</c:v>
                </c:pt>
                <c:pt idx="5">
                  <c:v>47.444240000000001</c:v>
                </c:pt>
                <c:pt idx="6">
                  <c:v>48.534080000000003</c:v>
                </c:pt>
                <c:pt idx="7">
                  <c:v>48.247063990000001</c:v>
                </c:pt>
                <c:pt idx="8">
                  <c:v>49.382669999999997</c:v>
                </c:pt>
                <c:pt idx="9">
                  <c:v>51.909010000000002</c:v>
                </c:pt>
                <c:pt idx="10">
                  <c:v>51.658090000000001</c:v>
                </c:pt>
                <c:pt idx="11">
                  <c:v>55.583930000000002</c:v>
                </c:pt>
                <c:pt idx="12">
                  <c:v>56.610840000000003</c:v>
                </c:pt>
                <c:pt idx="13">
                  <c:v>57.785600000000002</c:v>
                </c:pt>
                <c:pt idx="14">
                  <c:v>60.015189999999997</c:v>
                </c:pt>
                <c:pt idx="15">
                  <c:v>59.37088</c:v>
                </c:pt>
                <c:pt idx="16">
                  <c:v>58.86253</c:v>
                </c:pt>
                <c:pt idx="17">
                  <c:v>61.852200000000003</c:v>
                </c:pt>
                <c:pt idx="18">
                  <c:v>61.549289999999999</c:v>
                </c:pt>
                <c:pt idx="19">
                  <c:v>59.410829999999997</c:v>
                </c:pt>
                <c:pt idx="20">
                  <c:v>60.27769</c:v>
                </c:pt>
                <c:pt idx="21">
                  <c:v>59.250920000000001</c:v>
                </c:pt>
                <c:pt idx="22">
                  <c:v>59.94229</c:v>
                </c:pt>
                <c:pt idx="23">
                  <c:v>59.28707</c:v>
                </c:pt>
                <c:pt idx="24">
                  <c:v>59.080939999999998</c:v>
                </c:pt>
                <c:pt idx="25">
                  <c:v>59.25779</c:v>
                </c:pt>
                <c:pt idx="26">
                  <c:v>60.787300000000002</c:v>
                </c:pt>
                <c:pt idx="27">
                  <c:v>59.193300000000001</c:v>
                </c:pt>
                <c:pt idx="28">
                  <c:v>54.111800000000002</c:v>
                </c:pt>
                <c:pt idx="29">
                  <c:v>51.5777</c:v>
                </c:pt>
                <c:pt idx="30">
                  <c:v>47.303339999999999</c:v>
                </c:pt>
                <c:pt idx="31">
                  <c:v>46.478659999999998</c:v>
                </c:pt>
                <c:pt idx="32">
                  <c:v>45.084949999999999</c:v>
                </c:pt>
                <c:pt idx="33">
                  <c:v>44.139020000000002</c:v>
                </c:pt>
                <c:pt idx="34">
                  <c:v>40.894979999999997</c:v>
                </c:pt>
                <c:pt idx="35">
                  <c:v>40.389941</c:v>
                </c:pt>
                <c:pt idx="36">
                  <c:v>38.043399999999998</c:v>
                </c:pt>
                <c:pt idx="37">
                  <c:v>36.849082000000003</c:v>
                </c:pt>
                <c:pt idx="38">
                  <c:v>36.594318000000001</c:v>
                </c:pt>
                <c:pt idx="39">
                  <c:v>35.280152000000001</c:v>
                </c:pt>
                <c:pt idx="40">
                  <c:v>35.103656000000001</c:v>
                </c:pt>
                <c:pt idx="41">
                  <c:v>33.495424</c:v>
                </c:pt>
                <c:pt idx="42">
                  <c:v>33.361338000000003</c:v>
                </c:pt>
                <c:pt idx="43">
                  <c:v>32.010827999999997</c:v>
                </c:pt>
                <c:pt idx="44">
                  <c:v>30.496148000000002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CD-47F2-824C-266F5CD09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0854576"/>
        <c:axId val="400856536"/>
      </c:lineChart>
      <c:catAx>
        <c:axId val="400854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6536"/>
        <c:crosses val="autoZero"/>
        <c:auto val="1"/>
        <c:lblAlgn val="ctr"/>
        <c:lblOffset val="40"/>
        <c:tickLblSkip val="2"/>
        <c:tickMarkSkip val="1"/>
        <c:noMultiLvlLbl val="0"/>
      </c:catAx>
      <c:valAx>
        <c:axId val="400856536"/>
        <c:scaling>
          <c:orientation val="minMax"/>
        </c:scaling>
        <c:delete val="0"/>
        <c:axPos val="l"/>
        <c:majorGridlines>
          <c:spPr>
            <a:ln w="12009">
              <a:solidFill>
                <a:srgbClr val="969696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4576"/>
        <c:crosses val="autoZero"/>
        <c:crossBetween val="between"/>
      </c:valAx>
      <c:spPr>
        <a:noFill/>
        <a:ln w="2401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4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61946902654868"/>
          <c:y val="6.5268065268065265E-2"/>
          <c:w val="0.86283185840707965"/>
          <c:h val="0.81585081585081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</c:v>
                </c:pt>
              </c:strCache>
            </c:strRef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FF"/>
              </a:solidFill>
              <a:ln w="15875">
                <a:solidFill>
                  <a:srgbClr val="0000FF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Sheet1!$B$2:$AU$2</c:f>
              <c:numCache>
                <c:formatCode>General</c:formatCode>
                <c:ptCount val="45"/>
                <c:pt idx="0">
                  <c:v>64.888850000000005</c:v>
                </c:pt>
                <c:pt idx="1">
                  <c:v>63.971420000000002</c:v>
                </c:pt>
                <c:pt idx="2">
                  <c:v>63.30592</c:v>
                </c:pt>
                <c:pt idx="3">
                  <c:v>63.932139999999997</c:v>
                </c:pt>
                <c:pt idx="4">
                  <c:v>67.601820000000004</c:v>
                </c:pt>
                <c:pt idx="5">
                  <c:v>70.231909999999999</c:v>
                </c:pt>
                <c:pt idx="6">
                  <c:v>69.829650000000001</c:v>
                </c:pt>
                <c:pt idx="7">
                  <c:v>73.602873119999998</c:v>
                </c:pt>
                <c:pt idx="8">
                  <c:v>71.953599999999994</c:v>
                </c:pt>
                <c:pt idx="9">
                  <c:v>73.179299999999998</c:v>
                </c:pt>
                <c:pt idx="10">
                  <c:v>81.175399999999996</c:v>
                </c:pt>
                <c:pt idx="11">
                  <c:v>76.775559999999999</c:v>
                </c:pt>
                <c:pt idx="12">
                  <c:v>80.802149999999997</c:v>
                </c:pt>
                <c:pt idx="13">
                  <c:v>78.6066</c:v>
                </c:pt>
                <c:pt idx="14">
                  <c:v>86.150300000000001</c:v>
                </c:pt>
                <c:pt idx="15">
                  <c:v>90.754170000000002</c:v>
                </c:pt>
                <c:pt idx="16">
                  <c:v>92.267269999999996</c:v>
                </c:pt>
                <c:pt idx="17">
                  <c:v>102.17489999999999</c:v>
                </c:pt>
                <c:pt idx="18">
                  <c:v>101.1664</c:v>
                </c:pt>
                <c:pt idx="19">
                  <c:v>99.173630000000003</c:v>
                </c:pt>
                <c:pt idx="20">
                  <c:v>98.770079999999993</c:v>
                </c:pt>
                <c:pt idx="21">
                  <c:v>101.3291</c:v>
                </c:pt>
                <c:pt idx="22">
                  <c:v>107.8381</c:v>
                </c:pt>
                <c:pt idx="23">
                  <c:v>105.32250000000001</c:v>
                </c:pt>
                <c:pt idx="24">
                  <c:v>109.82989999999999</c:v>
                </c:pt>
                <c:pt idx="25">
                  <c:v>115.3916</c:v>
                </c:pt>
                <c:pt idx="26">
                  <c:v>121.8994</c:v>
                </c:pt>
                <c:pt idx="27">
                  <c:v>117.07</c:v>
                </c:pt>
                <c:pt idx="28">
                  <c:v>115.28879999999999</c:v>
                </c:pt>
                <c:pt idx="29">
                  <c:v>120.28489999999999</c:v>
                </c:pt>
                <c:pt idx="30">
                  <c:v>132.79480000000001</c:v>
                </c:pt>
                <c:pt idx="31">
                  <c:v>126.91589999999999</c:v>
                </c:pt>
                <c:pt idx="32">
                  <c:v>116.9658</c:v>
                </c:pt>
                <c:pt idx="33">
                  <c:v>126.5988</c:v>
                </c:pt>
                <c:pt idx="34">
                  <c:v>125.3984</c:v>
                </c:pt>
                <c:pt idx="35">
                  <c:v>128.96995999999999</c:v>
                </c:pt>
                <c:pt idx="36">
                  <c:v>133.49044000000001</c:v>
                </c:pt>
                <c:pt idx="37">
                  <c:v>129.44766999999999</c:v>
                </c:pt>
                <c:pt idx="38">
                  <c:v>129.39789999999999</c:v>
                </c:pt>
                <c:pt idx="39">
                  <c:v>130.20780999999999</c:v>
                </c:pt>
                <c:pt idx="40">
                  <c:v>128.07443000000001</c:v>
                </c:pt>
                <c:pt idx="41">
                  <c:v>125.25815</c:v>
                </c:pt>
                <c:pt idx="42">
                  <c:v>133.17562000000001</c:v>
                </c:pt>
                <c:pt idx="43">
                  <c:v>123.1648</c:v>
                </c:pt>
                <c:pt idx="44">
                  <c:v>126.71727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EB-4147-A191-CD4C26DF44E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</c:v>
                </c:pt>
              </c:strCache>
            </c:strRef>
          </c:tx>
          <c:spPr>
            <a:ln w="28575">
              <a:solidFill>
                <a:srgbClr val="00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00"/>
              </a:solidFill>
              <a:ln w="15875">
                <a:solidFill>
                  <a:srgbClr val="000000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Sheet1!$B$3:$AU$3</c:f>
              <c:numCache>
                <c:formatCode>General</c:formatCode>
                <c:ptCount val="45"/>
                <c:pt idx="3">
                  <c:v>26.44735</c:v>
                </c:pt>
                <c:pt idx="4">
                  <c:v>30.03716</c:v>
                </c:pt>
                <c:pt idx="5">
                  <c:v>34.589239999999997</c:v>
                </c:pt>
                <c:pt idx="6">
                  <c:v>38.000309999999999</c:v>
                </c:pt>
                <c:pt idx="7">
                  <c:v>38.444892699999997</c:v>
                </c:pt>
                <c:pt idx="8">
                  <c:v>37.452669999999998</c:v>
                </c:pt>
                <c:pt idx="9">
                  <c:v>40.627090000000003</c:v>
                </c:pt>
                <c:pt idx="10">
                  <c:v>42.736370000000001</c:v>
                </c:pt>
                <c:pt idx="11">
                  <c:v>40.779420000000002</c:v>
                </c:pt>
                <c:pt idx="12">
                  <c:v>43.037179999999999</c:v>
                </c:pt>
                <c:pt idx="13">
                  <c:v>43.160820000000001</c:v>
                </c:pt>
                <c:pt idx="14">
                  <c:v>45.034289999999999</c:v>
                </c:pt>
                <c:pt idx="15">
                  <c:v>46.005249999999997</c:v>
                </c:pt>
                <c:pt idx="16">
                  <c:v>47.862070000000003</c:v>
                </c:pt>
                <c:pt idx="17">
                  <c:v>45.765300000000003</c:v>
                </c:pt>
                <c:pt idx="18">
                  <c:v>47.096290000000003</c:v>
                </c:pt>
                <c:pt idx="19">
                  <c:v>43.26276</c:v>
                </c:pt>
                <c:pt idx="20">
                  <c:v>43.962310000000002</c:v>
                </c:pt>
                <c:pt idx="21">
                  <c:v>42.943809999999999</c:v>
                </c:pt>
                <c:pt idx="22">
                  <c:v>41.912329999999997</c:v>
                </c:pt>
                <c:pt idx="23">
                  <c:v>42.584290000000003</c:v>
                </c:pt>
                <c:pt idx="24">
                  <c:v>41.759889999999999</c:v>
                </c:pt>
                <c:pt idx="25">
                  <c:v>43.252929999999999</c:v>
                </c:pt>
                <c:pt idx="26">
                  <c:v>42.148620000000001</c:v>
                </c:pt>
                <c:pt idx="27">
                  <c:v>43.309750000000001</c:v>
                </c:pt>
                <c:pt idx="28">
                  <c:v>40.26341</c:v>
                </c:pt>
                <c:pt idx="29">
                  <c:v>39.765630000000002</c:v>
                </c:pt>
                <c:pt idx="30">
                  <c:v>34.480939999999997</c:v>
                </c:pt>
                <c:pt idx="31">
                  <c:v>33.029510000000002</c:v>
                </c:pt>
                <c:pt idx="32">
                  <c:v>31.569310000000002</c:v>
                </c:pt>
                <c:pt idx="33">
                  <c:v>32.109549999999999</c:v>
                </c:pt>
                <c:pt idx="34">
                  <c:v>32.797800000000002</c:v>
                </c:pt>
                <c:pt idx="35">
                  <c:v>31.329816999999998</c:v>
                </c:pt>
                <c:pt idx="36">
                  <c:v>31.388290000000001</c:v>
                </c:pt>
                <c:pt idx="37">
                  <c:v>28.806122999999999</c:v>
                </c:pt>
                <c:pt idx="38">
                  <c:v>28.793877999999999</c:v>
                </c:pt>
                <c:pt idx="39">
                  <c:v>29.953783999999999</c:v>
                </c:pt>
                <c:pt idx="40">
                  <c:v>28.234114999999999</c:v>
                </c:pt>
                <c:pt idx="41">
                  <c:v>27.983022999999999</c:v>
                </c:pt>
                <c:pt idx="42">
                  <c:v>29.510902999999999</c:v>
                </c:pt>
                <c:pt idx="43">
                  <c:v>28.786930999999999</c:v>
                </c:pt>
                <c:pt idx="44">
                  <c:v>30.057547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EB-4147-A191-CD4C26DF4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0854576"/>
        <c:axId val="400856536"/>
      </c:lineChart>
      <c:catAx>
        <c:axId val="400854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6536"/>
        <c:crosses val="autoZero"/>
        <c:auto val="1"/>
        <c:lblAlgn val="ctr"/>
        <c:lblOffset val="40"/>
        <c:tickLblSkip val="2"/>
        <c:tickMarkSkip val="1"/>
        <c:noMultiLvlLbl val="0"/>
      </c:catAx>
      <c:valAx>
        <c:axId val="400856536"/>
        <c:scaling>
          <c:orientation val="minMax"/>
        </c:scaling>
        <c:delete val="0"/>
        <c:axPos val="l"/>
        <c:majorGridlines>
          <c:spPr>
            <a:ln w="12009">
              <a:solidFill>
                <a:srgbClr val="969696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4576"/>
        <c:crosses val="autoZero"/>
        <c:crossBetween val="between"/>
      </c:valAx>
      <c:spPr>
        <a:noFill/>
        <a:ln w="2401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4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220207975570453"/>
          <c:y val="7.131897832510338E-2"/>
          <c:w val="0.84508478759904226"/>
          <c:h val="0.52082878560367019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počet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Sheet1!$A$2:$A$15</c:f>
              <c:strCache>
                <c:ptCount val="14"/>
                <c:pt idx="0">
                  <c:v>Hlavní město Praha</c:v>
                </c:pt>
                <c:pt idx="1">
                  <c:v>Moravskoslezský kraj</c:v>
                </c:pt>
                <c:pt idx="2">
                  <c:v>Jihomoravský kraj</c:v>
                </c:pt>
                <c:pt idx="3">
                  <c:v>Královéhradecký kraj</c:v>
                </c:pt>
                <c:pt idx="4">
                  <c:v>Olomoucký kraj</c:v>
                </c:pt>
                <c:pt idx="5">
                  <c:v>Kraj Vysočina</c:v>
                </c:pt>
                <c:pt idx="6">
                  <c:v>Plzeňský kraj</c:v>
                </c:pt>
                <c:pt idx="7">
                  <c:v>Středočeský kraj</c:v>
                </c:pt>
                <c:pt idx="8">
                  <c:v>Zlínský kraj</c:v>
                </c:pt>
                <c:pt idx="9">
                  <c:v>Ústecký kraj</c:v>
                </c:pt>
                <c:pt idx="10">
                  <c:v>Liberecký kraj</c:v>
                </c:pt>
                <c:pt idx="11">
                  <c:v>Pardubický kraj</c:v>
                </c:pt>
                <c:pt idx="12">
                  <c:v>Karlovarský kraj</c:v>
                </c:pt>
                <c:pt idx="13">
                  <c:v>Jihočeský kraj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11</c:v>
                </c:pt>
                <c:pt idx="1">
                  <c:v>9</c:v>
                </c:pt>
                <c:pt idx="2">
                  <c:v>8</c:v>
                </c:pt>
                <c:pt idx="3">
                  <c:v>6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53-488E-831F-7BBDE2BE3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28231464"/>
        <c:axId val="328226368"/>
      </c:barChart>
      <c:catAx>
        <c:axId val="328231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cs-CZ" b="0">
                    <a:solidFill>
                      <a:schemeClr val="tx1"/>
                    </a:solidFill>
                  </a:rPr>
                  <a:t>Kraj</a:t>
                </a:r>
              </a:p>
            </c:rich>
          </c:tx>
          <c:layout>
            <c:manualLayout>
              <c:xMode val="edge"/>
              <c:yMode val="edge"/>
              <c:x val="0.92035769823442903"/>
              <c:y val="0.8288580465623185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00"/>
            </a:pPr>
            <a:endParaRPr lang="cs-CZ"/>
          </a:p>
        </c:txPr>
        <c:crossAx val="328226368"/>
        <c:crosses val="autoZero"/>
        <c:auto val="1"/>
        <c:lblAlgn val="ctr"/>
        <c:lblOffset val="240"/>
        <c:tickLblSkip val="1"/>
        <c:tickMarkSkip val="1"/>
        <c:noMultiLvlLbl val="0"/>
      </c:catAx>
      <c:valAx>
        <c:axId val="328226368"/>
        <c:scaling>
          <c:orientation val="minMax"/>
          <c:max val="14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cs-CZ" b="0">
                    <a:solidFill>
                      <a:schemeClr val="tx1"/>
                    </a:solidFill>
                  </a:rPr>
                  <a:t>Počet center</a:t>
                </a:r>
              </a:p>
            </c:rich>
          </c:tx>
          <c:layout>
            <c:manualLayout>
              <c:xMode val="edge"/>
              <c:yMode val="edge"/>
              <c:x val="1.8861952600752491E-2"/>
              <c:y val="0.1569442637602356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cs-CZ"/>
          </a:p>
        </c:txPr>
        <c:crossAx val="32823146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n-US" sz="1197" b="1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90579C-6DE3-496B-9D80-7999EE5E9C1C}" type="doc">
      <dgm:prSet loTypeId="urn:microsoft.com/office/officeart/2005/8/layout/bProcess3" loCatId="process" qsTypeId="urn:microsoft.com/office/officeart/2005/8/quickstyle/simple1" qsCatId="simple" csTypeId="urn:microsoft.com/office/officeart/2005/8/colors/accent1_3" csCatId="accent1" phldr="1"/>
      <dgm:spPr/>
    </dgm:pt>
    <dgm:pt modelId="{E6665852-FD37-421B-AF43-6540533BBEF2}">
      <dgm:prSet phldrT="[Text]"/>
      <dgm:spPr>
        <a:xfrm>
          <a:off x="1737" y="254737"/>
          <a:ext cx="1861660" cy="1116996"/>
        </a:xfrm>
        <a:prstGeom prst="rect">
          <a:avLst/>
        </a:prstGeom>
        <a:solidFill>
          <a:srgbClr val="FFCC66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 b="1">
              <a:solidFill>
                <a:srgbClr val="44546A"/>
              </a:solidFill>
              <a:latin typeface="Arial" panose="020B0604020202020204"/>
              <a:ea typeface="+mn-ea"/>
              <a:cs typeface="+mn-cs"/>
            </a:rPr>
            <a:t>Asymptomatický muž </a:t>
          </a:r>
        </a:p>
        <a:p>
          <a:pPr>
            <a:buNone/>
          </a:pPr>
          <a:r>
            <a:rPr lang="cs-CZ" b="1">
              <a:solidFill>
                <a:srgbClr val="44546A"/>
              </a:solidFill>
              <a:latin typeface="Arial" panose="020B0604020202020204"/>
              <a:ea typeface="+mn-ea"/>
              <a:cs typeface="+mn-cs"/>
            </a:rPr>
            <a:t>50-70 let</a:t>
          </a:r>
        </a:p>
      </dgm:t>
    </dgm:pt>
    <dgm:pt modelId="{D19F9ABC-50A2-4E1F-A119-00B678918B3B}" type="parTrans" cxnId="{93C744B7-3559-452F-950A-CFBB3B9673D9}">
      <dgm:prSet/>
      <dgm:spPr/>
      <dgm:t>
        <a:bodyPr/>
        <a:lstStyle/>
        <a:p>
          <a:endParaRPr lang="cs-CZ"/>
        </a:p>
      </dgm:t>
    </dgm:pt>
    <dgm:pt modelId="{445A8B4E-9067-4781-8F3B-D81D9C9D89A9}" type="sibTrans" cxnId="{93C744B7-3559-452F-950A-CFBB3B9673D9}">
      <dgm:prSet/>
      <dgm:spPr>
        <a:xfrm>
          <a:off x="1861598" y="767515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4215C785-0A6C-4C19-B016-204B60A5D76E}">
      <dgm:prSet phldrT="[Text]"/>
      <dgm:spPr>
        <a:xfrm>
          <a:off x="2291580" y="254737"/>
          <a:ext cx="1861660" cy="1116996"/>
        </a:xfrm>
        <a:prstGeom prst="rect">
          <a:avLst/>
        </a:prstGeom>
        <a:solidFill>
          <a:srgbClr val="2C2F79">
            <a:shade val="80000"/>
            <a:hueOff val="10512"/>
            <a:satOff val="-5781"/>
            <a:lumOff val="5911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Praktický lékař / Urolog</a:t>
          </a:r>
        </a:p>
      </dgm:t>
    </dgm:pt>
    <dgm:pt modelId="{101F447D-0F8C-4317-B60B-827AF2B5B38D}" type="parTrans" cxnId="{D4194AA3-EB8C-4D79-B5EF-017D01263F90}">
      <dgm:prSet/>
      <dgm:spPr/>
      <dgm:t>
        <a:bodyPr/>
        <a:lstStyle/>
        <a:p>
          <a:endParaRPr lang="cs-CZ"/>
        </a:p>
      </dgm:t>
    </dgm:pt>
    <dgm:pt modelId="{661752A9-8E78-420D-BD7A-0B85617E044E}" type="sibTrans" cxnId="{D4194AA3-EB8C-4D79-B5EF-017D01263F90}">
      <dgm:prSet/>
      <dgm:spPr>
        <a:xfrm>
          <a:off x="4151441" y="767515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12672"/>
              <a:satOff val="-6851"/>
              <a:lumOff val="6746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8BFC8821-038E-42D1-946A-6E37AE95F09F}">
      <dgm:prSet phldrT="[Text]"/>
      <dgm:spPr>
        <a:xfrm>
          <a:off x="4581423" y="254737"/>
          <a:ext cx="1861660" cy="1116996"/>
        </a:xfrm>
        <a:prstGeom prst="rect">
          <a:avLst/>
        </a:prstGeom>
        <a:solidFill>
          <a:srgbClr val="2C2F79">
            <a:shade val="80000"/>
            <a:hueOff val="21025"/>
            <a:satOff val="-11561"/>
            <a:lumOff val="11822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Vyšetření PSA</a:t>
          </a:r>
        </a:p>
      </dgm:t>
    </dgm:pt>
    <dgm:pt modelId="{849D5AC2-DD2E-4FC5-A118-D0CED747C351}" type="parTrans" cxnId="{9BFACCA4-6F63-4163-A82C-D5551EDE98E3}">
      <dgm:prSet/>
      <dgm:spPr/>
      <dgm:t>
        <a:bodyPr/>
        <a:lstStyle/>
        <a:p>
          <a:endParaRPr lang="cs-CZ"/>
        </a:p>
      </dgm:t>
    </dgm:pt>
    <dgm:pt modelId="{89B8F45C-3E4B-41E6-8633-173301D31230}" type="sibTrans" cxnId="{9BFACCA4-6F63-4163-A82C-D5551EDE98E3}">
      <dgm:prSet/>
      <dgm:spPr>
        <a:xfrm>
          <a:off x="6441284" y="767515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25344"/>
              <a:satOff val="-13702"/>
              <a:lumOff val="13493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8B711999-5405-4D46-AE38-2726C21A2C55}">
      <dgm:prSet/>
      <dgm:spPr>
        <a:xfrm>
          <a:off x="6871266" y="254737"/>
          <a:ext cx="1861660" cy="1116996"/>
        </a:xfrm>
        <a:prstGeom prst="rect">
          <a:avLst/>
        </a:prstGeom>
        <a:solidFill>
          <a:srgbClr val="2C2F79">
            <a:shade val="80000"/>
            <a:hueOff val="31537"/>
            <a:satOff val="-17342"/>
            <a:lumOff val="17734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Komplexní vyšetření urologem</a:t>
          </a:r>
        </a:p>
      </dgm:t>
    </dgm:pt>
    <dgm:pt modelId="{B3BC756D-5B95-4C32-A0E3-158B3247197D}" type="parTrans" cxnId="{EFC587D7-D98E-4715-851A-76701440D65F}">
      <dgm:prSet/>
      <dgm:spPr/>
      <dgm:t>
        <a:bodyPr/>
        <a:lstStyle/>
        <a:p>
          <a:endParaRPr lang="cs-CZ"/>
        </a:p>
      </dgm:t>
    </dgm:pt>
    <dgm:pt modelId="{6E3220C2-E078-4ACF-B98D-D786DD701815}" type="sibTrans" cxnId="{EFC587D7-D98E-4715-851A-76701440D65F}">
      <dgm:prSet/>
      <dgm:spPr>
        <a:xfrm>
          <a:off x="932568" y="1369933"/>
          <a:ext cx="6869528" cy="397581"/>
        </a:xfrm>
        <a:custGeom>
          <a:avLst/>
          <a:gdLst/>
          <a:ahLst/>
          <a:cxnLst/>
          <a:rect l="0" t="0" r="0" b="0"/>
          <a:pathLst>
            <a:path>
              <a:moveTo>
                <a:pt x="6869528" y="0"/>
              </a:moveTo>
              <a:lnTo>
                <a:pt x="6869528" y="215890"/>
              </a:lnTo>
              <a:lnTo>
                <a:pt x="0" y="215890"/>
              </a:lnTo>
              <a:lnTo>
                <a:pt x="0" y="397581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38017"/>
              <a:satOff val="-20554"/>
              <a:lumOff val="20239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AA7A61D8-B7C3-4A05-BD70-62F59D17D7F9}">
      <dgm:prSet/>
      <dgm:spPr>
        <a:xfrm>
          <a:off x="1737" y="1799915"/>
          <a:ext cx="1861660" cy="1116996"/>
        </a:xfrm>
        <a:prstGeom prst="rect">
          <a:avLst/>
        </a:prstGeom>
        <a:solidFill>
          <a:srgbClr val="2C2F79">
            <a:shade val="80000"/>
            <a:hueOff val="42050"/>
            <a:satOff val="-23123"/>
            <a:lumOff val="23645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Vyšetření MRI</a:t>
          </a:r>
        </a:p>
      </dgm:t>
    </dgm:pt>
    <dgm:pt modelId="{A81BAD6C-BC9E-4D03-946E-B1B7B8AF8997}" type="parTrans" cxnId="{DBBA3BCB-4EE9-4C1C-B748-3E8CA801962A}">
      <dgm:prSet/>
      <dgm:spPr/>
      <dgm:t>
        <a:bodyPr/>
        <a:lstStyle/>
        <a:p>
          <a:endParaRPr lang="cs-CZ"/>
        </a:p>
      </dgm:t>
    </dgm:pt>
    <dgm:pt modelId="{D466C713-83B0-4FE8-8A98-013DCCFD7018}" type="sibTrans" cxnId="{DBBA3BCB-4EE9-4C1C-B748-3E8CA801962A}">
      <dgm:prSet/>
      <dgm:spPr>
        <a:xfrm>
          <a:off x="1861598" y="2312693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50689"/>
              <a:satOff val="-27405"/>
              <a:lumOff val="26986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731D07E6-6162-41FD-851F-DA6018E7614C}">
      <dgm:prSet/>
      <dgm:spPr>
        <a:xfrm>
          <a:off x="2291580" y="1799915"/>
          <a:ext cx="1861660" cy="1116996"/>
        </a:xfrm>
        <a:prstGeom prst="rect">
          <a:avLst/>
        </a:prstGeom>
        <a:solidFill>
          <a:srgbClr val="2C2F79">
            <a:shade val="80000"/>
            <a:hueOff val="52562"/>
            <a:satOff val="-28903"/>
            <a:lumOff val="29556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Fúzní biopsie s navigací</a:t>
          </a:r>
        </a:p>
      </dgm:t>
    </dgm:pt>
    <dgm:pt modelId="{6AAE6DC3-A98A-4015-9936-6BEE4764B5A0}" type="parTrans" cxnId="{37A1121E-5552-49F7-829E-B75963EBB507}">
      <dgm:prSet/>
      <dgm:spPr/>
      <dgm:t>
        <a:bodyPr/>
        <a:lstStyle/>
        <a:p>
          <a:endParaRPr lang="cs-CZ"/>
        </a:p>
      </dgm:t>
    </dgm:pt>
    <dgm:pt modelId="{E7CBB333-6F79-48AE-98E0-2A721A3D36B5}" type="sibTrans" cxnId="{37A1121E-5552-49F7-829E-B75963EBB507}">
      <dgm:prSet/>
      <dgm:spPr>
        <a:xfrm>
          <a:off x="4151441" y="2312693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63361"/>
              <a:satOff val="-34256"/>
              <a:lumOff val="33732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03A86DC4-651D-480B-99F7-46299F2DD2B4}">
      <dgm:prSet/>
      <dgm:spPr>
        <a:xfrm>
          <a:off x="4581423" y="1799915"/>
          <a:ext cx="1861660" cy="1116996"/>
        </a:xfrm>
        <a:prstGeom prst="rect">
          <a:avLst/>
        </a:prstGeom>
        <a:solidFill>
          <a:srgbClr val="2C2F79">
            <a:shade val="80000"/>
            <a:hueOff val="63074"/>
            <a:satOff val="-34684"/>
            <a:lumOff val="35467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Multidisciplinární léčba zhoubného nádoru</a:t>
          </a:r>
        </a:p>
      </dgm:t>
    </dgm:pt>
    <dgm:pt modelId="{3EC3EA64-A869-4868-8DA4-093A18445927}" type="parTrans" cxnId="{A89D25C9-1EB8-40D7-8161-159033A1EDEC}">
      <dgm:prSet/>
      <dgm:spPr/>
      <dgm:t>
        <a:bodyPr/>
        <a:lstStyle/>
        <a:p>
          <a:endParaRPr lang="cs-CZ"/>
        </a:p>
      </dgm:t>
    </dgm:pt>
    <dgm:pt modelId="{DF9004D0-B161-4F73-95EE-A5C949CBA187}" type="sibTrans" cxnId="{A89D25C9-1EB8-40D7-8161-159033A1EDEC}">
      <dgm:prSet/>
      <dgm:spPr/>
      <dgm:t>
        <a:bodyPr/>
        <a:lstStyle/>
        <a:p>
          <a:endParaRPr lang="cs-CZ"/>
        </a:p>
      </dgm:t>
    </dgm:pt>
    <dgm:pt modelId="{D8F0D886-AF0D-432E-98C2-B4E58E357940}" type="pres">
      <dgm:prSet presAssocID="{6A90579C-6DE3-496B-9D80-7999EE5E9C1C}" presName="Name0" presStyleCnt="0">
        <dgm:presLayoutVars>
          <dgm:dir/>
          <dgm:resizeHandles val="exact"/>
        </dgm:presLayoutVars>
      </dgm:prSet>
      <dgm:spPr/>
    </dgm:pt>
    <dgm:pt modelId="{64982983-02E1-46F6-A1D8-265EAC92BDD4}" type="pres">
      <dgm:prSet presAssocID="{E6665852-FD37-421B-AF43-6540533BBEF2}" presName="node" presStyleLbl="node1" presStyleIdx="0" presStyleCnt="7">
        <dgm:presLayoutVars>
          <dgm:bulletEnabled val="1"/>
        </dgm:presLayoutVars>
      </dgm:prSet>
      <dgm:spPr/>
    </dgm:pt>
    <dgm:pt modelId="{2E68BAE9-DE98-4638-8CD8-A4654E217F8D}" type="pres">
      <dgm:prSet presAssocID="{445A8B4E-9067-4781-8F3B-D81D9C9D89A9}" presName="sibTrans" presStyleLbl="sibTrans1D1" presStyleIdx="0" presStyleCnt="6"/>
      <dgm:spPr/>
    </dgm:pt>
    <dgm:pt modelId="{100DBD1C-3C8C-4A65-B776-71A4096EAC73}" type="pres">
      <dgm:prSet presAssocID="{445A8B4E-9067-4781-8F3B-D81D9C9D89A9}" presName="connectorText" presStyleLbl="sibTrans1D1" presStyleIdx="0" presStyleCnt="6"/>
      <dgm:spPr/>
    </dgm:pt>
    <dgm:pt modelId="{85F53AB3-70EB-4AD7-8E57-CE2419591BAC}" type="pres">
      <dgm:prSet presAssocID="{4215C785-0A6C-4C19-B016-204B60A5D76E}" presName="node" presStyleLbl="node1" presStyleIdx="1" presStyleCnt="7">
        <dgm:presLayoutVars>
          <dgm:bulletEnabled val="1"/>
        </dgm:presLayoutVars>
      </dgm:prSet>
      <dgm:spPr/>
    </dgm:pt>
    <dgm:pt modelId="{50D70200-6301-4DD6-A5B1-4E6CE10BA552}" type="pres">
      <dgm:prSet presAssocID="{661752A9-8E78-420D-BD7A-0B85617E044E}" presName="sibTrans" presStyleLbl="sibTrans1D1" presStyleIdx="1" presStyleCnt="6"/>
      <dgm:spPr/>
    </dgm:pt>
    <dgm:pt modelId="{0BC5A92B-66FD-4FD8-805C-1E578ABC1709}" type="pres">
      <dgm:prSet presAssocID="{661752A9-8E78-420D-BD7A-0B85617E044E}" presName="connectorText" presStyleLbl="sibTrans1D1" presStyleIdx="1" presStyleCnt="6"/>
      <dgm:spPr/>
    </dgm:pt>
    <dgm:pt modelId="{1F603E0C-E822-4337-8717-E3A3F6D74299}" type="pres">
      <dgm:prSet presAssocID="{8BFC8821-038E-42D1-946A-6E37AE95F09F}" presName="node" presStyleLbl="node1" presStyleIdx="2" presStyleCnt="7">
        <dgm:presLayoutVars>
          <dgm:bulletEnabled val="1"/>
        </dgm:presLayoutVars>
      </dgm:prSet>
      <dgm:spPr/>
    </dgm:pt>
    <dgm:pt modelId="{52D63CAF-C5A9-4B08-8B3D-E16E84E41CDA}" type="pres">
      <dgm:prSet presAssocID="{89B8F45C-3E4B-41E6-8633-173301D31230}" presName="sibTrans" presStyleLbl="sibTrans1D1" presStyleIdx="2" presStyleCnt="6"/>
      <dgm:spPr/>
    </dgm:pt>
    <dgm:pt modelId="{794E9295-25DE-4A3B-9690-ABCA311E16AD}" type="pres">
      <dgm:prSet presAssocID="{89B8F45C-3E4B-41E6-8633-173301D31230}" presName="connectorText" presStyleLbl="sibTrans1D1" presStyleIdx="2" presStyleCnt="6"/>
      <dgm:spPr/>
    </dgm:pt>
    <dgm:pt modelId="{505820DD-CE8F-4257-9223-C7E6F801DE6E}" type="pres">
      <dgm:prSet presAssocID="{8B711999-5405-4D46-AE38-2726C21A2C55}" presName="node" presStyleLbl="node1" presStyleIdx="3" presStyleCnt="7">
        <dgm:presLayoutVars>
          <dgm:bulletEnabled val="1"/>
        </dgm:presLayoutVars>
      </dgm:prSet>
      <dgm:spPr/>
    </dgm:pt>
    <dgm:pt modelId="{B0DA2A5F-73CB-4120-94DC-DBE652B5EB61}" type="pres">
      <dgm:prSet presAssocID="{6E3220C2-E078-4ACF-B98D-D786DD701815}" presName="sibTrans" presStyleLbl="sibTrans1D1" presStyleIdx="3" presStyleCnt="6"/>
      <dgm:spPr/>
    </dgm:pt>
    <dgm:pt modelId="{7F009E46-665C-4DC4-B162-FD240AA18AC1}" type="pres">
      <dgm:prSet presAssocID="{6E3220C2-E078-4ACF-B98D-D786DD701815}" presName="connectorText" presStyleLbl="sibTrans1D1" presStyleIdx="3" presStyleCnt="6"/>
      <dgm:spPr/>
    </dgm:pt>
    <dgm:pt modelId="{E3BCF90A-3738-4D55-9A36-4A4728CD45ED}" type="pres">
      <dgm:prSet presAssocID="{AA7A61D8-B7C3-4A05-BD70-62F59D17D7F9}" presName="node" presStyleLbl="node1" presStyleIdx="4" presStyleCnt="7">
        <dgm:presLayoutVars>
          <dgm:bulletEnabled val="1"/>
        </dgm:presLayoutVars>
      </dgm:prSet>
      <dgm:spPr/>
    </dgm:pt>
    <dgm:pt modelId="{CFAAD3C9-2D86-452A-A754-F39FC7EEFA32}" type="pres">
      <dgm:prSet presAssocID="{D466C713-83B0-4FE8-8A98-013DCCFD7018}" presName="sibTrans" presStyleLbl="sibTrans1D1" presStyleIdx="4" presStyleCnt="6"/>
      <dgm:spPr/>
    </dgm:pt>
    <dgm:pt modelId="{D471E1A7-998F-44C4-9A09-EEB5ECBEAEC1}" type="pres">
      <dgm:prSet presAssocID="{D466C713-83B0-4FE8-8A98-013DCCFD7018}" presName="connectorText" presStyleLbl="sibTrans1D1" presStyleIdx="4" presStyleCnt="6"/>
      <dgm:spPr/>
    </dgm:pt>
    <dgm:pt modelId="{188FAFF7-49A8-41BE-BA58-A99848DB5717}" type="pres">
      <dgm:prSet presAssocID="{731D07E6-6162-41FD-851F-DA6018E7614C}" presName="node" presStyleLbl="node1" presStyleIdx="5" presStyleCnt="7">
        <dgm:presLayoutVars>
          <dgm:bulletEnabled val="1"/>
        </dgm:presLayoutVars>
      </dgm:prSet>
      <dgm:spPr/>
    </dgm:pt>
    <dgm:pt modelId="{936EBAEE-01B2-44B2-9C06-040995543730}" type="pres">
      <dgm:prSet presAssocID="{E7CBB333-6F79-48AE-98E0-2A721A3D36B5}" presName="sibTrans" presStyleLbl="sibTrans1D1" presStyleIdx="5" presStyleCnt="6"/>
      <dgm:spPr/>
    </dgm:pt>
    <dgm:pt modelId="{0B1ECD26-8860-454F-B0C6-A558E31661E7}" type="pres">
      <dgm:prSet presAssocID="{E7CBB333-6F79-48AE-98E0-2A721A3D36B5}" presName="connectorText" presStyleLbl="sibTrans1D1" presStyleIdx="5" presStyleCnt="6"/>
      <dgm:spPr/>
    </dgm:pt>
    <dgm:pt modelId="{96FBDE07-2AB1-4226-B314-C2A0479A280D}" type="pres">
      <dgm:prSet presAssocID="{03A86DC4-651D-480B-99F7-46299F2DD2B4}" presName="node" presStyleLbl="node1" presStyleIdx="6" presStyleCnt="7">
        <dgm:presLayoutVars>
          <dgm:bulletEnabled val="1"/>
        </dgm:presLayoutVars>
      </dgm:prSet>
      <dgm:spPr/>
    </dgm:pt>
  </dgm:ptLst>
  <dgm:cxnLst>
    <dgm:cxn modelId="{D4B1050F-4727-45D7-9093-A38113C5452F}" type="presOf" srcId="{E7CBB333-6F79-48AE-98E0-2A721A3D36B5}" destId="{936EBAEE-01B2-44B2-9C06-040995543730}" srcOrd="0" destOrd="0" presId="urn:microsoft.com/office/officeart/2005/8/layout/bProcess3"/>
    <dgm:cxn modelId="{7F1EBB1C-C0AB-4370-936E-329294B99B91}" type="presOf" srcId="{731D07E6-6162-41FD-851F-DA6018E7614C}" destId="{188FAFF7-49A8-41BE-BA58-A99848DB5717}" srcOrd="0" destOrd="0" presId="urn:microsoft.com/office/officeart/2005/8/layout/bProcess3"/>
    <dgm:cxn modelId="{37A1121E-5552-49F7-829E-B75963EBB507}" srcId="{6A90579C-6DE3-496B-9D80-7999EE5E9C1C}" destId="{731D07E6-6162-41FD-851F-DA6018E7614C}" srcOrd="5" destOrd="0" parTransId="{6AAE6DC3-A98A-4015-9936-6BEE4764B5A0}" sibTransId="{E7CBB333-6F79-48AE-98E0-2A721A3D36B5}"/>
    <dgm:cxn modelId="{D140C622-8FB7-4C4C-850A-5BA2F8165EE1}" type="presOf" srcId="{E6665852-FD37-421B-AF43-6540533BBEF2}" destId="{64982983-02E1-46F6-A1D8-265EAC92BDD4}" srcOrd="0" destOrd="0" presId="urn:microsoft.com/office/officeart/2005/8/layout/bProcess3"/>
    <dgm:cxn modelId="{36BA9D24-96C6-4EF7-8B58-40209373A8B0}" type="presOf" srcId="{6E3220C2-E078-4ACF-B98D-D786DD701815}" destId="{7F009E46-665C-4DC4-B162-FD240AA18AC1}" srcOrd="1" destOrd="0" presId="urn:microsoft.com/office/officeart/2005/8/layout/bProcess3"/>
    <dgm:cxn modelId="{30119460-C853-4D07-A5F6-9E9DC2D51B7D}" type="presOf" srcId="{661752A9-8E78-420D-BD7A-0B85617E044E}" destId="{0BC5A92B-66FD-4FD8-805C-1E578ABC1709}" srcOrd="1" destOrd="0" presId="urn:microsoft.com/office/officeart/2005/8/layout/bProcess3"/>
    <dgm:cxn modelId="{1DBBFB6C-F232-4827-9E39-795D73B23525}" type="presOf" srcId="{03A86DC4-651D-480B-99F7-46299F2DD2B4}" destId="{96FBDE07-2AB1-4226-B314-C2A0479A280D}" srcOrd="0" destOrd="0" presId="urn:microsoft.com/office/officeart/2005/8/layout/bProcess3"/>
    <dgm:cxn modelId="{420FD17E-9D15-4043-B6D9-70C0D5FD3412}" type="presOf" srcId="{6E3220C2-E078-4ACF-B98D-D786DD701815}" destId="{B0DA2A5F-73CB-4120-94DC-DBE652B5EB61}" srcOrd="0" destOrd="0" presId="urn:microsoft.com/office/officeart/2005/8/layout/bProcess3"/>
    <dgm:cxn modelId="{07A4F682-1D19-40A1-A096-FD74C01088F5}" type="presOf" srcId="{8BFC8821-038E-42D1-946A-6E37AE95F09F}" destId="{1F603E0C-E822-4337-8717-E3A3F6D74299}" srcOrd="0" destOrd="0" presId="urn:microsoft.com/office/officeart/2005/8/layout/bProcess3"/>
    <dgm:cxn modelId="{78E1F39B-28FC-4B10-BB26-7089A944FF5C}" type="presOf" srcId="{445A8B4E-9067-4781-8F3B-D81D9C9D89A9}" destId="{2E68BAE9-DE98-4638-8CD8-A4654E217F8D}" srcOrd="0" destOrd="0" presId="urn:microsoft.com/office/officeart/2005/8/layout/bProcess3"/>
    <dgm:cxn modelId="{F451D19D-5159-458B-94C4-B59B71B47DEC}" type="presOf" srcId="{89B8F45C-3E4B-41E6-8633-173301D31230}" destId="{52D63CAF-C5A9-4B08-8B3D-E16E84E41CDA}" srcOrd="0" destOrd="0" presId="urn:microsoft.com/office/officeart/2005/8/layout/bProcess3"/>
    <dgm:cxn modelId="{D4194AA3-EB8C-4D79-B5EF-017D01263F90}" srcId="{6A90579C-6DE3-496B-9D80-7999EE5E9C1C}" destId="{4215C785-0A6C-4C19-B016-204B60A5D76E}" srcOrd="1" destOrd="0" parTransId="{101F447D-0F8C-4317-B60B-827AF2B5B38D}" sibTransId="{661752A9-8E78-420D-BD7A-0B85617E044E}"/>
    <dgm:cxn modelId="{9BFACCA4-6F63-4163-A82C-D5551EDE98E3}" srcId="{6A90579C-6DE3-496B-9D80-7999EE5E9C1C}" destId="{8BFC8821-038E-42D1-946A-6E37AE95F09F}" srcOrd="2" destOrd="0" parTransId="{849D5AC2-DD2E-4FC5-A118-D0CED747C351}" sibTransId="{89B8F45C-3E4B-41E6-8633-173301D31230}"/>
    <dgm:cxn modelId="{68F4E4AD-0B6E-4E2F-B727-3D9D1E0D9898}" type="presOf" srcId="{661752A9-8E78-420D-BD7A-0B85617E044E}" destId="{50D70200-6301-4DD6-A5B1-4E6CE10BA552}" srcOrd="0" destOrd="0" presId="urn:microsoft.com/office/officeart/2005/8/layout/bProcess3"/>
    <dgm:cxn modelId="{C1E57DB1-0AC5-42B0-802B-4ABCE25EB949}" type="presOf" srcId="{E7CBB333-6F79-48AE-98E0-2A721A3D36B5}" destId="{0B1ECD26-8860-454F-B0C6-A558E31661E7}" srcOrd="1" destOrd="0" presId="urn:microsoft.com/office/officeart/2005/8/layout/bProcess3"/>
    <dgm:cxn modelId="{C42E14B2-63BF-41C1-8E28-FB42E4574D37}" type="presOf" srcId="{445A8B4E-9067-4781-8F3B-D81D9C9D89A9}" destId="{100DBD1C-3C8C-4A65-B776-71A4096EAC73}" srcOrd="1" destOrd="0" presId="urn:microsoft.com/office/officeart/2005/8/layout/bProcess3"/>
    <dgm:cxn modelId="{93C744B7-3559-452F-950A-CFBB3B9673D9}" srcId="{6A90579C-6DE3-496B-9D80-7999EE5E9C1C}" destId="{E6665852-FD37-421B-AF43-6540533BBEF2}" srcOrd="0" destOrd="0" parTransId="{D19F9ABC-50A2-4E1F-A119-00B678918B3B}" sibTransId="{445A8B4E-9067-4781-8F3B-D81D9C9D89A9}"/>
    <dgm:cxn modelId="{543B8BC8-7587-4541-B9E9-3FA51CDED9B5}" type="presOf" srcId="{D466C713-83B0-4FE8-8A98-013DCCFD7018}" destId="{D471E1A7-998F-44C4-9A09-EEB5ECBEAEC1}" srcOrd="1" destOrd="0" presId="urn:microsoft.com/office/officeart/2005/8/layout/bProcess3"/>
    <dgm:cxn modelId="{A89D25C9-1EB8-40D7-8161-159033A1EDEC}" srcId="{6A90579C-6DE3-496B-9D80-7999EE5E9C1C}" destId="{03A86DC4-651D-480B-99F7-46299F2DD2B4}" srcOrd="6" destOrd="0" parTransId="{3EC3EA64-A869-4868-8DA4-093A18445927}" sibTransId="{DF9004D0-B161-4F73-95EE-A5C949CBA187}"/>
    <dgm:cxn modelId="{DBBA3BCB-4EE9-4C1C-B748-3E8CA801962A}" srcId="{6A90579C-6DE3-496B-9D80-7999EE5E9C1C}" destId="{AA7A61D8-B7C3-4A05-BD70-62F59D17D7F9}" srcOrd="4" destOrd="0" parTransId="{A81BAD6C-BC9E-4D03-946E-B1B7B8AF8997}" sibTransId="{D466C713-83B0-4FE8-8A98-013DCCFD7018}"/>
    <dgm:cxn modelId="{EFC587D7-D98E-4715-851A-76701440D65F}" srcId="{6A90579C-6DE3-496B-9D80-7999EE5E9C1C}" destId="{8B711999-5405-4D46-AE38-2726C21A2C55}" srcOrd="3" destOrd="0" parTransId="{B3BC756D-5B95-4C32-A0E3-158B3247197D}" sibTransId="{6E3220C2-E078-4ACF-B98D-D786DD701815}"/>
    <dgm:cxn modelId="{E35AD7DA-58FD-4B11-A8EB-62B4337C29E4}" type="presOf" srcId="{89B8F45C-3E4B-41E6-8633-173301D31230}" destId="{794E9295-25DE-4A3B-9690-ABCA311E16AD}" srcOrd="1" destOrd="0" presId="urn:microsoft.com/office/officeart/2005/8/layout/bProcess3"/>
    <dgm:cxn modelId="{A787B9E1-8FAD-4426-AAA9-F564FDEB473B}" type="presOf" srcId="{6A90579C-6DE3-496B-9D80-7999EE5E9C1C}" destId="{D8F0D886-AF0D-432E-98C2-B4E58E357940}" srcOrd="0" destOrd="0" presId="urn:microsoft.com/office/officeart/2005/8/layout/bProcess3"/>
    <dgm:cxn modelId="{9EE7E4E5-4369-4EAA-987B-72C5B332390C}" type="presOf" srcId="{8B711999-5405-4D46-AE38-2726C21A2C55}" destId="{505820DD-CE8F-4257-9223-C7E6F801DE6E}" srcOrd="0" destOrd="0" presId="urn:microsoft.com/office/officeart/2005/8/layout/bProcess3"/>
    <dgm:cxn modelId="{BAB7BCEC-B362-4924-BA5A-CA0D055394D8}" type="presOf" srcId="{D466C713-83B0-4FE8-8A98-013DCCFD7018}" destId="{CFAAD3C9-2D86-452A-A754-F39FC7EEFA32}" srcOrd="0" destOrd="0" presId="urn:microsoft.com/office/officeart/2005/8/layout/bProcess3"/>
    <dgm:cxn modelId="{0AE2E5F2-66B0-4CC8-8764-C5646038D49D}" type="presOf" srcId="{4215C785-0A6C-4C19-B016-204B60A5D76E}" destId="{85F53AB3-70EB-4AD7-8E57-CE2419591BAC}" srcOrd="0" destOrd="0" presId="urn:microsoft.com/office/officeart/2005/8/layout/bProcess3"/>
    <dgm:cxn modelId="{C0C299FB-4267-4CB3-AF27-9B800BA911FD}" type="presOf" srcId="{AA7A61D8-B7C3-4A05-BD70-62F59D17D7F9}" destId="{E3BCF90A-3738-4D55-9A36-4A4728CD45ED}" srcOrd="0" destOrd="0" presId="urn:microsoft.com/office/officeart/2005/8/layout/bProcess3"/>
    <dgm:cxn modelId="{CDDB9FAE-0FA5-4DDE-8AE6-7F49DBB413A1}" type="presParOf" srcId="{D8F0D886-AF0D-432E-98C2-B4E58E357940}" destId="{64982983-02E1-46F6-A1D8-265EAC92BDD4}" srcOrd="0" destOrd="0" presId="urn:microsoft.com/office/officeart/2005/8/layout/bProcess3"/>
    <dgm:cxn modelId="{CC4A2EEB-A595-4D29-ADB0-A2220021947F}" type="presParOf" srcId="{D8F0D886-AF0D-432E-98C2-B4E58E357940}" destId="{2E68BAE9-DE98-4638-8CD8-A4654E217F8D}" srcOrd="1" destOrd="0" presId="urn:microsoft.com/office/officeart/2005/8/layout/bProcess3"/>
    <dgm:cxn modelId="{7268EC5C-883A-4280-97F4-FA424DE49577}" type="presParOf" srcId="{2E68BAE9-DE98-4638-8CD8-A4654E217F8D}" destId="{100DBD1C-3C8C-4A65-B776-71A4096EAC73}" srcOrd="0" destOrd="0" presId="urn:microsoft.com/office/officeart/2005/8/layout/bProcess3"/>
    <dgm:cxn modelId="{8FF81363-4422-4CB7-89D2-6D155C7D8691}" type="presParOf" srcId="{D8F0D886-AF0D-432E-98C2-B4E58E357940}" destId="{85F53AB3-70EB-4AD7-8E57-CE2419591BAC}" srcOrd="2" destOrd="0" presId="urn:microsoft.com/office/officeart/2005/8/layout/bProcess3"/>
    <dgm:cxn modelId="{7BC78691-F936-4394-8F6C-6DCE3108C505}" type="presParOf" srcId="{D8F0D886-AF0D-432E-98C2-B4E58E357940}" destId="{50D70200-6301-4DD6-A5B1-4E6CE10BA552}" srcOrd="3" destOrd="0" presId="urn:microsoft.com/office/officeart/2005/8/layout/bProcess3"/>
    <dgm:cxn modelId="{92B3B143-E264-4C65-ABB9-66AB497F1676}" type="presParOf" srcId="{50D70200-6301-4DD6-A5B1-4E6CE10BA552}" destId="{0BC5A92B-66FD-4FD8-805C-1E578ABC1709}" srcOrd="0" destOrd="0" presId="urn:microsoft.com/office/officeart/2005/8/layout/bProcess3"/>
    <dgm:cxn modelId="{0AD7725E-6784-45A5-8331-DF7A53C1AA91}" type="presParOf" srcId="{D8F0D886-AF0D-432E-98C2-B4E58E357940}" destId="{1F603E0C-E822-4337-8717-E3A3F6D74299}" srcOrd="4" destOrd="0" presId="urn:microsoft.com/office/officeart/2005/8/layout/bProcess3"/>
    <dgm:cxn modelId="{646FC6F3-9DDB-476E-B898-B9F57C7B7BEB}" type="presParOf" srcId="{D8F0D886-AF0D-432E-98C2-B4E58E357940}" destId="{52D63CAF-C5A9-4B08-8B3D-E16E84E41CDA}" srcOrd="5" destOrd="0" presId="urn:microsoft.com/office/officeart/2005/8/layout/bProcess3"/>
    <dgm:cxn modelId="{0CA57E1C-79DA-4F6F-87C0-4523C7CBCF78}" type="presParOf" srcId="{52D63CAF-C5A9-4B08-8B3D-E16E84E41CDA}" destId="{794E9295-25DE-4A3B-9690-ABCA311E16AD}" srcOrd="0" destOrd="0" presId="urn:microsoft.com/office/officeart/2005/8/layout/bProcess3"/>
    <dgm:cxn modelId="{830C1147-145D-4D78-9396-391C3ADA334F}" type="presParOf" srcId="{D8F0D886-AF0D-432E-98C2-B4E58E357940}" destId="{505820DD-CE8F-4257-9223-C7E6F801DE6E}" srcOrd="6" destOrd="0" presId="urn:microsoft.com/office/officeart/2005/8/layout/bProcess3"/>
    <dgm:cxn modelId="{DA5C5AC0-FE51-4D15-B7BE-F6E5556732C3}" type="presParOf" srcId="{D8F0D886-AF0D-432E-98C2-B4E58E357940}" destId="{B0DA2A5F-73CB-4120-94DC-DBE652B5EB61}" srcOrd="7" destOrd="0" presId="urn:microsoft.com/office/officeart/2005/8/layout/bProcess3"/>
    <dgm:cxn modelId="{E2BE06F0-77F8-451C-B43C-F459537E4321}" type="presParOf" srcId="{B0DA2A5F-73CB-4120-94DC-DBE652B5EB61}" destId="{7F009E46-665C-4DC4-B162-FD240AA18AC1}" srcOrd="0" destOrd="0" presId="urn:microsoft.com/office/officeart/2005/8/layout/bProcess3"/>
    <dgm:cxn modelId="{11546DF4-E062-4EFA-A4CA-D1A27EE1A992}" type="presParOf" srcId="{D8F0D886-AF0D-432E-98C2-B4E58E357940}" destId="{E3BCF90A-3738-4D55-9A36-4A4728CD45ED}" srcOrd="8" destOrd="0" presId="urn:microsoft.com/office/officeart/2005/8/layout/bProcess3"/>
    <dgm:cxn modelId="{A716F88A-2AEA-4732-AFE0-1BE0AD1783FF}" type="presParOf" srcId="{D8F0D886-AF0D-432E-98C2-B4E58E357940}" destId="{CFAAD3C9-2D86-452A-A754-F39FC7EEFA32}" srcOrd="9" destOrd="0" presId="urn:microsoft.com/office/officeart/2005/8/layout/bProcess3"/>
    <dgm:cxn modelId="{18A43497-CEC0-4158-9DDA-4FBAF546466F}" type="presParOf" srcId="{CFAAD3C9-2D86-452A-A754-F39FC7EEFA32}" destId="{D471E1A7-998F-44C4-9A09-EEB5ECBEAEC1}" srcOrd="0" destOrd="0" presId="urn:microsoft.com/office/officeart/2005/8/layout/bProcess3"/>
    <dgm:cxn modelId="{511360AA-6F00-4EC4-8C34-7B2ACA5EDE4F}" type="presParOf" srcId="{D8F0D886-AF0D-432E-98C2-B4E58E357940}" destId="{188FAFF7-49A8-41BE-BA58-A99848DB5717}" srcOrd="10" destOrd="0" presId="urn:microsoft.com/office/officeart/2005/8/layout/bProcess3"/>
    <dgm:cxn modelId="{A8D2C75C-9A7D-4005-BF8D-D15112F1FCEF}" type="presParOf" srcId="{D8F0D886-AF0D-432E-98C2-B4E58E357940}" destId="{936EBAEE-01B2-44B2-9C06-040995543730}" srcOrd="11" destOrd="0" presId="urn:microsoft.com/office/officeart/2005/8/layout/bProcess3"/>
    <dgm:cxn modelId="{0F170160-E116-407C-B695-3911A67010C6}" type="presParOf" srcId="{936EBAEE-01B2-44B2-9C06-040995543730}" destId="{0B1ECD26-8860-454F-B0C6-A558E31661E7}" srcOrd="0" destOrd="0" presId="urn:microsoft.com/office/officeart/2005/8/layout/bProcess3"/>
    <dgm:cxn modelId="{22BD285D-39CD-4180-ADC1-C4A91273D971}" type="presParOf" srcId="{D8F0D886-AF0D-432E-98C2-B4E58E357940}" destId="{96FBDE07-2AB1-4226-B314-C2A0479A280D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90579C-6DE3-496B-9D80-7999EE5E9C1C}" type="doc">
      <dgm:prSet loTypeId="urn:microsoft.com/office/officeart/2005/8/layout/bProcess3" loCatId="process" qsTypeId="urn:microsoft.com/office/officeart/2005/8/quickstyle/simple1" qsCatId="simple" csTypeId="urn:microsoft.com/office/officeart/2005/8/colors/colorful2" csCatId="colorful" phldr="1"/>
      <dgm:spPr/>
    </dgm:pt>
    <dgm:pt modelId="{E6665852-FD37-421B-AF43-6540533BBEF2}">
      <dgm:prSet phldrT="[Text]"/>
      <dgm:spPr>
        <a:xfrm>
          <a:off x="136443" y="1609"/>
          <a:ext cx="2215685" cy="1329411"/>
        </a:xfrm>
        <a:prstGeom prst="rect">
          <a:avLst/>
        </a:prstGeom>
        <a:solidFill>
          <a:srgbClr val="93A8CD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Muž ve věku </a:t>
          </a:r>
        </a:p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65 - 67 let</a:t>
          </a:r>
        </a:p>
      </dgm:t>
    </dgm:pt>
    <dgm:pt modelId="{D19F9ABC-50A2-4E1F-A119-00B678918B3B}" type="parTrans" cxnId="{93C744B7-3559-452F-950A-CFBB3B9673D9}">
      <dgm:prSet/>
      <dgm:spPr/>
      <dgm:t>
        <a:bodyPr/>
        <a:lstStyle/>
        <a:p>
          <a:endParaRPr lang="cs-CZ"/>
        </a:p>
      </dgm:t>
    </dgm:pt>
    <dgm:pt modelId="{445A8B4E-9067-4781-8F3B-D81D9C9D89A9}" type="sibTrans" cxnId="{93C744B7-3559-452F-950A-CFBB3B9673D9}">
      <dgm:prSet/>
      <dgm:spPr>
        <a:xfrm>
          <a:off x="2350328" y="620594"/>
          <a:ext cx="4790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007" y="45720"/>
              </a:lnTo>
            </a:path>
          </a:pathLst>
        </a:custGeom>
        <a:noFill/>
        <a:ln w="6350" cap="flat" cmpd="sng" algn="ctr">
          <a:solidFill>
            <a:srgbClr val="93A8CD"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4215C785-0A6C-4C19-B016-204B60A5D76E}">
      <dgm:prSet phldrT="[Text]"/>
      <dgm:spPr>
        <a:xfrm>
          <a:off x="2861736" y="1609"/>
          <a:ext cx="2215685" cy="1329411"/>
        </a:xfrm>
        <a:prstGeom prst="rect">
          <a:avLst/>
        </a:prstGeom>
        <a:solidFill>
          <a:srgbClr val="93A8CD">
            <a:hueOff val="1981863"/>
            <a:satOff val="8393"/>
            <a:lumOff val="-4461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Praktický lékař</a:t>
          </a:r>
        </a:p>
      </dgm:t>
    </dgm:pt>
    <dgm:pt modelId="{101F447D-0F8C-4317-B60B-827AF2B5B38D}" type="parTrans" cxnId="{D4194AA3-EB8C-4D79-B5EF-017D01263F90}">
      <dgm:prSet/>
      <dgm:spPr/>
      <dgm:t>
        <a:bodyPr/>
        <a:lstStyle/>
        <a:p>
          <a:endParaRPr lang="cs-CZ"/>
        </a:p>
      </dgm:t>
    </dgm:pt>
    <dgm:pt modelId="{661752A9-8E78-420D-BD7A-0B85617E044E}" type="sibTrans" cxnId="{D4194AA3-EB8C-4D79-B5EF-017D01263F90}">
      <dgm:prSet/>
      <dgm:spPr>
        <a:xfrm>
          <a:off x="5075622" y="620594"/>
          <a:ext cx="4790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007" y="45720"/>
              </a:lnTo>
            </a:path>
          </a:pathLst>
        </a:custGeom>
        <a:noFill/>
        <a:ln w="6350" cap="flat" cmpd="sng" algn="ctr">
          <a:solidFill>
            <a:srgbClr val="93A8CD">
              <a:hueOff val="2642484"/>
              <a:satOff val="11191"/>
              <a:lumOff val="-5948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8BFC8821-038E-42D1-946A-6E37AE95F09F}">
      <dgm:prSet phldrT="[Text]"/>
      <dgm:spPr>
        <a:xfrm>
          <a:off x="5587029" y="1609"/>
          <a:ext cx="2215685" cy="1329411"/>
        </a:xfrm>
        <a:prstGeom prst="rect">
          <a:avLst/>
        </a:prstGeom>
        <a:solidFill>
          <a:srgbClr val="93A8CD">
            <a:hueOff val="3963725"/>
            <a:satOff val="16786"/>
            <a:lumOff val="-8921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Akreditovaná pracoviště ultrasonografie</a:t>
          </a:r>
        </a:p>
      </dgm:t>
    </dgm:pt>
    <dgm:pt modelId="{849D5AC2-DD2E-4FC5-A118-D0CED747C351}" type="parTrans" cxnId="{9BFACCA4-6F63-4163-A82C-D5551EDE98E3}">
      <dgm:prSet/>
      <dgm:spPr/>
      <dgm:t>
        <a:bodyPr/>
        <a:lstStyle/>
        <a:p>
          <a:endParaRPr lang="cs-CZ"/>
        </a:p>
      </dgm:t>
    </dgm:pt>
    <dgm:pt modelId="{89B8F45C-3E4B-41E6-8633-173301D31230}" type="sibTrans" cxnId="{9BFACCA4-6F63-4163-A82C-D5551EDE98E3}">
      <dgm:prSet/>
      <dgm:spPr>
        <a:xfrm>
          <a:off x="7800915" y="620594"/>
          <a:ext cx="4790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007" y="45720"/>
              </a:lnTo>
            </a:path>
          </a:pathLst>
        </a:custGeom>
        <a:noFill/>
        <a:ln w="6350" cap="flat" cmpd="sng" algn="ctr">
          <a:solidFill>
            <a:srgbClr val="93A8CD">
              <a:hueOff val="5284967"/>
              <a:satOff val="22381"/>
              <a:lumOff val="-11895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8B711999-5405-4D46-AE38-2726C21A2C55}">
      <dgm:prSet/>
      <dgm:spPr>
        <a:xfrm>
          <a:off x="8312323" y="1609"/>
          <a:ext cx="2215685" cy="1329411"/>
        </a:xfrm>
        <a:prstGeom prst="rect">
          <a:avLst/>
        </a:prstGeom>
        <a:solidFill>
          <a:srgbClr val="93A8CD">
            <a:hueOff val="5945588"/>
            <a:satOff val="25179"/>
            <a:lumOff val="-13382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Praktický lékař</a:t>
          </a:r>
        </a:p>
      </dgm:t>
    </dgm:pt>
    <dgm:pt modelId="{B3BC756D-5B95-4C32-A0E3-158B3247197D}" type="parTrans" cxnId="{EFC587D7-D98E-4715-851A-76701440D65F}">
      <dgm:prSet/>
      <dgm:spPr/>
      <dgm:t>
        <a:bodyPr/>
        <a:lstStyle/>
        <a:p>
          <a:endParaRPr lang="cs-CZ"/>
        </a:p>
      </dgm:t>
    </dgm:pt>
    <dgm:pt modelId="{6E3220C2-E078-4ACF-B98D-D786DD701815}" type="sibTrans" cxnId="{EFC587D7-D98E-4715-851A-76701440D65F}">
      <dgm:prSet/>
      <dgm:spPr>
        <a:xfrm>
          <a:off x="1244285" y="1329220"/>
          <a:ext cx="8175880" cy="479007"/>
        </a:xfrm>
        <a:custGeom>
          <a:avLst/>
          <a:gdLst/>
          <a:ahLst/>
          <a:cxnLst/>
          <a:rect l="0" t="0" r="0" b="0"/>
          <a:pathLst>
            <a:path>
              <a:moveTo>
                <a:pt x="8175880" y="0"/>
              </a:moveTo>
              <a:lnTo>
                <a:pt x="8175880" y="256603"/>
              </a:lnTo>
              <a:lnTo>
                <a:pt x="0" y="256603"/>
              </a:lnTo>
              <a:lnTo>
                <a:pt x="0" y="479007"/>
              </a:lnTo>
            </a:path>
          </a:pathLst>
        </a:custGeom>
        <a:noFill/>
        <a:ln w="6350" cap="flat" cmpd="sng" algn="ctr">
          <a:solidFill>
            <a:srgbClr val="93A8CD">
              <a:hueOff val="7927451"/>
              <a:satOff val="33572"/>
              <a:lumOff val="-17843"/>
              <a:alphaOff val="0"/>
            </a:srgbClr>
          </a:solidFill>
          <a:prstDash val="solid"/>
          <a:miter lim="800000"/>
          <a:tailEnd type="arrow"/>
        </a:ln>
        <a:effectLst/>
      </dgm:spPr>
      <dgm:t>
        <a:bodyPr/>
        <a:lstStyle/>
        <a:p>
          <a:pPr>
            <a:buNone/>
          </a:pPr>
          <a:endParaRPr lang="cs-CZ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AA7A61D8-B7C3-4A05-BD70-62F59D17D7F9}">
      <dgm:prSet/>
      <dgm:spPr>
        <a:xfrm>
          <a:off x="136443" y="1840628"/>
          <a:ext cx="2215685" cy="1329411"/>
        </a:xfrm>
        <a:prstGeom prst="rect">
          <a:avLst/>
        </a:prstGeom>
        <a:solidFill>
          <a:srgbClr val="93A8CD">
            <a:hueOff val="7927451"/>
            <a:satOff val="33572"/>
            <a:lumOff val="-17843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cs-CZ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Kardiovaskulární centrum</a:t>
          </a:r>
        </a:p>
      </dgm:t>
    </dgm:pt>
    <dgm:pt modelId="{A81BAD6C-BC9E-4D03-946E-B1B7B8AF8997}" type="parTrans" cxnId="{DBBA3BCB-4EE9-4C1C-B748-3E8CA801962A}">
      <dgm:prSet/>
      <dgm:spPr/>
      <dgm:t>
        <a:bodyPr/>
        <a:lstStyle/>
        <a:p>
          <a:endParaRPr lang="cs-CZ"/>
        </a:p>
      </dgm:t>
    </dgm:pt>
    <dgm:pt modelId="{D466C713-83B0-4FE8-8A98-013DCCFD7018}" type="sibTrans" cxnId="{DBBA3BCB-4EE9-4C1C-B748-3E8CA801962A}">
      <dgm:prSet/>
      <dgm:spPr/>
      <dgm:t>
        <a:bodyPr/>
        <a:lstStyle/>
        <a:p>
          <a:endParaRPr lang="cs-CZ"/>
        </a:p>
      </dgm:t>
    </dgm:pt>
    <dgm:pt modelId="{D8F0D886-AF0D-432E-98C2-B4E58E357940}" type="pres">
      <dgm:prSet presAssocID="{6A90579C-6DE3-496B-9D80-7999EE5E9C1C}" presName="Name0" presStyleCnt="0">
        <dgm:presLayoutVars>
          <dgm:dir/>
          <dgm:resizeHandles val="exact"/>
        </dgm:presLayoutVars>
      </dgm:prSet>
      <dgm:spPr/>
    </dgm:pt>
    <dgm:pt modelId="{64982983-02E1-46F6-A1D8-265EAC92BDD4}" type="pres">
      <dgm:prSet presAssocID="{E6665852-FD37-421B-AF43-6540533BBEF2}" presName="node" presStyleLbl="node1" presStyleIdx="0" presStyleCnt="5" custLinFactNeighborY="-968">
        <dgm:presLayoutVars>
          <dgm:bulletEnabled val="1"/>
        </dgm:presLayoutVars>
      </dgm:prSet>
      <dgm:spPr/>
    </dgm:pt>
    <dgm:pt modelId="{2E68BAE9-DE98-4638-8CD8-A4654E217F8D}" type="pres">
      <dgm:prSet presAssocID="{445A8B4E-9067-4781-8F3B-D81D9C9D89A9}" presName="sibTrans" presStyleLbl="sibTrans1D1" presStyleIdx="0" presStyleCnt="4"/>
      <dgm:spPr/>
    </dgm:pt>
    <dgm:pt modelId="{100DBD1C-3C8C-4A65-B776-71A4096EAC73}" type="pres">
      <dgm:prSet presAssocID="{445A8B4E-9067-4781-8F3B-D81D9C9D89A9}" presName="connectorText" presStyleLbl="sibTrans1D1" presStyleIdx="0" presStyleCnt="4"/>
      <dgm:spPr/>
    </dgm:pt>
    <dgm:pt modelId="{85F53AB3-70EB-4AD7-8E57-CE2419591BAC}" type="pres">
      <dgm:prSet presAssocID="{4215C785-0A6C-4C19-B016-204B60A5D76E}" presName="node" presStyleLbl="node1" presStyleIdx="1" presStyleCnt="5">
        <dgm:presLayoutVars>
          <dgm:bulletEnabled val="1"/>
        </dgm:presLayoutVars>
      </dgm:prSet>
      <dgm:spPr/>
    </dgm:pt>
    <dgm:pt modelId="{50D70200-6301-4DD6-A5B1-4E6CE10BA552}" type="pres">
      <dgm:prSet presAssocID="{661752A9-8E78-420D-BD7A-0B85617E044E}" presName="sibTrans" presStyleLbl="sibTrans1D1" presStyleIdx="1" presStyleCnt="4"/>
      <dgm:spPr/>
    </dgm:pt>
    <dgm:pt modelId="{0BC5A92B-66FD-4FD8-805C-1E578ABC1709}" type="pres">
      <dgm:prSet presAssocID="{661752A9-8E78-420D-BD7A-0B85617E044E}" presName="connectorText" presStyleLbl="sibTrans1D1" presStyleIdx="1" presStyleCnt="4"/>
      <dgm:spPr/>
    </dgm:pt>
    <dgm:pt modelId="{1F603E0C-E822-4337-8717-E3A3F6D74299}" type="pres">
      <dgm:prSet presAssocID="{8BFC8821-038E-42D1-946A-6E37AE95F09F}" presName="node" presStyleLbl="node1" presStyleIdx="2" presStyleCnt="5">
        <dgm:presLayoutVars>
          <dgm:bulletEnabled val="1"/>
        </dgm:presLayoutVars>
      </dgm:prSet>
      <dgm:spPr/>
    </dgm:pt>
    <dgm:pt modelId="{52D63CAF-C5A9-4B08-8B3D-E16E84E41CDA}" type="pres">
      <dgm:prSet presAssocID="{89B8F45C-3E4B-41E6-8633-173301D31230}" presName="sibTrans" presStyleLbl="sibTrans1D1" presStyleIdx="2" presStyleCnt="4"/>
      <dgm:spPr/>
    </dgm:pt>
    <dgm:pt modelId="{794E9295-25DE-4A3B-9690-ABCA311E16AD}" type="pres">
      <dgm:prSet presAssocID="{89B8F45C-3E4B-41E6-8633-173301D31230}" presName="connectorText" presStyleLbl="sibTrans1D1" presStyleIdx="2" presStyleCnt="4"/>
      <dgm:spPr/>
    </dgm:pt>
    <dgm:pt modelId="{505820DD-CE8F-4257-9223-C7E6F801DE6E}" type="pres">
      <dgm:prSet presAssocID="{8B711999-5405-4D46-AE38-2726C21A2C55}" presName="node" presStyleLbl="node1" presStyleIdx="3" presStyleCnt="5">
        <dgm:presLayoutVars>
          <dgm:bulletEnabled val="1"/>
        </dgm:presLayoutVars>
      </dgm:prSet>
      <dgm:spPr/>
    </dgm:pt>
    <dgm:pt modelId="{B0DA2A5F-73CB-4120-94DC-DBE652B5EB61}" type="pres">
      <dgm:prSet presAssocID="{6E3220C2-E078-4ACF-B98D-D786DD701815}" presName="sibTrans" presStyleLbl="sibTrans1D1" presStyleIdx="3" presStyleCnt="4"/>
      <dgm:spPr/>
    </dgm:pt>
    <dgm:pt modelId="{7F009E46-665C-4DC4-B162-FD240AA18AC1}" type="pres">
      <dgm:prSet presAssocID="{6E3220C2-E078-4ACF-B98D-D786DD701815}" presName="connectorText" presStyleLbl="sibTrans1D1" presStyleIdx="3" presStyleCnt="4"/>
      <dgm:spPr/>
    </dgm:pt>
    <dgm:pt modelId="{E3BCF90A-3738-4D55-9A36-4A4728CD45ED}" type="pres">
      <dgm:prSet presAssocID="{AA7A61D8-B7C3-4A05-BD70-62F59D17D7F9}" presName="node" presStyleLbl="node1" presStyleIdx="4" presStyleCnt="5">
        <dgm:presLayoutVars>
          <dgm:bulletEnabled val="1"/>
        </dgm:presLayoutVars>
      </dgm:prSet>
      <dgm:spPr/>
    </dgm:pt>
  </dgm:ptLst>
  <dgm:cxnLst>
    <dgm:cxn modelId="{D140C622-8FB7-4C4C-850A-5BA2F8165EE1}" type="presOf" srcId="{E6665852-FD37-421B-AF43-6540533BBEF2}" destId="{64982983-02E1-46F6-A1D8-265EAC92BDD4}" srcOrd="0" destOrd="0" presId="urn:microsoft.com/office/officeart/2005/8/layout/bProcess3"/>
    <dgm:cxn modelId="{36BA9D24-96C6-4EF7-8B58-40209373A8B0}" type="presOf" srcId="{6E3220C2-E078-4ACF-B98D-D786DD701815}" destId="{7F009E46-665C-4DC4-B162-FD240AA18AC1}" srcOrd="1" destOrd="0" presId="urn:microsoft.com/office/officeart/2005/8/layout/bProcess3"/>
    <dgm:cxn modelId="{30119460-C853-4D07-A5F6-9E9DC2D51B7D}" type="presOf" srcId="{661752A9-8E78-420D-BD7A-0B85617E044E}" destId="{0BC5A92B-66FD-4FD8-805C-1E578ABC1709}" srcOrd="1" destOrd="0" presId="urn:microsoft.com/office/officeart/2005/8/layout/bProcess3"/>
    <dgm:cxn modelId="{420FD17E-9D15-4043-B6D9-70C0D5FD3412}" type="presOf" srcId="{6E3220C2-E078-4ACF-B98D-D786DD701815}" destId="{B0DA2A5F-73CB-4120-94DC-DBE652B5EB61}" srcOrd="0" destOrd="0" presId="urn:microsoft.com/office/officeart/2005/8/layout/bProcess3"/>
    <dgm:cxn modelId="{07A4F682-1D19-40A1-A096-FD74C01088F5}" type="presOf" srcId="{8BFC8821-038E-42D1-946A-6E37AE95F09F}" destId="{1F603E0C-E822-4337-8717-E3A3F6D74299}" srcOrd="0" destOrd="0" presId="urn:microsoft.com/office/officeart/2005/8/layout/bProcess3"/>
    <dgm:cxn modelId="{78E1F39B-28FC-4B10-BB26-7089A944FF5C}" type="presOf" srcId="{445A8B4E-9067-4781-8F3B-D81D9C9D89A9}" destId="{2E68BAE9-DE98-4638-8CD8-A4654E217F8D}" srcOrd="0" destOrd="0" presId="urn:microsoft.com/office/officeart/2005/8/layout/bProcess3"/>
    <dgm:cxn modelId="{F451D19D-5159-458B-94C4-B59B71B47DEC}" type="presOf" srcId="{89B8F45C-3E4B-41E6-8633-173301D31230}" destId="{52D63CAF-C5A9-4B08-8B3D-E16E84E41CDA}" srcOrd="0" destOrd="0" presId="urn:microsoft.com/office/officeart/2005/8/layout/bProcess3"/>
    <dgm:cxn modelId="{D4194AA3-EB8C-4D79-B5EF-017D01263F90}" srcId="{6A90579C-6DE3-496B-9D80-7999EE5E9C1C}" destId="{4215C785-0A6C-4C19-B016-204B60A5D76E}" srcOrd="1" destOrd="0" parTransId="{101F447D-0F8C-4317-B60B-827AF2B5B38D}" sibTransId="{661752A9-8E78-420D-BD7A-0B85617E044E}"/>
    <dgm:cxn modelId="{9BFACCA4-6F63-4163-A82C-D5551EDE98E3}" srcId="{6A90579C-6DE3-496B-9D80-7999EE5E9C1C}" destId="{8BFC8821-038E-42D1-946A-6E37AE95F09F}" srcOrd="2" destOrd="0" parTransId="{849D5AC2-DD2E-4FC5-A118-D0CED747C351}" sibTransId="{89B8F45C-3E4B-41E6-8633-173301D31230}"/>
    <dgm:cxn modelId="{68F4E4AD-0B6E-4E2F-B727-3D9D1E0D9898}" type="presOf" srcId="{661752A9-8E78-420D-BD7A-0B85617E044E}" destId="{50D70200-6301-4DD6-A5B1-4E6CE10BA552}" srcOrd="0" destOrd="0" presId="urn:microsoft.com/office/officeart/2005/8/layout/bProcess3"/>
    <dgm:cxn modelId="{C42E14B2-63BF-41C1-8E28-FB42E4574D37}" type="presOf" srcId="{445A8B4E-9067-4781-8F3B-D81D9C9D89A9}" destId="{100DBD1C-3C8C-4A65-B776-71A4096EAC73}" srcOrd="1" destOrd="0" presId="urn:microsoft.com/office/officeart/2005/8/layout/bProcess3"/>
    <dgm:cxn modelId="{93C744B7-3559-452F-950A-CFBB3B9673D9}" srcId="{6A90579C-6DE3-496B-9D80-7999EE5E9C1C}" destId="{E6665852-FD37-421B-AF43-6540533BBEF2}" srcOrd="0" destOrd="0" parTransId="{D19F9ABC-50A2-4E1F-A119-00B678918B3B}" sibTransId="{445A8B4E-9067-4781-8F3B-D81D9C9D89A9}"/>
    <dgm:cxn modelId="{DBBA3BCB-4EE9-4C1C-B748-3E8CA801962A}" srcId="{6A90579C-6DE3-496B-9D80-7999EE5E9C1C}" destId="{AA7A61D8-B7C3-4A05-BD70-62F59D17D7F9}" srcOrd="4" destOrd="0" parTransId="{A81BAD6C-BC9E-4D03-946E-B1B7B8AF8997}" sibTransId="{D466C713-83B0-4FE8-8A98-013DCCFD7018}"/>
    <dgm:cxn modelId="{EFC587D7-D98E-4715-851A-76701440D65F}" srcId="{6A90579C-6DE3-496B-9D80-7999EE5E9C1C}" destId="{8B711999-5405-4D46-AE38-2726C21A2C55}" srcOrd="3" destOrd="0" parTransId="{B3BC756D-5B95-4C32-A0E3-158B3247197D}" sibTransId="{6E3220C2-E078-4ACF-B98D-D786DD701815}"/>
    <dgm:cxn modelId="{E35AD7DA-58FD-4B11-A8EB-62B4337C29E4}" type="presOf" srcId="{89B8F45C-3E4B-41E6-8633-173301D31230}" destId="{794E9295-25DE-4A3B-9690-ABCA311E16AD}" srcOrd="1" destOrd="0" presId="urn:microsoft.com/office/officeart/2005/8/layout/bProcess3"/>
    <dgm:cxn modelId="{A787B9E1-8FAD-4426-AAA9-F564FDEB473B}" type="presOf" srcId="{6A90579C-6DE3-496B-9D80-7999EE5E9C1C}" destId="{D8F0D886-AF0D-432E-98C2-B4E58E357940}" srcOrd="0" destOrd="0" presId="urn:microsoft.com/office/officeart/2005/8/layout/bProcess3"/>
    <dgm:cxn modelId="{9EE7E4E5-4369-4EAA-987B-72C5B332390C}" type="presOf" srcId="{8B711999-5405-4D46-AE38-2726C21A2C55}" destId="{505820DD-CE8F-4257-9223-C7E6F801DE6E}" srcOrd="0" destOrd="0" presId="urn:microsoft.com/office/officeart/2005/8/layout/bProcess3"/>
    <dgm:cxn modelId="{0AE2E5F2-66B0-4CC8-8764-C5646038D49D}" type="presOf" srcId="{4215C785-0A6C-4C19-B016-204B60A5D76E}" destId="{85F53AB3-70EB-4AD7-8E57-CE2419591BAC}" srcOrd="0" destOrd="0" presId="urn:microsoft.com/office/officeart/2005/8/layout/bProcess3"/>
    <dgm:cxn modelId="{C0C299FB-4267-4CB3-AF27-9B800BA911FD}" type="presOf" srcId="{AA7A61D8-B7C3-4A05-BD70-62F59D17D7F9}" destId="{E3BCF90A-3738-4D55-9A36-4A4728CD45ED}" srcOrd="0" destOrd="0" presId="urn:microsoft.com/office/officeart/2005/8/layout/bProcess3"/>
    <dgm:cxn modelId="{CDDB9FAE-0FA5-4DDE-8AE6-7F49DBB413A1}" type="presParOf" srcId="{D8F0D886-AF0D-432E-98C2-B4E58E357940}" destId="{64982983-02E1-46F6-A1D8-265EAC92BDD4}" srcOrd="0" destOrd="0" presId="urn:microsoft.com/office/officeart/2005/8/layout/bProcess3"/>
    <dgm:cxn modelId="{CC4A2EEB-A595-4D29-ADB0-A2220021947F}" type="presParOf" srcId="{D8F0D886-AF0D-432E-98C2-B4E58E357940}" destId="{2E68BAE9-DE98-4638-8CD8-A4654E217F8D}" srcOrd="1" destOrd="0" presId="urn:microsoft.com/office/officeart/2005/8/layout/bProcess3"/>
    <dgm:cxn modelId="{7268EC5C-883A-4280-97F4-FA424DE49577}" type="presParOf" srcId="{2E68BAE9-DE98-4638-8CD8-A4654E217F8D}" destId="{100DBD1C-3C8C-4A65-B776-71A4096EAC73}" srcOrd="0" destOrd="0" presId="urn:microsoft.com/office/officeart/2005/8/layout/bProcess3"/>
    <dgm:cxn modelId="{8FF81363-4422-4CB7-89D2-6D155C7D8691}" type="presParOf" srcId="{D8F0D886-AF0D-432E-98C2-B4E58E357940}" destId="{85F53AB3-70EB-4AD7-8E57-CE2419591BAC}" srcOrd="2" destOrd="0" presId="urn:microsoft.com/office/officeart/2005/8/layout/bProcess3"/>
    <dgm:cxn modelId="{7BC78691-F936-4394-8F6C-6DCE3108C505}" type="presParOf" srcId="{D8F0D886-AF0D-432E-98C2-B4E58E357940}" destId="{50D70200-6301-4DD6-A5B1-4E6CE10BA552}" srcOrd="3" destOrd="0" presId="urn:microsoft.com/office/officeart/2005/8/layout/bProcess3"/>
    <dgm:cxn modelId="{92B3B143-E264-4C65-ABB9-66AB497F1676}" type="presParOf" srcId="{50D70200-6301-4DD6-A5B1-4E6CE10BA552}" destId="{0BC5A92B-66FD-4FD8-805C-1E578ABC1709}" srcOrd="0" destOrd="0" presId="urn:microsoft.com/office/officeart/2005/8/layout/bProcess3"/>
    <dgm:cxn modelId="{0AD7725E-6784-45A5-8331-DF7A53C1AA91}" type="presParOf" srcId="{D8F0D886-AF0D-432E-98C2-B4E58E357940}" destId="{1F603E0C-E822-4337-8717-E3A3F6D74299}" srcOrd="4" destOrd="0" presId="urn:microsoft.com/office/officeart/2005/8/layout/bProcess3"/>
    <dgm:cxn modelId="{646FC6F3-9DDB-476E-B898-B9F57C7B7BEB}" type="presParOf" srcId="{D8F0D886-AF0D-432E-98C2-B4E58E357940}" destId="{52D63CAF-C5A9-4B08-8B3D-E16E84E41CDA}" srcOrd="5" destOrd="0" presId="urn:microsoft.com/office/officeart/2005/8/layout/bProcess3"/>
    <dgm:cxn modelId="{0CA57E1C-79DA-4F6F-87C0-4523C7CBCF78}" type="presParOf" srcId="{52D63CAF-C5A9-4B08-8B3D-E16E84E41CDA}" destId="{794E9295-25DE-4A3B-9690-ABCA311E16AD}" srcOrd="0" destOrd="0" presId="urn:microsoft.com/office/officeart/2005/8/layout/bProcess3"/>
    <dgm:cxn modelId="{830C1147-145D-4D78-9396-391C3ADA334F}" type="presParOf" srcId="{D8F0D886-AF0D-432E-98C2-B4E58E357940}" destId="{505820DD-CE8F-4257-9223-C7E6F801DE6E}" srcOrd="6" destOrd="0" presId="urn:microsoft.com/office/officeart/2005/8/layout/bProcess3"/>
    <dgm:cxn modelId="{DA5C5AC0-FE51-4D15-B7BE-F6E5556732C3}" type="presParOf" srcId="{D8F0D886-AF0D-432E-98C2-B4E58E357940}" destId="{B0DA2A5F-73CB-4120-94DC-DBE652B5EB61}" srcOrd="7" destOrd="0" presId="urn:microsoft.com/office/officeart/2005/8/layout/bProcess3"/>
    <dgm:cxn modelId="{E2BE06F0-77F8-451C-B43C-F459537E4321}" type="presParOf" srcId="{B0DA2A5F-73CB-4120-94DC-DBE652B5EB61}" destId="{7F009E46-665C-4DC4-B162-FD240AA18AC1}" srcOrd="0" destOrd="0" presId="urn:microsoft.com/office/officeart/2005/8/layout/bProcess3"/>
    <dgm:cxn modelId="{11546DF4-E062-4EFA-A4CA-D1A27EE1A992}" type="presParOf" srcId="{D8F0D886-AF0D-432E-98C2-B4E58E357940}" destId="{E3BCF90A-3738-4D55-9A36-4A4728CD45ED}" srcOrd="8" destOrd="0" presId="urn:microsoft.com/office/officeart/2005/8/layout/bProcess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8BAE9-DE98-4638-8CD8-A4654E217F8D}">
      <dsp:nvSpPr>
        <dsp:cNvPr id="0" name=""/>
        <dsp:cNvSpPr/>
      </dsp:nvSpPr>
      <dsp:spPr>
        <a:xfrm>
          <a:off x="1861598" y="767515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2049685" y="811094"/>
        <a:ext cx="0" cy="0"/>
      </dsp:txXfrm>
    </dsp:sp>
    <dsp:sp modelId="{64982983-02E1-46F6-A1D8-265EAC92BDD4}">
      <dsp:nvSpPr>
        <dsp:cNvPr id="0" name=""/>
        <dsp:cNvSpPr/>
      </dsp:nvSpPr>
      <dsp:spPr>
        <a:xfrm>
          <a:off x="1737" y="254737"/>
          <a:ext cx="1861660" cy="1116996"/>
        </a:xfrm>
        <a:prstGeom prst="rect">
          <a:avLst/>
        </a:prstGeom>
        <a:solidFill>
          <a:srgbClr val="FFCC66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>
              <a:solidFill>
                <a:srgbClr val="44546A"/>
              </a:solidFill>
              <a:latin typeface="Arial" panose="020B0604020202020204"/>
              <a:ea typeface="+mn-ea"/>
              <a:cs typeface="+mn-cs"/>
            </a:rPr>
            <a:t>Asymptomatický muž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>
              <a:solidFill>
                <a:srgbClr val="44546A"/>
              </a:solidFill>
              <a:latin typeface="Arial" panose="020B0604020202020204"/>
              <a:ea typeface="+mn-ea"/>
              <a:cs typeface="+mn-cs"/>
            </a:rPr>
            <a:t>50-70 let</a:t>
          </a:r>
        </a:p>
      </dsp:txBody>
      <dsp:txXfrm>
        <a:off x="1737" y="254737"/>
        <a:ext cx="1861660" cy="1116996"/>
      </dsp:txXfrm>
    </dsp:sp>
    <dsp:sp modelId="{50D70200-6301-4DD6-A5B1-4E6CE10BA552}">
      <dsp:nvSpPr>
        <dsp:cNvPr id="0" name=""/>
        <dsp:cNvSpPr/>
      </dsp:nvSpPr>
      <dsp:spPr>
        <a:xfrm>
          <a:off x="4151441" y="767515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12672"/>
              <a:satOff val="-6851"/>
              <a:lumOff val="6746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4339527" y="811094"/>
        <a:ext cx="0" cy="0"/>
      </dsp:txXfrm>
    </dsp:sp>
    <dsp:sp modelId="{85F53AB3-70EB-4AD7-8E57-CE2419591BAC}">
      <dsp:nvSpPr>
        <dsp:cNvPr id="0" name=""/>
        <dsp:cNvSpPr/>
      </dsp:nvSpPr>
      <dsp:spPr>
        <a:xfrm>
          <a:off x="2291580" y="254737"/>
          <a:ext cx="1861660" cy="1116996"/>
        </a:xfrm>
        <a:prstGeom prst="rect">
          <a:avLst/>
        </a:prstGeom>
        <a:solidFill>
          <a:srgbClr val="2C2F79">
            <a:shade val="80000"/>
            <a:hueOff val="10512"/>
            <a:satOff val="-5781"/>
            <a:lumOff val="5911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Praktický lékař / Urolog</a:t>
          </a:r>
        </a:p>
      </dsp:txBody>
      <dsp:txXfrm>
        <a:off x="2291580" y="254737"/>
        <a:ext cx="1861660" cy="1116996"/>
      </dsp:txXfrm>
    </dsp:sp>
    <dsp:sp modelId="{52D63CAF-C5A9-4B08-8B3D-E16E84E41CDA}">
      <dsp:nvSpPr>
        <dsp:cNvPr id="0" name=""/>
        <dsp:cNvSpPr/>
      </dsp:nvSpPr>
      <dsp:spPr>
        <a:xfrm>
          <a:off x="6441284" y="767515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25344"/>
              <a:satOff val="-13702"/>
              <a:lumOff val="13493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6629370" y="811094"/>
        <a:ext cx="0" cy="0"/>
      </dsp:txXfrm>
    </dsp:sp>
    <dsp:sp modelId="{1F603E0C-E822-4337-8717-E3A3F6D74299}">
      <dsp:nvSpPr>
        <dsp:cNvPr id="0" name=""/>
        <dsp:cNvSpPr/>
      </dsp:nvSpPr>
      <dsp:spPr>
        <a:xfrm>
          <a:off x="4581423" y="254737"/>
          <a:ext cx="1861660" cy="1116996"/>
        </a:xfrm>
        <a:prstGeom prst="rect">
          <a:avLst/>
        </a:prstGeom>
        <a:solidFill>
          <a:srgbClr val="2C2F79">
            <a:shade val="80000"/>
            <a:hueOff val="21025"/>
            <a:satOff val="-11561"/>
            <a:lumOff val="11822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Vyšetření PSA</a:t>
          </a:r>
        </a:p>
      </dsp:txBody>
      <dsp:txXfrm>
        <a:off x="4581423" y="254737"/>
        <a:ext cx="1861660" cy="1116996"/>
      </dsp:txXfrm>
    </dsp:sp>
    <dsp:sp modelId="{B0DA2A5F-73CB-4120-94DC-DBE652B5EB61}">
      <dsp:nvSpPr>
        <dsp:cNvPr id="0" name=""/>
        <dsp:cNvSpPr/>
      </dsp:nvSpPr>
      <dsp:spPr>
        <a:xfrm>
          <a:off x="932568" y="1369933"/>
          <a:ext cx="6869528" cy="397581"/>
        </a:xfrm>
        <a:custGeom>
          <a:avLst/>
          <a:gdLst/>
          <a:ahLst/>
          <a:cxnLst/>
          <a:rect l="0" t="0" r="0" b="0"/>
          <a:pathLst>
            <a:path>
              <a:moveTo>
                <a:pt x="6869528" y="0"/>
              </a:moveTo>
              <a:lnTo>
                <a:pt x="6869528" y="215890"/>
              </a:lnTo>
              <a:lnTo>
                <a:pt x="0" y="215890"/>
              </a:lnTo>
              <a:lnTo>
                <a:pt x="0" y="397581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38017"/>
              <a:satOff val="-20554"/>
              <a:lumOff val="20239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4195261" y="1566583"/>
        <a:ext cx="0" cy="0"/>
      </dsp:txXfrm>
    </dsp:sp>
    <dsp:sp modelId="{505820DD-CE8F-4257-9223-C7E6F801DE6E}">
      <dsp:nvSpPr>
        <dsp:cNvPr id="0" name=""/>
        <dsp:cNvSpPr/>
      </dsp:nvSpPr>
      <dsp:spPr>
        <a:xfrm>
          <a:off x="6871266" y="254737"/>
          <a:ext cx="1861660" cy="1116996"/>
        </a:xfrm>
        <a:prstGeom prst="rect">
          <a:avLst/>
        </a:prstGeom>
        <a:solidFill>
          <a:srgbClr val="2C2F79">
            <a:shade val="80000"/>
            <a:hueOff val="31537"/>
            <a:satOff val="-17342"/>
            <a:lumOff val="17734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Komplexní vyšetření urologem</a:t>
          </a:r>
        </a:p>
      </dsp:txBody>
      <dsp:txXfrm>
        <a:off x="6871266" y="254737"/>
        <a:ext cx="1861660" cy="1116996"/>
      </dsp:txXfrm>
    </dsp:sp>
    <dsp:sp modelId="{CFAAD3C9-2D86-452A-A754-F39FC7EEFA32}">
      <dsp:nvSpPr>
        <dsp:cNvPr id="0" name=""/>
        <dsp:cNvSpPr/>
      </dsp:nvSpPr>
      <dsp:spPr>
        <a:xfrm>
          <a:off x="1861598" y="2312693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50689"/>
              <a:satOff val="-27405"/>
              <a:lumOff val="26986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2049685" y="2356272"/>
        <a:ext cx="0" cy="0"/>
      </dsp:txXfrm>
    </dsp:sp>
    <dsp:sp modelId="{E3BCF90A-3738-4D55-9A36-4A4728CD45ED}">
      <dsp:nvSpPr>
        <dsp:cNvPr id="0" name=""/>
        <dsp:cNvSpPr/>
      </dsp:nvSpPr>
      <dsp:spPr>
        <a:xfrm>
          <a:off x="1737" y="1799915"/>
          <a:ext cx="1861660" cy="1116996"/>
        </a:xfrm>
        <a:prstGeom prst="rect">
          <a:avLst/>
        </a:prstGeom>
        <a:solidFill>
          <a:srgbClr val="2C2F79">
            <a:shade val="80000"/>
            <a:hueOff val="42050"/>
            <a:satOff val="-23123"/>
            <a:lumOff val="23645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Vyšetření MRI</a:t>
          </a:r>
        </a:p>
      </dsp:txBody>
      <dsp:txXfrm>
        <a:off x="1737" y="1799915"/>
        <a:ext cx="1861660" cy="1116996"/>
      </dsp:txXfrm>
    </dsp:sp>
    <dsp:sp modelId="{936EBAEE-01B2-44B2-9C06-040995543730}">
      <dsp:nvSpPr>
        <dsp:cNvPr id="0" name=""/>
        <dsp:cNvSpPr/>
      </dsp:nvSpPr>
      <dsp:spPr>
        <a:xfrm>
          <a:off x="4151441" y="2312693"/>
          <a:ext cx="3975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7581" y="45720"/>
              </a:lnTo>
            </a:path>
          </a:pathLst>
        </a:custGeom>
        <a:noFill/>
        <a:ln w="6350" cap="flat" cmpd="sng" algn="ctr">
          <a:solidFill>
            <a:srgbClr val="2C2F79">
              <a:shade val="90000"/>
              <a:hueOff val="63361"/>
              <a:satOff val="-34256"/>
              <a:lumOff val="33732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4339527" y="2356272"/>
        <a:ext cx="0" cy="0"/>
      </dsp:txXfrm>
    </dsp:sp>
    <dsp:sp modelId="{188FAFF7-49A8-41BE-BA58-A99848DB5717}">
      <dsp:nvSpPr>
        <dsp:cNvPr id="0" name=""/>
        <dsp:cNvSpPr/>
      </dsp:nvSpPr>
      <dsp:spPr>
        <a:xfrm>
          <a:off x="2291580" y="1799915"/>
          <a:ext cx="1861660" cy="1116996"/>
        </a:xfrm>
        <a:prstGeom prst="rect">
          <a:avLst/>
        </a:prstGeom>
        <a:solidFill>
          <a:srgbClr val="2C2F79">
            <a:shade val="80000"/>
            <a:hueOff val="52562"/>
            <a:satOff val="-28903"/>
            <a:lumOff val="29556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Fúzní biopsie s navigací</a:t>
          </a:r>
        </a:p>
      </dsp:txBody>
      <dsp:txXfrm>
        <a:off x="2291580" y="1799915"/>
        <a:ext cx="1861660" cy="1116996"/>
      </dsp:txXfrm>
    </dsp:sp>
    <dsp:sp modelId="{96FBDE07-2AB1-4226-B314-C2A0479A280D}">
      <dsp:nvSpPr>
        <dsp:cNvPr id="0" name=""/>
        <dsp:cNvSpPr/>
      </dsp:nvSpPr>
      <dsp:spPr>
        <a:xfrm>
          <a:off x="4581423" y="1799915"/>
          <a:ext cx="1861660" cy="1116996"/>
        </a:xfrm>
        <a:prstGeom prst="rect">
          <a:avLst/>
        </a:prstGeom>
        <a:solidFill>
          <a:srgbClr val="2C2F79">
            <a:shade val="80000"/>
            <a:hueOff val="63074"/>
            <a:satOff val="-34684"/>
            <a:lumOff val="35467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Multidisciplinární léčba zhoubného nádoru</a:t>
          </a:r>
        </a:p>
      </dsp:txBody>
      <dsp:txXfrm>
        <a:off x="4581423" y="1799915"/>
        <a:ext cx="1861660" cy="1116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8BAE9-DE98-4638-8CD8-A4654E217F8D}">
      <dsp:nvSpPr>
        <dsp:cNvPr id="0" name=""/>
        <dsp:cNvSpPr/>
      </dsp:nvSpPr>
      <dsp:spPr>
        <a:xfrm>
          <a:off x="3167611" y="544755"/>
          <a:ext cx="4220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007" y="45720"/>
              </a:lnTo>
            </a:path>
          </a:pathLst>
        </a:custGeom>
        <a:noFill/>
        <a:ln w="6350" cap="flat" cmpd="sng" algn="ctr">
          <a:solidFill>
            <a:srgbClr val="93A8CD"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3367342" y="588212"/>
        <a:ext cx="0" cy="0"/>
      </dsp:txXfrm>
    </dsp:sp>
    <dsp:sp modelId="{64982983-02E1-46F6-A1D8-265EAC92BDD4}">
      <dsp:nvSpPr>
        <dsp:cNvPr id="0" name=""/>
        <dsp:cNvSpPr/>
      </dsp:nvSpPr>
      <dsp:spPr>
        <a:xfrm>
          <a:off x="1201159" y="0"/>
          <a:ext cx="1968251" cy="1180951"/>
        </a:xfrm>
        <a:prstGeom prst="rect">
          <a:avLst/>
        </a:prstGeom>
        <a:solidFill>
          <a:srgbClr val="93A8CD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Muž ve věku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65 - 67 let</a:t>
          </a:r>
        </a:p>
      </dsp:txBody>
      <dsp:txXfrm>
        <a:off x="1201159" y="0"/>
        <a:ext cx="1968251" cy="1180951"/>
      </dsp:txXfrm>
    </dsp:sp>
    <dsp:sp modelId="{50D70200-6301-4DD6-A5B1-4E6CE10BA552}">
      <dsp:nvSpPr>
        <dsp:cNvPr id="0" name=""/>
        <dsp:cNvSpPr/>
      </dsp:nvSpPr>
      <dsp:spPr>
        <a:xfrm>
          <a:off x="5588561" y="546664"/>
          <a:ext cx="4220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007" y="45720"/>
              </a:lnTo>
            </a:path>
          </a:pathLst>
        </a:custGeom>
        <a:noFill/>
        <a:ln w="6350" cap="flat" cmpd="sng" algn="ctr">
          <a:solidFill>
            <a:srgbClr val="93A8CD">
              <a:hueOff val="2642484"/>
              <a:satOff val="11191"/>
              <a:lumOff val="-5948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5788292" y="590121"/>
        <a:ext cx="0" cy="0"/>
      </dsp:txXfrm>
    </dsp:sp>
    <dsp:sp modelId="{85F53AB3-70EB-4AD7-8E57-CE2419591BAC}">
      <dsp:nvSpPr>
        <dsp:cNvPr id="0" name=""/>
        <dsp:cNvSpPr/>
      </dsp:nvSpPr>
      <dsp:spPr>
        <a:xfrm>
          <a:off x="3622109" y="1909"/>
          <a:ext cx="1968251" cy="1180951"/>
        </a:xfrm>
        <a:prstGeom prst="rect">
          <a:avLst/>
        </a:prstGeom>
        <a:solidFill>
          <a:srgbClr val="93A8CD">
            <a:hueOff val="1981863"/>
            <a:satOff val="8393"/>
            <a:lumOff val="-4461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Praktický lékař</a:t>
          </a:r>
        </a:p>
      </dsp:txBody>
      <dsp:txXfrm>
        <a:off x="3622109" y="1909"/>
        <a:ext cx="1968251" cy="1180951"/>
      </dsp:txXfrm>
    </dsp:sp>
    <dsp:sp modelId="{52D63CAF-C5A9-4B08-8B3D-E16E84E41CDA}">
      <dsp:nvSpPr>
        <dsp:cNvPr id="0" name=""/>
        <dsp:cNvSpPr/>
      </dsp:nvSpPr>
      <dsp:spPr>
        <a:xfrm>
          <a:off x="8009510" y="546664"/>
          <a:ext cx="4220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007" y="45720"/>
              </a:lnTo>
            </a:path>
          </a:pathLst>
        </a:custGeom>
        <a:noFill/>
        <a:ln w="6350" cap="flat" cmpd="sng" algn="ctr">
          <a:solidFill>
            <a:srgbClr val="93A8CD">
              <a:hueOff val="5284967"/>
              <a:satOff val="22381"/>
              <a:lumOff val="-11895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8209242" y="590121"/>
        <a:ext cx="0" cy="0"/>
      </dsp:txXfrm>
    </dsp:sp>
    <dsp:sp modelId="{1F603E0C-E822-4337-8717-E3A3F6D74299}">
      <dsp:nvSpPr>
        <dsp:cNvPr id="0" name=""/>
        <dsp:cNvSpPr/>
      </dsp:nvSpPr>
      <dsp:spPr>
        <a:xfrm>
          <a:off x="6043058" y="1909"/>
          <a:ext cx="1968251" cy="1180951"/>
        </a:xfrm>
        <a:prstGeom prst="rect">
          <a:avLst/>
        </a:prstGeom>
        <a:solidFill>
          <a:srgbClr val="93A8CD">
            <a:hueOff val="3963725"/>
            <a:satOff val="16786"/>
            <a:lumOff val="-8921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Akreditovaná pracoviště ultrasonografie</a:t>
          </a:r>
        </a:p>
      </dsp:txBody>
      <dsp:txXfrm>
        <a:off x="6043058" y="1909"/>
        <a:ext cx="1968251" cy="1180951"/>
      </dsp:txXfrm>
    </dsp:sp>
    <dsp:sp modelId="{B0DA2A5F-73CB-4120-94DC-DBE652B5EB61}">
      <dsp:nvSpPr>
        <dsp:cNvPr id="0" name=""/>
        <dsp:cNvSpPr/>
      </dsp:nvSpPr>
      <dsp:spPr>
        <a:xfrm>
          <a:off x="2185285" y="1181060"/>
          <a:ext cx="7262849" cy="422097"/>
        </a:xfrm>
        <a:custGeom>
          <a:avLst/>
          <a:gdLst/>
          <a:ahLst/>
          <a:cxnLst/>
          <a:rect l="0" t="0" r="0" b="0"/>
          <a:pathLst>
            <a:path>
              <a:moveTo>
                <a:pt x="8175880" y="0"/>
              </a:moveTo>
              <a:lnTo>
                <a:pt x="8175880" y="256603"/>
              </a:lnTo>
              <a:lnTo>
                <a:pt x="0" y="256603"/>
              </a:lnTo>
              <a:lnTo>
                <a:pt x="0" y="479007"/>
              </a:lnTo>
            </a:path>
          </a:pathLst>
        </a:custGeom>
        <a:noFill/>
        <a:ln w="6350" cap="flat" cmpd="sng" algn="ctr">
          <a:solidFill>
            <a:srgbClr val="93A8CD">
              <a:hueOff val="7927451"/>
              <a:satOff val="33572"/>
              <a:lumOff val="-17843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>
        <a:off x="5634786" y="1389846"/>
        <a:ext cx="0" cy="0"/>
      </dsp:txXfrm>
    </dsp:sp>
    <dsp:sp modelId="{505820DD-CE8F-4257-9223-C7E6F801DE6E}">
      <dsp:nvSpPr>
        <dsp:cNvPr id="0" name=""/>
        <dsp:cNvSpPr/>
      </dsp:nvSpPr>
      <dsp:spPr>
        <a:xfrm>
          <a:off x="8464008" y="1909"/>
          <a:ext cx="1968251" cy="1180951"/>
        </a:xfrm>
        <a:prstGeom prst="rect">
          <a:avLst/>
        </a:prstGeom>
        <a:solidFill>
          <a:srgbClr val="93A8CD">
            <a:hueOff val="5945588"/>
            <a:satOff val="25179"/>
            <a:lumOff val="-13382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Praktický lékař</a:t>
          </a:r>
        </a:p>
      </dsp:txBody>
      <dsp:txXfrm>
        <a:off x="8464008" y="1909"/>
        <a:ext cx="1968251" cy="1180951"/>
      </dsp:txXfrm>
    </dsp:sp>
    <dsp:sp modelId="{E3BCF90A-3738-4D55-9A36-4A4728CD45ED}">
      <dsp:nvSpPr>
        <dsp:cNvPr id="0" name=""/>
        <dsp:cNvSpPr/>
      </dsp:nvSpPr>
      <dsp:spPr>
        <a:xfrm>
          <a:off x="1201159" y="1635558"/>
          <a:ext cx="1968251" cy="1180951"/>
        </a:xfrm>
        <a:prstGeom prst="rect">
          <a:avLst/>
        </a:prstGeom>
        <a:solidFill>
          <a:srgbClr val="93A8CD">
            <a:hueOff val="7927451"/>
            <a:satOff val="33572"/>
            <a:lumOff val="-17843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Kardiovaskulární centrum</a:t>
          </a:r>
        </a:p>
      </dsp:txBody>
      <dsp:txXfrm>
        <a:off x="1201159" y="1635558"/>
        <a:ext cx="1968251" cy="1180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200F1-B43E-4BC1-B3CC-2170CD95B06B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7E366-1E37-4550-A8B8-AEEF679875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22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32FB2-C134-1A40-AEFF-BA4E7FB1B3E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937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20240430JJ3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32FB2-C134-1A40-AEFF-BA4E7FB1B3E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5238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1181E-4EDA-4DC3-BE25-0B9E8E9C719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352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5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4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4.emf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40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9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40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9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svg"/><Relationship Id="rId7" Type="http://schemas.openxmlformats.org/officeDocument/2006/relationships/image" Target="../media/image40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9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9" Type="http://schemas.openxmlformats.org/officeDocument/2006/relationships/image" Target="../media/image25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40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9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44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3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8.emf"/><Relationship Id="rId4" Type="http://schemas.openxmlformats.org/officeDocument/2006/relationships/image" Target="../media/image15.emf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5.emf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image" Target="../media/image59.svg"/><Relationship Id="rId3" Type="http://schemas.openxmlformats.org/officeDocument/2006/relationships/image" Target="../media/image53.png"/><Relationship Id="rId7" Type="http://schemas.openxmlformats.org/officeDocument/2006/relationships/image" Target="../media/image57.emf"/><Relationship Id="rId12" Type="http://schemas.openxmlformats.org/officeDocument/2006/relationships/image" Target="../media/image58.png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3.xml"/><Relationship Id="rId6" Type="http://schemas.openxmlformats.org/officeDocument/2006/relationships/image" Target="../media/image56.png"/><Relationship Id="rId11" Type="http://schemas.openxmlformats.org/officeDocument/2006/relationships/image" Target="../media/image5.emf"/><Relationship Id="rId5" Type="http://schemas.openxmlformats.org/officeDocument/2006/relationships/image" Target="../media/image55.png"/><Relationship Id="rId10" Type="http://schemas.openxmlformats.org/officeDocument/2006/relationships/image" Target="../media/image6.png"/><Relationship Id="rId4" Type="http://schemas.openxmlformats.org/officeDocument/2006/relationships/image" Target="../media/image54.png"/><Relationship Id="rId9" Type="http://schemas.openxmlformats.org/officeDocument/2006/relationships/image" Target="../media/image36.jpe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55.png"/><Relationship Id="rId7" Type="http://schemas.openxmlformats.org/officeDocument/2006/relationships/image" Target="../media/image16.pn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7.emf"/><Relationship Id="rId5" Type="http://schemas.openxmlformats.org/officeDocument/2006/relationships/image" Target="../media/image52.png"/><Relationship Id="rId10" Type="http://schemas.openxmlformats.org/officeDocument/2006/relationships/image" Target="../media/image11.svg"/><Relationship Id="rId4" Type="http://schemas.openxmlformats.org/officeDocument/2006/relationships/image" Target="../media/image56.png"/><Relationship Id="rId9" Type="http://schemas.openxmlformats.org/officeDocument/2006/relationships/image" Target="../media/image10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5.emf"/><Relationship Id="rId7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7.emf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61.png"/><Relationship Id="rId7" Type="http://schemas.openxmlformats.org/officeDocument/2006/relationships/image" Target="../media/image34.emf"/><Relationship Id="rId2" Type="http://schemas.openxmlformats.org/officeDocument/2006/relationships/slideMaster" Target="../slideMasters/slideMaster12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62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openxmlformats.org/officeDocument/2006/relationships/image" Target="../media/image36.jpeg"/><Relationship Id="rId4" Type="http://schemas.openxmlformats.org/officeDocument/2006/relationships/image" Target="../media/image34.emf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5.emf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64.png"/><Relationship Id="rId7" Type="http://schemas.openxmlformats.org/officeDocument/2006/relationships/image" Target="../media/image65.jpeg"/><Relationship Id="rId2" Type="http://schemas.openxmlformats.org/officeDocument/2006/relationships/slideMaster" Target="../slideMasters/slideMaster12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10" Type="http://schemas.openxmlformats.org/officeDocument/2006/relationships/image" Target="../media/image66.png"/><Relationship Id="rId4" Type="http://schemas.openxmlformats.org/officeDocument/2006/relationships/image" Target="../media/image8.emf"/><Relationship Id="rId9" Type="http://schemas.openxmlformats.org/officeDocument/2006/relationships/image" Target="../media/image9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-16933" y="1968500"/>
            <a:ext cx="12208933" cy="488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pic>
        <p:nvPicPr>
          <p:cNvPr id="5" name="Picture 9" descr="logo_mzc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82626"/>
            <a:ext cx="898313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pp_titul_podti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0837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4651" y="2463800"/>
            <a:ext cx="9059333" cy="2189163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44651" y="4857751"/>
            <a:ext cx="9059333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627717" y="6245225"/>
            <a:ext cx="1826683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88317" y="6245225"/>
            <a:ext cx="38608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11A425-13E0-4968-A5C7-A50DBA40993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3324811"/>
      </p:ext>
    </p:extLst>
  </p:cSld>
  <p:clrMapOvr>
    <a:masterClrMapping/>
  </p:clrMapOvr>
  <p:transition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9E75DB-73CE-4652-BAF2-BAB3859495C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0367934"/>
      </p:ext>
    </p:extLst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C7596D2-434F-4DB9-8247-CCD1250957E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584392"/>
      </p:ext>
    </p:extLst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644651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75917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C67F21A-C1E9-4FA3-AC87-856A31EE3C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650198"/>
      </p:ext>
    </p:extLst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95B2EB4-6AB5-4535-A4D6-0D68FB1566A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7367119"/>
      </p:ext>
    </p:extLst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0BB3F50-27B6-4489-914C-4A6DC109A06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7677163"/>
      </p:ext>
    </p:extLst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6BAA2D-AD7D-412A-B902-4FA0516E617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503074"/>
      </p:ext>
    </p:extLst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5AC9510-E34B-4EC7-A9AD-55639C6FE1C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388095"/>
      </p:ext>
    </p:extLst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0E696D1-4A57-44FA-A4AF-1CBCAF03C20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6455147"/>
      </p:ext>
    </p:extLst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3C95631-9C44-4173-BF8B-AC063FAF20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3111474"/>
      </p:ext>
    </p:extLst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439152" y="1"/>
            <a:ext cx="2264833" cy="61261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644651" y="1"/>
            <a:ext cx="6591300" cy="61261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35B24D4-598E-475E-B259-E7522C23FD6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714902"/>
      </p:ext>
    </p:extLst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2FF45D8-973D-4B0B-8813-173A52B564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24791"/>
      </p:ext>
    </p:extLst>
  </p:cSld>
  <p:clrMapOvr>
    <a:masterClrMapping/>
  </p:clrMapOvr>
  <p:transition>
    <p:zoom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ABABEC8-F7A4-2BC5-0389-76BE78AF1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649" y="1243846"/>
            <a:ext cx="11388315" cy="4852837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86E319E4-DB43-4786-B406-1BC6DF9F76D3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6429ADE-79A8-80A2-0A21-62D5CA7EB14F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1" name="Volný tvar 6">
            <a:extLst>
              <a:ext uri="{FF2B5EF4-FFF2-40B4-BE49-F238E27FC236}">
                <a16:creationId xmlns:a16="http://schemas.microsoft.com/office/drawing/2014/main" id="{001B4B07-6973-6318-87D0-6F65394D6BC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33232905-C3F9-C9DC-E4E3-7A0927B5B60D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8537842D-6553-3B53-473C-0A971C73073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94B48AC2-8E9E-1661-19DB-4F6FB79507F2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Volný tvar 6">
            <a:extLst>
              <a:ext uri="{FF2B5EF4-FFF2-40B4-BE49-F238E27FC236}">
                <a16:creationId xmlns:a16="http://schemas.microsoft.com/office/drawing/2014/main" id="{048B30B4-3D22-A0CD-C4A5-7283E1C4C187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7F99B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8">
            <a:extLst>
              <a:ext uri="{FF2B5EF4-FFF2-40B4-BE49-F238E27FC236}">
                <a16:creationId xmlns:a16="http://schemas.microsoft.com/office/drawing/2014/main" id="{3B3CFB7B-900B-A403-5FE7-6794057A041E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D71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E4416C8E-1447-7170-6C52-F16722539698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Picture 24">
            <a:extLst>
              <a:ext uri="{FF2B5EF4-FFF2-40B4-BE49-F238E27FC236}">
                <a16:creationId xmlns:a16="http://schemas.microsoft.com/office/drawing/2014/main" id="{272677AC-4BFF-3A75-192A-D01FBCEE6C78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8F6FF6E5-B349-C8CC-8601-835CA2CB5E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E44BCC4-A057-0C26-F4F8-1F6023EB86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8B47D9-3915-0AD8-144F-2DA732A7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C14846-8EDD-A1DA-E72E-B67F1B8E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9E308E-355F-F5DD-1923-B0C42026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84802CCD-0071-6A21-651E-A913FA1D763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4" y="6211890"/>
            <a:ext cx="3741533" cy="322112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09468479-8C98-05C8-6BEF-C4B46A62FBEA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8" name="Volný tvar 17">
            <a:extLst>
              <a:ext uri="{FF2B5EF4-FFF2-40B4-BE49-F238E27FC236}">
                <a16:creationId xmlns:a16="http://schemas.microsoft.com/office/drawing/2014/main" id="{18F4AB48-7448-E429-0292-4E8A627436EC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D694E38-9ABF-841C-CFAD-87F17FD004B2}"/>
              </a:ext>
            </a:extLst>
          </p:cNvPr>
          <p:cNvSpPr/>
          <p:nvPr userDrawn="1"/>
        </p:nvSpPr>
        <p:spPr>
          <a:xfrm>
            <a:off x="584088" y="5729492"/>
            <a:ext cx="303281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Zástupný symbol textu 4">
            <a:extLst>
              <a:ext uri="{FF2B5EF4-FFF2-40B4-BE49-F238E27FC236}">
                <a16:creationId xmlns:a16="http://schemas.microsoft.com/office/drawing/2014/main" id="{E5E3AE2F-A7C6-B3A9-3A66-4FBB7F2714A7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3541716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>
                <a:solidFill>
                  <a:srgbClr val="D71440"/>
                </a:solidFill>
              </a:rPr>
              <a:t>Bilanční TK, 18.12. 2024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19C7A8BA-8034-9EEE-240D-ABFF30235D6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Grafický objekt 4">
            <a:extLst>
              <a:ext uri="{FF2B5EF4-FFF2-40B4-BE49-F238E27FC236}">
                <a16:creationId xmlns:a16="http://schemas.microsoft.com/office/drawing/2014/main" id="{CA649EB7-9EBB-E9B7-583B-8327BF3F992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4876" y="6205437"/>
            <a:ext cx="4390283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0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E7EE6F-20C1-502E-E6A6-52C64B865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BFE104-475A-7A88-D957-AF0A10B14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B785BA-2F51-274F-AFEB-9F85A8458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F820A54-1D6A-DE75-5A9E-E79A1294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B65A16-ACB2-5B16-E14F-346134DF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8CFEC39-28B5-80B7-FE51-5677DBF4CC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DB328CA-3F5F-5E77-A53C-2F0795D4A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6FB89F74-E354-D773-2BBB-338B40775CE0}"/>
              </a:ext>
            </a:extLst>
          </p:cNvPr>
          <p:cNvSpPr/>
          <p:nvPr userDrawn="1"/>
        </p:nvSpPr>
        <p:spPr>
          <a:xfrm>
            <a:off x="390193" y="1263333"/>
            <a:ext cx="52200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>
                <a:solidFill>
                  <a:schemeClr val="bg1"/>
                </a:solidFill>
              </a:rPr>
              <a:t>Strategické analýzy potřeb resortu zdravotnictví </a:t>
            </a:r>
          </a:p>
        </p:txBody>
      </p:sp>
      <p:pic>
        <p:nvPicPr>
          <p:cNvPr id="1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C5604D92-D42D-1D45-7F2A-6D94604164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585" y="104508"/>
            <a:ext cx="1109871" cy="432000"/>
          </a:xfrm>
          <a:prstGeom prst="rect">
            <a:avLst/>
          </a:prstGeom>
        </p:spPr>
      </p:pic>
      <p:pic>
        <p:nvPicPr>
          <p:cNvPr id="13" name="Grafický objekt 4">
            <a:extLst>
              <a:ext uri="{FF2B5EF4-FFF2-40B4-BE49-F238E27FC236}">
                <a16:creationId xmlns:a16="http://schemas.microsoft.com/office/drawing/2014/main" id="{37AC5AD0-479B-5FA3-7967-FD19034299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3421" y="6325081"/>
            <a:ext cx="4390283" cy="39600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684F9E8-96A8-B241-E1A1-4E5EDBB350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9" y="145614"/>
            <a:ext cx="3741533" cy="32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16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B09DBF-1566-8584-3799-E7493169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4ECD93E-8CDD-9F87-7B29-328166A68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6B565E-2F82-65BA-96AD-49BDE7EC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324C08-958B-DACB-ACAA-7D1DA9ECC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F2EDBD-C140-EC39-B533-821B64AA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6D26DAB7-E28E-7F0B-5CB4-8DD64E2F23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35CFBB21-4510-75AE-FBB2-0AEE50F0BE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567AC7F0-AAFA-4CCC-EB37-788CE98CB59C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BE97C24B-232B-1FB5-462C-6FFDB0001FA7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7C4BF71A-C4A5-9233-6C2C-437F780015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2" name="Volný tvar 17">
            <a:extLst>
              <a:ext uri="{FF2B5EF4-FFF2-40B4-BE49-F238E27FC236}">
                <a16:creationId xmlns:a16="http://schemas.microsoft.com/office/drawing/2014/main" id="{11DA0181-0EEA-18DA-9F3D-9341DAB70D9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FB51D45B-85B8-B79B-C816-E421D99C999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8722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D176B-2666-1D4C-8134-69B00BB5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C02B1-005B-BECD-D972-CBF367A25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1A85FC-AE4C-88A7-E609-834D9057E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B2DDBA-75A0-8DB1-7A5E-93732CF9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4033E1F-3FE3-1B1A-2620-601449D3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4744A5-21D1-272B-E06A-F026B762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38491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86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26AAE3-F77C-EC68-46FE-83BB4F6A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44D26C-DB8E-FA5B-3825-2AE2B205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45B084B-81F5-998B-6CB1-58CC5032A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C0D694C-2F4B-F1ED-4B56-33E5DC25A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94B4FC-6138-C4B0-22CD-FEF349FF6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86B9FBB-C6C8-2ED6-A7E3-FC7B3CFC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8B1DB7C-8667-D2DE-9D05-F87CA7DD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4321110-9EF1-E366-E875-10CE0677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9533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E39747F-FEE3-451A-CE74-4117C00C51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7" name="Logo UZIS">
            <a:extLst>
              <a:ext uri="{FF2B5EF4-FFF2-40B4-BE49-F238E27FC236}">
                <a16:creationId xmlns:a16="http://schemas.microsoft.com/office/drawing/2014/main" id="{D2CABFD9-122C-562E-87E6-A313C5D95F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5425EF9-34A9-BB94-1433-1AC2B15EC4F1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9" name="Obdélník 14">
            <a:extLst>
              <a:ext uri="{FF2B5EF4-FFF2-40B4-BE49-F238E27FC236}">
                <a16:creationId xmlns:a16="http://schemas.microsoft.com/office/drawing/2014/main" id="{DC7D430C-2BB4-6E6E-E005-EF87400EAE04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C4D7B2A4-343C-F61D-881F-A94DB36351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1" name="Volný tvar 17">
            <a:extLst>
              <a:ext uri="{FF2B5EF4-FFF2-40B4-BE49-F238E27FC236}">
                <a16:creationId xmlns:a16="http://schemas.microsoft.com/office/drawing/2014/main" id="{AEA6DF5C-9A45-88FA-BC83-9168045C4C56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A7E62285-CE7C-E042-420F-57EEE0F3B08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2C98FF6-E7A9-7252-5558-941504BA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9177C07-1670-24EA-EC5F-F118ABCD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591EF9-5318-002B-5065-B311BAF9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3991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259958-827C-946D-DF6A-108E67A7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927243A-4375-DD7D-7899-47A0EAC9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1195F3E-F150-ED2C-1F3E-EC55020C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182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BEF15-290F-E6D6-D539-02F9DB89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850267-5B31-8C78-79E7-B4C36ACA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0B0ACF-6243-2123-DD90-316C9AF0D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7FAB9A9-DF7E-2E80-2684-7B1F77A7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8649E5C-5B2A-485C-FF15-FA3AA5F7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89AB6B-4762-D390-BCBC-A91BE748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0887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F2B194-3226-5596-4C5B-3418D6A1E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3961FA1-4EF0-8C00-1301-0303BFADD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3E4D571-68BE-7894-C660-90D280D6A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B917E3D-4900-5CA9-DE3F-360D1FD7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BBB5ED-0BFB-A884-B330-FD5D23F4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9BAD6B-A962-2692-5168-5AAE2A89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938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85BDE6-A7EF-8B83-E168-5630DE317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91B2769-36BA-4D3E-31E9-B999E25D8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F0814E-A18D-3F53-8AEA-D379A2197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8B5BEB1-2E39-6CF8-BA70-E557DAB0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BF3BFF-29F7-9497-0E8F-A26D0BAAD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98671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C34ECCB-E3D8-615C-BFB8-059FD020D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022CC30-A06F-FCEE-6090-259F3C18B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FA8745-226C-DDE9-9778-1D758F62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33784F-9A1A-132A-2498-3E825868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70C281-141B-71E2-19B0-B387B120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5207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8438" y="5526157"/>
            <a:ext cx="7451726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4008438" y="6139116"/>
            <a:ext cx="818356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3455"/>
          </a:xfrm>
        </p:spPr>
        <p:txBody>
          <a:bodyPr/>
          <a:lstStyle/>
          <a:p>
            <a:endParaRPr lang="cs-CZ"/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4010400" y="6313334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FC09959-B600-6AF0-10A7-511F0A0CE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5936000F-1CA5-4A28-D084-2EDC710BE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77370" y="6141783"/>
            <a:ext cx="1664348" cy="720000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2A29C3ED-4266-C769-2ADF-B8282F4D3F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97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  <p15:guide id="6" pos="39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B0EA1196-9961-0CE1-CDDC-BC0A0A831348}"/>
              </a:ext>
            </a:extLst>
          </p:cNvPr>
          <p:cNvSpPr/>
          <p:nvPr userDrawn="1"/>
        </p:nvSpPr>
        <p:spPr>
          <a:xfrm>
            <a:off x="8179177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1C24FCE-B5F4-1607-CE4C-7BB985D4D69C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99B66AE2-A041-66B4-7E5D-3FA96F0363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endParaRPr lang="cs-CZ"/>
          </a:p>
        </p:txBody>
      </p:sp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399E5915-F9E2-ACE2-F920-86F9D94E3F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464757BA-A864-68A5-98E0-EE29537C5C23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Zástupný text 8">
            <a:extLst>
              <a:ext uri="{FF2B5EF4-FFF2-40B4-BE49-F238E27FC236}">
                <a16:creationId xmlns:a16="http://schemas.microsoft.com/office/drawing/2014/main" id="{E376B32F-E5DE-DC67-38D4-9F6BC06AA3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21" name="Podnadpis 2">
            <a:extLst>
              <a:ext uri="{FF2B5EF4-FFF2-40B4-BE49-F238E27FC236}">
                <a16:creationId xmlns:a16="http://schemas.microsoft.com/office/drawing/2014/main" id="{F4C776B3-4CCE-A58A-F1D7-0A28E6CF0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8439" y="5526157"/>
            <a:ext cx="7476890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22" name="Nadpis 1">
            <a:extLst>
              <a:ext uri="{FF2B5EF4-FFF2-40B4-BE49-F238E27FC236}">
                <a16:creationId xmlns:a16="http://schemas.microsoft.com/office/drawing/2014/main" id="{EB6D2B52-8FDF-959F-1993-F3A38DC7C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1140867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8206657-5283-91B4-9056-621C120F4230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9BBAC43-9371-0D6C-6534-F261C966CC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48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 bez UZ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8177370" y="6139116"/>
            <a:ext cx="1664348" cy="720000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endParaRPr lang="cs-CZ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30899DF3-D5C2-842C-B4A1-DFEEDF20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723404" cy="612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2" name="Podnadpis 2">
            <a:extLst>
              <a:ext uri="{FF2B5EF4-FFF2-40B4-BE49-F238E27FC236}">
                <a16:creationId xmlns:a16="http://schemas.microsoft.com/office/drawing/2014/main" id="{2A49D47D-259A-61C8-4727-586212A2F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4001" y="5526157"/>
            <a:ext cx="7440417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CF276C58-AD7A-1982-817B-ECF389FFC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4102873"/>
            <a:ext cx="10795606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F25E0E1C-33BF-45F7-7709-4BBC1F3FD2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520781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  <p15:guide id="4" pos="41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pro dlouhé nad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3999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30899DF3-D5C2-842C-B4A1-DFEEDF20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723404" cy="612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34C7CB7-DCE5-6074-63A1-2EE2E54004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470160F-6A45-07BE-0604-077F038631C9}"/>
              </a:ext>
            </a:extLst>
          </p:cNvPr>
          <p:cNvSpPr txBox="1"/>
          <p:nvPr userDrawn="1"/>
        </p:nvSpPr>
        <p:spPr>
          <a:xfrm>
            <a:off x="8177370" y="6139116"/>
            <a:ext cx="1664348" cy="720000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</p:spTree>
    <p:extLst>
      <p:ext uri="{BB962C8B-B14F-4D97-AF65-F5344CB8AC3E}">
        <p14:creationId xmlns:p14="http://schemas.microsoft.com/office/powerpoint/2010/main" val="2591890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pro dlouhé nadpisy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3999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4CF060D-402A-3C18-EAD2-E58A46DE1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A1B02D6-A85A-D348-E417-8F557EAE71A4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6A6C86E-36F8-90F4-57DC-BF054B7F522D}"/>
              </a:ext>
            </a:extLst>
          </p:cNvPr>
          <p:cNvSpPr txBox="1"/>
          <p:nvPr userDrawn="1"/>
        </p:nvSpPr>
        <p:spPr>
          <a:xfrm>
            <a:off x="4008439" y="6283673"/>
            <a:ext cx="1696075" cy="430887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54524AF3-55E8-324D-42C1-640444AC72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35B25C73-38AD-F1C4-3572-54795D13881D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61351085-3BF0-6728-97B9-EE959C8088C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5298" y="612023"/>
            <a:ext cx="2353142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06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DDB638-C173-6D3F-FF1A-66447260C8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8DC35049-3AA5-9643-A289-66951EBEC2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endParaRPr lang="cs-CZ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4A268E11-BD2F-4B4F-8F6C-0F8E80159307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17CF36DE-E5A0-4148-9D06-AE68A4EDD0A7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EDC2FDED-6562-4534-96C9-B2CF49EA82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5249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DDB638-C173-6D3F-FF1A-66447260C8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8DC35049-3AA5-9643-A289-66951EBEC2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7CF36DE-E5A0-4148-9D06-AE68A4EDD0A7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EDC2FDED-6562-4534-96C9-B2CF49EA8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306231"/>
            <a:ext cx="639692" cy="396000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7C907C2-9865-F831-E11B-10851B62F54E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EFFFA6D3-91F9-3F5B-5F1D-EB6A778A44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22393680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0" y="475200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154" y="637200"/>
            <a:ext cx="639692" cy="396000"/>
          </a:xfrm>
          <a:prstGeom prst="rect">
            <a:avLst/>
          </a:prstGeom>
        </p:spPr>
      </p:pic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568BAED-9959-EA2E-29EC-1A0B33CE9746}"/>
              </a:ext>
            </a:extLst>
          </p:cNvPr>
          <p:cNvSpPr>
            <a:spLocks noGrp="1"/>
          </p:cNvSpPr>
          <p:nvPr userDrawn="1">
            <p:ph sz="quarter" idx="12"/>
          </p:nvPr>
        </p:nvSpPr>
        <p:spPr>
          <a:xfrm>
            <a:off x="731838" y="1663700"/>
            <a:ext cx="5364162" cy="4428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163C6B4F-771B-F4FA-C177-55BA3C6FDAD6}"/>
              </a:ext>
            </a:extLst>
          </p:cNvPr>
          <p:cNvSpPr>
            <a:spLocks noGrp="1"/>
          </p:cNvSpPr>
          <p:nvPr userDrawn="1">
            <p:ph sz="quarter" idx="13"/>
          </p:nvPr>
        </p:nvSpPr>
        <p:spPr>
          <a:xfrm>
            <a:off x="6096000" y="1663700"/>
            <a:ext cx="5364163" cy="4428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D437D701-B17C-4FB1-90EC-C1632B91EE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842387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994861F-0D9B-4331-871B-BB38C1D69A0E}"/>
              </a:ext>
            </a:extLst>
          </p:cNvPr>
          <p:cNvGrpSpPr/>
          <p:nvPr userDrawn="1"/>
        </p:nvGrpSpPr>
        <p:grpSpPr>
          <a:xfrm>
            <a:off x="0" y="475199"/>
            <a:ext cx="1080000" cy="720000"/>
            <a:chOff x="0" y="475199"/>
            <a:chExt cx="1080000" cy="720000"/>
          </a:xfrm>
        </p:grpSpPr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BA72D03A-0F35-4A68-824B-364CAA4CDC0F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9" name="Grafický objekt 18">
              <a:extLst>
                <a:ext uri="{FF2B5EF4-FFF2-40B4-BE49-F238E27FC236}">
                  <a16:creationId xmlns:a16="http://schemas.microsoft.com/office/drawing/2014/main" id="{1773DD8C-C1C7-4C8A-BF7A-4721B43A0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4735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-1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994861F-0D9B-4331-871B-BB38C1D69A0E}"/>
              </a:ext>
            </a:extLst>
          </p:cNvPr>
          <p:cNvGrpSpPr/>
          <p:nvPr userDrawn="1"/>
        </p:nvGrpSpPr>
        <p:grpSpPr>
          <a:xfrm>
            <a:off x="0" y="475199"/>
            <a:ext cx="1080000" cy="720000"/>
            <a:chOff x="0" y="475199"/>
            <a:chExt cx="1080000" cy="720000"/>
          </a:xfrm>
        </p:grpSpPr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BA72D03A-0F35-4A68-824B-364CAA4CDC0F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9" name="Grafický objekt 18">
              <a:extLst>
                <a:ext uri="{FF2B5EF4-FFF2-40B4-BE49-F238E27FC236}">
                  <a16:creationId xmlns:a16="http://schemas.microsoft.com/office/drawing/2014/main" id="{1773DD8C-C1C7-4C8A-BF7A-4721B43A0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objekt grafu 10">
            <a:extLst>
              <a:ext uri="{FF2B5EF4-FFF2-40B4-BE49-F238E27FC236}">
                <a16:creationId xmlns:a16="http://schemas.microsoft.com/office/drawing/2014/main" id="{7814EF98-A5EE-B564-2343-4835ACD0118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663200"/>
            <a:ext cx="10728000" cy="350873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text 14">
            <a:extLst>
              <a:ext uri="{FF2B5EF4-FFF2-40B4-BE49-F238E27FC236}">
                <a16:creationId xmlns:a16="http://schemas.microsoft.com/office/drawing/2014/main" id="{693A1838-2329-7980-800F-63A757B70A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277180"/>
            <a:ext cx="10728000" cy="813600"/>
          </a:xfrm>
          <a:ln w="1270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text 16">
            <a:extLst>
              <a:ext uri="{FF2B5EF4-FFF2-40B4-BE49-F238E27FC236}">
                <a16:creationId xmlns:a16="http://schemas.microsoft.com/office/drawing/2014/main" id="{8434A227-584A-FA78-238E-9F19667037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4" y="1223680"/>
            <a:ext cx="3261286" cy="720001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5743338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9FA37B8F-E31B-4ED9-B938-2436AC45F8B0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E8A2BDC4-6C43-7770-C039-87C8E274A15E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2" name="Grafický objekt 11">
              <a:extLst>
                <a:ext uri="{FF2B5EF4-FFF2-40B4-BE49-F238E27FC236}">
                  <a16:creationId xmlns:a16="http://schemas.microsoft.com/office/drawing/2014/main" id="{D42D85A1-CE0E-3796-3FB6-1A1B847697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2077AF6-1444-E249-F2EF-ECEF553B61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873024"/>
            <a:ext cx="10728325" cy="512245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30247222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9FA37B8F-E31B-4ED9-B938-2436AC45F8B0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E8A2BDC4-6C43-7770-C039-87C8E274A15E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2" name="Grafický objekt 11">
              <a:extLst>
                <a:ext uri="{FF2B5EF4-FFF2-40B4-BE49-F238E27FC236}">
                  <a16:creationId xmlns:a16="http://schemas.microsoft.com/office/drawing/2014/main" id="{D42D85A1-CE0E-3796-3FB6-1A1B847697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  <p:sp>
        <p:nvSpPr>
          <p:cNvPr id="11" name="Zástupný objekt grafu 10">
            <a:extLst>
              <a:ext uri="{FF2B5EF4-FFF2-40B4-BE49-F238E27FC236}">
                <a16:creationId xmlns:a16="http://schemas.microsoft.com/office/drawing/2014/main" id="{2CCDD7A5-4E4F-7E32-7926-F5BD6DE6206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416423"/>
            <a:ext cx="10728000" cy="3626903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text 14">
            <a:extLst>
              <a:ext uri="{FF2B5EF4-FFF2-40B4-BE49-F238E27FC236}">
                <a16:creationId xmlns:a16="http://schemas.microsoft.com/office/drawing/2014/main" id="{E54CAFFC-D28A-B9D7-EF18-CE0F28879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186979"/>
            <a:ext cx="10728000" cy="813600"/>
          </a:xfrm>
          <a:ln w="1270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F99509E6-390C-E171-B7E9-F370C7382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6" y="955485"/>
            <a:ext cx="3261286" cy="720000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7588091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mal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9FA37B8F-E31B-4ED9-B938-2436AC45F8B0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E8A2BDC4-6C43-7770-C039-87C8E274A15E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2" name="Grafický objekt 11">
              <a:extLst>
                <a:ext uri="{FF2B5EF4-FFF2-40B4-BE49-F238E27FC236}">
                  <a16:creationId xmlns:a16="http://schemas.microsoft.com/office/drawing/2014/main" id="{D42D85A1-CE0E-3796-3FB6-1A1B847697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-2"/>
            <a:ext cx="12192000" cy="728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94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5B4E1AD-5241-BB23-6D38-68E746B8E97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87B68CB9-55B6-6A8B-4827-E00145D2E5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2698118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,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393" y="365125"/>
            <a:ext cx="6281770" cy="159175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4F03E9-B7DD-0DB9-BE59-19B95CD6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392" y="2127183"/>
            <a:ext cx="6281771" cy="399421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1"/>
            <a:ext cx="6096000" cy="3651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BBC2331-8763-C5B2-68A1-85820DC30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3700"/>
            <a:ext cx="2196000" cy="432000"/>
          </a:xfrm>
          <a:prstGeom prst="rect">
            <a:avLst/>
          </a:prstGeom>
        </p:spPr>
      </p:pic>
      <p:sp>
        <p:nvSpPr>
          <p:cNvPr id="10" name="Zástupný symbol obrázku 18">
            <a:extLst>
              <a:ext uri="{FF2B5EF4-FFF2-40B4-BE49-F238E27FC236}">
                <a16:creationId xmlns:a16="http://schemas.microsoft.com/office/drawing/2014/main" id="{64BA727E-C5B8-3E3B-6578-64D5C90C69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5703" y="376239"/>
            <a:ext cx="4656087" cy="5753099"/>
          </a:xfrm>
        </p:spPr>
        <p:txBody>
          <a:bodyPr/>
          <a:lstStyle/>
          <a:p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8669" y="6291700"/>
            <a:ext cx="639692" cy="396000"/>
          </a:xfrm>
          <a:prstGeom prst="rect">
            <a:avLst/>
          </a:prstGeom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id="{A532D302-088E-4471-9A72-7AFB0B86F202}"/>
              </a:ext>
            </a:extLst>
          </p:cNvPr>
          <p:cNvGrpSpPr/>
          <p:nvPr userDrawn="1"/>
        </p:nvGrpSpPr>
        <p:grpSpPr>
          <a:xfrm>
            <a:off x="10376871" y="6144231"/>
            <a:ext cx="1083291" cy="720000"/>
            <a:chOff x="731838" y="6129338"/>
            <a:chExt cx="1083291" cy="720000"/>
          </a:xfrm>
        </p:grpSpPr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14B0CAD1-A4B6-4EA1-A166-AA5F970FC7FC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5" name="Grafický objekt 14">
              <a:extLst>
                <a:ext uri="{FF2B5EF4-FFF2-40B4-BE49-F238E27FC236}">
                  <a16:creationId xmlns:a16="http://schemas.microsoft.com/office/drawing/2014/main" id="{FFFB168F-53EC-4E7F-84B8-5230844CA9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18735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3E21766A-FBBC-4C6E-85A2-C511EFF7D5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295939"/>
            <a:ext cx="7983110" cy="2266122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0450FF12-E7BA-4DF6-902C-B4384B676060}"/>
              </a:ext>
            </a:extLst>
          </p:cNvPr>
          <p:cNvGrpSpPr/>
          <p:nvPr userDrawn="1"/>
        </p:nvGrpSpPr>
        <p:grpSpPr>
          <a:xfrm>
            <a:off x="1645" y="475199"/>
            <a:ext cx="1080000" cy="720000"/>
            <a:chOff x="0" y="475199"/>
            <a:chExt cx="1080000" cy="720000"/>
          </a:xfrm>
        </p:grpSpPr>
        <p:sp>
          <p:nvSpPr>
            <p:cNvPr id="17" name="Obdélník 16">
              <a:extLst>
                <a:ext uri="{FF2B5EF4-FFF2-40B4-BE49-F238E27FC236}">
                  <a16:creationId xmlns:a16="http://schemas.microsoft.com/office/drawing/2014/main" id="{C460BFFC-102B-41D0-BE0E-05968B89F6B9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8" name="Grafický objekt 17">
              <a:extLst>
                <a:ext uri="{FF2B5EF4-FFF2-40B4-BE49-F238E27FC236}">
                  <a16:creationId xmlns:a16="http://schemas.microsoft.com/office/drawing/2014/main" id="{58231576-C339-4388-9256-52393BBA3A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40888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0920DF6-24B2-4278-BD94-C81EE0F4F2CF}"/>
              </a:ext>
            </a:extLst>
          </p:cNvPr>
          <p:cNvSpPr/>
          <p:nvPr userDrawn="1"/>
        </p:nvSpPr>
        <p:spPr>
          <a:xfrm>
            <a:off x="0" y="0"/>
            <a:ext cx="12192000" cy="23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72451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N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B629AE11-983F-A48B-EB31-EB0B34C744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5491" y="1425173"/>
            <a:ext cx="9841018" cy="400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360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>
            <a:extLst>
              <a:ext uri="{FF2B5EF4-FFF2-40B4-BE49-F238E27FC236}">
                <a16:creationId xmlns:a16="http://schemas.microsoft.com/office/drawing/2014/main" id="{BF98E95A-825F-49DE-B35C-874CA66CD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728" y="1599687"/>
            <a:ext cx="5336537" cy="3060000"/>
          </a:xfrm>
          <a:prstGeom prst="rect">
            <a:avLst/>
          </a:prstGeom>
        </p:spPr>
      </p:pic>
      <p:sp>
        <p:nvSpPr>
          <p:cNvPr id="16" name="Obdélník 15"/>
          <p:cNvSpPr/>
          <p:nvPr userDrawn="1"/>
        </p:nvSpPr>
        <p:spPr>
          <a:xfrm>
            <a:off x="-3" y="-38466"/>
            <a:ext cx="12192000" cy="6858000"/>
          </a:xfrm>
          <a:prstGeom prst="rect">
            <a:avLst/>
          </a:prstGeom>
          <a:gradFill flip="none" rotWithShape="1">
            <a:gsLst>
              <a:gs pos="49000">
                <a:schemeClr val="bg1"/>
              </a:gs>
              <a:gs pos="0">
                <a:schemeClr val="accent5">
                  <a:lumMod val="52000"/>
                  <a:lumOff val="48000"/>
                  <a:alpha val="67000"/>
                </a:schemeClr>
              </a:gs>
              <a:gs pos="100000">
                <a:schemeClr val="accent4">
                  <a:alpha val="6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274073"/>
              </a:solidFill>
            </a:endParaRPr>
          </a:p>
        </p:txBody>
      </p:sp>
      <p:sp>
        <p:nvSpPr>
          <p:cNvPr id="24" name="Obdélník 23"/>
          <p:cNvSpPr/>
          <p:nvPr userDrawn="1"/>
        </p:nvSpPr>
        <p:spPr>
          <a:xfrm>
            <a:off x="13436" y="5922000"/>
            <a:ext cx="12191997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914400" y="2720943"/>
            <a:ext cx="10363200" cy="89153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A2B46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887218"/>
            <a:ext cx="8534400" cy="694928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9" name="Obdélník 8"/>
          <p:cNvSpPr/>
          <p:nvPr userDrawn="1"/>
        </p:nvSpPr>
        <p:spPr>
          <a:xfrm>
            <a:off x="-3" y="689910"/>
            <a:ext cx="12192000" cy="108012"/>
          </a:xfrm>
          <a:prstGeom prst="rect">
            <a:avLst/>
          </a:prstGeom>
          <a:solidFill>
            <a:srgbClr val="724F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3" name="Obdélník 12"/>
          <p:cNvSpPr/>
          <p:nvPr userDrawn="1"/>
        </p:nvSpPr>
        <p:spPr>
          <a:xfrm>
            <a:off x="-3" y="0"/>
            <a:ext cx="12192000" cy="6899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25" name="Obdélník 24"/>
          <p:cNvSpPr/>
          <p:nvPr userDrawn="1"/>
        </p:nvSpPr>
        <p:spPr>
          <a:xfrm>
            <a:off x="0" y="5879930"/>
            <a:ext cx="12192000" cy="45719"/>
          </a:xfrm>
          <a:prstGeom prst="rect">
            <a:avLst/>
          </a:prstGeom>
          <a:solidFill>
            <a:srgbClr val="004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34" name="TextovéPole 33"/>
          <p:cNvSpPr txBox="1"/>
          <p:nvPr userDrawn="1"/>
        </p:nvSpPr>
        <p:spPr>
          <a:xfrm>
            <a:off x="1658606" y="6269165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solidFill>
                  <a:schemeClr val="accent2"/>
                </a:solidFill>
              </a:rPr>
              <a:t>Ústav zdravotnických informací a statistiky České republiky</a:t>
            </a:r>
          </a:p>
          <a:p>
            <a:r>
              <a:rPr lang="cs-CZ" sz="900" i="1">
                <a:solidFill>
                  <a:schemeClr val="accent2"/>
                </a:solidFill>
              </a:rPr>
              <a:t>Institute </a:t>
            </a:r>
            <a:r>
              <a:rPr lang="cs-CZ" sz="900" i="1" err="1">
                <a:solidFill>
                  <a:schemeClr val="accent2"/>
                </a:solidFill>
              </a:rPr>
              <a:t>of</a:t>
            </a:r>
            <a:r>
              <a:rPr lang="cs-CZ" sz="900" i="1">
                <a:solidFill>
                  <a:schemeClr val="accent2"/>
                </a:solidFill>
              </a:rPr>
              <a:t> </a:t>
            </a:r>
            <a:r>
              <a:rPr lang="cs-CZ" sz="900" i="1" err="1">
                <a:solidFill>
                  <a:schemeClr val="accent2"/>
                </a:solidFill>
              </a:rPr>
              <a:t>Health</a:t>
            </a:r>
            <a:r>
              <a:rPr lang="cs-CZ" sz="900" i="1">
                <a:solidFill>
                  <a:schemeClr val="accent2"/>
                </a:solidFill>
              </a:rPr>
              <a:t> </a:t>
            </a:r>
            <a:r>
              <a:rPr lang="cs-CZ" sz="900" i="1" err="1">
                <a:solidFill>
                  <a:schemeClr val="accent2"/>
                </a:solidFill>
              </a:rPr>
              <a:t>Information</a:t>
            </a:r>
            <a:r>
              <a:rPr lang="cs-CZ" sz="900" i="1">
                <a:solidFill>
                  <a:schemeClr val="accent2"/>
                </a:solidFill>
              </a:rPr>
              <a:t> and </a:t>
            </a:r>
            <a:r>
              <a:rPr lang="cs-CZ" sz="900" i="1" err="1">
                <a:solidFill>
                  <a:schemeClr val="accent2"/>
                </a:solidFill>
              </a:rPr>
              <a:t>Statistics</a:t>
            </a:r>
            <a:r>
              <a:rPr lang="cs-CZ" sz="900" i="1">
                <a:solidFill>
                  <a:schemeClr val="accent2"/>
                </a:solidFill>
              </a:rPr>
              <a:t> </a:t>
            </a:r>
            <a:r>
              <a:rPr lang="cs-CZ" sz="900" i="1" err="1">
                <a:solidFill>
                  <a:schemeClr val="accent2"/>
                </a:solidFill>
              </a:rPr>
              <a:t>of</a:t>
            </a:r>
            <a:r>
              <a:rPr lang="cs-CZ" sz="900" i="1">
                <a:solidFill>
                  <a:schemeClr val="accent2"/>
                </a:solidFill>
              </a:rPr>
              <a:t> </a:t>
            </a:r>
            <a:r>
              <a:rPr lang="cs-CZ" sz="900" i="1" err="1">
                <a:solidFill>
                  <a:schemeClr val="accent2"/>
                </a:solidFill>
              </a:rPr>
              <a:t>the</a:t>
            </a:r>
            <a:r>
              <a:rPr lang="cs-CZ" sz="900" i="1">
                <a:solidFill>
                  <a:schemeClr val="accent2"/>
                </a:solidFill>
              </a:rPr>
              <a:t> Czech Republic</a:t>
            </a:r>
          </a:p>
        </p:txBody>
      </p:sp>
      <p:sp>
        <p:nvSpPr>
          <p:cNvPr id="26" name="TextovéPole 25"/>
          <p:cNvSpPr txBox="1"/>
          <p:nvPr userDrawn="1"/>
        </p:nvSpPr>
        <p:spPr>
          <a:xfrm>
            <a:off x="5781501" y="151329"/>
            <a:ext cx="5631703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100"/>
              <a:t>Datová základna realizace screeningových programů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100"/>
              <a:t>CZ.03.2.63/0.0/0.0/15_039/0007216</a:t>
            </a:r>
            <a:endParaRPr lang="cs-CZ" sz="1050" b="1">
              <a:solidFill>
                <a:srgbClr val="274073"/>
              </a:solidFill>
              <a:effectLst/>
            </a:endParaRPr>
          </a:p>
        </p:txBody>
      </p:sp>
      <p:sp>
        <p:nvSpPr>
          <p:cNvPr id="4" name="Obdélník 3"/>
          <p:cNvSpPr/>
          <p:nvPr userDrawn="1"/>
        </p:nvSpPr>
        <p:spPr>
          <a:xfrm>
            <a:off x="10127275" y="6229898"/>
            <a:ext cx="1285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u="none">
                <a:solidFill>
                  <a:srgbClr val="DA2B4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nsc.uzis.cz</a:t>
            </a:r>
            <a:endParaRPr lang="cs-CZ" sz="2000" b="1" u="none">
              <a:solidFill>
                <a:srgbClr val="DA2B46"/>
              </a:solidFill>
            </a:endParaRPr>
          </a:p>
        </p:txBody>
      </p: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4A600299-36FF-4880-809A-3B53106E65E2}"/>
              </a:ext>
            </a:extLst>
          </p:cNvPr>
          <p:cNvGrpSpPr/>
          <p:nvPr userDrawn="1"/>
        </p:nvGrpSpPr>
        <p:grpSpPr>
          <a:xfrm>
            <a:off x="977527" y="99403"/>
            <a:ext cx="2394526" cy="521285"/>
            <a:chOff x="-3635511" y="3808741"/>
            <a:chExt cx="2394526" cy="521285"/>
          </a:xfrm>
        </p:grpSpPr>
        <p:pic>
          <p:nvPicPr>
            <p:cNvPr id="20" name="Obrázek 19">
              <a:extLst>
                <a:ext uri="{FF2B5EF4-FFF2-40B4-BE49-F238E27FC236}">
                  <a16:creationId xmlns:a16="http://schemas.microsoft.com/office/drawing/2014/main" id="{1EEB21A1-63BE-4C27-AC1C-7C0ED736FF0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077"/>
            <a:stretch/>
          </p:blipFill>
          <p:spPr>
            <a:xfrm>
              <a:off x="-3635511" y="3808741"/>
              <a:ext cx="754652" cy="505853"/>
            </a:xfrm>
            <a:prstGeom prst="rect">
              <a:avLst/>
            </a:prstGeom>
          </p:spPr>
        </p:pic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5F85FAA7-4B5E-4124-8503-9019B35E4E98}"/>
                </a:ext>
              </a:extLst>
            </p:cNvPr>
            <p:cNvSpPr txBox="1"/>
            <p:nvPr userDrawn="1"/>
          </p:nvSpPr>
          <p:spPr>
            <a:xfrm>
              <a:off x="-2954432" y="3822195"/>
              <a:ext cx="171344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i="0">
                  <a:solidFill>
                    <a:schemeClr val="bg2">
                      <a:lumMod val="10000"/>
                    </a:schemeClr>
                  </a:solidFill>
                </a:rPr>
                <a:t>Evropská</a:t>
              </a:r>
              <a:r>
                <a:rPr lang="cs-CZ" sz="900" i="0" baseline="0">
                  <a:solidFill>
                    <a:schemeClr val="bg2">
                      <a:lumMod val="10000"/>
                    </a:schemeClr>
                  </a:solidFill>
                </a:rPr>
                <a:t> unie</a:t>
              </a:r>
            </a:p>
            <a:p>
              <a:r>
                <a:rPr lang="cs-CZ" sz="900" i="0" baseline="0">
                  <a:solidFill>
                    <a:schemeClr val="bg2">
                      <a:lumMod val="10000"/>
                    </a:schemeClr>
                  </a:solidFill>
                </a:rPr>
                <a:t>Evropský sociální fond</a:t>
              </a:r>
            </a:p>
            <a:p>
              <a:r>
                <a:rPr lang="cs-CZ" sz="900" i="0" baseline="0">
                  <a:solidFill>
                    <a:schemeClr val="bg2">
                      <a:lumMod val="10000"/>
                    </a:schemeClr>
                  </a:solidFill>
                </a:rPr>
                <a:t>Operační program Zaměstnanost</a:t>
              </a:r>
              <a:endParaRPr lang="cs-CZ" sz="900" i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pic>
        <p:nvPicPr>
          <p:cNvPr id="22" name="Obrázek 21">
            <a:extLst>
              <a:ext uri="{FF2B5EF4-FFF2-40B4-BE49-F238E27FC236}">
                <a16:creationId xmlns:a16="http://schemas.microsoft.com/office/drawing/2014/main" id="{3AADB460-D02C-4410-A107-36A71631A2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6195600"/>
            <a:ext cx="654994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5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731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3392" y="980729"/>
            <a:ext cx="109440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rgbClr val="DA2B46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18.12.2024</a:t>
            </a:fld>
            <a:endParaRPr lang="cs-CZ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03244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ABABEC8-F7A4-2BC5-0389-76BE78AF1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649" y="1243846"/>
            <a:ext cx="11388315" cy="4852837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86E319E4-DB43-4786-B406-1BC6DF9F76D3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6429ADE-79A8-80A2-0A21-62D5CA7EB14F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1" name="Volný tvar 6">
            <a:extLst>
              <a:ext uri="{FF2B5EF4-FFF2-40B4-BE49-F238E27FC236}">
                <a16:creationId xmlns:a16="http://schemas.microsoft.com/office/drawing/2014/main" id="{001B4B07-6973-6318-87D0-6F65394D6BC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33232905-C3F9-C9DC-E4E3-7A0927B5B60D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8537842D-6553-3B53-473C-0A971C73073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94B48AC2-8E9E-1661-19DB-4F6FB79507F2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Volný tvar 6">
            <a:extLst>
              <a:ext uri="{FF2B5EF4-FFF2-40B4-BE49-F238E27FC236}">
                <a16:creationId xmlns:a16="http://schemas.microsoft.com/office/drawing/2014/main" id="{048B30B4-3D22-A0CD-C4A5-7283E1C4C187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7F99B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8">
            <a:extLst>
              <a:ext uri="{FF2B5EF4-FFF2-40B4-BE49-F238E27FC236}">
                <a16:creationId xmlns:a16="http://schemas.microsoft.com/office/drawing/2014/main" id="{3B3CFB7B-900B-A403-5FE7-6794057A041E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D71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E4416C8E-1447-7170-6C52-F16722539698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Picture 24">
            <a:extLst>
              <a:ext uri="{FF2B5EF4-FFF2-40B4-BE49-F238E27FC236}">
                <a16:creationId xmlns:a16="http://schemas.microsoft.com/office/drawing/2014/main" id="{272677AC-4BFF-3A75-192A-D01FBCEE6C78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8F6FF6E5-B349-C8CC-8601-835CA2CB5E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E44BCC4-A057-0C26-F4F8-1F6023EB86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8B47D9-3915-0AD8-144F-2DA732A7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C14846-8EDD-A1DA-E72E-B67F1B8E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9E308E-355F-F5DD-1923-B0C42026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84802CCD-0071-6A21-651E-A913FA1D763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4" y="6211890"/>
            <a:ext cx="3741533" cy="322112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09468479-8C98-05C8-6BEF-C4B46A62FBEA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8" name="Volný tvar 17">
            <a:extLst>
              <a:ext uri="{FF2B5EF4-FFF2-40B4-BE49-F238E27FC236}">
                <a16:creationId xmlns:a16="http://schemas.microsoft.com/office/drawing/2014/main" id="{18F4AB48-7448-E429-0292-4E8A627436EC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D694E38-9ABF-841C-CFAD-87F17FD004B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Zástupný symbol textu 4">
            <a:extLst>
              <a:ext uri="{FF2B5EF4-FFF2-40B4-BE49-F238E27FC236}">
                <a16:creationId xmlns:a16="http://schemas.microsoft.com/office/drawing/2014/main" id="{E5E3AE2F-A7C6-B3A9-3A66-4FBB7F2714A7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3950429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>
                <a:solidFill>
                  <a:srgbClr val="D71440"/>
                </a:solidFill>
              </a:rPr>
              <a:t>Analytická a datová příloha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19C7A8BA-8034-9EEE-240D-ABFF30235D6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Grafický objekt 4">
            <a:extLst>
              <a:ext uri="{FF2B5EF4-FFF2-40B4-BE49-F238E27FC236}">
                <a16:creationId xmlns:a16="http://schemas.microsoft.com/office/drawing/2014/main" id="{CA649EB7-9EBB-E9B7-583B-8327BF3F992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4876" y="6205437"/>
            <a:ext cx="4390283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422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E7EE6F-20C1-502E-E6A6-52C64B865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BFE104-475A-7A88-D957-AF0A10B14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B785BA-2F51-274F-AFEB-9F85A8458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F820A54-1D6A-DE75-5A9E-E79A1294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B65A16-ACB2-5B16-E14F-346134DF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8CFEC39-28B5-80B7-FE51-5677DBF4CC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DB328CA-3F5F-5E77-A53C-2F0795D4A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6FB89F74-E354-D773-2BBB-338B40775CE0}"/>
              </a:ext>
            </a:extLst>
          </p:cNvPr>
          <p:cNvSpPr/>
          <p:nvPr userDrawn="1"/>
        </p:nvSpPr>
        <p:spPr>
          <a:xfrm>
            <a:off x="390193" y="1263333"/>
            <a:ext cx="52200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>
                <a:solidFill>
                  <a:schemeClr val="bg1"/>
                </a:solidFill>
              </a:rPr>
              <a:t>Strategické analýzy potřeb resortu zdravotnictví </a:t>
            </a:r>
          </a:p>
        </p:txBody>
      </p:sp>
      <p:pic>
        <p:nvPicPr>
          <p:cNvPr id="1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C5604D92-D42D-1D45-7F2A-6D94604164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585" y="104508"/>
            <a:ext cx="1109871" cy="432000"/>
          </a:xfrm>
          <a:prstGeom prst="rect">
            <a:avLst/>
          </a:prstGeom>
        </p:spPr>
      </p:pic>
      <p:pic>
        <p:nvPicPr>
          <p:cNvPr id="13" name="Grafický objekt 4">
            <a:extLst>
              <a:ext uri="{FF2B5EF4-FFF2-40B4-BE49-F238E27FC236}">
                <a16:creationId xmlns:a16="http://schemas.microsoft.com/office/drawing/2014/main" id="{37AC5AD0-479B-5FA3-7967-FD19034299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3421" y="6325081"/>
            <a:ext cx="4390283" cy="39600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684F9E8-96A8-B241-E1A1-4E5EDBB350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9" y="145614"/>
            <a:ext cx="3741533" cy="32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2247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B09DBF-1566-8584-3799-E7493169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4ECD93E-8CDD-9F87-7B29-328166A68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6B565E-2F82-65BA-96AD-49BDE7EC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324C08-958B-DACB-ACAA-7D1DA9ECC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F2EDBD-C140-EC39-B533-821B64AA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6D26DAB7-E28E-7F0B-5CB4-8DD64E2F23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35CFBB21-4510-75AE-FBB2-0AEE50F0BE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567AC7F0-AAFA-4CCC-EB37-788CE98CB59C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BE97C24B-232B-1FB5-462C-6FFDB0001FA7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7C4BF71A-C4A5-9233-6C2C-437F780015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2" name="Volný tvar 17">
            <a:extLst>
              <a:ext uri="{FF2B5EF4-FFF2-40B4-BE49-F238E27FC236}">
                <a16:creationId xmlns:a16="http://schemas.microsoft.com/office/drawing/2014/main" id="{11DA0181-0EEA-18DA-9F3D-9341DAB70D9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FB51D45B-85B8-B79B-C816-E421D99C999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57763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658731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D176B-2666-1D4C-8134-69B00BB5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C02B1-005B-BECD-D972-CBF367A25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1A85FC-AE4C-88A7-E609-834D9057E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B2DDBA-75A0-8DB1-7A5E-93732CF9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4033E1F-3FE3-1B1A-2620-601449D3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4744A5-21D1-272B-E06A-F026B762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33007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96844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26AAE3-F77C-EC68-46FE-83BB4F6A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44D26C-DB8E-FA5B-3825-2AE2B205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45B084B-81F5-998B-6CB1-58CC5032A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C0D694C-2F4B-F1ED-4B56-33E5DC25A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94B4FC-6138-C4B0-22CD-FEF349FF6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86B9FBB-C6C8-2ED6-A7E3-FC7B3CFC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8B1DB7C-8667-D2DE-9D05-F87CA7DD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4321110-9EF1-E366-E875-10CE0677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21517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2C98FF6-E7A9-7252-5558-941504BA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9177C07-1670-24EA-EC5F-F118ABCD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591EF9-5318-002B-5065-B311BAF9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8123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259958-827C-946D-DF6A-108E67A7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927243A-4375-DD7D-7899-47A0EAC9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1195F3E-F150-ED2C-1F3E-EC55020C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33590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BEF15-290F-E6D6-D539-02F9DB89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850267-5B31-8C78-79E7-B4C36ACA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0B0ACF-6243-2123-DD90-316C9AF0D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7FAB9A9-DF7E-2E80-2684-7B1F77A7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8649E5C-5B2A-485C-FF15-FA3AA5F7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89AB6B-4762-D390-BCBC-A91BE748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71283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F2B194-3226-5596-4C5B-3418D6A1E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3961FA1-4EF0-8C00-1301-0303BFADD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3E4D571-68BE-7894-C660-90D280D6A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B917E3D-4900-5CA9-DE3F-360D1FD7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BBB5ED-0BFB-A884-B330-FD5D23F4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9BAD6B-A962-2692-5168-5AAE2A89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96280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85BDE6-A7EF-8B83-E168-5630DE317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91B2769-36BA-4D3E-31E9-B999E25D8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F0814E-A18D-3F53-8AEA-D379A2197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8B5BEB1-2E39-6CF8-BA70-E557DAB0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BF3BFF-29F7-9497-0E8F-A26D0BAAD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87482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C34ECCB-E3D8-615C-BFB8-059FD020D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022CC30-A06F-FCEE-6090-259F3C18B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FA8745-226C-DDE9-9778-1D758F62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33784F-9A1A-132A-2498-3E825868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70C281-141B-71E2-19B0-B387B120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55381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 (rozdělovní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44DEBAA6-2E81-468C-8FFE-225D25AE8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87416"/>
            <a:ext cx="12192000" cy="33433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F3DB575-AD7B-4488-936F-C9105713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" y="687416"/>
            <a:ext cx="6756099" cy="2920044"/>
          </a:xfrm>
        </p:spPr>
        <p:txBody>
          <a:bodyPr anchor="ctr">
            <a:normAutofit/>
          </a:bodyPr>
          <a:lstStyle>
            <a:lvl1pPr algn="l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66CFC0F-902F-482D-ADEB-7903A7458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776" y="4352543"/>
            <a:ext cx="10860024" cy="1818041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BAEBB6AE-0129-445A-AA50-612DA50B3F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5674" y="6272375"/>
            <a:ext cx="603954" cy="399218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EE3B54B8-2B8B-4D6D-AAA2-6713405C139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3562" y="6370983"/>
            <a:ext cx="3170928" cy="277776"/>
          </a:xfrm>
          <a:prstGeom prst="rect">
            <a:avLst/>
          </a:prstGeom>
        </p:spPr>
      </p:pic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9DB58BC4-5FB6-47BC-8FE8-48D5D3722E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37234" y="6064667"/>
            <a:ext cx="942626" cy="6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998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0B6FE2A6-10D0-4D7B-B8B3-E3CA36D15C53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olný tvar 19">
            <a:extLst>
              <a:ext uri="{FF2B5EF4-FFF2-40B4-BE49-F238E27FC236}">
                <a16:creationId xmlns:a16="http://schemas.microsoft.com/office/drawing/2014/main" id="{32DAAB8C-16D9-453D-BB8B-349889132119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CA00F28-74BD-4A76-9DC3-5829092D88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081" y="643717"/>
            <a:ext cx="11269362" cy="648072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4857CB-7F8E-4009-8775-C47468BAE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081" y="1441622"/>
            <a:ext cx="11269362" cy="495917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233863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lný tvar 6">
            <a:extLst>
              <a:ext uri="{FF2B5EF4-FFF2-40B4-BE49-F238E27FC236}">
                <a16:creationId xmlns:a16="http://schemas.microsoft.com/office/drawing/2014/main" id="{B7FB6EEC-0AB4-450B-B790-D91E5CD8527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4E2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olný tvar 17">
            <a:extLst>
              <a:ext uri="{FF2B5EF4-FFF2-40B4-BE49-F238E27FC236}">
                <a16:creationId xmlns:a16="http://schemas.microsoft.com/office/drawing/2014/main" id="{B67F5A39-73B3-4405-8DC5-B77E1C377EAF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8">
            <a:extLst>
              <a:ext uri="{FF2B5EF4-FFF2-40B4-BE49-F238E27FC236}">
                <a16:creationId xmlns:a16="http://schemas.microsoft.com/office/drawing/2014/main" id="{D870D664-7615-4F51-9F8B-6992D70C129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" name="Volný tvar 19">
            <a:extLst>
              <a:ext uri="{FF2B5EF4-FFF2-40B4-BE49-F238E27FC236}">
                <a16:creationId xmlns:a16="http://schemas.microsoft.com/office/drawing/2014/main" id="{FE2B04A6-3D9F-4370-9E8A-37543D26C9B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7034D1E-AEF2-4590-9200-60B098B00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78" y="431030"/>
            <a:ext cx="11302314" cy="931734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311400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0331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8833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s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6436BA34-0BF3-478F-79D8-86C7EFA770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353142" cy="612000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8438" y="5526157"/>
            <a:ext cx="7451726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4008438" y="6139116"/>
            <a:ext cx="818356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4010400" y="6313334"/>
            <a:ext cx="2085600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WWW.NZIP.CZ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FC09959-B600-6AF0-10A7-511F0A0CE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2A29C3ED-4266-C769-2ADF-B8282F4D3F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8C6FCD49-23DC-BBE2-AFBB-478F8B0746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4000" y="6297812"/>
            <a:ext cx="905999" cy="396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3607BC1-9855-6F9B-E925-7425BE922057}"/>
              </a:ext>
            </a:extLst>
          </p:cNvPr>
          <p:cNvSpPr txBox="1"/>
          <p:nvPr userDrawn="1"/>
        </p:nvSpPr>
        <p:spPr>
          <a:xfrm>
            <a:off x="8448964" y="2415814"/>
            <a:ext cx="2085600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WWW.NZIP.CZ</a:t>
            </a:r>
          </a:p>
        </p:txBody>
      </p:sp>
    </p:spTree>
    <p:extLst>
      <p:ext uri="{BB962C8B-B14F-4D97-AF65-F5344CB8AC3E}">
        <p14:creationId xmlns:p14="http://schemas.microsoft.com/office/powerpoint/2010/main" val="3778851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  <p15:guide id="6" pos="39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6436BA34-0BF3-478F-79D8-86C7EFA770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353142" cy="612000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8438" y="5526157"/>
            <a:ext cx="7451726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4008438" y="6139116"/>
            <a:ext cx="818356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FC09959-B600-6AF0-10A7-511F0A0CE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2A29C3ED-4266-C769-2ADF-B8282F4D3F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8C6FCD49-23DC-BBE2-AFBB-478F8B0746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4000" y="6297812"/>
            <a:ext cx="905999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08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  <p15:guide id="6" pos="393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B0EA1196-9961-0CE1-CDDC-BC0A0A831348}"/>
              </a:ext>
            </a:extLst>
          </p:cNvPr>
          <p:cNvSpPr/>
          <p:nvPr userDrawn="1"/>
        </p:nvSpPr>
        <p:spPr>
          <a:xfrm>
            <a:off x="8179177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1C24FCE-B5F4-1607-CE4C-7BB985D4D69C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99B66AE2-A041-66B4-7E5D-3FA96F0363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21" name="Podnadpis 2">
            <a:extLst>
              <a:ext uri="{FF2B5EF4-FFF2-40B4-BE49-F238E27FC236}">
                <a16:creationId xmlns:a16="http://schemas.microsoft.com/office/drawing/2014/main" id="{F4C776B3-4CCE-A58A-F1D7-0A28E6CF0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400" y="5526157"/>
            <a:ext cx="7476890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22" name="Nadpis 1">
            <a:extLst>
              <a:ext uri="{FF2B5EF4-FFF2-40B4-BE49-F238E27FC236}">
                <a16:creationId xmlns:a16="http://schemas.microsoft.com/office/drawing/2014/main" id="{EB6D2B52-8FDF-959F-1993-F3A38DC7C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1140867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9BBAC43-9371-0D6C-6534-F261C966C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56167670-E07E-C5D1-AE76-0AEADAA6D7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3781" y="2697159"/>
            <a:ext cx="3240000" cy="545307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1F70A5D6-0F6B-945B-B979-2963ACAD32C2}"/>
              </a:ext>
            </a:extLst>
          </p:cNvPr>
          <p:cNvSpPr txBox="1"/>
          <p:nvPr userDrawn="1"/>
        </p:nvSpPr>
        <p:spPr>
          <a:xfrm>
            <a:off x="4010400" y="6313334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8EF9DFC9-BD88-C18E-22A7-5572B9BBD1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4000" y="6297812"/>
            <a:ext cx="905999" cy="396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DBF50857-1CB6-8D83-258F-6667C73F8ED4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0B925577-0C1E-DC1D-674E-9D3EF8F490E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5298" y="612023"/>
            <a:ext cx="2353142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83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 bez UZ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8177370" y="6314450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2" name="Podnadpis 2">
            <a:extLst>
              <a:ext uri="{FF2B5EF4-FFF2-40B4-BE49-F238E27FC236}">
                <a16:creationId xmlns:a16="http://schemas.microsoft.com/office/drawing/2014/main" id="{2A49D47D-259A-61C8-4727-586212A2F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400" y="5526157"/>
            <a:ext cx="7440417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F25E0E1C-33BF-45F7-7709-4BBC1F3FD2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DB0AB71-4FC5-9816-D89A-FB25FC9FB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C126055C-81C0-3358-EEA6-D174B11717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63781" y="2697159"/>
            <a:ext cx="3240000" cy="545307"/>
          </a:xfrm>
          <a:prstGeom prst="rect">
            <a:avLst/>
          </a:prstGeom>
        </p:spPr>
      </p:pic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B3CABE0E-D628-54BC-A4A0-ACF78BEAD8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5298" y="612023"/>
            <a:ext cx="2353142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09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  <p15:guide id="4" pos="415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pro dlouhé nad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0400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34C7CB7-DCE5-6074-63A1-2EE2E54004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470160F-6A45-07BE-0604-077F038631C9}"/>
              </a:ext>
            </a:extLst>
          </p:cNvPr>
          <p:cNvSpPr txBox="1"/>
          <p:nvPr userDrawn="1"/>
        </p:nvSpPr>
        <p:spPr>
          <a:xfrm>
            <a:off x="8177370" y="6314450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7E63FD3A-C980-5A4A-2A4D-572645A1D5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63781" y="2697159"/>
            <a:ext cx="3240000" cy="545307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4417EF99-DD64-498B-8C76-B19173AF0A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5298" y="612023"/>
            <a:ext cx="2353142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6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pro dlouhé nadpisy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0400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C1BBF3A-0FFA-4C73-702B-0F8640E40029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4CF060D-402A-3C18-EAD2-E58A46DE1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A1B02D6-A85A-D348-E417-8F557EAE71A4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6A6C86E-36F8-90F4-57DC-BF054B7F522D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54524AF3-55E8-324D-42C1-640444AC72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956F8AFF-0F21-A2E6-AE1A-203E2CBE58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3781" y="2697159"/>
            <a:ext cx="3240000" cy="545307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ADAD2A4E-0888-F9C9-F49C-080ADA8732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4000" y="6297812"/>
            <a:ext cx="905999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723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DDB638-C173-6D3F-FF1A-66447260C8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8DC35049-3AA5-9643-A289-66951EBEC2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7CF36DE-E5A0-4148-9D06-AE68A4EDD0A7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167DABDF-F9B9-DCB7-50CD-02D8F6215F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3483" y="6360231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599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17CF36DE-E5A0-4148-9D06-AE68A4EDD0A7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7C907C2-9865-F831-E11B-10851B62F54E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EFFFA6D3-91F9-3F5B-5F1D-EB6A778A44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57924BB9-BA4C-7A1D-FE2E-64F64C188D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9" name="Zástupný obsah 3">
            <a:extLst>
              <a:ext uri="{FF2B5EF4-FFF2-40B4-BE49-F238E27FC236}">
                <a16:creationId xmlns:a16="http://schemas.microsoft.com/office/drawing/2014/main" id="{FA654F1F-02D6-B213-3F68-BFED82EB2F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AC22D061-9164-36F4-0617-B7AFA056E2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3483" y="6360231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172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0" y="475200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D437D701-B17C-4FB1-90EC-C1632B91EE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Zástupný obsah 3">
            <a:extLst>
              <a:ext uri="{FF2B5EF4-FFF2-40B4-BE49-F238E27FC236}">
                <a16:creationId xmlns:a16="http://schemas.microsoft.com/office/drawing/2014/main" id="{103C0E1B-9A5C-2FCC-DE34-51DF2D12A3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3" name="Zástupný obsah 3">
            <a:extLst>
              <a:ext uri="{FF2B5EF4-FFF2-40B4-BE49-F238E27FC236}">
                <a16:creationId xmlns:a16="http://schemas.microsoft.com/office/drawing/2014/main" id="{E630CE26-F1E5-304D-AA96-485BCAD208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B612470D-DDE8-9983-5F9D-D82A7BF550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000" y="691199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749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A72D03A-0F35-4A68-824B-364CAA4CDC0F}"/>
              </a:ext>
            </a:extLst>
          </p:cNvPr>
          <p:cNvSpPr/>
          <p:nvPr userDrawn="1"/>
        </p:nvSpPr>
        <p:spPr>
          <a:xfrm>
            <a:off x="0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D9333CE0-7811-94CB-57C1-F70C50B48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000" y="691199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10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-1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A72D03A-0F35-4A68-824B-364CAA4CDC0F}"/>
              </a:ext>
            </a:extLst>
          </p:cNvPr>
          <p:cNvSpPr/>
          <p:nvPr userDrawn="1"/>
        </p:nvSpPr>
        <p:spPr>
          <a:xfrm>
            <a:off x="0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objekt grafu 10">
            <a:extLst>
              <a:ext uri="{FF2B5EF4-FFF2-40B4-BE49-F238E27FC236}">
                <a16:creationId xmlns:a16="http://schemas.microsoft.com/office/drawing/2014/main" id="{7814EF98-A5EE-B564-2343-4835ACD0118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663200"/>
            <a:ext cx="10728000" cy="3508730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6" name="Zástupný text 14">
            <a:extLst>
              <a:ext uri="{FF2B5EF4-FFF2-40B4-BE49-F238E27FC236}">
                <a16:creationId xmlns:a16="http://schemas.microsoft.com/office/drawing/2014/main" id="{693A1838-2329-7980-800F-63A757B70A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277180"/>
            <a:ext cx="10728000" cy="81360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text 16">
            <a:extLst>
              <a:ext uri="{FF2B5EF4-FFF2-40B4-BE49-F238E27FC236}">
                <a16:creationId xmlns:a16="http://schemas.microsoft.com/office/drawing/2014/main" id="{8434A227-584A-FA78-238E-9F19667037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4" y="1223680"/>
            <a:ext cx="3261286" cy="720001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F183F465-95EE-0B4B-DE2A-2A7FE537F4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000" y="691199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958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2077AF6-1444-E249-F2EF-ECEF553B61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873024"/>
            <a:ext cx="10728325" cy="5122454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D9202846-0DD5-2AFD-E95C-A756B2B81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483" y="6360231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0829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  <p:sp>
        <p:nvSpPr>
          <p:cNvPr id="11" name="Zástupný objekt grafu 10">
            <a:extLst>
              <a:ext uri="{FF2B5EF4-FFF2-40B4-BE49-F238E27FC236}">
                <a16:creationId xmlns:a16="http://schemas.microsoft.com/office/drawing/2014/main" id="{2CCDD7A5-4E4F-7E32-7926-F5BD6DE6206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416423"/>
            <a:ext cx="10728000" cy="3626903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:a16="http://schemas.microsoft.com/office/drawing/2014/main" id="{E54CAFFC-D28A-B9D7-EF18-CE0F28879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186979"/>
            <a:ext cx="10728000" cy="81360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F99509E6-390C-E171-B7E9-F370C7382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6" y="955485"/>
            <a:ext cx="3261286" cy="720000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33B62427-4377-947E-5AF4-4D3B04A01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483" y="6360231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010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mal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-2"/>
            <a:ext cx="12192000" cy="728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94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5B4E1AD-5241-BB23-6D38-68E746B8E97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87B68CB9-55B6-6A8B-4827-E00145D2E5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EB3EE213-F697-C7D9-69A4-EAB3715C96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483" y="6360231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7169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,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393" y="365125"/>
            <a:ext cx="6281770" cy="159175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4F03E9-B7DD-0DB9-BE59-19B95CD6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392" y="2127183"/>
            <a:ext cx="6281771" cy="3994216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1"/>
            <a:ext cx="6096000" cy="3651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BBC2331-8763-C5B2-68A1-85820DC30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3700"/>
            <a:ext cx="2196000" cy="432000"/>
          </a:xfrm>
          <a:prstGeom prst="rect">
            <a:avLst/>
          </a:prstGeom>
        </p:spPr>
      </p:pic>
      <p:sp>
        <p:nvSpPr>
          <p:cNvPr id="10" name="Zástupný symbol obrázku 18">
            <a:extLst>
              <a:ext uri="{FF2B5EF4-FFF2-40B4-BE49-F238E27FC236}">
                <a16:creationId xmlns:a16="http://schemas.microsoft.com/office/drawing/2014/main" id="{64BA727E-C5B8-3E3B-6578-64D5C90C69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5703" y="376239"/>
            <a:ext cx="4656087" cy="5753099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8669" y="6291700"/>
            <a:ext cx="639692" cy="396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14B0CAD1-A4B6-4EA1-A166-AA5F970FC7FC}"/>
              </a:ext>
            </a:extLst>
          </p:cNvPr>
          <p:cNvSpPr/>
          <p:nvPr userDrawn="1"/>
        </p:nvSpPr>
        <p:spPr>
          <a:xfrm>
            <a:off x="10376871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B2837EB9-0B46-376C-4DC3-EBDD2F72EFF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8515" y="6360231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5946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3E21766A-FBBC-4C6E-85A2-C511EFF7D5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295939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460BFFC-102B-41D0-BE0E-05968B89F6B9}"/>
              </a:ext>
            </a:extLst>
          </p:cNvPr>
          <p:cNvSpPr/>
          <p:nvPr userDrawn="1"/>
        </p:nvSpPr>
        <p:spPr>
          <a:xfrm>
            <a:off x="1645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CD239684-65FA-E8AD-38F1-9004504114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000" y="691199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872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AAA198B7-83B3-B629-FB4A-08F345D3D9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4399" y="2297475"/>
            <a:ext cx="7338710" cy="2264586"/>
          </a:xfrm>
        </p:spPr>
        <p:txBody>
          <a:bodyPr wrap="square">
            <a:noAutofit/>
          </a:bodyPr>
          <a:lstStyle>
            <a:lvl1pPr marL="0" indent="0">
              <a:buNone/>
              <a:defRPr sz="36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460BFFC-102B-41D0-BE0E-05968B89F6B9}"/>
              </a:ext>
            </a:extLst>
          </p:cNvPr>
          <p:cNvSpPr/>
          <p:nvPr userDrawn="1"/>
        </p:nvSpPr>
        <p:spPr>
          <a:xfrm>
            <a:off x="1645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09CA5BA-0532-A58E-6E81-DC732E0656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000" y="691199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410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0920DF6-24B2-4278-BD94-C81EE0F4F2CF}"/>
              </a:ext>
            </a:extLst>
          </p:cNvPr>
          <p:cNvSpPr/>
          <p:nvPr userDrawn="1"/>
        </p:nvSpPr>
        <p:spPr>
          <a:xfrm>
            <a:off x="0" y="0"/>
            <a:ext cx="12192000" cy="23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32028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N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24920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modr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E800A2A-3E57-67A1-9FC5-281F4B15A2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0059" y="2995034"/>
            <a:ext cx="6911881" cy="867930"/>
          </a:xfrm>
        </p:spPr>
        <p:txBody>
          <a:bodyPr>
            <a:sp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2754280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8438" y="5526157"/>
            <a:ext cx="7451726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4008438" y="6139116"/>
            <a:ext cx="818356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3455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4010400" y="6313334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FC09959-B600-6AF0-10A7-511F0A0CE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5936000F-1CA5-4A28-D084-2EDC710BE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77370" y="6141783"/>
            <a:ext cx="1664348" cy="720000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2A29C3ED-4266-C769-2ADF-B8282F4D3F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31BC2300-8275-C171-FCBE-0EFF0485E0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78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  <p15:guide id="6" pos="39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B0EA1196-9961-0CE1-CDDC-BC0A0A831348}"/>
              </a:ext>
            </a:extLst>
          </p:cNvPr>
          <p:cNvSpPr/>
          <p:nvPr userDrawn="1"/>
        </p:nvSpPr>
        <p:spPr>
          <a:xfrm>
            <a:off x="8179177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1C24FCE-B5F4-1607-CE4C-7BB985D4D69C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99B66AE2-A041-66B4-7E5D-3FA96F0363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64757BA-A864-68A5-98E0-EE29537C5C23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Zástupný text 8">
            <a:extLst>
              <a:ext uri="{FF2B5EF4-FFF2-40B4-BE49-F238E27FC236}">
                <a16:creationId xmlns:a16="http://schemas.microsoft.com/office/drawing/2014/main" id="{E376B32F-E5DE-DC67-38D4-9F6BC06AA3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21" name="Podnadpis 2">
            <a:extLst>
              <a:ext uri="{FF2B5EF4-FFF2-40B4-BE49-F238E27FC236}">
                <a16:creationId xmlns:a16="http://schemas.microsoft.com/office/drawing/2014/main" id="{F4C776B3-4CCE-A58A-F1D7-0A28E6CF0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400" y="5526157"/>
            <a:ext cx="7476890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22" name="Nadpis 1">
            <a:extLst>
              <a:ext uri="{FF2B5EF4-FFF2-40B4-BE49-F238E27FC236}">
                <a16:creationId xmlns:a16="http://schemas.microsoft.com/office/drawing/2014/main" id="{EB6D2B52-8FDF-959F-1993-F3A38DC7C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1140867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8206657-5283-91B4-9056-621C120F4230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9BBAC43-9371-0D6C-6534-F261C966C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048BB903-F05A-0E38-2F8C-D35C759ACF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57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 bez UZ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8177370" y="6314450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2" name="Podnadpis 2">
            <a:extLst>
              <a:ext uri="{FF2B5EF4-FFF2-40B4-BE49-F238E27FC236}">
                <a16:creationId xmlns:a16="http://schemas.microsoft.com/office/drawing/2014/main" id="{2A49D47D-259A-61C8-4727-586212A2F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400" y="5526157"/>
            <a:ext cx="7440417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F25E0E1C-33BF-45F7-7709-4BBC1F3FD2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DB0AB71-4FC5-9816-D89A-FB25FC9FB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038529C7-CA51-CB58-B533-52597EDB92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25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  <p15:guide id="4" pos="415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pro dlouhé nad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0400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34C7CB7-DCE5-6074-63A1-2EE2E54004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470160F-6A45-07BE-0604-077F038631C9}"/>
              </a:ext>
            </a:extLst>
          </p:cNvPr>
          <p:cNvSpPr txBox="1"/>
          <p:nvPr userDrawn="1"/>
        </p:nvSpPr>
        <p:spPr>
          <a:xfrm>
            <a:off x="8177370" y="6314450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B9ED53A6-F3BC-0644-D75A-E25D475137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91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pro dlouhé nadpisy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0400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C1BBF3A-0FFA-4C73-702B-0F8640E40029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4CF060D-402A-3C18-EAD2-E58A46DE1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A1B02D6-A85A-D348-E417-8F557EAE71A4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6A6C86E-36F8-90F4-57DC-BF054B7F522D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54524AF3-55E8-324D-42C1-640444AC72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E2AB79E0-6068-7F09-A599-C52489B07B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39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DDB638-C173-6D3F-FF1A-66447260C8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8DC35049-3AA5-9643-A289-66951EBEC2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7CF36DE-E5A0-4148-9D06-AE68A4EDD0A7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9025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17CF36DE-E5A0-4148-9D06-AE68A4EDD0A7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7C907C2-9865-F831-E11B-10851B62F54E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EFFFA6D3-91F9-3F5B-5F1D-EB6A778A44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57924BB9-BA4C-7A1D-FE2E-64F64C188D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9" name="Zástupný obsah 3">
            <a:extLst>
              <a:ext uri="{FF2B5EF4-FFF2-40B4-BE49-F238E27FC236}">
                <a16:creationId xmlns:a16="http://schemas.microsoft.com/office/drawing/2014/main" id="{FA654F1F-02D6-B213-3F68-BFED82EB2F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41841590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0" y="475200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D437D701-B17C-4FB1-90EC-C1632B91EE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Zástupný obsah 3">
            <a:extLst>
              <a:ext uri="{FF2B5EF4-FFF2-40B4-BE49-F238E27FC236}">
                <a16:creationId xmlns:a16="http://schemas.microsoft.com/office/drawing/2014/main" id="{103C0E1B-9A5C-2FCC-DE34-51DF2D12A3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3" name="Zástupný obsah 3">
            <a:extLst>
              <a:ext uri="{FF2B5EF4-FFF2-40B4-BE49-F238E27FC236}">
                <a16:creationId xmlns:a16="http://schemas.microsoft.com/office/drawing/2014/main" id="{E630CE26-F1E5-304D-AA96-485BCAD208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25243398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A72D03A-0F35-4A68-824B-364CAA4CDC0F}"/>
              </a:ext>
            </a:extLst>
          </p:cNvPr>
          <p:cNvSpPr/>
          <p:nvPr userDrawn="1"/>
        </p:nvSpPr>
        <p:spPr>
          <a:xfrm>
            <a:off x="0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417063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-1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A72D03A-0F35-4A68-824B-364CAA4CDC0F}"/>
              </a:ext>
            </a:extLst>
          </p:cNvPr>
          <p:cNvSpPr/>
          <p:nvPr userDrawn="1"/>
        </p:nvSpPr>
        <p:spPr>
          <a:xfrm>
            <a:off x="0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objekt grafu 10">
            <a:extLst>
              <a:ext uri="{FF2B5EF4-FFF2-40B4-BE49-F238E27FC236}">
                <a16:creationId xmlns:a16="http://schemas.microsoft.com/office/drawing/2014/main" id="{7814EF98-A5EE-B564-2343-4835ACD0118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663200"/>
            <a:ext cx="10728000" cy="3508730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6" name="Zástupný text 14">
            <a:extLst>
              <a:ext uri="{FF2B5EF4-FFF2-40B4-BE49-F238E27FC236}">
                <a16:creationId xmlns:a16="http://schemas.microsoft.com/office/drawing/2014/main" id="{693A1838-2329-7980-800F-63A757B70A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277180"/>
            <a:ext cx="10728000" cy="81360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text 16">
            <a:extLst>
              <a:ext uri="{FF2B5EF4-FFF2-40B4-BE49-F238E27FC236}">
                <a16:creationId xmlns:a16="http://schemas.microsoft.com/office/drawing/2014/main" id="{8434A227-584A-FA78-238E-9F19667037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4" y="1223680"/>
            <a:ext cx="3261286" cy="720001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7240034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3">
            <a:extLst>
              <a:ext uri="{FF2B5EF4-FFF2-40B4-BE49-F238E27FC236}">
                <a16:creationId xmlns:a16="http://schemas.microsoft.com/office/drawing/2014/main" id="{8344B0D9-938C-8943-7B1A-BEFF00F16D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BAB47B0-59FC-8A2C-5C1C-98AC8578BF3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EC2358A1-7669-1D7D-9850-CE11F26CA0AD}"/>
              </a:ext>
            </a:extLst>
          </p:cNvPr>
          <p:cNvSpPr/>
          <p:nvPr userDrawn="1"/>
        </p:nvSpPr>
        <p:spPr>
          <a:xfrm>
            <a:off x="0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A95B9B9C-3810-7DFE-6E29-011545C1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ED7A6D81-69EA-2CFB-E1EF-A386D0530A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000" y="691199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165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  <p:sp>
        <p:nvSpPr>
          <p:cNvPr id="11" name="Zástupný objekt grafu 10">
            <a:extLst>
              <a:ext uri="{FF2B5EF4-FFF2-40B4-BE49-F238E27FC236}">
                <a16:creationId xmlns:a16="http://schemas.microsoft.com/office/drawing/2014/main" id="{2CCDD7A5-4E4F-7E32-7926-F5BD6DE6206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416423"/>
            <a:ext cx="10728000" cy="3626903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:a16="http://schemas.microsoft.com/office/drawing/2014/main" id="{E54CAFFC-D28A-B9D7-EF18-CE0F28879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186979"/>
            <a:ext cx="10728000" cy="81360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F99509E6-390C-E171-B7E9-F370C7382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6" y="955485"/>
            <a:ext cx="3261286" cy="720000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44262045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mal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-2"/>
            <a:ext cx="12192000" cy="728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94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5B4E1AD-5241-BB23-6D38-68E746B8E97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87B68CB9-55B6-6A8B-4827-E00145D2E5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17459498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,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393" y="365125"/>
            <a:ext cx="6281770" cy="159175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4F03E9-B7DD-0DB9-BE59-19B95CD6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392" y="2127183"/>
            <a:ext cx="6281771" cy="3994216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1"/>
            <a:ext cx="6096000" cy="3651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BBC2331-8763-C5B2-68A1-85820DC30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3700"/>
            <a:ext cx="2196000" cy="432000"/>
          </a:xfrm>
          <a:prstGeom prst="rect">
            <a:avLst/>
          </a:prstGeom>
        </p:spPr>
      </p:pic>
      <p:sp>
        <p:nvSpPr>
          <p:cNvPr id="10" name="Zástupný symbol obrázku 18">
            <a:extLst>
              <a:ext uri="{FF2B5EF4-FFF2-40B4-BE49-F238E27FC236}">
                <a16:creationId xmlns:a16="http://schemas.microsoft.com/office/drawing/2014/main" id="{64BA727E-C5B8-3E3B-6578-64D5C90C69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5703" y="376239"/>
            <a:ext cx="4656087" cy="5753099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8669" y="6291700"/>
            <a:ext cx="639692" cy="396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14B0CAD1-A4B6-4EA1-A166-AA5F970FC7FC}"/>
              </a:ext>
            </a:extLst>
          </p:cNvPr>
          <p:cNvSpPr/>
          <p:nvPr userDrawn="1"/>
        </p:nvSpPr>
        <p:spPr>
          <a:xfrm>
            <a:off x="10376871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11036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3E21766A-FBBC-4C6E-85A2-C511EFF7D5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295939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460BFFC-102B-41D0-BE0E-05968B89F6B9}"/>
              </a:ext>
            </a:extLst>
          </p:cNvPr>
          <p:cNvSpPr/>
          <p:nvPr userDrawn="1"/>
        </p:nvSpPr>
        <p:spPr>
          <a:xfrm>
            <a:off x="1645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182256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AAA198B7-83B3-B629-FB4A-08F345D3D9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4399" y="2297475"/>
            <a:ext cx="7338710" cy="2264586"/>
          </a:xfrm>
        </p:spPr>
        <p:txBody>
          <a:bodyPr wrap="square">
            <a:noAutofit/>
          </a:bodyPr>
          <a:lstStyle>
            <a:lvl1pPr marL="0" indent="0">
              <a:buNone/>
              <a:defRPr sz="36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460BFFC-102B-41D0-BE0E-05968B89F6B9}"/>
              </a:ext>
            </a:extLst>
          </p:cNvPr>
          <p:cNvSpPr/>
          <p:nvPr userDrawn="1"/>
        </p:nvSpPr>
        <p:spPr>
          <a:xfrm>
            <a:off x="1645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20304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0920DF6-24B2-4278-BD94-C81EE0F4F2CF}"/>
              </a:ext>
            </a:extLst>
          </p:cNvPr>
          <p:cNvSpPr/>
          <p:nvPr userDrawn="1"/>
        </p:nvSpPr>
        <p:spPr>
          <a:xfrm>
            <a:off x="0" y="0"/>
            <a:ext cx="12192000" cy="23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56497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N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693994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modr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E800A2A-3E57-67A1-9FC5-281F4B15A2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0059" y="2995034"/>
            <a:ext cx="6911881" cy="867930"/>
          </a:xfrm>
        </p:spPr>
        <p:txBody>
          <a:bodyPr>
            <a:sp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9033140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349764" y="260648"/>
            <a:ext cx="11492477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rgbClr val="274073"/>
                </a:solidFill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775194" y="6526780"/>
            <a:ext cx="8641625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39" y="6524302"/>
            <a:ext cx="1440000" cy="211101"/>
          </a:xfrm>
          <a:prstGeom prst="rect">
            <a:avLst/>
          </a:prstGeom>
        </p:spPr>
        <p:txBody>
          <a:bodyPr anchor="ctr"/>
          <a:lstStyle>
            <a:lvl1pPr algn="r">
              <a:defRPr lang="cs-CZ" sz="1050" smtClean="0">
                <a:solidFill>
                  <a:schemeClr val="accent1"/>
                </a:solidFill>
              </a:defRPr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8238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Úvodní snímek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délník 23"/>
          <p:cNvSpPr/>
          <p:nvPr userDrawn="1"/>
        </p:nvSpPr>
        <p:spPr>
          <a:xfrm>
            <a:off x="0" y="4822020"/>
            <a:ext cx="12192000" cy="2035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2" name="Nadpis 1"/>
          <p:cNvSpPr>
            <a:spLocks noGrp="1"/>
          </p:cNvSpPr>
          <p:nvPr>
            <p:ph type="ctrTitle"/>
          </p:nvPr>
        </p:nvSpPr>
        <p:spPr>
          <a:xfrm>
            <a:off x="533400" y="2016900"/>
            <a:ext cx="11125200" cy="1655301"/>
          </a:xfrm>
          <a:prstGeom prst="rect">
            <a:avLst/>
          </a:prstGeom>
        </p:spPr>
        <p:txBody>
          <a:bodyPr anchor="ctr" anchorCtr="0"/>
          <a:lstStyle>
            <a:lvl1pPr>
              <a:defRPr sz="4400" b="1">
                <a:solidFill>
                  <a:srgbClr val="274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3" name="Podnadpis 2"/>
          <p:cNvSpPr>
            <a:spLocks noGrp="1"/>
          </p:cNvSpPr>
          <p:nvPr>
            <p:ph type="subTitle" idx="1"/>
          </p:nvPr>
        </p:nvSpPr>
        <p:spPr>
          <a:xfrm>
            <a:off x="1828800" y="4147763"/>
            <a:ext cx="8534400" cy="6949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4ED6AA80-84EF-3BCF-5F86-79E48047A9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492" y="410222"/>
            <a:ext cx="7161016" cy="9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9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092">
          <p15:clr>
            <a:srgbClr val="FBAE40"/>
          </p15:clr>
        </p15:guide>
        <p15:guide id="2" pos="7317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2761CC6B-FCC7-2CB0-2A51-DAA5FD05F14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672786" y="5069654"/>
            <a:ext cx="793563" cy="648000"/>
            <a:chOff x="7560944" y="3726465"/>
            <a:chExt cx="1160049" cy="947261"/>
          </a:xfrm>
          <a:noFill/>
        </p:grpSpPr>
        <p:sp>
          <p:nvSpPr>
            <p:cNvPr id="59" name="Volný tvar: obrazec 58">
              <a:extLst>
                <a:ext uri="{FF2B5EF4-FFF2-40B4-BE49-F238E27FC236}">
                  <a16:creationId xmlns:a16="http://schemas.microsoft.com/office/drawing/2014/main" id="{7B53F884-512F-FFEC-D588-1EEE1F96827C}"/>
                </a:ext>
              </a:extLst>
            </p:cNvPr>
            <p:cNvSpPr/>
            <p:nvPr userDrawn="1"/>
          </p:nvSpPr>
          <p:spPr>
            <a:xfrm>
              <a:off x="8141588" y="3726465"/>
              <a:ext cx="579405" cy="546544"/>
            </a:xfrm>
            <a:custGeom>
              <a:avLst/>
              <a:gdLst>
                <a:gd name="connsiteX0" fmla="*/ 567309 w 579405"/>
                <a:gd name="connsiteY0" fmla="*/ 177927 h 546544"/>
                <a:gd name="connsiteX1" fmla="*/ 570071 w 579405"/>
                <a:gd name="connsiteY1" fmla="*/ 184785 h 546544"/>
                <a:gd name="connsiteX2" fmla="*/ 570738 w 579405"/>
                <a:gd name="connsiteY2" fmla="*/ 190119 h 546544"/>
                <a:gd name="connsiteX3" fmla="*/ 579406 w 579405"/>
                <a:gd name="connsiteY3" fmla="*/ 214408 h 546544"/>
                <a:gd name="connsiteX4" fmla="*/ 573691 w 579405"/>
                <a:gd name="connsiteY4" fmla="*/ 226028 h 546544"/>
                <a:gd name="connsiteX5" fmla="*/ 565595 w 579405"/>
                <a:gd name="connsiteY5" fmla="*/ 234315 h 546544"/>
                <a:gd name="connsiteX6" fmla="*/ 570452 w 579405"/>
                <a:gd name="connsiteY6" fmla="*/ 242792 h 546544"/>
                <a:gd name="connsiteX7" fmla="*/ 563213 w 579405"/>
                <a:gd name="connsiteY7" fmla="*/ 243745 h 546544"/>
                <a:gd name="connsiteX8" fmla="*/ 558546 w 579405"/>
                <a:gd name="connsiteY8" fmla="*/ 249746 h 546544"/>
                <a:gd name="connsiteX9" fmla="*/ 546735 w 579405"/>
                <a:gd name="connsiteY9" fmla="*/ 271272 h 546544"/>
                <a:gd name="connsiteX10" fmla="*/ 535114 w 579405"/>
                <a:gd name="connsiteY10" fmla="*/ 280035 h 546544"/>
                <a:gd name="connsiteX11" fmla="*/ 508635 w 579405"/>
                <a:gd name="connsiteY11" fmla="*/ 287179 h 546544"/>
                <a:gd name="connsiteX12" fmla="*/ 505016 w 579405"/>
                <a:gd name="connsiteY12" fmla="*/ 287655 h 546544"/>
                <a:gd name="connsiteX13" fmla="*/ 495014 w 579405"/>
                <a:gd name="connsiteY13" fmla="*/ 294418 h 546544"/>
                <a:gd name="connsiteX14" fmla="*/ 479298 w 579405"/>
                <a:gd name="connsiteY14" fmla="*/ 300133 h 546544"/>
                <a:gd name="connsiteX15" fmla="*/ 479965 w 579405"/>
                <a:gd name="connsiteY15" fmla="*/ 305467 h 546544"/>
                <a:gd name="connsiteX16" fmla="*/ 478441 w 579405"/>
                <a:gd name="connsiteY16" fmla="*/ 307467 h 546544"/>
                <a:gd name="connsiteX17" fmla="*/ 462248 w 579405"/>
                <a:gd name="connsiteY17" fmla="*/ 309658 h 546544"/>
                <a:gd name="connsiteX18" fmla="*/ 453580 w 579405"/>
                <a:gd name="connsiteY18" fmla="*/ 312611 h 546544"/>
                <a:gd name="connsiteX19" fmla="*/ 446818 w 579405"/>
                <a:gd name="connsiteY19" fmla="*/ 317087 h 546544"/>
                <a:gd name="connsiteX20" fmla="*/ 434530 w 579405"/>
                <a:gd name="connsiteY20" fmla="*/ 320612 h 546544"/>
                <a:gd name="connsiteX21" fmla="*/ 431102 w 579405"/>
                <a:gd name="connsiteY21" fmla="*/ 322802 h 546544"/>
                <a:gd name="connsiteX22" fmla="*/ 409099 w 579405"/>
                <a:gd name="connsiteY22" fmla="*/ 322136 h 546544"/>
                <a:gd name="connsiteX23" fmla="*/ 405955 w 579405"/>
                <a:gd name="connsiteY23" fmla="*/ 326136 h 546544"/>
                <a:gd name="connsiteX24" fmla="*/ 402145 w 579405"/>
                <a:gd name="connsiteY24" fmla="*/ 324898 h 546544"/>
                <a:gd name="connsiteX25" fmla="*/ 397002 w 579405"/>
                <a:gd name="connsiteY25" fmla="*/ 327374 h 546544"/>
                <a:gd name="connsiteX26" fmla="*/ 391382 w 579405"/>
                <a:gd name="connsiteY26" fmla="*/ 326327 h 546544"/>
                <a:gd name="connsiteX27" fmla="*/ 386715 w 579405"/>
                <a:gd name="connsiteY27" fmla="*/ 332327 h 546544"/>
                <a:gd name="connsiteX28" fmla="*/ 382905 w 579405"/>
                <a:gd name="connsiteY28" fmla="*/ 331089 h 546544"/>
                <a:gd name="connsiteX29" fmla="*/ 376142 w 579405"/>
                <a:gd name="connsiteY29" fmla="*/ 335566 h 546544"/>
                <a:gd name="connsiteX30" fmla="*/ 376428 w 579405"/>
                <a:gd name="connsiteY30" fmla="*/ 337375 h 546544"/>
                <a:gd name="connsiteX31" fmla="*/ 379095 w 579405"/>
                <a:gd name="connsiteY31" fmla="*/ 344234 h 546544"/>
                <a:gd name="connsiteX32" fmla="*/ 377380 w 579405"/>
                <a:gd name="connsiteY32" fmla="*/ 358997 h 546544"/>
                <a:gd name="connsiteX33" fmla="*/ 359093 w 579405"/>
                <a:gd name="connsiteY33" fmla="*/ 372237 h 546544"/>
                <a:gd name="connsiteX34" fmla="*/ 356616 w 579405"/>
                <a:gd name="connsiteY34" fmla="*/ 381667 h 546544"/>
                <a:gd name="connsiteX35" fmla="*/ 344995 w 579405"/>
                <a:gd name="connsiteY35" fmla="*/ 390430 h 546544"/>
                <a:gd name="connsiteX36" fmla="*/ 346900 w 579405"/>
                <a:gd name="connsiteY36" fmla="*/ 404717 h 546544"/>
                <a:gd name="connsiteX37" fmla="*/ 344995 w 579405"/>
                <a:gd name="connsiteY37" fmla="*/ 417671 h 546544"/>
                <a:gd name="connsiteX38" fmla="*/ 353949 w 579405"/>
                <a:gd name="connsiteY38" fmla="*/ 416433 h 546544"/>
                <a:gd name="connsiteX39" fmla="*/ 351758 w 579405"/>
                <a:gd name="connsiteY39" fmla="*/ 427577 h 546544"/>
                <a:gd name="connsiteX40" fmla="*/ 354235 w 579405"/>
                <a:gd name="connsiteY40" fmla="*/ 432721 h 546544"/>
                <a:gd name="connsiteX41" fmla="*/ 347376 w 579405"/>
                <a:gd name="connsiteY41" fmla="*/ 435483 h 546544"/>
                <a:gd name="connsiteX42" fmla="*/ 349186 w 579405"/>
                <a:gd name="connsiteY42" fmla="*/ 449675 h 546544"/>
                <a:gd name="connsiteX43" fmla="*/ 347472 w 579405"/>
                <a:gd name="connsiteY43" fmla="*/ 449961 h 546544"/>
                <a:gd name="connsiteX44" fmla="*/ 341852 w 579405"/>
                <a:gd name="connsiteY44" fmla="*/ 463391 h 546544"/>
                <a:gd name="connsiteX45" fmla="*/ 333851 w 579405"/>
                <a:gd name="connsiteY45" fmla="*/ 471678 h 546544"/>
                <a:gd name="connsiteX46" fmla="*/ 334042 w 579405"/>
                <a:gd name="connsiteY46" fmla="*/ 500634 h 546544"/>
                <a:gd name="connsiteX47" fmla="*/ 340804 w 579405"/>
                <a:gd name="connsiteY47" fmla="*/ 510635 h 546544"/>
                <a:gd name="connsiteX48" fmla="*/ 325850 w 579405"/>
                <a:gd name="connsiteY48" fmla="*/ 521684 h 546544"/>
                <a:gd name="connsiteX49" fmla="*/ 324326 w 579405"/>
                <a:gd name="connsiteY49" fmla="*/ 523684 h 546544"/>
                <a:gd name="connsiteX50" fmla="*/ 325660 w 579405"/>
                <a:gd name="connsiteY50" fmla="*/ 534448 h 546544"/>
                <a:gd name="connsiteX51" fmla="*/ 320802 w 579405"/>
                <a:gd name="connsiteY51" fmla="*/ 538734 h 546544"/>
                <a:gd name="connsiteX52" fmla="*/ 316325 w 579405"/>
                <a:gd name="connsiteY52" fmla="*/ 546544 h 546544"/>
                <a:gd name="connsiteX53" fmla="*/ 304800 w 579405"/>
                <a:gd name="connsiteY53" fmla="*/ 542639 h 546544"/>
                <a:gd name="connsiteX54" fmla="*/ 303086 w 579405"/>
                <a:gd name="connsiteY54" fmla="*/ 542830 h 546544"/>
                <a:gd name="connsiteX55" fmla="*/ 300323 w 579405"/>
                <a:gd name="connsiteY55" fmla="*/ 535972 h 546544"/>
                <a:gd name="connsiteX56" fmla="*/ 298323 w 579405"/>
                <a:gd name="connsiteY56" fmla="*/ 534448 h 546544"/>
                <a:gd name="connsiteX57" fmla="*/ 290893 w 579405"/>
                <a:gd name="connsiteY57" fmla="*/ 533591 h 546544"/>
                <a:gd name="connsiteX58" fmla="*/ 294227 w 579405"/>
                <a:gd name="connsiteY58" fmla="*/ 531305 h 546544"/>
                <a:gd name="connsiteX59" fmla="*/ 288607 w 579405"/>
                <a:gd name="connsiteY59" fmla="*/ 530257 h 546544"/>
                <a:gd name="connsiteX60" fmla="*/ 284512 w 579405"/>
                <a:gd name="connsiteY60" fmla="*/ 527209 h 546544"/>
                <a:gd name="connsiteX61" fmla="*/ 280701 w 579405"/>
                <a:gd name="connsiteY61" fmla="*/ 525875 h 546544"/>
                <a:gd name="connsiteX62" fmla="*/ 276130 w 579405"/>
                <a:gd name="connsiteY62" fmla="*/ 519208 h 546544"/>
                <a:gd name="connsiteX63" fmla="*/ 265747 w 579405"/>
                <a:gd name="connsiteY63" fmla="*/ 509683 h 546544"/>
                <a:gd name="connsiteX64" fmla="*/ 260985 w 579405"/>
                <a:gd name="connsiteY64" fmla="*/ 501301 h 546544"/>
                <a:gd name="connsiteX65" fmla="*/ 258699 w 579405"/>
                <a:gd name="connsiteY65" fmla="*/ 497967 h 546544"/>
                <a:gd name="connsiteX66" fmla="*/ 237839 w 579405"/>
                <a:gd name="connsiteY66" fmla="*/ 506159 h 546544"/>
                <a:gd name="connsiteX67" fmla="*/ 238316 w 579405"/>
                <a:gd name="connsiteY67" fmla="*/ 509683 h 546544"/>
                <a:gd name="connsiteX68" fmla="*/ 232981 w 579405"/>
                <a:gd name="connsiteY68" fmla="*/ 510445 h 546544"/>
                <a:gd name="connsiteX69" fmla="*/ 224885 w 579405"/>
                <a:gd name="connsiteY69" fmla="*/ 504254 h 546544"/>
                <a:gd name="connsiteX70" fmla="*/ 223456 w 579405"/>
                <a:gd name="connsiteY70" fmla="*/ 493585 h 546544"/>
                <a:gd name="connsiteX71" fmla="*/ 219360 w 579405"/>
                <a:gd name="connsiteY71" fmla="*/ 490442 h 546544"/>
                <a:gd name="connsiteX72" fmla="*/ 215836 w 579405"/>
                <a:gd name="connsiteY72" fmla="*/ 490918 h 546544"/>
                <a:gd name="connsiteX73" fmla="*/ 213265 w 579405"/>
                <a:gd name="connsiteY73" fmla="*/ 485870 h 546544"/>
                <a:gd name="connsiteX74" fmla="*/ 214598 w 579405"/>
                <a:gd name="connsiteY74" fmla="*/ 482060 h 546544"/>
                <a:gd name="connsiteX75" fmla="*/ 208693 w 579405"/>
                <a:gd name="connsiteY75" fmla="*/ 479203 h 546544"/>
                <a:gd name="connsiteX76" fmla="*/ 201930 w 579405"/>
                <a:gd name="connsiteY76" fmla="*/ 469201 h 546544"/>
                <a:gd name="connsiteX77" fmla="*/ 200977 w 579405"/>
                <a:gd name="connsiteY77" fmla="*/ 462058 h 546544"/>
                <a:gd name="connsiteX78" fmla="*/ 196977 w 579405"/>
                <a:gd name="connsiteY78" fmla="*/ 459010 h 546544"/>
                <a:gd name="connsiteX79" fmla="*/ 193929 w 579405"/>
                <a:gd name="connsiteY79" fmla="*/ 450342 h 546544"/>
                <a:gd name="connsiteX80" fmla="*/ 193262 w 579405"/>
                <a:gd name="connsiteY80" fmla="*/ 444913 h 546544"/>
                <a:gd name="connsiteX81" fmla="*/ 182023 w 579405"/>
                <a:gd name="connsiteY81" fmla="*/ 442817 h 546544"/>
                <a:gd name="connsiteX82" fmla="*/ 173260 w 579405"/>
                <a:gd name="connsiteY82" fmla="*/ 445770 h 546544"/>
                <a:gd name="connsiteX83" fmla="*/ 167735 w 579405"/>
                <a:gd name="connsiteY83" fmla="*/ 432054 h 546544"/>
                <a:gd name="connsiteX84" fmla="*/ 162116 w 579405"/>
                <a:gd name="connsiteY84" fmla="*/ 430911 h 546544"/>
                <a:gd name="connsiteX85" fmla="*/ 158115 w 579405"/>
                <a:gd name="connsiteY85" fmla="*/ 427863 h 546544"/>
                <a:gd name="connsiteX86" fmla="*/ 154495 w 579405"/>
                <a:gd name="connsiteY86" fmla="*/ 428339 h 546544"/>
                <a:gd name="connsiteX87" fmla="*/ 151543 w 579405"/>
                <a:gd name="connsiteY87" fmla="*/ 419671 h 546544"/>
                <a:gd name="connsiteX88" fmla="*/ 152876 w 579405"/>
                <a:gd name="connsiteY88" fmla="*/ 415862 h 546544"/>
                <a:gd name="connsiteX89" fmla="*/ 148018 w 579405"/>
                <a:gd name="connsiteY89" fmla="*/ 407480 h 546544"/>
                <a:gd name="connsiteX90" fmla="*/ 147828 w 579405"/>
                <a:gd name="connsiteY90" fmla="*/ 405670 h 546544"/>
                <a:gd name="connsiteX91" fmla="*/ 154305 w 579405"/>
                <a:gd name="connsiteY91" fmla="*/ 399383 h 546544"/>
                <a:gd name="connsiteX92" fmla="*/ 157925 w 579405"/>
                <a:gd name="connsiteY92" fmla="*/ 398907 h 546544"/>
                <a:gd name="connsiteX93" fmla="*/ 157448 w 579405"/>
                <a:gd name="connsiteY93" fmla="*/ 395288 h 546544"/>
                <a:gd name="connsiteX94" fmla="*/ 153828 w 579405"/>
                <a:gd name="connsiteY94" fmla="*/ 395764 h 546544"/>
                <a:gd name="connsiteX95" fmla="*/ 153352 w 579405"/>
                <a:gd name="connsiteY95" fmla="*/ 392240 h 546544"/>
                <a:gd name="connsiteX96" fmla="*/ 158972 w 579405"/>
                <a:gd name="connsiteY96" fmla="*/ 393287 h 546544"/>
                <a:gd name="connsiteX97" fmla="*/ 161830 w 579405"/>
                <a:gd name="connsiteY97" fmla="*/ 387477 h 546544"/>
                <a:gd name="connsiteX98" fmla="*/ 156305 w 579405"/>
                <a:gd name="connsiteY98" fmla="*/ 386429 h 546544"/>
                <a:gd name="connsiteX99" fmla="*/ 161163 w 579405"/>
                <a:gd name="connsiteY99" fmla="*/ 382143 h 546544"/>
                <a:gd name="connsiteX100" fmla="*/ 155638 w 579405"/>
                <a:gd name="connsiteY100" fmla="*/ 368332 h 546544"/>
                <a:gd name="connsiteX101" fmla="*/ 136398 w 579405"/>
                <a:gd name="connsiteY101" fmla="*/ 374523 h 546544"/>
                <a:gd name="connsiteX102" fmla="*/ 131826 w 579405"/>
                <a:gd name="connsiteY102" fmla="*/ 367856 h 546544"/>
                <a:gd name="connsiteX103" fmla="*/ 126016 w 579405"/>
                <a:gd name="connsiteY103" fmla="*/ 364998 h 546544"/>
                <a:gd name="connsiteX104" fmla="*/ 123539 w 579405"/>
                <a:gd name="connsiteY104" fmla="*/ 359950 h 546544"/>
                <a:gd name="connsiteX105" fmla="*/ 126587 w 579405"/>
                <a:gd name="connsiteY105" fmla="*/ 355854 h 546544"/>
                <a:gd name="connsiteX106" fmla="*/ 115062 w 579405"/>
                <a:gd name="connsiteY106" fmla="*/ 337471 h 546544"/>
                <a:gd name="connsiteX107" fmla="*/ 107156 w 579405"/>
                <a:gd name="connsiteY107" fmla="*/ 333089 h 546544"/>
                <a:gd name="connsiteX108" fmla="*/ 108013 w 579405"/>
                <a:gd name="connsiteY108" fmla="*/ 325755 h 546544"/>
                <a:gd name="connsiteX109" fmla="*/ 114871 w 579405"/>
                <a:gd name="connsiteY109" fmla="*/ 308515 h 546544"/>
                <a:gd name="connsiteX110" fmla="*/ 114681 w 579405"/>
                <a:gd name="connsiteY110" fmla="*/ 306705 h 546544"/>
                <a:gd name="connsiteX111" fmla="*/ 96202 w 579405"/>
                <a:gd name="connsiteY111" fmla="*/ 305467 h 546544"/>
                <a:gd name="connsiteX112" fmla="*/ 90583 w 579405"/>
                <a:gd name="connsiteY112" fmla="*/ 304419 h 546544"/>
                <a:gd name="connsiteX113" fmla="*/ 91630 w 579405"/>
                <a:gd name="connsiteY113" fmla="*/ 298799 h 546544"/>
                <a:gd name="connsiteX114" fmla="*/ 89345 w 579405"/>
                <a:gd name="connsiteY114" fmla="*/ 295561 h 546544"/>
                <a:gd name="connsiteX115" fmla="*/ 73437 w 579405"/>
                <a:gd name="connsiteY115" fmla="*/ 299466 h 546544"/>
                <a:gd name="connsiteX116" fmla="*/ 68103 w 579405"/>
                <a:gd name="connsiteY116" fmla="*/ 300133 h 546544"/>
                <a:gd name="connsiteX117" fmla="*/ 64008 w 579405"/>
                <a:gd name="connsiteY117" fmla="*/ 297085 h 546544"/>
                <a:gd name="connsiteX118" fmla="*/ 62389 w 579405"/>
                <a:gd name="connsiteY118" fmla="*/ 284607 h 546544"/>
                <a:gd name="connsiteX119" fmla="*/ 55436 w 579405"/>
                <a:gd name="connsiteY119" fmla="*/ 287369 h 546544"/>
                <a:gd name="connsiteX120" fmla="*/ 44577 w 579405"/>
                <a:gd name="connsiteY120" fmla="*/ 274225 h 546544"/>
                <a:gd name="connsiteX121" fmla="*/ 35052 w 579405"/>
                <a:gd name="connsiteY121" fmla="*/ 271844 h 546544"/>
                <a:gd name="connsiteX122" fmla="*/ 33909 w 579405"/>
                <a:gd name="connsiteY122" fmla="*/ 262985 h 546544"/>
                <a:gd name="connsiteX123" fmla="*/ 47339 w 579405"/>
                <a:gd name="connsiteY123" fmla="*/ 253937 h 546544"/>
                <a:gd name="connsiteX124" fmla="*/ 51054 w 579405"/>
                <a:gd name="connsiteY124" fmla="*/ 240792 h 546544"/>
                <a:gd name="connsiteX125" fmla="*/ 59627 w 579405"/>
                <a:gd name="connsiteY125" fmla="*/ 236029 h 546544"/>
                <a:gd name="connsiteX126" fmla="*/ 62198 w 579405"/>
                <a:gd name="connsiteY126" fmla="*/ 228410 h 546544"/>
                <a:gd name="connsiteX127" fmla="*/ 68199 w 579405"/>
                <a:gd name="connsiteY127" fmla="*/ 218599 h 546544"/>
                <a:gd name="connsiteX128" fmla="*/ 71628 w 579405"/>
                <a:gd name="connsiteY128" fmla="*/ 216313 h 546544"/>
                <a:gd name="connsiteX129" fmla="*/ 67913 w 579405"/>
                <a:gd name="connsiteY129" fmla="*/ 202311 h 546544"/>
                <a:gd name="connsiteX130" fmla="*/ 76009 w 579405"/>
                <a:gd name="connsiteY130" fmla="*/ 193929 h 546544"/>
                <a:gd name="connsiteX131" fmla="*/ 77248 w 579405"/>
                <a:gd name="connsiteY131" fmla="*/ 190119 h 546544"/>
                <a:gd name="connsiteX132" fmla="*/ 74771 w 579405"/>
                <a:gd name="connsiteY132" fmla="*/ 185071 h 546544"/>
                <a:gd name="connsiteX133" fmla="*/ 68675 w 579405"/>
                <a:gd name="connsiteY133" fmla="*/ 180404 h 546544"/>
                <a:gd name="connsiteX134" fmla="*/ 65722 w 579405"/>
                <a:gd name="connsiteY134" fmla="*/ 171736 h 546544"/>
                <a:gd name="connsiteX135" fmla="*/ 59341 w 579405"/>
                <a:gd name="connsiteY135" fmla="*/ 165354 h 546544"/>
                <a:gd name="connsiteX136" fmla="*/ 54007 w 579405"/>
                <a:gd name="connsiteY136" fmla="*/ 166021 h 546544"/>
                <a:gd name="connsiteX137" fmla="*/ 47530 w 579405"/>
                <a:gd name="connsiteY137" fmla="*/ 172307 h 546544"/>
                <a:gd name="connsiteX138" fmla="*/ 43434 w 579405"/>
                <a:gd name="connsiteY138" fmla="*/ 169259 h 546544"/>
                <a:gd name="connsiteX139" fmla="*/ 36481 w 579405"/>
                <a:gd name="connsiteY139" fmla="*/ 172021 h 546544"/>
                <a:gd name="connsiteX140" fmla="*/ 29337 w 579405"/>
                <a:gd name="connsiteY140" fmla="*/ 172974 h 546544"/>
                <a:gd name="connsiteX141" fmla="*/ 23241 w 579405"/>
                <a:gd name="connsiteY141" fmla="*/ 168307 h 546544"/>
                <a:gd name="connsiteX142" fmla="*/ 30194 w 579405"/>
                <a:gd name="connsiteY142" fmla="*/ 165545 h 546544"/>
                <a:gd name="connsiteX143" fmla="*/ 31242 w 579405"/>
                <a:gd name="connsiteY143" fmla="*/ 160020 h 546544"/>
                <a:gd name="connsiteX144" fmla="*/ 29432 w 579405"/>
                <a:gd name="connsiteY144" fmla="*/ 160211 h 546544"/>
                <a:gd name="connsiteX145" fmla="*/ 22670 w 579405"/>
                <a:gd name="connsiteY145" fmla="*/ 150304 h 546544"/>
                <a:gd name="connsiteX146" fmla="*/ 17240 w 579405"/>
                <a:gd name="connsiteY146" fmla="*/ 150971 h 546544"/>
                <a:gd name="connsiteX147" fmla="*/ 9620 w 579405"/>
                <a:gd name="connsiteY147" fmla="*/ 148400 h 546544"/>
                <a:gd name="connsiteX148" fmla="*/ 8001 w 579405"/>
                <a:gd name="connsiteY148" fmla="*/ 135922 h 546544"/>
                <a:gd name="connsiteX149" fmla="*/ 2762 w 579405"/>
                <a:gd name="connsiteY149" fmla="*/ 138398 h 546544"/>
                <a:gd name="connsiteX150" fmla="*/ 2095 w 579405"/>
                <a:gd name="connsiteY150" fmla="*/ 133064 h 546544"/>
                <a:gd name="connsiteX151" fmla="*/ 6286 w 579405"/>
                <a:gd name="connsiteY151" fmla="*/ 123444 h 546544"/>
                <a:gd name="connsiteX152" fmla="*/ 2000 w 579405"/>
                <a:gd name="connsiteY152" fmla="*/ 118586 h 546544"/>
                <a:gd name="connsiteX153" fmla="*/ 0 w 579405"/>
                <a:gd name="connsiteY153" fmla="*/ 116967 h 546544"/>
                <a:gd name="connsiteX154" fmla="*/ 10287 w 579405"/>
                <a:gd name="connsiteY154" fmla="*/ 112014 h 546544"/>
                <a:gd name="connsiteX155" fmla="*/ 13430 w 579405"/>
                <a:gd name="connsiteY155" fmla="*/ 107918 h 546544"/>
                <a:gd name="connsiteX156" fmla="*/ 16764 w 579405"/>
                <a:gd name="connsiteY156" fmla="*/ 105728 h 546544"/>
                <a:gd name="connsiteX157" fmla="*/ 14764 w 579405"/>
                <a:gd name="connsiteY157" fmla="*/ 104204 h 546544"/>
                <a:gd name="connsiteX158" fmla="*/ 21431 w 579405"/>
                <a:gd name="connsiteY158" fmla="*/ 99632 h 546544"/>
                <a:gd name="connsiteX159" fmla="*/ 16383 w 579405"/>
                <a:gd name="connsiteY159" fmla="*/ 89440 h 546544"/>
                <a:gd name="connsiteX160" fmla="*/ 7811 w 579405"/>
                <a:gd name="connsiteY160" fmla="*/ 79724 h 546544"/>
                <a:gd name="connsiteX161" fmla="*/ 9144 w 579405"/>
                <a:gd name="connsiteY161" fmla="*/ 75914 h 546544"/>
                <a:gd name="connsiteX162" fmla="*/ 13240 w 579405"/>
                <a:gd name="connsiteY162" fmla="*/ 78962 h 546544"/>
                <a:gd name="connsiteX163" fmla="*/ 16573 w 579405"/>
                <a:gd name="connsiteY163" fmla="*/ 76676 h 546544"/>
                <a:gd name="connsiteX164" fmla="*/ 27146 w 579405"/>
                <a:gd name="connsiteY164" fmla="*/ 73533 h 546544"/>
                <a:gd name="connsiteX165" fmla="*/ 29813 w 579405"/>
                <a:gd name="connsiteY165" fmla="*/ 65913 h 546544"/>
                <a:gd name="connsiteX166" fmla="*/ 29051 w 579405"/>
                <a:gd name="connsiteY166" fmla="*/ 60579 h 546544"/>
                <a:gd name="connsiteX167" fmla="*/ 32195 w 579405"/>
                <a:gd name="connsiteY167" fmla="*/ 56483 h 546544"/>
                <a:gd name="connsiteX168" fmla="*/ 36290 w 579405"/>
                <a:gd name="connsiteY168" fmla="*/ 59627 h 546544"/>
                <a:gd name="connsiteX169" fmla="*/ 53721 w 579405"/>
                <a:gd name="connsiteY169" fmla="*/ 53626 h 546544"/>
                <a:gd name="connsiteX170" fmla="*/ 54387 w 579405"/>
                <a:gd name="connsiteY170" fmla="*/ 44577 h 546544"/>
                <a:gd name="connsiteX171" fmla="*/ 56102 w 579405"/>
                <a:gd name="connsiteY171" fmla="*/ 44291 h 546544"/>
                <a:gd name="connsiteX172" fmla="*/ 55626 w 579405"/>
                <a:gd name="connsiteY172" fmla="*/ 40767 h 546544"/>
                <a:gd name="connsiteX173" fmla="*/ 58578 w 579405"/>
                <a:gd name="connsiteY173" fmla="*/ 34862 h 546544"/>
                <a:gd name="connsiteX174" fmla="*/ 56292 w 579405"/>
                <a:gd name="connsiteY174" fmla="*/ 31623 h 546544"/>
                <a:gd name="connsiteX175" fmla="*/ 54007 w 579405"/>
                <a:gd name="connsiteY175" fmla="*/ 28289 h 546544"/>
                <a:gd name="connsiteX176" fmla="*/ 57626 w 579405"/>
                <a:gd name="connsiteY176" fmla="*/ 27813 h 546544"/>
                <a:gd name="connsiteX177" fmla="*/ 61722 w 579405"/>
                <a:gd name="connsiteY177" fmla="*/ 30861 h 546544"/>
                <a:gd name="connsiteX178" fmla="*/ 65722 w 579405"/>
                <a:gd name="connsiteY178" fmla="*/ 34004 h 546544"/>
                <a:gd name="connsiteX179" fmla="*/ 74962 w 579405"/>
                <a:gd name="connsiteY179" fmla="*/ 34576 h 546544"/>
                <a:gd name="connsiteX180" fmla="*/ 77248 w 579405"/>
                <a:gd name="connsiteY180" fmla="*/ 37910 h 546544"/>
                <a:gd name="connsiteX181" fmla="*/ 80867 w 579405"/>
                <a:gd name="connsiteY181" fmla="*/ 37433 h 546544"/>
                <a:gd name="connsiteX182" fmla="*/ 85154 w 579405"/>
                <a:gd name="connsiteY182" fmla="*/ 42291 h 546544"/>
                <a:gd name="connsiteX183" fmla="*/ 90297 w 579405"/>
                <a:gd name="connsiteY183" fmla="*/ 39815 h 546544"/>
                <a:gd name="connsiteX184" fmla="*/ 98393 w 579405"/>
                <a:gd name="connsiteY184" fmla="*/ 45911 h 546544"/>
                <a:gd name="connsiteX185" fmla="*/ 108680 w 579405"/>
                <a:gd name="connsiteY185" fmla="*/ 40958 h 546544"/>
                <a:gd name="connsiteX186" fmla="*/ 108299 w 579405"/>
                <a:gd name="connsiteY186" fmla="*/ 37433 h 546544"/>
                <a:gd name="connsiteX187" fmla="*/ 107728 w 579405"/>
                <a:gd name="connsiteY187" fmla="*/ 33814 h 546544"/>
                <a:gd name="connsiteX188" fmla="*/ 118967 w 579405"/>
                <a:gd name="connsiteY188" fmla="*/ 21527 h 546544"/>
                <a:gd name="connsiteX189" fmla="*/ 122206 w 579405"/>
                <a:gd name="connsiteY189" fmla="*/ 4763 h 546544"/>
                <a:gd name="connsiteX190" fmla="*/ 150971 w 579405"/>
                <a:gd name="connsiteY190" fmla="*/ 953 h 546544"/>
                <a:gd name="connsiteX191" fmla="*/ 158115 w 579405"/>
                <a:gd name="connsiteY191" fmla="*/ 0 h 546544"/>
                <a:gd name="connsiteX192" fmla="*/ 166211 w 579405"/>
                <a:gd name="connsiteY192" fmla="*/ 6191 h 546544"/>
                <a:gd name="connsiteX193" fmla="*/ 167830 w 579405"/>
                <a:gd name="connsiteY193" fmla="*/ 4096 h 546544"/>
                <a:gd name="connsiteX194" fmla="*/ 173164 w 579405"/>
                <a:gd name="connsiteY194" fmla="*/ 3429 h 546544"/>
                <a:gd name="connsiteX195" fmla="*/ 180022 w 579405"/>
                <a:gd name="connsiteY195" fmla="*/ 13430 h 546544"/>
                <a:gd name="connsiteX196" fmla="*/ 190214 w 579405"/>
                <a:gd name="connsiteY196" fmla="*/ 21146 h 546544"/>
                <a:gd name="connsiteX197" fmla="*/ 192024 w 579405"/>
                <a:gd name="connsiteY197" fmla="*/ 35338 h 546544"/>
                <a:gd name="connsiteX198" fmla="*/ 191643 w 579405"/>
                <a:gd name="connsiteY198" fmla="*/ 46292 h 546544"/>
                <a:gd name="connsiteX199" fmla="*/ 199358 w 579405"/>
                <a:gd name="connsiteY199" fmla="*/ 48958 h 546544"/>
                <a:gd name="connsiteX200" fmla="*/ 200882 w 579405"/>
                <a:gd name="connsiteY200" fmla="*/ 46958 h 546544"/>
                <a:gd name="connsiteX201" fmla="*/ 210121 w 579405"/>
                <a:gd name="connsiteY201" fmla="*/ 47530 h 546544"/>
                <a:gd name="connsiteX202" fmla="*/ 228695 w 579405"/>
                <a:gd name="connsiteY202" fmla="*/ 36004 h 546544"/>
                <a:gd name="connsiteX203" fmla="*/ 246412 w 579405"/>
                <a:gd name="connsiteY203" fmla="*/ 31814 h 546544"/>
                <a:gd name="connsiteX204" fmla="*/ 256984 w 579405"/>
                <a:gd name="connsiteY204" fmla="*/ 28575 h 546544"/>
                <a:gd name="connsiteX205" fmla="*/ 266129 w 579405"/>
                <a:gd name="connsiteY205" fmla="*/ 29242 h 546544"/>
                <a:gd name="connsiteX206" fmla="*/ 269557 w 579405"/>
                <a:gd name="connsiteY206" fmla="*/ 26956 h 546544"/>
                <a:gd name="connsiteX207" fmla="*/ 272891 w 579405"/>
                <a:gd name="connsiteY207" fmla="*/ 24670 h 546544"/>
                <a:gd name="connsiteX208" fmla="*/ 284131 w 579405"/>
                <a:gd name="connsiteY208" fmla="*/ 26861 h 546544"/>
                <a:gd name="connsiteX209" fmla="*/ 287464 w 579405"/>
                <a:gd name="connsiteY209" fmla="*/ 24575 h 546544"/>
                <a:gd name="connsiteX210" fmla="*/ 296703 w 579405"/>
                <a:gd name="connsiteY210" fmla="*/ 25146 h 546544"/>
                <a:gd name="connsiteX211" fmla="*/ 308800 w 579405"/>
                <a:gd name="connsiteY211" fmla="*/ 19907 h 546544"/>
                <a:gd name="connsiteX212" fmla="*/ 319850 w 579405"/>
                <a:gd name="connsiteY212" fmla="*/ 34766 h 546544"/>
                <a:gd name="connsiteX213" fmla="*/ 339185 w 579405"/>
                <a:gd name="connsiteY213" fmla="*/ 28575 h 546544"/>
                <a:gd name="connsiteX214" fmla="*/ 344138 w 579405"/>
                <a:gd name="connsiteY214" fmla="*/ 24289 h 546544"/>
                <a:gd name="connsiteX215" fmla="*/ 349948 w 579405"/>
                <a:gd name="connsiteY215" fmla="*/ 27146 h 546544"/>
                <a:gd name="connsiteX216" fmla="*/ 355187 w 579405"/>
                <a:gd name="connsiteY216" fmla="*/ 39148 h 546544"/>
                <a:gd name="connsiteX217" fmla="*/ 369856 w 579405"/>
                <a:gd name="connsiteY217" fmla="*/ 53531 h 546544"/>
                <a:gd name="connsiteX218" fmla="*/ 381667 w 579405"/>
                <a:gd name="connsiteY218" fmla="*/ 59246 h 546544"/>
                <a:gd name="connsiteX219" fmla="*/ 391953 w 579405"/>
                <a:gd name="connsiteY219" fmla="*/ 54292 h 546544"/>
                <a:gd name="connsiteX220" fmla="*/ 397573 w 579405"/>
                <a:gd name="connsiteY220" fmla="*/ 55340 h 546544"/>
                <a:gd name="connsiteX221" fmla="*/ 401860 w 579405"/>
                <a:gd name="connsiteY221" fmla="*/ 60198 h 546544"/>
                <a:gd name="connsiteX222" fmla="*/ 426625 w 579405"/>
                <a:gd name="connsiteY222" fmla="*/ 67818 h 546544"/>
                <a:gd name="connsiteX223" fmla="*/ 433578 w 579405"/>
                <a:gd name="connsiteY223" fmla="*/ 65056 h 546544"/>
                <a:gd name="connsiteX224" fmla="*/ 439102 w 579405"/>
                <a:gd name="connsiteY224" fmla="*/ 51625 h 546544"/>
                <a:gd name="connsiteX225" fmla="*/ 446246 w 579405"/>
                <a:gd name="connsiteY225" fmla="*/ 50673 h 546544"/>
                <a:gd name="connsiteX226" fmla="*/ 461105 w 579405"/>
                <a:gd name="connsiteY226" fmla="*/ 52388 h 546544"/>
                <a:gd name="connsiteX227" fmla="*/ 468820 w 579405"/>
                <a:gd name="connsiteY227" fmla="*/ 54959 h 546544"/>
                <a:gd name="connsiteX228" fmla="*/ 471297 w 579405"/>
                <a:gd name="connsiteY228" fmla="*/ 60103 h 546544"/>
                <a:gd name="connsiteX229" fmla="*/ 476821 w 579405"/>
                <a:gd name="connsiteY229" fmla="*/ 88392 h 546544"/>
                <a:gd name="connsiteX230" fmla="*/ 483203 w 579405"/>
                <a:gd name="connsiteY230" fmla="*/ 94774 h 546544"/>
                <a:gd name="connsiteX231" fmla="*/ 490251 w 579405"/>
                <a:gd name="connsiteY231" fmla="*/ 106490 h 546544"/>
                <a:gd name="connsiteX232" fmla="*/ 497395 w 579405"/>
                <a:gd name="connsiteY232" fmla="*/ 105537 h 546544"/>
                <a:gd name="connsiteX233" fmla="*/ 509397 w 579405"/>
                <a:gd name="connsiteY233" fmla="*/ 113062 h 546544"/>
                <a:gd name="connsiteX234" fmla="*/ 514731 w 579405"/>
                <a:gd name="connsiteY234" fmla="*/ 112300 h 546544"/>
                <a:gd name="connsiteX235" fmla="*/ 523399 w 579405"/>
                <a:gd name="connsiteY235" fmla="*/ 122111 h 546544"/>
                <a:gd name="connsiteX236" fmla="*/ 523875 w 579405"/>
                <a:gd name="connsiteY236" fmla="*/ 125635 h 546544"/>
                <a:gd name="connsiteX237" fmla="*/ 522256 w 579405"/>
                <a:gd name="connsiteY237" fmla="*/ 127635 h 546544"/>
                <a:gd name="connsiteX238" fmla="*/ 524542 w 579405"/>
                <a:gd name="connsiteY238" fmla="*/ 130969 h 546544"/>
                <a:gd name="connsiteX239" fmla="*/ 531686 w 579405"/>
                <a:gd name="connsiteY239" fmla="*/ 130016 h 546544"/>
                <a:gd name="connsiteX240" fmla="*/ 537210 w 579405"/>
                <a:gd name="connsiteY240" fmla="*/ 143828 h 546544"/>
                <a:gd name="connsiteX241" fmla="*/ 531304 w 579405"/>
                <a:gd name="connsiteY241" fmla="*/ 168212 h 546544"/>
                <a:gd name="connsiteX242" fmla="*/ 540258 w 579405"/>
                <a:gd name="connsiteY242" fmla="*/ 166973 h 546544"/>
                <a:gd name="connsiteX243" fmla="*/ 547973 w 579405"/>
                <a:gd name="connsiteY243" fmla="*/ 169545 h 546544"/>
                <a:gd name="connsiteX244" fmla="*/ 556070 w 579405"/>
                <a:gd name="connsiteY244" fmla="*/ 175736 h 546544"/>
                <a:gd name="connsiteX245" fmla="*/ 561404 w 579405"/>
                <a:gd name="connsiteY245" fmla="*/ 175070 h 546544"/>
                <a:gd name="connsiteX246" fmla="*/ 567309 w 579405"/>
                <a:gd name="connsiteY246" fmla="*/ 177927 h 54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</a:cxnLst>
              <a:rect l="l" t="t" r="r" b="b"/>
              <a:pathLst>
                <a:path w="579405" h="546544">
                  <a:moveTo>
                    <a:pt x="567309" y="177927"/>
                  </a:moveTo>
                  <a:lnTo>
                    <a:pt x="570071" y="184785"/>
                  </a:lnTo>
                  <a:lnTo>
                    <a:pt x="570738" y="190119"/>
                  </a:lnTo>
                  <a:lnTo>
                    <a:pt x="579406" y="214408"/>
                  </a:lnTo>
                  <a:lnTo>
                    <a:pt x="573691" y="226028"/>
                  </a:lnTo>
                  <a:lnTo>
                    <a:pt x="565595" y="234315"/>
                  </a:lnTo>
                  <a:lnTo>
                    <a:pt x="570452" y="242792"/>
                  </a:lnTo>
                  <a:lnTo>
                    <a:pt x="563213" y="243745"/>
                  </a:lnTo>
                  <a:lnTo>
                    <a:pt x="558546" y="249746"/>
                  </a:lnTo>
                  <a:lnTo>
                    <a:pt x="546735" y="271272"/>
                  </a:lnTo>
                  <a:lnTo>
                    <a:pt x="535114" y="280035"/>
                  </a:lnTo>
                  <a:lnTo>
                    <a:pt x="508635" y="287179"/>
                  </a:lnTo>
                  <a:lnTo>
                    <a:pt x="505016" y="287655"/>
                  </a:lnTo>
                  <a:lnTo>
                    <a:pt x="495014" y="294418"/>
                  </a:lnTo>
                  <a:lnTo>
                    <a:pt x="479298" y="300133"/>
                  </a:lnTo>
                  <a:lnTo>
                    <a:pt x="479965" y="305467"/>
                  </a:lnTo>
                  <a:lnTo>
                    <a:pt x="478441" y="307467"/>
                  </a:lnTo>
                  <a:lnTo>
                    <a:pt x="462248" y="309658"/>
                  </a:lnTo>
                  <a:lnTo>
                    <a:pt x="453580" y="312611"/>
                  </a:lnTo>
                  <a:lnTo>
                    <a:pt x="446818" y="317087"/>
                  </a:lnTo>
                  <a:lnTo>
                    <a:pt x="434530" y="320612"/>
                  </a:lnTo>
                  <a:lnTo>
                    <a:pt x="431102" y="322802"/>
                  </a:lnTo>
                  <a:lnTo>
                    <a:pt x="409099" y="322136"/>
                  </a:lnTo>
                  <a:lnTo>
                    <a:pt x="405955" y="326136"/>
                  </a:lnTo>
                  <a:lnTo>
                    <a:pt x="402145" y="324898"/>
                  </a:lnTo>
                  <a:lnTo>
                    <a:pt x="397002" y="327374"/>
                  </a:lnTo>
                  <a:lnTo>
                    <a:pt x="391382" y="326327"/>
                  </a:lnTo>
                  <a:lnTo>
                    <a:pt x="386715" y="332327"/>
                  </a:lnTo>
                  <a:lnTo>
                    <a:pt x="382905" y="331089"/>
                  </a:lnTo>
                  <a:lnTo>
                    <a:pt x="376142" y="335566"/>
                  </a:lnTo>
                  <a:lnTo>
                    <a:pt x="376428" y="337375"/>
                  </a:lnTo>
                  <a:lnTo>
                    <a:pt x="379095" y="344234"/>
                  </a:lnTo>
                  <a:lnTo>
                    <a:pt x="377380" y="358997"/>
                  </a:lnTo>
                  <a:lnTo>
                    <a:pt x="359093" y="372237"/>
                  </a:lnTo>
                  <a:lnTo>
                    <a:pt x="356616" y="381667"/>
                  </a:lnTo>
                  <a:lnTo>
                    <a:pt x="344995" y="390430"/>
                  </a:lnTo>
                  <a:lnTo>
                    <a:pt x="346900" y="404717"/>
                  </a:lnTo>
                  <a:lnTo>
                    <a:pt x="344995" y="417671"/>
                  </a:lnTo>
                  <a:lnTo>
                    <a:pt x="353949" y="416433"/>
                  </a:lnTo>
                  <a:lnTo>
                    <a:pt x="351758" y="427577"/>
                  </a:lnTo>
                  <a:lnTo>
                    <a:pt x="354235" y="432721"/>
                  </a:lnTo>
                  <a:lnTo>
                    <a:pt x="347376" y="435483"/>
                  </a:lnTo>
                  <a:lnTo>
                    <a:pt x="349186" y="449675"/>
                  </a:lnTo>
                  <a:lnTo>
                    <a:pt x="347472" y="449961"/>
                  </a:lnTo>
                  <a:lnTo>
                    <a:pt x="341852" y="463391"/>
                  </a:lnTo>
                  <a:lnTo>
                    <a:pt x="333851" y="471678"/>
                  </a:lnTo>
                  <a:lnTo>
                    <a:pt x="334042" y="500634"/>
                  </a:lnTo>
                  <a:lnTo>
                    <a:pt x="340804" y="510635"/>
                  </a:lnTo>
                  <a:lnTo>
                    <a:pt x="325850" y="521684"/>
                  </a:lnTo>
                  <a:lnTo>
                    <a:pt x="324326" y="523684"/>
                  </a:lnTo>
                  <a:lnTo>
                    <a:pt x="325660" y="534448"/>
                  </a:lnTo>
                  <a:lnTo>
                    <a:pt x="320802" y="538734"/>
                  </a:lnTo>
                  <a:lnTo>
                    <a:pt x="316325" y="546544"/>
                  </a:lnTo>
                  <a:lnTo>
                    <a:pt x="304800" y="542639"/>
                  </a:lnTo>
                  <a:lnTo>
                    <a:pt x="303086" y="542830"/>
                  </a:lnTo>
                  <a:lnTo>
                    <a:pt x="300323" y="535972"/>
                  </a:lnTo>
                  <a:lnTo>
                    <a:pt x="298323" y="534448"/>
                  </a:lnTo>
                  <a:lnTo>
                    <a:pt x="290893" y="533591"/>
                  </a:lnTo>
                  <a:lnTo>
                    <a:pt x="294227" y="531305"/>
                  </a:lnTo>
                  <a:lnTo>
                    <a:pt x="288607" y="530257"/>
                  </a:lnTo>
                  <a:lnTo>
                    <a:pt x="284512" y="527209"/>
                  </a:lnTo>
                  <a:lnTo>
                    <a:pt x="280701" y="525875"/>
                  </a:lnTo>
                  <a:lnTo>
                    <a:pt x="276130" y="519208"/>
                  </a:lnTo>
                  <a:lnTo>
                    <a:pt x="265747" y="509683"/>
                  </a:lnTo>
                  <a:lnTo>
                    <a:pt x="260985" y="501301"/>
                  </a:lnTo>
                  <a:lnTo>
                    <a:pt x="258699" y="497967"/>
                  </a:lnTo>
                  <a:lnTo>
                    <a:pt x="237839" y="506159"/>
                  </a:lnTo>
                  <a:lnTo>
                    <a:pt x="238316" y="509683"/>
                  </a:lnTo>
                  <a:lnTo>
                    <a:pt x="232981" y="510445"/>
                  </a:lnTo>
                  <a:lnTo>
                    <a:pt x="224885" y="504254"/>
                  </a:lnTo>
                  <a:lnTo>
                    <a:pt x="223456" y="493585"/>
                  </a:lnTo>
                  <a:lnTo>
                    <a:pt x="219360" y="490442"/>
                  </a:lnTo>
                  <a:lnTo>
                    <a:pt x="215836" y="490918"/>
                  </a:lnTo>
                  <a:lnTo>
                    <a:pt x="213265" y="485870"/>
                  </a:lnTo>
                  <a:lnTo>
                    <a:pt x="214598" y="482060"/>
                  </a:lnTo>
                  <a:lnTo>
                    <a:pt x="208693" y="479203"/>
                  </a:lnTo>
                  <a:lnTo>
                    <a:pt x="201930" y="469201"/>
                  </a:lnTo>
                  <a:lnTo>
                    <a:pt x="200977" y="462058"/>
                  </a:lnTo>
                  <a:lnTo>
                    <a:pt x="196977" y="459010"/>
                  </a:lnTo>
                  <a:lnTo>
                    <a:pt x="193929" y="450342"/>
                  </a:lnTo>
                  <a:lnTo>
                    <a:pt x="193262" y="444913"/>
                  </a:lnTo>
                  <a:lnTo>
                    <a:pt x="182023" y="442817"/>
                  </a:lnTo>
                  <a:lnTo>
                    <a:pt x="173260" y="445770"/>
                  </a:lnTo>
                  <a:lnTo>
                    <a:pt x="167735" y="432054"/>
                  </a:lnTo>
                  <a:lnTo>
                    <a:pt x="162116" y="430911"/>
                  </a:lnTo>
                  <a:lnTo>
                    <a:pt x="158115" y="427863"/>
                  </a:lnTo>
                  <a:lnTo>
                    <a:pt x="154495" y="428339"/>
                  </a:lnTo>
                  <a:lnTo>
                    <a:pt x="151543" y="419671"/>
                  </a:lnTo>
                  <a:lnTo>
                    <a:pt x="152876" y="415862"/>
                  </a:lnTo>
                  <a:lnTo>
                    <a:pt x="148018" y="407480"/>
                  </a:lnTo>
                  <a:lnTo>
                    <a:pt x="147828" y="405670"/>
                  </a:lnTo>
                  <a:lnTo>
                    <a:pt x="154305" y="399383"/>
                  </a:lnTo>
                  <a:lnTo>
                    <a:pt x="157925" y="398907"/>
                  </a:lnTo>
                  <a:lnTo>
                    <a:pt x="157448" y="395288"/>
                  </a:lnTo>
                  <a:lnTo>
                    <a:pt x="153828" y="395764"/>
                  </a:lnTo>
                  <a:lnTo>
                    <a:pt x="153352" y="392240"/>
                  </a:lnTo>
                  <a:lnTo>
                    <a:pt x="158972" y="393287"/>
                  </a:lnTo>
                  <a:lnTo>
                    <a:pt x="161830" y="387477"/>
                  </a:lnTo>
                  <a:lnTo>
                    <a:pt x="156305" y="386429"/>
                  </a:lnTo>
                  <a:lnTo>
                    <a:pt x="161163" y="382143"/>
                  </a:lnTo>
                  <a:lnTo>
                    <a:pt x="155638" y="368332"/>
                  </a:lnTo>
                  <a:lnTo>
                    <a:pt x="136398" y="374523"/>
                  </a:lnTo>
                  <a:lnTo>
                    <a:pt x="131826" y="367856"/>
                  </a:lnTo>
                  <a:lnTo>
                    <a:pt x="126016" y="364998"/>
                  </a:lnTo>
                  <a:lnTo>
                    <a:pt x="123539" y="359950"/>
                  </a:lnTo>
                  <a:lnTo>
                    <a:pt x="126587" y="355854"/>
                  </a:lnTo>
                  <a:lnTo>
                    <a:pt x="115062" y="337471"/>
                  </a:lnTo>
                  <a:lnTo>
                    <a:pt x="107156" y="333089"/>
                  </a:lnTo>
                  <a:lnTo>
                    <a:pt x="108013" y="325755"/>
                  </a:lnTo>
                  <a:lnTo>
                    <a:pt x="114871" y="308515"/>
                  </a:lnTo>
                  <a:lnTo>
                    <a:pt x="114681" y="306705"/>
                  </a:lnTo>
                  <a:lnTo>
                    <a:pt x="96202" y="305467"/>
                  </a:lnTo>
                  <a:lnTo>
                    <a:pt x="90583" y="304419"/>
                  </a:lnTo>
                  <a:lnTo>
                    <a:pt x="91630" y="298799"/>
                  </a:lnTo>
                  <a:lnTo>
                    <a:pt x="89345" y="295561"/>
                  </a:lnTo>
                  <a:lnTo>
                    <a:pt x="73437" y="299466"/>
                  </a:lnTo>
                  <a:lnTo>
                    <a:pt x="68103" y="300133"/>
                  </a:lnTo>
                  <a:lnTo>
                    <a:pt x="64008" y="297085"/>
                  </a:lnTo>
                  <a:lnTo>
                    <a:pt x="62389" y="284607"/>
                  </a:lnTo>
                  <a:lnTo>
                    <a:pt x="55436" y="287369"/>
                  </a:lnTo>
                  <a:lnTo>
                    <a:pt x="44577" y="274225"/>
                  </a:lnTo>
                  <a:lnTo>
                    <a:pt x="35052" y="271844"/>
                  </a:lnTo>
                  <a:lnTo>
                    <a:pt x="33909" y="262985"/>
                  </a:lnTo>
                  <a:lnTo>
                    <a:pt x="47339" y="253937"/>
                  </a:lnTo>
                  <a:lnTo>
                    <a:pt x="51054" y="240792"/>
                  </a:lnTo>
                  <a:lnTo>
                    <a:pt x="59627" y="236029"/>
                  </a:lnTo>
                  <a:lnTo>
                    <a:pt x="62198" y="228410"/>
                  </a:lnTo>
                  <a:lnTo>
                    <a:pt x="68199" y="218599"/>
                  </a:lnTo>
                  <a:lnTo>
                    <a:pt x="71628" y="216313"/>
                  </a:lnTo>
                  <a:lnTo>
                    <a:pt x="67913" y="202311"/>
                  </a:lnTo>
                  <a:lnTo>
                    <a:pt x="76009" y="193929"/>
                  </a:lnTo>
                  <a:lnTo>
                    <a:pt x="77248" y="190119"/>
                  </a:lnTo>
                  <a:lnTo>
                    <a:pt x="74771" y="185071"/>
                  </a:lnTo>
                  <a:lnTo>
                    <a:pt x="68675" y="180404"/>
                  </a:lnTo>
                  <a:lnTo>
                    <a:pt x="65722" y="171736"/>
                  </a:lnTo>
                  <a:lnTo>
                    <a:pt x="59341" y="165354"/>
                  </a:lnTo>
                  <a:lnTo>
                    <a:pt x="54007" y="166021"/>
                  </a:lnTo>
                  <a:lnTo>
                    <a:pt x="47530" y="172307"/>
                  </a:lnTo>
                  <a:lnTo>
                    <a:pt x="43434" y="169259"/>
                  </a:lnTo>
                  <a:lnTo>
                    <a:pt x="36481" y="172021"/>
                  </a:lnTo>
                  <a:lnTo>
                    <a:pt x="29337" y="172974"/>
                  </a:lnTo>
                  <a:lnTo>
                    <a:pt x="23241" y="168307"/>
                  </a:lnTo>
                  <a:lnTo>
                    <a:pt x="30194" y="165545"/>
                  </a:lnTo>
                  <a:lnTo>
                    <a:pt x="31242" y="160020"/>
                  </a:lnTo>
                  <a:lnTo>
                    <a:pt x="29432" y="160211"/>
                  </a:lnTo>
                  <a:lnTo>
                    <a:pt x="22670" y="150304"/>
                  </a:lnTo>
                  <a:lnTo>
                    <a:pt x="17240" y="150971"/>
                  </a:lnTo>
                  <a:lnTo>
                    <a:pt x="9620" y="148400"/>
                  </a:lnTo>
                  <a:lnTo>
                    <a:pt x="8001" y="135922"/>
                  </a:lnTo>
                  <a:lnTo>
                    <a:pt x="2762" y="138398"/>
                  </a:lnTo>
                  <a:lnTo>
                    <a:pt x="2095" y="133064"/>
                  </a:lnTo>
                  <a:lnTo>
                    <a:pt x="6286" y="123444"/>
                  </a:lnTo>
                  <a:lnTo>
                    <a:pt x="2000" y="118586"/>
                  </a:lnTo>
                  <a:lnTo>
                    <a:pt x="0" y="116967"/>
                  </a:lnTo>
                  <a:lnTo>
                    <a:pt x="10287" y="112014"/>
                  </a:lnTo>
                  <a:lnTo>
                    <a:pt x="13430" y="107918"/>
                  </a:lnTo>
                  <a:lnTo>
                    <a:pt x="16764" y="105728"/>
                  </a:lnTo>
                  <a:lnTo>
                    <a:pt x="14764" y="104204"/>
                  </a:lnTo>
                  <a:lnTo>
                    <a:pt x="21431" y="99632"/>
                  </a:lnTo>
                  <a:lnTo>
                    <a:pt x="16383" y="89440"/>
                  </a:lnTo>
                  <a:lnTo>
                    <a:pt x="7811" y="79724"/>
                  </a:lnTo>
                  <a:lnTo>
                    <a:pt x="9144" y="75914"/>
                  </a:lnTo>
                  <a:lnTo>
                    <a:pt x="13240" y="78962"/>
                  </a:lnTo>
                  <a:lnTo>
                    <a:pt x="16573" y="76676"/>
                  </a:lnTo>
                  <a:lnTo>
                    <a:pt x="27146" y="73533"/>
                  </a:lnTo>
                  <a:lnTo>
                    <a:pt x="29813" y="65913"/>
                  </a:lnTo>
                  <a:lnTo>
                    <a:pt x="29051" y="60579"/>
                  </a:lnTo>
                  <a:lnTo>
                    <a:pt x="32195" y="56483"/>
                  </a:lnTo>
                  <a:lnTo>
                    <a:pt x="36290" y="59627"/>
                  </a:lnTo>
                  <a:lnTo>
                    <a:pt x="53721" y="53626"/>
                  </a:lnTo>
                  <a:lnTo>
                    <a:pt x="54387" y="44577"/>
                  </a:lnTo>
                  <a:lnTo>
                    <a:pt x="56102" y="44291"/>
                  </a:lnTo>
                  <a:lnTo>
                    <a:pt x="55626" y="40767"/>
                  </a:lnTo>
                  <a:lnTo>
                    <a:pt x="58578" y="34862"/>
                  </a:lnTo>
                  <a:lnTo>
                    <a:pt x="56292" y="31623"/>
                  </a:lnTo>
                  <a:lnTo>
                    <a:pt x="54007" y="28289"/>
                  </a:lnTo>
                  <a:lnTo>
                    <a:pt x="57626" y="27813"/>
                  </a:lnTo>
                  <a:lnTo>
                    <a:pt x="61722" y="30861"/>
                  </a:lnTo>
                  <a:lnTo>
                    <a:pt x="65722" y="34004"/>
                  </a:lnTo>
                  <a:lnTo>
                    <a:pt x="74962" y="34576"/>
                  </a:lnTo>
                  <a:lnTo>
                    <a:pt x="77248" y="37910"/>
                  </a:lnTo>
                  <a:lnTo>
                    <a:pt x="80867" y="37433"/>
                  </a:lnTo>
                  <a:lnTo>
                    <a:pt x="85154" y="42291"/>
                  </a:lnTo>
                  <a:lnTo>
                    <a:pt x="90297" y="39815"/>
                  </a:lnTo>
                  <a:lnTo>
                    <a:pt x="98393" y="45911"/>
                  </a:lnTo>
                  <a:lnTo>
                    <a:pt x="108680" y="40958"/>
                  </a:lnTo>
                  <a:lnTo>
                    <a:pt x="108299" y="37433"/>
                  </a:lnTo>
                  <a:lnTo>
                    <a:pt x="107728" y="33814"/>
                  </a:lnTo>
                  <a:lnTo>
                    <a:pt x="118967" y="21527"/>
                  </a:lnTo>
                  <a:lnTo>
                    <a:pt x="122206" y="4763"/>
                  </a:lnTo>
                  <a:lnTo>
                    <a:pt x="150971" y="953"/>
                  </a:lnTo>
                  <a:lnTo>
                    <a:pt x="158115" y="0"/>
                  </a:lnTo>
                  <a:lnTo>
                    <a:pt x="166211" y="6191"/>
                  </a:lnTo>
                  <a:lnTo>
                    <a:pt x="167830" y="4096"/>
                  </a:lnTo>
                  <a:lnTo>
                    <a:pt x="173164" y="3429"/>
                  </a:lnTo>
                  <a:lnTo>
                    <a:pt x="180022" y="13430"/>
                  </a:lnTo>
                  <a:lnTo>
                    <a:pt x="190214" y="21146"/>
                  </a:lnTo>
                  <a:lnTo>
                    <a:pt x="192024" y="35338"/>
                  </a:lnTo>
                  <a:lnTo>
                    <a:pt x="191643" y="46292"/>
                  </a:lnTo>
                  <a:lnTo>
                    <a:pt x="199358" y="48958"/>
                  </a:lnTo>
                  <a:lnTo>
                    <a:pt x="200882" y="46958"/>
                  </a:lnTo>
                  <a:lnTo>
                    <a:pt x="210121" y="47530"/>
                  </a:lnTo>
                  <a:lnTo>
                    <a:pt x="228695" y="36004"/>
                  </a:lnTo>
                  <a:lnTo>
                    <a:pt x="246412" y="31814"/>
                  </a:lnTo>
                  <a:lnTo>
                    <a:pt x="256984" y="28575"/>
                  </a:lnTo>
                  <a:lnTo>
                    <a:pt x="266129" y="29242"/>
                  </a:lnTo>
                  <a:lnTo>
                    <a:pt x="269557" y="26956"/>
                  </a:lnTo>
                  <a:lnTo>
                    <a:pt x="272891" y="24670"/>
                  </a:lnTo>
                  <a:lnTo>
                    <a:pt x="284131" y="26861"/>
                  </a:lnTo>
                  <a:lnTo>
                    <a:pt x="287464" y="24575"/>
                  </a:lnTo>
                  <a:lnTo>
                    <a:pt x="296703" y="25146"/>
                  </a:lnTo>
                  <a:lnTo>
                    <a:pt x="308800" y="19907"/>
                  </a:lnTo>
                  <a:lnTo>
                    <a:pt x="319850" y="34766"/>
                  </a:lnTo>
                  <a:lnTo>
                    <a:pt x="339185" y="28575"/>
                  </a:lnTo>
                  <a:lnTo>
                    <a:pt x="344138" y="24289"/>
                  </a:lnTo>
                  <a:lnTo>
                    <a:pt x="349948" y="27146"/>
                  </a:lnTo>
                  <a:lnTo>
                    <a:pt x="355187" y="39148"/>
                  </a:lnTo>
                  <a:lnTo>
                    <a:pt x="369856" y="53531"/>
                  </a:lnTo>
                  <a:lnTo>
                    <a:pt x="381667" y="59246"/>
                  </a:lnTo>
                  <a:lnTo>
                    <a:pt x="391953" y="54292"/>
                  </a:lnTo>
                  <a:lnTo>
                    <a:pt x="397573" y="55340"/>
                  </a:lnTo>
                  <a:lnTo>
                    <a:pt x="401860" y="60198"/>
                  </a:lnTo>
                  <a:lnTo>
                    <a:pt x="426625" y="67818"/>
                  </a:lnTo>
                  <a:lnTo>
                    <a:pt x="433578" y="65056"/>
                  </a:lnTo>
                  <a:lnTo>
                    <a:pt x="439102" y="51625"/>
                  </a:lnTo>
                  <a:lnTo>
                    <a:pt x="446246" y="50673"/>
                  </a:lnTo>
                  <a:lnTo>
                    <a:pt x="461105" y="52388"/>
                  </a:lnTo>
                  <a:lnTo>
                    <a:pt x="468820" y="54959"/>
                  </a:lnTo>
                  <a:lnTo>
                    <a:pt x="471297" y="60103"/>
                  </a:lnTo>
                  <a:lnTo>
                    <a:pt x="476821" y="88392"/>
                  </a:lnTo>
                  <a:lnTo>
                    <a:pt x="483203" y="94774"/>
                  </a:lnTo>
                  <a:lnTo>
                    <a:pt x="490251" y="106490"/>
                  </a:lnTo>
                  <a:lnTo>
                    <a:pt x="497395" y="105537"/>
                  </a:lnTo>
                  <a:lnTo>
                    <a:pt x="509397" y="113062"/>
                  </a:lnTo>
                  <a:lnTo>
                    <a:pt x="514731" y="112300"/>
                  </a:lnTo>
                  <a:lnTo>
                    <a:pt x="523399" y="122111"/>
                  </a:lnTo>
                  <a:lnTo>
                    <a:pt x="523875" y="125635"/>
                  </a:lnTo>
                  <a:lnTo>
                    <a:pt x="522256" y="127635"/>
                  </a:lnTo>
                  <a:lnTo>
                    <a:pt x="524542" y="130969"/>
                  </a:lnTo>
                  <a:lnTo>
                    <a:pt x="531686" y="130016"/>
                  </a:lnTo>
                  <a:lnTo>
                    <a:pt x="537210" y="143828"/>
                  </a:lnTo>
                  <a:lnTo>
                    <a:pt x="531304" y="168212"/>
                  </a:lnTo>
                  <a:lnTo>
                    <a:pt x="540258" y="166973"/>
                  </a:lnTo>
                  <a:lnTo>
                    <a:pt x="547973" y="169545"/>
                  </a:lnTo>
                  <a:lnTo>
                    <a:pt x="556070" y="175736"/>
                  </a:lnTo>
                  <a:lnTo>
                    <a:pt x="561404" y="175070"/>
                  </a:lnTo>
                  <a:lnTo>
                    <a:pt x="567309" y="17792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60" name="Volný tvar: obrazec 59">
              <a:extLst>
                <a:ext uri="{FF2B5EF4-FFF2-40B4-BE49-F238E27FC236}">
                  <a16:creationId xmlns:a16="http://schemas.microsoft.com/office/drawing/2014/main" id="{67FBC7C6-429D-712C-9C9A-D899C5FD6213}"/>
                </a:ext>
              </a:extLst>
            </p:cNvPr>
            <p:cNvSpPr/>
            <p:nvPr userDrawn="1"/>
          </p:nvSpPr>
          <p:spPr>
            <a:xfrm>
              <a:off x="7560944" y="3840765"/>
              <a:ext cx="657891" cy="548544"/>
            </a:xfrm>
            <a:custGeom>
              <a:avLst/>
              <a:gdLst>
                <a:gd name="connsiteX0" fmla="*/ 7334 w 657891"/>
                <a:gd name="connsiteY0" fmla="*/ 531781 h 548544"/>
                <a:gd name="connsiteX1" fmla="*/ 4763 w 657891"/>
                <a:gd name="connsiteY1" fmla="*/ 526733 h 548544"/>
                <a:gd name="connsiteX2" fmla="*/ 3239 w 657891"/>
                <a:gd name="connsiteY2" fmla="*/ 528733 h 548544"/>
                <a:gd name="connsiteX3" fmla="*/ 2477 w 657891"/>
                <a:gd name="connsiteY3" fmla="*/ 508921 h 548544"/>
                <a:gd name="connsiteX4" fmla="*/ 15240 w 657891"/>
                <a:gd name="connsiteY4" fmla="*/ 509016 h 548544"/>
                <a:gd name="connsiteX5" fmla="*/ 21146 w 657891"/>
                <a:gd name="connsiteY5" fmla="*/ 511874 h 548544"/>
                <a:gd name="connsiteX6" fmla="*/ 26003 w 657891"/>
                <a:gd name="connsiteY6" fmla="*/ 507587 h 548544"/>
                <a:gd name="connsiteX7" fmla="*/ 24575 w 657891"/>
                <a:gd name="connsiteY7" fmla="*/ 496919 h 548544"/>
                <a:gd name="connsiteX8" fmla="*/ 26384 w 657891"/>
                <a:gd name="connsiteY8" fmla="*/ 496634 h 548544"/>
                <a:gd name="connsiteX9" fmla="*/ 31528 w 657891"/>
                <a:gd name="connsiteY9" fmla="*/ 479679 h 548544"/>
                <a:gd name="connsiteX10" fmla="*/ 31909 w 657891"/>
                <a:gd name="connsiteY10" fmla="*/ 468725 h 548544"/>
                <a:gd name="connsiteX11" fmla="*/ 36767 w 657891"/>
                <a:gd name="connsiteY11" fmla="*/ 464439 h 548544"/>
                <a:gd name="connsiteX12" fmla="*/ 44196 w 657891"/>
                <a:gd name="connsiteY12" fmla="*/ 465296 h 548544"/>
                <a:gd name="connsiteX13" fmla="*/ 46482 w 657891"/>
                <a:gd name="connsiteY13" fmla="*/ 468630 h 548544"/>
                <a:gd name="connsiteX14" fmla="*/ 51816 w 657891"/>
                <a:gd name="connsiteY14" fmla="*/ 467868 h 548544"/>
                <a:gd name="connsiteX15" fmla="*/ 51149 w 657891"/>
                <a:gd name="connsiteY15" fmla="*/ 462534 h 548544"/>
                <a:gd name="connsiteX16" fmla="*/ 54483 w 657891"/>
                <a:gd name="connsiteY16" fmla="*/ 460248 h 548544"/>
                <a:gd name="connsiteX17" fmla="*/ 58293 w 657891"/>
                <a:gd name="connsiteY17" fmla="*/ 461582 h 548544"/>
                <a:gd name="connsiteX18" fmla="*/ 59627 w 657891"/>
                <a:gd name="connsiteY18" fmla="*/ 457772 h 548544"/>
                <a:gd name="connsiteX19" fmla="*/ 65532 w 657891"/>
                <a:gd name="connsiteY19" fmla="*/ 460629 h 548544"/>
                <a:gd name="connsiteX20" fmla="*/ 72581 w 657891"/>
                <a:gd name="connsiteY20" fmla="*/ 430721 h 548544"/>
                <a:gd name="connsiteX21" fmla="*/ 75914 w 657891"/>
                <a:gd name="connsiteY21" fmla="*/ 428434 h 548544"/>
                <a:gd name="connsiteX22" fmla="*/ 73628 w 657891"/>
                <a:gd name="connsiteY22" fmla="*/ 425101 h 548544"/>
                <a:gd name="connsiteX23" fmla="*/ 75438 w 657891"/>
                <a:gd name="connsiteY23" fmla="*/ 424910 h 548544"/>
                <a:gd name="connsiteX24" fmla="*/ 73152 w 657891"/>
                <a:gd name="connsiteY24" fmla="*/ 421576 h 548544"/>
                <a:gd name="connsiteX25" fmla="*/ 76295 w 657891"/>
                <a:gd name="connsiteY25" fmla="*/ 417576 h 548544"/>
                <a:gd name="connsiteX26" fmla="*/ 78200 w 657891"/>
                <a:gd name="connsiteY26" fmla="*/ 404622 h 548544"/>
                <a:gd name="connsiteX27" fmla="*/ 75438 w 657891"/>
                <a:gd name="connsiteY27" fmla="*/ 397669 h 548544"/>
                <a:gd name="connsiteX28" fmla="*/ 71914 w 657891"/>
                <a:gd name="connsiteY28" fmla="*/ 398145 h 548544"/>
                <a:gd name="connsiteX29" fmla="*/ 65818 w 657891"/>
                <a:gd name="connsiteY29" fmla="*/ 408051 h 548544"/>
                <a:gd name="connsiteX30" fmla="*/ 59150 w 657891"/>
                <a:gd name="connsiteY30" fmla="*/ 412528 h 548544"/>
                <a:gd name="connsiteX31" fmla="*/ 56864 w 657891"/>
                <a:gd name="connsiteY31" fmla="*/ 409194 h 548544"/>
                <a:gd name="connsiteX32" fmla="*/ 53245 w 657891"/>
                <a:gd name="connsiteY32" fmla="*/ 409670 h 548544"/>
                <a:gd name="connsiteX33" fmla="*/ 49435 w 657891"/>
                <a:gd name="connsiteY33" fmla="*/ 408337 h 548544"/>
                <a:gd name="connsiteX34" fmla="*/ 35052 w 657891"/>
                <a:gd name="connsiteY34" fmla="*/ 410242 h 548544"/>
                <a:gd name="connsiteX35" fmla="*/ 35814 w 657891"/>
                <a:gd name="connsiteY35" fmla="*/ 415671 h 548544"/>
                <a:gd name="connsiteX36" fmla="*/ 29718 w 657891"/>
                <a:gd name="connsiteY36" fmla="*/ 411004 h 548544"/>
                <a:gd name="connsiteX37" fmla="*/ 36195 w 657891"/>
                <a:gd name="connsiteY37" fmla="*/ 404717 h 548544"/>
                <a:gd name="connsiteX38" fmla="*/ 35243 w 657891"/>
                <a:gd name="connsiteY38" fmla="*/ 397574 h 548544"/>
                <a:gd name="connsiteX39" fmla="*/ 37052 w 657891"/>
                <a:gd name="connsiteY39" fmla="*/ 397288 h 548544"/>
                <a:gd name="connsiteX40" fmla="*/ 43529 w 657891"/>
                <a:gd name="connsiteY40" fmla="*/ 391097 h 548544"/>
                <a:gd name="connsiteX41" fmla="*/ 43053 w 657891"/>
                <a:gd name="connsiteY41" fmla="*/ 387477 h 548544"/>
                <a:gd name="connsiteX42" fmla="*/ 41243 w 657891"/>
                <a:gd name="connsiteY42" fmla="*/ 387763 h 548544"/>
                <a:gd name="connsiteX43" fmla="*/ 37148 w 657891"/>
                <a:gd name="connsiteY43" fmla="*/ 384619 h 548544"/>
                <a:gd name="connsiteX44" fmla="*/ 33338 w 657891"/>
                <a:gd name="connsiteY44" fmla="*/ 383381 h 548544"/>
                <a:gd name="connsiteX45" fmla="*/ 31433 w 657891"/>
                <a:gd name="connsiteY45" fmla="*/ 369094 h 548544"/>
                <a:gd name="connsiteX46" fmla="*/ 24860 w 657891"/>
                <a:gd name="connsiteY46" fmla="*/ 360902 h 548544"/>
                <a:gd name="connsiteX47" fmla="*/ 19050 w 657891"/>
                <a:gd name="connsiteY47" fmla="*/ 358045 h 548544"/>
                <a:gd name="connsiteX48" fmla="*/ 27718 w 657891"/>
                <a:gd name="connsiteY48" fmla="*/ 340614 h 548544"/>
                <a:gd name="connsiteX49" fmla="*/ 26289 w 657891"/>
                <a:gd name="connsiteY49" fmla="*/ 329851 h 548544"/>
                <a:gd name="connsiteX50" fmla="*/ 18383 w 657891"/>
                <a:gd name="connsiteY50" fmla="*/ 325469 h 548544"/>
                <a:gd name="connsiteX51" fmla="*/ 17621 w 657891"/>
                <a:gd name="connsiteY51" fmla="*/ 320135 h 548544"/>
                <a:gd name="connsiteX52" fmla="*/ 11811 w 657891"/>
                <a:gd name="connsiteY52" fmla="*/ 317278 h 548544"/>
                <a:gd name="connsiteX53" fmla="*/ 12668 w 657891"/>
                <a:gd name="connsiteY53" fmla="*/ 309944 h 548544"/>
                <a:gd name="connsiteX54" fmla="*/ 19145 w 657891"/>
                <a:gd name="connsiteY54" fmla="*/ 303657 h 548544"/>
                <a:gd name="connsiteX55" fmla="*/ 22289 w 657891"/>
                <a:gd name="connsiteY55" fmla="*/ 299561 h 548544"/>
                <a:gd name="connsiteX56" fmla="*/ 29242 w 657891"/>
                <a:gd name="connsiteY56" fmla="*/ 296894 h 548544"/>
                <a:gd name="connsiteX57" fmla="*/ 31147 w 657891"/>
                <a:gd name="connsiteY57" fmla="*/ 283845 h 548544"/>
                <a:gd name="connsiteX58" fmla="*/ 30956 w 657891"/>
                <a:gd name="connsiteY58" fmla="*/ 282131 h 548544"/>
                <a:gd name="connsiteX59" fmla="*/ 37148 w 657891"/>
                <a:gd name="connsiteY59" fmla="*/ 274034 h 548544"/>
                <a:gd name="connsiteX60" fmla="*/ 39243 w 657891"/>
                <a:gd name="connsiteY60" fmla="*/ 275558 h 548544"/>
                <a:gd name="connsiteX61" fmla="*/ 41720 w 657891"/>
                <a:gd name="connsiteY61" fmla="*/ 280702 h 548544"/>
                <a:gd name="connsiteX62" fmla="*/ 47054 w 657891"/>
                <a:gd name="connsiteY62" fmla="*/ 279940 h 548544"/>
                <a:gd name="connsiteX63" fmla="*/ 49340 w 657891"/>
                <a:gd name="connsiteY63" fmla="*/ 283274 h 548544"/>
                <a:gd name="connsiteX64" fmla="*/ 50959 w 657891"/>
                <a:gd name="connsiteY64" fmla="*/ 281273 h 548544"/>
                <a:gd name="connsiteX65" fmla="*/ 50959 w 657891"/>
                <a:gd name="connsiteY65" fmla="*/ 281273 h 548544"/>
                <a:gd name="connsiteX66" fmla="*/ 53150 w 657891"/>
                <a:gd name="connsiteY66" fmla="*/ 284607 h 548544"/>
                <a:gd name="connsiteX67" fmla="*/ 54007 w 657891"/>
                <a:gd name="connsiteY67" fmla="*/ 277273 h 548544"/>
                <a:gd name="connsiteX68" fmla="*/ 56483 w 657891"/>
                <a:gd name="connsiteY68" fmla="*/ 267843 h 548544"/>
                <a:gd name="connsiteX69" fmla="*/ 52864 w 657891"/>
                <a:gd name="connsiteY69" fmla="*/ 268319 h 548544"/>
                <a:gd name="connsiteX70" fmla="*/ 51911 w 657891"/>
                <a:gd name="connsiteY70" fmla="*/ 261175 h 548544"/>
                <a:gd name="connsiteX71" fmla="*/ 56579 w 657891"/>
                <a:gd name="connsiteY71" fmla="*/ 255175 h 548544"/>
                <a:gd name="connsiteX72" fmla="*/ 63818 w 657891"/>
                <a:gd name="connsiteY72" fmla="*/ 254222 h 548544"/>
                <a:gd name="connsiteX73" fmla="*/ 68961 w 657891"/>
                <a:gd name="connsiteY73" fmla="*/ 251746 h 548544"/>
                <a:gd name="connsiteX74" fmla="*/ 62579 w 657891"/>
                <a:gd name="connsiteY74" fmla="*/ 245269 h 548544"/>
                <a:gd name="connsiteX75" fmla="*/ 65913 w 657891"/>
                <a:gd name="connsiteY75" fmla="*/ 243078 h 548544"/>
                <a:gd name="connsiteX76" fmla="*/ 71342 w 657891"/>
                <a:gd name="connsiteY76" fmla="*/ 242316 h 548544"/>
                <a:gd name="connsiteX77" fmla="*/ 74104 w 657891"/>
                <a:gd name="connsiteY77" fmla="*/ 249174 h 548544"/>
                <a:gd name="connsiteX78" fmla="*/ 82010 w 657891"/>
                <a:gd name="connsiteY78" fmla="*/ 253651 h 548544"/>
                <a:gd name="connsiteX79" fmla="*/ 85344 w 657891"/>
                <a:gd name="connsiteY79" fmla="*/ 251365 h 548544"/>
                <a:gd name="connsiteX80" fmla="*/ 84582 w 657891"/>
                <a:gd name="connsiteY80" fmla="*/ 246031 h 548544"/>
                <a:gd name="connsiteX81" fmla="*/ 92012 w 657891"/>
                <a:gd name="connsiteY81" fmla="*/ 246793 h 548544"/>
                <a:gd name="connsiteX82" fmla="*/ 94964 w 657891"/>
                <a:gd name="connsiteY82" fmla="*/ 240983 h 548544"/>
                <a:gd name="connsiteX83" fmla="*/ 100298 w 657891"/>
                <a:gd name="connsiteY83" fmla="*/ 240316 h 548544"/>
                <a:gd name="connsiteX84" fmla="*/ 110014 w 657891"/>
                <a:gd name="connsiteY84" fmla="*/ 244507 h 548544"/>
                <a:gd name="connsiteX85" fmla="*/ 113633 w 657891"/>
                <a:gd name="connsiteY85" fmla="*/ 243935 h 548544"/>
                <a:gd name="connsiteX86" fmla="*/ 118491 w 657891"/>
                <a:gd name="connsiteY86" fmla="*/ 239744 h 548544"/>
                <a:gd name="connsiteX87" fmla="*/ 121349 w 657891"/>
                <a:gd name="connsiteY87" fmla="*/ 233934 h 548544"/>
                <a:gd name="connsiteX88" fmla="*/ 123920 w 657891"/>
                <a:gd name="connsiteY88" fmla="*/ 238982 h 548544"/>
                <a:gd name="connsiteX89" fmla="*/ 125444 w 657891"/>
                <a:gd name="connsiteY89" fmla="*/ 236982 h 548544"/>
                <a:gd name="connsiteX90" fmla="*/ 135636 w 657891"/>
                <a:gd name="connsiteY90" fmla="*/ 244697 h 548544"/>
                <a:gd name="connsiteX91" fmla="*/ 136970 w 657891"/>
                <a:gd name="connsiteY91" fmla="*/ 240887 h 548544"/>
                <a:gd name="connsiteX92" fmla="*/ 140779 w 657891"/>
                <a:gd name="connsiteY92" fmla="*/ 242221 h 548544"/>
                <a:gd name="connsiteX93" fmla="*/ 152686 w 657891"/>
                <a:gd name="connsiteY93" fmla="*/ 235172 h 548544"/>
                <a:gd name="connsiteX94" fmla="*/ 156020 w 657891"/>
                <a:gd name="connsiteY94" fmla="*/ 232886 h 548544"/>
                <a:gd name="connsiteX95" fmla="*/ 152210 w 657891"/>
                <a:gd name="connsiteY95" fmla="*/ 231648 h 548544"/>
                <a:gd name="connsiteX96" fmla="*/ 153543 w 657891"/>
                <a:gd name="connsiteY96" fmla="*/ 227838 h 548544"/>
                <a:gd name="connsiteX97" fmla="*/ 160211 w 657891"/>
                <a:gd name="connsiteY97" fmla="*/ 223361 h 548544"/>
                <a:gd name="connsiteX98" fmla="*/ 161544 w 657891"/>
                <a:gd name="connsiteY98" fmla="*/ 219456 h 548544"/>
                <a:gd name="connsiteX99" fmla="*/ 165164 w 657891"/>
                <a:gd name="connsiteY99" fmla="*/ 219075 h 548544"/>
                <a:gd name="connsiteX100" fmla="*/ 162878 w 657891"/>
                <a:gd name="connsiteY100" fmla="*/ 215741 h 548544"/>
                <a:gd name="connsiteX101" fmla="*/ 168212 w 657891"/>
                <a:gd name="connsiteY101" fmla="*/ 214979 h 548544"/>
                <a:gd name="connsiteX102" fmla="*/ 167831 w 657891"/>
                <a:gd name="connsiteY102" fmla="*/ 211455 h 548544"/>
                <a:gd name="connsiteX103" fmla="*/ 169545 w 657891"/>
                <a:gd name="connsiteY103" fmla="*/ 211169 h 548544"/>
                <a:gd name="connsiteX104" fmla="*/ 172593 w 657891"/>
                <a:gd name="connsiteY104" fmla="*/ 192691 h 548544"/>
                <a:gd name="connsiteX105" fmla="*/ 176403 w 657891"/>
                <a:gd name="connsiteY105" fmla="*/ 194024 h 548544"/>
                <a:gd name="connsiteX106" fmla="*/ 183356 w 657891"/>
                <a:gd name="connsiteY106" fmla="*/ 191262 h 548544"/>
                <a:gd name="connsiteX107" fmla="*/ 184690 w 657891"/>
                <a:gd name="connsiteY107" fmla="*/ 187452 h 548544"/>
                <a:gd name="connsiteX108" fmla="*/ 190595 w 657891"/>
                <a:gd name="connsiteY108" fmla="*/ 190310 h 548544"/>
                <a:gd name="connsiteX109" fmla="*/ 194501 w 657891"/>
                <a:gd name="connsiteY109" fmla="*/ 178879 h 548544"/>
                <a:gd name="connsiteX110" fmla="*/ 199930 w 657891"/>
                <a:gd name="connsiteY110" fmla="*/ 178213 h 548544"/>
                <a:gd name="connsiteX111" fmla="*/ 201454 w 657891"/>
                <a:gd name="connsiteY111" fmla="*/ 176117 h 548544"/>
                <a:gd name="connsiteX112" fmla="*/ 208693 w 657891"/>
                <a:gd name="connsiteY112" fmla="*/ 175165 h 548544"/>
                <a:gd name="connsiteX113" fmla="*/ 205931 w 657891"/>
                <a:gd name="connsiteY113" fmla="*/ 168307 h 548544"/>
                <a:gd name="connsiteX114" fmla="*/ 207454 w 657891"/>
                <a:gd name="connsiteY114" fmla="*/ 166307 h 548544"/>
                <a:gd name="connsiteX115" fmla="*/ 204502 w 657891"/>
                <a:gd name="connsiteY115" fmla="*/ 157639 h 548544"/>
                <a:gd name="connsiteX116" fmla="*/ 204311 w 657891"/>
                <a:gd name="connsiteY116" fmla="*/ 155829 h 548544"/>
                <a:gd name="connsiteX117" fmla="*/ 196406 w 657891"/>
                <a:gd name="connsiteY117" fmla="*/ 151448 h 548544"/>
                <a:gd name="connsiteX118" fmla="*/ 195929 w 657891"/>
                <a:gd name="connsiteY118" fmla="*/ 147923 h 548544"/>
                <a:gd name="connsiteX119" fmla="*/ 191358 w 657891"/>
                <a:gd name="connsiteY119" fmla="*/ 141256 h 548544"/>
                <a:gd name="connsiteX120" fmla="*/ 189929 w 657891"/>
                <a:gd name="connsiteY120" fmla="*/ 130492 h 548544"/>
                <a:gd name="connsiteX121" fmla="*/ 187452 w 657891"/>
                <a:gd name="connsiteY121" fmla="*/ 125444 h 548544"/>
                <a:gd name="connsiteX122" fmla="*/ 186976 w 657891"/>
                <a:gd name="connsiteY122" fmla="*/ 121825 h 548544"/>
                <a:gd name="connsiteX123" fmla="*/ 190595 w 657891"/>
                <a:gd name="connsiteY123" fmla="*/ 121444 h 548544"/>
                <a:gd name="connsiteX124" fmla="*/ 189452 w 657891"/>
                <a:gd name="connsiteY124" fmla="*/ 112490 h 548544"/>
                <a:gd name="connsiteX125" fmla="*/ 192977 w 657891"/>
                <a:gd name="connsiteY125" fmla="*/ 112014 h 548544"/>
                <a:gd name="connsiteX126" fmla="*/ 196120 w 657891"/>
                <a:gd name="connsiteY126" fmla="*/ 108014 h 548544"/>
                <a:gd name="connsiteX127" fmla="*/ 194025 w 657891"/>
                <a:gd name="connsiteY127" fmla="*/ 106394 h 548544"/>
                <a:gd name="connsiteX128" fmla="*/ 200787 w 657891"/>
                <a:gd name="connsiteY128" fmla="*/ 101917 h 548544"/>
                <a:gd name="connsiteX129" fmla="*/ 201073 w 657891"/>
                <a:gd name="connsiteY129" fmla="*/ 103727 h 548544"/>
                <a:gd name="connsiteX130" fmla="*/ 202406 w 657891"/>
                <a:gd name="connsiteY130" fmla="*/ 99917 h 548544"/>
                <a:gd name="connsiteX131" fmla="*/ 200596 w 657891"/>
                <a:gd name="connsiteY131" fmla="*/ 100108 h 548544"/>
                <a:gd name="connsiteX132" fmla="*/ 203740 w 657891"/>
                <a:gd name="connsiteY132" fmla="*/ 96107 h 548544"/>
                <a:gd name="connsiteX133" fmla="*/ 206121 w 657891"/>
                <a:gd name="connsiteY133" fmla="*/ 86678 h 548544"/>
                <a:gd name="connsiteX134" fmla="*/ 213265 w 657891"/>
                <a:gd name="connsiteY134" fmla="*/ 85725 h 548544"/>
                <a:gd name="connsiteX135" fmla="*/ 213075 w 657891"/>
                <a:gd name="connsiteY135" fmla="*/ 84011 h 548544"/>
                <a:gd name="connsiteX136" fmla="*/ 218408 w 657891"/>
                <a:gd name="connsiteY136" fmla="*/ 83249 h 548544"/>
                <a:gd name="connsiteX137" fmla="*/ 217932 w 657891"/>
                <a:gd name="connsiteY137" fmla="*/ 79724 h 548544"/>
                <a:gd name="connsiteX138" fmla="*/ 219742 w 657891"/>
                <a:gd name="connsiteY138" fmla="*/ 79439 h 548544"/>
                <a:gd name="connsiteX139" fmla="*/ 228410 w 657891"/>
                <a:gd name="connsiteY139" fmla="*/ 89154 h 548544"/>
                <a:gd name="connsiteX140" fmla="*/ 232220 w 657891"/>
                <a:gd name="connsiteY140" fmla="*/ 90488 h 548544"/>
                <a:gd name="connsiteX141" fmla="*/ 230410 w 657891"/>
                <a:gd name="connsiteY141" fmla="*/ 90773 h 548544"/>
                <a:gd name="connsiteX142" fmla="*/ 225933 w 657891"/>
                <a:gd name="connsiteY142" fmla="*/ 98584 h 548544"/>
                <a:gd name="connsiteX143" fmla="*/ 225838 w 657891"/>
                <a:gd name="connsiteY143" fmla="*/ 111252 h 548544"/>
                <a:gd name="connsiteX144" fmla="*/ 223171 w 657891"/>
                <a:gd name="connsiteY144" fmla="*/ 118872 h 548544"/>
                <a:gd name="connsiteX145" fmla="*/ 223838 w 657891"/>
                <a:gd name="connsiteY145" fmla="*/ 124206 h 548544"/>
                <a:gd name="connsiteX146" fmla="*/ 234410 w 657891"/>
                <a:gd name="connsiteY146" fmla="*/ 121063 h 548544"/>
                <a:gd name="connsiteX147" fmla="*/ 238220 w 657891"/>
                <a:gd name="connsiteY147" fmla="*/ 122301 h 548544"/>
                <a:gd name="connsiteX148" fmla="*/ 236792 w 657891"/>
                <a:gd name="connsiteY148" fmla="*/ 111633 h 548544"/>
                <a:gd name="connsiteX149" fmla="*/ 252127 w 657891"/>
                <a:gd name="connsiteY149" fmla="*/ 116872 h 548544"/>
                <a:gd name="connsiteX150" fmla="*/ 257556 w 657891"/>
                <a:gd name="connsiteY150" fmla="*/ 116205 h 548544"/>
                <a:gd name="connsiteX151" fmla="*/ 261842 w 657891"/>
                <a:gd name="connsiteY151" fmla="*/ 121063 h 548544"/>
                <a:gd name="connsiteX152" fmla="*/ 260509 w 657891"/>
                <a:gd name="connsiteY152" fmla="*/ 124873 h 548544"/>
                <a:gd name="connsiteX153" fmla="*/ 262319 w 657891"/>
                <a:gd name="connsiteY153" fmla="*/ 124587 h 548544"/>
                <a:gd name="connsiteX154" fmla="*/ 271272 w 657891"/>
                <a:gd name="connsiteY154" fmla="*/ 123349 h 548544"/>
                <a:gd name="connsiteX155" fmla="*/ 274034 w 657891"/>
                <a:gd name="connsiteY155" fmla="*/ 130302 h 548544"/>
                <a:gd name="connsiteX156" fmla="*/ 275558 w 657891"/>
                <a:gd name="connsiteY156" fmla="*/ 128302 h 548544"/>
                <a:gd name="connsiteX157" fmla="*/ 273082 w 657891"/>
                <a:gd name="connsiteY157" fmla="*/ 123158 h 548544"/>
                <a:gd name="connsiteX158" fmla="*/ 278416 w 657891"/>
                <a:gd name="connsiteY158" fmla="*/ 122492 h 548544"/>
                <a:gd name="connsiteX159" fmla="*/ 278225 w 657891"/>
                <a:gd name="connsiteY159" fmla="*/ 120682 h 548544"/>
                <a:gd name="connsiteX160" fmla="*/ 282035 w 657891"/>
                <a:gd name="connsiteY160" fmla="*/ 122015 h 548544"/>
                <a:gd name="connsiteX161" fmla="*/ 291275 w 657891"/>
                <a:gd name="connsiteY161" fmla="*/ 122587 h 548544"/>
                <a:gd name="connsiteX162" fmla="*/ 289941 w 657891"/>
                <a:gd name="connsiteY162" fmla="*/ 126397 h 548544"/>
                <a:gd name="connsiteX163" fmla="*/ 297371 w 657891"/>
                <a:gd name="connsiteY163" fmla="*/ 127254 h 548544"/>
                <a:gd name="connsiteX164" fmla="*/ 305753 w 657891"/>
                <a:gd name="connsiteY164" fmla="*/ 135160 h 548544"/>
                <a:gd name="connsiteX165" fmla="*/ 307562 w 657891"/>
                <a:gd name="connsiteY165" fmla="*/ 134969 h 548544"/>
                <a:gd name="connsiteX166" fmla="*/ 312325 w 657891"/>
                <a:gd name="connsiteY166" fmla="*/ 143351 h 548544"/>
                <a:gd name="connsiteX167" fmla="*/ 313754 w 657891"/>
                <a:gd name="connsiteY167" fmla="*/ 154019 h 548544"/>
                <a:gd name="connsiteX168" fmla="*/ 313944 w 657891"/>
                <a:gd name="connsiteY168" fmla="*/ 155829 h 548544"/>
                <a:gd name="connsiteX169" fmla="*/ 334709 w 657891"/>
                <a:gd name="connsiteY169" fmla="*/ 133160 h 548544"/>
                <a:gd name="connsiteX170" fmla="*/ 340709 w 657891"/>
                <a:gd name="connsiteY170" fmla="*/ 123349 h 548544"/>
                <a:gd name="connsiteX171" fmla="*/ 345853 w 657891"/>
                <a:gd name="connsiteY171" fmla="*/ 120777 h 548544"/>
                <a:gd name="connsiteX172" fmla="*/ 346139 w 657891"/>
                <a:gd name="connsiteY172" fmla="*/ 122587 h 548544"/>
                <a:gd name="connsiteX173" fmla="*/ 350806 w 657891"/>
                <a:gd name="connsiteY173" fmla="*/ 116491 h 548544"/>
                <a:gd name="connsiteX174" fmla="*/ 349377 w 657891"/>
                <a:gd name="connsiteY174" fmla="*/ 105823 h 548544"/>
                <a:gd name="connsiteX175" fmla="*/ 346805 w 657891"/>
                <a:gd name="connsiteY175" fmla="*/ 100679 h 548544"/>
                <a:gd name="connsiteX176" fmla="*/ 345091 w 657891"/>
                <a:gd name="connsiteY176" fmla="*/ 100965 h 548544"/>
                <a:gd name="connsiteX177" fmla="*/ 349758 w 657891"/>
                <a:gd name="connsiteY177" fmla="*/ 94869 h 548544"/>
                <a:gd name="connsiteX178" fmla="*/ 340043 w 657891"/>
                <a:gd name="connsiteY178" fmla="*/ 90773 h 548544"/>
                <a:gd name="connsiteX179" fmla="*/ 351282 w 657891"/>
                <a:gd name="connsiteY179" fmla="*/ 92869 h 548544"/>
                <a:gd name="connsiteX180" fmla="*/ 351092 w 657891"/>
                <a:gd name="connsiteY180" fmla="*/ 91059 h 548544"/>
                <a:gd name="connsiteX181" fmla="*/ 356235 w 657891"/>
                <a:gd name="connsiteY181" fmla="*/ 88583 h 548544"/>
                <a:gd name="connsiteX182" fmla="*/ 358521 w 657891"/>
                <a:gd name="connsiteY182" fmla="*/ 91916 h 548544"/>
                <a:gd name="connsiteX183" fmla="*/ 357188 w 657891"/>
                <a:gd name="connsiteY183" fmla="*/ 95726 h 548544"/>
                <a:gd name="connsiteX184" fmla="*/ 360998 w 657891"/>
                <a:gd name="connsiteY184" fmla="*/ 97060 h 548544"/>
                <a:gd name="connsiteX185" fmla="*/ 367189 w 657891"/>
                <a:gd name="connsiteY185" fmla="*/ 88964 h 548544"/>
                <a:gd name="connsiteX186" fmla="*/ 370808 w 657891"/>
                <a:gd name="connsiteY186" fmla="*/ 88487 h 548544"/>
                <a:gd name="connsiteX187" fmla="*/ 377571 w 657891"/>
                <a:gd name="connsiteY187" fmla="*/ 84011 h 548544"/>
                <a:gd name="connsiteX188" fmla="*/ 379762 w 657891"/>
                <a:gd name="connsiteY188" fmla="*/ 87249 h 548544"/>
                <a:gd name="connsiteX189" fmla="*/ 397288 w 657891"/>
                <a:gd name="connsiteY189" fmla="*/ 81344 h 548544"/>
                <a:gd name="connsiteX190" fmla="*/ 399383 w 657891"/>
                <a:gd name="connsiteY190" fmla="*/ 82867 h 548544"/>
                <a:gd name="connsiteX191" fmla="*/ 404432 w 657891"/>
                <a:gd name="connsiteY191" fmla="*/ 80391 h 548544"/>
                <a:gd name="connsiteX192" fmla="*/ 408051 w 657891"/>
                <a:gd name="connsiteY192" fmla="*/ 79915 h 548544"/>
                <a:gd name="connsiteX193" fmla="*/ 413671 w 657891"/>
                <a:gd name="connsiteY193" fmla="*/ 80963 h 548544"/>
                <a:gd name="connsiteX194" fmla="*/ 417766 w 657891"/>
                <a:gd name="connsiteY194" fmla="*/ 84106 h 548544"/>
                <a:gd name="connsiteX195" fmla="*/ 420243 w 657891"/>
                <a:gd name="connsiteY195" fmla="*/ 89154 h 548544"/>
                <a:gd name="connsiteX196" fmla="*/ 418910 w 657891"/>
                <a:gd name="connsiteY196" fmla="*/ 92964 h 548544"/>
                <a:gd name="connsiteX197" fmla="*/ 424053 w 657891"/>
                <a:gd name="connsiteY197" fmla="*/ 90488 h 548544"/>
                <a:gd name="connsiteX198" fmla="*/ 425863 w 657891"/>
                <a:gd name="connsiteY198" fmla="*/ 90202 h 548544"/>
                <a:gd name="connsiteX199" fmla="*/ 426339 w 657891"/>
                <a:gd name="connsiteY199" fmla="*/ 93821 h 548544"/>
                <a:gd name="connsiteX200" fmla="*/ 429768 w 657891"/>
                <a:gd name="connsiteY200" fmla="*/ 91535 h 548544"/>
                <a:gd name="connsiteX201" fmla="*/ 433578 w 657891"/>
                <a:gd name="connsiteY201" fmla="*/ 92869 h 548544"/>
                <a:gd name="connsiteX202" fmla="*/ 436626 w 657891"/>
                <a:gd name="connsiteY202" fmla="*/ 88868 h 548544"/>
                <a:gd name="connsiteX203" fmla="*/ 437102 w 657891"/>
                <a:gd name="connsiteY203" fmla="*/ 92392 h 548544"/>
                <a:gd name="connsiteX204" fmla="*/ 438721 w 657891"/>
                <a:gd name="connsiteY204" fmla="*/ 90392 h 548544"/>
                <a:gd name="connsiteX205" fmla="*/ 444532 w 657891"/>
                <a:gd name="connsiteY205" fmla="*/ 93250 h 548544"/>
                <a:gd name="connsiteX206" fmla="*/ 454629 w 657891"/>
                <a:gd name="connsiteY206" fmla="*/ 86487 h 548544"/>
                <a:gd name="connsiteX207" fmla="*/ 455486 w 657891"/>
                <a:gd name="connsiteY207" fmla="*/ 79058 h 548544"/>
                <a:gd name="connsiteX208" fmla="*/ 460915 w 657891"/>
                <a:gd name="connsiteY208" fmla="*/ 78391 h 548544"/>
                <a:gd name="connsiteX209" fmla="*/ 470440 w 657891"/>
                <a:gd name="connsiteY209" fmla="*/ 68008 h 548544"/>
                <a:gd name="connsiteX210" fmla="*/ 464154 w 657891"/>
                <a:gd name="connsiteY210" fmla="*/ 61627 h 548544"/>
                <a:gd name="connsiteX211" fmla="*/ 469106 w 657891"/>
                <a:gd name="connsiteY211" fmla="*/ 57341 h 548544"/>
                <a:gd name="connsiteX212" fmla="*/ 463201 w 657891"/>
                <a:gd name="connsiteY212" fmla="*/ 54483 h 548544"/>
                <a:gd name="connsiteX213" fmla="*/ 458629 w 657891"/>
                <a:gd name="connsiteY213" fmla="*/ 47816 h 548544"/>
                <a:gd name="connsiteX214" fmla="*/ 456629 w 657891"/>
                <a:gd name="connsiteY214" fmla="*/ 46292 h 548544"/>
                <a:gd name="connsiteX215" fmla="*/ 455962 w 657891"/>
                <a:gd name="connsiteY215" fmla="*/ 40958 h 548544"/>
                <a:gd name="connsiteX216" fmla="*/ 445770 w 657891"/>
                <a:gd name="connsiteY216" fmla="*/ 33242 h 548544"/>
                <a:gd name="connsiteX217" fmla="*/ 446818 w 657891"/>
                <a:gd name="connsiteY217" fmla="*/ 27623 h 548544"/>
                <a:gd name="connsiteX218" fmla="*/ 442817 w 657891"/>
                <a:gd name="connsiteY218" fmla="*/ 24575 h 548544"/>
                <a:gd name="connsiteX219" fmla="*/ 446151 w 657891"/>
                <a:gd name="connsiteY219" fmla="*/ 22289 h 548544"/>
                <a:gd name="connsiteX220" fmla="*/ 450247 w 657891"/>
                <a:gd name="connsiteY220" fmla="*/ 25432 h 548544"/>
                <a:gd name="connsiteX221" fmla="*/ 451581 w 657891"/>
                <a:gd name="connsiteY221" fmla="*/ 21622 h 548544"/>
                <a:gd name="connsiteX222" fmla="*/ 458724 w 657891"/>
                <a:gd name="connsiteY222" fmla="*/ 20669 h 548544"/>
                <a:gd name="connsiteX223" fmla="*/ 458914 w 657891"/>
                <a:gd name="connsiteY223" fmla="*/ 22479 h 548544"/>
                <a:gd name="connsiteX224" fmla="*/ 467487 w 657891"/>
                <a:gd name="connsiteY224" fmla="*/ 17717 h 548544"/>
                <a:gd name="connsiteX225" fmla="*/ 476726 w 657891"/>
                <a:gd name="connsiteY225" fmla="*/ 32766 h 548544"/>
                <a:gd name="connsiteX226" fmla="*/ 482441 w 657891"/>
                <a:gd name="connsiteY226" fmla="*/ 33814 h 548544"/>
                <a:gd name="connsiteX227" fmla="*/ 487299 w 657891"/>
                <a:gd name="connsiteY227" fmla="*/ 29528 h 548544"/>
                <a:gd name="connsiteX228" fmla="*/ 484347 w 657891"/>
                <a:gd name="connsiteY228" fmla="*/ 20860 h 548544"/>
                <a:gd name="connsiteX229" fmla="*/ 487680 w 657891"/>
                <a:gd name="connsiteY229" fmla="*/ 18669 h 548544"/>
                <a:gd name="connsiteX230" fmla="*/ 487013 w 657891"/>
                <a:gd name="connsiteY230" fmla="*/ 13335 h 548544"/>
                <a:gd name="connsiteX231" fmla="*/ 488347 w 657891"/>
                <a:gd name="connsiteY231" fmla="*/ 9525 h 548544"/>
                <a:gd name="connsiteX232" fmla="*/ 489395 w 657891"/>
                <a:gd name="connsiteY232" fmla="*/ 3905 h 548544"/>
                <a:gd name="connsiteX233" fmla="*/ 494538 w 657891"/>
                <a:gd name="connsiteY233" fmla="*/ 1429 h 548544"/>
                <a:gd name="connsiteX234" fmla="*/ 500634 w 657891"/>
                <a:gd name="connsiteY234" fmla="*/ 6001 h 548544"/>
                <a:gd name="connsiteX235" fmla="*/ 505301 w 657891"/>
                <a:gd name="connsiteY235" fmla="*/ 0 h 548544"/>
                <a:gd name="connsiteX236" fmla="*/ 510350 w 657891"/>
                <a:gd name="connsiteY236" fmla="*/ 10192 h 548544"/>
                <a:gd name="connsiteX237" fmla="*/ 518256 w 657891"/>
                <a:gd name="connsiteY237" fmla="*/ 14573 h 548544"/>
                <a:gd name="connsiteX238" fmla="*/ 520446 w 657891"/>
                <a:gd name="connsiteY238" fmla="*/ 17907 h 548544"/>
                <a:gd name="connsiteX239" fmla="*/ 526161 w 657891"/>
                <a:gd name="connsiteY239" fmla="*/ 18955 h 548544"/>
                <a:gd name="connsiteX240" fmla="*/ 521398 w 657891"/>
                <a:gd name="connsiteY240" fmla="*/ 25051 h 548544"/>
                <a:gd name="connsiteX241" fmla="*/ 523494 w 657891"/>
                <a:gd name="connsiteY241" fmla="*/ 26575 h 548544"/>
                <a:gd name="connsiteX242" fmla="*/ 529590 w 657891"/>
                <a:gd name="connsiteY242" fmla="*/ 31242 h 548544"/>
                <a:gd name="connsiteX243" fmla="*/ 529780 w 657891"/>
                <a:gd name="connsiteY243" fmla="*/ 32957 h 548544"/>
                <a:gd name="connsiteX244" fmla="*/ 537020 w 657891"/>
                <a:gd name="connsiteY244" fmla="*/ 32004 h 548544"/>
                <a:gd name="connsiteX245" fmla="*/ 544830 w 657891"/>
                <a:gd name="connsiteY245" fmla="*/ 36386 h 548544"/>
                <a:gd name="connsiteX246" fmla="*/ 548926 w 657891"/>
                <a:gd name="connsiteY246" fmla="*/ 39529 h 548544"/>
                <a:gd name="connsiteX247" fmla="*/ 550259 w 657891"/>
                <a:gd name="connsiteY247" fmla="*/ 35719 h 548544"/>
                <a:gd name="connsiteX248" fmla="*/ 565975 w 657891"/>
                <a:gd name="connsiteY248" fmla="*/ 30004 h 548544"/>
                <a:gd name="connsiteX249" fmla="*/ 571310 w 657891"/>
                <a:gd name="connsiteY249" fmla="*/ 29337 h 548544"/>
                <a:gd name="connsiteX250" fmla="*/ 571786 w 657891"/>
                <a:gd name="connsiteY250" fmla="*/ 32861 h 548544"/>
                <a:gd name="connsiteX251" fmla="*/ 575215 w 657891"/>
                <a:gd name="connsiteY251" fmla="*/ 30575 h 548544"/>
                <a:gd name="connsiteX252" fmla="*/ 579025 w 657891"/>
                <a:gd name="connsiteY252" fmla="*/ 31909 h 548544"/>
                <a:gd name="connsiteX253" fmla="*/ 580835 w 657891"/>
                <a:gd name="connsiteY253" fmla="*/ 31718 h 548544"/>
                <a:gd name="connsiteX254" fmla="*/ 582168 w 657891"/>
                <a:gd name="connsiteY254" fmla="*/ 27908 h 548544"/>
                <a:gd name="connsiteX255" fmla="*/ 583882 w 657891"/>
                <a:gd name="connsiteY255" fmla="*/ 27623 h 548544"/>
                <a:gd name="connsiteX256" fmla="*/ 583406 w 657891"/>
                <a:gd name="connsiteY256" fmla="*/ 24098 h 548544"/>
                <a:gd name="connsiteX257" fmla="*/ 588645 w 657891"/>
                <a:gd name="connsiteY257" fmla="*/ 21622 h 548544"/>
                <a:gd name="connsiteX258" fmla="*/ 590265 w 657891"/>
                <a:gd name="connsiteY258" fmla="*/ 34100 h 548544"/>
                <a:gd name="connsiteX259" fmla="*/ 597884 w 657891"/>
                <a:gd name="connsiteY259" fmla="*/ 36671 h 548544"/>
                <a:gd name="connsiteX260" fmla="*/ 603314 w 657891"/>
                <a:gd name="connsiteY260" fmla="*/ 36004 h 548544"/>
                <a:gd name="connsiteX261" fmla="*/ 610076 w 657891"/>
                <a:gd name="connsiteY261" fmla="*/ 45911 h 548544"/>
                <a:gd name="connsiteX262" fmla="*/ 611886 w 657891"/>
                <a:gd name="connsiteY262" fmla="*/ 45720 h 548544"/>
                <a:gd name="connsiteX263" fmla="*/ 610838 w 657891"/>
                <a:gd name="connsiteY263" fmla="*/ 51245 h 548544"/>
                <a:gd name="connsiteX264" fmla="*/ 603885 w 657891"/>
                <a:gd name="connsiteY264" fmla="*/ 54007 h 548544"/>
                <a:gd name="connsiteX265" fmla="*/ 609981 w 657891"/>
                <a:gd name="connsiteY265" fmla="*/ 58674 h 548544"/>
                <a:gd name="connsiteX266" fmla="*/ 617125 w 657891"/>
                <a:gd name="connsiteY266" fmla="*/ 57721 h 548544"/>
                <a:gd name="connsiteX267" fmla="*/ 624078 w 657891"/>
                <a:gd name="connsiteY267" fmla="*/ 54959 h 548544"/>
                <a:gd name="connsiteX268" fmla="*/ 628174 w 657891"/>
                <a:gd name="connsiteY268" fmla="*/ 58007 h 548544"/>
                <a:gd name="connsiteX269" fmla="*/ 634651 w 657891"/>
                <a:gd name="connsiteY269" fmla="*/ 51721 h 548544"/>
                <a:gd name="connsiteX270" fmla="*/ 639985 w 657891"/>
                <a:gd name="connsiteY270" fmla="*/ 51054 h 548544"/>
                <a:gd name="connsiteX271" fmla="*/ 646366 w 657891"/>
                <a:gd name="connsiteY271" fmla="*/ 57436 h 548544"/>
                <a:gd name="connsiteX272" fmla="*/ 649319 w 657891"/>
                <a:gd name="connsiteY272" fmla="*/ 66104 h 548544"/>
                <a:gd name="connsiteX273" fmla="*/ 655415 w 657891"/>
                <a:gd name="connsiteY273" fmla="*/ 70771 h 548544"/>
                <a:gd name="connsiteX274" fmla="*/ 657892 w 657891"/>
                <a:gd name="connsiteY274" fmla="*/ 75819 h 548544"/>
                <a:gd name="connsiteX275" fmla="*/ 656654 w 657891"/>
                <a:gd name="connsiteY275" fmla="*/ 79629 h 548544"/>
                <a:gd name="connsiteX276" fmla="*/ 648558 w 657891"/>
                <a:gd name="connsiteY276" fmla="*/ 88011 h 548544"/>
                <a:gd name="connsiteX277" fmla="*/ 652272 w 657891"/>
                <a:gd name="connsiteY277" fmla="*/ 102013 h 548544"/>
                <a:gd name="connsiteX278" fmla="*/ 648843 w 657891"/>
                <a:gd name="connsiteY278" fmla="*/ 104299 h 548544"/>
                <a:gd name="connsiteX279" fmla="*/ 642842 w 657891"/>
                <a:gd name="connsiteY279" fmla="*/ 114110 h 548544"/>
                <a:gd name="connsiteX280" fmla="*/ 640271 w 657891"/>
                <a:gd name="connsiteY280" fmla="*/ 121729 h 548544"/>
                <a:gd name="connsiteX281" fmla="*/ 631698 w 657891"/>
                <a:gd name="connsiteY281" fmla="*/ 126492 h 548544"/>
                <a:gd name="connsiteX282" fmla="*/ 627983 w 657891"/>
                <a:gd name="connsiteY282" fmla="*/ 139637 h 548544"/>
                <a:gd name="connsiteX283" fmla="*/ 614553 w 657891"/>
                <a:gd name="connsiteY283" fmla="*/ 148685 h 548544"/>
                <a:gd name="connsiteX284" fmla="*/ 607600 w 657891"/>
                <a:gd name="connsiteY284" fmla="*/ 151448 h 548544"/>
                <a:gd name="connsiteX285" fmla="*/ 591408 w 657891"/>
                <a:gd name="connsiteY285" fmla="*/ 153543 h 548544"/>
                <a:gd name="connsiteX286" fmla="*/ 587121 w 657891"/>
                <a:gd name="connsiteY286" fmla="*/ 148685 h 548544"/>
                <a:gd name="connsiteX287" fmla="*/ 576167 w 657891"/>
                <a:gd name="connsiteY287" fmla="*/ 148304 h 548544"/>
                <a:gd name="connsiteX288" fmla="*/ 569786 w 657891"/>
                <a:gd name="connsiteY288" fmla="*/ 141923 h 548544"/>
                <a:gd name="connsiteX289" fmla="*/ 564642 w 657891"/>
                <a:gd name="connsiteY289" fmla="*/ 144399 h 548544"/>
                <a:gd name="connsiteX290" fmla="*/ 561308 w 657891"/>
                <a:gd name="connsiteY290" fmla="*/ 146685 h 548544"/>
                <a:gd name="connsiteX291" fmla="*/ 558832 w 657891"/>
                <a:gd name="connsiteY291" fmla="*/ 156020 h 548544"/>
                <a:gd name="connsiteX292" fmla="*/ 555784 w 657891"/>
                <a:gd name="connsiteY292" fmla="*/ 160115 h 548544"/>
                <a:gd name="connsiteX293" fmla="*/ 528447 w 657891"/>
                <a:gd name="connsiteY293" fmla="*/ 174593 h 548544"/>
                <a:gd name="connsiteX294" fmla="*/ 525113 w 657891"/>
                <a:gd name="connsiteY294" fmla="*/ 176879 h 548544"/>
                <a:gd name="connsiteX295" fmla="*/ 519684 w 657891"/>
                <a:gd name="connsiteY295" fmla="*/ 177546 h 548544"/>
                <a:gd name="connsiteX296" fmla="*/ 519208 w 657891"/>
                <a:gd name="connsiteY296" fmla="*/ 174022 h 548544"/>
                <a:gd name="connsiteX297" fmla="*/ 515588 w 657891"/>
                <a:gd name="connsiteY297" fmla="*/ 174498 h 548544"/>
                <a:gd name="connsiteX298" fmla="*/ 510826 w 657891"/>
                <a:gd name="connsiteY298" fmla="*/ 166021 h 548544"/>
                <a:gd name="connsiteX299" fmla="*/ 507206 w 657891"/>
                <a:gd name="connsiteY299" fmla="*/ 166497 h 548544"/>
                <a:gd name="connsiteX300" fmla="*/ 505968 w 657891"/>
                <a:gd name="connsiteY300" fmla="*/ 170307 h 548544"/>
                <a:gd name="connsiteX301" fmla="*/ 502825 w 657891"/>
                <a:gd name="connsiteY301" fmla="*/ 174308 h 548544"/>
                <a:gd name="connsiteX302" fmla="*/ 497681 w 657891"/>
                <a:gd name="connsiteY302" fmla="*/ 176879 h 548544"/>
                <a:gd name="connsiteX303" fmla="*/ 487966 w 657891"/>
                <a:gd name="connsiteY303" fmla="*/ 172688 h 548544"/>
                <a:gd name="connsiteX304" fmla="*/ 480822 w 657891"/>
                <a:gd name="connsiteY304" fmla="*/ 173641 h 548544"/>
                <a:gd name="connsiteX305" fmla="*/ 471392 w 657891"/>
                <a:gd name="connsiteY305" fmla="*/ 171260 h 548544"/>
                <a:gd name="connsiteX306" fmla="*/ 464820 w 657891"/>
                <a:gd name="connsiteY306" fmla="*/ 177546 h 548544"/>
                <a:gd name="connsiteX307" fmla="*/ 451009 w 657891"/>
                <a:gd name="connsiteY307" fmla="*/ 183071 h 548544"/>
                <a:gd name="connsiteX308" fmla="*/ 446056 w 657891"/>
                <a:gd name="connsiteY308" fmla="*/ 187262 h 548544"/>
                <a:gd name="connsiteX309" fmla="*/ 446247 w 657891"/>
                <a:gd name="connsiteY309" fmla="*/ 189071 h 548544"/>
                <a:gd name="connsiteX310" fmla="*/ 451009 w 657891"/>
                <a:gd name="connsiteY310" fmla="*/ 197549 h 548544"/>
                <a:gd name="connsiteX311" fmla="*/ 460248 w 657891"/>
                <a:gd name="connsiteY311" fmla="*/ 198120 h 548544"/>
                <a:gd name="connsiteX312" fmla="*/ 470345 w 657891"/>
                <a:gd name="connsiteY312" fmla="*/ 191357 h 548544"/>
                <a:gd name="connsiteX313" fmla="*/ 472345 w 657891"/>
                <a:gd name="connsiteY313" fmla="*/ 192881 h 548544"/>
                <a:gd name="connsiteX314" fmla="*/ 472630 w 657891"/>
                <a:gd name="connsiteY314" fmla="*/ 194691 h 548544"/>
                <a:gd name="connsiteX315" fmla="*/ 469297 w 657891"/>
                <a:gd name="connsiteY315" fmla="*/ 196977 h 548544"/>
                <a:gd name="connsiteX316" fmla="*/ 462820 w 657891"/>
                <a:gd name="connsiteY316" fmla="*/ 203264 h 548544"/>
                <a:gd name="connsiteX317" fmla="*/ 463487 w 657891"/>
                <a:gd name="connsiteY317" fmla="*/ 208502 h 548544"/>
                <a:gd name="connsiteX318" fmla="*/ 454819 w 657891"/>
                <a:gd name="connsiteY318" fmla="*/ 226028 h 548544"/>
                <a:gd name="connsiteX319" fmla="*/ 450818 w 657891"/>
                <a:gd name="connsiteY319" fmla="*/ 237458 h 548544"/>
                <a:gd name="connsiteX320" fmla="*/ 445961 w 657891"/>
                <a:gd name="connsiteY320" fmla="*/ 241745 h 548544"/>
                <a:gd name="connsiteX321" fmla="*/ 448628 w 657891"/>
                <a:gd name="connsiteY321" fmla="*/ 248603 h 548544"/>
                <a:gd name="connsiteX322" fmla="*/ 447294 w 657891"/>
                <a:gd name="connsiteY322" fmla="*/ 252413 h 548544"/>
                <a:gd name="connsiteX323" fmla="*/ 436340 w 657891"/>
                <a:gd name="connsiteY323" fmla="*/ 252032 h 548544"/>
                <a:gd name="connsiteX324" fmla="*/ 431388 w 657891"/>
                <a:gd name="connsiteY324" fmla="*/ 256318 h 548544"/>
                <a:gd name="connsiteX325" fmla="*/ 432149 w 657891"/>
                <a:gd name="connsiteY325" fmla="*/ 261652 h 548544"/>
                <a:gd name="connsiteX326" fmla="*/ 435673 w 657891"/>
                <a:gd name="connsiteY326" fmla="*/ 261175 h 548544"/>
                <a:gd name="connsiteX327" fmla="*/ 439769 w 657891"/>
                <a:gd name="connsiteY327" fmla="*/ 264319 h 548544"/>
                <a:gd name="connsiteX328" fmla="*/ 436626 w 657891"/>
                <a:gd name="connsiteY328" fmla="*/ 268319 h 548544"/>
                <a:gd name="connsiteX329" fmla="*/ 426148 w 657891"/>
                <a:gd name="connsiteY329" fmla="*/ 271558 h 548544"/>
                <a:gd name="connsiteX330" fmla="*/ 421196 w 657891"/>
                <a:gd name="connsiteY330" fmla="*/ 275749 h 548544"/>
                <a:gd name="connsiteX331" fmla="*/ 415862 w 657891"/>
                <a:gd name="connsiteY331" fmla="*/ 276511 h 548544"/>
                <a:gd name="connsiteX332" fmla="*/ 413099 w 657891"/>
                <a:gd name="connsiteY332" fmla="*/ 269653 h 548544"/>
                <a:gd name="connsiteX333" fmla="*/ 407004 w 657891"/>
                <a:gd name="connsiteY333" fmla="*/ 264986 h 548544"/>
                <a:gd name="connsiteX334" fmla="*/ 402717 w 657891"/>
                <a:gd name="connsiteY334" fmla="*/ 260128 h 548544"/>
                <a:gd name="connsiteX335" fmla="*/ 401574 w 657891"/>
                <a:gd name="connsiteY335" fmla="*/ 265748 h 548544"/>
                <a:gd name="connsiteX336" fmla="*/ 396907 w 657891"/>
                <a:gd name="connsiteY336" fmla="*/ 271748 h 548544"/>
                <a:gd name="connsiteX337" fmla="*/ 399383 w 657891"/>
                <a:gd name="connsiteY337" fmla="*/ 276892 h 548544"/>
                <a:gd name="connsiteX338" fmla="*/ 389573 w 657891"/>
                <a:gd name="connsiteY338" fmla="*/ 285464 h 548544"/>
                <a:gd name="connsiteX339" fmla="*/ 381191 w 657891"/>
                <a:gd name="connsiteY339" fmla="*/ 277463 h 548544"/>
                <a:gd name="connsiteX340" fmla="*/ 374714 w 657891"/>
                <a:gd name="connsiteY340" fmla="*/ 283750 h 548544"/>
                <a:gd name="connsiteX341" fmla="*/ 366998 w 657891"/>
                <a:gd name="connsiteY341" fmla="*/ 266700 h 548544"/>
                <a:gd name="connsiteX342" fmla="*/ 358712 w 657891"/>
                <a:gd name="connsiteY342" fmla="*/ 273177 h 548544"/>
                <a:gd name="connsiteX343" fmla="*/ 353283 w 657891"/>
                <a:gd name="connsiteY343" fmla="*/ 273939 h 548544"/>
                <a:gd name="connsiteX344" fmla="*/ 347282 w 657891"/>
                <a:gd name="connsiteY344" fmla="*/ 269272 h 548544"/>
                <a:gd name="connsiteX345" fmla="*/ 344996 w 657891"/>
                <a:gd name="connsiteY345" fmla="*/ 265938 h 548544"/>
                <a:gd name="connsiteX346" fmla="*/ 328422 w 657891"/>
                <a:gd name="connsiteY346" fmla="*/ 278987 h 548544"/>
                <a:gd name="connsiteX347" fmla="*/ 329089 w 657891"/>
                <a:gd name="connsiteY347" fmla="*/ 284417 h 548544"/>
                <a:gd name="connsiteX348" fmla="*/ 322612 w 657891"/>
                <a:gd name="connsiteY348" fmla="*/ 290703 h 548544"/>
                <a:gd name="connsiteX349" fmla="*/ 328803 w 657891"/>
                <a:gd name="connsiteY349" fmla="*/ 295275 h 548544"/>
                <a:gd name="connsiteX350" fmla="*/ 328994 w 657891"/>
                <a:gd name="connsiteY350" fmla="*/ 297085 h 548544"/>
                <a:gd name="connsiteX351" fmla="*/ 327184 w 657891"/>
                <a:gd name="connsiteY351" fmla="*/ 297275 h 548544"/>
                <a:gd name="connsiteX352" fmla="*/ 336042 w 657891"/>
                <a:gd name="connsiteY352" fmla="*/ 308800 h 548544"/>
                <a:gd name="connsiteX353" fmla="*/ 339376 w 657891"/>
                <a:gd name="connsiteY353" fmla="*/ 306610 h 548544"/>
                <a:gd name="connsiteX354" fmla="*/ 341662 w 657891"/>
                <a:gd name="connsiteY354" fmla="*/ 309848 h 548544"/>
                <a:gd name="connsiteX355" fmla="*/ 338519 w 657891"/>
                <a:gd name="connsiteY355" fmla="*/ 313944 h 548544"/>
                <a:gd name="connsiteX356" fmla="*/ 343091 w 657891"/>
                <a:gd name="connsiteY356" fmla="*/ 320612 h 548544"/>
                <a:gd name="connsiteX357" fmla="*/ 344234 w 657891"/>
                <a:gd name="connsiteY357" fmla="*/ 329470 h 548544"/>
                <a:gd name="connsiteX358" fmla="*/ 344710 w 657891"/>
                <a:gd name="connsiteY358" fmla="*/ 333089 h 548544"/>
                <a:gd name="connsiteX359" fmla="*/ 345377 w 657891"/>
                <a:gd name="connsiteY359" fmla="*/ 338423 h 548544"/>
                <a:gd name="connsiteX360" fmla="*/ 350901 w 657891"/>
                <a:gd name="connsiteY360" fmla="*/ 352139 h 548544"/>
                <a:gd name="connsiteX361" fmla="*/ 349091 w 657891"/>
                <a:gd name="connsiteY361" fmla="*/ 352425 h 548544"/>
                <a:gd name="connsiteX362" fmla="*/ 344329 w 657891"/>
                <a:gd name="connsiteY362" fmla="*/ 343948 h 548544"/>
                <a:gd name="connsiteX363" fmla="*/ 332708 w 657891"/>
                <a:gd name="connsiteY363" fmla="*/ 352806 h 548544"/>
                <a:gd name="connsiteX364" fmla="*/ 332232 w 657891"/>
                <a:gd name="connsiteY364" fmla="*/ 349187 h 548544"/>
                <a:gd name="connsiteX365" fmla="*/ 332232 w 657891"/>
                <a:gd name="connsiteY365" fmla="*/ 349187 h 548544"/>
                <a:gd name="connsiteX366" fmla="*/ 325469 w 657891"/>
                <a:gd name="connsiteY366" fmla="*/ 353759 h 548544"/>
                <a:gd name="connsiteX367" fmla="*/ 311849 w 657891"/>
                <a:gd name="connsiteY367" fmla="*/ 360998 h 548544"/>
                <a:gd name="connsiteX368" fmla="*/ 299561 w 657891"/>
                <a:gd name="connsiteY368" fmla="*/ 364426 h 548544"/>
                <a:gd name="connsiteX369" fmla="*/ 295942 w 657891"/>
                <a:gd name="connsiteY369" fmla="*/ 364903 h 548544"/>
                <a:gd name="connsiteX370" fmla="*/ 296609 w 657891"/>
                <a:gd name="connsiteY370" fmla="*/ 370237 h 548544"/>
                <a:gd name="connsiteX371" fmla="*/ 289941 w 657891"/>
                <a:gd name="connsiteY371" fmla="*/ 374809 h 548544"/>
                <a:gd name="connsiteX372" fmla="*/ 287179 w 657891"/>
                <a:gd name="connsiteY372" fmla="*/ 367856 h 548544"/>
                <a:gd name="connsiteX373" fmla="*/ 278892 w 657891"/>
                <a:gd name="connsiteY373" fmla="*/ 374428 h 548544"/>
                <a:gd name="connsiteX374" fmla="*/ 273272 w 657891"/>
                <a:gd name="connsiteY374" fmla="*/ 373380 h 548544"/>
                <a:gd name="connsiteX375" fmla="*/ 262509 w 657891"/>
                <a:gd name="connsiteY375" fmla="*/ 374809 h 548544"/>
                <a:gd name="connsiteX376" fmla="*/ 259842 w 657891"/>
                <a:gd name="connsiteY376" fmla="*/ 382334 h 548544"/>
                <a:gd name="connsiteX377" fmla="*/ 256508 w 657891"/>
                <a:gd name="connsiteY377" fmla="*/ 384619 h 548544"/>
                <a:gd name="connsiteX378" fmla="*/ 255175 w 657891"/>
                <a:gd name="connsiteY378" fmla="*/ 388430 h 548544"/>
                <a:gd name="connsiteX379" fmla="*/ 244602 w 657891"/>
                <a:gd name="connsiteY379" fmla="*/ 391573 h 548544"/>
                <a:gd name="connsiteX380" fmla="*/ 240316 w 657891"/>
                <a:gd name="connsiteY380" fmla="*/ 386810 h 548544"/>
                <a:gd name="connsiteX381" fmla="*/ 224600 w 657891"/>
                <a:gd name="connsiteY381" fmla="*/ 392430 h 548544"/>
                <a:gd name="connsiteX382" fmla="*/ 208693 w 657891"/>
                <a:gd name="connsiteY382" fmla="*/ 396431 h 548544"/>
                <a:gd name="connsiteX383" fmla="*/ 192977 w 657891"/>
                <a:gd name="connsiteY383" fmla="*/ 402050 h 548544"/>
                <a:gd name="connsiteX384" fmla="*/ 181833 w 657891"/>
                <a:gd name="connsiteY384" fmla="*/ 414433 h 548544"/>
                <a:gd name="connsiteX385" fmla="*/ 176213 w 657891"/>
                <a:gd name="connsiteY385" fmla="*/ 413385 h 548544"/>
                <a:gd name="connsiteX386" fmla="*/ 167450 w 657891"/>
                <a:gd name="connsiteY386" fmla="*/ 416338 h 548544"/>
                <a:gd name="connsiteX387" fmla="*/ 160782 w 657891"/>
                <a:gd name="connsiteY387" fmla="*/ 420910 h 548544"/>
                <a:gd name="connsiteX388" fmla="*/ 156591 w 657891"/>
                <a:gd name="connsiteY388" fmla="*/ 430435 h 548544"/>
                <a:gd name="connsiteX389" fmla="*/ 154305 w 657891"/>
                <a:gd name="connsiteY389" fmla="*/ 427196 h 548544"/>
                <a:gd name="connsiteX390" fmla="*/ 152971 w 657891"/>
                <a:gd name="connsiteY390" fmla="*/ 430911 h 548544"/>
                <a:gd name="connsiteX391" fmla="*/ 151638 w 657891"/>
                <a:gd name="connsiteY391" fmla="*/ 434816 h 548544"/>
                <a:gd name="connsiteX392" fmla="*/ 146780 w 657891"/>
                <a:gd name="connsiteY392" fmla="*/ 439007 h 548544"/>
                <a:gd name="connsiteX393" fmla="*/ 143828 w 657891"/>
                <a:gd name="connsiteY393" fmla="*/ 444913 h 548544"/>
                <a:gd name="connsiteX394" fmla="*/ 138970 w 657891"/>
                <a:gd name="connsiteY394" fmla="*/ 449104 h 548544"/>
                <a:gd name="connsiteX395" fmla="*/ 130874 w 657891"/>
                <a:gd name="connsiteY395" fmla="*/ 457486 h 548544"/>
                <a:gd name="connsiteX396" fmla="*/ 121920 w 657891"/>
                <a:gd name="connsiteY396" fmla="*/ 458629 h 548544"/>
                <a:gd name="connsiteX397" fmla="*/ 113633 w 657891"/>
                <a:gd name="connsiteY397" fmla="*/ 465201 h 548544"/>
                <a:gd name="connsiteX398" fmla="*/ 110966 w 657891"/>
                <a:gd name="connsiteY398" fmla="*/ 472821 h 548544"/>
                <a:gd name="connsiteX399" fmla="*/ 109919 w 657891"/>
                <a:gd name="connsiteY399" fmla="*/ 478346 h 548544"/>
                <a:gd name="connsiteX400" fmla="*/ 112204 w 657891"/>
                <a:gd name="connsiteY400" fmla="*/ 481679 h 548544"/>
                <a:gd name="connsiteX401" fmla="*/ 120491 w 657891"/>
                <a:gd name="connsiteY401" fmla="*/ 489680 h 548544"/>
                <a:gd name="connsiteX402" fmla="*/ 121729 w 657891"/>
                <a:gd name="connsiteY402" fmla="*/ 498539 h 548544"/>
                <a:gd name="connsiteX403" fmla="*/ 117253 w 657891"/>
                <a:gd name="connsiteY403" fmla="*/ 506349 h 548544"/>
                <a:gd name="connsiteX404" fmla="*/ 119729 w 657891"/>
                <a:gd name="connsiteY404" fmla="*/ 511492 h 548544"/>
                <a:gd name="connsiteX405" fmla="*/ 121825 w 657891"/>
                <a:gd name="connsiteY405" fmla="*/ 513017 h 548544"/>
                <a:gd name="connsiteX406" fmla="*/ 91916 w 657891"/>
                <a:gd name="connsiteY406" fmla="*/ 522446 h 548544"/>
                <a:gd name="connsiteX407" fmla="*/ 80963 w 657891"/>
                <a:gd name="connsiteY407" fmla="*/ 522065 h 548544"/>
                <a:gd name="connsiteX408" fmla="*/ 67533 w 657891"/>
                <a:gd name="connsiteY408" fmla="*/ 531114 h 548544"/>
                <a:gd name="connsiteX409" fmla="*/ 53626 w 657891"/>
                <a:gd name="connsiteY409" fmla="*/ 536543 h 548544"/>
                <a:gd name="connsiteX410" fmla="*/ 48483 w 657891"/>
                <a:gd name="connsiteY410" fmla="*/ 539115 h 548544"/>
                <a:gd name="connsiteX411" fmla="*/ 42863 w 657891"/>
                <a:gd name="connsiteY411" fmla="*/ 537972 h 548544"/>
                <a:gd name="connsiteX412" fmla="*/ 41243 w 657891"/>
                <a:gd name="connsiteY412" fmla="*/ 540068 h 548544"/>
                <a:gd name="connsiteX413" fmla="*/ 35909 w 657891"/>
                <a:gd name="connsiteY413" fmla="*/ 540734 h 548544"/>
                <a:gd name="connsiteX414" fmla="*/ 31433 w 657891"/>
                <a:gd name="connsiteY414" fmla="*/ 548545 h 548544"/>
                <a:gd name="connsiteX415" fmla="*/ 25622 w 657891"/>
                <a:gd name="connsiteY415" fmla="*/ 545687 h 548544"/>
                <a:gd name="connsiteX416" fmla="*/ 20479 w 657891"/>
                <a:gd name="connsiteY416" fmla="*/ 548259 h 548544"/>
                <a:gd name="connsiteX417" fmla="*/ 0 w 657891"/>
                <a:gd name="connsiteY417" fmla="*/ 545497 h 548544"/>
                <a:gd name="connsiteX418" fmla="*/ 6477 w 657891"/>
                <a:gd name="connsiteY418" fmla="*/ 539210 h 548544"/>
                <a:gd name="connsiteX419" fmla="*/ 7334 w 657891"/>
                <a:gd name="connsiteY419" fmla="*/ 531781 h 54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</a:cxnLst>
              <a:rect l="l" t="t" r="r" b="b"/>
              <a:pathLst>
                <a:path w="657891" h="548544">
                  <a:moveTo>
                    <a:pt x="7334" y="531781"/>
                  </a:moveTo>
                  <a:lnTo>
                    <a:pt x="4763" y="526733"/>
                  </a:lnTo>
                  <a:lnTo>
                    <a:pt x="3239" y="528733"/>
                  </a:lnTo>
                  <a:lnTo>
                    <a:pt x="2477" y="508921"/>
                  </a:lnTo>
                  <a:lnTo>
                    <a:pt x="15240" y="509016"/>
                  </a:lnTo>
                  <a:lnTo>
                    <a:pt x="21146" y="511874"/>
                  </a:lnTo>
                  <a:lnTo>
                    <a:pt x="26003" y="507587"/>
                  </a:lnTo>
                  <a:lnTo>
                    <a:pt x="24575" y="496919"/>
                  </a:lnTo>
                  <a:lnTo>
                    <a:pt x="26384" y="496634"/>
                  </a:lnTo>
                  <a:lnTo>
                    <a:pt x="31528" y="479679"/>
                  </a:lnTo>
                  <a:lnTo>
                    <a:pt x="31909" y="468725"/>
                  </a:lnTo>
                  <a:lnTo>
                    <a:pt x="36767" y="464439"/>
                  </a:lnTo>
                  <a:lnTo>
                    <a:pt x="44196" y="465296"/>
                  </a:lnTo>
                  <a:lnTo>
                    <a:pt x="46482" y="468630"/>
                  </a:lnTo>
                  <a:lnTo>
                    <a:pt x="51816" y="467868"/>
                  </a:lnTo>
                  <a:lnTo>
                    <a:pt x="51149" y="462534"/>
                  </a:lnTo>
                  <a:lnTo>
                    <a:pt x="54483" y="460248"/>
                  </a:lnTo>
                  <a:lnTo>
                    <a:pt x="58293" y="461582"/>
                  </a:lnTo>
                  <a:lnTo>
                    <a:pt x="59627" y="457772"/>
                  </a:lnTo>
                  <a:lnTo>
                    <a:pt x="65532" y="460629"/>
                  </a:lnTo>
                  <a:lnTo>
                    <a:pt x="72581" y="430721"/>
                  </a:lnTo>
                  <a:lnTo>
                    <a:pt x="75914" y="428434"/>
                  </a:lnTo>
                  <a:lnTo>
                    <a:pt x="73628" y="425101"/>
                  </a:lnTo>
                  <a:lnTo>
                    <a:pt x="75438" y="424910"/>
                  </a:lnTo>
                  <a:lnTo>
                    <a:pt x="73152" y="421576"/>
                  </a:lnTo>
                  <a:lnTo>
                    <a:pt x="76295" y="417576"/>
                  </a:lnTo>
                  <a:lnTo>
                    <a:pt x="78200" y="404622"/>
                  </a:lnTo>
                  <a:lnTo>
                    <a:pt x="75438" y="397669"/>
                  </a:lnTo>
                  <a:lnTo>
                    <a:pt x="71914" y="398145"/>
                  </a:lnTo>
                  <a:lnTo>
                    <a:pt x="65818" y="408051"/>
                  </a:lnTo>
                  <a:lnTo>
                    <a:pt x="59150" y="412528"/>
                  </a:lnTo>
                  <a:lnTo>
                    <a:pt x="56864" y="409194"/>
                  </a:lnTo>
                  <a:lnTo>
                    <a:pt x="53245" y="409670"/>
                  </a:lnTo>
                  <a:lnTo>
                    <a:pt x="49435" y="408337"/>
                  </a:lnTo>
                  <a:lnTo>
                    <a:pt x="35052" y="410242"/>
                  </a:lnTo>
                  <a:lnTo>
                    <a:pt x="35814" y="415671"/>
                  </a:lnTo>
                  <a:lnTo>
                    <a:pt x="29718" y="411004"/>
                  </a:lnTo>
                  <a:lnTo>
                    <a:pt x="36195" y="404717"/>
                  </a:lnTo>
                  <a:lnTo>
                    <a:pt x="35243" y="397574"/>
                  </a:lnTo>
                  <a:lnTo>
                    <a:pt x="37052" y="397288"/>
                  </a:lnTo>
                  <a:lnTo>
                    <a:pt x="43529" y="391097"/>
                  </a:lnTo>
                  <a:lnTo>
                    <a:pt x="43053" y="387477"/>
                  </a:lnTo>
                  <a:lnTo>
                    <a:pt x="41243" y="387763"/>
                  </a:lnTo>
                  <a:lnTo>
                    <a:pt x="37148" y="384619"/>
                  </a:lnTo>
                  <a:lnTo>
                    <a:pt x="33338" y="383381"/>
                  </a:lnTo>
                  <a:lnTo>
                    <a:pt x="31433" y="369094"/>
                  </a:lnTo>
                  <a:lnTo>
                    <a:pt x="24860" y="360902"/>
                  </a:lnTo>
                  <a:lnTo>
                    <a:pt x="19050" y="358045"/>
                  </a:lnTo>
                  <a:lnTo>
                    <a:pt x="27718" y="340614"/>
                  </a:lnTo>
                  <a:lnTo>
                    <a:pt x="26289" y="329851"/>
                  </a:lnTo>
                  <a:lnTo>
                    <a:pt x="18383" y="325469"/>
                  </a:lnTo>
                  <a:lnTo>
                    <a:pt x="17621" y="320135"/>
                  </a:lnTo>
                  <a:lnTo>
                    <a:pt x="11811" y="317278"/>
                  </a:lnTo>
                  <a:lnTo>
                    <a:pt x="12668" y="309944"/>
                  </a:lnTo>
                  <a:lnTo>
                    <a:pt x="19145" y="303657"/>
                  </a:lnTo>
                  <a:lnTo>
                    <a:pt x="22289" y="299561"/>
                  </a:lnTo>
                  <a:lnTo>
                    <a:pt x="29242" y="296894"/>
                  </a:lnTo>
                  <a:lnTo>
                    <a:pt x="31147" y="283845"/>
                  </a:lnTo>
                  <a:lnTo>
                    <a:pt x="30956" y="282131"/>
                  </a:lnTo>
                  <a:lnTo>
                    <a:pt x="37148" y="274034"/>
                  </a:lnTo>
                  <a:lnTo>
                    <a:pt x="39243" y="275558"/>
                  </a:lnTo>
                  <a:lnTo>
                    <a:pt x="41720" y="280702"/>
                  </a:lnTo>
                  <a:lnTo>
                    <a:pt x="47054" y="279940"/>
                  </a:lnTo>
                  <a:lnTo>
                    <a:pt x="49340" y="283274"/>
                  </a:lnTo>
                  <a:lnTo>
                    <a:pt x="50959" y="281273"/>
                  </a:lnTo>
                  <a:lnTo>
                    <a:pt x="50959" y="281273"/>
                  </a:lnTo>
                  <a:lnTo>
                    <a:pt x="53150" y="284607"/>
                  </a:lnTo>
                  <a:lnTo>
                    <a:pt x="54007" y="277273"/>
                  </a:lnTo>
                  <a:lnTo>
                    <a:pt x="56483" y="267843"/>
                  </a:lnTo>
                  <a:lnTo>
                    <a:pt x="52864" y="268319"/>
                  </a:lnTo>
                  <a:lnTo>
                    <a:pt x="51911" y="261175"/>
                  </a:lnTo>
                  <a:lnTo>
                    <a:pt x="56579" y="255175"/>
                  </a:lnTo>
                  <a:lnTo>
                    <a:pt x="63818" y="254222"/>
                  </a:lnTo>
                  <a:lnTo>
                    <a:pt x="68961" y="251746"/>
                  </a:lnTo>
                  <a:lnTo>
                    <a:pt x="62579" y="245269"/>
                  </a:lnTo>
                  <a:lnTo>
                    <a:pt x="65913" y="243078"/>
                  </a:lnTo>
                  <a:lnTo>
                    <a:pt x="71342" y="242316"/>
                  </a:lnTo>
                  <a:lnTo>
                    <a:pt x="74104" y="249174"/>
                  </a:lnTo>
                  <a:lnTo>
                    <a:pt x="82010" y="253651"/>
                  </a:lnTo>
                  <a:lnTo>
                    <a:pt x="85344" y="251365"/>
                  </a:lnTo>
                  <a:lnTo>
                    <a:pt x="84582" y="246031"/>
                  </a:lnTo>
                  <a:lnTo>
                    <a:pt x="92012" y="246793"/>
                  </a:lnTo>
                  <a:lnTo>
                    <a:pt x="94964" y="240983"/>
                  </a:lnTo>
                  <a:lnTo>
                    <a:pt x="100298" y="240316"/>
                  </a:lnTo>
                  <a:lnTo>
                    <a:pt x="110014" y="244507"/>
                  </a:lnTo>
                  <a:lnTo>
                    <a:pt x="113633" y="243935"/>
                  </a:lnTo>
                  <a:lnTo>
                    <a:pt x="118491" y="239744"/>
                  </a:lnTo>
                  <a:lnTo>
                    <a:pt x="121349" y="233934"/>
                  </a:lnTo>
                  <a:lnTo>
                    <a:pt x="123920" y="238982"/>
                  </a:lnTo>
                  <a:lnTo>
                    <a:pt x="125444" y="236982"/>
                  </a:lnTo>
                  <a:lnTo>
                    <a:pt x="135636" y="244697"/>
                  </a:lnTo>
                  <a:lnTo>
                    <a:pt x="136970" y="240887"/>
                  </a:lnTo>
                  <a:lnTo>
                    <a:pt x="140779" y="242221"/>
                  </a:lnTo>
                  <a:lnTo>
                    <a:pt x="152686" y="235172"/>
                  </a:lnTo>
                  <a:lnTo>
                    <a:pt x="156020" y="232886"/>
                  </a:lnTo>
                  <a:lnTo>
                    <a:pt x="152210" y="231648"/>
                  </a:lnTo>
                  <a:lnTo>
                    <a:pt x="153543" y="227838"/>
                  </a:lnTo>
                  <a:lnTo>
                    <a:pt x="160211" y="223361"/>
                  </a:lnTo>
                  <a:lnTo>
                    <a:pt x="161544" y="219456"/>
                  </a:lnTo>
                  <a:lnTo>
                    <a:pt x="165164" y="219075"/>
                  </a:lnTo>
                  <a:lnTo>
                    <a:pt x="162878" y="215741"/>
                  </a:lnTo>
                  <a:lnTo>
                    <a:pt x="168212" y="214979"/>
                  </a:lnTo>
                  <a:lnTo>
                    <a:pt x="167831" y="211455"/>
                  </a:lnTo>
                  <a:lnTo>
                    <a:pt x="169545" y="211169"/>
                  </a:lnTo>
                  <a:lnTo>
                    <a:pt x="172593" y="192691"/>
                  </a:lnTo>
                  <a:lnTo>
                    <a:pt x="176403" y="194024"/>
                  </a:lnTo>
                  <a:lnTo>
                    <a:pt x="183356" y="191262"/>
                  </a:lnTo>
                  <a:lnTo>
                    <a:pt x="184690" y="187452"/>
                  </a:lnTo>
                  <a:lnTo>
                    <a:pt x="190595" y="190310"/>
                  </a:lnTo>
                  <a:lnTo>
                    <a:pt x="194501" y="178879"/>
                  </a:lnTo>
                  <a:lnTo>
                    <a:pt x="199930" y="178213"/>
                  </a:lnTo>
                  <a:lnTo>
                    <a:pt x="201454" y="176117"/>
                  </a:lnTo>
                  <a:lnTo>
                    <a:pt x="208693" y="175165"/>
                  </a:lnTo>
                  <a:lnTo>
                    <a:pt x="205931" y="168307"/>
                  </a:lnTo>
                  <a:lnTo>
                    <a:pt x="207454" y="166307"/>
                  </a:lnTo>
                  <a:lnTo>
                    <a:pt x="204502" y="157639"/>
                  </a:lnTo>
                  <a:lnTo>
                    <a:pt x="204311" y="155829"/>
                  </a:lnTo>
                  <a:lnTo>
                    <a:pt x="196406" y="151448"/>
                  </a:lnTo>
                  <a:lnTo>
                    <a:pt x="195929" y="147923"/>
                  </a:lnTo>
                  <a:lnTo>
                    <a:pt x="191358" y="141256"/>
                  </a:lnTo>
                  <a:lnTo>
                    <a:pt x="189929" y="130492"/>
                  </a:lnTo>
                  <a:lnTo>
                    <a:pt x="187452" y="125444"/>
                  </a:lnTo>
                  <a:lnTo>
                    <a:pt x="186976" y="121825"/>
                  </a:lnTo>
                  <a:lnTo>
                    <a:pt x="190595" y="121444"/>
                  </a:lnTo>
                  <a:lnTo>
                    <a:pt x="189452" y="112490"/>
                  </a:lnTo>
                  <a:lnTo>
                    <a:pt x="192977" y="112014"/>
                  </a:lnTo>
                  <a:lnTo>
                    <a:pt x="196120" y="108014"/>
                  </a:lnTo>
                  <a:lnTo>
                    <a:pt x="194025" y="106394"/>
                  </a:lnTo>
                  <a:lnTo>
                    <a:pt x="200787" y="101917"/>
                  </a:lnTo>
                  <a:lnTo>
                    <a:pt x="201073" y="103727"/>
                  </a:lnTo>
                  <a:lnTo>
                    <a:pt x="202406" y="99917"/>
                  </a:lnTo>
                  <a:lnTo>
                    <a:pt x="200596" y="100108"/>
                  </a:lnTo>
                  <a:lnTo>
                    <a:pt x="203740" y="96107"/>
                  </a:lnTo>
                  <a:lnTo>
                    <a:pt x="206121" y="86678"/>
                  </a:lnTo>
                  <a:lnTo>
                    <a:pt x="213265" y="85725"/>
                  </a:lnTo>
                  <a:lnTo>
                    <a:pt x="213075" y="84011"/>
                  </a:lnTo>
                  <a:lnTo>
                    <a:pt x="218408" y="83249"/>
                  </a:lnTo>
                  <a:lnTo>
                    <a:pt x="217932" y="79724"/>
                  </a:lnTo>
                  <a:lnTo>
                    <a:pt x="219742" y="79439"/>
                  </a:lnTo>
                  <a:lnTo>
                    <a:pt x="228410" y="89154"/>
                  </a:lnTo>
                  <a:lnTo>
                    <a:pt x="232220" y="90488"/>
                  </a:lnTo>
                  <a:lnTo>
                    <a:pt x="230410" y="90773"/>
                  </a:lnTo>
                  <a:lnTo>
                    <a:pt x="225933" y="98584"/>
                  </a:lnTo>
                  <a:lnTo>
                    <a:pt x="225838" y="111252"/>
                  </a:lnTo>
                  <a:lnTo>
                    <a:pt x="223171" y="118872"/>
                  </a:lnTo>
                  <a:lnTo>
                    <a:pt x="223838" y="124206"/>
                  </a:lnTo>
                  <a:lnTo>
                    <a:pt x="234410" y="121063"/>
                  </a:lnTo>
                  <a:lnTo>
                    <a:pt x="238220" y="122301"/>
                  </a:lnTo>
                  <a:lnTo>
                    <a:pt x="236792" y="111633"/>
                  </a:lnTo>
                  <a:lnTo>
                    <a:pt x="252127" y="116872"/>
                  </a:lnTo>
                  <a:lnTo>
                    <a:pt x="257556" y="116205"/>
                  </a:lnTo>
                  <a:lnTo>
                    <a:pt x="261842" y="121063"/>
                  </a:lnTo>
                  <a:lnTo>
                    <a:pt x="260509" y="124873"/>
                  </a:lnTo>
                  <a:lnTo>
                    <a:pt x="262319" y="124587"/>
                  </a:lnTo>
                  <a:lnTo>
                    <a:pt x="271272" y="123349"/>
                  </a:lnTo>
                  <a:lnTo>
                    <a:pt x="274034" y="130302"/>
                  </a:lnTo>
                  <a:lnTo>
                    <a:pt x="275558" y="128302"/>
                  </a:lnTo>
                  <a:lnTo>
                    <a:pt x="273082" y="123158"/>
                  </a:lnTo>
                  <a:lnTo>
                    <a:pt x="278416" y="122492"/>
                  </a:lnTo>
                  <a:lnTo>
                    <a:pt x="278225" y="120682"/>
                  </a:lnTo>
                  <a:lnTo>
                    <a:pt x="282035" y="122015"/>
                  </a:lnTo>
                  <a:lnTo>
                    <a:pt x="291275" y="122587"/>
                  </a:lnTo>
                  <a:lnTo>
                    <a:pt x="289941" y="126397"/>
                  </a:lnTo>
                  <a:lnTo>
                    <a:pt x="297371" y="127254"/>
                  </a:lnTo>
                  <a:lnTo>
                    <a:pt x="305753" y="135160"/>
                  </a:lnTo>
                  <a:lnTo>
                    <a:pt x="307562" y="134969"/>
                  </a:lnTo>
                  <a:lnTo>
                    <a:pt x="312325" y="143351"/>
                  </a:lnTo>
                  <a:lnTo>
                    <a:pt x="313754" y="154019"/>
                  </a:lnTo>
                  <a:lnTo>
                    <a:pt x="313944" y="155829"/>
                  </a:lnTo>
                  <a:lnTo>
                    <a:pt x="334709" y="133160"/>
                  </a:lnTo>
                  <a:lnTo>
                    <a:pt x="340709" y="123349"/>
                  </a:lnTo>
                  <a:lnTo>
                    <a:pt x="345853" y="120777"/>
                  </a:lnTo>
                  <a:lnTo>
                    <a:pt x="346139" y="122587"/>
                  </a:lnTo>
                  <a:lnTo>
                    <a:pt x="350806" y="116491"/>
                  </a:lnTo>
                  <a:lnTo>
                    <a:pt x="349377" y="105823"/>
                  </a:lnTo>
                  <a:lnTo>
                    <a:pt x="346805" y="100679"/>
                  </a:lnTo>
                  <a:lnTo>
                    <a:pt x="345091" y="100965"/>
                  </a:lnTo>
                  <a:lnTo>
                    <a:pt x="349758" y="94869"/>
                  </a:lnTo>
                  <a:lnTo>
                    <a:pt x="340043" y="90773"/>
                  </a:lnTo>
                  <a:lnTo>
                    <a:pt x="351282" y="92869"/>
                  </a:lnTo>
                  <a:lnTo>
                    <a:pt x="351092" y="91059"/>
                  </a:lnTo>
                  <a:lnTo>
                    <a:pt x="356235" y="88583"/>
                  </a:lnTo>
                  <a:lnTo>
                    <a:pt x="358521" y="91916"/>
                  </a:lnTo>
                  <a:lnTo>
                    <a:pt x="357188" y="95726"/>
                  </a:lnTo>
                  <a:lnTo>
                    <a:pt x="360998" y="97060"/>
                  </a:lnTo>
                  <a:lnTo>
                    <a:pt x="367189" y="88964"/>
                  </a:lnTo>
                  <a:lnTo>
                    <a:pt x="370808" y="88487"/>
                  </a:lnTo>
                  <a:lnTo>
                    <a:pt x="377571" y="84011"/>
                  </a:lnTo>
                  <a:lnTo>
                    <a:pt x="379762" y="87249"/>
                  </a:lnTo>
                  <a:lnTo>
                    <a:pt x="397288" y="81344"/>
                  </a:lnTo>
                  <a:lnTo>
                    <a:pt x="399383" y="82867"/>
                  </a:lnTo>
                  <a:lnTo>
                    <a:pt x="404432" y="80391"/>
                  </a:lnTo>
                  <a:lnTo>
                    <a:pt x="408051" y="79915"/>
                  </a:lnTo>
                  <a:lnTo>
                    <a:pt x="413671" y="80963"/>
                  </a:lnTo>
                  <a:lnTo>
                    <a:pt x="417766" y="84106"/>
                  </a:lnTo>
                  <a:lnTo>
                    <a:pt x="420243" y="89154"/>
                  </a:lnTo>
                  <a:lnTo>
                    <a:pt x="418910" y="92964"/>
                  </a:lnTo>
                  <a:lnTo>
                    <a:pt x="424053" y="90488"/>
                  </a:lnTo>
                  <a:lnTo>
                    <a:pt x="425863" y="90202"/>
                  </a:lnTo>
                  <a:lnTo>
                    <a:pt x="426339" y="93821"/>
                  </a:lnTo>
                  <a:lnTo>
                    <a:pt x="429768" y="91535"/>
                  </a:lnTo>
                  <a:lnTo>
                    <a:pt x="433578" y="92869"/>
                  </a:lnTo>
                  <a:lnTo>
                    <a:pt x="436626" y="88868"/>
                  </a:lnTo>
                  <a:lnTo>
                    <a:pt x="437102" y="92392"/>
                  </a:lnTo>
                  <a:lnTo>
                    <a:pt x="438721" y="90392"/>
                  </a:lnTo>
                  <a:lnTo>
                    <a:pt x="444532" y="93250"/>
                  </a:lnTo>
                  <a:lnTo>
                    <a:pt x="454629" y="86487"/>
                  </a:lnTo>
                  <a:lnTo>
                    <a:pt x="455486" y="79058"/>
                  </a:lnTo>
                  <a:lnTo>
                    <a:pt x="460915" y="78391"/>
                  </a:lnTo>
                  <a:lnTo>
                    <a:pt x="470440" y="68008"/>
                  </a:lnTo>
                  <a:lnTo>
                    <a:pt x="464154" y="61627"/>
                  </a:lnTo>
                  <a:lnTo>
                    <a:pt x="469106" y="57341"/>
                  </a:lnTo>
                  <a:lnTo>
                    <a:pt x="463201" y="54483"/>
                  </a:lnTo>
                  <a:lnTo>
                    <a:pt x="458629" y="47816"/>
                  </a:lnTo>
                  <a:lnTo>
                    <a:pt x="456629" y="46292"/>
                  </a:lnTo>
                  <a:lnTo>
                    <a:pt x="455962" y="40958"/>
                  </a:lnTo>
                  <a:lnTo>
                    <a:pt x="445770" y="33242"/>
                  </a:lnTo>
                  <a:lnTo>
                    <a:pt x="446818" y="27623"/>
                  </a:lnTo>
                  <a:lnTo>
                    <a:pt x="442817" y="24575"/>
                  </a:lnTo>
                  <a:lnTo>
                    <a:pt x="446151" y="22289"/>
                  </a:lnTo>
                  <a:lnTo>
                    <a:pt x="450247" y="25432"/>
                  </a:lnTo>
                  <a:lnTo>
                    <a:pt x="451581" y="21622"/>
                  </a:lnTo>
                  <a:lnTo>
                    <a:pt x="458724" y="20669"/>
                  </a:lnTo>
                  <a:lnTo>
                    <a:pt x="458914" y="22479"/>
                  </a:lnTo>
                  <a:lnTo>
                    <a:pt x="467487" y="17717"/>
                  </a:lnTo>
                  <a:lnTo>
                    <a:pt x="476726" y="32766"/>
                  </a:lnTo>
                  <a:lnTo>
                    <a:pt x="482441" y="33814"/>
                  </a:lnTo>
                  <a:lnTo>
                    <a:pt x="487299" y="29528"/>
                  </a:lnTo>
                  <a:lnTo>
                    <a:pt x="484347" y="20860"/>
                  </a:lnTo>
                  <a:lnTo>
                    <a:pt x="487680" y="18669"/>
                  </a:lnTo>
                  <a:lnTo>
                    <a:pt x="487013" y="13335"/>
                  </a:lnTo>
                  <a:lnTo>
                    <a:pt x="488347" y="9525"/>
                  </a:lnTo>
                  <a:lnTo>
                    <a:pt x="489395" y="3905"/>
                  </a:lnTo>
                  <a:lnTo>
                    <a:pt x="494538" y="1429"/>
                  </a:lnTo>
                  <a:lnTo>
                    <a:pt x="500634" y="6001"/>
                  </a:lnTo>
                  <a:lnTo>
                    <a:pt x="505301" y="0"/>
                  </a:lnTo>
                  <a:lnTo>
                    <a:pt x="510350" y="10192"/>
                  </a:lnTo>
                  <a:lnTo>
                    <a:pt x="518256" y="14573"/>
                  </a:lnTo>
                  <a:lnTo>
                    <a:pt x="520446" y="17907"/>
                  </a:lnTo>
                  <a:lnTo>
                    <a:pt x="526161" y="18955"/>
                  </a:lnTo>
                  <a:lnTo>
                    <a:pt x="521398" y="25051"/>
                  </a:lnTo>
                  <a:lnTo>
                    <a:pt x="523494" y="26575"/>
                  </a:lnTo>
                  <a:lnTo>
                    <a:pt x="529590" y="31242"/>
                  </a:lnTo>
                  <a:lnTo>
                    <a:pt x="529780" y="32957"/>
                  </a:lnTo>
                  <a:lnTo>
                    <a:pt x="537020" y="32004"/>
                  </a:lnTo>
                  <a:lnTo>
                    <a:pt x="544830" y="36386"/>
                  </a:lnTo>
                  <a:lnTo>
                    <a:pt x="548926" y="39529"/>
                  </a:lnTo>
                  <a:lnTo>
                    <a:pt x="550259" y="35719"/>
                  </a:lnTo>
                  <a:lnTo>
                    <a:pt x="565975" y="30004"/>
                  </a:lnTo>
                  <a:lnTo>
                    <a:pt x="571310" y="29337"/>
                  </a:lnTo>
                  <a:lnTo>
                    <a:pt x="571786" y="32861"/>
                  </a:lnTo>
                  <a:lnTo>
                    <a:pt x="575215" y="30575"/>
                  </a:lnTo>
                  <a:lnTo>
                    <a:pt x="579025" y="31909"/>
                  </a:lnTo>
                  <a:lnTo>
                    <a:pt x="580835" y="31718"/>
                  </a:lnTo>
                  <a:lnTo>
                    <a:pt x="582168" y="27908"/>
                  </a:lnTo>
                  <a:lnTo>
                    <a:pt x="583882" y="27623"/>
                  </a:lnTo>
                  <a:lnTo>
                    <a:pt x="583406" y="24098"/>
                  </a:lnTo>
                  <a:lnTo>
                    <a:pt x="588645" y="21622"/>
                  </a:lnTo>
                  <a:lnTo>
                    <a:pt x="590265" y="34100"/>
                  </a:lnTo>
                  <a:lnTo>
                    <a:pt x="597884" y="36671"/>
                  </a:lnTo>
                  <a:lnTo>
                    <a:pt x="603314" y="36004"/>
                  </a:lnTo>
                  <a:lnTo>
                    <a:pt x="610076" y="45911"/>
                  </a:lnTo>
                  <a:lnTo>
                    <a:pt x="611886" y="45720"/>
                  </a:lnTo>
                  <a:lnTo>
                    <a:pt x="610838" y="51245"/>
                  </a:lnTo>
                  <a:lnTo>
                    <a:pt x="603885" y="54007"/>
                  </a:lnTo>
                  <a:lnTo>
                    <a:pt x="609981" y="58674"/>
                  </a:lnTo>
                  <a:lnTo>
                    <a:pt x="617125" y="57721"/>
                  </a:lnTo>
                  <a:lnTo>
                    <a:pt x="624078" y="54959"/>
                  </a:lnTo>
                  <a:lnTo>
                    <a:pt x="628174" y="58007"/>
                  </a:lnTo>
                  <a:lnTo>
                    <a:pt x="634651" y="51721"/>
                  </a:lnTo>
                  <a:lnTo>
                    <a:pt x="639985" y="51054"/>
                  </a:lnTo>
                  <a:lnTo>
                    <a:pt x="646366" y="57436"/>
                  </a:lnTo>
                  <a:lnTo>
                    <a:pt x="649319" y="66104"/>
                  </a:lnTo>
                  <a:lnTo>
                    <a:pt x="655415" y="70771"/>
                  </a:lnTo>
                  <a:lnTo>
                    <a:pt x="657892" y="75819"/>
                  </a:lnTo>
                  <a:lnTo>
                    <a:pt x="656654" y="79629"/>
                  </a:lnTo>
                  <a:lnTo>
                    <a:pt x="648558" y="88011"/>
                  </a:lnTo>
                  <a:lnTo>
                    <a:pt x="652272" y="102013"/>
                  </a:lnTo>
                  <a:lnTo>
                    <a:pt x="648843" y="104299"/>
                  </a:lnTo>
                  <a:lnTo>
                    <a:pt x="642842" y="114110"/>
                  </a:lnTo>
                  <a:lnTo>
                    <a:pt x="640271" y="121729"/>
                  </a:lnTo>
                  <a:lnTo>
                    <a:pt x="631698" y="126492"/>
                  </a:lnTo>
                  <a:lnTo>
                    <a:pt x="627983" y="139637"/>
                  </a:lnTo>
                  <a:lnTo>
                    <a:pt x="614553" y="148685"/>
                  </a:lnTo>
                  <a:lnTo>
                    <a:pt x="607600" y="151448"/>
                  </a:lnTo>
                  <a:lnTo>
                    <a:pt x="591408" y="153543"/>
                  </a:lnTo>
                  <a:lnTo>
                    <a:pt x="587121" y="148685"/>
                  </a:lnTo>
                  <a:lnTo>
                    <a:pt x="576167" y="148304"/>
                  </a:lnTo>
                  <a:lnTo>
                    <a:pt x="569786" y="141923"/>
                  </a:lnTo>
                  <a:lnTo>
                    <a:pt x="564642" y="144399"/>
                  </a:lnTo>
                  <a:lnTo>
                    <a:pt x="561308" y="146685"/>
                  </a:lnTo>
                  <a:lnTo>
                    <a:pt x="558832" y="156020"/>
                  </a:lnTo>
                  <a:lnTo>
                    <a:pt x="555784" y="160115"/>
                  </a:lnTo>
                  <a:lnTo>
                    <a:pt x="528447" y="174593"/>
                  </a:lnTo>
                  <a:lnTo>
                    <a:pt x="525113" y="176879"/>
                  </a:lnTo>
                  <a:lnTo>
                    <a:pt x="519684" y="177546"/>
                  </a:lnTo>
                  <a:lnTo>
                    <a:pt x="519208" y="174022"/>
                  </a:lnTo>
                  <a:lnTo>
                    <a:pt x="515588" y="174498"/>
                  </a:lnTo>
                  <a:lnTo>
                    <a:pt x="510826" y="166021"/>
                  </a:lnTo>
                  <a:lnTo>
                    <a:pt x="507206" y="166497"/>
                  </a:lnTo>
                  <a:lnTo>
                    <a:pt x="505968" y="170307"/>
                  </a:lnTo>
                  <a:lnTo>
                    <a:pt x="502825" y="174308"/>
                  </a:lnTo>
                  <a:lnTo>
                    <a:pt x="497681" y="176879"/>
                  </a:lnTo>
                  <a:lnTo>
                    <a:pt x="487966" y="172688"/>
                  </a:lnTo>
                  <a:lnTo>
                    <a:pt x="480822" y="173641"/>
                  </a:lnTo>
                  <a:lnTo>
                    <a:pt x="471392" y="171260"/>
                  </a:lnTo>
                  <a:lnTo>
                    <a:pt x="464820" y="177546"/>
                  </a:lnTo>
                  <a:lnTo>
                    <a:pt x="451009" y="183071"/>
                  </a:lnTo>
                  <a:lnTo>
                    <a:pt x="446056" y="187262"/>
                  </a:lnTo>
                  <a:lnTo>
                    <a:pt x="446247" y="189071"/>
                  </a:lnTo>
                  <a:lnTo>
                    <a:pt x="451009" y="197549"/>
                  </a:lnTo>
                  <a:lnTo>
                    <a:pt x="460248" y="198120"/>
                  </a:lnTo>
                  <a:lnTo>
                    <a:pt x="470345" y="191357"/>
                  </a:lnTo>
                  <a:lnTo>
                    <a:pt x="472345" y="192881"/>
                  </a:lnTo>
                  <a:lnTo>
                    <a:pt x="472630" y="194691"/>
                  </a:lnTo>
                  <a:lnTo>
                    <a:pt x="469297" y="196977"/>
                  </a:lnTo>
                  <a:lnTo>
                    <a:pt x="462820" y="203264"/>
                  </a:lnTo>
                  <a:lnTo>
                    <a:pt x="463487" y="208502"/>
                  </a:lnTo>
                  <a:lnTo>
                    <a:pt x="454819" y="226028"/>
                  </a:lnTo>
                  <a:lnTo>
                    <a:pt x="450818" y="237458"/>
                  </a:lnTo>
                  <a:lnTo>
                    <a:pt x="445961" y="241745"/>
                  </a:lnTo>
                  <a:lnTo>
                    <a:pt x="448628" y="248603"/>
                  </a:lnTo>
                  <a:lnTo>
                    <a:pt x="447294" y="252413"/>
                  </a:lnTo>
                  <a:lnTo>
                    <a:pt x="436340" y="252032"/>
                  </a:lnTo>
                  <a:lnTo>
                    <a:pt x="431388" y="256318"/>
                  </a:lnTo>
                  <a:lnTo>
                    <a:pt x="432149" y="261652"/>
                  </a:lnTo>
                  <a:lnTo>
                    <a:pt x="435673" y="261175"/>
                  </a:lnTo>
                  <a:lnTo>
                    <a:pt x="439769" y="264319"/>
                  </a:lnTo>
                  <a:lnTo>
                    <a:pt x="436626" y="268319"/>
                  </a:lnTo>
                  <a:lnTo>
                    <a:pt x="426148" y="271558"/>
                  </a:lnTo>
                  <a:lnTo>
                    <a:pt x="421196" y="275749"/>
                  </a:lnTo>
                  <a:lnTo>
                    <a:pt x="415862" y="276511"/>
                  </a:lnTo>
                  <a:lnTo>
                    <a:pt x="413099" y="269653"/>
                  </a:lnTo>
                  <a:lnTo>
                    <a:pt x="407004" y="264986"/>
                  </a:lnTo>
                  <a:lnTo>
                    <a:pt x="402717" y="260128"/>
                  </a:lnTo>
                  <a:lnTo>
                    <a:pt x="401574" y="265748"/>
                  </a:lnTo>
                  <a:lnTo>
                    <a:pt x="396907" y="271748"/>
                  </a:lnTo>
                  <a:lnTo>
                    <a:pt x="399383" y="276892"/>
                  </a:lnTo>
                  <a:lnTo>
                    <a:pt x="389573" y="285464"/>
                  </a:lnTo>
                  <a:lnTo>
                    <a:pt x="381191" y="277463"/>
                  </a:lnTo>
                  <a:lnTo>
                    <a:pt x="374714" y="283750"/>
                  </a:lnTo>
                  <a:lnTo>
                    <a:pt x="366998" y="266700"/>
                  </a:lnTo>
                  <a:lnTo>
                    <a:pt x="358712" y="273177"/>
                  </a:lnTo>
                  <a:lnTo>
                    <a:pt x="353283" y="273939"/>
                  </a:lnTo>
                  <a:lnTo>
                    <a:pt x="347282" y="269272"/>
                  </a:lnTo>
                  <a:lnTo>
                    <a:pt x="344996" y="265938"/>
                  </a:lnTo>
                  <a:lnTo>
                    <a:pt x="328422" y="278987"/>
                  </a:lnTo>
                  <a:lnTo>
                    <a:pt x="329089" y="284417"/>
                  </a:lnTo>
                  <a:lnTo>
                    <a:pt x="322612" y="290703"/>
                  </a:lnTo>
                  <a:lnTo>
                    <a:pt x="328803" y="295275"/>
                  </a:lnTo>
                  <a:lnTo>
                    <a:pt x="328994" y="297085"/>
                  </a:lnTo>
                  <a:lnTo>
                    <a:pt x="327184" y="297275"/>
                  </a:lnTo>
                  <a:lnTo>
                    <a:pt x="336042" y="308800"/>
                  </a:lnTo>
                  <a:lnTo>
                    <a:pt x="339376" y="306610"/>
                  </a:lnTo>
                  <a:lnTo>
                    <a:pt x="341662" y="309848"/>
                  </a:lnTo>
                  <a:lnTo>
                    <a:pt x="338519" y="313944"/>
                  </a:lnTo>
                  <a:lnTo>
                    <a:pt x="343091" y="320612"/>
                  </a:lnTo>
                  <a:lnTo>
                    <a:pt x="344234" y="329470"/>
                  </a:lnTo>
                  <a:lnTo>
                    <a:pt x="344710" y="333089"/>
                  </a:lnTo>
                  <a:lnTo>
                    <a:pt x="345377" y="338423"/>
                  </a:lnTo>
                  <a:lnTo>
                    <a:pt x="350901" y="352139"/>
                  </a:lnTo>
                  <a:lnTo>
                    <a:pt x="349091" y="352425"/>
                  </a:lnTo>
                  <a:lnTo>
                    <a:pt x="344329" y="343948"/>
                  </a:lnTo>
                  <a:lnTo>
                    <a:pt x="332708" y="352806"/>
                  </a:lnTo>
                  <a:lnTo>
                    <a:pt x="332232" y="349187"/>
                  </a:lnTo>
                  <a:lnTo>
                    <a:pt x="332232" y="349187"/>
                  </a:lnTo>
                  <a:lnTo>
                    <a:pt x="325469" y="353759"/>
                  </a:lnTo>
                  <a:lnTo>
                    <a:pt x="311849" y="360998"/>
                  </a:lnTo>
                  <a:lnTo>
                    <a:pt x="299561" y="364426"/>
                  </a:lnTo>
                  <a:lnTo>
                    <a:pt x="295942" y="364903"/>
                  </a:lnTo>
                  <a:lnTo>
                    <a:pt x="296609" y="370237"/>
                  </a:lnTo>
                  <a:lnTo>
                    <a:pt x="289941" y="374809"/>
                  </a:lnTo>
                  <a:lnTo>
                    <a:pt x="287179" y="367856"/>
                  </a:lnTo>
                  <a:lnTo>
                    <a:pt x="278892" y="374428"/>
                  </a:lnTo>
                  <a:lnTo>
                    <a:pt x="273272" y="373380"/>
                  </a:lnTo>
                  <a:lnTo>
                    <a:pt x="262509" y="374809"/>
                  </a:lnTo>
                  <a:lnTo>
                    <a:pt x="259842" y="382334"/>
                  </a:lnTo>
                  <a:lnTo>
                    <a:pt x="256508" y="384619"/>
                  </a:lnTo>
                  <a:lnTo>
                    <a:pt x="255175" y="388430"/>
                  </a:lnTo>
                  <a:lnTo>
                    <a:pt x="244602" y="391573"/>
                  </a:lnTo>
                  <a:lnTo>
                    <a:pt x="240316" y="386810"/>
                  </a:lnTo>
                  <a:lnTo>
                    <a:pt x="224600" y="392430"/>
                  </a:lnTo>
                  <a:lnTo>
                    <a:pt x="208693" y="396431"/>
                  </a:lnTo>
                  <a:lnTo>
                    <a:pt x="192977" y="402050"/>
                  </a:lnTo>
                  <a:lnTo>
                    <a:pt x="181833" y="414433"/>
                  </a:lnTo>
                  <a:lnTo>
                    <a:pt x="176213" y="413385"/>
                  </a:lnTo>
                  <a:lnTo>
                    <a:pt x="167450" y="416338"/>
                  </a:lnTo>
                  <a:lnTo>
                    <a:pt x="160782" y="420910"/>
                  </a:lnTo>
                  <a:lnTo>
                    <a:pt x="156591" y="430435"/>
                  </a:lnTo>
                  <a:lnTo>
                    <a:pt x="154305" y="427196"/>
                  </a:lnTo>
                  <a:lnTo>
                    <a:pt x="152971" y="430911"/>
                  </a:lnTo>
                  <a:lnTo>
                    <a:pt x="151638" y="434816"/>
                  </a:lnTo>
                  <a:lnTo>
                    <a:pt x="146780" y="439007"/>
                  </a:lnTo>
                  <a:lnTo>
                    <a:pt x="143828" y="444913"/>
                  </a:lnTo>
                  <a:lnTo>
                    <a:pt x="138970" y="449104"/>
                  </a:lnTo>
                  <a:lnTo>
                    <a:pt x="130874" y="457486"/>
                  </a:lnTo>
                  <a:lnTo>
                    <a:pt x="121920" y="458629"/>
                  </a:lnTo>
                  <a:lnTo>
                    <a:pt x="113633" y="465201"/>
                  </a:lnTo>
                  <a:lnTo>
                    <a:pt x="110966" y="472821"/>
                  </a:lnTo>
                  <a:lnTo>
                    <a:pt x="109919" y="478346"/>
                  </a:lnTo>
                  <a:lnTo>
                    <a:pt x="112204" y="481679"/>
                  </a:lnTo>
                  <a:lnTo>
                    <a:pt x="120491" y="489680"/>
                  </a:lnTo>
                  <a:lnTo>
                    <a:pt x="121729" y="498539"/>
                  </a:lnTo>
                  <a:lnTo>
                    <a:pt x="117253" y="506349"/>
                  </a:lnTo>
                  <a:lnTo>
                    <a:pt x="119729" y="511492"/>
                  </a:lnTo>
                  <a:lnTo>
                    <a:pt x="121825" y="513017"/>
                  </a:lnTo>
                  <a:lnTo>
                    <a:pt x="91916" y="522446"/>
                  </a:lnTo>
                  <a:lnTo>
                    <a:pt x="80963" y="522065"/>
                  </a:lnTo>
                  <a:lnTo>
                    <a:pt x="67533" y="531114"/>
                  </a:lnTo>
                  <a:lnTo>
                    <a:pt x="53626" y="536543"/>
                  </a:lnTo>
                  <a:lnTo>
                    <a:pt x="48483" y="539115"/>
                  </a:lnTo>
                  <a:lnTo>
                    <a:pt x="42863" y="537972"/>
                  </a:lnTo>
                  <a:lnTo>
                    <a:pt x="41243" y="540068"/>
                  </a:lnTo>
                  <a:lnTo>
                    <a:pt x="35909" y="540734"/>
                  </a:lnTo>
                  <a:lnTo>
                    <a:pt x="31433" y="548545"/>
                  </a:lnTo>
                  <a:lnTo>
                    <a:pt x="25622" y="545687"/>
                  </a:lnTo>
                  <a:lnTo>
                    <a:pt x="20479" y="548259"/>
                  </a:lnTo>
                  <a:lnTo>
                    <a:pt x="0" y="545497"/>
                  </a:lnTo>
                  <a:lnTo>
                    <a:pt x="6477" y="539210"/>
                  </a:lnTo>
                  <a:lnTo>
                    <a:pt x="7334" y="53178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61" name="Volný tvar: obrazec 60">
              <a:extLst>
                <a:ext uri="{FF2B5EF4-FFF2-40B4-BE49-F238E27FC236}">
                  <a16:creationId xmlns:a16="http://schemas.microsoft.com/office/drawing/2014/main" id="{44D4E21C-E0F6-56D2-4A32-6167F047CD31}"/>
                </a:ext>
              </a:extLst>
            </p:cNvPr>
            <p:cNvSpPr/>
            <p:nvPr userDrawn="1"/>
          </p:nvSpPr>
          <p:spPr>
            <a:xfrm>
              <a:off x="7820786" y="3982688"/>
              <a:ext cx="649414" cy="462438"/>
            </a:xfrm>
            <a:custGeom>
              <a:avLst/>
              <a:gdLst>
                <a:gd name="connsiteX0" fmla="*/ 473488 w 649414"/>
                <a:gd name="connsiteY0" fmla="*/ 462439 h 462438"/>
                <a:gd name="connsiteX1" fmla="*/ 465868 w 649414"/>
                <a:gd name="connsiteY1" fmla="*/ 459867 h 462438"/>
                <a:gd name="connsiteX2" fmla="*/ 464916 w 649414"/>
                <a:gd name="connsiteY2" fmla="*/ 452723 h 462438"/>
                <a:gd name="connsiteX3" fmla="*/ 453199 w 649414"/>
                <a:gd name="connsiteY3" fmla="*/ 447008 h 462438"/>
                <a:gd name="connsiteX4" fmla="*/ 442531 w 649414"/>
                <a:gd name="connsiteY4" fmla="*/ 435673 h 462438"/>
                <a:gd name="connsiteX5" fmla="*/ 445199 w 649414"/>
                <a:gd name="connsiteY5" fmla="*/ 428149 h 462438"/>
                <a:gd name="connsiteX6" fmla="*/ 443580 w 649414"/>
                <a:gd name="connsiteY6" fmla="*/ 415671 h 462438"/>
                <a:gd name="connsiteX7" fmla="*/ 445961 w 649414"/>
                <a:gd name="connsiteY7" fmla="*/ 406241 h 462438"/>
                <a:gd name="connsiteX8" fmla="*/ 438340 w 649414"/>
                <a:gd name="connsiteY8" fmla="*/ 403670 h 462438"/>
                <a:gd name="connsiteX9" fmla="*/ 425768 w 649414"/>
                <a:gd name="connsiteY9" fmla="*/ 405289 h 462438"/>
                <a:gd name="connsiteX10" fmla="*/ 420339 w 649414"/>
                <a:gd name="connsiteY10" fmla="*/ 406051 h 462438"/>
                <a:gd name="connsiteX11" fmla="*/ 420339 w 649414"/>
                <a:gd name="connsiteY11" fmla="*/ 406051 h 462438"/>
                <a:gd name="connsiteX12" fmla="*/ 417195 w 649414"/>
                <a:gd name="connsiteY12" fmla="*/ 410051 h 462438"/>
                <a:gd name="connsiteX13" fmla="*/ 410242 w 649414"/>
                <a:gd name="connsiteY13" fmla="*/ 412813 h 462438"/>
                <a:gd name="connsiteX14" fmla="*/ 406718 w 649414"/>
                <a:gd name="connsiteY14" fmla="*/ 413290 h 462438"/>
                <a:gd name="connsiteX15" fmla="*/ 406241 w 649414"/>
                <a:gd name="connsiteY15" fmla="*/ 409670 h 462438"/>
                <a:gd name="connsiteX16" fmla="*/ 401098 w 649414"/>
                <a:gd name="connsiteY16" fmla="*/ 412242 h 462438"/>
                <a:gd name="connsiteX17" fmla="*/ 394906 w 649414"/>
                <a:gd name="connsiteY17" fmla="*/ 407575 h 462438"/>
                <a:gd name="connsiteX18" fmla="*/ 394240 w 649414"/>
                <a:gd name="connsiteY18" fmla="*/ 402241 h 462438"/>
                <a:gd name="connsiteX19" fmla="*/ 386620 w 649414"/>
                <a:gd name="connsiteY19" fmla="*/ 399669 h 462438"/>
                <a:gd name="connsiteX20" fmla="*/ 382810 w 649414"/>
                <a:gd name="connsiteY20" fmla="*/ 398336 h 462438"/>
                <a:gd name="connsiteX21" fmla="*/ 379381 w 649414"/>
                <a:gd name="connsiteY21" fmla="*/ 400526 h 462438"/>
                <a:gd name="connsiteX22" fmla="*/ 371951 w 649414"/>
                <a:gd name="connsiteY22" fmla="*/ 399764 h 462438"/>
                <a:gd name="connsiteX23" fmla="*/ 373094 w 649414"/>
                <a:gd name="connsiteY23" fmla="*/ 394145 h 462438"/>
                <a:gd name="connsiteX24" fmla="*/ 367189 w 649414"/>
                <a:gd name="connsiteY24" fmla="*/ 391287 h 462438"/>
                <a:gd name="connsiteX25" fmla="*/ 368046 w 649414"/>
                <a:gd name="connsiteY25" fmla="*/ 383953 h 462438"/>
                <a:gd name="connsiteX26" fmla="*/ 364046 w 649414"/>
                <a:gd name="connsiteY26" fmla="*/ 380809 h 462438"/>
                <a:gd name="connsiteX27" fmla="*/ 359093 w 649414"/>
                <a:gd name="connsiteY27" fmla="*/ 385096 h 462438"/>
                <a:gd name="connsiteX28" fmla="*/ 354616 w 649414"/>
                <a:gd name="connsiteY28" fmla="*/ 378428 h 462438"/>
                <a:gd name="connsiteX29" fmla="*/ 346710 w 649414"/>
                <a:gd name="connsiteY29" fmla="*/ 374047 h 462438"/>
                <a:gd name="connsiteX30" fmla="*/ 349187 w 649414"/>
                <a:gd name="connsiteY30" fmla="*/ 379190 h 462438"/>
                <a:gd name="connsiteX31" fmla="*/ 347567 w 649414"/>
                <a:gd name="connsiteY31" fmla="*/ 381190 h 462438"/>
                <a:gd name="connsiteX32" fmla="*/ 347377 w 649414"/>
                <a:gd name="connsiteY32" fmla="*/ 379381 h 462438"/>
                <a:gd name="connsiteX33" fmla="*/ 343757 w 649414"/>
                <a:gd name="connsiteY33" fmla="*/ 379857 h 462438"/>
                <a:gd name="connsiteX34" fmla="*/ 343567 w 649414"/>
                <a:gd name="connsiteY34" fmla="*/ 378142 h 462438"/>
                <a:gd name="connsiteX35" fmla="*/ 337471 w 649414"/>
                <a:gd name="connsiteY35" fmla="*/ 373475 h 462438"/>
                <a:gd name="connsiteX36" fmla="*/ 336709 w 649414"/>
                <a:gd name="connsiteY36" fmla="*/ 368141 h 462438"/>
                <a:gd name="connsiteX37" fmla="*/ 334899 w 649414"/>
                <a:gd name="connsiteY37" fmla="*/ 368332 h 462438"/>
                <a:gd name="connsiteX38" fmla="*/ 330518 w 649414"/>
                <a:gd name="connsiteY38" fmla="*/ 376238 h 462438"/>
                <a:gd name="connsiteX39" fmla="*/ 327184 w 649414"/>
                <a:gd name="connsiteY39" fmla="*/ 378428 h 462438"/>
                <a:gd name="connsiteX40" fmla="*/ 329660 w 649414"/>
                <a:gd name="connsiteY40" fmla="*/ 383572 h 462438"/>
                <a:gd name="connsiteX41" fmla="*/ 323183 w 649414"/>
                <a:gd name="connsiteY41" fmla="*/ 389858 h 462438"/>
                <a:gd name="connsiteX42" fmla="*/ 308801 w 649414"/>
                <a:gd name="connsiteY42" fmla="*/ 391763 h 462438"/>
                <a:gd name="connsiteX43" fmla="*/ 306800 w 649414"/>
                <a:gd name="connsiteY43" fmla="*/ 390239 h 462438"/>
                <a:gd name="connsiteX44" fmla="*/ 301181 w 649414"/>
                <a:gd name="connsiteY44" fmla="*/ 389191 h 462438"/>
                <a:gd name="connsiteX45" fmla="*/ 299847 w 649414"/>
                <a:gd name="connsiteY45" fmla="*/ 392906 h 462438"/>
                <a:gd name="connsiteX46" fmla="*/ 296037 w 649414"/>
                <a:gd name="connsiteY46" fmla="*/ 391668 h 462438"/>
                <a:gd name="connsiteX47" fmla="*/ 292608 w 649414"/>
                <a:gd name="connsiteY47" fmla="*/ 393954 h 462438"/>
                <a:gd name="connsiteX48" fmla="*/ 295180 w 649414"/>
                <a:gd name="connsiteY48" fmla="*/ 399002 h 462438"/>
                <a:gd name="connsiteX49" fmla="*/ 288227 w 649414"/>
                <a:gd name="connsiteY49" fmla="*/ 401764 h 462438"/>
                <a:gd name="connsiteX50" fmla="*/ 288893 w 649414"/>
                <a:gd name="connsiteY50" fmla="*/ 407098 h 462438"/>
                <a:gd name="connsiteX51" fmla="*/ 283464 w 649414"/>
                <a:gd name="connsiteY51" fmla="*/ 407765 h 462438"/>
                <a:gd name="connsiteX52" fmla="*/ 278607 w 649414"/>
                <a:gd name="connsiteY52" fmla="*/ 412147 h 462438"/>
                <a:gd name="connsiteX53" fmla="*/ 273177 w 649414"/>
                <a:gd name="connsiteY53" fmla="*/ 412813 h 462438"/>
                <a:gd name="connsiteX54" fmla="*/ 272987 w 649414"/>
                <a:gd name="connsiteY54" fmla="*/ 411004 h 462438"/>
                <a:gd name="connsiteX55" fmla="*/ 260604 w 649414"/>
                <a:gd name="connsiteY55" fmla="*/ 414433 h 462438"/>
                <a:gd name="connsiteX56" fmla="*/ 259175 w 649414"/>
                <a:gd name="connsiteY56" fmla="*/ 403765 h 462438"/>
                <a:gd name="connsiteX57" fmla="*/ 261652 w 649414"/>
                <a:gd name="connsiteY57" fmla="*/ 394430 h 462438"/>
                <a:gd name="connsiteX58" fmla="*/ 259080 w 649414"/>
                <a:gd name="connsiteY58" fmla="*/ 389287 h 462438"/>
                <a:gd name="connsiteX59" fmla="*/ 260223 w 649414"/>
                <a:gd name="connsiteY59" fmla="*/ 383667 h 462438"/>
                <a:gd name="connsiteX60" fmla="*/ 256127 w 649414"/>
                <a:gd name="connsiteY60" fmla="*/ 380619 h 462438"/>
                <a:gd name="connsiteX61" fmla="*/ 251841 w 649414"/>
                <a:gd name="connsiteY61" fmla="*/ 375761 h 462438"/>
                <a:gd name="connsiteX62" fmla="*/ 249841 w 649414"/>
                <a:gd name="connsiteY62" fmla="*/ 374237 h 462438"/>
                <a:gd name="connsiteX63" fmla="*/ 238792 w 649414"/>
                <a:gd name="connsiteY63" fmla="*/ 373856 h 462438"/>
                <a:gd name="connsiteX64" fmla="*/ 231838 w 649414"/>
                <a:gd name="connsiteY64" fmla="*/ 376523 h 462438"/>
                <a:gd name="connsiteX65" fmla="*/ 227838 w 649414"/>
                <a:gd name="connsiteY65" fmla="*/ 373475 h 462438"/>
                <a:gd name="connsiteX66" fmla="*/ 229362 w 649414"/>
                <a:gd name="connsiteY66" fmla="*/ 371475 h 462438"/>
                <a:gd name="connsiteX67" fmla="*/ 227552 w 649414"/>
                <a:gd name="connsiteY67" fmla="*/ 371665 h 462438"/>
                <a:gd name="connsiteX68" fmla="*/ 224790 w 649414"/>
                <a:gd name="connsiteY68" fmla="*/ 364807 h 462438"/>
                <a:gd name="connsiteX69" fmla="*/ 222313 w 649414"/>
                <a:gd name="connsiteY69" fmla="*/ 359664 h 462438"/>
                <a:gd name="connsiteX70" fmla="*/ 223362 w 649414"/>
                <a:gd name="connsiteY70" fmla="*/ 354139 h 462438"/>
                <a:gd name="connsiteX71" fmla="*/ 217551 w 649414"/>
                <a:gd name="connsiteY71" fmla="*/ 351282 h 462438"/>
                <a:gd name="connsiteX72" fmla="*/ 220885 w 649414"/>
                <a:gd name="connsiteY72" fmla="*/ 348996 h 462438"/>
                <a:gd name="connsiteX73" fmla="*/ 218599 w 649414"/>
                <a:gd name="connsiteY73" fmla="*/ 345662 h 462438"/>
                <a:gd name="connsiteX74" fmla="*/ 215265 w 649414"/>
                <a:gd name="connsiteY74" fmla="*/ 347948 h 462438"/>
                <a:gd name="connsiteX75" fmla="*/ 209646 w 649414"/>
                <a:gd name="connsiteY75" fmla="*/ 346900 h 462438"/>
                <a:gd name="connsiteX76" fmla="*/ 210979 w 649414"/>
                <a:gd name="connsiteY76" fmla="*/ 343090 h 462438"/>
                <a:gd name="connsiteX77" fmla="*/ 206883 w 649414"/>
                <a:gd name="connsiteY77" fmla="*/ 339947 h 462438"/>
                <a:gd name="connsiteX78" fmla="*/ 211836 w 649414"/>
                <a:gd name="connsiteY78" fmla="*/ 335661 h 462438"/>
                <a:gd name="connsiteX79" fmla="*/ 211360 w 649414"/>
                <a:gd name="connsiteY79" fmla="*/ 332137 h 462438"/>
                <a:gd name="connsiteX80" fmla="*/ 209360 w 649414"/>
                <a:gd name="connsiteY80" fmla="*/ 330613 h 462438"/>
                <a:gd name="connsiteX81" fmla="*/ 210883 w 649414"/>
                <a:gd name="connsiteY81" fmla="*/ 328517 h 462438"/>
                <a:gd name="connsiteX82" fmla="*/ 216027 w 649414"/>
                <a:gd name="connsiteY82" fmla="*/ 326041 h 462438"/>
                <a:gd name="connsiteX83" fmla="*/ 218027 w 649414"/>
                <a:gd name="connsiteY83" fmla="*/ 327660 h 462438"/>
                <a:gd name="connsiteX84" fmla="*/ 219171 w 649414"/>
                <a:gd name="connsiteY84" fmla="*/ 322040 h 462438"/>
                <a:gd name="connsiteX85" fmla="*/ 216694 w 649414"/>
                <a:gd name="connsiteY85" fmla="*/ 316992 h 462438"/>
                <a:gd name="connsiteX86" fmla="*/ 232125 w 649414"/>
                <a:gd name="connsiteY86" fmla="*/ 309467 h 462438"/>
                <a:gd name="connsiteX87" fmla="*/ 227552 w 649414"/>
                <a:gd name="connsiteY87" fmla="*/ 302800 h 462438"/>
                <a:gd name="connsiteX88" fmla="*/ 226124 w 649414"/>
                <a:gd name="connsiteY88" fmla="*/ 292132 h 462438"/>
                <a:gd name="connsiteX89" fmla="*/ 221837 w 649414"/>
                <a:gd name="connsiteY89" fmla="*/ 287274 h 462438"/>
                <a:gd name="connsiteX90" fmla="*/ 212408 w 649414"/>
                <a:gd name="connsiteY90" fmla="*/ 284893 h 462438"/>
                <a:gd name="connsiteX91" fmla="*/ 205455 w 649414"/>
                <a:gd name="connsiteY91" fmla="*/ 287560 h 462438"/>
                <a:gd name="connsiteX92" fmla="*/ 195739 w 649414"/>
                <a:gd name="connsiteY92" fmla="*/ 283464 h 462438"/>
                <a:gd name="connsiteX93" fmla="*/ 188786 w 649414"/>
                <a:gd name="connsiteY93" fmla="*/ 286131 h 462438"/>
                <a:gd name="connsiteX94" fmla="*/ 185928 w 649414"/>
                <a:gd name="connsiteY94" fmla="*/ 292037 h 462438"/>
                <a:gd name="connsiteX95" fmla="*/ 184880 w 649414"/>
                <a:gd name="connsiteY95" fmla="*/ 297561 h 462438"/>
                <a:gd name="connsiteX96" fmla="*/ 173355 w 649414"/>
                <a:gd name="connsiteY96" fmla="*/ 293656 h 462438"/>
                <a:gd name="connsiteX97" fmla="*/ 168212 w 649414"/>
                <a:gd name="connsiteY97" fmla="*/ 296132 h 462438"/>
                <a:gd name="connsiteX98" fmla="*/ 168402 w 649414"/>
                <a:gd name="connsiteY98" fmla="*/ 297942 h 462438"/>
                <a:gd name="connsiteX99" fmla="*/ 162782 w 649414"/>
                <a:gd name="connsiteY99" fmla="*/ 296894 h 462438"/>
                <a:gd name="connsiteX100" fmla="*/ 155638 w 649414"/>
                <a:gd name="connsiteY100" fmla="*/ 297847 h 462438"/>
                <a:gd name="connsiteX101" fmla="*/ 150971 w 649414"/>
                <a:gd name="connsiteY101" fmla="*/ 303847 h 462438"/>
                <a:gd name="connsiteX102" fmla="*/ 146876 w 649414"/>
                <a:gd name="connsiteY102" fmla="*/ 300799 h 462438"/>
                <a:gd name="connsiteX103" fmla="*/ 141066 w 649414"/>
                <a:gd name="connsiteY103" fmla="*/ 297942 h 462438"/>
                <a:gd name="connsiteX104" fmla="*/ 130016 w 649414"/>
                <a:gd name="connsiteY104" fmla="*/ 297561 h 462438"/>
                <a:gd name="connsiteX105" fmla="*/ 125063 w 649414"/>
                <a:gd name="connsiteY105" fmla="*/ 301847 h 462438"/>
                <a:gd name="connsiteX106" fmla="*/ 119920 w 649414"/>
                <a:gd name="connsiteY106" fmla="*/ 304324 h 462438"/>
                <a:gd name="connsiteX107" fmla="*/ 111062 w 649414"/>
                <a:gd name="connsiteY107" fmla="*/ 320040 h 462438"/>
                <a:gd name="connsiteX108" fmla="*/ 105442 w 649414"/>
                <a:gd name="connsiteY108" fmla="*/ 318992 h 462438"/>
                <a:gd name="connsiteX109" fmla="*/ 95345 w 649414"/>
                <a:gd name="connsiteY109" fmla="*/ 325755 h 462438"/>
                <a:gd name="connsiteX110" fmla="*/ 92202 w 649414"/>
                <a:gd name="connsiteY110" fmla="*/ 329755 h 462438"/>
                <a:gd name="connsiteX111" fmla="*/ 83058 w 649414"/>
                <a:gd name="connsiteY111" fmla="*/ 329184 h 462438"/>
                <a:gd name="connsiteX112" fmla="*/ 87725 w 649414"/>
                <a:gd name="connsiteY112" fmla="*/ 323088 h 462438"/>
                <a:gd name="connsiteX113" fmla="*/ 85630 w 649414"/>
                <a:gd name="connsiteY113" fmla="*/ 321564 h 462438"/>
                <a:gd name="connsiteX114" fmla="*/ 87440 w 649414"/>
                <a:gd name="connsiteY114" fmla="*/ 321373 h 462438"/>
                <a:gd name="connsiteX115" fmla="*/ 75533 w 649414"/>
                <a:gd name="connsiteY115" fmla="*/ 313849 h 462438"/>
                <a:gd name="connsiteX116" fmla="*/ 70866 w 649414"/>
                <a:gd name="connsiteY116" fmla="*/ 319945 h 462438"/>
                <a:gd name="connsiteX117" fmla="*/ 66675 w 649414"/>
                <a:gd name="connsiteY117" fmla="*/ 302323 h 462438"/>
                <a:gd name="connsiteX118" fmla="*/ 64389 w 649414"/>
                <a:gd name="connsiteY118" fmla="*/ 298990 h 462438"/>
                <a:gd name="connsiteX119" fmla="*/ 62865 w 649414"/>
                <a:gd name="connsiteY119" fmla="*/ 300990 h 462438"/>
                <a:gd name="connsiteX120" fmla="*/ 61055 w 649414"/>
                <a:gd name="connsiteY120" fmla="*/ 301276 h 462438"/>
                <a:gd name="connsiteX121" fmla="*/ 54293 w 649414"/>
                <a:gd name="connsiteY121" fmla="*/ 291274 h 462438"/>
                <a:gd name="connsiteX122" fmla="*/ 50197 w 649414"/>
                <a:gd name="connsiteY122" fmla="*/ 288227 h 462438"/>
                <a:gd name="connsiteX123" fmla="*/ 51530 w 649414"/>
                <a:gd name="connsiteY123" fmla="*/ 284416 h 462438"/>
                <a:gd name="connsiteX124" fmla="*/ 46958 w 649414"/>
                <a:gd name="connsiteY124" fmla="*/ 277749 h 462438"/>
                <a:gd name="connsiteX125" fmla="*/ 43148 w 649414"/>
                <a:gd name="connsiteY125" fmla="*/ 276415 h 462438"/>
                <a:gd name="connsiteX126" fmla="*/ 36386 w 649414"/>
                <a:gd name="connsiteY126" fmla="*/ 280988 h 462438"/>
                <a:gd name="connsiteX127" fmla="*/ 34385 w 649414"/>
                <a:gd name="connsiteY127" fmla="*/ 279368 h 462438"/>
                <a:gd name="connsiteX128" fmla="*/ 35909 w 649414"/>
                <a:gd name="connsiteY128" fmla="*/ 277368 h 462438"/>
                <a:gd name="connsiteX129" fmla="*/ 21050 w 649414"/>
                <a:gd name="connsiteY129" fmla="*/ 261271 h 462438"/>
                <a:gd name="connsiteX130" fmla="*/ 12859 w 649414"/>
                <a:gd name="connsiteY130" fmla="*/ 255079 h 462438"/>
                <a:gd name="connsiteX131" fmla="*/ 0 w 649414"/>
                <a:gd name="connsiteY131" fmla="*/ 240411 h 462438"/>
                <a:gd name="connsiteX132" fmla="*/ 2667 w 649414"/>
                <a:gd name="connsiteY132" fmla="*/ 232886 h 462438"/>
                <a:gd name="connsiteX133" fmla="*/ 13430 w 649414"/>
                <a:gd name="connsiteY133" fmla="*/ 231457 h 462438"/>
                <a:gd name="connsiteX134" fmla="*/ 19050 w 649414"/>
                <a:gd name="connsiteY134" fmla="*/ 232505 h 462438"/>
                <a:gd name="connsiteX135" fmla="*/ 27337 w 649414"/>
                <a:gd name="connsiteY135" fmla="*/ 225933 h 462438"/>
                <a:gd name="connsiteX136" fmla="*/ 30099 w 649414"/>
                <a:gd name="connsiteY136" fmla="*/ 232886 h 462438"/>
                <a:gd name="connsiteX137" fmla="*/ 36767 w 649414"/>
                <a:gd name="connsiteY137" fmla="*/ 228314 h 462438"/>
                <a:gd name="connsiteX138" fmla="*/ 36100 w 649414"/>
                <a:gd name="connsiteY138" fmla="*/ 222980 h 462438"/>
                <a:gd name="connsiteX139" fmla="*/ 39719 w 649414"/>
                <a:gd name="connsiteY139" fmla="*/ 222504 h 462438"/>
                <a:gd name="connsiteX140" fmla="*/ 52007 w 649414"/>
                <a:gd name="connsiteY140" fmla="*/ 219075 h 462438"/>
                <a:gd name="connsiteX141" fmla="*/ 65627 w 649414"/>
                <a:gd name="connsiteY141" fmla="*/ 211836 h 462438"/>
                <a:gd name="connsiteX142" fmla="*/ 72390 w 649414"/>
                <a:gd name="connsiteY142" fmla="*/ 207264 h 462438"/>
                <a:gd name="connsiteX143" fmla="*/ 72390 w 649414"/>
                <a:gd name="connsiteY143" fmla="*/ 207264 h 462438"/>
                <a:gd name="connsiteX144" fmla="*/ 72866 w 649414"/>
                <a:gd name="connsiteY144" fmla="*/ 210883 h 462438"/>
                <a:gd name="connsiteX145" fmla="*/ 84487 w 649414"/>
                <a:gd name="connsiteY145" fmla="*/ 202025 h 462438"/>
                <a:gd name="connsiteX146" fmla="*/ 89249 w 649414"/>
                <a:gd name="connsiteY146" fmla="*/ 210503 h 462438"/>
                <a:gd name="connsiteX147" fmla="*/ 91059 w 649414"/>
                <a:gd name="connsiteY147" fmla="*/ 210217 h 462438"/>
                <a:gd name="connsiteX148" fmla="*/ 85535 w 649414"/>
                <a:gd name="connsiteY148" fmla="*/ 196501 h 462438"/>
                <a:gd name="connsiteX149" fmla="*/ 84868 w 649414"/>
                <a:gd name="connsiteY149" fmla="*/ 191167 h 462438"/>
                <a:gd name="connsiteX150" fmla="*/ 84392 w 649414"/>
                <a:gd name="connsiteY150" fmla="*/ 187547 h 462438"/>
                <a:gd name="connsiteX151" fmla="*/ 83249 w 649414"/>
                <a:gd name="connsiteY151" fmla="*/ 178689 h 462438"/>
                <a:gd name="connsiteX152" fmla="*/ 78677 w 649414"/>
                <a:gd name="connsiteY152" fmla="*/ 172021 h 462438"/>
                <a:gd name="connsiteX153" fmla="*/ 81820 w 649414"/>
                <a:gd name="connsiteY153" fmla="*/ 167926 h 462438"/>
                <a:gd name="connsiteX154" fmla="*/ 79534 w 649414"/>
                <a:gd name="connsiteY154" fmla="*/ 164687 h 462438"/>
                <a:gd name="connsiteX155" fmla="*/ 76200 w 649414"/>
                <a:gd name="connsiteY155" fmla="*/ 166878 h 462438"/>
                <a:gd name="connsiteX156" fmla="*/ 67342 w 649414"/>
                <a:gd name="connsiteY156" fmla="*/ 155353 h 462438"/>
                <a:gd name="connsiteX157" fmla="*/ 69152 w 649414"/>
                <a:gd name="connsiteY157" fmla="*/ 155162 h 462438"/>
                <a:gd name="connsiteX158" fmla="*/ 68961 w 649414"/>
                <a:gd name="connsiteY158" fmla="*/ 153352 h 462438"/>
                <a:gd name="connsiteX159" fmla="*/ 62770 w 649414"/>
                <a:gd name="connsiteY159" fmla="*/ 148780 h 462438"/>
                <a:gd name="connsiteX160" fmla="*/ 69247 w 649414"/>
                <a:gd name="connsiteY160" fmla="*/ 142494 h 462438"/>
                <a:gd name="connsiteX161" fmla="*/ 68580 w 649414"/>
                <a:gd name="connsiteY161" fmla="*/ 137065 h 462438"/>
                <a:gd name="connsiteX162" fmla="*/ 85154 w 649414"/>
                <a:gd name="connsiteY162" fmla="*/ 124015 h 462438"/>
                <a:gd name="connsiteX163" fmla="*/ 87440 w 649414"/>
                <a:gd name="connsiteY163" fmla="*/ 127349 h 462438"/>
                <a:gd name="connsiteX164" fmla="*/ 93441 w 649414"/>
                <a:gd name="connsiteY164" fmla="*/ 132017 h 462438"/>
                <a:gd name="connsiteX165" fmla="*/ 98870 w 649414"/>
                <a:gd name="connsiteY165" fmla="*/ 131254 h 462438"/>
                <a:gd name="connsiteX166" fmla="*/ 107156 w 649414"/>
                <a:gd name="connsiteY166" fmla="*/ 124777 h 462438"/>
                <a:gd name="connsiteX167" fmla="*/ 114872 w 649414"/>
                <a:gd name="connsiteY167" fmla="*/ 141827 h 462438"/>
                <a:gd name="connsiteX168" fmla="*/ 121349 w 649414"/>
                <a:gd name="connsiteY168" fmla="*/ 135541 h 462438"/>
                <a:gd name="connsiteX169" fmla="*/ 129731 w 649414"/>
                <a:gd name="connsiteY169" fmla="*/ 143542 h 462438"/>
                <a:gd name="connsiteX170" fmla="*/ 139541 w 649414"/>
                <a:gd name="connsiteY170" fmla="*/ 134969 h 462438"/>
                <a:gd name="connsiteX171" fmla="*/ 137065 w 649414"/>
                <a:gd name="connsiteY171" fmla="*/ 129826 h 462438"/>
                <a:gd name="connsiteX172" fmla="*/ 141732 w 649414"/>
                <a:gd name="connsiteY172" fmla="*/ 123825 h 462438"/>
                <a:gd name="connsiteX173" fmla="*/ 142875 w 649414"/>
                <a:gd name="connsiteY173" fmla="*/ 118205 h 462438"/>
                <a:gd name="connsiteX174" fmla="*/ 147162 w 649414"/>
                <a:gd name="connsiteY174" fmla="*/ 123063 h 462438"/>
                <a:gd name="connsiteX175" fmla="*/ 153257 w 649414"/>
                <a:gd name="connsiteY175" fmla="*/ 127730 h 462438"/>
                <a:gd name="connsiteX176" fmla="*/ 156020 w 649414"/>
                <a:gd name="connsiteY176" fmla="*/ 134588 h 462438"/>
                <a:gd name="connsiteX177" fmla="*/ 161354 w 649414"/>
                <a:gd name="connsiteY177" fmla="*/ 133826 h 462438"/>
                <a:gd name="connsiteX178" fmla="*/ 166306 w 649414"/>
                <a:gd name="connsiteY178" fmla="*/ 129635 h 462438"/>
                <a:gd name="connsiteX179" fmla="*/ 176784 w 649414"/>
                <a:gd name="connsiteY179" fmla="*/ 126397 h 462438"/>
                <a:gd name="connsiteX180" fmla="*/ 179927 w 649414"/>
                <a:gd name="connsiteY180" fmla="*/ 122396 h 462438"/>
                <a:gd name="connsiteX181" fmla="*/ 175831 w 649414"/>
                <a:gd name="connsiteY181" fmla="*/ 119253 h 462438"/>
                <a:gd name="connsiteX182" fmla="*/ 172307 w 649414"/>
                <a:gd name="connsiteY182" fmla="*/ 119729 h 462438"/>
                <a:gd name="connsiteX183" fmla="*/ 171546 w 649414"/>
                <a:gd name="connsiteY183" fmla="*/ 114395 h 462438"/>
                <a:gd name="connsiteX184" fmla="*/ 176498 w 649414"/>
                <a:gd name="connsiteY184" fmla="*/ 110109 h 462438"/>
                <a:gd name="connsiteX185" fmla="*/ 187452 w 649414"/>
                <a:gd name="connsiteY185" fmla="*/ 110490 h 462438"/>
                <a:gd name="connsiteX186" fmla="*/ 188786 w 649414"/>
                <a:gd name="connsiteY186" fmla="*/ 106680 h 462438"/>
                <a:gd name="connsiteX187" fmla="*/ 186119 w 649414"/>
                <a:gd name="connsiteY187" fmla="*/ 99822 h 462438"/>
                <a:gd name="connsiteX188" fmla="*/ 190976 w 649414"/>
                <a:gd name="connsiteY188" fmla="*/ 95536 h 462438"/>
                <a:gd name="connsiteX189" fmla="*/ 194977 w 649414"/>
                <a:gd name="connsiteY189" fmla="*/ 84106 h 462438"/>
                <a:gd name="connsiteX190" fmla="*/ 203645 w 649414"/>
                <a:gd name="connsiteY190" fmla="*/ 66580 h 462438"/>
                <a:gd name="connsiteX191" fmla="*/ 202978 w 649414"/>
                <a:gd name="connsiteY191" fmla="*/ 61341 h 462438"/>
                <a:gd name="connsiteX192" fmla="*/ 209455 w 649414"/>
                <a:gd name="connsiteY192" fmla="*/ 55054 h 462438"/>
                <a:gd name="connsiteX193" fmla="*/ 212788 w 649414"/>
                <a:gd name="connsiteY193" fmla="*/ 52768 h 462438"/>
                <a:gd name="connsiteX194" fmla="*/ 212503 w 649414"/>
                <a:gd name="connsiteY194" fmla="*/ 50959 h 462438"/>
                <a:gd name="connsiteX195" fmla="*/ 210503 w 649414"/>
                <a:gd name="connsiteY195" fmla="*/ 49435 h 462438"/>
                <a:gd name="connsiteX196" fmla="*/ 200406 w 649414"/>
                <a:gd name="connsiteY196" fmla="*/ 56197 h 462438"/>
                <a:gd name="connsiteX197" fmla="*/ 191167 w 649414"/>
                <a:gd name="connsiteY197" fmla="*/ 55626 h 462438"/>
                <a:gd name="connsiteX198" fmla="*/ 186405 w 649414"/>
                <a:gd name="connsiteY198" fmla="*/ 47149 h 462438"/>
                <a:gd name="connsiteX199" fmla="*/ 186214 w 649414"/>
                <a:gd name="connsiteY199" fmla="*/ 45339 h 462438"/>
                <a:gd name="connsiteX200" fmla="*/ 191167 w 649414"/>
                <a:gd name="connsiteY200" fmla="*/ 41148 h 462438"/>
                <a:gd name="connsiteX201" fmla="*/ 204978 w 649414"/>
                <a:gd name="connsiteY201" fmla="*/ 35623 h 462438"/>
                <a:gd name="connsiteX202" fmla="*/ 211550 w 649414"/>
                <a:gd name="connsiteY202" fmla="*/ 29337 h 462438"/>
                <a:gd name="connsiteX203" fmla="*/ 220980 w 649414"/>
                <a:gd name="connsiteY203" fmla="*/ 31718 h 462438"/>
                <a:gd name="connsiteX204" fmla="*/ 228124 w 649414"/>
                <a:gd name="connsiteY204" fmla="*/ 30766 h 462438"/>
                <a:gd name="connsiteX205" fmla="*/ 237839 w 649414"/>
                <a:gd name="connsiteY205" fmla="*/ 34957 h 462438"/>
                <a:gd name="connsiteX206" fmla="*/ 242983 w 649414"/>
                <a:gd name="connsiteY206" fmla="*/ 32385 h 462438"/>
                <a:gd name="connsiteX207" fmla="*/ 246126 w 649414"/>
                <a:gd name="connsiteY207" fmla="*/ 28384 h 462438"/>
                <a:gd name="connsiteX208" fmla="*/ 247364 w 649414"/>
                <a:gd name="connsiteY208" fmla="*/ 24575 h 462438"/>
                <a:gd name="connsiteX209" fmla="*/ 250984 w 649414"/>
                <a:gd name="connsiteY209" fmla="*/ 24098 h 462438"/>
                <a:gd name="connsiteX210" fmla="*/ 255746 w 649414"/>
                <a:gd name="connsiteY210" fmla="*/ 32575 h 462438"/>
                <a:gd name="connsiteX211" fmla="*/ 259366 w 649414"/>
                <a:gd name="connsiteY211" fmla="*/ 32099 h 462438"/>
                <a:gd name="connsiteX212" fmla="*/ 259842 w 649414"/>
                <a:gd name="connsiteY212" fmla="*/ 35623 h 462438"/>
                <a:gd name="connsiteX213" fmla="*/ 265271 w 649414"/>
                <a:gd name="connsiteY213" fmla="*/ 34957 h 462438"/>
                <a:gd name="connsiteX214" fmla="*/ 268605 w 649414"/>
                <a:gd name="connsiteY214" fmla="*/ 32671 h 462438"/>
                <a:gd name="connsiteX215" fmla="*/ 295942 w 649414"/>
                <a:gd name="connsiteY215" fmla="*/ 18193 h 462438"/>
                <a:gd name="connsiteX216" fmla="*/ 298990 w 649414"/>
                <a:gd name="connsiteY216" fmla="*/ 14097 h 462438"/>
                <a:gd name="connsiteX217" fmla="*/ 301466 w 649414"/>
                <a:gd name="connsiteY217" fmla="*/ 4763 h 462438"/>
                <a:gd name="connsiteX218" fmla="*/ 304800 w 649414"/>
                <a:gd name="connsiteY218" fmla="*/ 2476 h 462438"/>
                <a:gd name="connsiteX219" fmla="*/ 309944 w 649414"/>
                <a:gd name="connsiteY219" fmla="*/ 0 h 462438"/>
                <a:gd name="connsiteX220" fmla="*/ 316325 w 649414"/>
                <a:gd name="connsiteY220" fmla="*/ 6382 h 462438"/>
                <a:gd name="connsiteX221" fmla="*/ 327279 w 649414"/>
                <a:gd name="connsiteY221" fmla="*/ 6763 h 462438"/>
                <a:gd name="connsiteX222" fmla="*/ 331566 w 649414"/>
                <a:gd name="connsiteY222" fmla="*/ 11621 h 462438"/>
                <a:gd name="connsiteX223" fmla="*/ 347758 w 649414"/>
                <a:gd name="connsiteY223" fmla="*/ 9525 h 462438"/>
                <a:gd name="connsiteX224" fmla="*/ 354711 w 649414"/>
                <a:gd name="connsiteY224" fmla="*/ 6763 h 462438"/>
                <a:gd name="connsiteX225" fmla="*/ 355854 w 649414"/>
                <a:gd name="connsiteY225" fmla="*/ 15621 h 462438"/>
                <a:gd name="connsiteX226" fmla="*/ 365379 w 649414"/>
                <a:gd name="connsiteY226" fmla="*/ 18002 h 462438"/>
                <a:gd name="connsiteX227" fmla="*/ 376238 w 649414"/>
                <a:gd name="connsiteY227" fmla="*/ 31147 h 462438"/>
                <a:gd name="connsiteX228" fmla="*/ 383191 w 649414"/>
                <a:gd name="connsiteY228" fmla="*/ 28384 h 462438"/>
                <a:gd name="connsiteX229" fmla="*/ 384810 w 649414"/>
                <a:gd name="connsiteY229" fmla="*/ 40862 h 462438"/>
                <a:gd name="connsiteX230" fmla="*/ 388906 w 649414"/>
                <a:gd name="connsiteY230" fmla="*/ 43910 h 462438"/>
                <a:gd name="connsiteX231" fmla="*/ 394240 w 649414"/>
                <a:gd name="connsiteY231" fmla="*/ 43243 h 462438"/>
                <a:gd name="connsiteX232" fmla="*/ 410147 w 649414"/>
                <a:gd name="connsiteY232" fmla="*/ 39338 h 462438"/>
                <a:gd name="connsiteX233" fmla="*/ 412433 w 649414"/>
                <a:gd name="connsiteY233" fmla="*/ 42577 h 462438"/>
                <a:gd name="connsiteX234" fmla="*/ 411385 w 649414"/>
                <a:gd name="connsiteY234" fmla="*/ 48196 h 462438"/>
                <a:gd name="connsiteX235" fmla="*/ 417005 w 649414"/>
                <a:gd name="connsiteY235" fmla="*/ 49244 h 462438"/>
                <a:gd name="connsiteX236" fmla="*/ 435483 w 649414"/>
                <a:gd name="connsiteY236" fmla="*/ 50482 h 462438"/>
                <a:gd name="connsiteX237" fmla="*/ 435674 w 649414"/>
                <a:gd name="connsiteY237" fmla="*/ 52292 h 462438"/>
                <a:gd name="connsiteX238" fmla="*/ 428815 w 649414"/>
                <a:gd name="connsiteY238" fmla="*/ 69532 h 462438"/>
                <a:gd name="connsiteX239" fmla="*/ 427958 w 649414"/>
                <a:gd name="connsiteY239" fmla="*/ 76867 h 462438"/>
                <a:gd name="connsiteX240" fmla="*/ 435864 w 649414"/>
                <a:gd name="connsiteY240" fmla="*/ 81248 h 462438"/>
                <a:gd name="connsiteX241" fmla="*/ 447389 w 649414"/>
                <a:gd name="connsiteY241" fmla="*/ 99631 h 462438"/>
                <a:gd name="connsiteX242" fmla="*/ 444341 w 649414"/>
                <a:gd name="connsiteY242" fmla="*/ 103727 h 462438"/>
                <a:gd name="connsiteX243" fmla="*/ 446818 w 649414"/>
                <a:gd name="connsiteY243" fmla="*/ 108775 h 462438"/>
                <a:gd name="connsiteX244" fmla="*/ 452628 w 649414"/>
                <a:gd name="connsiteY244" fmla="*/ 111633 h 462438"/>
                <a:gd name="connsiteX245" fmla="*/ 457200 w 649414"/>
                <a:gd name="connsiteY245" fmla="*/ 118300 h 462438"/>
                <a:gd name="connsiteX246" fmla="*/ 476440 w 649414"/>
                <a:gd name="connsiteY246" fmla="*/ 112109 h 462438"/>
                <a:gd name="connsiteX247" fmla="*/ 481965 w 649414"/>
                <a:gd name="connsiteY247" fmla="*/ 125921 h 462438"/>
                <a:gd name="connsiteX248" fmla="*/ 477107 w 649414"/>
                <a:gd name="connsiteY248" fmla="*/ 130207 h 462438"/>
                <a:gd name="connsiteX249" fmla="*/ 482632 w 649414"/>
                <a:gd name="connsiteY249" fmla="*/ 131254 h 462438"/>
                <a:gd name="connsiteX250" fmla="*/ 479775 w 649414"/>
                <a:gd name="connsiteY250" fmla="*/ 137065 h 462438"/>
                <a:gd name="connsiteX251" fmla="*/ 474155 w 649414"/>
                <a:gd name="connsiteY251" fmla="*/ 136017 h 462438"/>
                <a:gd name="connsiteX252" fmla="*/ 474631 w 649414"/>
                <a:gd name="connsiteY252" fmla="*/ 139541 h 462438"/>
                <a:gd name="connsiteX253" fmla="*/ 478250 w 649414"/>
                <a:gd name="connsiteY253" fmla="*/ 139065 h 462438"/>
                <a:gd name="connsiteX254" fmla="*/ 478727 w 649414"/>
                <a:gd name="connsiteY254" fmla="*/ 142684 h 462438"/>
                <a:gd name="connsiteX255" fmla="*/ 475107 w 649414"/>
                <a:gd name="connsiteY255" fmla="*/ 143161 h 462438"/>
                <a:gd name="connsiteX256" fmla="*/ 468630 w 649414"/>
                <a:gd name="connsiteY256" fmla="*/ 149447 h 462438"/>
                <a:gd name="connsiteX257" fmla="*/ 468821 w 649414"/>
                <a:gd name="connsiteY257" fmla="*/ 151257 h 462438"/>
                <a:gd name="connsiteX258" fmla="*/ 473678 w 649414"/>
                <a:gd name="connsiteY258" fmla="*/ 159639 h 462438"/>
                <a:gd name="connsiteX259" fmla="*/ 472345 w 649414"/>
                <a:gd name="connsiteY259" fmla="*/ 163449 h 462438"/>
                <a:gd name="connsiteX260" fmla="*/ 475297 w 649414"/>
                <a:gd name="connsiteY260" fmla="*/ 172117 h 462438"/>
                <a:gd name="connsiteX261" fmla="*/ 478917 w 649414"/>
                <a:gd name="connsiteY261" fmla="*/ 171640 h 462438"/>
                <a:gd name="connsiteX262" fmla="*/ 482918 w 649414"/>
                <a:gd name="connsiteY262" fmla="*/ 174688 h 462438"/>
                <a:gd name="connsiteX263" fmla="*/ 488537 w 649414"/>
                <a:gd name="connsiteY263" fmla="*/ 175831 h 462438"/>
                <a:gd name="connsiteX264" fmla="*/ 494062 w 649414"/>
                <a:gd name="connsiteY264" fmla="*/ 189547 h 462438"/>
                <a:gd name="connsiteX265" fmla="*/ 502825 w 649414"/>
                <a:gd name="connsiteY265" fmla="*/ 186595 h 462438"/>
                <a:gd name="connsiteX266" fmla="*/ 514064 w 649414"/>
                <a:gd name="connsiteY266" fmla="*/ 188690 h 462438"/>
                <a:gd name="connsiteX267" fmla="*/ 514731 w 649414"/>
                <a:gd name="connsiteY267" fmla="*/ 194120 h 462438"/>
                <a:gd name="connsiteX268" fmla="*/ 517779 w 649414"/>
                <a:gd name="connsiteY268" fmla="*/ 202787 h 462438"/>
                <a:gd name="connsiteX269" fmla="*/ 521780 w 649414"/>
                <a:gd name="connsiteY269" fmla="*/ 205835 h 462438"/>
                <a:gd name="connsiteX270" fmla="*/ 522732 w 649414"/>
                <a:gd name="connsiteY270" fmla="*/ 212979 h 462438"/>
                <a:gd name="connsiteX271" fmla="*/ 529495 w 649414"/>
                <a:gd name="connsiteY271" fmla="*/ 222980 h 462438"/>
                <a:gd name="connsiteX272" fmla="*/ 535400 w 649414"/>
                <a:gd name="connsiteY272" fmla="*/ 225838 h 462438"/>
                <a:gd name="connsiteX273" fmla="*/ 534067 w 649414"/>
                <a:gd name="connsiteY273" fmla="*/ 229648 h 462438"/>
                <a:gd name="connsiteX274" fmla="*/ 536638 w 649414"/>
                <a:gd name="connsiteY274" fmla="*/ 234696 h 462438"/>
                <a:gd name="connsiteX275" fmla="*/ 540163 w 649414"/>
                <a:gd name="connsiteY275" fmla="*/ 234220 h 462438"/>
                <a:gd name="connsiteX276" fmla="*/ 544258 w 649414"/>
                <a:gd name="connsiteY276" fmla="*/ 237363 h 462438"/>
                <a:gd name="connsiteX277" fmla="*/ 545687 w 649414"/>
                <a:gd name="connsiteY277" fmla="*/ 248031 h 462438"/>
                <a:gd name="connsiteX278" fmla="*/ 553783 w 649414"/>
                <a:gd name="connsiteY278" fmla="*/ 254222 h 462438"/>
                <a:gd name="connsiteX279" fmla="*/ 559118 w 649414"/>
                <a:gd name="connsiteY279" fmla="*/ 253460 h 462438"/>
                <a:gd name="connsiteX280" fmla="*/ 558641 w 649414"/>
                <a:gd name="connsiteY280" fmla="*/ 249936 h 462438"/>
                <a:gd name="connsiteX281" fmla="*/ 579501 w 649414"/>
                <a:gd name="connsiteY281" fmla="*/ 241745 h 462438"/>
                <a:gd name="connsiteX282" fmla="*/ 581787 w 649414"/>
                <a:gd name="connsiteY282" fmla="*/ 245078 h 462438"/>
                <a:gd name="connsiteX283" fmla="*/ 586549 w 649414"/>
                <a:gd name="connsiteY283" fmla="*/ 253460 h 462438"/>
                <a:gd name="connsiteX284" fmla="*/ 596932 w 649414"/>
                <a:gd name="connsiteY284" fmla="*/ 262985 h 462438"/>
                <a:gd name="connsiteX285" fmla="*/ 601504 w 649414"/>
                <a:gd name="connsiteY285" fmla="*/ 269653 h 462438"/>
                <a:gd name="connsiteX286" fmla="*/ 605314 w 649414"/>
                <a:gd name="connsiteY286" fmla="*/ 270986 h 462438"/>
                <a:gd name="connsiteX287" fmla="*/ 609410 w 649414"/>
                <a:gd name="connsiteY287" fmla="*/ 274034 h 462438"/>
                <a:gd name="connsiteX288" fmla="*/ 615030 w 649414"/>
                <a:gd name="connsiteY288" fmla="*/ 275082 h 462438"/>
                <a:gd name="connsiteX289" fmla="*/ 611696 w 649414"/>
                <a:gd name="connsiteY289" fmla="*/ 277368 h 462438"/>
                <a:gd name="connsiteX290" fmla="*/ 619125 w 649414"/>
                <a:gd name="connsiteY290" fmla="*/ 278225 h 462438"/>
                <a:gd name="connsiteX291" fmla="*/ 621125 w 649414"/>
                <a:gd name="connsiteY291" fmla="*/ 279749 h 462438"/>
                <a:gd name="connsiteX292" fmla="*/ 623888 w 649414"/>
                <a:gd name="connsiteY292" fmla="*/ 286607 h 462438"/>
                <a:gd name="connsiteX293" fmla="*/ 625602 w 649414"/>
                <a:gd name="connsiteY293" fmla="*/ 286417 h 462438"/>
                <a:gd name="connsiteX294" fmla="*/ 637127 w 649414"/>
                <a:gd name="connsiteY294" fmla="*/ 290322 h 462438"/>
                <a:gd name="connsiteX295" fmla="*/ 637889 w 649414"/>
                <a:gd name="connsiteY295" fmla="*/ 295656 h 462438"/>
                <a:gd name="connsiteX296" fmla="*/ 647986 w 649414"/>
                <a:gd name="connsiteY296" fmla="*/ 303371 h 462438"/>
                <a:gd name="connsiteX297" fmla="*/ 649224 w 649414"/>
                <a:gd name="connsiteY297" fmla="*/ 312325 h 462438"/>
                <a:gd name="connsiteX298" fmla="*/ 649415 w 649414"/>
                <a:gd name="connsiteY298" fmla="*/ 314039 h 462438"/>
                <a:gd name="connsiteX299" fmla="*/ 647129 w 649414"/>
                <a:gd name="connsiteY299" fmla="*/ 310801 h 462438"/>
                <a:gd name="connsiteX300" fmla="*/ 643605 w 649414"/>
                <a:gd name="connsiteY300" fmla="*/ 311182 h 462438"/>
                <a:gd name="connsiteX301" fmla="*/ 641128 w 649414"/>
                <a:gd name="connsiteY301" fmla="*/ 320612 h 462438"/>
                <a:gd name="connsiteX302" fmla="*/ 646938 w 649414"/>
                <a:gd name="connsiteY302" fmla="*/ 350615 h 462438"/>
                <a:gd name="connsiteX303" fmla="*/ 637604 w 649414"/>
                <a:gd name="connsiteY303" fmla="*/ 362807 h 462438"/>
                <a:gd name="connsiteX304" fmla="*/ 629603 w 649414"/>
                <a:gd name="connsiteY304" fmla="*/ 385572 h 462438"/>
                <a:gd name="connsiteX305" fmla="*/ 628269 w 649414"/>
                <a:gd name="connsiteY305" fmla="*/ 389382 h 462438"/>
                <a:gd name="connsiteX306" fmla="*/ 630841 w 649414"/>
                <a:gd name="connsiteY306" fmla="*/ 394525 h 462438"/>
                <a:gd name="connsiteX307" fmla="*/ 619221 w 649414"/>
                <a:gd name="connsiteY307" fmla="*/ 403288 h 462438"/>
                <a:gd name="connsiteX308" fmla="*/ 618554 w 649414"/>
                <a:gd name="connsiteY308" fmla="*/ 412432 h 462438"/>
                <a:gd name="connsiteX309" fmla="*/ 610267 w 649414"/>
                <a:gd name="connsiteY309" fmla="*/ 419005 h 462438"/>
                <a:gd name="connsiteX310" fmla="*/ 605885 w 649414"/>
                <a:gd name="connsiteY310" fmla="*/ 426815 h 462438"/>
                <a:gd name="connsiteX311" fmla="*/ 583883 w 649414"/>
                <a:gd name="connsiteY311" fmla="*/ 440627 h 462438"/>
                <a:gd name="connsiteX312" fmla="*/ 574738 w 649414"/>
                <a:gd name="connsiteY312" fmla="*/ 439960 h 462438"/>
                <a:gd name="connsiteX313" fmla="*/ 570262 w 649414"/>
                <a:gd name="connsiteY313" fmla="*/ 447865 h 462438"/>
                <a:gd name="connsiteX314" fmla="*/ 566928 w 649414"/>
                <a:gd name="connsiteY314" fmla="*/ 450056 h 462438"/>
                <a:gd name="connsiteX315" fmla="*/ 552069 w 649414"/>
                <a:gd name="connsiteY315" fmla="*/ 448437 h 462438"/>
                <a:gd name="connsiteX316" fmla="*/ 540068 w 649414"/>
                <a:gd name="connsiteY316" fmla="*/ 440912 h 462438"/>
                <a:gd name="connsiteX317" fmla="*/ 532924 w 649414"/>
                <a:gd name="connsiteY317" fmla="*/ 441865 h 462438"/>
                <a:gd name="connsiteX318" fmla="*/ 530066 w 649414"/>
                <a:gd name="connsiteY318" fmla="*/ 447675 h 462438"/>
                <a:gd name="connsiteX319" fmla="*/ 524637 w 649414"/>
                <a:gd name="connsiteY319" fmla="*/ 448437 h 462438"/>
                <a:gd name="connsiteX320" fmla="*/ 500824 w 649414"/>
                <a:gd name="connsiteY320" fmla="*/ 447961 h 462438"/>
                <a:gd name="connsiteX321" fmla="*/ 497491 w 649414"/>
                <a:gd name="connsiteY321" fmla="*/ 450247 h 462438"/>
                <a:gd name="connsiteX322" fmla="*/ 484918 w 649414"/>
                <a:gd name="connsiteY322" fmla="*/ 451866 h 462438"/>
                <a:gd name="connsiteX323" fmla="*/ 476346 w 649414"/>
                <a:gd name="connsiteY323" fmla="*/ 456629 h 462438"/>
                <a:gd name="connsiteX324" fmla="*/ 473488 w 649414"/>
                <a:gd name="connsiteY324" fmla="*/ 462439 h 46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</a:cxnLst>
              <a:rect l="l" t="t" r="r" b="b"/>
              <a:pathLst>
                <a:path w="649414" h="462438">
                  <a:moveTo>
                    <a:pt x="473488" y="462439"/>
                  </a:moveTo>
                  <a:lnTo>
                    <a:pt x="465868" y="459867"/>
                  </a:lnTo>
                  <a:lnTo>
                    <a:pt x="464916" y="452723"/>
                  </a:lnTo>
                  <a:lnTo>
                    <a:pt x="453199" y="447008"/>
                  </a:lnTo>
                  <a:lnTo>
                    <a:pt x="442531" y="435673"/>
                  </a:lnTo>
                  <a:lnTo>
                    <a:pt x="445199" y="428149"/>
                  </a:lnTo>
                  <a:lnTo>
                    <a:pt x="443580" y="415671"/>
                  </a:lnTo>
                  <a:lnTo>
                    <a:pt x="445961" y="406241"/>
                  </a:lnTo>
                  <a:lnTo>
                    <a:pt x="438340" y="403670"/>
                  </a:lnTo>
                  <a:lnTo>
                    <a:pt x="425768" y="405289"/>
                  </a:lnTo>
                  <a:lnTo>
                    <a:pt x="420339" y="406051"/>
                  </a:lnTo>
                  <a:lnTo>
                    <a:pt x="420339" y="406051"/>
                  </a:lnTo>
                  <a:lnTo>
                    <a:pt x="417195" y="410051"/>
                  </a:lnTo>
                  <a:lnTo>
                    <a:pt x="410242" y="412813"/>
                  </a:lnTo>
                  <a:lnTo>
                    <a:pt x="406718" y="413290"/>
                  </a:lnTo>
                  <a:lnTo>
                    <a:pt x="406241" y="409670"/>
                  </a:lnTo>
                  <a:lnTo>
                    <a:pt x="401098" y="412242"/>
                  </a:lnTo>
                  <a:lnTo>
                    <a:pt x="394906" y="407575"/>
                  </a:lnTo>
                  <a:lnTo>
                    <a:pt x="394240" y="402241"/>
                  </a:lnTo>
                  <a:lnTo>
                    <a:pt x="386620" y="399669"/>
                  </a:lnTo>
                  <a:lnTo>
                    <a:pt x="382810" y="398336"/>
                  </a:lnTo>
                  <a:lnTo>
                    <a:pt x="379381" y="400526"/>
                  </a:lnTo>
                  <a:lnTo>
                    <a:pt x="371951" y="399764"/>
                  </a:lnTo>
                  <a:lnTo>
                    <a:pt x="373094" y="394145"/>
                  </a:lnTo>
                  <a:lnTo>
                    <a:pt x="367189" y="391287"/>
                  </a:lnTo>
                  <a:lnTo>
                    <a:pt x="368046" y="383953"/>
                  </a:lnTo>
                  <a:lnTo>
                    <a:pt x="364046" y="380809"/>
                  </a:lnTo>
                  <a:lnTo>
                    <a:pt x="359093" y="385096"/>
                  </a:lnTo>
                  <a:lnTo>
                    <a:pt x="354616" y="378428"/>
                  </a:lnTo>
                  <a:lnTo>
                    <a:pt x="346710" y="374047"/>
                  </a:lnTo>
                  <a:lnTo>
                    <a:pt x="349187" y="379190"/>
                  </a:lnTo>
                  <a:lnTo>
                    <a:pt x="347567" y="381190"/>
                  </a:lnTo>
                  <a:lnTo>
                    <a:pt x="347377" y="379381"/>
                  </a:lnTo>
                  <a:lnTo>
                    <a:pt x="343757" y="379857"/>
                  </a:lnTo>
                  <a:lnTo>
                    <a:pt x="343567" y="378142"/>
                  </a:lnTo>
                  <a:lnTo>
                    <a:pt x="337471" y="373475"/>
                  </a:lnTo>
                  <a:lnTo>
                    <a:pt x="336709" y="368141"/>
                  </a:lnTo>
                  <a:lnTo>
                    <a:pt x="334899" y="368332"/>
                  </a:lnTo>
                  <a:lnTo>
                    <a:pt x="330518" y="376238"/>
                  </a:lnTo>
                  <a:lnTo>
                    <a:pt x="327184" y="378428"/>
                  </a:lnTo>
                  <a:lnTo>
                    <a:pt x="329660" y="383572"/>
                  </a:lnTo>
                  <a:lnTo>
                    <a:pt x="323183" y="389858"/>
                  </a:lnTo>
                  <a:lnTo>
                    <a:pt x="308801" y="391763"/>
                  </a:lnTo>
                  <a:lnTo>
                    <a:pt x="306800" y="390239"/>
                  </a:lnTo>
                  <a:lnTo>
                    <a:pt x="301181" y="389191"/>
                  </a:lnTo>
                  <a:lnTo>
                    <a:pt x="299847" y="392906"/>
                  </a:lnTo>
                  <a:lnTo>
                    <a:pt x="296037" y="391668"/>
                  </a:lnTo>
                  <a:lnTo>
                    <a:pt x="292608" y="393954"/>
                  </a:lnTo>
                  <a:lnTo>
                    <a:pt x="295180" y="399002"/>
                  </a:lnTo>
                  <a:lnTo>
                    <a:pt x="288227" y="401764"/>
                  </a:lnTo>
                  <a:lnTo>
                    <a:pt x="288893" y="407098"/>
                  </a:lnTo>
                  <a:lnTo>
                    <a:pt x="283464" y="407765"/>
                  </a:lnTo>
                  <a:lnTo>
                    <a:pt x="278607" y="412147"/>
                  </a:lnTo>
                  <a:lnTo>
                    <a:pt x="273177" y="412813"/>
                  </a:lnTo>
                  <a:lnTo>
                    <a:pt x="272987" y="411004"/>
                  </a:lnTo>
                  <a:lnTo>
                    <a:pt x="260604" y="414433"/>
                  </a:lnTo>
                  <a:lnTo>
                    <a:pt x="259175" y="403765"/>
                  </a:lnTo>
                  <a:lnTo>
                    <a:pt x="261652" y="394430"/>
                  </a:lnTo>
                  <a:lnTo>
                    <a:pt x="259080" y="389287"/>
                  </a:lnTo>
                  <a:lnTo>
                    <a:pt x="260223" y="383667"/>
                  </a:lnTo>
                  <a:lnTo>
                    <a:pt x="256127" y="380619"/>
                  </a:lnTo>
                  <a:lnTo>
                    <a:pt x="251841" y="375761"/>
                  </a:lnTo>
                  <a:lnTo>
                    <a:pt x="249841" y="374237"/>
                  </a:lnTo>
                  <a:lnTo>
                    <a:pt x="238792" y="373856"/>
                  </a:lnTo>
                  <a:lnTo>
                    <a:pt x="231838" y="376523"/>
                  </a:lnTo>
                  <a:lnTo>
                    <a:pt x="227838" y="373475"/>
                  </a:lnTo>
                  <a:lnTo>
                    <a:pt x="229362" y="371475"/>
                  </a:lnTo>
                  <a:lnTo>
                    <a:pt x="227552" y="371665"/>
                  </a:lnTo>
                  <a:lnTo>
                    <a:pt x="224790" y="364807"/>
                  </a:lnTo>
                  <a:lnTo>
                    <a:pt x="222313" y="359664"/>
                  </a:lnTo>
                  <a:lnTo>
                    <a:pt x="223362" y="354139"/>
                  </a:lnTo>
                  <a:lnTo>
                    <a:pt x="217551" y="351282"/>
                  </a:lnTo>
                  <a:lnTo>
                    <a:pt x="220885" y="348996"/>
                  </a:lnTo>
                  <a:lnTo>
                    <a:pt x="218599" y="345662"/>
                  </a:lnTo>
                  <a:lnTo>
                    <a:pt x="215265" y="347948"/>
                  </a:lnTo>
                  <a:lnTo>
                    <a:pt x="209646" y="346900"/>
                  </a:lnTo>
                  <a:lnTo>
                    <a:pt x="210979" y="343090"/>
                  </a:lnTo>
                  <a:lnTo>
                    <a:pt x="206883" y="339947"/>
                  </a:lnTo>
                  <a:lnTo>
                    <a:pt x="211836" y="335661"/>
                  </a:lnTo>
                  <a:lnTo>
                    <a:pt x="211360" y="332137"/>
                  </a:lnTo>
                  <a:lnTo>
                    <a:pt x="209360" y="330613"/>
                  </a:lnTo>
                  <a:lnTo>
                    <a:pt x="210883" y="328517"/>
                  </a:lnTo>
                  <a:lnTo>
                    <a:pt x="216027" y="326041"/>
                  </a:lnTo>
                  <a:lnTo>
                    <a:pt x="218027" y="327660"/>
                  </a:lnTo>
                  <a:lnTo>
                    <a:pt x="219171" y="322040"/>
                  </a:lnTo>
                  <a:lnTo>
                    <a:pt x="216694" y="316992"/>
                  </a:lnTo>
                  <a:lnTo>
                    <a:pt x="232125" y="309467"/>
                  </a:lnTo>
                  <a:lnTo>
                    <a:pt x="227552" y="302800"/>
                  </a:lnTo>
                  <a:lnTo>
                    <a:pt x="226124" y="292132"/>
                  </a:lnTo>
                  <a:lnTo>
                    <a:pt x="221837" y="287274"/>
                  </a:lnTo>
                  <a:lnTo>
                    <a:pt x="212408" y="284893"/>
                  </a:lnTo>
                  <a:lnTo>
                    <a:pt x="205455" y="287560"/>
                  </a:lnTo>
                  <a:lnTo>
                    <a:pt x="195739" y="283464"/>
                  </a:lnTo>
                  <a:lnTo>
                    <a:pt x="188786" y="286131"/>
                  </a:lnTo>
                  <a:lnTo>
                    <a:pt x="185928" y="292037"/>
                  </a:lnTo>
                  <a:lnTo>
                    <a:pt x="184880" y="297561"/>
                  </a:lnTo>
                  <a:lnTo>
                    <a:pt x="173355" y="293656"/>
                  </a:lnTo>
                  <a:lnTo>
                    <a:pt x="168212" y="296132"/>
                  </a:lnTo>
                  <a:lnTo>
                    <a:pt x="168402" y="297942"/>
                  </a:lnTo>
                  <a:lnTo>
                    <a:pt x="162782" y="296894"/>
                  </a:lnTo>
                  <a:lnTo>
                    <a:pt x="155638" y="297847"/>
                  </a:lnTo>
                  <a:lnTo>
                    <a:pt x="150971" y="303847"/>
                  </a:lnTo>
                  <a:lnTo>
                    <a:pt x="146876" y="300799"/>
                  </a:lnTo>
                  <a:lnTo>
                    <a:pt x="141066" y="297942"/>
                  </a:lnTo>
                  <a:lnTo>
                    <a:pt x="130016" y="297561"/>
                  </a:lnTo>
                  <a:lnTo>
                    <a:pt x="125063" y="301847"/>
                  </a:lnTo>
                  <a:lnTo>
                    <a:pt x="119920" y="304324"/>
                  </a:lnTo>
                  <a:lnTo>
                    <a:pt x="111062" y="320040"/>
                  </a:lnTo>
                  <a:lnTo>
                    <a:pt x="105442" y="318992"/>
                  </a:lnTo>
                  <a:lnTo>
                    <a:pt x="95345" y="325755"/>
                  </a:lnTo>
                  <a:lnTo>
                    <a:pt x="92202" y="329755"/>
                  </a:lnTo>
                  <a:lnTo>
                    <a:pt x="83058" y="329184"/>
                  </a:lnTo>
                  <a:lnTo>
                    <a:pt x="87725" y="323088"/>
                  </a:lnTo>
                  <a:lnTo>
                    <a:pt x="85630" y="321564"/>
                  </a:lnTo>
                  <a:lnTo>
                    <a:pt x="87440" y="321373"/>
                  </a:lnTo>
                  <a:lnTo>
                    <a:pt x="75533" y="313849"/>
                  </a:lnTo>
                  <a:lnTo>
                    <a:pt x="70866" y="319945"/>
                  </a:lnTo>
                  <a:lnTo>
                    <a:pt x="66675" y="302323"/>
                  </a:lnTo>
                  <a:lnTo>
                    <a:pt x="64389" y="298990"/>
                  </a:lnTo>
                  <a:lnTo>
                    <a:pt x="62865" y="300990"/>
                  </a:lnTo>
                  <a:lnTo>
                    <a:pt x="61055" y="301276"/>
                  </a:lnTo>
                  <a:lnTo>
                    <a:pt x="54293" y="291274"/>
                  </a:lnTo>
                  <a:lnTo>
                    <a:pt x="50197" y="288227"/>
                  </a:lnTo>
                  <a:lnTo>
                    <a:pt x="51530" y="284416"/>
                  </a:lnTo>
                  <a:lnTo>
                    <a:pt x="46958" y="277749"/>
                  </a:lnTo>
                  <a:lnTo>
                    <a:pt x="43148" y="276415"/>
                  </a:lnTo>
                  <a:lnTo>
                    <a:pt x="36386" y="280988"/>
                  </a:lnTo>
                  <a:lnTo>
                    <a:pt x="34385" y="279368"/>
                  </a:lnTo>
                  <a:lnTo>
                    <a:pt x="35909" y="277368"/>
                  </a:lnTo>
                  <a:lnTo>
                    <a:pt x="21050" y="261271"/>
                  </a:lnTo>
                  <a:lnTo>
                    <a:pt x="12859" y="255079"/>
                  </a:lnTo>
                  <a:lnTo>
                    <a:pt x="0" y="240411"/>
                  </a:lnTo>
                  <a:lnTo>
                    <a:pt x="2667" y="232886"/>
                  </a:lnTo>
                  <a:lnTo>
                    <a:pt x="13430" y="231457"/>
                  </a:lnTo>
                  <a:lnTo>
                    <a:pt x="19050" y="232505"/>
                  </a:lnTo>
                  <a:lnTo>
                    <a:pt x="27337" y="225933"/>
                  </a:lnTo>
                  <a:lnTo>
                    <a:pt x="30099" y="232886"/>
                  </a:lnTo>
                  <a:lnTo>
                    <a:pt x="36767" y="228314"/>
                  </a:lnTo>
                  <a:lnTo>
                    <a:pt x="36100" y="222980"/>
                  </a:lnTo>
                  <a:lnTo>
                    <a:pt x="39719" y="222504"/>
                  </a:lnTo>
                  <a:lnTo>
                    <a:pt x="52007" y="219075"/>
                  </a:lnTo>
                  <a:lnTo>
                    <a:pt x="65627" y="211836"/>
                  </a:lnTo>
                  <a:lnTo>
                    <a:pt x="72390" y="207264"/>
                  </a:lnTo>
                  <a:lnTo>
                    <a:pt x="72390" y="207264"/>
                  </a:lnTo>
                  <a:lnTo>
                    <a:pt x="72866" y="210883"/>
                  </a:lnTo>
                  <a:lnTo>
                    <a:pt x="84487" y="202025"/>
                  </a:lnTo>
                  <a:lnTo>
                    <a:pt x="89249" y="210503"/>
                  </a:lnTo>
                  <a:lnTo>
                    <a:pt x="91059" y="210217"/>
                  </a:lnTo>
                  <a:lnTo>
                    <a:pt x="85535" y="196501"/>
                  </a:lnTo>
                  <a:lnTo>
                    <a:pt x="84868" y="191167"/>
                  </a:lnTo>
                  <a:lnTo>
                    <a:pt x="84392" y="187547"/>
                  </a:lnTo>
                  <a:lnTo>
                    <a:pt x="83249" y="178689"/>
                  </a:lnTo>
                  <a:lnTo>
                    <a:pt x="78677" y="172021"/>
                  </a:lnTo>
                  <a:lnTo>
                    <a:pt x="81820" y="167926"/>
                  </a:lnTo>
                  <a:lnTo>
                    <a:pt x="79534" y="164687"/>
                  </a:lnTo>
                  <a:lnTo>
                    <a:pt x="76200" y="166878"/>
                  </a:lnTo>
                  <a:lnTo>
                    <a:pt x="67342" y="155353"/>
                  </a:lnTo>
                  <a:lnTo>
                    <a:pt x="69152" y="155162"/>
                  </a:lnTo>
                  <a:lnTo>
                    <a:pt x="68961" y="153352"/>
                  </a:lnTo>
                  <a:lnTo>
                    <a:pt x="62770" y="148780"/>
                  </a:lnTo>
                  <a:lnTo>
                    <a:pt x="69247" y="142494"/>
                  </a:lnTo>
                  <a:lnTo>
                    <a:pt x="68580" y="137065"/>
                  </a:lnTo>
                  <a:lnTo>
                    <a:pt x="85154" y="124015"/>
                  </a:lnTo>
                  <a:lnTo>
                    <a:pt x="87440" y="127349"/>
                  </a:lnTo>
                  <a:lnTo>
                    <a:pt x="93441" y="132017"/>
                  </a:lnTo>
                  <a:lnTo>
                    <a:pt x="98870" y="131254"/>
                  </a:lnTo>
                  <a:lnTo>
                    <a:pt x="107156" y="124777"/>
                  </a:lnTo>
                  <a:lnTo>
                    <a:pt x="114872" y="141827"/>
                  </a:lnTo>
                  <a:lnTo>
                    <a:pt x="121349" y="135541"/>
                  </a:lnTo>
                  <a:lnTo>
                    <a:pt x="129731" y="143542"/>
                  </a:lnTo>
                  <a:lnTo>
                    <a:pt x="139541" y="134969"/>
                  </a:lnTo>
                  <a:lnTo>
                    <a:pt x="137065" y="129826"/>
                  </a:lnTo>
                  <a:lnTo>
                    <a:pt x="141732" y="123825"/>
                  </a:lnTo>
                  <a:lnTo>
                    <a:pt x="142875" y="118205"/>
                  </a:lnTo>
                  <a:lnTo>
                    <a:pt x="147162" y="123063"/>
                  </a:lnTo>
                  <a:lnTo>
                    <a:pt x="153257" y="127730"/>
                  </a:lnTo>
                  <a:lnTo>
                    <a:pt x="156020" y="134588"/>
                  </a:lnTo>
                  <a:lnTo>
                    <a:pt x="161354" y="133826"/>
                  </a:lnTo>
                  <a:lnTo>
                    <a:pt x="166306" y="129635"/>
                  </a:lnTo>
                  <a:lnTo>
                    <a:pt x="176784" y="126397"/>
                  </a:lnTo>
                  <a:lnTo>
                    <a:pt x="179927" y="122396"/>
                  </a:lnTo>
                  <a:lnTo>
                    <a:pt x="175831" y="119253"/>
                  </a:lnTo>
                  <a:lnTo>
                    <a:pt x="172307" y="119729"/>
                  </a:lnTo>
                  <a:lnTo>
                    <a:pt x="171546" y="114395"/>
                  </a:lnTo>
                  <a:lnTo>
                    <a:pt x="176498" y="110109"/>
                  </a:lnTo>
                  <a:lnTo>
                    <a:pt x="187452" y="110490"/>
                  </a:lnTo>
                  <a:lnTo>
                    <a:pt x="188786" y="106680"/>
                  </a:lnTo>
                  <a:lnTo>
                    <a:pt x="186119" y="99822"/>
                  </a:lnTo>
                  <a:lnTo>
                    <a:pt x="190976" y="95536"/>
                  </a:lnTo>
                  <a:lnTo>
                    <a:pt x="194977" y="84106"/>
                  </a:lnTo>
                  <a:lnTo>
                    <a:pt x="203645" y="66580"/>
                  </a:lnTo>
                  <a:lnTo>
                    <a:pt x="202978" y="61341"/>
                  </a:lnTo>
                  <a:lnTo>
                    <a:pt x="209455" y="55054"/>
                  </a:lnTo>
                  <a:lnTo>
                    <a:pt x="212788" y="52768"/>
                  </a:lnTo>
                  <a:lnTo>
                    <a:pt x="212503" y="50959"/>
                  </a:lnTo>
                  <a:lnTo>
                    <a:pt x="210503" y="49435"/>
                  </a:lnTo>
                  <a:lnTo>
                    <a:pt x="200406" y="56197"/>
                  </a:lnTo>
                  <a:lnTo>
                    <a:pt x="191167" y="55626"/>
                  </a:lnTo>
                  <a:lnTo>
                    <a:pt x="186405" y="47149"/>
                  </a:lnTo>
                  <a:lnTo>
                    <a:pt x="186214" y="45339"/>
                  </a:lnTo>
                  <a:lnTo>
                    <a:pt x="191167" y="41148"/>
                  </a:lnTo>
                  <a:lnTo>
                    <a:pt x="204978" y="35623"/>
                  </a:lnTo>
                  <a:lnTo>
                    <a:pt x="211550" y="29337"/>
                  </a:lnTo>
                  <a:lnTo>
                    <a:pt x="220980" y="31718"/>
                  </a:lnTo>
                  <a:lnTo>
                    <a:pt x="228124" y="30766"/>
                  </a:lnTo>
                  <a:lnTo>
                    <a:pt x="237839" y="34957"/>
                  </a:lnTo>
                  <a:lnTo>
                    <a:pt x="242983" y="32385"/>
                  </a:lnTo>
                  <a:lnTo>
                    <a:pt x="246126" y="28384"/>
                  </a:lnTo>
                  <a:lnTo>
                    <a:pt x="247364" y="24575"/>
                  </a:lnTo>
                  <a:lnTo>
                    <a:pt x="250984" y="24098"/>
                  </a:lnTo>
                  <a:lnTo>
                    <a:pt x="255746" y="32575"/>
                  </a:lnTo>
                  <a:lnTo>
                    <a:pt x="259366" y="32099"/>
                  </a:lnTo>
                  <a:lnTo>
                    <a:pt x="259842" y="35623"/>
                  </a:lnTo>
                  <a:lnTo>
                    <a:pt x="265271" y="34957"/>
                  </a:lnTo>
                  <a:lnTo>
                    <a:pt x="268605" y="32671"/>
                  </a:lnTo>
                  <a:lnTo>
                    <a:pt x="295942" y="18193"/>
                  </a:lnTo>
                  <a:lnTo>
                    <a:pt x="298990" y="14097"/>
                  </a:lnTo>
                  <a:lnTo>
                    <a:pt x="301466" y="4763"/>
                  </a:lnTo>
                  <a:lnTo>
                    <a:pt x="304800" y="2476"/>
                  </a:lnTo>
                  <a:lnTo>
                    <a:pt x="309944" y="0"/>
                  </a:lnTo>
                  <a:lnTo>
                    <a:pt x="316325" y="6382"/>
                  </a:lnTo>
                  <a:lnTo>
                    <a:pt x="327279" y="6763"/>
                  </a:lnTo>
                  <a:lnTo>
                    <a:pt x="331566" y="11621"/>
                  </a:lnTo>
                  <a:lnTo>
                    <a:pt x="347758" y="9525"/>
                  </a:lnTo>
                  <a:lnTo>
                    <a:pt x="354711" y="6763"/>
                  </a:lnTo>
                  <a:lnTo>
                    <a:pt x="355854" y="15621"/>
                  </a:lnTo>
                  <a:lnTo>
                    <a:pt x="365379" y="18002"/>
                  </a:lnTo>
                  <a:lnTo>
                    <a:pt x="376238" y="31147"/>
                  </a:lnTo>
                  <a:lnTo>
                    <a:pt x="383191" y="28384"/>
                  </a:lnTo>
                  <a:lnTo>
                    <a:pt x="384810" y="40862"/>
                  </a:lnTo>
                  <a:lnTo>
                    <a:pt x="388906" y="43910"/>
                  </a:lnTo>
                  <a:lnTo>
                    <a:pt x="394240" y="43243"/>
                  </a:lnTo>
                  <a:lnTo>
                    <a:pt x="410147" y="39338"/>
                  </a:lnTo>
                  <a:lnTo>
                    <a:pt x="412433" y="42577"/>
                  </a:lnTo>
                  <a:lnTo>
                    <a:pt x="411385" y="48196"/>
                  </a:lnTo>
                  <a:lnTo>
                    <a:pt x="417005" y="49244"/>
                  </a:lnTo>
                  <a:lnTo>
                    <a:pt x="435483" y="50482"/>
                  </a:lnTo>
                  <a:lnTo>
                    <a:pt x="435674" y="52292"/>
                  </a:lnTo>
                  <a:lnTo>
                    <a:pt x="428815" y="69532"/>
                  </a:lnTo>
                  <a:lnTo>
                    <a:pt x="427958" y="76867"/>
                  </a:lnTo>
                  <a:lnTo>
                    <a:pt x="435864" y="81248"/>
                  </a:lnTo>
                  <a:lnTo>
                    <a:pt x="447389" y="99631"/>
                  </a:lnTo>
                  <a:lnTo>
                    <a:pt x="444341" y="103727"/>
                  </a:lnTo>
                  <a:lnTo>
                    <a:pt x="446818" y="108775"/>
                  </a:lnTo>
                  <a:lnTo>
                    <a:pt x="452628" y="111633"/>
                  </a:lnTo>
                  <a:lnTo>
                    <a:pt x="457200" y="118300"/>
                  </a:lnTo>
                  <a:lnTo>
                    <a:pt x="476440" y="112109"/>
                  </a:lnTo>
                  <a:lnTo>
                    <a:pt x="481965" y="125921"/>
                  </a:lnTo>
                  <a:lnTo>
                    <a:pt x="477107" y="130207"/>
                  </a:lnTo>
                  <a:lnTo>
                    <a:pt x="482632" y="131254"/>
                  </a:lnTo>
                  <a:lnTo>
                    <a:pt x="479775" y="137065"/>
                  </a:lnTo>
                  <a:lnTo>
                    <a:pt x="474155" y="136017"/>
                  </a:lnTo>
                  <a:lnTo>
                    <a:pt x="474631" y="139541"/>
                  </a:lnTo>
                  <a:lnTo>
                    <a:pt x="478250" y="139065"/>
                  </a:lnTo>
                  <a:lnTo>
                    <a:pt x="478727" y="142684"/>
                  </a:lnTo>
                  <a:lnTo>
                    <a:pt x="475107" y="143161"/>
                  </a:lnTo>
                  <a:lnTo>
                    <a:pt x="468630" y="149447"/>
                  </a:lnTo>
                  <a:lnTo>
                    <a:pt x="468821" y="151257"/>
                  </a:lnTo>
                  <a:lnTo>
                    <a:pt x="473678" y="159639"/>
                  </a:lnTo>
                  <a:lnTo>
                    <a:pt x="472345" y="163449"/>
                  </a:lnTo>
                  <a:lnTo>
                    <a:pt x="475297" y="172117"/>
                  </a:lnTo>
                  <a:lnTo>
                    <a:pt x="478917" y="171640"/>
                  </a:lnTo>
                  <a:lnTo>
                    <a:pt x="482918" y="174688"/>
                  </a:lnTo>
                  <a:lnTo>
                    <a:pt x="488537" y="175831"/>
                  </a:lnTo>
                  <a:lnTo>
                    <a:pt x="494062" y="189547"/>
                  </a:lnTo>
                  <a:lnTo>
                    <a:pt x="502825" y="186595"/>
                  </a:lnTo>
                  <a:lnTo>
                    <a:pt x="514064" y="188690"/>
                  </a:lnTo>
                  <a:lnTo>
                    <a:pt x="514731" y="194120"/>
                  </a:lnTo>
                  <a:lnTo>
                    <a:pt x="517779" y="202787"/>
                  </a:lnTo>
                  <a:lnTo>
                    <a:pt x="521780" y="205835"/>
                  </a:lnTo>
                  <a:lnTo>
                    <a:pt x="522732" y="212979"/>
                  </a:lnTo>
                  <a:lnTo>
                    <a:pt x="529495" y="222980"/>
                  </a:lnTo>
                  <a:lnTo>
                    <a:pt x="535400" y="225838"/>
                  </a:lnTo>
                  <a:lnTo>
                    <a:pt x="534067" y="229648"/>
                  </a:lnTo>
                  <a:lnTo>
                    <a:pt x="536638" y="234696"/>
                  </a:lnTo>
                  <a:lnTo>
                    <a:pt x="540163" y="234220"/>
                  </a:lnTo>
                  <a:lnTo>
                    <a:pt x="544258" y="237363"/>
                  </a:lnTo>
                  <a:lnTo>
                    <a:pt x="545687" y="248031"/>
                  </a:lnTo>
                  <a:lnTo>
                    <a:pt x="553783" y="254222"/>
                  </a:lnTo>
                  <a:lnTo>
                    <a:pt x="559118" y="253460"/>
                  </a:lnTo>
                  <a:lnTo>
                    <a:pt x="558641" y="249936"/>
                  </a:lnTo>
                  <a:lnTo>
                    <a:pt x="579501" y="241745"/>
                  </a:lnTo>
                  <a:lnTo>
                    <a:pt x="581787" y="245078"/>
                  </a:lnTo>
                  <a:lnTo>
                    <a:pt x="586549" y="253460"/>
                  </a:lnTo>
                  <a:lnTo>
                    <a:pt x="596932" y="262985"/>
                  </a:lnTo>
                  <a:lnTo>
                    <a:pt x="601504" y="269653"/>
                  </a:lnTo>
                  <a:lnTo>
                    <a:pt x="605314" y="270986"/>
                  </a:lnTo>
                  <a:lnTo>
                    <a:pt x="609410" y="274034"/>
                  </a:lnTo>
                  <a:lnTo>
                    <a:pt x="615030" y="275082"/>
                  </a:lnTo>
                  <a:lnTo>
                    <a:pt x="611696" y="277368"/>
                  </a:lnTo>
                  <a:lnTo>
                    <a:pt x="619125" y="278225"/>
                  </a:lnTo>
                  <a:lnTo>
                    <a:pt x="621125" y="279749"/>
                  </a:lnTo>
                  <a:lnTo>
                    <a:pt x="623888" y="286607"/>
                  </a:lnTo>
                  <a:lnTo>
                    <a:pt x="625602" y="286417"/>
                  </a:lnTo>
                  <a:lnTo>
                    <a:pt x="637127" y="290322"/>
                  </a:lnTo>
                  <a:lnTo>
                    <a:pt x="637889" y="295656"/>
                  </a:lnTo>
                  <a:lnTo>
                    <a:pt x="647986" y="303371"/>
                  </a:lnTo>
                  <a:lnTo>
                    <a:pt x="649224" y="312325"/>
                  </a:lnTo>
                  <a:lnTo>
                    <a:pt x="649415" y="314039"/>
                  </a:lnTo>
                  <a:lnTo>
                    <a:pt x="647129" y="310801"/>
                  </a:lnTo>
                  <a:lnTo>
                    <a:pt x="643605" y="311182"/>
                  </a:lnTo>
                  <a:lnTo>
                    <a:pt x="641128" y="320612"/>
                  </a:lnTo>
                  <a:lnTo>
                    <a:pt x="646938" y="350615"/>
                  </a:lnTo>
                  <a:lnTo>
                    <a:pt x="637604" y="362807"/>
                  </a:lnTo>
                  <a:lnTo>
                    <a:pt x="629603" y="385572"/>
                  </a:lnTo>
                  <a:lnTo>
                    <a:pt x="628269" y="389382"/>
                  </a:lnTo>
                  <a:lnTo>
                    <a:pt x="630841" y="394525"/>
                  </a:lnTo>
                  <a:lnTo>
                    <a:pt x="619221" y="403288"/>
                  </a:lnTo>
                  <a:lnTo>
                    <a:pt x="618554" y="412432"/>
                  </a:lnTo>
                  <a:lnTo>
                    <a:pt x="610267" y="419005"/>
                  </a:lnTo>
                  <a:lnTo>
                    <a:pt x="605885" y="426815"/>
                  </a:lnTo>
                  <a:lnTo>
                    <a:pt x="583883" y="440627"/>
                  </a:lnTo>
                  <a:lnTo>
                    <a:pt x="574738" y="439960"/>
                  </a:lnTo>
                  <a:lnTo>
                    <a:pt x="570262" y="447865"/>
                  </a:lnTo>
                  <a:lnTo>
                    <a:pt x="566928" y="450056"/>
                  </a:lnTo>
                  <a:lnTo>
                    <a:pt x="552069" y="448437"/>
                  </a:lnTo>
                  <a:lnTo>
                    <a:pt x="540068" y="440912"/>
                  </a:lnTo>
                  <a:lnTo>
                    <a:pt x="532924" y="441865"/>
                  </a:lnTo>
                  <a:lnTo>
                    <a:pt x="530066" y="447675"/>
                  </a:lnTo>
                  <a:lnTo>
                    <a:pt x="524637" y="448437"/>
                  </a:lnTo>
                  <a:lnTo>
                    <a:pt x="500824" y="447961"/>
                  </a:lnTo>
                  <a:lnTo>
                    <a:pt x="497491" y="450247"/>
                  </a:lnTo>
                  <a:lnTo>
                    <a:pt x="484918" y="451866"/>
                  </a:lnTo>
                  <a:lnTo>
                    <a:pt x="476346" y="456629"/>
                  </a:lnTo>
                  <a:lnTo>
                    <a:pt x="473488" y="46243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62" name="Volný tvar: obrazec 61">
              <a:extLst>
                <a:ext uri="{FF2B5EF4-FFF2-40B4-BE49-F238E27FC236}">
                  <a16:creationId xmlns:a16="http://schemas.microsoft.com/office/drawing/2014/main" id="{2240B93B-6546-AF1B-25DD-BB71E7EC7D7C}"/>
                </a:ext>
              </a:extLst>
            </p:cNvPr>
            <p:cNvSpPr/>
            <p:nvPr userDrawn="1"/>
          </p:nvSpPr>
          <p:spPr>
            <a:xfrm>
              <a:off x="7652860" y="4223099"/>
              <a:ext cx="641413" cy="450627"/>
            </a:xfrm>
            <a:custGeom>
              <a:avLst/>
              <a:gdLst>
                <a:gd name="connsiteX0" fmla="*/ 402812 w 641413"/>
                <a:gd name="connsiteY0" fmla="*/ 449389 h 450627"/>
                <a:gd name="connsiteX1" fmla="*/ 393096 w 641413"/>
                <a:gd name="connsiteY1" fmla="*/ 430721 h 450627"/>
                <a:gd name="connsiteX2" fmla="*/ 392144 w 641413"/>
                <a:gd name="connsiteY2" fmla="*/ 423577 h 450627"/>
                <a:gd name="connsiteX3" fmla="*/ 393954 w 641413"/>
                <a:gd name="connsiteY3" fmla="*/ 423386 h 450627"/>
                <a:gd name="connsiteX4" fmla="*/ 393668 w 641413"/>
                <a:gd name="connsiteY4" fmla="*/ 421577 h 450627"/>
                <a:gd name="connsiteX5" fmla="*/ 395001 w 641413"/>
                <a:gd name="connsiteY5" fmla="*/ 417862 h 450627"/>
                <a:gd name="connsiteX6" fmla="*/ 386048 w 641413"/>
                <a:gd name="connsiteY6" fmla="*/ 419005 h 450627"/>
                <a:gd name="connsiteX7" fmla="*/ 381952 w 641413"/>
                <a:gd name="connsiteY7" fmla="*/ 415862 h 450627"/>
                <a:gd name="connsiteX8" fmla="*/ 383286 w 641413"/>
                <a:gd name="connsiteY8" fmla="*/ 412147 h 450627"/>
                <a:gd name="connsiteX9" fmla="*/ 374237 w 641413"/>
                <a:gd name="connsiteY9" fmla="*/ 398812 h 450627"/>
                <a:gd name="connsiteX10" fmla="*/ 360140 w 641413"/>
                <a:gd name="connsiteY10" fmla="*/ 375285 h 450627"/>
                <a:gd name="connsiteX11" fmla="*/ 345757 w 641413"/>
                <a:gd name="connsiteY11" fmla="*/ 377190 h 450627"/>
                <a:gd name="connsiteX12" fmla="*/ 325184 w 641413"/>
                <a:gd name="connsiteY12" fmla="*/ 359950 h 450627"/>
                <a:gd name="connsiteX13" fmla="*/ 319850 w 641413"/>
                <a:gd name="connsiteY13" fmla="*/ 360712 h 450627"/>
                <a:gd name="connsiteX14" fmla="*/ 311562 w 641413"/>
                <a:gd name="connsiteY14" fmla="*/ 367189 h 450627"/>
                <a:gd name="connsiteX15" fmla="*/ 301657 w 641413"/>
                <a:gd name="connsiteY15" fmla="*/ 361283 h 450627"/>
                <a:gd name="connsiteX16" fmla="*/ 310039 w 641413"/>
                <a:gd name="connsiteY16" fmla="*/ 342043 h 450627"/>
                <a:gd name="connsiteX17" fmla="*/ 310896 w 641413"/>
                <a:gd name="connsiteY17" fmla="*/ 334709 h 450627"/>
                <a:gd name="connsiteX18" fmla="*/ 314039 w 641413"/>
                <a:gd name="connsiteY18" fmla="*/ 330613 h 450627"/>
                <a:gd name="connsiteX19" fmla="*/ 305657 w 641413"/>
                <a:gd name="connsiteY19" fmla="*/ 322707 h 450627"/>
                <a:gd name="connsiteX20" fmla="*/ 286226 w 641413"/>
                <a:gd name="connsiteY20" fmla="*/ 314325 h 450627"/>
                <a:gd name="connsiteX21" fmla="*/ 274415 w 641413"/>
                <a:gd name="connsiteY21" fmla="*/ 321373 h 450627"/>
                <a:gd name="connsiteX22" fmla="*/ 272129 w 641413"/>
                <a:gd name="connsiteY22" fmla="*/ 318040 h 450627"/>
                <a:gd name="connsiteX23" fmla="*/ 264414 w 641413"/>
                <a:gd name="connsiteY23" fmla="*/ 300895 h 450627"/>
                <a:gd name="connsiteX24" fmla="*/ 263842 w 641413"/>
                <a:gd name="connsiteY24" fmla="*/ 310134 h 450627"/>
                <a:gd name="connsiteX25" fmla="*/ 248126 w 641413"/>
                <a:gd name="connsiteY25" fmla="*/ 315754 h 450627"/>
                <a:gd name="connsiteX26" fmla="*/ 239744 w 641413"/>
                <a:gd name="connsiteY26" fmla="*/ 307848 h 450627"/>
                <a:gd name="connsiteX27" fmla="*/ 236601 w 641413"/>
                <a:gd name="connsiteY27" fmla="*/ 311848 h 450627"/>
                <a:gd name="connsiteX28" fmla="*/ 234315 w 641413"/>
                <a:gd name="connsiteY28" fmla="*/ 308515 h 450627"/>
                <a:gd name="connsiteX29" fmla="*/ 229457 w 641413"/>
                <a:gd name="connsiteY29" fmla="*/ 312801 h 450627"/>
                <a:gd name="connsiteX30" fmla="*/ 227647 w 641413"/>
                <a:gd name="connsiteY30" fmla="*/ 313087 h 450627"/>
                <a:gd name="connsiteX31" fmla="*/ 222504 w 641413"/>
                <a:gd name="connsiteY31" fmla="*/ 315563 h 450627"/>
                <a:gd name="connsiteX32" fmla="*/ 220408 w 641413"/>
                <a:gd name="connsiteY32" fmla="*/ 314039 h 450627"/>
                <a:gd name="connsiteX33" fmla="*/ 205454 w 641413"/>
                <a:gd name="connsiteY33" fmla="*/ 325088 h 450627"/>
                <a:gd name="connsiteX34" fmla="*/ 194786 w 641413"/>
                <a:gd name="connsiteY34" fmla="*/ 313754 h 450627"/>
                <a:gd name="connsiteX35" fmla="*/ 191262 w 641413"/>
                <a:gd name="connsiteY35" fmla="*/ 314230 h 450627"/>
                <a:gd name="connsiteX36" fmla="*/ 180594 w 641413"/>
                <a:gd name="connsiteY36" fmla="*/ 302990 h 450627"/>
                <a:gd name="connsiteX37" fmla="*/ 172498 w 641413"/>
                <a:gd name="connsiteY37" fmla="*/ 296799 h 450627"/>
                <a:gd name="connsiteX38" fmla="*/ 169069 w 641413"/>
                <a:gd name="connsiteY38" fmla="*/ 284512 h 450627"/>
                <a:gd name="connsiteX39" fmla="*/ 156686 w 641413"/>
                <a:gd name="connsiteY39" fmla="*/ 287941 h 450627"/>
                <a:gd name="connsiteX40" fmla="*/ 152495 w 641413"/>
                <a:gd name="connsiteY40" fmla="*/ 297561 h 450627"/>
                <a:gd name="connsiteX41" fmla="*/ 151543 w 641413"/>
                <a:gd name="connsiteY41" fmla="*/ 290513 h 450627"/>
                <a:gd name="connsiteX42" fmla="*/ 148209 w 641413"/>
                <a:gd name="connsiteY42" fmla="*/ 292703 h 450627"/>
                <a:gd name="connsiteX43" fmla="*/ 144304 w 641413"/>
                <a:gd name="connsiteY43" fmla="*/ 291465 h 450627"/>
                <a:gd name="connsiteX44" fmla="*/ 141256 w 641413"/>
                <a:gd name="connsiteY44" fmla="*/ 295466 h 450627"/>
                <a:gd name="connsiteX45" fmla="*/ 133350 w 641413"/>
                <a:gd name="connsiteY45" fmla="*/ 291084 h 450627"/>
                <a:gd name="connsiteX46" fmla="*/ 131350 w 641413"/>
                <a:gd name="connsiteY46" fmla="*/ 289560 h 450627"/>
                <a:gd name="connsiteX47" fmla="*/ 131064 w 641413"/>
                <a:gd name="connsiteY47" fmla="*/ 287750 h 450627"/>
                <a:gd name="connsiteX48" fmla="*/ 132397 w 641413"/>
                <a:gd name="connsiteY48" fmla="*/ 283940 h 450627"/>
                <a:gd name="connsiteX49" fmla="*/ 130397 w 641413"/>
                <a:gd name="connsiteY49" fmla="*/ 282416 h 450627"/>
                <a:gd name="connsiteX50" fmla="*/ 135064 w 641413"/>
                <a:gd name="connsiteY50" fmla="*/ 276320 h 450627"/>
                <a:gd name="connsiteX51" fmla="*/ 134588 w 641413"/>
                <a:gd name="connsiteY51" fmla="*/ 272796 h 450627"/>
                <a:gd name="connsiteX52" fmla="*/ 135636 w 641413"/>
                <a:gd name="connsiteY52" fmla="*/ 267176 h 450627"/>
                <a:gd name="connsiteX53" fmla="*/ 135160 w 641413"/>
                <a:gd name="connsiteY53" fmla="*/ 263652 h 450627"/>
                <a:gd name="connsiteX54" fmla="*/ 137541 w 641413"/>
                <a:gd name="connsiteY54" fmla="*/ 254222 h 450627"/>
                <a:gd name="connsiteX55" fmla="*/ 129730 w 641413"/>
                <a:gd name="connsiteY55" fmla="*/ 249841 h 450627"/>
                <a:gd name="connsiteX56" fmla="*/ 126587 w 641413"/>
                <a:gd name="connsiteY56" fmla="*/ 253841 h 450627"/>
                <a:gd name="connsiteX57" fmla="*/ 120491 w 641413"/>
                <a:gd name="connsiteY57" fmla="*/ 249269 h 450627"/>
                <a:gd name="connsiteX58" fmla="*/ 121825 w 641413"/>
                <a:gd name="connsiteY58" fmla="*/ 245459 h 450627"/>
                <a:gd name="connsiteX59" fmla="*/ 113729 w 641413"/>
                <a:gd name="connsiteY59" fmla="*/ 239268 h 450627"/>
                <a:gd name="connsiteX60" fmla="*/ 103632 w 641413"/>
                <a:gd name="connsiteY60" fmla="*/ 246031 h 450627"/>
                <a:gd name="connsiteX61" fmla="*/ 99536 w 641413"/>
                <a:gd name="connsiteY61" fmla="*/ 242983 h 450627"/>
                <a:gd name="connsiteX62" fmla="*/ 94392 w 641413"/>
                <a:gd name="connsiteY62" fmla="*/ 245459 h 450627"/>
                <a:gd name="connsiteX63" fmla="*/ 91630 w 641413"/>
                <a:gd name="connsiteY63" fmla="*/ 238601 h 450627"/>
                <a:gd name="connsiteX64" fmla="*/ 85820 w 641413"/>
                <a:gd name="connsiteY64" fmla="*/ 235744 h 450627"/>
                <a:gd name="connsiteX65" fmla="*/ 80867 w 641413"/>
                <a:gd name="connsiteY65" fmla="*/ 240030 h 450627"/>
                <a:gd name="connsiteX66" fmla="*/ 73438 w 641413"/>
                <a:gd name="connsiteY66" fmla="*/ 239173 h 450627"/>
                <a:gd name="connsiteX67" fmla="*/ 73723 w 641413"/>
                <a:gd name="connsiteY67" fmla="*/ 240983 h 450627"/>
                <a:gd name="connsiteX68" fmla="*/ 67818 w 641413"/>
                <a:gd name="connsiteY68" fmla="*/ 238125 h 450627"/>
                <a:gd name="connsiteX69" fmla="*/ 64960 w 641413"/>
                <a:gd name="connsiteY69" fmla="*/ 243935 h 450627"/>
                <a:gd name="connsiteX70" fmla="*/ 64675 w 641413"/>
                <a:gd name="connsiteY70" fmla="*/ 242126 h 450627"/>
                <a:gd name="connsiteX71" fmla="*/ 59531 w 641413"/>
                <a:gd name="connsiteY71" fmla="*/ 244602 h 450627"/>
                <a:gd name="connsiteX72" fmla="*/ 59246 w 641413"/>
                <a:gd name="connsiteY72" fmla="*/ 228314 h 450627"/>
                <a:gd name="connsiteX73" fmla="*/ 55150 w 641413"/>
                <a:gd name="connsiteY73" fmla="*/ 225266 h 450627"/>
                <a:gd name="connsiteX74" fmla="*/ 52197 w 641413"/>
                <a:gd name="connsiteY74" fmla="*/ 216598 h 450627"/>
                <a:gd name="connsiteX75" fmla="*/ 46863 w 641413"/>
                <a:gd name="connsiteY75" fmla="*/ 217265 h 450627"/>
                <a:gd name="connsiteX76" fmla="*/ 38100 w 641413"/>
                <a:gd name="connsiteY76" fmla="*/ 220313 h 450627"/>
                <a:gd name="connsiteX77" fmla="*/ 36862 w 641413"/>
                <a:gd name="connsiteY77" fmla="*/ 211360 h 450627"/>
                <a:gd name="connsiteX78" fmla="*/ 16669 w 641413"/>
                <a:gd name="connsiteY78" fmla="*/ 210407 h 450627"/>
                <a:gd name="connsiteX79" fmla="*/ 14002 w 641413"/>
                <a:gd name="connsiteY79" fmla="*/ 218027 h 450627"/>
                <a:gd name="connsiteX80" fmla="*/ 10668 w 641413"/>
                <a:gd name="connsiteY80" fmla="*/ 220313 h 450627"/>
                <a:gd name="connsiteX81" fmla="*/ 8191 w 641413"/>
                <a:gd name="connsiteY81" fmla="*/ 215170 h 450627"/>
                <a:gd name="connsiteX82" fmla="*/ 7620 w 641413"/>
                <a:gd name="connsiteY82" fmla="*/ 211646 h 450627"/>
                <a:gd name="connsiteX83" fmla="*/ 12097 w 641413"/>
                <a:gd name="connsiteY83" fmla="*/ 203740 h 450627"/>
                <a:gd name="connsiteX84" fmla="*/ 11621 w 641413"/>
                <a:gd name="connsiteY84" fmla="*/ 200216 h 450627"/>
                <a:gd name="connsiteX85" fmla="*/ 16383 w 641413"/>
                <a:gd name="connsiteY85" fmla="*/ 194120 h 450627"/>
                <a:gd name="connsiteX86" fmla="*/ 19240 w 641413"/>
                <a:gd name="connsiteY86" fmla="*/ 188309 h 450627"/>
                <a:gd name="connsiteX87" fmla="*/ 17526 w 641413"/>
                <a:gd name="connsiteY87" fmla="*/ 175831 h 450627"/>
                <a:gd name="connsiteX88" fmla="*/ 15335 w 641413"/>
                <a:gd name="connsiteY88" fmla="*/ 172498 h 450627"/>
                <a:gd name="connsiteX89" fmla="*/ 16192 w 641413"/>
                <a:gd name="connsiteY89" fmla="*/ 165163 h 450627"/>
                <a:gd name="connsiteX90" fmla="*/ 12097 w 641413"/>
                <a:gd name="connsiteY90" fmla="*/ 162116 h 450627"/>
                <a:gd name="connsiteX91" fmla="*/ 6477 w 641413"/>
                <a:gd name="connsiteY91" fmla="*/ 160972 h 450627"/>
                <a:gd name="connsiteX92" fmla="*/ 2096 w 641413"/>
                <a:gd name="connsiteY92" fmla="*/ 141637 h 450627"/>
                <a:gd name="connsiteX93" fmla="*/ 0 w 641413"/>
                <a:gd name="connsiteY93" fmla="*/ 140113 h 450627"/>
                <a:gd name="connsiteX94" fmla="*/ 29908 w 641413"/>
                <a:gd name="connsiteY94" fmla="*/ 130683 h 450627"/>
                <a:gd name="connsiteX95" fmla="*/ 27813 w 641413"/>
                <a:gd name="connsiteY95" fmla="*/ 129159 h 450627"/>
                <a:gd name="connsiteX96" fmla="*/ 25336 w 641413"/>
                <a:gd name="connsiteY96" fmla="*/ 124016 h 450627"/>
                <a:gd name="connsiteX97" fmla="*/ 29813 w 641413"/>
                <a:gd name="connsiteY97" fmla="*/ 116205 h 450627"/>
                <a:gd name="connsiteX98" fmla="*/ 28575 w 641413"/>
                <a:gd name="connsiteY98" fmla="*/ 107347 h 450627"/>
                <a:gd name="connsiteX99" fmla="*/ 20288 w 641413"/>
                <a:gd name="connsiteY99" fmla="*/ 99346 h 450627"/>
                <a:gd name="connsiteX100" fmla="*/ 18002 w 641413"/>
                <a:gd name="connsiteY100" fmla="*/ 96012 h 450627"/>
                <a:gd name="connsiteX101" fmla="*/ 19050 w 641413"/>
                <a:gd name="connsiteY101" fmla="*/ 90488 h 450627"/>
                <a:gd name="connsiteX102" fmla="*/ 21717 w 641413"/>
                <a:gd name="connsiteY102" fmla="*/ 82868 h 450627"/>
                <a:gd name="connsiteX103" fmla="*/ 30004 w 641413"/>
                <a:gd name="connsiteY103" fmla="*/ 76295 h 450627"/>
                <a:gd name="connsiteX104" fmla="*/ 38957 w 641413"/>
                <a:gd name="connsiteY104" fmla="*/ 75152 h 450627"/>
                <a:gd name="connsiteX105" fmla="*/ 47054 w 641413"/>
                <a:gd name="connsiteY105" fmla="*/ 66770 h 450627"/>
                <a:gd name="connsiteX106" fmla="*/ 51911 w 641413"/>
                <a:gd name="connsiteY106" fmla="*/ 62579 h 450627"/>
                <a:gd name="connsiteX107" fmla="*/ 54864 w 641413"/>
                <a:gd name="connsiteY107" fmla="*/ 56674 h 450627"/>
                <a:gd name="connsiteX108" fmla="*/ 59722 w 641413"/>
                <a:gd name="connsiteY108" fmla="*/ 52483 h 450627"/>
                <a:gd name="connsiteX109" fmla="*/ 61055 w 641413"/>
                <a:gd name="connsiteY109" fmla="*/ 48578 h 450627"/>
                <a:gd name="connsiteX110" fmla="*/ 62389 w 641413"/>
                <a:gd name="connsiteY110" fmla="*/ 44863 h 450627"/>
                <a:gd name="connsiteX111" fmla="*/ 64675 w 641413"/>
                <a:gd name="connsiteY111" fmla="*/ 48101 h 450627"/>
                <a:gd name="connsiteX112" fmla="*/ 68866 w 641413"/>
                <a:gd name="connsiteY112" fmla="*/ 38576 h 450627"/>
                <a:gd name="connsiteX113" fmla="*/ 75533 w 641413"/>
                <a:gd name="connsiteY113" fmla="*/ 34004 h 450627"/>
                <a:gd name="connsiteX114" fmla="*/ 84296 w 641413"/>
                <a:gd name="connsiteY114" fmla="*/ 31052 h 450627"/>
                <a:gd name="connsiteX115" fmla="*/ 89916 w 641413"/>
                <a:gd name="connsiteY115" fmla="*/ 32099 h 450627"/>
                <a:gd name="connsiteX116" fmla="*/ 101060 w 641413"/>
                <a:gd name="connsiteY116" fmla="*/ 19717 h 450627"/>
                <a:gd name="connsiteX117" fmla="*/ 116776 w 641413"/>
                <a:gd name="connsiteY117" fmla="*/ 14097 h 450627"/>
                <a:gd name="connsiteX118" fmla="*/ 132683 w 641413"/>
                <a:gd name="connsiteY118" fmla="*/ 10096 h 450627"/>
                <a:gd name="connsiteX119" fmla="*/ 148399 w 641413"/>
                <a:gd name="connsiteY119" fmla="*/ 4477 h 450627"/>
                <a:gd name="connsiteX120" fmla="*/ 152686 w 641413"/>
                <a:gd name="connsiteY120" fmla="*/ 9239 h 450627"/>
                <a:gd name="connsiteX121" fmla="*/ 163258 w 641413"/>
                <a:gd name="connsiteY121" fmla="*/ 6096 h 450627"/>
                <a:gd name="connsiteX122" fmla="*/ 164592 w 641413"/>
                <a:gd name="connsiteY122" fmla="*/ 2286 h 450627"/>
                <a:gd name="connsiteX123" fmla="*/ 167926 w 641413"/>
                <a:gd name="connsiteY123" fmla="*/ 0 h 450627"/>
                <a:gd name="connsiteX124" fmla="*/ 180784 w 641413"/>
                <a:gd name="connsiteY124" fmla="*/ 14669 h 450627"/>
                <a:gd name="connsiteX125" fmla="*/ 188976 w 641413"/>
                <a:gd name="connsiteY125" fmla="*/ 20860 h 450627"/>
                <a:gd name="connsiteX126" fmla="*/ 203835 w 641413"/>
                <a:gd name="connsiteY126" fmla="*/ 36957 h 450627"/>
                <a:gd name="connsiteX127" fmla="*/ 202311 w 641413"/>
                <a:gd name="connsiteY127" fmla="*/ 38957 h 450627"/>
                <a:gd name="connsiteX128" fmla="*/ 204311 w 641413"/>
                <a:gd name="connsiteY128" fmla="*/ 40577 h 450627"/>
                <a:gd name="connsiteX129" fmla="*/ 211074 w 641413"/>
                <a:gd name="connsiteY129" fmla="*/ 36004 h 450627"/>
                <a:gd name="connsiteX130" fmla="*/ 214884 w 641413"/>
                <a:gd name="connsiteY130" fmla="*/ 37338 h 450627"/>
                <a:gd name="connsiteX131" fmla="*/ 219456 w 641413"/>
                <a:gd name="connsiteY131" fmla="*/ 44005 h 450627"/>
                <a:gd name="connsiteX132" fmla="*/ 218122 w 641413"/>
                <a:gd name="connsiteY132" fmla="*/ 47816 h 450627"/>
                <a:gd name="connsiteX133" fmla="*/ 222218 w 641413"/>
                <a:gd name="connsiteY133" fmla="*/ 50863 h 450627"/>
                <a:gd name="connsiteX134" fmla="*/ 228981 w 641413"/>
                <a:gd name="connsiteY134" fmla="*/ 60865 h 450627"/>
                <a:gd name="connsiteX135" fmla="*/ 230791 w 641413"/>
                <a:gd name="connsiteY135" fmla="*/ 60579 h 450627"/>
                <a:gd name="connsiteX136" fmla="*/ 232315 w 641413"/>
                <a:gd name="connsiteY136" fmla="*/ 58579 h 450627"/>
                <a:gd name="connsiteX137" fmla="*/ 234601 w 641413"/>
                <a:gd name="connsiteY137" fmla="*/ 61913 h 450627"/>
                <a:gd name="connsiteX138" fmla="*/ 238792 w 641413"/>
                <a:gd name="connsiteY138" fmla="*/ 79534 h 450627"/>
                <a:gd name="connsiteX139" fmla="*/ 243459 w 641413"/>
                <a:gd name="connsiteY139" fmla="*/ 73438 h 450627"/>
                <a:gd name="connsiteX140" fmla="*/ 255365 w 641413"/>
                <a:gd name="connsiteY140" fmla="*/ 80963 h 450627"/>
                <a:gd name="connsiteX141" fmla="*/ 253555 w 641413"/>
                <a:gd name="connsiteY141" fmla="*/ 81153 h 450627"/>
                <a:gd name="connsiteX142" fmla="*/ 255651 w 641413"/>
                <a:gd name="connsiteY142" fmla="*/ 82677 h 450627"/>
                <a:gd name="connsiteX143" fmla="*/ 250984 w 641413"/>
                <a:gd name="connsiteY143" fmla="*/ 88773 h 450627"/>
                <a:gd name="connsiteX144" fmla="*/ 260128 w 641413"/>
                <a:gd name="connsiteY144" fmla="*/ 89345 h 450627"/>
                <a:gd name="connsiteX145" fmla="*/ 263271 w 641413"/>
                <a:gd name="connsiteY145" fmla="*/ 85344 h 450627"/>
                <a:gd name="connsiteX146" fmla="*/ 273367 w 641413"/>
                <a:gd name="connsiteY146" fmla="*/ 78581 h 450627"/>
                <a:gd name="connsiteX147" fmla="*/ 278987 w 641413"/>
                <a:gd name="connsiteY147" fmla="*/ 79629 h 450627"/>
                <a:gd name="connsiteX148" fmla="*/ 287846 w 641413"/>
                <a:gd name="connsiteY148" fmla="*/ 63913 h 450627"/>
                <a:gd name="connsiteX149" fmla="*/ 292989 w 641413"/>
                <a:gd name="connsiteY149" fmla="*/ 61436 h 450627"/>
                <a:gd name="connsiteX150" fmla="*/ 297942 w 641413"/>
                <a:gd name="connsiteY150" fmla="*/ 57150 h 450627"/>
                <a:gd name="connsiteX151" fmla="*/ 308991 w 641413"/>
                <a:gd name="connsiteY151" fmla="*/ 57531 h 450627"/>
                <a:gd name="connsiteX152" fmla="*/ 314801 w 641413"/>
                <a:gd name="connsiteY152" fmla="*/ 60388 h 450627"/>
                <a:gd name="connsiteX153" fmla="*/ 318897 w 641413"/>
                <a:gd name="connsiteY153" fmla="*/ 63437 h 450627"/>
                <a:gd name="connsiteX154" fmla="*/ 323564 w 641413"/>
                <a:gd name="connsiteY154" fmla="*/ 57436 h 450627"/>
                <a:gd name="connsiteX155" fmla="*/ 330708 w 641413"/>
                <a:gd name="connsiteY155" fmla="*/ 56483 h 450627"/>
                <a:gd name="connsiteX156" fmla="*/ 336328 w 641413"/>
                <a:gd name="connsiteY156" fmla="*/ 57531 h 450627"/>
                <a:gd name="connsiteX157" fmla="*/ 336137 w 641413"/>
                <a:gd name="connsiteY157" fmla="*/ 55721 h 450627"/>
                <a:gd name="connsiteX158" fmla="*/ 341281 w 641413"/>
                <a:gd name="connsiteY158" fmla="*/ 53245 h 450627"/>
                <a:gd name="connsiteX159" fmla="*/ 352806 w 641413"/>
                <a:gd name="connsiteY159" fmla="*/ 57150 h 450627"/>
                <a:gd name="connsiteX160" fmla="*/ 353853 w 641413"/>
                <a:gd name="connsiteY160" fmla="*/ 51626 h 450627"/>
                <a:gd name="connsiteX161" fmla="*/ 356711 w 641413"/>
                <a:gd name="connsiteY161" fmla="*/ 45720 h 450627"/>
                <a:gd name="connsiteX162" fmla="*/ 363664 w 641413"/>
                <a:gd name="connsiteY162" fmla="*/ 43053 h 450627"/>
                <a:gd name="connsiteX163" fmla="*/ 373380 w 641413"/>
                <a:gd name="connsiteY163" fmla="*/ 47149 h 450627"/>
                <a:gd name="connsiteX164" fmla="*/ 380333 w 641413"/>
                <a:gd name="connsiteY164" fmla="*/ 44482 h 450627"/>
                <a:gd name="connsiteX165" fmla="*/ 389763 w 641413"/>
                <a:gd name="connsiteY165" fmla="*/ 46863 h 450627"/>
                <a:gd name="connsiteX166" fmla="*/ 394049 w 641413"/>
                <a:gd name="connsiteY166" fmla="*/ 51721 h 450627"/>
                <a:gd name="connsiteX167" fmla="*/ 395478 w 641413"/>
                <a:gd name="connsiteY167" fmla="*/ 62389 h 450627"/>
                <a:gd name="connsiteX168" fmla="*/ 400050 w 641413"/>
                <a:gd name="connsiteY168" fmla="*/ 69056 h 450627"/>
                <a:gd name="connsiteX169" fmla="*/ 384620 w 641413"/>
                <a:gd name="connsiteY169" fmla="*/ 76581 h 450627"/>
                <a:gd name="connsiteX170" fmla="*/ 387096 w 641413"/>
                <a:gd name="connsiteY170" fmla="*/ 81629 h 450627"/>
                <a:gd name="connsiteX171" fmla="*/ 385953 w 641413"/>
                <a:gd name="connsiteY171" fmla="*/ 87249 h 450627"/>
                <a:gd name="connsiteX172" fmla="*/ 383953 w 641413"/>
                <a:gd name="connsiteY172" fmla="*/ 85630 h 450627"/>
                <a:gd name="connsiteX173" fmla="*/ 378809 w 641413"/>
                <a:gd name="connsiteY173" fmla="*/ 88106 h 450627"/>
                <a:gd name="connsiteX174" fmla="*/ 377285 w 641413"/>
                <a:gd name="connsiteY174" fmla="*/ 90202 h 450627"/>
                <a:gd name="connsiteX175" fmla="*/ 379286 w 641413"/>
                <a:gd name="connsiteY175" fmla="*/ 91726 h 450627"/>
                <a:gd name="connsiteX176" fmla="*/ 379762 w 641413"/>
                <a:gd name="connsiteY176" fmla="*/ 95250 h 450627"/>
                <a:gd name="connsiteX177" fmla="*/ 374809 w 641413"/>
                <a:gd name="connsiteY177" fmla="*/ 99536 h 450627"/>
                <a:gd name="connsiteX178" fmla="*/ 378904 w 641413"/>
                <a:gd name="connsiteY178" fmla="*/ 102679 h 450627"/>
                <a:gd name="connsiteX179" fmla="*/ 377571 w 641413"/>
                <a:gd name="connsiteY179" fmla="*/ 106489 h 450627"/>
                <a:gd name="connsiteX180" fmla="*/ 383191 w 641413"/>
                <a:gd name="connsiteY180" fmla="*/ 107537 h 450627"/>
                <a:gd name="connsiteX181" fmla="*/ 386525 w 641413"/>
                <a:gd name="connsiteY181" fmla="*/ 105251 h 450627"/>
                <a:gd name="connsiteX182" fmla="*/ 388811 w 641413"/>
                <a:gd name="connsiteY182" fmla="*/ 108585 h 450627"/>
                <a:gd name="connsiteX183" fmla="*/ 385476 w 641413"/>
                <a:gd name="connsiteY183" fmla="*/ 110871 h 450627"/>
                <a:gd name="connsiteX184" fmla="*/ 391287 w 641413"/>
                <a:gd name="connsiteY184" fmla="*/ 113729 h 450627"/>
                <a:gd name="connsiteX185" fmla="*/ 390239 w 641413"/>
                <a:gd name="connsiteY185" fmla="*/ 119253 h 450627"/>
                <a:gd name="connsiteX186" fmla="*/ 392716 w 641413"/>
                <a:gd name="connsiteY186" fmla="*/ 124396 h 450627"/>
                <a:gd name="connsiteX187" fmla="*/ 395478 w 641413"/>
                <a:gd name="connsiteY187" fmla="*/ 131254 h 450627"/>
                <a:gd name="connsiteX188" fmla="*/ 397287 w 641413"/>
                <a:gd name="connsiteY188" fmla="*/ 131064 h 450627"/>
                <a:gd name="connsiteX189" fmla="*/ 395764 w 641413"/>
                <a:gd name="connsiteY189" fmla="*/ 133064 h 450627"/>
                <a:gd name="connsiteX190" fmla="*/ 399764 w 641413"/>
                <a:gd name="connsiteY190" fmla="*/ 136112 h 450627"/>
                <a:gd name="connsiteX191" fmla="*/ 406718 w 641413"/>
                <a:gd name="connsiteY191" fmla="*/ 133445 h 450627"/>
                <a:gd name="connsiteX192" fmla="*/ 417766 w 641413"/>
                <a:gd name="connsiteY192" fmla="*/ 133826 h 450627"/>
                <a:gd name="connsiteX193" fmla="*/ 419767 w 641413"/>
                <a:gd name="connsiteY193" fmla="*/ 135350 h 450627"/>
                <a:gd name="connsiteX194" fmla="*/ 424053 w 641413"/>
                <a:gd name="connsiteY194" fmla="*/ 140208 h 450627"/>
                <a:gd name="connsiteX195" fmla="*/ 428149 w 641413"/>
                <a:gd name="connsiteY195" fmla="*/ 143256 h 450627"/>
                <a:gd name="connsiteX196" fmla="*/ 427006 w 641413"/>
                <a:gd name="connsiteY196" fmla="*/ 148876 h 450627"/>
                <a:gd name="connsiteX197" fmla="*/ 429577 w 641413"/>
                <a:gd name="connsiteY197" fmla="*/ 154019 h 450627"/>
                <a:gd name="connsiteX198" fmla="*/ 427101 w 641413"/>
                <a:gd name="connsiteY198" fmla="*/ 163354 h 450627"/>
                <a:gd name="connsiteX199" fmla="*/ 428530 w 641413"/>
                <a:gd name="connsiteY199" fmla="*/ 174022 h 450627"/>
                <a:gd name="connsiteX200" fmla="*/ 440912 w 641413"/>
                <a:gd name="connsiteY200" fmla="*/ 170593 h 450627"/>
                <a:gd name="connsiteX201" fmla="*/ 441103 w 641413"/>
                <a:gd name="connsiteY201" fmla="*/ 172403 h 450627"/>
                <a:gd name="connsiteX202" fmla="*/ 446532 w 641413"/>
                <a:gd name="connsiteY202" fmla="*/ 171736 h 450627"/>
                <a:gd name="connsiteX203" fmla="*/ 451390 w 641413"/>
                <a:gd name="connsiteY203" fmla="*/ 167354 h 450627"/>
                <a:gd name="connsiteX204" fmla="*/ 456819 w 641413"/>
                <a:gd name="connsiteY204" fmla="*/ 166688 h 450627"/>
                <a:gd name="connsiteX205" fmla="*/ 456152 w 641413"/>
                <a:gd name="connsiteY205" fmla="*/ 161354 h 450627"/>
                <a:gd name="connsiteX206" fmla="*/ 463105 w 641413"/>
                <a:gd name="connsiteY206" fmla="*/ 158591 h 450627"/>
                <a:gd name="connsiteX207" fmla="*/ 460534 w 641413"/>
                <a:gd name="connsiteY207" fmla="*/ 153543 h 450627"/>
                <a:gd name="connsiteX208" fmla="*/ 463962 w 641413"/>
                <a:gd name="connsiteY208" fmla="*/ 151257 h 450627"/>
                <a:gd name="connsiteX209" fmla="*/ 467773 w 641413"/>
                <a:gd name="connsiteY209" fmla="*/ 152495 h 450627"/>
                <a:gd name="connsiteX210" fmla="*/ 469106 w 641413"/>
                <a:gd name="connsiteY210" fmla="*/ 148780 h 450627"/>
                <a:gd name="connsiteX211" fmla="*/ 474726 w 641413"/>
                <a:gd name="connsiteY211" fmla="*/ 149828 h 450627"/>
                <a:gd name="connsiteX212" fmla="*/ 476726 w 641413"/>
                <a:gd name="connsiteY212" fmla="*/ 151352 h 450627"/>
                <a:gd name="connsiteX213" fmla="*/ 491109 w 641413"/>
                <a:gd name="connsiteY213" fmla="*/ 149447 h 450627"/>
                <a:gd name="connsiteX214" fmla="*/ 497586 w 641413"/>
                <a:gd name="connsiteY214" fmla="*/ 143161 h 450627"/>
                <a:gd name="connsiteX215" fmla="*/ 495109 w 641413"/>
                <a:gd name="connsiteY215" fmla="*/ 138017 h 450627"/>
                <a:gd name="connsiteX216" fmla="*/ 498443 w 641413"/>
                <a:gd name="connsiteY216" fmla="*/ 135827 h 450627"/>
                <a:gd name="connsiteX217" fmla="*/ 502825 w 641413"/>
                <a:gd name="connsiteY217" fmla="*/ 127921 h 450627"/>
                <a:gd name="connsiteX218" fmla="*/ 504634 w 641413"/>
                <a:gd name="connsiteY218" fmla="*/ 127730 h 450627"/>
                <a:gd name="connsiteX219" fmla="*/ 505396 w 641413"/>
                <a:gd name="connsiteY219" fmla="*/ 133064 h 450627"/>
                <a:gd name="connsiteX220" fmla="*/ 511493 w 641413"/>
                <a:gd name="connsiteY220" fmla="*/ 137731 h 450627"/>
                <a:gd name="connsiteX221" fmla="*/ 511683 w 641413"/>
                <a:gd name="connsiteY221" fmla="*/ 139446 h 450627"/>
                <a:gd name="connsiteX222" fmla="*/ 515302 w 641413"/>
                <a:gd name="connsiteY222" fmla="*/ 138970 h 450627"/>
                <a:gd name="connsiteX223" fmla="*/ 515493 w 641413"/>
                <a:gd name="connsiteY223" fmla="*/ 140779 h 450627"/>
                <a:gd name="connsiteX224" fmla="*/ 517112 w 641413"/>
                <a:gd name="connsiteY224" fmla="*/ 138779 h 450627"/>
                <a:gd name="connsiteX225" fmla="*/ 514635 w 641413"/>
                <a:gd name="connsiteY225" fmla="*/ 133636 h 450627"/>
                <a:gd name="connsiteX226" fmla="*/ 522541 w 641413"/>
                <a:gd name="connsiteY226" fmla="*/ 138017 h 450627"/>
                <a:gd name="connsiteX227" fmla="*/ 527018 w 641413"/>
                <a:gd name="connsiteY227" fmla="*/ 144685 h 450627"/>
                <a:gd name="connsiteX228" fmla="*/ 531971 w 641413"/>
                <a:gd name="connsiteY228" fmla="*/ 140398 h 450627"/>
                <a:gd name="connsiteX229" fmla="*/ 535971 w 641413"/>
                <a:gd name="connsiteY229" fmla="*/ 143542 h 450627"/>
                <a:gd name="connsiteX230" fmla="*/ 535114 w 641413"/>
                <a:gd name="connsiteY230" fmla="*/ 150876 h 450627"/>
                <a:gd name="connsiteX231" fmla="*/ 541020 w 641413"/>
                <a:gd name="connsiteY231" fmla="*/ 153734 h 450627"/>
                <a:gd name="connsiteX232" fmla="*/ 539877 w 641413"/>
                <a:gd name="connsiteY232" fmla="*/ 159353 h 450627"/>
                <a:gd name="connsiteX233" fmla="*/ 547306 w 641413"/>
                <a:gd name="connsiteY233" fmla="*/ 160115 h 450627"/>
                <a:gd name="connsiteX234" fmla="*/ 550736 w 641413"/>
                <a:gd name="connsiteY234" fmla="*/ 157925 h 450627"/>
                <a:gd name="connsiteX235" fmla="*/ 554545 w 641413"/>
                <a:gd name="connsiteY235" fmla="*/ 159258 h 450627"/>
                <a:gd name="connsiteX236" fmla="*/ 562165 w 641413"/>
                <a:gd name="connsiteY236" fmla="*/ 161830 h 450627"/>
                <a:gd name="connsiteX237" fmla="*/ 562832 w 641413"/>
                <a:gd name="connsiteY237" fmla="*/ 167164 h 450627"/>
                <a:gd name="connsiteX238" fmla="*/ 569023 w 641413"/>
                <a:gd name="connsiteY238" fmla="*/ 171831 h 450627"/>
                <a:gd name="connsiteX239" fmla="*/ 574167 w 641413"/>
                <a:gd name="connsiteY239" fmla="*/ 169259 h 450627"/>
                <a:gd name="connsiteX240" fmla="*/ 574643 w 641413"/>
                <a:gd name="connsiteY240" fmla="*/ 172879 h 450627"/>
                <a:gd name="connsiteX241" fmla="*/ 578168 w 641413"/>
                <a:gd name="connsiteY241" fmla="*/ 172403 h 450627"/>
                <a:gd name="connsiteX242" fmla="*/ 585121 w 641413"/>
                <a:gd name="connsiteY242" fmla="*/ 169640 h 450627"/>
                <a:gd name="connsiteX243" fmla="*/ 588264 w 641413"/>
                <a:gd name="connsiteY243" fmla="*/ 165640 h 450627"/>
                <a:gd name="connsiteX244" fmla="*/ 588264 w 641413"/>
                <a:gd name="connsiteY244" fmla="*/ 165640 h 450627"/>
                <a:gd name="connsiteX245" fmla="*/ 593693 w 641413"/>
                <a:gd name="connsiteY245" fmla="*/ 164878 h 450627"/>
                <a:gd name="connsiteX246" fmla="*/ 606266 w 641413"/>
                <a:gd name="connsiteY246" fmla="*/ 163259 h 450627"/>
                <a:gd name="connsiteX247" fmla="*/ 613886 w 641413"/>
                <a:gd name="connsiteY247" fmla="*/ 165830 h 450627"/>
                <a:gd name="connsiteX248" fmla="*/ 611505 w 641413"/>
                <a:gd name="connsiteY248" fmla="*/ 175260 h 450627"/>
                <a:gd name="connsiteX249" fmla="*/ 613124 w 641413"/>
                <a:gd name="connsiteY249" fmla="*/ 187738 h 450627"/>
                <a:gd name="connsiteX250" fmla="*/ 610457 w 641413"/>
                <a:gd name="connsiteY250" fmla="*/ 195263 h 450627"/>
                <a:gd name="connsiteX251" fmla="*/ 621125 w 641413"/>
                <a:gd name="connsiteY251" fmla="*/ 206597 h 450627"/>
                <a:gd name="connsiteX252" fmla="*/ 632841 w 641413"/>
                <a:gd name="connsiteY252" fmla="*/ 212312 h 450627"/>
                <a:gd name="connsiteX253" fmla="*/ 633793 w 641413"/>
                <a:gd name="connsiteY253" fmla="*/ 219456 h 450627"/>
                <a:gd name="connsiteX254" fmla="*/ 641413 w 641413"/>
                <a:gd name="connsiteY254" fmla="*/ 222028 h 450627"/>
                <a:gd name="connsiteX255" fmla="*/ 636556 w 641413"/>
                <a:gd name="connsiteY255" fmla="*/ 226314 h 450627"/>
                <a:gd name="connsiteX256" fmla="*/ 635412 w 641413"/>
                <a:gd name="connsiteY256" fmla="*/ 231838 h 450627"/>
                <a:gd name="connsiteX257" fmla="*/ 638842 w 641413"/>
                <a:gd name="connsiteY257" fmla="*/ 244126 h 450627"/>
                <a:gd name="connsiteX258" fmla="*/ 636651 w 641413"/>
                <a:gd name="connsiteY258" fmla="*/ 255270 h 450627"/>
                <a:gd name="connsiteX259" fmla="*/ 630460 w 641413"/>
                <a:gd name="connsiteY259" fmla="*/ 263366 h 450627"/>
                <a:gd name="connsiteX260" fmla="*/ 626745 w 641413"/>
                <a:gd name="connsiteY260" fmla="*/ 276606 h 450627"/>
                <a:gd name="connsiteX261" fmla="*/ 625887 w 641413"/>
                <a:gd name="connsiteY261" fmla="*/ 283940 h 450627"/>
                <a:gd name="connsiteX262" fmla="*/ 629031 w 641413"/>
                <a:gd name="connsiteY262" fmla="*/ 294322 h 450627"/>
                <a:gd name="connsiteX263" fmla="*/ 627983 w 641413"/>
                <a:gd name="connsiteY263" fmla="*/ 299942 h 450627"/>
                <a:gd name="connsiteX264" fmla="*/ 623506 w 641413"/>
                <a:gd name="connsiteY264" fmla="*/ 307753 h 450627"/>
                <a:gd name="connsiteX265" fmla="*/ 617125 w 641413"/>
                <a:gd name="connsiteY265" fmla="*/ 328613 h 450627"/>
                <a:gd name="connsiteX266" fmla="*/ 615219 w 641413"/>
                <a:gd name="connsiteY266" fmla="*/ 341567 h 450627"/>
                <a:gd name="connsiteX267" fmla="*/ 601503 w 641413"/>
                <a:gd name="connsiteY267" fmla="*/ 348805 h 450627"/>
                <a:gd name="connsiteX268" fmla="*/ 586264 w 641413"/>
                <a:gd name="connsiteY268" fmla="*/ 343567 h 450627"/>
                <a:gd name="connsiteX269" fmla="*/ 573691 w 641413"/>
                <a:gd name="connsiteY269" fmla="*/ 345186 h 450627"/>
                <a:gd name="connsiteX270" fmla="*/ 555212 w 641413"/>
                <a:gd name="connsiteY270" fmla="*/ 344043 h 450627"/>
                <a:gd name="connsiteX271" fmla="*/ 553688 w 641413"/>
                <a:gd name="connsiteY271" fmla="*/ 346043 h 450627"/>
                <a:gd name="connsiteX272" fmla="*/ 550354 w 641413"/>
                <a:gd name="connsiteY272" fmla="*/ 348329 h 450627"/>
                <a:gd name="connsiteX273" fmla="*/ 522922 w 641413"/>
                <a:gd name="connsiteY273" fmla="*/ 348329 h 450627"/>
                <a:gd name="connsiteX274" fmla="*/ 522732 w 641413"/>
                <a:gd name="connsiteY274" fmla="*/ 360997 h 450627"/>
                <a:gd name="connsiteX275" fmla="*/ 517874 w 641413"/>
                <a:gd name="connsiteY275" fmla="*/ 365284 h 450627"/>
                <a:gd name="connsiteX276" fmla="*/ 512445 w 641413"/>
                <a:gd name="connsiteY276" fmla="*/ 366046 h 450627"/>
                <a:gd name="connsiteX277" fmla="*/ 499681 w 641413"/>
                <a:gd name="connsiteY277" fmla="*/ 380429 h 450627"/>
                <a:gd name="connsiteX278" fmla="*/ 492347 w 641413"/>
                <a:gd name="connsiteY278" fmla="*/ 394049 h 450627"/>
                <a:gd name="connsiteX279" fmla="*/ 492823 w 641413"/>
                <a:gd name="connsiteY279" fmla="*/ 397573 h 450627"/>
                <a:gd name="connsiteX280" fmla="*/ 487966 w 641413"/>
                <a:gd name="connsiteY280" fmla="*/ 401860 h 450627"/>
                <a:gd name="connsiteX281" fmla="*/ 486632 w 641413"/>
                <a:gd name="connsiteY281" fmla="*/ 405670 h 450627"/>
                <a:gd name="connsiteX282" fmla="*/ 481965 w 641413"/>
                <a:gd name="connsiteY282" fmla="*/ 411766 h 450627"/>
                <a:gd name="connsiteX283" fmla="*/ 468725 w 641413"/>
                <a:gd name="connsiteY283" fmla="*/ 422529 h 450627"/>
                <a:gd name="connsiteX284" fmla="*/ 464344 w 641413"/>
                <a:gd name="connsiteY284" fmla="*/ 430435 h 450627"/>
                <a:gd name="connsiteX285" fmla="*/ 454723 w 641413"/>
                <a:gd name="connsiteY285" fmla="*/ 440722 h 450627"/>
                <a:gd name="connsiteX286" fmla="*/ 441674 w 641413"/>
                <a:gd name="connsiteY286" fmla="*/ 438817 h 450627"/>
                <a:gd name="connsiteX287" fmla="*/ 436245 w 641413"/>
                <a:gd name="connsiteY287" fmla="*/ 439484 h 450627"/>
                <a:gd name="connsiteX288" fmla="*/ 433101 w 641413"/>
                <a:gd name="connsiteY288" fmla="*/ 443579 h 450627"/>
                <a:gd name="connsiteX289" fmla="*/ 427768 w 641413"/>
                <a:gd name="connsiteY289" fmla="*/ 444246 h 450627"/>
                <a:gd name="connsiteX290" fmla="*/ 421291 w 641413"/>
                <a:gd name="connsiteY290" fmla="*/ 450628 h 450627"/>
                <a:gd name="connsiteX291" fmla="*/ 411861 w 641413"/>
                <a:gd name="connsiteY291" fmla="*/ 448246 h 450627"/>
                <a:gd name="connsiteX292" fmla="*/ 402812 w 641413"/>
                <a:gd name="connsiteY292" fmla="*/ 449389 h 45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</a:cxnLst>
              <a:rect l="l" t="t" r="r" b="b"/>
              <a:pathLst>
                <a:path w="641413" h="450627">
                  <a:moveTo>
                    <a:pt x="402812" y="449389"/>
                  </a:moveTo>
                  <a:lnTo>
                    <a:pt x="393096" y="430721"/>
                  </a:lnTo>
                  <a:lnTo>
                    <a:pt x="392144" y="423577"/>
                  </a:lnTo>
                  <a:lnTo>
                    <a:pt x="393954" y="423386"/>
                  </a:lnTo>
                  <a:lnTo>
                    <a:pt x="393668" y="421577"/>
                  </a:lnTo>
                  <a:lnTo>
                    <a:pt x="395001" y="417862"/>
                  </a:lnTo>
                  <a:lnTo>
                    <a:pt x="386048" y="419005"/>
                  </a:lnTo>
                  <a:lnTo>
                    <a:pt x="381952" y="415862"/>
                  </a:lnTo>
                  <a:lnTo>
                    <a:pt x="383286" y="412147"/>
                  </a:lnTo>
                  <a:lnTo>
                    <a:pt x="374237" y="398812"/>
                  </a:lnTo>
                  <a:lnTo>
                    <a:pt x="360140" y="375285"/>
                  </a:lnTo>
                  <a:lnTo>
                    <a:pt x="345757" y="377190"/>
                  </a:lnTo>
                  <a:lnTo>
                    <a:pt x="325184" y="359950"/>
                  </a:lnTo>
                  <a:lnTo>
                    <a:pt x="319850" y="360712"/>
                  </a:lnTo>
                  <a:lnTo>
                    <a:pt x="311562" y="367189"/>
                  </a:lnTo>
                  <a:lnTo>
                    <a:pt x="301657" y="361283"/>
                  </a:lnTo>
                  <a:lnTo>
                    <a:pt x="310039" y="342043"/>
                  </a:lnTo>
                  <a:lnTo>
                    <a:pt x="310896" y="334709"/>
                  </a:lnTo>
                  <a:lnTo>
                    <a:pt x="314039" y="330613"/>
                  </a:lnTo>
                  <a:lnTo>
                    <a:pt x="305657" y="322707"/>
                  </a:lnTo>
                  <a:lnTo>
                    <a:pt x="286226" y="314325"/>
                  </a:lnTo>
                  <a:lnTo>
                    <a:pt x="274415" y="321373"/>
                  </a:lnTo>
                  <a:lnTo>
                    <a:pt x="272129" y="318040"/>
                  </a:lnTo>
                  <a:lnTo>
                    <a:pt x="264414" y="300895"/>
                  </a:lnTo>
                  <a:lnTo>
                    <a:pt x="263842" y="310134"/>
                  </a:lnTo>
                  <a:lnTo>
                    <a:pt x="248126" y="315754"/>
                  </a:lnTo>
                  <a:lnTo>
                    <a:pt x="239744" y="307848"/>
                  </a:lnTo>
                  <a:lnTo>
                    <a:pt x="236601" y="311848"/>
                  </a:lnTo>
                  <a:lnTo>
                    <a:pt x="234315" y="308515"/>
                  </a:lnTo>
                  <a:lnTo>
                    <a:pt x="229457" y="312801"/>
                  </a:lnTo>
                  <a:lnTo>
                    <a:pt x="227647" y="313087"/>
                  </a:lnTo>
                  <a:lnTo>
                    <a:pt x="222504" y="315563"/>
                  </a:lnTo>
                  <a:lnTo>
                    <a:pt x="220408" y="314039"/>
                  </a:lnTo>
                  <a:lnTo>
                    <a:pt x="205454" y="325088"/>
                  </a:lnTo>
                  <a:lnTo>
                    <a:pt x="194786" y="313754"/>
                  </a:lnTo>
                  <a:lnTo>
                    <a:pt x="191262" y="314230"/>
                  </a:lnTo>
                  <a:lnTo>
                    <a:pt x="180594" y="302990"/>
                  </a:lnTo>
                  <a:lnTo>
                    <a:pt x="172498" y="296799"/>
                  </a:lnTo>
                  <a:lnTo>
                    <a:pt x="169069" y="284512"/>
                  </a:lnTo>
                  <a:lnTo>
                    <a:pt x="156686" y="287941"/>
                  </a:lnTo>
                  <a:lnTo>
                    <a:pt x="152495" y="297561"/>
                  </a:lnTo>
                  <a:lnTo>
                    <a:pt x="151543" y="290513"/>
                  </a:lnTo>
                  <a:lnTo>
                    <a:pt x="148209" y="292703"/>
                  </a:lnTo>
                  <a:lnTo>
                    <a:pt x="144304" y="291465"/>
                  </a:lnTo>
                  <a:lnTo>
                    <a:pt x="141256" y="295466"/>
                  </a:lnTo>
                  <a:lnTo>
                    <a:pt x="133350" y="291084"/>
                  </a:lnTo>
                  <a:lnTo>
                    <a:pt x="131350" y="289560"/>
                  </a:lnTo>
                  <a:lnTo>
                    <a:pt x="131064" y="287750"/>
                  </a:lnTo>
                  <a:lnTo>
                    <a:pt x="132397" y="283940"/>
                  </a:lnTo>
                  <a:lnTo>
                    <a:pt x="130397" y="282416"/>
                  </a:lnTo>
                  <a:lnTo>
                    <a:pt x="135064" y="276320"/>
                  </a:lnTo>
                  <a:lnTo>
                    <a:pt x="134588" y="272796"/>
                  </a:lnTo>
                  <a:lnTo>
                    <a:pt x="135636" y="267176"/>
                  </a:lnTo>
                  <a:lnTo>
                    <a:pt x="135160" y="263652"/>
                  </a:lnTo>
                  <a:lnTo>
                    <a:pt x="137541" y="254222"/>
                  </a:lnTo>
                  <a:lnTo>
                    <a:pt x="129730" y="249841"/>
                  </a:lnTo>
                  <a:lnTo>
                    <a:pt x="126587" y="253841"/>
                  </a:lnTo>
                  <a:lnTo>
                    <a:pt x="120491" y="249269"/>
                  </a:lnTo>
                  <a:lnTo>
                    <a:pt x="121825" y="245459"/>
                  </a:lnTo>
                  <a:lnTo>
                    <a:pt x="113729" y="239268"/>
                  </a:lnTo>
                  <a:lnTo>
                    <a:pt x="103632" y="246031"/>
                  </a:lnTo>
                  <a:lnTo>
                    <a:pt x="99536" y="242983"/>
                  </a:lnTo>
                  <a:lnTo>
                    <a:pt x="94392" y="245459"/>
                  </a:lnTo>
                  <a:lnTo>
                    <a:pt x="91630" y="238601"/>
                  </a:lnTo>
                  <a:lnTo>
                    <a:pt x="85820" y="235744"/>
                  </a:lnTo>
                  <a:lnTo>
                    <a:pt x="80867" y="240030"/>
                  </a:lnTo>
                  <a:lnTo>
                    <a:pt x="73438" y="239173"/>
                  </a:lnTo>
                  <a:lnTo>
                    <a:pt x="73723" y="240983"/>
                  </a:lnTo>
                  <a:lnTo>
                    <a:pt x="67818" y="238125"/>
                  </a:lnTo>
                  <a:lnTo>
                    <a:pt x="64960" y="243935"/>
                  </a:lnTo>
                  <a:lnTo>
                    <a:pt x="64675" y="242126"/>
                  </a:lnTo>
                  <a:lnTo>
                    <a:pt x="59531" y="244602"/>
                  </a:lnTo>
                  <a:lnTo>
                    <a:pt x="59246" y="228314"/>
                  </a:lnTo>
                  <a:lnTo>
                    <a:pt x="55150" y="225266"/>
                  </a:lnTo>
                  <a:lnTo>
                    <a:pt x="52197" y="216598"/>
                  </a:lnTo>
                  <a:lnTo>
                    <a:pt x="46863" y="217265"/>
                  </a:lnTo>
                  <a:lnTo>
                    <a:pt x="38100" y="220313"/>
                  </a:lnTo>
                  <a:lnTo>
                    <a:pt x="36862" y="211360"/>
                  </a:lnTo>
                  <a:lnTo>
                    <a:pt x="16669" y="210407"/>
                  </a:lnTo>
                  <a:lnTo>
                    <a:pt x="14002" y="218027"/>
                  </a:lnTo>
                  <a:lnTo>
                    <a:pt x="10668" y="220313"/>
                  </a:lnTo>
                  <a:lnTo>
                    <a:pt x="8191" y="215170"/>
                  </a:lnTo>
                  <a:lnTo>
                    <a:pt x="7620" y="211646"/>
                  </a:lnTo>
                  <a:lnTo>
                    <a:pt x="12097" y="203740"/>
                  </a:lnTo>
                  <a:lnTo>
                    <a:pt x="11621" y="200216"/>
                  </a:lnTo>
                  <a:lnTo>
                    <a:pt x="16383" y="194120"/>
                  </a:lnTo>
                  <a:lnTo>
                    <a:pt x="19240" y="188309"/>
                  </a:lnTo>
                  <a:lnTo>
                    <a:pt x="17526" y="175831"/>
                  </a:lnTo>
                  <a:lnTo>
                    <a:pt x="15335" y="172498"/>
                  </a:lnTo>
                  <a:lnTo>
                    <a:pt x="16192" y="165163"/>
                  </a:lnTo>
                  <a:lnTo>
                    <a:pt x="12097" y="162116"/>
                  </a:lnTo>
                  <a:lnTo>
                    <a:pt x="6477" y="160972"/>
                  </a:lnTo>
                  <a:lnTo>
                    <a:pt x="2096" y="141637"/>
                  </a:lnTo>
                  <a:lnTo>
                    <a:pt x="0" y="140113"/>
                  </a:lnTo>
                  <a:lnTo>
                    <a:pt x="29908" y="130683"/>
                  </a:lnTo>
                  <a:lnTo>
                    <a:pt x="27813" y="129159"/>
                  </a:lnTo>
                  <a:lnTo>
                    <a:pt x="25336" y="124016"/>
                  </a:lnTo>
                  <a:lnTo>
                    <a:pt x="29813" y="116205"/>
                  </a:lnTo>
                  <a:lnTo>
                    <a:pt x="28575" y="107347"/>
                  </a:lnTo>
                  <a:lnTo>
                    <a:pt x="20288" y="99346"/>
                  </a:lnTo>
                  <a:lnTo>
                    <a:pt x="18002" y="96012"/>
                  </a:lnTo>
                  <a:lnTo>
                    <a:pt x="19050" y="90488"/>
                  </a:lnTo>
                  <a:lnTo>
                    <a:pt x="21717" y="82868"/>
                  </a:lnTo>
                  <a:lnTo>
                    <a:pt x="30004" y="76295"/>
                  </a:lnTo>
                  <a:lnTo>
                    <a:pt x="38957" y="75152"/>
                  </a:lnTo>
                  <a:lnTo>
                    <a:pt x="47054" y="66770"/>
                  </a:lnTo>
                  <a:lnTo>
                    <a:pt x="51911" y="62579"/>
                  </a:lnTo>
                  <a:lnTo>
                    <a:pt x="54864" y="56674"/>
                  </a:lnTo>
                  <a:lnTo>
                    <a:pt x="59722" y="52483"/>
                  </a:lnTo>
                  <a:lnTo>
                    <a:pt x="61055" y="48578"/>
                  </a:lnTo>
                  <a:lnTo>
                    <a:pt x="62389" y="44863"/>
                  </a:lnTo>
                  <a:lnTo>
                    <a:pt x="64675" y="48101"/>
                  </a:lnTo>
                  <a:lnTo>
                    <a:pt x="68866" y="38576"/>
                  </a:lnTo>
                  <a:lnTo>
                    <a:pt x="75533" y="34004"/>
                  </a:lnTo>
                  <a:lnTo>
                    <a:pt x="84296" y="31052"/>
                  </a:lnTo>
                  <a:lnTo>
                    <a:pt x="89916" y="32099"/>
                  </a:lnTo>
                  <a:lnTo>
                    <a:pt x="101060" y="19717"/>
                  </a:lnTo>
                  <a:lnTo>
                    <a:pt x="116776" y="14097"/>
                  </a:lnTo>
                  <a:lnTo>
                    <a:pt x="132683" y="10096"/>
                  </a:lnTo>
                  <a:lnTo>
                    <a:pt x="148399" y="4477"/>
                  </a:lnTo>
                  <a:lnTo>
                    <a:pt x="152686" y="9239"/>
                  </a:lnTo>
                  <a:lnTo>
                    <a:pt x="163258" y="6096"/>
                  </a:lnTo>
                  <a:lnTo>
                    <a:pt x="164592" y="2286"/>
                  </a:lnTo>
                  <a:lnTo>
                    <a:pt x="167926" y="0"/>
                  </a:lnTo>
                  <a:lnTo>
                    <a:pt x="180784" y="14669"/>
                  </a:lnTo>
                  <a:lnTo>
                    <a:pt x="188976" y="20860"/>
                  </a:lnTo>
                  <a:lnTo>
                    <a:pt x="203835" y="36957"/>
                  </a:lnTo>
                  <a:lnTo>
                    <a:pt x="202311" y="38957"/>
                  </a:lnTo>
                  <a:lnTo>
                    <a:pt x="204311" y="40577"/>
                  </a:lnTo>
                  <a:lnTo>
                    <a:pt x="211074" y="36004"/>
                  </a:lnTo>
                  <a:lnTo>
                    <a:pt x="214884" y="37338"/>
                  </a:lnTo>
                  <a:lnTo>
                    <a:pt x="219456" y="44005"/>
                  </a:lnTo>
                  <a:lnTo>
                    <a:pt x="218122" y="47816"/>
                  </a:lnTo>
                  <a:lnTo>
                    <a:pt x="222218" y="50863"/>
                  </a:lnTo>
                  <a:lnTo>
                    <a:pt x="228981" y="60865"/>
                  </a:lnTo>
                  <a:lnTo>
                    <a:pt x="230791" y="60579"/>
                  </a:lnTo>
                  <a:lnTo>
                    <a:pt x="232315" y="58579"/>
                  </a:lnTo>
                  <a:lnTo>
                    <a:pt x="234601" y="61913"/>
                  </a:lnTo>
                  <a:lnTo>
                    <a:pt x="238792" y="79534"/>
                  </a:lnTo>
                  <a:lnTo>
                    <a:pt x="243459" y="73438"/>
                  </a:lnTo>
                  <a:lnTo>
                    <a:pt x="255365" y="80963"/>
                  </a:lnTo>
                  <a:lnTo>
                    <a:pt x="253555" y="81153"/>
                  </a:lnTo>
                  <a:lnTo>
                    <a:pt x="255651" y="82677"/>
                  </a:lnTo>
                  <a:lnTo>
                    <a:pt x="250984" y="88773"/>
                  </a:lnTo>
                  <a:lnTo>
                    <a:pt x="260128" y="89345"/>
                  </a:lnTo>
                  <a:lnTo>
                    <a:pt x="263271" y="85344"/>
                  </a:lnTo>
                  <a:lnTo>
                    <a:pt x="273367" y="78581"/>
                  </a:lnTo>
                  <a:lnTo>
                    <a:pt x="278987" y="79629"/>
                  </a:lnTo>
                  <a:lnTo>
                    <a:pt x="287846" y="63913"/>
                  </a:lnTo>
                  <a:lnTo>
                    <a:pt x="292989" y="61436"/>
                  </a:lnTo>
                  <a:lnTo>
                    <a:pt x="297942" y="57150"/>
                  </a:lnTo>
                  <a:lnTo>
                    <a:pt x="308991" y="57531"/>
                  </a:lnTo>
                  <a:lnTo>
                    <a:pt x="314801" y="60388"/>
                  </a:lnTo>
                  <a:lnTo>
                    <a:pt x="318897" y="63437"/>
                  </a:lnTo>
                  <a:lnTo>
                    <a:pt x="323564" y="57436"/>
                  </a:lnTo>
                  <a:lnTo>
                    <a:pt x="330708" y="56483"/>
                  </a:lnTo>
                  <a:lnTo>
                    <a:pt x="336328" y="57531"/>
                  </a:lnTo>
                  <a:lnTo>
                    <a:pt x="336137" y="55721"/>
                  </a:lnTo>
                  <a:lnTo>
                    <a:pt x="341281" y="53245"/>
                  </a:lnTo>
                  <a:lnTo>
                    <a:pt x="352806" y="57150"/>
                  </a:lnTo>
                  <a:lnTo>
                    <a:pt x="353853" y="51626"/>
                  </a:lnTo>
                  <a:lnTo>
                    <a:pt x="356711" y="45720"/>
                  </a:lnTo>
                  <a:lnTo>
                    <a:pt x="363664" y="43053"/>
                  </a:lnTo>
                  <a:lnTo>
                    <a:pt x="373380" y="47149"/>
                  </a:lnTo>
                  <a:lnTo>
                    <a:pt x="380333" y="44482"/>
                  </a:lnTo>
                  <a:lnTo>
                    <a:pt x="389763" y="46863"/>
                  </a:lnTo>
                  <a:lnTo>
                    <a:pt x="394049" y="51721"/>
                  </a:lnTo>
                  <a:lnTo>
                    <a:pt x="395478" y="62389"/>
                  </a:lnTo>
                  <a:lnTo>
                    <a:pt x="400050" y="69056"/>
                  </a:lnTo>
                  <a:lnTo>
                    <a:pt x="384620" y="76581"/>
                  </a:lnTo>
                  <a:lnTo>
                    <a:pt x="387096" y="81629"/>
                  </a:lnTo>
                  <a:lnTo>
                    <a:pt x="385953" y="87249"/>
                  </a:lnTo>
                  <a:lnTo>
                    <a:pt x="383953" y="85630"/>
                  </a:lnTo>
                  <a:lnTo>
                    <a:pt x="378809" y="88106"/>
                  </a:lnTo>
                  <a:lnTo>
                    <a:pt x="377285" y="90202"/>
                  </a:lnTo>
                  <a:lnTo>
                    <a:pt x="379286" y="91726"/>
                  </a:lnTo>
                  <a:lnTo>
                    <a:pt x="379762" y="95250"/>
                  </a:lnTo>
                  <a:lnTo>
                    <a:pt x="374809" y="99536"/>
                  </a:lnTo>
                  <a:lnTo>
                    <a:pt x="378904" y="102679"/>
                  </a:lnTo>
                  <a:lnTo>
                    <a:pt x="377571" y="106489"/>
                  </a:lnTo>
                  <a:lnTo>
                    <a:pt x="383191" y="107537"/>
                  </a:lnTo>
                  <a:lnTo>
                    <a:pt x="386525" y="105251"/>
                  </a:lnTo>
                  <a:lnTo>
                    <a:pt x="388811" y="108585"/>
                  </a:lnTo>
                  <a:lnTo>
                    <a:pt x="385476" y="110871"/>
                  </a:lnTo>
                  <a:lnTo>
                    <a:pt x="391287" y="113729"/>
                  </a:lnTo>
                  <a:lnTo>
                    <a:pt x="390239" y="119253"/>
                  </a:lnTo>
                  <a:lnTo>
                    <a:pt x="392716" y="124396"/>
                  </a:lnTo>
                  <a:lnTo>
                    <a:pt x="395478" y="131254"/>
                  </a:lnTo>
                  <a:lnTo>
                    <a:pt x="397287" y="131064"/>
                  </a:lnTo>
                  <a:lnTo>
                    <a:pt x="395764" y="133064"/>
                  </a:lnTo>
                  <a:lnTo>
                    <a:pt x="399764" y="136112"/>
                  </a:lnTo>
                  <a:lnTo>
                    <a:pt x="406718" y="133445"/>
                  </a:lnTo>
                  <a:lnTo>
                    <a:pt x="417766" y="133826"/>
                  </a:lnTo>
                  <a:lnTo>
                    <a:pt x="419767" y="135350"/>
                  </a:lnTo>
                  <a:lnTo>
                    <a:pt x="424053" y="140208"/>
                  </a:lnTo>
                  <a:lnTo>
                    <a:pt x="428149" y="143256"/>
                  </a:lnTo>
                  <a:lnTo>
                    <a:pt x="427006" y="148876"/>
                  </a:lnTo>
                  <a:lnTo>
                    <a:pt x="429577" y="154019"/>
                  </a:lnTo>
                  <a:lnTo>
                    <a:pt x="427101" y="163354"/>
                  </a:lnTo>
                  <a:lnTo>
                    <a:pt x="428530" y="174022"/>
                  </a:lnTo>
                  <a:lnTo>
                    <a:pt x="440912" y="170593"/>
                  </a:lnTo>
                  <a:lnTo>
                    <a:pt x="441103" y="172403"/>
                  </a:lnTo>
                  <a:lnTo>
                    <a:pt x="446532" y="171736"/>
                  </a:lnTo>
                  <a:lnTo>
                    <a:pt x="451390" y="167354"/>
                  </a:lnTo>
                  <a:lnTo>
                    <a:pt x="456819" y="166688"/>
                  </a:lnTo>
                  <a:lnTo>
                    <a:pt x="456152" y="161354"/>
                  </a:lnTo>
                  <a:lnTo>
                    <a:pt x="463105" y="158591"/>
                  </a:lnTo>
                  <a:lnTo>
                    <a:pt x="460534" y="153543"/>
                  </a:lnTo>
                  <a:lnTo>
                    <a:pt x="463962" y="151257"/>
                  </a:lnTo>
                  <a:lnTo>
                    <a:pt x="467773" y="152495"/>
                  </a:lnTo>
                  <a:lnTo>
                    <a:pt x="469106" y="148780"/>
                  </a:lnTo>
                  <a:lnTo>
                    <a:pt x="474726" y="149828"/>
                  </a:lnTo>
                  <a:lnTo>
                    <a:pt x="476726" y="151352"/>
                  </a:lnTo>
                  <a:lnTo>
                    <a:pt x="491109" y="149447"/>
                  </a:lnTo>
                  <a:lnTo>
                    <a:pt x="497586" y="143161"/>
                  </a:lnTo>
                  <a:lnTo>
                    <a:pt x="495109" y="138017"/>
                  </a:lnTo>
                  <a:lnTo>
                    <a:pt x="498443" y="135827"/>
                  </a:lnTo>
                  <a:lnTo>
                    <a:pt x="502825" y="127921"/>
                  </a:lnTo>
                  <a:lnTo>
                    <a:pt x="504634" y="127730"/>
                  </a:lnTo>
                  <a:lnTo>
                    <a:pt x="505396" y="133064"/>
                  </a:lnTo>
                  <a:lnTo>
                    <a:pt x="511493" y="137731"/>
                  </a:lnTo>
                  <a:lnTo>
                    <a:pt x="511683" y="139446"/>
                  </a:lnTo>
                  <a:lnTo>
                    <a:pt x="515302" y="138970"/>
                  </a:lnTo>
                  <a:lnTo>
                    <a:pt x="515493" y="140779"/>
                  </a:lnTo>
                  <a:lnTo>
                    <a:pt x="517112" y="138779"/>
                  </a:lnTo>
                  <a:lnTo>
                    <a:pt x="514635" y="133636"/>
                  </a:lnTo>
                  <a:lnTo>
                    <a:pt x="522541" y="138017"/>
                  </a:lnTo>
                  <a:lnTo>
                    <a:pt x="527018" y="144685"/>
                  </a:lnTo>
                  <a:lnTo>
                    <a:pt x="531971" y="140398"/>
                  </a:lnTo>
                  <a:lnTo>
                    <a:pt x="535971" y="143542"/>
                  </a:lnTo>
                  <a:lnTo>
                    <a:pt x="535114" y="150876"/>
                  </a:lnTo>
                  <a:lnTo>
                    <a:pt x="541020" y="153734"/>
                  </a:lnTo>
                  <a:lnTo>
                    <a:pt x="539877" y="159353"/>
                  </a:lnTo>
                  <a:lnTo>
                    <a:pt x="547306" y="160115"/>
                  </a:lnTo>
                  <a:lnTo>
                    <a:pt x="550736" y="157925"/>
                  </a:lnTo>
                  <a:lnTo>
                    <a:pt x="554545" y="159258"/>
                  </a:lnTo>
                  <a:lnTo>
                    <a:pt x="562165" y="161830"/>
                  </a:lnTo>
                  <a:lnTo>
                    <a:pt x="562832" y="167164"/>
                  </a:lnTo>
                  <a:lnTo>
                    <a:pt x="569023" y="171831"/>
                  </a:lnTo>
                  <a:lnTo>
                    <a:pt x="574167" y="169259"/>
                  </a:lnTo>
                  <a:lnTo>
                    <a:pt x="574643" y="172879"/>
                  </a:lnTo>
                  <a:lnTo>
                    <a:pt x="578168" y="172403"/>
                  </a:lnTo>
                  <a:lnTo>
                    <a:pt x="585121" y="169640"/>
                  </a:lnTo>
                  <a:lnTo>
                    <a:pt x="588264" y="165640"/>
                  </a:lnTo>
                  <a:lnTo>
                    <a:pt x="588264" y="165640"/>
                  </a:lnTo>
                  <a:lnTo>
                    <a:pt x="593693" y="164878"/>
                  </a:lnTo>
                  <a:lnTo>
                    <a:pt x="606266" y="163259"/>
                  </a:lnTo>
                  <a:lnTo>
                    <a:pt x="613886" y="165830"/>
                  </a:lnTo>
                  <a:lnTo>
                    <a:pt x="611505" y="175260"/>
                  </a:lnTo>
                  <a:lnTo>
                    <a:pt x="613124" y="187738"/>
                  </a:lnTo>
                  <a:lnTo>
                    <a:pt x="610457" y="195263"/>
                  </a:lnTo>
                  <a:lnTo>
                    <a:pt x="621125" y="206597"/>
                  </a:lnTo>
                  <a:lnTo>
                    <a:pt x="632841" y="212312"/>
                  </a:lnTo>
                  <a:lnTo>
                    <a:pt x="633793" y="219456"/>
                  </a:lnTo>
                  <a:lnTo>
                    <a:pt x="641413" y="222028"/>
                  </a:lnTo>
                  <a:lnTo>
                    <a:pt x="636556" y="226314"/>
                  </a:lnTo>
                  <a:lnTo>
                    <a:pt x="635412" y="231838"/>
                  </a:lnTo>
                  <a:lnTo>
                    <a:pt x="638842" y="244126"/>
                  </a:lnTo>
                  <a:lnTo>
                    <a:pt x="636651" y="255270"/>
                  </a:lnTo>
                  <a:lnTo>
                    <a:pt x="630460" y="263366"/>
                  </a:lnTo>
                  <a:lnTo>
                    <a:pt x="626745" y="276606"/>
                  </a:lnTo>
                  <a:lnTo>
                    <a:pt x="625887" y="283940"/>
                  </a:lnTo>
                  <a:lnTo>
                    <a:pt x="629031" y="294322"/>
                  </a:lnTo>
                  <a:lnTo>
                    <a:pt x="627983" y="299942"/>
                  </a:lnTo>
                  <a:lnTo>
                    <a:pt x="623506" y="307753"/>
                  </a:lnTo>
                  <a:lnTo>
                    <a:pt x="617125" y="328613"/>
                  </a:lnTo>
                  <a:lnTo>
                    <a:pt x="615219" y="341567"/>
                  </a:lnTo>
                  <a:lnTo>
                    <a:pt x="601503" y="348805"/>
                  </a:lnTo>
                  <a:lnTo>
                    <a:pt x="586264" y="343567"/>
                  </a:lnTo>
                  <a:lnTo>
                    <a:pt x="573691" y="345186"/>
                  </a:lnTo>
                  <a:lnTo>
                    <a:pt x="555212" y="344043"/>
                  </a:lnTo>
                  <a:lnTo>
                    <a:pt x="553688" y="346043"/>
                  </a:lnTo>
                  <a:lnTo>
                    <a:pt x="550354" y="348329"/>
                  </a:lnTo>
                  <a:lnTo>
                    <a:pt x="522922" y="348329"/>
                  </a:lnTo>
                  <a:lnTo>
                    <a:pt x="522732" y="360997"/>
                  </a:lnTo>
                  <a:lnTo>
                    <a:pt x="517874" y="365284"/>
                  </a:lnTo>
                  <a:lnTo>
                    <a:pt x="512445" y="366046"/>
                  </a:lnTo>
                  <a:lnTo>
                    <a:pt x="499681" y="380429"/>
                  </a:lnTo>
                  <a:lnTo>
                    <a:pt x="492347" y="394049"/>
                  </a:lnTo>
                  <a:lnTo>
                    <a:pt x="492823" y="397573"/>
                  </a:lnTo>
                  <a:lnTo>
                    <a:pt x="487966" y="401860"/>
                  </a:lnTo>
                  <a:lnTo>
                    <a:pt x="486632" y="405670"/>
                  </a:lnTo>
                  <a:lnTo>
                    <a:pt x="481965" y="411766"/>
                  </a:lnTo>
                  <a:lnTo>
                    <a:pt x="468725" y="422529"/>
                  </a:lnTo>
                  <a:lnTo>
                    <a:pt x="464344" y="430435"/>
                  </a:lnTo>
                  <a:lnTo>
                    <a:pt x="454723" y="440722"/>
                  </a:lnTo>
                  <a:lnTo>
                    <a:pt x="441674" y="438817"/>
                  </a:lnTo>
                  <a:lnTo>
                    <a:pt x="436245" y="439484"/>
                  </a:lnTo>
                  <a:lnTo>
                    <a:pt x="433101" y="443579"/>
                  </a:lnTo>
                  <a:lnTo>
                    <a:pt x="427768" y="444246"/>
                  </a:lnTo>
                  <a:lnTo>
                    <a:pt x="421291" y="450628"/>
                  </a:lnTo>
                  <a:lnTo>
                    <a:pt x="411861" y="448246"/>
                  </a:lnTo>
                  <a:lnTo>
                    <a:pt x="402812" y="44938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sp>
        <p:nvSpPr>
          <p:cNvPr id="4" name="TextovéPole 3">
            <a:extLst>
              <a:ext uri="{FF2B5EF4-FFF2-40B4-BE49-F238E27FC236}">
                <a16:creationId xmlns:a16="http://schemas.microsoft.com/office/drawing/2014/main" id="{D46ABE6F-55CB-DEF4-7FDF-2E17E630259E}"/>
              </a:ext>
            </a:extLst>
          </p:cNvPr>
          <p:cNvSpPr txBox="1"/>
          <p:nvPr userDrawn="1"/>
        </p:nvSpPr>
        <p:spPr>
          <a:xfrm>
            <a:off x="8961979" y="614112"/>
            <a:ext cx="31362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cs-CZ" sz="1400">
                <a:solidFill>
                  <a:srgbClr val="315A82"/>
                </a:solidFill>
              </a:rPr>
              <a:t>Aktualizováno dne: 24. 7. 2024</a:t>
            </a:r>
          </a:p>
        </p:txBody>
      </p:sp>
    </p:spTree>
    <p:extLst>
      <p:ext uri="{BB962C8B-B14F-4D97-AF65-F5344CB8AC3E}">
        <p14:creationId xmlns:p14="http://schemas.microsoft.com/office/powerpoint/2010/main" val="161949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642783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2087514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586810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04284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28708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942379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382968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526539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678134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0018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139608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44022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564633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506881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7790285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0788277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1E9F78-E2CE-4E8B-BE9E-D684648B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E5DDF9-EF30-4D78-811A-73ED0762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501578-6596-47E2-A888-C9138A57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7DA9367-A77A-4DD8-A455-6B8AA14E5B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897" y="6329435"/>
            <a:ext cx="610086" cy="40327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BAD892B-E80F-4F2B-84EB-5AEF368BA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661" y="6315280"/>
            <a:ext cx="447015" cy="43158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D92C38A-ACF3-4511-83B2-BBC8D3BC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76357"/>
            <a:ext cx="12077699" cy="83235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C22728"/>
                </a:solidFill>
                <a:effectLst/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6E1183-66C6-4A27-95E6-796A78D36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68" y="2201678"/>
            <a:ext cx="10515600" cy="2143935"/>
          </a:xfrm>
        </p:spPr>
        <p:txBody>
          <a:bodyPr/>
          <a:lstStyle>
            <a:lvl1pPr>
              <a:defRPr sz="3200" b="1">
                <a:solidFill>
                  <a:srgbClr val="232C77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3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26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6371CE85-3C48-4067-84BD-19347C58EFB5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5B432300-D56C-43FA-B60E-02B43833B4F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94B4D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4F58D6F-F4F6-4AB7-B9D7-2015CEF38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85751"/>
            <a:ext cx="10515600" cy="777240"/>
          </a:xfrm>
        </p:spPr>
        <p:txBody>
          <a:bodyPr anchor="b">
            <a:normAutofit/>
          </a:bodyPr>
          <a:lstStyle>
            <a:lvl1pPr>
              <a:defRPr sz="3200">
                <a:solidFill>
                  <a:srgbClr val="232C77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C4274D-4CC4-4057-938D-BE8076BC9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59565"/>
            <a:ext cx="10515600" cy="44300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37AA9A-488A-4315-90BC-B51744924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E6F3EA5-98D7-41B0-A08C-43B794AB1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B96EA8-5A02-4D79-9E28-F34D5DD4B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55799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214639-86F0-4610-AEDE-BCAFC7BB9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DBD5DD-9692-44CC-A948-EC20F5CCC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E028D73-E3A6-4DDA-A109-63B37A71B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8CDA8AA-1F63-4AFF-B6EC-32087350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B8A31C7-1544-4D7D-8873-9B612709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34E1AB3-6DE3-4489-9F3F-3BDB9F502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685821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4782BE-CC23-4AAD-93CC-A66DF46A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284452-8A83-4E56-96E9-F1805944B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EE35199-C4F4-4A17-B23A-5AF8FDED6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0BDAD5E-8AEE-4DDD-B75E-31966FC29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1CA4CCB-5D30-4AB4-8C7B-71FC318E34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474A756-D0A8-41F1-B10B-9E15D5F9E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287B86C-E8BA-4276-B884-E64D8210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2D21218-AE48-4494-A290-2C5C8B7F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591718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A6975C-3203-4753-9BFF-E8FFCB6C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859B1E9-7BF2-4853-A014-44A9CED4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F0510A4-CB32-4DE6-B293-EFC7F3DD7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C0DE08E-2CF1-4F26-8A8E-41094C578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649857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A94D742-B739-45AE-9C02-F20D70F1C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6F8C3FD-B1CE-4D53-A0DC-4028158BA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5530D2C-02EF-4EA6-ADB5-5FDDFFA1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221885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B1F378-FCF3-4DCE-85EA-7E1DBD3B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1C0664-DB76-461D-8CA9-7DA097034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5E5908B-5222-437A-8B46-1E2FB0B88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0A9E425-112E-4DBD-BF2C-ECDE1710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049A9BA-E18C-4214-AC4A-21BBD8046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E373984-D22B-407F-BE10-617F79989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175686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DCFDAE-DCC0-4AFE-981B-34763322E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544AC64-94B9-4657-9843-DEAF09987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BBC1403-ADBC-40FD-8C2E-BBFF329B4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5958DDA-105C-4E77-89BF-5CA36DA2C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8FE356A-E6D0-4FE1-B0BF-DCE642A2B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1A6D7E2-8E2C-4C8B-A3C6-DD3755AEE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810897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3A4851-222D-4C44-A2BD-3D75F71D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901D2F-63DE-4B03-AB8A-FADCDF967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2E39B44-7488-423B-B208-9029E737D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1ECF74A-F18C-4ED1-B437-39AFD352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0A19F4-1EF1-4C3C-AB76-70BACA216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99786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8903EFB-A207-4DA7-AD65-9D7F806C5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B5304D6-B966-40CD-88F2-CBFD20F09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4096BF-5AD4-403F-B13C-74E4D21D0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7A45EB2-49A1-457F-90B4-8BEAB4C46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F5FD90-E661-40AB-94F6-CE3338263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447284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5329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70960" y="6530303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Datové agendy Národního zdravotnického informačního systému (NZIS)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36111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Obrázek 54">
            <a:extLst>
              <a:ext uri="{FF2B5EF4-FFF2-40B4-BE49-F238E27FC236}">
                <a16:creationId xmlns:a16="http://schemas.microsoft.com/office/drawing/2014/main" id="{DCC0342D-E6FF-5911-381E-40FA1B1AB7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2477" y="1171132"/>
            <a:ext cx="11687045" cy="557832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3DA99E6-D5CB-48B1-3682-FCCD916E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486" y="479807"/>
            <a:ext cx="9829800" cy="594360"/>
          </a:xfrm>
        </p:spPr>
        <p:txBody>
          <a:bodyPr anchor="b">
            <a:no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12675-DAED-0605-C432-CDA6FAB00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6149-1C17-44F2-A69F-4D33D52D293C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FF75AEA-E091-D3DF-65DF-4B0563970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46F9B9-A398-B552-BD85-84F2269295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97" y="1443691"/>
            <a:ext cx="1163559" cy="452898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F0AB423A-2A82-8F1A-E697-FFE97D9237D7}"/>
              </a:ext>
            </a:extLst>
          </p:cNvPr>
          <p:cNvSpPr/>
          <p:nvPr userDrawn="1"/>
        </p:nvSpPr>
        <p:spPr>
          <a:xfrm>
            <a:off x="0" y="5931526"/>
            <a:ext cx="9438851" cy="6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3170257C-7718-35A0-3C87-D5CE3DB00B3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105800" y="517121"/>
            <a:ext cx="720000" cy="720000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E52B272F-DD04-96FE-BD47-43E38CA6F3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26682" y="566549"/>
            <a:ext cx="720000" cy="720000"/>
          </a:xfrm>
          <a:prstGeom prst="rect">
            <a:avLst/>
          </a:prstGeom>
        </p:spPr>
      </p:pic>
      <p:sp>
        <p:nvSpPr>
          <p:cNvPr id="24" name="Volný tvar 6">
            <a:extLst>
              <a:ext uri="{FF2B5EF4-FFF2-40B4-BE49-F238E27FC236}">
                <a16:creationId xmlns:a16="http://schemas.microsoft.com/office/drawing/2014/main" id="{5D03160A-FC28-EE59-EC41-680C6C31A804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0B73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Volný tvar 18">
            <a:extLst>
              <a:ext uri="{FF2B5EF4-FFF2-40B4-BE49-F238E27FC236}">
                <a16:creationId xmlns:a16="http://schemas.microsoft.com/office/drawing/2014/main" id="{72A2C73C-529C-9F8D-AF71-B3D8F0E85984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6" name="Volný tvar 19">
            <a:extLst>
              <a:ext uri="{FF2B5EF4-FFF2-40B4-BE49-F238E27FC236}">
                <a16:creationId xmlns:a16="http://schemas.microsoft.com/office/drawing/2014/main" id="{6A0AFF55-E779-0097-F492-875ED151F70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F57AA32-63A5-350F-2CBF-E9DA894D536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434" y="1460269"/>
            <a:ext cx="1198713" cy="288000"/>
          </a:xfrm>
          <a:prstGeom prst="rect">
            <a:avLst/>
          </a:prstGeom>
        </p:spPr>
      </p:pic>
      <p:grpSp>
        <p:nvGrpSpPr>
          <p:cNvPr id="29" name="Skupina 28">
            <a:extLst>
              <a:ext uri="{FF2B5EF4-FFF2-40B4-BE49-F238E27FC236}">
                <a16:creationId xmlns:a16="http://schemas.microsoft.com/office/drawing/2014/main" id="{747D225C-DD69-E8B1-9EA8-70770FD04634}"/>
              </a:ext>
            </a:extLst>
          </p:cNvPr>
          <p:cNvGrpSpPr/>
          <p:nvPr userDrawn="1"/>
        </p:nvGrpSpPr>
        <p:grpSpPr>
          <a:xfrm>
            <a:off x="7756119" y="6272375"/>
            <a:ext cx="4176775" cy="399218"/>
            <a:chOff x="7767225" y="6272375"/>
            <a:chExt cx="4176775" cy="399218"/>
          </a:xfrm>
        </p:grpSpPr>
        <p:pic>
          <p:nvPicPr>
            <p:cNvPr id="30" name="Obrázek 29">
              <a:extLst>
                <a:ext uri="{FF2B5EF4-FFF2-40B4-BE49-F238E27FC236}">
                  <a16:creationId xmlns:a16="http://schemas.microsoft.com/office/drawing/2014/main" id="{05792237-795F-9419-02C1-CFE29D08EA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0046" y="6272375"/>
              <a:ext cx="603954" cy="399218"/>
            </a:xfrm>
            <a:prstGeom prst="rect">
              <a:avLst/>
            </a:prstGeom>
          </p:spPr>
        </p:pic>
        <p:pic>
          <p:nvPicPr>
            <p:cNvPr id="31" name="Obrázek 30">
              <a:extLst>
                <a:ext uri="{FF2B5EF4-FFF2-40B4-BE49-F238E27FC236}">
                  <a16:creationId xmlns:a16="http://schemas.microsoft.com/office/drawing/2014/main" id="{DA7E6569-CB9A-57BD-AC7E-28826CDCF5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7225" y="6370983"/>
              <a:ext cx="3170928" cy="277776"/>
            </a:xfrm>
            <a:prstGeom prst="rect">
              <a:avLst/>
            </a:prstGeom>
          </p:spPr>
        </p:pic>
      </p:grp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9639A485-783B-E1A8-BFD7-DB6E03FAB831}"/>
              </a:ext>
            </a:extLst>
          </p:cNvPr>
          <p:cNvGrpSpPr/>
          <p:nvPr userDrawn="1"/>
        </p:nvGrpSpPr>
        <p:grpSpPr>
          <a:xfrm>
            <a:off x="11417641" y="3085921"/>
            <a:ext cx="609600" cy="477423"/>
            <a:chOff x="11508259" y="3171939"/>
            <a:chExt cx="609600" cy="477423"/>
          </a:xfrm>
        </p:grpSpPr>
        <p:sp>
          <p:nvSpPr>
            <p:cNvPr id="35" name="Obdélník: se zakulacenými rohy 34">
              <a:extLst>
                <a:ext uri="{FF2B5EF4-FFF2-40B4-BE49-F238E27FC236}">
                  <a16:creationId xmlns:a16="http://schemas.microsoft.com/office/drawing/2014/main" id="{90F845A1-705E-9F71-505E-D822CA24518E}"/>
                </a:ext>
              </a:extLst>
            </p:cNvPr>
            <p:cNvSpPr/>
            <p:nvPr userDrawn="1"/>
          </p:nvSpPr>
          <p:spPr>
            <a:xfrm>
              <a:off x="11508259" y="3171939"/>
              <a:ext cx="609600" cy="47742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36" name="Obrázek 35">
              <a:extLst>
                <a:ext uri="{FF2B5EF4-FFF2-40B4-BE49-F238E27FC236}">
                  <a16:creationId xmlns:a16="http://schemas.microsoft.com/office/drawing/2014/main" id="{A1833201-2251-8F17-7AFB-9C6CCA573F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01260" y="3212650"/>
              <a:ext cx="396000" cy="396000"/>
            </a:xfrm>
            <a:prstGeom prst="rect">
              <a:avLst/>
            </a:prstGeom>
          </p:spPr>
        </p:pic>
      </p:grpSp>
      <p:grpSp>
        <p:nvGrpSpPr>
          <p:cNvPr id="37" name="Skupina 36">
            <a:extLst>
              <a:ext uri="{FF2B5EF4-FFF2-40B4-BE49-F238E27FC236}">
                <a16:creationId xmlns:a16="http://schemas.microsoft.com/office/drawing/2014/main" id="{EF000C5B-18E4-532C-E0E0-683474DA4ECB}"/>
              </a:ext>
            </a:extLst>
          </p:cNvPr>
          <p:cNvGrpSpPr/>
          <p:nvPr userDrawn="1"/>
        </p:nvGrpSpPr>
        <p:grpSpPr>
          <a:xfrm>
            <a:off x="11417641" y="4224575"/>
            <a:ext cx="609600" cy="477423"/>
            <a:chOff x="11508259" y="4341438"/>
            <a:chExt cx="609600" cy="477423"/>
          </a:xfrm>
        </p:grpSpPr>
        <p:sp>
          <p:nvSpPr>
            <p:cNvPr id="38" name="Obdélník: se zakulacenými rohy 37">
              <a:extLst>
                <a:ext uri="{FF2B5EF4-FFF2-40B4-BE49-F238E27FC236}">
                  <a16:creationId xmlns:a16="http://schemas.microsoft.com/office/drawing/2014/main" id="{B9483FF7-FFA5-F5FF-ACDF-FB2CFCF5A5E5}"/>
                </a:ext>
              </a:extLst>
            </p:cNvPr>
            <p:cNvSpPr/>
            <p:nvPr userDrawn="1"/>
          </p:nvSpPr>
          <p:spPr>
            <a:xfrm>
              <a:off x="11508259" y="4341438"/>
              <a:ext cx="609600" cy="47742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39" name="Picture 24">
              <a:extLst>
                <a:ext uri="{FF2B5EF4-FFF2-40B4-BE49-F238E27FC236}">
                  <a16:creationId xmlns:a16="http://schemas.microsoft.com/office/drawing/2014/main" id="{6C92E9E7-2EBB-2CC5-EE60-747ADDF7FD8D}"/>
                </a:ext>
              </a:extLst>
            </p:cNvPr>
            <p:cNvPicPr>
              <a:picLocks noChangeAspect="1" noChangeArrowheads="1"/>
            </p:cNvPicPr>
            <p:nvPr userDrawn="1">
              <p:custDataLst>
                <p:tags r:id="rId1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1601260" y="4435295"/>
              <a:ext cx="432000" cy="2897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4" name="Obdélník: se zakulacenými rohy 43">
            <a:extLst>
              <a:ext uri="{FF2B5EF4-FFF2-40B4-BE49-F238E27FC236}">
                <a16:creationId xmlns:a16="http://schemas.microsoft.com/office/drawing/2014/main" id="{75EB137C-14D5-1252-2F12-37DAEB5FFC5A}"/>
              </a:ext>
            </a:extLst>
          </p:cNvPr>
          <p:cNvSpPr/>
          <p:nvPr userDrawn="1"/>
        </p:nvSpPr>
        <p:spPr>
          <a:xfrm>
            <a:off x="0" y="5896064"/>
            <a:ext cx="12193200" cy="64800"/>
          </a:xfrm>
          <a:prstGeom prst="roundRect">
            <a:avLst/>
          </a:prstGeom>
          <a:solidFill>
            <a:srgbClr val="0B73B5"/>
          </a:solidFill>
          <a:ln w="12700" cap="flat" cmpd="sng" algn="ctr">
            <a:solidFill>
              <a:srgbClr val="0B73B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bdélník: se zakulacenými rohy 45">
            <a:extLst>
              <a:ext uri="{FF2B5EF4-FFF2-40B4-BE49-F238E27FC236}">
                <a16:creationId xmlns:a16="http://schemas.microsoft.com/office/drawing/2014/main" id="{25258912-FF0A-0CA3-A208-F33991492101}"/>
              </a:ext>
            </a:extLst>
          </p:cNvPr>
          <p:cNvSpPr/>
          <p:nvPr userDrawn="1"/>
        </p:nvSpPr>
        <p:spPr>
          <a:xfrm>
            <a:off x="8534283" y="5896064"/>
            <a:ext cx="1692000" cy="648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Grafický objekt 46" descr="Rodina se dvěma dětmi se souvislou výplní">
            <a:extLst>
              <a:ext uri="{FF2B5EF4-FFF2-40B4-BE49-F238E27FC236}">
                <a16:creationId xmlns:a16="http://schemas.microsoft.com/office/drawing/2014/main" id="{DBFC2B45-483B-BEF5-5C19-38D9A4A36FB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34514" y="4643028"/>
            <a:ext cx="1901134" cy="1901134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7C94689E-5128-9ADB-8D27-CDF7B896F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544" y="5607609"/>
            <a:ext cx="7325161" cy="670584"/>
          </a:xfrm>
        </p:spPr>
        <p:txBody>
          <a:bodyPr anchor="ctr"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27" name="Volný tvar 17">
            <a:extLst>
              <a:ext uri="{FF2B5EF4-FFF2-40B4-BE49-F238E27FC236}">
                <a16:creationId xmlns:a16="http://schemas.microsoft.com/office/drawing/2014/main" id="{07661CDD-C2BF-D2B2-906F-FF09C7A42C97}"/>
              </a:ext>
            </a:extLst>
          </p:cNvPr>
          <p:cNvSpPr/>
          <p:nvPr userDrawn="1"/>
        </p:nvSpPr>
        <p:spPr>
          <a:xfrm rot="10800000">
            <a:off x="-9428" y="4390332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0B73B5"/>
          </a:solidFill>
          <a:ln>
            <a:solidFill>
              <a:srgbClr val="0B73B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114181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5F550A4E-5119-DC1E-D3CA-AB6985EED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51996"/>
            <a:ext cx="12192000" cy="3987015"/>
          </a:xfrm>
          <a:prstGeom prst="rect">
            <a:avLst/>
          </a:prstGeom>
        </p:spPr>
      </p:pic>
      <p:sp>
        <p:nvSpPr>
          <p:cNvPr id="8" name="Obdélník: se zakulacenými rohy na opačné straně 7">
            <a:extLst>
              <a:ext uri="{FF2B5EF4-FFF2-40B4-BE49-F238E27FC236}">
                <a16:creationId xmlns:a16="http://schemas.microsoft.com/office/drawing/2014/main" id="{A0C6107E-AA66-81D1-4996-94459103EF54}"/>
              </a:ext>
            </a:extLst>
          </p:cNvPr>
          <p:cNvSpPr/>
          <p:nvPr userDrawn="1"/>
        </p:nvSpPr>
        <p:spPr>
          <a:xfrm flipV="1">
            <a:off x="-4680" y="759090"/>
            <a:ext cx="6911869" cy="2979191"/>
          </a:xfrm>
          <a:prstGeom prst="round2DiagRect">
            <a:avLst>
              <a:gd name="adj1" fmla="val 50000"/>
              <a:gd name="adj2" fmla="val 10166"/>
            </a:avLst>
          </a:prstGeom>
          <a:solidFill>
            <a:srgbClr val="0B73B5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9FCD76A-4016-BA8A-B496-655B3EA6A3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4680" y="768350"/>
            <a:ext cx="6911869" cy="297919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D10FFEA-F910-0B63-06BC-2252193B13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B73B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A92F7BCE-86BC-4225-1F30-9131B4D549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5847" y="6041851"/>
            <a:ext cx="576000" cy="576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2058DD9-8B58-4658-C7FF-AE0150F4ACF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42614" y="6072759"/>
            <a:ext cx="576000" cy="576000"/>
          </a:xfrm>
          <a:prstGeom prst="rect">
            <a:avLst/>
          </a:prstGeom>
        </p:spPr>
      </p:pic>
      <p:pic>
        <p:nvPicPr>
          <p:cNvPr id="1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A792C3E-8F56-B068-E4EE-61533D9B0E2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748" y="286817"/>
            <a:ext cx="786158" cy="306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51E75B87-D081-9FDA-0F81-61741650800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002" y="253865"/>
            <a:ext cx="1198713" cy="288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266CF4B7-C0DD-9C6E-FFD7-6099EC3170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7449" y="300990"/>
            <a:ext cx="2101765" cy="180000"/>
          </a:xfrm>
          <a:prstGeom prst="rect">
            <a:avLst/>
          </a:prstGeom>
        </p:spPr>
      </p:pic>
      <p:pic>
        <p:nvPicPr>
          <p:cNvPr id="17" name="Grafický objekt 4">
            <a:extLst>
              <a:ext uri="{FF2B5EF4-FFF2-40B4-BE49-F238E27FC236}">
                <a16:creationId xmlns:a16="http://schemas.microsoft.com/office/drawing/2014/main" id="{6D056CEF-641F-4B3E-1E5B-A105CB0BA4A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20877" y="220913"/>
            <a:ext cx="299337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9343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5B63FAE-4D1A-7847-99EF-E29BF88A0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2F156749-F1E5-BCED-415E-69FBAC6931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840" y="6425889"/>
            <a:ext cx="411229" cy="270000"/>
          </a:xfrm>
          <a:prstGeom prst="rect">
            <a:avLst/>
          </a:prstGeom>
        </p:spPr>
      </p:pic>
      <p:cxnSp>
        <p:nvCxnSpPr>
          <p:cNvPr id="10" name="Přímá spojnice 3">
            <a:extLst>
              <a:ext uri="{FF2B5EF4-FFF2-40B4-BE49-F238E27FC236}">
                <a16:creationId xmlns:a16="http://schemas.microsoft.com/office/drawing/2014/main" id="{D79E4EC9-6044-AFC7-F60C-04725E2D272B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616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42AECC1-555A-FCE2-223C-07A7F45AAB75}"/>
              </a:ext>
            </a:extLst>
          </p:cNvPr>
          <p:cNvSpPr/>
          <p:nvPr userDrawn="1"/>
        </p:nvSpPr>
        <p:spPr>
          <a:xfrm>
            <a:off x="1359467" y="6539370"/>
            <a:ext cx="50325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100" b="1" i="0">
                <a:solidFill>
                  <a:schemeClr val="accent2"/>
                </a:solidFill>
              </a:rPr>
              <a:t>NÁRODNÍ REGISTR REPRODUKČNÍHO ZDRAVÍ</a:t>
            </a:r>
            <a:endParaRPr lang="en-US" sz="1100" b="1" i="0">
              <a:solidFill>
                <a:schemeClr val="accent2"/>
              </a:solidFill>
            </a:endParaRPr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604497DC-A984-1F09-8D6F-735C0999DA9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44A0B558-0578-8743-A5C4-3F07D7635CF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60C6C65D-5301-612F-2C4C-E5C5D07097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47784" y="6414138"/>
            <a:ext cx="324000" cy="32400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0433F15B-3E10-3942-8A78-FA7ED96E24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99259" y="6414138"/>
            <a:ext cx="324000" cy="324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1B9A648-564D-0721-30EE-3330B61F5F7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491" y="6476079"/>
            <a:ext cx="1048874" cy="252000"/>
          </a:xfrm>
          <a:prstGeom prst="rect">
            <a:avLst/>
          </a:prstGeom>
        </p:spPr>
      </p:pic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3FC9AA7B-E143-51A6-B461-18E61568F1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18544" y="6500472"/>
            <a:ext cx="2101765" cy="18000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71D2565F-D6BA-2229-9CDD-A45462C1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6324943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F9D11052-2EFE-C182-E6EC-F0834236121C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27E72B6E-CA57-9260-82E6-E9C30BD4CD2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938219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DD5507E7-6040-46C7-BA13-A67CB6B7E0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08302"/>
            <a:ext cx="11973582" cy="587095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574C265-9688-4695-B70F-7D8F1AF5DF4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22899" y="453751"/>
            <a:ext cx="2705836" cy="909047"/>
          </a:xfrm>
          <a:prstGeom prst="rect">
            <a:avLst/>
          </a:prstGeom>
        </p:spPr>
      </p:pic>
      <p:pic>
        <p:nvPicPr>
          <p:cNvPr id="10" name="Picture 24">
            <a:extLst>
              <a:ext uri="{FF2B5EF4-FFF2-40B4-BE49-F238E27FC236}">
                <a16:creationId xmlns:a16="http://schemas.microsoft.com/office/drawing/2014/main" id="{C9EC134C-8054-40CA-BA9F-4D862FE4D205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64760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EE98073-5742-4288-8853-84EC47AAE30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sp>
        <p:nvSpPr>
          <p:cNvPr id="12" name="Volný tvar 6">
            <a:extLst>
              <a:ext uri="{FF2B5EF4-FFF2-40B4-BE49-F238E27FC236}">
                <a16:creationId xmlns:a16="http://schemas.microsoft.com/office/drawing/2014/main" id="{676871B5-CE05-4A72-BCF5-11BBD8581B4F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9702EB63-1A8D-44D4-853F-DEFFD6896BFA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2A2927F2-9BEA-42A8-B5F9-088301A4532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B292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4A958730-21BE-48A3-B952-CF28D94671A1}"/>
              </a:ext>
            </a:extLst>
          </p:cNvPr>
          <p:cNvSpPr/>
          <p:nvPr userDrawn="1"/>
        </p:nvSpPr>
        <p:spPr>
          <a:xfrm>
            <a:off x="0" y="5896269"/>
            <a:ext cx="12204000" cy="64800"/>
          </a:xfrm>
          <a:prstGeom prst="roundRect">
            <a:avLst/>
          </a:prstGeom>
          <a:solidFill>
            <a:srgbClr val="E72929"/>
          </a:solidFill>
          <a:ln>
            <a:solidFill>
              <a:srgbClr val="E7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DB2925"/>
              </a:solidFill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4C7844D4-67D5-4FEB-922D-E1B8D4FB4B6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192" y="6272375"/>
            <a:ext cx="603954" cy="399218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00B33972-B5F2-4344-B977-4548C5B33DB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25" y="6370983"/>
            <a:ext cx="3170928" cy="27777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C362A5E-1FBF-4FF6-ABC7-B610635E19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8338" y="532609"/>
            <a:ext cx="10092965" cy="1463939"/>
          </a:xfrm>
        </p:spPr>
        <p:txBody>
          <a:bodyPr anchor="ctr">
            <a:norm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5" name="Volný tvar 17">
            <a:extLst>
              <a:ext uri="{FF2B5EF4-FFF2-40B4-BE49-F238E27FC236}">
                <a16:creationId xmlns:a16="http://schemas.microsoft.com/office/drawing/2014/main" id="{A66578D3-C0E1-4CDE-8EED-0D8E774BCE9D}"/>
              </a:ext>
            </a:extLst>
          </p:cNvPr>
          <p:cNvSpPr/>
          <p:nvPr userDrawn="1"/>
        </p:nvSpPr>
        <p:spPr>
          <a:xfrm rot="10800000">
            <a:off x="-16476" y="4380807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B292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Zástupný text 19">
            <a:extLst>
              <a:ext uri="{FF2B5EF4-FFF2-40B4-BE49-F238E27FC236}">
                <a16:creationId xmlns:a16="http://schemas.microsoft.com/office/drawing/2014/main" id="{D5969FB3-D432-BA06-D90C-554AA624DC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6722" y="5729437"/>
            <a:ext cx="5229872" cy="542938"/>
          </a:xfrm>
          <a:solidFill>
            <a:schemeClr val="bg1"/>
          </a:solidFill>
        </p:spPr>
        <p:txBody>
          <a:bodyPr tIns="0" anchor="t"/>
          <a:lstStyle>
            <a:lvl1pPr marL="0" indent="0">
              <a:buNone/>
              <a:defRPr/>
            </a:lvl1pPr>
          </a:lstStyle>
          <a:p>
            <a:pPr lvl="0"/>
            <a:r>
              <a:rPr lang="cs-CZ"/>
              <a:t>Doplňte text</a:t>
            </a:r>
          </a:p>
        </p:txBody>
      </p:sp>
    </p:spTree>
    <p:extLst>
      <p:ext uri="{BB962C8B-B14F-4D97-AF65-F5344CB8AC3E}">
        <p14:creationId xmlns:p14="http://schemas.microsoft.com/office/powerpoint/2010/main" val="67405238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Záhlaví oddílu - ROZDĚLOV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F4F0A2B-8D05-4F0C-B1C2-35A9FBED36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2975"/>
            <a:ext cx="12192000" cy="431343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FDDED17-A310-4D00-882D-EE60643FA3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71072" y="1"/>
            <a:ext cx="2013074" cy="676308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8400AC73-7B27-419F-961E-86FEC8DCB999}"/>
              </a:ext>
            </a:extLst>
          </p:cNvPr>
          <p:cNvGrpSpPr/>
          <p:nvPr userDrawn="1"/>
        </p:nvGrpSpPr>
        <p:grpSpPr>
          <a:xfrm>
            <a:off x="7780833" y="6272375"/>
            <a:ext cx="4176775" cy="399218"/>
            <a:chOff x="7767225" y="6272375"/>
            <a:chExt cx="4176775" cy="399218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7A280FA-ADAE-4186-AEA9-8DEB58AE92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0046" y="6272375"/>
              <a:ext cx="603954" cy="399218"/>
            </a:xfrm>
            <a:prstGeom prst="rect">
              <a:avLst/>
            </a:prstGeom>
          </p:spPr>
        </p:pic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76476DA6-1759-4807-A8A4-F86760D730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7225" y="6370983"/>
              <a:ext cx="3170928" cy="277776"/>
            </a:xfrm>
            <a:prstGeom prst="rect">
              <a:avLst/>
            </a:prstGeom>
          </p:spPr>
        </p:pic>
      </p:grp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4196C38-B857-4D73-8975-1D21769F5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192" y="4342574"/>
            <a:ext cx="8293296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2463F2E9-BD25-C91D-8E1E-B72CD52735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4" y="151166"/>
            <a:ext cx="1252291" cy="487435"/>
          </a:xfrm>
          <a:prstGeom prst="rect">
            <a:avLst/>
          </a:prstGeom>
        </p:spPr>
      </p:pic>
      <p:sp>
        <p:nvSpPr>
          <p:cNvPr id="5" name="Obdélník: se zakulacenými rohy na opačné straně 4">
            <a:extLst>
              <a:ext uri="{FF2B5EF4-FFF2-40B4-BE49-F238E27FC236}">
                <a16:creationId xmlns:a16="http://schemas.microsoft.com/office/drawing/2014/main" id="{A99F47CC-B15F-0639-E92A-FE0B8481F6D4}"/>
              </a:ext>
            </a:extLst>
          </p:cNvPr>
          <p:cNvSpPr/>
          <p:nvPr userDrawn="1"/>
        </p:nvSpPr>
        <p:spPr>
          <a:xfrm flipV="1">
            <a:off x="0" y="676306"/>
            <a:ext cx="6282675" cy="313804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14377B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BC53C67-C16B-455F-BF19-A8E2B0567F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175" y="1322844"/>
            <a:ext cx="4883085" cy="1743958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072062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B521C24-9B3E-048A-AAAB-8C5C0295C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4" name="Logo MZ CR">
            <a:extLst>
              <a:ext uri="{FF2B5EF4-FFF2-40B4-BE49-F238E27FC236}">
                <a16:creationId xmlns:a16="http://schemas.microsoft.com/office/drawing/2014/main" id="{0215B002-45FD-E9F6-8F33-AB7CE35D33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274F7600-53FA-B7EA-8858-EE66825986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B1609912-7C0B-A5BD-C7FE-60457CDCCFEA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1E6706E-9CF7-06BA-643E-8DF164EC3EEF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rgbClr val="14377B"/>
                </a:solidFill>
              </a:rPr>
              <a:t>Strategický rámec rozvoje péče o zdraví v České republice do roku 2030: Vakcinace</a:t>
            </a:r>
            <a:endParaRPr lang="en-US" sz="1200" b="1" i="0">
              <a:solidFill>
                <a:srgbClr val="14377B"/>
              </a:solidFill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26AB4AF5-F1F2-BB43-FCE5-8CB2F8653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216595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64754407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7299E2-C7A3-447A-8E9A-FDCA7E37B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226" y="1178010"/>
            <a:ext cx="11442357" cy="5314863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02648029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206406" y="323291"/>
            <a:ext cx="114301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>
                <a:solidFill>
                  <a:srgbClr val="2E5980"/>
                </a:solidFill>
              </a:rPr>
              <a:t>STRATEGICKÉ ANALÝZY POTŘEB REZORTU ZDRAVOTNICTVÍ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7" y="5627645"/>
            <a:ext cx="3969430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>
                <a:solidFill>
                  <a:srgbClr val="D71440"/>
                </a:solidFill>
              </a:rPr>
              <a:t>IKEM, 10. 12. 2024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1042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3593D6-5E72-46E0-8609-B3C4C56D5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3" y="795271"/>
            <a:ext cx="7341833" cy="895417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2362A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95881E-EF6E-4C6E-8CD6-F7CBBA5F1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43" y="1825625"/>
            <a:ext cx="7341833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BE6FAFC-79C0-B1A9-B58C-D6E741FC5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44212" cy="79527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AAA1EAC9-1851-D52F-E080-B7BD3082B6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818" y="66240"/>
            <a:ext cx="846440" cy="5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636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1DF21AFC-4C01-81C6-E600-B53D5650E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3" y="795271"/>
            <a:ext cx="7341833" cy="895417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2362A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DFCAEA2-9EF4-4EF8-9B61-C3F4DAA3F1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44212" cy="79527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8CE3D25-20FD-C2E3-3764-FA5DF09950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818" y="66240"/>
            <a:ext cx="846440" cy="5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044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6D7385A-8981-FC05-9627-461E0A855D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44212" cy="79527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01E8793-C2F2-6DDC-E975-CF3E9F6AE4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818" y="66240"/>
            <a:ext cx="846440" cy="5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79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135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8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9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4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9"/>
          <p:cNvSpPr>
            <a:spLocks noChangeArrowheads="1"/>
          </p:cNvSpPr>
          <p:nvPr/>
        </p:nvSpPr>
        <p:spPr bwMode="auto">
          <a:xfrm>
            <a:off x="4234" y="0"/>
            <a:ext cx="10699751" cy="107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cs-CZ">
              <a:solidFill>
                <a:srgbClr val="FFFFFF"/>
              </a:solidFill>
              <a:latin typeface="Garamond" pitchFamily="18" charset="0"/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44651" y="1"/>
            <a:ext cx="905933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</a:t>
            </a:r>
            <a:r>
              <a:rPr lang="en-US"/>
              <a:t> </a:t>
            </a:r>
            <a:br>
              <a:rPr lang="cs-CZ"/>
            </a:br>
            <a:r>
              <a:rPr lang="cs-CZ"/>
              <a:t>PŘEDLOHY NADPISŮ.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44651" y="1600201"/>
            <a:ext cx="905933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4651" y="6245225"/>
            <a:ext cx="1828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3D61"/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37288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3D61"/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6167" y="6245225"/>
            <a:ext cx="24468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3D61"/>
                </a:solidFill>
                <a:latin typeface="+mn-lt"/>
              </a:defRPr>
            </a:lvl1pPr>
          </a:lstStyle>
          <a:p>
            <a:pPr>
              <a:defRPr/>
            </a:pPr>
            <a:fld id="{73D76E56-D905-4025-803D-190A14F41E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1504085" y="558800"/>
            <a:ext cx="696383" cy="522288"/>
          </a:xfrm>
          <a:prstGeom prst="rect">
            <a:avLst/>
          </a:prstGeom>
          <a:solidFill>
            <a:srgbClr val="D31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11495618" y="0"/>
            <a:ext cx="696383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10754785" y="558800"/>
            <a:ext cx="696383" cy="5222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10754785" y="0"/>
            <a:ext cx="696383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pic>
        <p:nvPicPr>
          <p:cNvPr id="2060" name="Picture 15" descr="pp_podtis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1438"/>
            <a:ext cx="1189567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65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zoom dir="in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–"/>
        <a:defRPr sz="20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CBD84A8-2E77-76CA-FC78-9478C2963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BD5C160-FC39-FCA6-4123-28F4ACC9B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07B523-506C-26AA-35D0-F1927688D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724B0D-D2F4-50E9-8BC8-B20065527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A9555C-86E4-B7DF-5A8B-81061549A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292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62889BC-EF59-49C6-5333-C71E0D6B3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A368283-6357-58E9-66DB-349AC452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A190314-308A-BEB6-A115-0312B537B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E2421-3460-6A45-AE59-CB915AFC454F}" type="datetime1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2B49EBC-7138-4E1F-C67E-E6233770A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0E08AD-49C4-D167-CC53-B843FC070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629FD-AEF2-1E44-B061-1A1663B658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212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3861">
          <p15:clr>
            <a:srgbClr val="F26B43"/>
          </p15:clr>
        </p15:guide>
        <p15:guide id="5" pos="721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CBD84A8-2E77-76CA-FC78-9478C2963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BD5C160-FC39-FCA6-4123-28F4ACC9B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07B523-506C-26AA-35D0-F1927688D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45734-1122-415C-80A2-CB7D62399CC7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724B0D-D2F4-50E9-8BC8-B20065527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A9555C-86E4-B7DF-5A8B-81061549A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999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17FC3A2-C4DA-4161-8F04-AE78D34F9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5BE10CD-359A-4E00-8751-9D0F0F841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C563CBB-6AF2-4FBF-9044-AA516A5758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74806-DA66-449A-922E-B5EB33C5D92D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3878501-13E8-4229-B09A-2CF8A3071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E2C6C8-9280-455E-ACD8-7AACA7766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BEAF5-20A1-41FA-A6FB-DD98434B44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158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3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accent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62889BC-EF59-49C6-5333-C71E0D6B3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A368283-6357-58E9-66DB-349AC452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A190314-308A-BEB6-A115-0312B537B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E2421-3460-6A45-AE59-CB915AFC454F}" type="datetime1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2B49EBC-7138-4E1F-C67E-E6233770A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0E08AD-49C4-D167-CC53-B843FC070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629FD-AEF2-1E44-B061-1A1663B658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474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3861">
          <p15:clr>
            <a:srgbClr val="F26B43"/>
          </p15:clr>
        </p15:guide>
        <p15:guide id="5" pos="7219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62889BC-EF59-49C6-5333-C71E0D6B3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A368283-6357-58E9-66DB-349AC452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A190314-308A-BEB6-A115-0312B537B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E2421-3460-6A45-AE59-CB915AFC454F}" type="datetime1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2B49EBC-7138-4E1F-C67E-E6233770A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0E08AD-49C4-D167-CC53-B843FC070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629FD-AEF2-1E44-B061-1A1663B658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987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3861">
          <p15:clr>
            <a:srgbClr val="F26B43"/>
          </p15:clr>
        </p15:guide>
        <p15:guide id="5" pos="7219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ABDF78A-B64B-E31A-9048-C103D2FF2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91D3A78-4D44-1A0D-E5F5-61D2E84B9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E4BE62-2037-7939-ABC4-546FAD5B6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496FD-D12D-47B9-A6B2-BED9521AF41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3EABC6-2ECD-1685-3E0B-365FA94596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14816E-5691-9238-87D0-C876B82A71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0CFDC-57E9-4C10-8387-11AC0181E6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087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884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3E50998-ED33-4EDD-B82D-715CD621C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937C3EE-B3AE-42F4-870A-8515E00C6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1F9CC2-A3C0-413D-A3D6-3907C26F0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464F1-3EBB-408E-8703-06B65CDE4B4A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1FD861-8F42-45D5-9489-254B89F7BA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2196BD-EABB-4B0B-919E-BF72ABAFF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599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E1FEDF5-01ED-0AF8-D5F7-A967E38C5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C207FFF-D9B3-AE62-83EE-DE88A813D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0601772-27AA-FAE2-E04C-16D3EE3069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46149-1C17-44F2-A69F-4D33D52D293C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07C0C5-53A0-F433-A746-521166ED7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8F41F4D-3C3A-C647-1EB9-F3D54B110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B7699-749D-43EA-AED8-5633F88E51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315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E5097F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B73B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0DD7E04-5DBC-4B1E-9477-950FBAF62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F90FED4-A5CB-4838-B1A6-10682CEEC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83F415-683F-44AB-A9F0-E9DF590F5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41DC1-AD56-49EF-8192-50F23F676C7C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9789F5-2FE9-4D15-85A1-47BEDB354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1B36F7-AAA1-460E-9405-C2D668E4B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A097D-7F6C-46D5-AE8C-9BA4554021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872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AA6F532-D7EC-48E9-A215-420941A9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381003-F90E-4316-9327-96176CCBE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7634AD-1675-4871-805B-2C8C819F45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4EA20-B24C-489F-912F-A3AF0FE7DA58}" type="datetimeFigureOut">
              <a:rPr lang="cs-CZ" smtClean="0"/>
              <a:t>18.12.2024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E3E45C-2BF3-4558-A99B-100B3D7E2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DDD1E6-343B-4BC6-BCA7-7A7CB5C37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21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7.xml"/><Relationship Id="rId4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6.xml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tags" Target="../tags/tag9.xml"/><Relationship Id="rId7" Type="http://schemas.openxmlformats.org/officeDocument/2006/relationships/diagramQuickStyle" Target="../diagrams/quickStyle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78.svg"/><Relationship Id="rId5" Type="http://schemas.openxmlformats.org/officeDocument/2006/relationships/diagramData" Target="../diagrams/data1.xml"/><Relationship Id="rId10" Type="http://schemas.openxmlformats.org/officeDocument/2006/relationships/image" Target="../media/image77.png"/><Relationship Id="rId4" Type="http://schemas.openxmlformats.org/officeDocument/2006/relationships/slideLayout" Target="../slideLayouts/slideLayout60.xml"/><Relationship Id="rId9" Type="http://schemas.microsoft.com/office/2007/relationships/diagramDrawing" Target="../diagrams/drawing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image" Target="../media/image90.png"/><Relationship Id="rId18" Type="http://schemas.openxmlformats.org/officeDocument/2006/relationships/image" Target="../media/image95.svg"/><Relationship Id="rId3" Type="http://schemas.openxmlformats.org/officeDocument/2006/relationships/tags" Target="../tags/tag12.xml"/><Relationship Id="rId7" Type="http://schemas.openxmlformats.org/officeDocument/2006/relationships/image" Target="../media/image84.png"/><Relationship Id="rId12" Type="http://schemas.openxmlformats.org/officeDocument/2006/relationships/image" Target="../media/image89.svg"/><Relationship Id="rId17" Type="http://schemas.openxmlformats.org/officeDocument/2006/relationships/image" Target="../media/image94.png"/><Relationship Id="rId2" Type="http://schemas.openxmlformats.org/officeDocument/2006/relationships/tags" Target="../tags/tag11.xml"/><Relationship Id="rId16" Type="http://schemas.openxmlformats.org/officeDocument/2006/relationships/image" Target="../media/image93.svg"/><Relationship Id="rId20" Type="http://schemas.openxmlformats.org/officeDocument/2006/relationships/image" Target="../media/image97.svg"/><Relationship Id="rId1" Type="http://schemas.openxmlformats.org/officeDocument/2006/relationships/tags" Target="../tags/tag10.xml"/><Relationship Id="rId6" Type="http://schemas.openxmlformats.org/officeDocument/2006/relationships/image" Target="../media/image83.sv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svg"/><Relationship Id="rId19" Type="http://schemas.openxmlformats.org/officeDocument/2006/relationships/image" Target="../media/image96.png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86.png"/><Relationship Id="rId14" Type="http://schemas.openxmlformats.org/officeDocument/2006/relationships/image" Target="../media/image9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3.png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hyperlink" Target="http://www.zachransiaortu.cz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zip.cz/data/2079-hospitalizani-pripady-osetrovaci-dny-zdravotnicka-zarizeni-nrhzs" TargetMode="External"/><Relationship Id="rId3" Type="http://schemas.openxmlformats.org/officeDocument/2006/relationships/tags" Target="../tags/tag16.xml"/><Relationship Id="rId7" Type="http://schemas.openxmlformats.org/officeDocument/2006/relationships/hyperlink" Target="https://www.nzip.cz/data/2078-kriticke-zdravotni-vykony-zdravotnicka-zarizeni-alp-nrhzs" TargetMode="Externa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slideLayout" Target="../slideLayouts/slideLayout104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hyperlink" Target="https://www.nzip.cz/data/2081-hospitalizacni-pripady-icz-cz-drg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07.emf"/><Relationship Id="rId4" Type="http://schemas.openxmlformats.org/officeDocument/2006/relationships/image" Target="../media/image10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1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118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nikez.mzcr.cz/cs/postupy-doporuceni/centralni-evidence" TargetMode="Externa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0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nikez.mzcr.cz/guideline/328-casny-zachyt-karcinomu-prostaty-u-muzu-s-rizikovymi-faktory-v-cr/" TargetMode="External"/><Relationship Id="rId3" Type="http://schemas.openxmlformats.org/officeDocument/2006/relationships/hyperlink" Target="https://nikez.mzcr.cz/guideline/86-ucinnost-vysokoprutokove-nosni-kyslikove-terapie-hfno-v-porovnani-se-standardni-kyslikovou-terapii-cot/" TargetMode="External"/><Relationship Id="rId7" Type="http://schemas.openxmlformats.org/officeDocument/2006/relationships/hyperlink" Target="https://nikez.mzcr.cz/guideline/314-casny-zachyt-karcinomu-prostaty-u-muzu-bez-pritomnosti-rizikovych-faktoru-v-cr/" TargetMode="External"/><Relationship Id="rId2" Type="http://schemas.openxmlformats.org/officeDocument/2006/relationships/hyperlink" Target="https://nikez.mzcr.cz/guideline/326-ucinnost-vysokoprutokove-nosni-kyslikove-terapie-hfno-v-porovnani-s-neinvazivni-plicni-ventilaci-niv/" TargetMode="External"/><Relationship Id="rId1" Type="http://schemas.openxmlformats.org/officeDocument/2006/relationships/slideLayout" Target="../slideLayouts/slideLayout71.xml"/><Relationship Id="rId6" Type="http://schemas.openxmlformats.org/officeDocument/2006/relationships/hyperlink" Target="https://nikez.mzcr.cz/guideline/329-vekova-hranice-pro-ukonceni-screeningu-karcinomu-prostaty-v-cr/" TargetMode="External"/><Relationship Id="rId11" Type="http://schemas.openxmlformats.org/officeDocument/2006/relationships/hyperlink" Target="https://nikez.mzcr.cz/guideline/333-2-operativni-doporuceni-na-tema-vymezeni-kompetenci-pri-indikaci-vysetreni-hladiny-psa/" TargetMode="External"/><Relationship Id="rId5" Type="http://schemas.openxmlformats.org/officeDocument/2006/relationships/hyperlink" Target="https://nikez.mzcr.cz/guideline/87-celoplosny-novorozenecky-screening-pulzni-oxymetrii/" TargetMode="External"/><Relationship Id="rId10" Type="http://schemas.openxmlformats.org/officeDocument/2006/relationships/hyperlink" Target="https://nikez.mzcr.cz/guideline/331-screening-karcinomu-prostaty-u-luts-lower-urinary-tract-symptoms-v-cr/" TargetMode="External"/><Relationship Id="rId4" Type="http://schemas.openxmlformats.org/officeDocument/2006/relationships/hyperlink" Target="https://nikez.mzcr.cz/guideline/327-ucinnost-vysokoprutokove-nosni-kyslikove-terapie-hfno-v-porovnani-se-standardni-kyslikovou-terapii-cot-po-operaci-a-extubaci/" TargetMode="External"/><Relationship Id="rId9" Type="http://schemas.openxmlformats.org/officeDocument/2006/relationships/hyperlink" Target="https://nikez.mzcr.cz/guideline/330-postup-pro-casny-zachyt-karcinomu-prostaty-s-namerenou-hodnotou-hladiny-psa-3-nebo-3-u-asymptomatickych-muzu/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nikez.mzcr.cz/guideline/325-splnuje-hipoterapie-definici-zdravotni-sluzby-hrazene-z-verejneho-zdravotniho-pojisteni-podle-13-zakona-c-48-1997-sb/" TargetMode="External"/><Relationship Id="rId3" Type="http://schemas.openxmlformats.org/officeDocument/2006/relationships/hyperlink" Target="https://nikez.mzcr.cz/guideline/267-celoplosny-novorozenecky-screening-pulzni-oxymetrii/" TargetMode="External"/><Relationship Id="rId7" Type="http://schemas.openxmlformats.org/officeDocument/2006/relationships/hyperlink" Target="https://nikez.mzcr.cz/guideline/243-screening-sluchu-dospelych-od-50-let-veku/" TargetMode="External"/><Relationship Id="rId12" Type="http://schemas.openxmlformats.org/officeDocument/2006/relationships/hyperlink" Target="https://nikez.mzcr.cz/cs/postupy-doporuceni/doporucene-postupy-operativni-doporuceni" TargetMode="External"/><Relationship Id="rId2" Type="http://schemas.openxmlformats.org/officeDocument/2006/relationships/hyperlink" Target="https://nikez.mzcr.cz/guideline/316-casny-zachyt-karcinomu-prostaty-v-cr/" TargetMode="External"/><Relationship Id="rId1" Type="http://schemas.openxmlformats.org/officeDocument/2006/relationships/slideLayout" Target="../slideLayouts/slideLayout72.xml"/><Relationship Id="rId6" Type="http://schemas.openxmlformats.org/officeDocument/2006/relationships/hyperlink" Target="https://nikez.mzcr.cz/guideline/278-screening-vcasny-zachyt-poruch-funkce-stitne-zlazy-v-tehotenstvi/" TargetMode="External"/><Relationship Id="rId11" Type="http://schemas.openxmlformats.org/officeDocument/2006/relationships/hyperlink" Target="https://nikez.mzcr.cz/guideline/226-vysokoprutokova-nosni-kyslikova-terapie-hfno-v-cr/" TargetMode="External"/><Relationship Id="rId5" Type="http://schemas.openxmlformats.org/officeDocument/2006/relationships/hyperlink" Target="https://nikez.mzcr.cz/guideline/230-nutnost-pobytu-na-jip-u-pacientu-s-cmp-a-tia/" TargetMode="External"/><Relationship Id="rId10" Type="http://schemas.openxmlformats.org/officeDocument/2006/relationships/hyperlink" Target="https://nikez.mzcr.cz/guideline/276-vymezeni-kompetenci-pri-indikaci-vysetreni-hladiny-psa/" TargetMode="External"/><Relationship Id="rId4" Type="http://schemas.openxmlformats.org/officeDocument/2006/relationships/hyperlink" Target="https://nikez.mzcr.cz/guideline/324-distancni-medicina-u-pacientu-s-pokrocilym-srdecnim-selhanim/" TargetMode="External"/><Relationship Id="rId9" Type="http://schemas.openxmlformats.org/officeDocument/2006/relationships/hyperlink" Target="https://nikez.mzcr.cz/guideline/213-syndrom-vyhoreni-jako-nemoc-z-povolani/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hyperlink" Target="https://www.nzip.cz/agendy-a-datove-zdroje-nzis" TargetMode="Externa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1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27.sv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5.xml"/><Relationship Id="rId4" Type="http://schemas.openxmlformats.org/officeDocument/2006/relationships/hyperlink" Target="https://www.nzip.cz/nrrz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slideLayout" Target="../slideLayouts/slideLayout140.xml"/><Relationship Id="rId1" Type="http://schemas.openxmlformats.org/officeDocument/2006/relationships/tags" Target="../tags/tag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132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132.svg"/><Relationship Id="rId5" Type="http://schemas.openxmlformats.org/officeDocument/2006/relationships/image" Target="../media/image131.png"/><Relationship Id="rId4" Type="http://schemas.openxmlformats.org/officeDocument/2006/relationships/image" Target="../media/image134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132.svg"/><Relationship Id="rId5" Type="http://schemas.openxmlformats.org/officeDocument/2006/relationships/image" Target="../media/image131.png"/><Relationship Id="rId4" Type="http://schemas.openxmlformats.org/officeDocument/2006/relationships/image" Target="../media/image134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132.svg"/><Relationship Id="rId5" Type="http://schemas.openxmlformats.org/officeDocument/2006/relationships/image" Target="../media/image131.png"/><Relationship Id="rId4" Type="http://schemas.openxmlformats.org/officeDocument/2006/relationships/image" Target="../media/image134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4BC4855-7337-9E2A-0B98-A6625C916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455" y="2708920"/>
            <a:ext cx="9602787" cy="2189163"/>
          </a:xfrm>
        </p:spPr>
        <p:txBody>
          <a:bodyPr/>
          <a:lstStyle/>
          <a:p>
            <a:pPr algn="ctr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l-PL" sz="3600">
                <a:latin typeface="Arial"/>
                <a:cs typeface="Arial"/>
              </a:rPr>
              <a:t>Bilanční tisková konference k činnosti Ministerstva zdravotnictví v roce 2024</a:t>
            </a:r>
            <a:endParaRPr lang="cs-CZ" altLang="cs-CZ" sz="360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055346D-3DCF-27DA-53B3-978DC508F90E}"/>
              </a:ext>
            </a:extLst>
          </p:cNvPr>
          <p:cNvSpPr txBox="1"/>
          <p:nvPr/>
        </p:nvSpPr>
        <p:spPr>
          <a:xfrm>
            <a:off x="2616483" y="5936121"/>
            <a:ext cx="9294847" cy="3176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cs-CZ" alt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Praha </a:t>
            </a:r>
            <a:r>
              <a:rPr lang="cs-CZ" altLang="cs-CZ">
                <a:solidFill>
                  <a:srgbClr val="FFFFFF"/>
                </a:solidFill>
                <a:latin typeface="Arial"/>
                <a:cs typeface="Arial"/>
              </a:rPr>
              <a:t>18. 12</a:t>
            </a:r>
            <a:r>
              <a:rPr kumimoji="0" lang="cs-CZ" alt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. 2024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8460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745FE3-915F-2987-1AFB-9BF8A4EA2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cs-CZ" sz="1100" b="0">
                <a:solidFill>
                  <a:srgbClr val="003D61"/>
                </a:solidFill>
                <a:latin typeface="Arial"/>
                <a:cs typeface="Arial"/>
              </a:rPr>
              <a:t>Kroky na podporu prevence a hlavní úspěchy letošního roku + lehký výhled na rok následující </a:t>
            </a:r>
          </a:p>
          <a:p>
            <a:r>
              <a:rPr lang="cs-CZ" sz="2800">
                <a:latin typeface="Arial"/>
                <a:cs typeface="Arial"/>
              </a:rPr>
              <a:t>Klíčové reformy Ministerstva zdravotnictví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29660D-4C99-A158-577A-F2FC3F36E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sz="1100" b="0">
              <a:latin typeface="Arial"/>
              <a:cs typeface="Arial"/>
            </a:endParaRPr>
          </a:p>
          <a:p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36E503B-4AB3-E41C-225A-BCC7880977F3}"/>
              </a:ext>
            </a:extLst>
          </p:cNvPr>
          <p:cNvSpPr txBox="1"/>
          <p:nvPr/>
        </p:nvSpPr>
        <p:spPr>
          <a:xfrm>
            <a:off x="1648139" y="1791728"/>
            <a:ext cx="9992667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cs-CZ" sz="2000" b="1">
                <a:latin typeface="Arial"/>
                <a:ea typeface="+mn-lt"/>
                <a:cs typeface="+mn-lt"/>
              </a:rPr>
              <a:t>Zákon o veřejném zdravotním pojištění</a:t>
            </a:r>
            <a:r>
              <a:rPr lang="cs-CZ" sz="2000">
                <a:latin typeface="Arial"/>
                <a:ea typeface="+mn-lt"/>
                <a:cs typeface="+mn-lt"/>
              </a:rPr>
              <a:t> - podpora prevence, možnost čerpat zdravotní péči v zahraničí, a úhrada moderních metod ve stomatologii s důrazem na prevenci</a:t>
            </a:r>
            <a:endParaRPr lang="cs-CZ"/>
          </a:p>
          <a:p>
            <a:pPr marL="285750" indent="-285750">
              <a:buFont typeface="Arial"/>
              <a:buChar char="•"/>
            </a:pPr>
            <a:r>
              <a:rPr lang="cs-CZ" sz="2000" b="1">
                <a:latin typeface="Arial"/>
                <a:ea typeface="+mn-lt"/>
                <a:cs typeface="+mn-lt"/>
              </a:rPr>
              <a:t>Zákon o zdravotních službách</a:t>
            </a:r>
            <a:r>
              <a:rPr lang="cs-CZ" sz="2000">
                <a:latin typeface="Arial"/>
                <a:ea typeface="+mn-lt"/>
                <a:cs typeface="+mn-lt"/>
              </a:rPr>
              <a:t> - přesun zodpovědnosti za zřizování pohotovostí na zdravotní pojišťovny a ochrana pacientů před nezákonnými poplatky</a:t>
            </a:r>
            <a:endParaRPr lang="cs-CZ" sz="20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cs-CZ" sz="2000" b="1">
                <a:latin typeface="Arial"/>
                <a:ea typeface="+mn-lt"/>
                <a:cs typeface="+mn-lt"/>
              </a:rPr>
              <a:t>Zákon o specifických zdravotních službách</a:t>
            </a:r>
            <a:r>
              <a:rPr lang="cs-CZ" sz="2000">
                <a:latin typeface="Arial"/>
                <a:ea typeface="+mn-lt"/>
                <a:cs typeface="+mn-lt"/>
              </a:rPr>
              <a:t> - zrušení povinných vstupních pracovnělékařských prohlídek u nerizikových profesí 1. kategorie v rámci snížení byrokracie</a:t>
            </a:r>
          </a:p>
          <a:p>
            <a:pPr marL="285750" indent="-285750">
              <a:buFont typeface="Arial"/>
              <a:buChar char="•"/>
            </a:pPr>
            <a:r>
              <a:rPr lang="cs-CZ" sz="2000" b="1">
                <a:latin typeface="Arial"/>
                <a:ea typeface="+mn-lt"/>
                <a:cs typeface="+mn-lt"/>
              </a:rPr>
              <a:t>Zákon o elektronizaci zdravotnictví</a:t>
            </a:r>
            <a:r>
              <a:rPr lang="cs-CZ" sz="2000">
                <a:latin typeface="Arial"/>
                <a:ea typeface="+mn-lt"/>
                <a:cs typeface="+mn-lt"/>
              </a:rPr>
              <a:t> - zlepšení přístupu občanů ke zdravotním informacím a zvýšení efektivity a bezpečnosti sdílení zdravotních dat.</a:t>
            </a:r>
            <a:endParaRPr lang="cs-CZ" sz="20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cs-CZ" sz="2000" b="1">
                <a:latin typeface="Arial"/>
                <a:cs typeface="Arial"/>
              </a:rPr>
              <a:t>Zákon o zdravotně-sociálním pomezí</a:t>
            </a:r>
            <a:r>
              <a:rPr lang="cs-CZ" sz="2000">
                <a:latin typeface="Arial"/>
                <a:cs typeface="Arial"/>
              </a:rPr>
              <a:t> - zaměření na propojení zdravotní a sociální péče s cílem zlepšit koordinaci obou systémů</a:t>
            </a:r>
          </a:p>
          <a:p>
            <a:endParaRPr lang="cs-CZ"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1532705"/>
      </p:ext>
    </p:extLst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760641-1C3A-BE0E-76A9-95B1CB99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826" y="1"/>
            <a:ext cx="9059333" cy="1052513"/>
          </a:xfrm>
        </p:spPr>
        <p:txBody>
          <a:bodyPr/>
          <a:lstStyle/>
          <a:p>
            <a:r>
              <a:rPr lang="cs-CZ" sz="2400">
                <a:latin typeface="Arial"/>
                <a:cs typeface="Arial"/>
              </a:rPr>
              <a:t>Další kroky Ministerstva zdravotnictví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11F3CC-3259-EDFD-FC47-A85BD5058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>
              <a:solidFill>
                <a:srgbClr val="5D6299"/>
              </a:solidFill>
              <a:latin typeface="Arial"/>
              <a:cs typeface="Arial"/>
            </a:endParaRPr>
          </a:p>
          <a:p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78FA4A0-C903-427F-A1B5-C7D84C723A83}"/>
              </a:ext>
            </a:extLst>
          </p:cNvPr>
          <p:cNvSpPr txBox="1"/>
          <p:nvPr/>
        </p:nvSpPr>
        <p:spPr>
          <a:xfrm>
            <a:off x="1880113" y="1336589"/>
            <a:ext cx="9815414" cy="49244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cs-CZ" sz="2000">
                <a:latin typeface="Arial"/>
                <a:ea typeface="Calibri"/>
                <a:cs typeface="Calibri"/>
              </a:rPr>
              <a:t>připraven </a:t>
            </a:r>
            <a:r>
              <a:rPr lang="cs-CZ" sz="2000" b="1">
                <a:latin typeface="Arial"/>
                <a:ea typeface="Calibri"/>
                <a:cs typeface="Calibri"/>
              </a:rPr>
              <a:t>strategický dokument analyzující potřeby českého zdravotnictví </a:t>
            </a:r>
            <a:r>
              <a:rPr lang="cs-CZ" sz="2000">
                <a:latin typeface="Arial"/>
                <a:ea typeface="Calibri"/>
                <a:cs typeface="Calibri"/>
              </a:rPr>
              <a:t>a připravujeme aktualizaci</a:t>
            </a:r>
          </a:p>
          <a:p>
            <a:pPr marL="285750" indent="-285750">
              <a:buFont typeface="Arial"/>
              <a:buChar char="•"/>
            </a:pPr>
            <a:r>
              <a:rPr lang="cs-CZ" sz="2000">
                <a:latin typeface="Arial"/>
                <a:ea typeface="Calibri"/>
                <a:cs typeface="Calibri"/>
              </a:rPr>
              <a:t>díky výrazným zkušenostem s úspěšným řešením nedostatku léčiv a implementací jejich řešení do národní legislativy jsme </a:t>
            </a:r>
            <a:r>
              <a:rPr lang="cs-CZ" sz="2000" b="1">
                <a:latin typeface="Arial"/>
                <a:ea typeface="Calibri"/>
                <a:cs typeface="Calibri"/>
              </a:rPr>
              <a:t>jedním z lídrů</a:t>
            </a:r>
            <a:r>
              <a:rPr lang="cs-CZ" sz="2000">
                <a:latin typeface="Arial"/>
                <a:ea typeface="Calibri"/>
                <a:cs typeface="Calibri"/>
              </a:rPr>
              <a:t> při tvorbě těchto doporučení</a:t>
            </a:r>
          </a:p>
          <a:p>
            <a:pPr marL="285750" indent="-285750">
              <a:buFont typeface="Arial"/>
              <a:buChar char="•"/>
            </a:pPr>
            <a:r>
              <a:rPr lang="cs-CZ" sz="2000" b="1">
                <a:latin typeface="Arial"/>
                <a:ea typeface="Calibri"/>
                <a:cs typeface="Calibri"/>
              </a:rPr>
              <a:t>pokročili jsme v digitalizaci</a:t>
            </a:r>
            <a:r>
              <a:rPr lang="cs-CZ" sz="2000">
                <a:latin typeface="Arial"/>
                <a:ea typeface="Calibri"/>
                <a:cs typeface="Calibri"/>
              </a:rPr>
              <a:t> – eRecept, EZKarta, ockoreport.uzis.cz, změna v evidenci započitatelných doplatků v lékárnách</a:t>
            </a:r>
          </a:p>
          <a:p>
            <a:pPr marL="285750" indent="-285750">
              <a:buFont typeface="Arial"/>
              <a:buChar char="•"/>
            </a:pPr>
            <a:r>
              <a:rPr lang="cs-CZ" sz="2000">
                <a:latin typeface="Arial"/>
                <a:ea typeface="Calibri"/>
                <a:cs typeface="Calibri"/>
              </a:rPr>
              <a:t>spuštěn screening rakoviny prostaty</a:t>
            </a:r>
          </a:p>
          <a:p>
            <a:pPr marL="285750" indent="-285750">
              <a:buFont typeface="Arial"/>
              <a:buChar char="•"/>
            </a:pPr>
            <a:r>
              <a:rPr lang="cs-CZ" sz="2000">
                <a:latin typeface="Arial"/>
                <a:ea typeface="Calibri"/>
                <a:cs typeface="Calibri"/>
              </a:rPr>
              <a:t>černý kašel - </a:t>
            </a:r>
            <a:r>
              <a:rPr lang="cs-CZ" sz="2000" b="1">
                <a:latin typeface="Arial"/>
                <a:ea typeface="Calibri"/>
                <a:cs typeface="Arial"/>
              </a:rPr>
              <a:t>zajištěn dostatek vakcín</a:t>
            </a:r>
            <a:r>
              <a:rPr lang="cs-CZ" sz="2000">
                <a:latin typeface="Arial"/>
                <a:ea typeface="Calibri"/>
                <a:cs typeface="Arial"/>
              </a:rPr>
              <a:t> pro zájemce o očkování proti černému kašli = razantní zvýšení proočkovanosti</a:t>
            </a:r>
            <a:endParaRPr lang="cs-CZ">
              <a:latin typeface="GillSans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cs-CZ" sz="2000">
                <a:latin typeface="Arial"/>
                <a:ea typeface="Calibri"/>
                <a:cs typeface="Arial"/>
              </a:rPr>
              <a:t>dohoda se zdravotnickými odbory, lékaři a VZP z 8. prosince je ze strany MZ </a:t>
            </a:r>
            <a:r>
              <a:rPr lang="cs-CZ" sz="2000" b="1">
                <a:latin typeface="Arial"/>
                <a:ea typeface="Calibri"/>
                <a:cs typeface="Arial"/>
              </a:rPr>
              <a:t>splněna ve všech bodech</a:t>
            </a:r>
          </a:p>
          <a:p>
            <a:pPr marL="1657350" lvl="1" indent="-285750">
              <a:buFont typeface="Wingdings"/>
              <a:buChar char="Ø"/>
            </a:pPr>
            <a:endParaRPr lang="cs-CZ" sz="2000">
              <a:latin typeface="Arial"/>
              <a:ea typeface="Calibri"/>
              <a:cs typeface="Arial"/>
            </a:endParaRPr>
          </a:p>
          <a:p>
            <a:pPr marL="1200150" indent="-285750">
              <a:buFont typeface="Arial"/>
              <a:buChar char="•"/>
            </a:pPr>
            <a:endParaRPr lang="cs-CZ">
              <a:latin typeface="Arial"/>
              <a:ea typeface="Calibri"/>
              <a:cs typeface="Arial"/>
            </a:endParaRPr>
          </a:p>
          <a:p>
            <a:pPr marL="742950" lvl="1" indent="-285750">
              <a:buFont typeface="Wingdings"/>
              <a:buChar char="Ø"/>
            </a:pPr>
            <a:endParaRPr lang="cs-CZ">
              <a:latin typeface="Calibri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cs-CZ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9077736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effectLst/>
                <a:latin typeface="Arial"/>
                <a:ea typeface="Calibri" panose="020F0502020204030204" pitchFamily="34" charset="0"/>
                <a:cs typeface="Arial"/>
              </a:rPr>
              <a:t>Řešení dostupnosti léčiv</a:t>
            </a:r>
            <a:endParaRPr lang="cs-CZ" sz="240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1EA9D-FC87-121D-9EBA-B81DA61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5335440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1800">
                <a:latin typeface="Arial"/>
                <a:cs typeface="Arial"/>
              </a:rPr>
              <a:t>Každých 14 dní zasedá pracovní skupina pro dostupnost léčiv, která ve spolupráci se Státním ústavem pro kontrolu léčiv, Českou lékárnickou komorou a odbornými společnostmi pravidelně řeší potenciální výpadky tak, aby bylo možno jim maximálně předcházet či minimalizovat jejich dopady.</a:t>
            </a:r>
          </a:p>
          <a:p>
            <a:pPr lvl="1" indent="-342900" algn="just">
              <a:buFont typeface="Arial,Sans-Serif" panose="020B0604020202020204" pitchFamily="34" charset="0"/>
              <a:buChar char="•"/>
            </a:pPr>
            <a:r>
              <a:rPr lang="cs-CZ" sz="1800" b="1">
                <a:latin typeface="Arial"/>
                <a:cs typeface="Arial"/>
              </a:rPr>
              <a:t>Novela k mimořádnému zajištění a úhradě léčiv z EU </a:t>
            </a:r>
            <a:r>
              <a:rPr lang="cs-CZ" sz="1800">
                <a:latin typeface="Arial"/>
                <a:cs typeface="Arial"/>
              </a:rPr>
              <a:t>(účinná od ledna 2023): Umožnila mimořádné zajištění a z veřejného zdravotního pojištění hrazených statisíců balení antibiotik z EU.</a:t>
            </a:r>
            <a:endParaRPr lang="en-US" sz="1800">
              <a:latin typeface="Arial"/>
              <a:cs typeface="Arial"/>
            </a:endParaRPr>
          </a:p>
          <a:p>
            <a:pPr lvl="1" indent="-342900" algn="just">
              <a:buFont typeface="Arial,Sans-Serif" panose="020B0604020202020204" pitchFamily="34" charset="0"/>
              <a:buChar char="•"/>
            </a:pPr>
            <a:r>
              <a:rPr lang="cs-CZ" sz="1800" b="1">
                <a:latin typeface="Arial"/>
                <a:cs typeface="Arial"/>
              </a:rPr>
              <a:t>Velká novela zákona o léčivech </a:t>
            </a:r>
            <a:r>
              <a:rPr lang="cs-CZ" sz="1800">
                <a:latin typeface="Arial"/>
                <a:cs typeface="Arial"/>
              </a:rPr>
              <a:t>(účinná od ledna/června 2024): Velká </a:t>
            </a:r>
            <a:r>
              <a:rPr lang="cs-CZ" sz="1800" err="1">
                <a:latin typeface="Arial"/>
                <a:cs typeface="Arial"/>
              </a:rPr>
              <a:t>propacientská</a:t>
            </a:r>
            <a:r>
              <a:rPr lang="cs-CZ" sz="1800">
                <a:latin typeface="Arial"/>
                <a:cs typeface="Arial"/>
              </a:rPr>
              <a:t> novela. Pomáhá minimalizovat dopady výpadků na pacienty. Dává nové povinnosti držitelům licence, distributorům, lékárnám i státu. </a:t>
            </a:r>
            <a:endParaRPr lang="en-US" sz="1800">
              <a:latin typeface="Arial"/>
              <a:cs typeface="Arial"/>
            </a:endParaRPr>
          </a:p>
          <a:p>
            <a:pPr marL="1150620" lvl="2" indent="-342900" algn="just">
              <a:buFont typeface="Wingdings,Sans-Serif" panose="020B0604020202020204" pitchFamily="34" charset="0"/>
              <a:buChar char="Ø"/>
            </a:pPr>
            <a:r>
              <a:rPr lang="cs-CZ" sz="1800" b="0">
                <a:latin typeface="Arial"/>
                <a:cs typeface="Arial"/>
              </a:rPr>
              <a:t>Povinnost výrobců dodávat ještě v 1- 2 měsíce po nahlášení výpadku či ukončení</a:t>
            </a:r>
            <a:endParaRPr lang="en-US" sz="1800" b="0">
              <a:latin typeface="Arial"/>
              <a:cs typeface="Arial"/>
            </a:endParaRPr>
          </a:p>
          <a:p>
            <a:pPr marL="1150620" lvl="2" indent="-342900" algn="just">
              <a:buFont typeface="Wingdings,Sans-Serif" panose="020B0604020202020204" pitchFamily="34" charset="0"/>
              <a:buChar char="Ø"/>
            </a:pPr>
            <a:r>
              <a:rPr lang="cs-CZ" sz="1800" b="0">
                <a:latin typeface="Arial"/>
                <a:cs typeface="Arial"/>
              </a:rPr>
              <a:t>Reporting distributorů </a:t>
            </a:r>
            <a:r>
              <a:rPr lang="cs-CZ" sz="1800" b="0" err="1">
                <a:latin typeface="Arial"/>
                <a:cs typeface="Arial"/>
              </a:rPr>
              <a:t>SÚKLu</a:t>
            </a:r>
            <a:r>
              <a:rPr lang="cs-CZ" sz="1800" b="0">
                <a:latin typeface="Arial"/>
                <a:cs typeface="Arial"/>
              </a:rPr>
              <a:t> o stavu zásob, potenciální povinnost udělat měsíční zásobu a zákaz diskriminace jakékoli lékárny distributorem</a:t>
            </a:r>
            <a:endParaRPr lang="en-US" sz="1800" b="0">
              <a:latin typeface="Arial"/>
              <a:cs typeface="Arial"/>
            </a:endParaRPr>
          </a:p>
          <a:p>
            <a:pPr marL="1150620" lvl="2" indent="-342900" algn="just">
              <a:buFont typeface="Wingdings,Sans-Serif" panose="020B0604020202020204" pitchFamily="34" charset="0"/>
              <a:buChar char="Ø"/>
            </a:pPr>
            <a:r>
              <a:rPr lang="cs-CZ" sz="1800" b="0">
                <a:latin typeface="Arial"/>
                <a:cs typeface="Arial"/>
              </a:rPr>
              <a:t>Silnější pravomoci státu při dohledu a vymáhání práva v oblasti léků</a:t>
            </a:r>
            <a:endParaRPr lang="en-US" sz="1800" b="0">
              <a:latin typeface="Arial"/>
              <a:cs typeface="Arial"/>
            </a:endParaRPr>
          </a:p>
          <a:p>
            <a:pPr marL="1150620" lvl="2" indent="-342900" algn="just">
              <a:buFont typeface="Wingdings,Sans-Serif" panose="020B0604020202020204" pitchFamily="34" charset="0"/>
              <a:buChar char="Ø"/>
            </a:pPr>
            <a:r>
              <a:rPr lang="cs-CZ" sz="1800" b="0">
                <a:latin typeface="Arial"/>
                <a:cs typeface="Arial"/>
              </a:rPr>
              <a:t>Speciální režim u léčivých </a:t>
            </a:r>
            <a:r>
              <a:rPr lang="cs-CZ" sz="1800" b="0" err="1">
                <a:latin typeface="Arial"/>
                <a:cs typeface="Arial"/>
              </a:rPr>
              <a:t>přípravů</a:t>
            </a:r>
            <a:r>
              <a:rPr lang="cs-CZ" sz="1800" b="0">
                <a:latin typeface="Arial"/>
                <a:cs typeface="Arial"/>
              </a:rPr>
              <a:t> s příznakem omezené dostupnosti</a:t>
            </a:r>
            <a:endParaRPr lang="en-US" sz="1800" b="0">
              <a:latin typeface="Arial"/>
              <a:cs typeface="Arial"/>
            </a:endParaRPr>
          </a:p>
          <a:p>
            <a:pPr lvl="1" indent="-342900" algn="just">
              <a:buFont typeface="Arial,Sans-Serif" panose="020B0604020202020204" pitchFamily="34" charset="0"/>
              <a:buChar char="•"/>
            </a:pPr>
            <a:r>
              <a:rPr lang="cs-CZ" sz="1800" b="1">
                <a:latin typeface="Arial"/>
                <a:cs typeface="Arial"/>
              </a:rPr>
              <a:t>Adaptační novela </a:t>
            </a:r>
            <a:r>
              <a:rPr lang="cs-CZ" sz="1800">
                <a:latin typeface="Arial"/>
                <a:cs typeface="Arial"/>
              </a:rPr>
              <a:t>(schválená v květnu 2023): mj. zvyšuje pokuty za nezavádění léků do evidence lékárny jakožto nástroje na obcházení zákazu reexportu</a:t>
            </a:r>
            <a:endParaRPr lang="cs-CZ"/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607243"/>
      </p:ext>
    </p:extLst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effectLst/>
                <a:latin typeface="Arial"/>
                <a:ea typeface="Calibri" panose="020F0502020204030204" pitchFamily="34" charset="0"/>
                <a:cs typeface="Arial"/>
              </a:rPr>
              <a:t>Řešení dostupnosti léčiv</a:t>
            </a:r>
            <a:endParaRPr lang="cs-CZ" sz="240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1EA9D-FC87-121D-9EBA-B81DA61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5335440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1800">
                <a:latin typeface="Arial"/>
                <a:cs typeface="Arial"/>
              </a:rPr>
              <a:t>218 léčivých přípravků má </a:t>
            </a:r>
            <a:r>
              <a:rPr lang="cs-CZ" sz="1800" b="0">
                <a:latin typeface="Arial"/>
                <a:cs typeface="Arial"/>
              </a:rPr>
              <a:t>v</a:t>
            </a:r>
            <a:r>
              <a:rPr lang="cs-CZ" sz="1800">
                <a:latin typeface="Arial"/>
                <a:cs typeface="Arial"/>
              </a:rPr>
              <a:t> současné době příznak LPOD - léčivý přípravek s omezenou dostupností z celkem 5971 hrazených a</a:t>
            </a:r>
            <a:r>
              <a:rPr lang="cs-CZ" sz="1800" b="0">
                <a:latin typeface="Arial"/>
                <a:cs typeface="Arial"/>
              </a:rPr>
              <a:t> </a:t>
            </a:r>
            <a:r>
              <a:rPr lang="cs-CZ" sz="1800">
                <a:latin typeface="Arial"/>
                <a:cs typeface="Arial"/>
              </a:rPr>
              <a:t>obchodovaných LP.</a:t>
            </a:r>
            <a:endParaRPr lang="en-US" sz="1800"/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>
              <a:latin typeface="Arial"/>
              <a:cs typeface="Arial"/>
            </a:endParaRPr>
          </a:p>
        </p:txBody>
      </p:sp>
      <p:pic>
        <p:nvPicPr>
          <p:cNvPr id="5" name="Obrázek 4" descr="Obsah obrázku text, snímek obrazovky, válec, design&#10;&#10;Popis se vygeneroval automaticky.">
            <a:extLst>
              <a:ext uri="{FF2B5EF4-FFF2-40B4-BE49-F238E27FC236}">
                <a16:creationId xmlns:a16="http://schemas.microsoft.com/office/drawing/2014/main" id="{222EFEAF-CC67-EA06-6C55-12A56A73D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600" y="2237408"/>
            <a:ext cx="5813149" cy="424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26617"/>
      </p:ext>
    </p:extLst>
  </p:cSld>
  <p:clrMapOvr>
    <a:masterClrMapping/>
  </p:clrMapOvr>
  <p:transition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effectLst/>
                <a:latin typeface="Arial"/>
                <a:ea typeface="Calibri" panose="020F0502020204030204" pitchFamily="34" charset="0"/>
                <a:cs typeface="Arial"/>
              </a:rPr>
              <a:t>Řešení dostupnosti léčiv na evropské úrovni</a:t>
            </a:r>
            <a:endParaRPr lang="cs-CZ" sz="240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1EA9D-FC87-121D-9EBA-B81DA61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917" y="1253879"/>
            <a:ext cx="10261127" cy="4771769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1800" dirty="0">
                <a:latin typeface="Arial"/>
                <a:cs typeface="Arial"/>
              </a:rPr>
              <a:t>Ministerstvo zdravotnictví ČR dělá pro zajištění dostupnosti léků maximum, a to i na evropské úrovni.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1800" dirty="0">
                <a:latin typeface="Arial"/>
                <a:cs typeface="Arial"/>
              </a:rPr>
              <a:t>Česká republika je ve vedení Aliance pro kriticky důležitá léčiva</a:t>
            </a:r>
          </a:p>
          <a:p>
            <a:pPr marL="1150620" lvl="2" indent="-342900" algn="just">
              <a:buFont typeface="Arial" panose="020B0604020202020204" pitchFamily="34" charset="0"/>
              <a:buChar char="•"/>
            </a:pPr>
            <a:r>
              <a:rPr lang="cs-CZ" sz="1800" b="0" dirty="0">
                <a:latin typeface="Arial"/>
                <a:cs typeface="Arial"/>
              </a:rPr>
              <a:t>cílem je řešit a zmírňovat nedostatky kritických léčiv v Evropské unii</a:t>
            </a:r>
          </a:p>
          <a:p>
            <a:pPr marL="1150620" lvl="2" indent="-342900" algn="just">
              <a:buFont typeface="Arial" panose="020B0604020202020204" pitchFamily="34" charset="0"/>
              <a:buChar char="•"/>
            </a:pPr>
            <a:r>
              <a:rPr lang="cs-CZ" sz="1800" b="0" dirty="0">
                <a:latin typeface="Arial"/>
                <a:cs typeface="Arial"/>
              </a:rPr>
              <a:t>členy jsou státy, zástupci průmyslu a jeho asociací, pacientů, občanské společnosti, poskytovatelů a EU agentur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1800" dirty="0">
                <a:latin typeface="Arial"/>
                <a:cs typeface="Arial"/>
              </a:rPr>
              <a:t>Ministr zdravotnictví se oblasti léčiv opakovaně věnuje i na Radě ministrů zdravotnictví EU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1800" dirty="0">
                <a:latin typeface="Arial"/>
                <a:cs typeface="Arial"/>
              </a:rPr>
              <a:t>Kroky proti excesivnímu </a:t>
            </a:r>
            <a:r>
              <a:rPr lang="cs-CZ" sz="1800" dirty="0" err="1">
                <a:latin typeface="Arial"/>
                <a:cs typeface="Arial"/>
              </a:rPr>
              <a:t>stockpilingu</a:t>
            </a:r>
            <a:r>
              <a:rPr lang="cs-CZ" sz="1800" dirty="0">
                <a:latin typeface="Arial"/>
                <a:cs typeface="Arial"/>
              </a:rPr>
              <a:t> léků v EU</a:t>
            </a:r>
          </a:p>
          <a:p>
            <a:pPr marL="1150620" lvl="2" indent="-342900" algn="just">
              <a:buFont typeface="Arial" panose="020B0604020202020204" pitchFamily="34" charset="0"/>
              <a:buChar char="•"/>
            </a:pPr>
            <a:r>
              <a:rPr lang="cs-CZ" sz="1800" b="0" dirty="0">
                <a:latin typeface="Arial"/>
                <a:cs typeface="Arial"/>
              </a:rPr>
              <a:t>Na červnovém jednání Rady ministrů zdravotnictví EU došlo k výrazně podpoře iniciativy ministra zdravotnictví Vlastimila Válka proti nadměrné tvorbě zásob léčiv na národní úrovni, které by vedlo k ohrožení dodávek léčiv do jiných členských států. Podpořilo nás 19 členských států EU i Komise.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1800" b="0" dirty="0">
                <a:latin typeface="Arial"/>
                <a:cs typeface="Arial"/>
              </a:rPr>
              <a:t>Na prosincovém jednání Rady ministrů zdravotnictví EU ministři zdravotnictví schválili závěry k podpoře kardiovaskulárního zdraví, transplantacím a dárcovství orgánů a jednali o Farmaceutickém balíčku. Ministr Vlastimil Válek zdůraznil zjednodušení regulatorního rámce EU, podporu výroby léčiv a společné nákupy. </a:t>
            </a:r>
          </a:p>
        </p:txBody>
      </p:sp>
    </p:spTree>
    <p:extLst>
      <p:ext uri="{BB962C8B-B14F-4D97-AF65-F5344CB8AC3E}">
        <p14:creationId xmlns:p14="http://schemas.microsoft.com/office/powerpoint/2010/main" val="420012047"/>
      </p:ext>
    </p:extLst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effectLst/>
                <a:latin typeface="Arial"/>
                <a:ea typeface="Calibri" panose="020F0502020204030204" pitchFamily="34" charset="0"/>
                <a:cs typeface="Arial"/>
              </a:rPr>
              <a:t>Změna </a:t>
            </a:r>
            <a:r>
              <a:rPr lang="cs-CZ" sz="2400">
                <a:latin typeface="Arial"/>
                <a:ea typeface="Calibri" panose="020F0502020204030204" pitchFamily="34" charset="0"/>
                <a:cs typeface="Arial"/>
              </a:rPr>
              <a:t>systému </a:t>
            </a:r>
            <a:r>
              <a:rPr lang="cs-CZ" sz="2400">
                <a:effectLst/>
                <a:latin typeface="Arial"/>
                <a:ea typeface="Calibri" panose="020F0502020204030204" pitchFamily="34" charset="0"/>
                <a:cs typeface="Arial"/>
              </a:rPr>
              <a:t>sledování započitatelných doplatků</a:t>
            </a:r>
            <a:endParaRPr lang="cs-CZ" sz="240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1EA9D-FC87-121D-9EBA-B81DA61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880" y="1340143"/>
            <a:ext cx="9980447" cy="5324817"/>
          </a:xfrm>
        </p:spPr>
        <p:txBody>
          <a:bodyPr/>
          <a:lstStyle/>
          <a:p>
            <a:pPr marL="0" indent="0" algn="just">
              <a:buNone/>
            </a:pPr>
            <a:r>
              <a:rPr lang="cs-CZ" sz="1600" b="0">
                <a:latin typeface="Arial"/>
                <a:cs typeface="Arial"/>
              </a:rPr>
              <a:t>Kontrola dosažení ochranného limitu bude přenesena do on-line prostředí v systému eRecept. Ten bude nově propojen s Centrálním registrem pojištěnců a evidenčním </a:t>
            </a:r>
            <a:r>
              <a:rPr lang="cs-CZ" sz="1600" b="0">
                <a:latin typeface="Arial"/>
                <a:ea typeface="+mn-lt"/>
                <a:cs typeface="Arial"/>
              </a:rPr>
              <a:t>systémem České správy sociálního zabezpečení. </a:t>
            </a:r>
            <a:endParaRPr lang="cs-CZ" sz="1600"/>
          </a:p>
          <a:p>
            <a:pPr marL="0" indent="0" algn="just">
              <a:buNone/>
            </a:pPr>
            <a:endParaRPr lang="cs-CZ" sz="1800" b="0">
              <a:latin typeface="Arial"/>
              <a:cs typeface="Arial"/>
            </a:endParaRPr>
          </a:p>
          <a:p>
            <a:pPr algn="just">
              <a:buClr>
                <a:srgbClr val="C2CD23"/>
              </a:buClr>
              <a:buFont typeface="Wingdings" panose="05000000000000000000" pitchFamily="2" charset="2"/>
              <a:buChar char="ü"/>
            </a:pPr>
            <a:r>
              <a:rPr lang="cs-CZ" sz="1600">
                <a:latin typeface="Arial"/>
                <a:cs typeface="Arial"/>
              </a:rPr>
              <a:t>Po dosažení ochranného limitu pojištěnci přestanou platit započitatelnou část doplatku.</a:t>
            </a:r>
          </a:p>
          <a:p>
            <a:pPr lvl="1" algn="just">
              <a:buClr>
                <a:srgbClr val="C2CD23"/>
              </a:buClr>
              <a:buFont typeface="Wingdings" panose="05000000000000000000" pitchFamily="2" charset="2"/>
              <a:buChar char="ü"/>
            </a:pPr>
            <a:r>
              <a:rPr lang="cs-CZ" sz="1600">
                <a:latin typeface="Arial"/>
                <a:cs typeface="Arial"/>
              </a:rPr>
              <a:t>Snížení průběžné finanční zátěže na pojištěnce.</a:t>
            </a:r>
          </a:p>
          <a:p>
            <a:pPr lvl="1" algn="just">
              <a:buClr>
                <a:srgbClr val="C2CD23"/>
              </a:buClr>
              <a:buFont typeface="Wingdings" panose="05000000000000000000" pitchFamily="2" charset="2"/>
              <a:buChar char="ü"/>
            </a:pPr>
            <a:r>
              <a:rPr lang="cs-CZ" sz="1600">
                <a:latin typeface="Arial"/>
                <a:cs typeface="Arial"/>
              </a:rPr>
              <a:t>Odbourání administrativních pochybení (např. z důvodu nesprávně zadané adresy) při vracení přeplatku.</a:t>
            </a:r>
          </a:p>
          <a:p>
            <a:pPr algn="just">
              <a:buClr>
                <a:srgbClr val="C2CD23"/>
              </a:buClr>
              <a:buFont typeface="Wingdings" panose="05000000000000000000" pitchFamily="2" charset="2"/>
              <a:buChar char="ü"/>
            </a:pPr>
            <a:r>
              <a:rPr lang="cs-CZ" sz="1600">
                <a:latin typeface="Arial"/>
                <a:cs typeface="Arial"/>
              </a:rPr>
              <a:t>Odpadne povinnost pojištěnců prokazovat zdravotním pojišťovnám nárok na snížený ochranný limit.</a:t>
            </a:r>
          </a:p>
          <a:p>
            <a:pPr lvl="1" algn="just">
              <a:buClr>
                <a:srgbClr val="C2CD23"/>
              </a:buClr>
              <a:buFont typeface="Wingdings" panose="05000000000000000000" pitchFamily="2" charset="2"/>
              <a:buChar char="ü"/>
            </a:pPr>
            <a:r>
              <a:rPr lang="cs-CZ" sz="1600">
                <a:latin typeface="Arial"/>
                <a:cs typeface="Arial"/>
              </a:rPr>
              <a:t>Snížení administrativní zátěže na pojištěnce díky propojení dat zdravotních pojišťoven a České správy sociálního zabezpečení.</a:t>
            </a:r>
          </a:p>
          <a:p>
            <a:pPr lvl="1" algn="just">
              <a:buClr>
                <a:srgbClr val="C2CD23"/>
              </a:buClr>
              <a:buFont typeface="Wingdings" panose="05000000000000000000" pitchFamily="2" charset="2"/>
              <a:buChar char="ü"/>
            </a:pPr>
            <a:r>
              <a:rPr lang="cs-CZ" sz="1600">
                <a:latin typeface="Arial"/>
                <a:cs typeface="Arial"/>
              </a:rPr>
              <a:t>Snížený ochranný limit bude nastaven i pojištěncům, kteří splňují podmínky, avšak doposud nedoložili příslušnou listinu svým zdravotním pojišťovnám.</a:t>
            </a:r>
          </a:p>
          <a:p>
            <a:pPr algn="just">
              <a:buClr>
                <a:srgbClr val="C2CD23"/>
              </a:buClr>
              <a:buFont typeface="Wingdings" panose="05000000000000000000" pitchFamily="2" charset="2"/>
              <a:buChar char="ü"/>
            </a:pPr>
            <a:r>
              <a:rPr lang="cs-CZ" sz="1600">
                <a:latin typeface="Arial"/>
                <a:cs typeface="Arial"/>
              </a:rPr>
              <a:t>Odpadne povinnost pojišťoven zpětně vyúčtovávat zaplacené započitatelné doplatky a vracet je pojištěncům.</a:t>
            </a:r>
          </a:p>
          <a:p>
            <a:pPr lvl="1" algn="just">
              <a:buClr>
                <a:srgbClr val="C2CD23"/>
              </a:buClr>
              <a:buFont typeface="Wingdings" panose="05000000000000000000" pitchFamily="2" charset="2"/>
              <a:buChar char="ü"/>
            </a:pPr>
            <a:r>
              <a:rPr lang="cs-CZ" sz="1600">
                <a:latin typeface="Arial"/>
                <a:cs typeface="Arial"/>
              </a:rPr>
              <a:t>Snížení administrativní zátěže zdravotních pojišťoven.</a:t>
            </a:r>
          </a:p>
          <a:p>
            <a:pPr lvl="1" algn="just">
              <a:buClr>
                <a:srgbClr val="C2CD23"/>
              </a:buClr>
              <a:buFont typeface="Wingdings" panose="05000000000000000000" pitchFamily="2" charset="2"/>
              <a:buChar char="ü"/>
            </a:pPr>
            <a:r>
              <a:rPr lang="cs-CZ" sz="1600">
                <a:latin typeface="Arial"/>
                <a:cs typeface="Arial"/>
              </a:rPr>
              <a:t>Úspora za platby poštovních poukázek.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1800" b="1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1800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92478"/>
      </p:ext>
    </p:extLst>
  </p:cSld>
  <p:clrMapOvr>
    <a:masterClrMapping/>
  </p:clrMapOvr>
  <p:transition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effectLst/>
                <a:latin typeface="Arial"/>
                <a:ea typeface="Calibri" panose="020F0502020204030204" pitchFamily="34" charset="0"/>
                <a:cs typeface="Arial"/>
              </a:rPr>
              <a:t>Konec preskripčního omezení L léčiv (od 1. 7. 2024)</a:t>
            </a:r>
            <a:endParaRPr lang="cs-CZ" sz="240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1EA9D-FC87-121D-9EBA-B81DA61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4771769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1800">
                <a:latin typeface="Arial"/>
                <a:cs typeface="Arial"/>
              </a:rPr>
              <a:t>Pacienti s chronickým onemocněním už nemusí pokaždé žádat o recept svého specialistu. U některých diagnóz mohou nyní jejich léky předepisovat i praktici. Jde o například o léčiva na cukrovku, astma nebo kardiovaskulární nemoci a kožní, oční či urologické problémy. Šetříme tím čas pacientům a ulevujeme ambulantním specialistům.</a:t>
            </a:r>
          </a:p>
        </p:txBody>
      </p:sp>
    </p:spTree>
    <p:extLst>
      <p:ext uri="{BB962C8B-B14F-4D97-AF65-F5344CB8AC3E}">
        <p14:creationId xmlns:p14="http://schemas.microsoft.com/office/powerpoint/2010/main" val="2507345472"/>
      </p:ext>
    </p:extLst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BF7206-E32A-6AEB-C1D6-6EC530BC0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latin typeface="Arial"/>
                <a:cs typeface="Arial"/>
              </a:rPr>
              <a:t>Plnění prosincové dohody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E7DEFE-5700-2583-5DFC-09CA34B5D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sz="1600">
                <a:latin typeface="Arial"/>
                <a:ea typeface="Calibri"/>
                <a:cs typeface="Arial"/>
              </a:rPr>
              <a:t>Článek 1</a:t>
            </a:r>
            <a:r>
              <a:rPr lang="cs-CZ" sz="1600" b="0">
                <a:latin typeface="Arial"/>
                <a:ea typeface="Calibri"/>
                <a:cs typeface="Calibri"/>
              </a:rPr>
              <a:t> je </a:t>
            </a:r>
            <a:r>
              <a:rPr lang="cs-CZ" sz="1600">
                <a:latin typeface="Arial"/>
                <a:ea typeface="Calibri"/>
                <a:cs typeface="Calibri"/>
              </a:rPr>
              <a:t>splněn</a:t>
            </a:r>
            <a:r>
              <a:rPr lang="cs-CZ" sz="1600" b="0">
                <a:latin typeface="Arial"/>
                <a:ea typeface="Calibri"/>
                <a:cs typeface="Calibri"/>
              </a:rPr>
              <a:t> kompletně. Ještě v prosinci byl schválen přesun lékařů, zubařů a farmaceutů do vyšších platových tříd a od ledna 2024 byly navýšeny platy všem zaměstnancům ve všech nemocnicích, včetně těch zaměstnaných na kratší úvazky</a:t>
            </a:r>
          </a:p>
          <a:p>
            <a:pPr algn="just"/>
            <a:r>
              <a:rPr lang="cs-CZ" sz="1600">
                <a:latin typeface="Arial"/>
                <a:ea typeface="Calibri"/>
                <a:cs typeface="Calibri"/>
              </a:rPr>
              <a:t>Článek 2</a:t>
            </a:r>
            <a:r>
              <a:rPr lang="cs-CZ" sz="1600" b="0">
                <a:latin typeface="Arial"/>
                <a:ea typeface="Calibri"/>
                <a:cs typeface="Calibri"/>
              </a:rPr>
              <a:t>  je </a:t>
            </a:r>
            <a:r>
              <a:rPr lang="cs-CZ" sz="1600">
                <a:latin typeface="Arial"/>
                <a:ea typeface="Calibri"/>
                <a:cs typeface="Calibri"/>
              </a:rPr>
              <a:t>splněn</a:t>
            </a:r>
          </a:p>
          <a:p>
            <a:pPr lvl="1" algn="just"/>
            <a:r>
              <a:rPr lang="cs-CZ" sz="1600">
                <a:latin typeface="Arial"/>
                <a:ea typeface="Calibri"/>
                <a:cs typeface="Calibri"/>
              </a:rPr>
              <a:t>Úprava zákoníku práce je hotová. Změny zákoníku práce jsou účinné od 1. srpna 2024.</a:t>
            </a:r>
          </a:p>
          <a:p>
            <a:pPr lvl="1" algn="just"/>
            <a:r>
              <a:rPr lang="cs-CZ" sz="1600">
                <a:latin typeface="Arial"/>
                <a:ea typeface="Calibri"/>
                <a:cs typeface="Calibri"/>
              </a:rPr>
              <a:t>Zákon o odměňování zdravotníků: Ministerstvo zdravotnictví připravilo několik návrhů implementujících i požadavky odborů na jednáních. Zdravotnické odbory i Česká lékařská komora návrhy odmítly</a:t>
            </a:r>
          </a:p>
          <a:p>
            <a:pPr marL="1150620" lvl="2" algn="just"/>
            <a:r>
              <a:rPr lang="cs-CZ" sz="1600" b="0">
                <a:latin typeface="Arial"/>
                <a:ea typeface="Calibri"/>
                <a:cs typeface="Calibri"/>
              </a:rPr>
              <a:t>Podle návrhu Ministerstva zdravotnictví by lékař po škole měl jistotu 60 677 Kč oproti dnešním 46 380 Kč, lékař po kmeni 65 012 Kč oproti dnešním 57 150 Kč a lékař po atestaci by měl jistotu 78 014 oproti dnešním 70 160 Kč. </a:t>
            </a:r>
          </a:p>
          <a:p>
            <a:pPr marL="1150620" lvl="2" algn="just"/>
            <a:r>
              <a:rPr lang="cs-CZ" sz="1600" b="0">
                <a:latin typeface="Arial"/>
                <a:ea typeface="Calibri"/>
                <a:cs typeface="Calibri"/>
              </a:rPr>
              <a:t>Návrh rovněž obsahoval pojistku: přímo v návrhu zákona bylo napsáno, že si nikdo nemůže pohoršit oproti současnému stavu.</a:t>
            </a:r>
          </a:p>
          <a:p>
            <a:pPr marL="1150620" lvl="2" algn="just"/>
            <a:r>
              <a:rPr lang="cs-CZ" sz="1600" b="0">
                <a:latin typeface="Arial"/>
                <a:ea typeface="Calibri"/>
                <a:cs typeface="Calibri"/>
              </a:rPr>
              <a:t>Tento návrh, stejně jako všechny předchozí, byl dnes ze strany odborů odmítnut.</a:t>
            </a:r>
          </a:p>
          <a:p>
            <a:pPr lvl="1" algn="just"/>
            <a:r>
              <a:rPr lang="cs-CZ" sz="1600">
                <a:latin typeface="Arial"/>
                <a:ea typeface="Calibri"/>
                <a:cs typeface="Calibri"/>
              </a:rPr>
              <a:t>Zvýšení platu/mzdy lékařů o 5/8/15 tisíc Kč od ledna 2024</a:t>
            </a:r>
          </a:p>
          <a:p>
            <a:pPr lvl="1" algn="just"/>
            <a:r>
              <a:rPr lang="cs-CZ" sz="1600">
                <a:latin typeface="Arial"/>
                <a:ea typeface="Calibri"/>
                <a:cs typeface="Calibri"/>
              </a:rPr>
              <a:t>Zvýšení platů NLZP a nezdravotnických pracovníků o 5 % od ledna 2024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023654"/>
      </p:ext>
    </p:extLst>
  </p:cSld>
  <p:clrMapOvr>
    <a:masterClrMapping/>
  </p:clrMapOvr>
  <p:transition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688749-BAD1-AABB-641C-2B74EB4A2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latin typeface="Arial"/>
                <a:cs typeface="Arial"/>
              </a:rPr>
              <a:t>Plnění prosincové dohody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37ADF9-4D3D-7983-1F77-552238B8F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600201"/>
            <a:ext cx="9059333" cy="4832879"/>
          </a:xfrm>
        </p:spPr>
        <p:txBody>
          <a:bodyPr/>
          <a:lstStyle/>
          <a:p>
            <a:pPr algn="just"/>
            <a:r>
              <a:rPr lang="cs-CZ" sz="1600">
                <a:latin typeface="Arial"/>
                <a:ea typeface="+mn-lt"/>
                <a:cs typeface="+mn-lt"/>
              </a:rPr>
              <a:t>Článek 3</a:t>
            </a:r>
            <a:r>
              <a:rPr lang="cs-CZ" sz="1600" b="0">
                <a:latin typeface="Arial"/>
                <a:ea typeface="+mn-lt"/>
                <a:cs typeface="+mn-lt"/>
              </a:rPr>
              <a:t>, věnovaný vzdělávání, je rovněž </a:t>
            </a:r>
            <a:r>
              <a:rPr lang="cs-CZ" sz="1600">
                <a:latin typeface="Arial"/>
                <a:ea typeface="+mn-lt"/>
                <a:cs typeface="+mn-lt"/>
              </a:rPr>
              <a:t>splněn</a:t>
            </a:r>
            <a:r>
              <a:rPr lang="cs-CZ" sz="1600" b="0">
                <a:latin typeface="Arial"/>
                <a:ea typeface="+mn-lt"/>
                <a:cs typeface="+mn-lt"/>
              </a:rPr>
              <a:t>.</a:t>
            </a:r>
            <a:endParaRPr lang="cs-CZ" sz="1600">
              <a:latin typeface="Arial"/>
              <a:cs typeface="Arial"/>
            </a:endParaRPr>
          </a:p>
          <a:p>
            <a:pPr lvl="1" algn="just"/>
            <a:r>
              <a:rPr lang="cs-CZ" sz="1600">
                <a:latin typeface="Arial"/>
                <a:ea typeface="+mn-lt"/>
                <a:cs typeface="+mn-lt"/>
              </a:rPr>
              <a:t>Zřízeno kontaktní místo pro příjem stížnosti na nedodržování pravidel vzdělávání zdravotnických pracovníků a jejich vyhodnocování/provádění nápravných opatření za účasti zástupce ČLK.</a:t>
            </a:r>
            <a:endParaRPr lang="cs-CZ" sz="1600">
              <a:latin typeface="Arial"/>
              <a:cs typeface="Arial"/>
            </a:endParaRPr>
          </a:p>
          <a:p>
            <a:pPr lvl="1" algn="just"/>
            <a:r>
              <a:rPr lang="cs-CZ" sz="1600">
                <a:latin typeface="Arial"/>
                <a:ea typeface="+mn-lt"/>
                <a:cs typeface="+mn-lt"/>
              </a:rPr>
              <a:t>V každé přímo řízené nemocnici určen koordinátor specializačního vzdělávání, který na celý proces v nemocnici dohlíží. Koordinátoři specializačního vzdělávání se zároveň pravidelně setkávají na pracovních poradách, kde nejen s představiteli </a:t>
            </a:r>
            <a:r>
              <a:rPr lang="cs-CZ" sz="1600" err="1">
                <a:latin typeface="Arial"/>
                <a:ea typeface="+mn-lt"/>
                <a:cs typeface="+mn-lt"/>
              </a:rPr>
              <a:t>MZd</a:t>
            </a:r>
            <a:r>
              <a:rPr lang="cs-CZ" sz="1600">
                <a:latin typeface="Arial"/>
                <a:ea typeface="+mn-lt"/>
                <a:cs typeface="+mn-lt"/>
              </a:rPr>
              <a:t> a Institutu postgraduálního vzdělávání ve zdravotnictví (IPVZ) řeší zcela konkrétní témata a otázky včetně detailů.</a:t>
            </a:r>
            <a:endParaRPr lang="cs-CZ" sz="1600">
              <a:latin typeface="Arial"/>
              <a:cs typeface="Arial"/>
            </a:endParaRPr>
          </a:p>
          <a:p>
            <a:pPr lvl="1" algn="just"/>
            <a:r>
              <a:rPr lang="cs-CZ" sz="1600">
                <a:latin typeface="Arial"/>
                <a:ea typeface="+mn-lt"/>
                <a:cs typeface="+mn-lt"/>
              </a:rPr>
              <a:t>Přímo řízené nemocnice rovněž na základě pokynu Ministerstva zdravotnictví zakotvily pracovní volno s náhradou platu na přípravu a vykonání zkoušky po ukončeném vzdělávání v základním kmeni v délce alespoň 5 pracovních dnů a atestační zkoušky v délce alespoň 10 pracovních dnů. Tento nárok od 1. 8. uzákoněn pro všechny dotčené zaměstnance. Pravidelně probíhají i diskuse o realizaci změn vzdělávání zdravotnických pracovníků.</a:t>
            </a:r>
            <a:endParaRPr lang="cs-CZ" sz="1600">
              <a:latin typeface="Arial"/>
              <a:cs typeface="Arial"/>
            </a:endParaRPr>
          </a:p>
          <a:p>
            <a:pPr algn="just"/>
            <a:r>
              <a:rPr lang="cs-CZ" sz="1600">
                <a:latin typeface="Arial"/>
                <a:ea typeface="+mn-lt"/>
                <a:cs typeface="+mn-lt"/>
              </a:rPr>
              <a:t>Článek 4</a:t>
            </a:r>
            <a:r>
              <a:rPr lang="cs-CZ" sz="1600" b="0">
                <a:latin typeface="Arial"/>
                <a:ea typeface="+mn-lt"/>
                <a:cs typeface="+mn-lt"/>
              </a:rPr>
              <a:t>, týkající úhradového dodatku pro rok 2024, je </a:t>
            </a:r>
            <a:r>
              <a:rPr lang="cs-CZ" sz="1600">
                <a:latin typeface="Arial"/>
                <a:ea typeface="+mn-lt"/>
                <a:cs typeface="+mn-lt"/>
              </a:rPr>
              <a:t>splněn</a:t>
            </a:r>
            <a:r>
              <a:rPr lang="cs-CZ" sz="1600" b="0">
                <a:latin typeface="Arial"/>
                <a:ea typeface="+mn-lt"/>
                <a:cs typeface="+mn-lt"/>
              </a:rPr>
              <a:t> kompletně ve všech svých bodech. VZP se všemi poskytovateli, kterých se to týká, uzavřela příslušný úhradový dodatek a vyčlenila na něj prostředky</a:t>
            </a:r>
            <a:endParaRPr lang="cs-CZ" sz="1600">
              <a:latin typeface="Arial"/>
            </a:endParaRPr>
          </a:p>
          <a:p>
            <a:endParaRPr lang="cs-CZ" sz="1600"/>
          </a:p>
        </p:txBody>
      </p:sp>
    </p:spTree>
    <p:extLst>
      <p:ext uri="{BB962C8B-B14F-4D97-AF65-F5344CB8AC3E}">
        <p14:creationId xmlns:p14="http://schemas.microsoft.com/office/powerpoint/2010/main" val="2910378097"/>
      </p:ext>
    </p:extLst>
  </p:cSld>
  <p:clrMapOvr>
    <a:masterClrMapping/>
  </p:clrMapOvr>
  <p:transition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B253EB-9F74-F546-ADDF-81B6D85D1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latin typeface="Arial"/>
                <a:ea typeface="+mj-lt"/>
                <a:cs typeface="+mj-lt"/>
              </a:rPr>
              <a:t>Zákon o sociálně zdravotním pomezí </a:t>
            </a:r>
            <a:endParaRPr lang="cs-CZ" sz="2400">
              <a:solidFill>
                <a:srgbClr val="000000"/>
              </a:solidFill>
              <a:latin typeface="Arial"/>
              <a:ea typeface="+mj-lt"/>
              <a:cs typeface="+mj-lt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5701C4-715F-3ED8-FEFA-C82FF2651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600" b="0">
                <a:latin typeface="Arial"/>
                <a:ea typeface="+mn-lt"/>
                <a:cs typeface="Arial"/>
              </a:rPr>
              <a:t>Změnový zákon o sociálně-zdravotním pomezí přináší efektivní propojení sociálně-zdravotních služeb, zlepšení kvality života klientů v sociálně zdravotních službách, garance vysoké úrovně poskytované zdravotní i sociální péče klientům, lepší naplňování potřeb pacientů v sociální i zdravotní rovině a pružné a efektivní reakce na měnící se potřeby osob s chronickými zdravotními problémy.</a:t>
            </a:r>
            <a:endParaRPr lang="cs-CZ" sz="1600">
              <a:latin typeface="Arial"/>
              <a:ea typeface="+mn-lt"/>
              <a:cs typeface="Arial"/>
            </a:endParaRPr>
          </a:p>
          <a:p>
            <a:r>
              <a:rPr lang="cs-CZ" sz="1600" b="0">
                <a:latin typeface="Arial"/>
                <a:ea typeface="+mn-lt"/>
                <a:cs typeface="+mn-lt"/>
              </a:rPr>
              <a:t>Nově vzniklá komplexní služba bude poskytovat a zahrnovat široký rozsah zařízení, včetně domovů pro postižené, denních center a nemocnic. Ošetřovatelská péče by byla zajišťována jak interními zaměstnanci, tak externími poskytovateli. </a:t>
            </a:r>
            <a:endParaRPr lang="cs-CZ" sz="1600" b="0">
              <a:latin typeface="Arial"/>
              <a:ea typeface="+mn-lt"/>
              <a:cs typeface="Arial"/>
            </a:endParaRPr>
          </a:p>
          <a:p>
            <a:r>
              <a:rPr lang="cs-CZ" sz="1600" b="0">
                <a:latin typeface="Arial"/>
                <a:ea typeface="+mn-lt"/>
                <a:cs typeface="+mn-lt"/>
              </a:rPr>
              <a:t>Návrh také počítá se stanovením přísných požadavků na vybavení a personál, přičemž nesplnění těchto kritérií by bylo sankcionováno.</a:t>
            </a:r>
          </a:p>
          <a:p>
            <a:r>
              <a:rPr lang="cs-CZ" sz="1600" b="0">
                <a:latin typeface="Arial"/>
                <a:cs typeface="Arial"/>
              </a:rPr>
              <a:t>Na základě rozšíření možnosti poskytovat zdravotní služby i v zařízeních odlehčovacích služeb dojde k rozšíření dostupnosti a využitelnosti těchto služeb pro klienty. </a:t>
            </a:r>
          </a:p>
          <a:p>
            <a:r>
              <a:rPr lang="cs-CZ" sz="1600" b="0">
                <a:latin typeface="Arial"/>
                <a:cs typeface="Arial"/>
              </a:rPr>
              <a:t>Podmínkou pro nárok na poskytování sociálně zdravotní lůžkové péče bude indikace lékaře. </a:t>
            </a:r>
          </a:p>
          <a:p>
            <a:r>
              <a:rPr lang="cs-CZ" sz="1600" b="0">
                <a:latin typeface="Arial"/>
                <a:cs typeface="Arial"/>
              </a:rPr>
              <a:t>K poskytování sociálně zdravotní lůžkové péče se bude moci přihlásit jak zcela nový poskytovatel, tak i dosavadní poskytovatel sociálních služeb či dosavadní poskytovatel pouze zdravotních služeb.</a:t>
            </a:r>
          </a:p>
          <a:p>
            <a:r>
              <a:rPr lang="cs-CZ" sz="1600" b="0">
                <a:latin typeface="Arial"/>
                <a:cs typeface="Arial"/>
              </a:rPr>
              <a:t>Financování lůžek následné i dlouhodobé péče se nezmění. </a:t>
            </a:r>
          </a:p>
        </p:txBody>
      </p:sp>
    </p:spTree>
    <p:extLst>
      <p:ext uri="{BB962C8B-B14F-4D97-AF65-F5344CB8AC3E}">
        <p14:creationId xmlns:p14="http://schemas.microsoft.com/office/powerpoint/2010/main" val="2672106111"/>
      </p:ext>
    </p:extLst>
  </p:cSld>
  <p:clrMapOvr>
    <a:masterClrMapping/>
  </p:clrMapOvr>
  <p:transition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532DBF-6A4C-DB96-BE9C-390241328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latin typeface="Arial"/>
                <a:cs typeface="Arial"/>
              </a:rPr>
              <a:t>Podpora paliativní péče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EE9BC6-DB11-C52E-A5EE-C61722821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0">
                <a:latin typeface="Arial"/>
                <a:cs typeface="Arial"/>
              </a:rPr>
              <a:t>Podpora v navyšování úhrad, zapojení do evropských projektů a celkově prioritizace oboru.</a:t>
            </a:r>
            <a:endParaRPr lang="cs-CZ">
              <a:latin typeface="Arial"/>
              <a:cs typeface="Arial"/>
            </a:endParaRPr>
          </a:p>
          <a:p>
            <a:r>
              <a:rPr lang="cs-CZ" b="0">
                <a:latin typeface="Arial"/>
                <a:cs typeface="Arial"/>
              </a:rPr>
              <a:t>Spolupráce s odbornou společností.</a:t>
            </a:r>
            <a:endParaRPr lang="cs-CZ">
              <a:latin typeface="Arial"/>
              <a:cs typeface="Arial"/>
            </a:endParaRPr>
          </a:p>
          <a:p>
            <a:r>
              <a:rPr lang="cs-CZ" b="0">
                <a:latin typeface="Arial"/>
                <a:cs typeface="Arial"/>
              </a:rPr>
              <a:t>1. května spustilo ministerstvo zdravotnictví projekt Standardizace paliativní péče v České republice. </a:t>
            </a:r>
          </a:p>
          <a:p>
            <a:r>
              <a:rPr lang="cs-CZ" b="0">
                <a:latin typeface="Arial"/>
                <a:cs typeface="Arial"/>
              </a:rPr>
              <a:t>Projekt navazuje na předchozí dva úspěšně realizované projekty zaměřené na zvýšení dostupnosti zdravotních služeb v oblasti paliativní péče v nemocnicích akutní a následné péče i domácí specializované péče. Jedná se o reakci na narůstající demografické stárnutí obyvatel.</a:t>
            </a:r>
            <a:r>
              <a:rPr lang="cs-CZ" b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endParaRPr lang="cs-CZ" sz="1100" b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119550"/>
      </p:ext>
    </p:extLst>
  </p:cSld>
  <p:clrMapOvr>
    <a:masterClrMapping/>
  </p:clrMapOvr>
  <p:transition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FFB085-9C0A-F623-8BB0-E746F3B03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>
                <a:latin typeface="Arial"/>
                <a:cs typeface="Arial"/>
              </a:rPr>
              <a:t>Zákon o ochraně veřejného zdraví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3CEED7-D4C8-E5BC-6CC0-52A949B4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515" y="1441705"/>
            <a:ext cx="9766469" cy="4525963"/>
          </a:xfrm>
        </p:spPr>
        <p:txBody>
          <a:bodyPr/>
          <a:lstStyle/>
          <a:p>
            <a:pPr marL="400050" lvl="1" indent="0" algn="just">
              <a:buNone/>
            </a:pPr>
            <a:r>
              <a:rPr lang="cs-CZ" sz="2800" b="1">
                <a:latin typeface="Arial"/>
                <a:cs typeface="Arial"/>
              </a:rPr>
              <a:t>Pokračuje příprava legislativy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800" b="1">
                <a:latin typeface="Arial"/>
                <a:cs typeface="Arial"/>
              </a:rPr>
              <a:t>KHS regionální uspořádání v krajích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800" b="1">
                <a:latin typeface="Arial"/>
                <a:cs typeface="Arial"/>
              </a:rPr>
              <a:t>Zachování regionálních kompetencí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800" b="0">
                <a:latin typeface="Arial"/>
                <a:cs typeface="Arial"/>
              </a:rPr>
              <a:t>Připravenost a reakce na krizové situace v místě vzniku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800" b="1">
                <a:latin typeface="Arial"/>
                <a:cs typeface="Arial"/>
              </a:rPr>
              <a:t>Nový koncept informačních hygienických registrů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800" b="1">
                <a:latin typeface="Arial"/>
                <a:cs typeface="Arial"/>
              </a:rPr>
              <a:t>Hygiena dbající o veřejné zdraví 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800" b="0">
                <a:latin typeface="Arial"/>
                <a:cs typeface="Arial"/>
              </a:rPr>
              <a:t>Spolupráce, výchova, edukace a respekt</a:t>
            </a:r>
          </a:p>
          <a:p>
            <a:pPr marL="808038" lvl="2" indent="0" algn="just">
              <a:buNone/>
            </a:pPr>
            <a:endParaRPr lang="cs-CZ" sz="2400" b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2139546"/>
      </p:ext>
    </p:extLst>
  </p:cSld>
  <p:clrMapOvr>
    <a:masterClrMapping/>
  </p:clrMapOvr>
  <p:transition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18" y="0"/>
            <a:ext cx="7497488" cy="1052513"/>
          </a:xfrm>
        </p:spPr>
        <p:txBody>
          <a:bodyPr/>
          <a:lstStyle/>
          <a:p>
            <a:pPr algn="ctr"/>
            <a:r>
              <a:rPr lang="cs-CZ" sz="3200"/>
              <a:t>Zákon o ochraně veřejného zdraví_2</a:t>
            </a:r>
            <a:endParaRPr lang="cs-CZ" sz="3200">
              <a:latin typeface="Arial"/>
              <a:cs typeface="Arial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7629876" y="1340142"/>
            <a:ext cx="22813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>
                <a:latin typeface="Arial"/>
                <a:cs typeface="Arial"/>
              </a:rPr>
              <a:t>Cíle reformy</a:t>
            </a:r>
          </a:p>
        </p:txBody>
      </p:sp>
      <p:sp>
        <p:nvSpPr>
          <p:cNvPr id="6" name="Obdélník 5"/>
          <p:cNvSpPr/>
          <p:nvPr/>
        </p:nvSpPr>
        <p:spPr>
          <a:xfrm>
            <a:off x="1696270" y="1340142"/>
            <a:ext cx="2704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>
                <a:latin typeface="Arial"/>
                <a:cs typeface="Arial"/>
              </a:rPr>
              <a:t>Současný stav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898218" y="2005851"/>
            <a:ext cx="4947411" cy="357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cs-CZ" sz="2200" b="0">
                <a:latin typeface="Arial"/>
                <a:cs typeface="Arial"/>
              </a:rPr>
              <a:t>Nejednotnost </a:t>
            </a:r>
          </a:p>
          <a:p>
            <a:pPr>
              <a:buFontTx/>
              <a:buChar char="-"/>
            </a:pPr>
            <a:endParaRPr lang="cs-CZ" sz="2200" b="0">
              <a:latin typeface="Arial"/>
              <a:cs typeface="Arial"/>
            </a:endParaRPr>
          </a:p>
          <a:p>
            <a:pPr>
              <a:buFontTx/>
              <a:buChar char="-"/>
            </a:pPr>
            <a:r>
              <a:rPr lang="cs-CZ" sz="2200" b="0">
                <a:latin typeface="Arial"/>
                <a:cs typeface="Arial"/>
              </a:rPr>
              <a:t>Dlouhodobé podfinancování HS</a:t>
            </a:r>
          </a:p>
          <a:p>
            <a:pPr>
              <a:buFontTx/>
              <a:buChar char="-"/>
            </a:pPr>
            <a:endParaRPr lang="cs-CZ" sz="2200" b="0">
              <a:latin typeface="Arial"/>
              <a:cs typeface="Arial"/>
            </a:endParaRPr>
          </a:p>
          <a:p>
            <a:pPr>
              <a:buFontTx/>
              <a:buChar char="-"/>
            </a:pPr>
            <a:r>
              <a:rPr lang="cs-CZ" sz="2200" b="0">
                <a:latin typeface="Arial"/>
                <a:cs typeface="Arial"/>
              </a:rPr>
              <a:t>Nekonkurenceschopnost na trhu práce</a:t>
            </a:r>
          </a:p>
          <a:p>
            <a:pPr>
              <a:buFontTx/>
              <a:buChar char="-"/>
            </a:pPr>
            <a:endParaRPr lang="cs-CZ" sz="2200" b="0">
              <a:latin typeface="Arial"/>
              <a:cs typeface="Arial"/>
            </a:endParaRPr>
          </a:p>
          <a:p>
            <a:pPr>
              <a:buFontTx/>
              <a:buChar char="-"/>
            </a:pPr>
            <a:r>
              <a:rPr lang="cs-CZ" sz="2200" b="0">
                <a:latin typeface="Arial"/>
                <a:cs typeface="Arial"/>
              </a:rPr>
              <a:t>Nedostatek odborníků</a:t>
            </a:r>
          </a:p>
          <a:p>
            <a:pPr>
              <a:buFontTx/>
              <a:buChar char="-"/>
            </a:pPr>
            <a:endParaRPr lang="cs-CZ" b="0">
              <a:latin typeface="Arial"/>
              <a:cs typeface="Arial"/>
            </a:endParaRPr>
          </a:p>
        </p:txBody>
      </p:sp>
      <p:sp>
        <p:nvSpPr>
          <p:cNvPr id="10" name="Zástupný symbol pro obsah 7"/>
          <p:cNvSpPr txBox="1">
            <a:spLocks/>
          </p:cNvSpPr>
          <p:nvPr/>
        </p:nvSpPr>
        <p:spPr bwMode="auto">
          <a:xfrm>
            <a:off x="5954486" y="1863362"/>
            <a:ext cx="5954051" cy="40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00025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5093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cs-CZ" sz="2200" b="0" kern="0">
                <a:latin typeface="Arial"/>
                <a:cs typeface="Arial"/>
              </a:rPr>
              <a:t>Sjednocení vedení a postupů </a:t>
            </a:r>
          </a:p>
          <a:p>
            <a:pPr>
              <a:buFontTx/>
              <a:buChar char="-"/>
            </a:pPr>
            <a:endParaRPr lang="cs-CZ" sz="2200" b="0" kern="0">
              <a:latin typeface="Arial"/>
              <a:cs typeface="Arial"/>
            </a:endParaRPr>
          </a:p>
          <a:p>
            <a:pPr>
              <a:buFontTx/>
              <a:buChar char="-"/>
            </a:pPr>
            <a:r>
              <a:rPr lang="cs-CZ" sz="2200" b="0" kern="0">
                <a:latin typeface="Arial"/>
                <a:cs typeface="Arial"/>
              </a:rPr>
              <a:t>Sjednocení a vzájemná podpora agend</a:t>
            </a:r>
          </a:p>
          <a:p>
            <a:pPr>
              <a:buFontTx/>
              <a:buChar char="-"/>
            </a:pPr>
            <a:endParaRPr lang="cs-CZ" sz="2200" b="0" kern="0">
              <a:latin typeface="Arial"/>
              <a:cs typeface="Arial"/>
            </a:endParaRPr>
          </a:p>
          <a:p>
            <a:pPr>
              <a:buFontTx/>
              <a:buChar char="-"/>
            </a:pPr>
            <a:r>
              <a:rPr lang="cs-CZ" sz="2200" b="0" kern="0">
                <a:latin typeface="Arial"/>
                <a:cs typeface="Arial"/>
              </a:rPr>
              <a:t>Efektivní využití odborných kapacit i zázemí</a:t>
            </a:r>
          </a:p>
          <a:p>
            <a:pPr>
              <a:buFontTx/>
              <a:buChar char="-"/>
            </a:pPr>
            <a:endParaRPr lang="cs-CZ" sz="2200" b="0" kern="0">
              <a:latin typeface="Arial"/>
              <a:cs typeface="Arial"/>
            </a:endParaRPr>
          </a:p>
          <a:p>
            <a:pPr>
              <a:buFontTx/>
              <a:buChar char="-"/>
            </a:pPr>
            <a:r>
              <a:rPr lang="cs-CZ" sz="2200" b="0" kern="0">
                <a:latin typeface="Arial"/>
                <a:cs typeface="Arial"/>
              </a:rPr>
              <a:t>Získání nových odborníků i na základě odpovídajícího finančního ohodnocení</a:t>
            </a:r>
          </a:p>
          <a:p>
            <a:pPr marL="0" indent="0">
              <a:buNone/>
            </a:pPr>
            <a:endParaRPr lang="cs-CZ" sz="2200" b="0" kern="0">
              <a:latin typeface="Arial"/>
              <a:cs typeface="Arial"/>
            </a:endParaRPr>
          </a:p>
          <a:p>
            <a:pPr>
              <a:buFontTx/>
              <a:buChar char="-"/>
            </a:pPr>
            <a:r>
              <a:rPr lang="cs-CZ" sz="2200" kern="0">
                <a:latin typeface="Arial"/>
                <a:cs typeface="Arial"/>
              </a:rPr>
              <a:t>Udržitelné financování systému</a:t>
            </a:r>
          </a:p>
        </p:txBody>
      </p:sp>
      <p:sp>
        <p:nvSpPr>
          <p:cNvPr id="11" name="Zástupný symbol pro obsah 7"/>
          <p:cNvSpPr txBox="1">
            <a:spLocks/>
          </p:cNvSpPr>
          <p:nvPr/>
        </p:nvSpPr>
        <p:spPr bwMode="auto">
          <a:xfrm>
            <a:off x="1114936" y="6025413"/>
            <a:ext cx="84866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00025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5093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cs-CZ" sz="2400" b="0" kern="0">
                <a:latin typeface="Arial"/>
                <a:cs typeface="Arial"/>
              </a:rPr>
              <a:t>První krok v roce 2025 – jednání s předsedou Asociace krajů</a:t>
            </a:r>
          </a:p>
        </p:txBody>
      </p:sp>
    </p:spTree>
    <p:extLst>
      <p:ext uri="{BB962C8B-B14F-4D97-AF65-F5344CB8AC3E}">
        <p14:creationId xmlns:p14="http://schemas.microsoft.com/office/powerpoint/2010/main" val="4190316812"/>
      </p:ext>
    </p:extLst>
  </p:cSld>
  <p:clrMapOvr>
    <a:masterClrMapping/>
  </p:clrMapOvr>
  <p:transition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8615C3-0EEF-5420-C04F-79D0D55D5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/>
              <a:t>Rada vlády pro veřejné zdraví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BCB5F72-A4A2-3212-8670-7D215BA7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737" y="1499617"/>
            <a:ext cx="10135034" cy="4626548"/>
          </a:xfrm>
        </p:spPr>
        <p:txBody>
          <a:bodyPr/>
          <a:lstStyle/>
          <a:p>
            <a:pPr marL="400050" lvl="1" indent="0" algn="just">
              <a:buNone/>
            </a:pPr>
            <a:r>
              <a:rPr lang="cs-CZ" sz="2800" b="1">
                <a:latin typeface="Arial"/>
                <a:cs typeface="Arial"/>
              </a:rPr>
              <a:t>Stálý poradní orgán vlády ČR 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endParaRPr lang="cs-CZ" sz="2400" b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>
                <a:latin typeface="Arial"/>
                <a:cs typeface="Arial"/>
              </a:rPr>
              <a:t>Jednotná celostátní nadresortní platforma pro témata veřejného  zdraví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>
                <a:latin typeface="Arial"/>
                <a:cs typeface="Arial"/>
              </a:rPr>
              <a:t>Inspirace DE, GB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>
                <a:latin typeface="Arial"/>
                <a:cs typeface="Arial"/>
              </a:rPr>
              <a:t>Dvě zasedání v roce 2024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>
                <a:latin typeface="Arial"/>
                <a:cs typeface="Arial"/>
              </a:rPr>
              <a:t>Národní azbestový profil, strategické hlukové mapy, udržitelnost a rozvoj aktivit veřejného zdraví, vzdělávání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>
                <a:latin typeface="Arial"/>
                <a:cs typeface="Arial"/>
              </a:rPr>
              <a:t>Pracovní skupiny – připravenost ČR na krizové situace, azbest, vzdělávání </a:t>
            </a:r>
          </a:p>
          <a:p>
            <a:pPr marL="808038" lvl="2" indent="0" algn="just">
              <a:buNone/>
            </a:pPr>
            <a:endParaRPr lang="cs-CZ" sz="2400" b="0">
              <a:latin typeface="Arial"/>
              <a:cs typeface="Arial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9608197"/>
      </p:ext>
    </p:extLst>
  </p:cSld>
  <p:clrMapOvr>
    <a:masterClrMapping/>
  </p:clrMapOvr>
  <p:transition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B74EAE-7721-B0EA-E2B3-E1DEE9A6C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/>
              <a:t>MPS pro institucionální stravování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01C972-F5B4-AEAE-5E00-3EA0C8D35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32" y="1299755"/>
            <a:ext cx="10682767" cy="5144588"/>
          </a:xfrm>
        </p:spPr>
        <p:txBody>
          <a:bodyPr/>
          <a:lstStyle/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Školní stravování  </a:t>
            </a:r>
            <a:r>
              <a:rPr lang="cs-CZ" sz="2400" b="0">
                <a:latin typeface="Arial"/>
                <a:cs typeface="Arial"/>
              </a:rPr>
              <a:t>(spolupráce, MŠMT, </a:t>
            </a:r>
            <a:r>
              <a:rPr lang="cs-CZ" sz="2400" b="0" err="1">
                <a:latin typeface="Arial"/>
                <a:cs typeface="Arial"/>
              </a:rPr>
              <a:t>Mze</a:t>
            </a:r>
            <a:r>
              <a:rPr lang="cs-CZ" sz="2400" b="0">
                <a:latin typeface="Arial"/>
                <a:cs typeface="Arial"/>
              </a:rPr>
              <a:t>, MPSV, MMR, odborné společnosti, zřizovatelé)</a:t>
            </a:r>
            <a:endParaRPr lang="cs-CZ" sz="2400">
              <a:latin typeface="Arial"/>
              <a:cs typeface="Arial"/>
            </a:endParaRPr>
          </a:p>
          <a:p>
            <a:pPr marL="808038" lvl="2" indent="0" algn="just">
              <a:buNone/>
            </a:pPr>
            <a:r>
              <a:rPr lang="cs-CZ" b="0">
                <a:latin typeface="Arial"/>
                <a:cs typeface="Arial"/>
              </a:rPr>
              <a:t>-    Manuál dietní stravování</a:t>
            </a:r>
          </a:p>
          <a:p>
            <a:pPr lvl="2" indent="-342900" algn="just">
              <a:buFontTx/>
              <a:buChar char="-"/>
            </a:pPr>
            <a:r>
              <a:rPr lang="cs-CZ" b="0">
                <a:latin typeface="Arial"/>
                <a:cs typeface="Arial"/>
              </a:rPr>
              <a:t>Spotřební koš, novela vyhlášky č. 107/2005 Sb. </a:t>
            </a:r>
          </a:p>
          <a:p>
            <a:pPr lvl="2" indent="-342900" algn="just">
              <a:buFontTx/>
              <a:buChar char="-"/>
            </a:pPr>
            <a:r>
              <a:rPr lang="cs-CZ" b="0">
                <a:latin typeface="Arial"/>
                <a:cs typeface="Arial"/>
              </a:rPr>
              <a:t>NZIP, vzdělávání, sdílení dobré praxe</a:t>
            </a:r>
          </a:p>
          <a:p>
            <a:pPr marL="808038" lvl="2" indent="0" algn="just">
              <a:buNone/>
            </a:pPr>
            <a:endParaRPr lang="cs-CZ" b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Nemocniční stravování </a:t>
            </a:r>
            <a:r>
              <a:rPr lang="cs-CZ" sz="2400" b="0">
                <a:latin typeface="Arial"/>
                <a:cs typeface="Arial"/>
              </a:rPr>
              <a:t>(spolupráce, MŠMT, </a:t>
            </a:r>
            <a:r>
              <a:rPr lang="cs-CZ" sz="2400" b="0" err="1">
                <a:latin typeface="Arial"/>
                <a:cs typeface="Arial"/>
              </a:rPr>
              <a:t>Mze</a:t>
            </a:r>
            <a:r>
              <a:rPr lang="cs-CZ" sz="2400" b="0">
                <a:latin typeface="Arial"/>
                <a:cs typeface="Arial"/>
              </a:rPr>
              <a:t>, MPSV, MMR, nemocnice, odborné společnosti)</a:t>
            </a:r>
            <a:endParaRPr lang="cs-CZ" sz="240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b="0">
                <a:latin typeface="Arial"/>
                <a:cs typeface="Arial"/>
              </a:rPr>
              <a:t>Doporučení pro nákup potravin</a:t>
            </a:r>
          </a:p>
          <a:p>
            <a:pPr lvl="2" indent="-342900" algn="just">
              <a:buFontTx/>
              <a:buChar char="-"/>
            </a:pPr>
            <a:r>
              <a:rPr lang="cs-CZ" b="0">
                <a:latin typeface="Arial"/>
                <a:cs typeface="Arial"/>
              </a:rPr>
              <a:t>NZIP, vzdělávání, sdílení dobré praxe</a:t>
            </a:r>
          </a:p>
          <a:p>
            <a:pPr marL="808038" lvl="2" indent="0" algn="just">
              <a:buNone/>
            </a:pPr>
            <a:r>
              <a:rPr lang="cs-CZ" b="0">
                <a:latin typeface="Arial"/>
                <a:cs typeface="Arial"/>
              </a:rPr>
              <a:t> 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Sociální stravování </a:t>
            </a:r>
          </a:p>
          <a:p>
            <a:pPr marL="808038" lvl="2" indent="0" algn="just">
              <a:buNone/>
            </a:pPr>
            <a:r>
              <a:rPr lang="cs-CZ" sz="2400" b="0">
                <a:latin typeface="Arial"/>
                <a:cs typeface="Arial"/>
              </a:rPr>
              <a:t>- </a:t>
            </a:r>
            <a:r>
              <a:rPr lang="cs-CZ" b="0">
                <a:latin typeface="Arial"/>
                <a:cs typeface="Arial"/>
              </a:rPr>
              <a:t>Metodika pro pobytová sociální zařízení (příprava) 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0459149"/>
      </p:ext>
    </p:extLst>
  </p:cSld>
  <p:clrMapOvr>
    <a:masterClrMapping/>
  </p:clrMapOvr>
  <p:transition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B74EAE-7721-B0EA-E2B3-E1DEE9A6C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/>
              <a:t>MPS pro rozvoj pohybových aktivit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01C972-F5B4-AEAE-5E00-3EA0C8D35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123" y="1277984"/>
            <a:ext cx="10970078" cy="2902131"/>
          </a:xfrm>
        </p:spPr>
        <p:txBody>
          <a:bodyPr/>
          <a:lstStyle/>
          <a:p>
            <a:pPr marL="0" indent="0">
              <a:buNone/>
            </a:pPr>
            <a:r>
              <a:rPr lang="cs-CZ" sz="2400">
                <a:latin typeface="Arial"/>
                <a:cs typeface="Arial"/>
              </a:rPr>
              <a:t>Zástupci MZ, MŠMT, MPSV, MD, WHO/ČR, OS ČLS JEP, Svaz měst a obcí, AKČR, NSA, ČOV, ČUS, Aktivní Česko, pacientské </a:t>
            </a:r>
            <a:r>
              <a:rPr lang="cs-CZ" sz="2400" err="1">
                <a:latin typeface="Arial"/>
                <a:cs typeface="Arial"/>
              </a:rPr>
              <a:t>org</a:t>
            </a:r>
            <a:r>
              <a:rPr lang="cs-CZ" sz="2400">
                <a:latin typeface="Arial"/>
                <a:cs typeface="Arial"/>
              </a:rPr>
              <a:t>., </a:t>
            </a:r>
            <a:r>
              <a:rPr lang="cs-CZ" sz="2400" err="1">
                <a:latin typeface="Arial"/>
                <a:cs typeface="Arial"/>
              </a:rPr>
              <a:t>zdr</a:t>
            </a:r>
            <a:r>
              <a:rPr lang="cs-CZ" sz="2400">
                <a:latin typeface="Arial"/>
                <a:cs typeface="Arial"/>
              </a:rPr>
              <a:t>. pojišťovny</a:t>
            </a:r>
          </a:p>
          <a:p>
            <a:pPr marL="807720" lvl="2" indent="0" algn="just">
              <a:buNone/>
            </a:pPr>
            <a:endParaRPr lang="cs-CZ" sz="2400" b="0">
              <a:latin typeface="Arial"/>
              <a:cs typeface="Arial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cs-CZ" sz="2400">
                <a:latin typeface="Arial"/>
                <a:cs typeface="Arial"/>
              </a:rPr>
              <a:t>Zvyšování úrovně kvality pohybových aktivit, a to ve všech oblastech života tak, aby všichni lidé měli přístup k bezpečnému a příznivému prostředí a k rozmanitým příležitostem k pohybové aktivitě směřující ke zlepšení zdraví jednotlivců a komunit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C5791D8-4564-2F09-0171-01B86854ED19}"/>
              </a:ext>
            </a:extLst>
          </p:cNvPr>
          <p:cNvSpPr txBox="1"/>
          <p:nvPr/>
        </p:nvSpPr>
        <p:spPr>
          <a:xfrm>
            <a:off x="917123" y="4380367"/>
            <a:ext cx="560342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>
                <a:latin typeface="Arial"/>
                <a:cs typeface="Arial"/>
              </a:rPr>
              <a:t>Odborná skupina pro vzdělávání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>
                <a:latin typeface="Arial"/>
                <a:cs typeface="Arial"/>
              </a:rPr>
              <a:t>OS pro doporučené postupy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>
                <a:latin typeface="Arial"/>
                <a:cs typeface="Arial"/>
              </a:rPr>
              <a:t>OS pro výkonnostní a vrcholový sport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>
                <a:latin typeface="Arial"/>
                <a:cs typeface="Arial"/>
              </a:rPr>
              <a:t>OS pro sport pro všechny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F333C47-24BC-7D48-ACC9-DEC8A17522E0}"/>
              </a:ext>
            </a:extLst>
          </p:cNvPr>
          <p:cNvSpPr txBox="1"/>
          <p:nvPr/>
        </p:nvSpPr>
        <p:spPr>
          <a:xfrm>
            <a:off x="6611349" y="4380367"/>
            <a:ext cx="5148943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>
                <a:latin typeface="Arial"/>
                <a:cs typeface="Arial"/>
              </a:rPr>
              <a:t>OS pro pohybovou aktivitu ve školách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>
                <a:latin typeface="Arial"/>
                <a:cs typeface="Arial"/>
              </a:rPr>
              <a:t>OS pro vědu a výzkum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>
                <a:latin typeface="Arial"/>
                <a:cs typeface="Arial"/>
              </a:rPr>
              <a:t>OS pro strategickou komunikaci</a:t>
            </a:r>
          </a:p>
        </p:txBody>
      </p:sp>
    </p:spTree>
    <p:extLst>
      <p:ext uri="{BB962C8B-B14F-4D97-AF65-F5344CB8AC3E}">
        <p14:creationId xmlns:p14="http://schemas.microsoft.com/office/powerpoint/2010/main" val="2498656438"/>
      </p:ext>
    </p:extLst>
  </p:cSld>
  <p:clrMapOvr>
    <a:masterClrMapping/>
  </p:clrMapOvr>
  <p:transition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>
                <a:latin typeface="Arial"/>
                <a:cs typeface="Arial"/>
              </a:rPr>
              <a:t>Hygienická služba - Povodně 2024_1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1EA9D-FC87-121D-9EBA-B81DA61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853" y="1263943"/>
            <a:ext cx="10518927" cy="4771769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Podařilo výrazně snížit zdravotní dopady povodní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Díky hygieně, neziskovému sektoru a spolupráci samospráv a veřejnosti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Včasné a jednotné informování veřejnosti o rizicích. Informační balíček k ochraně zdraví obdrželo vedení všech obcí a krajů. </a:t>
            </a:r>
          </a:p>
          <a:p>
            <a:pPr marL="542925" lvl="1" indent="0" algn="just">
              <a:buNone/>
            </a:pPr>
            <a:endParaRPr lang="cs-CZ" sz="2400">
              <a:latin typeface="Arial"/>
              <a:cs typeface="Arial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Bezplatné rozbor vody ze studen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evidováno 2 461 žádostí, z toho již 2 317 vzorků bylo odebráno </a:t>
            </a:r>
          </a:p>
          <a:p>
            <a:pPr marL="542925" lvl="1" indent="0" algn="just">
              <a:buNone/>
            </a:pPr>
            <a:endParaRPr lang="cs-CZ" sz="2400">
              <a:latin typeface="Arial"/>
              <a:cs typeface="Arial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Cílené očkování VHA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Ministerstvo zajistilo distribuci více téměř 5 tisíc dávek vakcín. Očkováno zhruba 800 dobrovolných hasičů.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endParaRPr lang="cs-CZ" sz="2400" b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6408317"/>
      </p:ext>
    </p:extLst>
  </p:cSld>
  <p:clrMapOvr>
    <a:masterClrMapping/>
  </p:clrMapOvr>
  <p:transition>
    <p:zoom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012A0B-5780-DD40-6A6D-D2D5435EE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>
                <a:latin typeface="Arial"/>
                <a:cs typeface="Arial"/>
              </a:rPr>
              <a:t>Hygienická služba - Povodně 2024_2</a:t>
            </a:r>
            <a:endParaRPr lang="cs-CZ" sz="32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D702B3-8270-28E3-E692-4244CFFF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1" y="1600201"/>
            <a:ext cx="9295492" cy="4525963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Zapojení hygieny do obnovy provozu škol, zařízení sociální péče, jídelen a dalších zařízení, aby jejich provoz byl bezpečný pro lidské zdraví.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cs-CZ" sz="2400">
              <a:latin typeface="Arial"/>
              <a:cs typeface="Arial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Probíhal monitoring možného výskytu komárů ve spolupráci s Univerzitou Palackého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Zajištěn účinný insekticid – mimořádné zajištění ze zahraničí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Vytvoření unikátní zásoby pro další mimořádné události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400">
                <a:latin typeface="Arial"/>
                <a:cs typeface="Arial"/>
              </a:rPr>
              <a:t>Aplikace více než 100 kg přípravku  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595633"/>
      </p:ext>
    </p:extLst>
  </p:cSld>
  <p:clrMapOvr>
    <a:masterClrMapping/>
  </p:clrMapOvr>
  <p:transition>
    <p:zoom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573A2B-6C57-0A0C-99A5-70C532A29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/>
              <a:t>Očkování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B03E21-B35F-B664-2B52-E69E4B976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404" y="1411942"/>
            <a:ext cx="9059333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400"/>
              <a:t>Očkování DTP(+</a:t>
            </a:r>
            <a:r>
              <a:rPr lang="cs-CZ" sz="2400" err="1"/>
              <a:t>polio</a:t>
            </a:r>
            <a:r>
              <a:rPr lang="cs-CZ" sz="2400"/>
              <a:t>) – „černý kašel“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/>
              <a:t>2024 (1. 1. – 16. 12.) 232 tisíc dávek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/>
              <a:t>2023 (celý rok) 24 tisíc dávek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/>
              <a:t>Očkování chřipka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/>
              <a:t>20</a:t>
            </a:r>
            <a:r>
              <a:rPr lang="cs-CZ" b="1"/>
              <a:t>24</a:t>
            </a:r>
            <a:r>
              <a:rPr lang="cs-CZ"/>
              <a:t> (1. 1. – 16. 12.) 695 tisíc dávek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/>
              <a:t>Očkování covid-19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/>
              <a:t>20</a:t>
            </a:r>
            <a:r>
              <a:rPr lang="cs-CZ" b="1"/>
              <a:t>24</a:t>
            </a:r>
            <a:r>
              <a:rPr lang="cs-CZ"/>
              <a:t> (1. 1. – 16. 12.) 300 tisíc dávek </a:t>
            </a:r>
          </a:p>
          <a:p>
            <a:pPr marR="0">
              <a:buFont typeface="Arial" panose="020B0604020202020204" pitchFamily="34" charset="0"/>
              <a:buChar char="•"/>
            </a:pPr>
            <a:r>
              <a:rPr lang="cs-CZ"/>
              <a:t>Vakcíny covid-19 doporučené a dostupné pro sezonu 2024/2025:</a:t>
            </a:r>
          </a:p>
          <a:p>
            <a:pPr lvl="1" fontAlgn="ctr">
              <a:buFont typeface="Arial" panose="020B0604020202020204" pitchFamily="34" charset="0"/>
              <a:buChar char="•"/>
            </a:pPr>
            <a:r>
              <a:rPr lang="cs-CZ"/>
              <a:t>Comirnaty JN.1</a:t>
            </a:r>
          </a:p>
          <a:p>
            <a:pPr lvl="1" fontAlgn="ctr">
              <a:buFont typeface="Arial" panose="020B0604020202020204" pitchFamily="34" charset="0"/>
              <a:buChar char="•"/>
            </a:pPr>
            <a:r>
              <a:rPr lang="cs-CZ"/>
              <a:t>Comirnaty KP.2 (poslední typ schválené očkovací látky, již v distribuci)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cs-CZ" sz="2200" u="sng">
                <a:solidFill>
                  <a:schemeClr val="accent1">
                    <a:lumMod val="50000"/>
                  </a:schemeClr>
                </a:solidFill>
              </a:rPr>
              <a:t>ockoreport.uzis.cz</a:t>
            </a:r>
          </a:p>
          <a:p>
            <a:pPr marL="0" indent="0">
              <a:buNone/>
            </a:pPr>
            <a:endParaRPr lang="cs-CZ"/>
          </a:p>
          <a:p>
            <a:pPr>
              <a:buFont typeface="Arial" panose="020B0604020202020204" pitchFamily="34" charset="0"/>
              <a:buChar char="•"/>
            </a:pPr>
            <a:endParaRPr lang="cs-CZ"/>
          </a:p>
          <a:p>
            <a:pPr>
              <a:buFont typeface="Arial" panose="020B0604020202020204" pitchFamily="34" charset="0"/>
              <a:buChar char="•"/>
            </a:pPr>
            <a:endParaRPr lang="cs-CZ"/>
          </a:p>
          <a:p>
            <a:pPr>
              <a:buFont typeface="Arial" panose="020B0604020202020204" pitchFamily="34" charset="0"/>
              <a:buChar char="•"/>
            </a:pPr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45057A9-0053-C389-4719-AC2697D08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623" y="1180029"/>
            <a:ext cx="5145781" cy="309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03644"/>
      </p:ext>
    </p:extLst>
  </p:cSld>
  <p:clrMapOvr>
    <a:masterClrMapping/>
  </p:clrMapOvr>
  <p:transition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4F76FE3B-9128-83FC-DABD-70D22B7DFBED}"/>
              </a:ext>
            </a:extLst>
          </p:cNvPr>
          <p:cNvSpPr/>
          <p:nvPr/>
        </p:nvSpPr>
        <p:spPr>
          <a:xfrm>
            <a:off x="285749" y="217519"/>
            <a:ext cx="11677651" cy="1120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STRATEGICKÉ ANALÝZY POTŘEB REZORTU ZDRAVOTNICTVÍ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Přehled vybraných výsledků za rok 2024</a:t>
            </a:r>
            <a:endParaRPr kumimoji="0" lang="en-GB" sz="3400" b="0" i="0" u="none" strike="noStrike" kern="100" cap="none" spc="0" normalizeH="0" baseline="0" noProof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530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E436AEA9-A98A-4140-CDC1-6F06A8D5F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1836750"/>
            <a:ext cx="6937757" cy="2266122"/>
          </a:xfrm>
        </p:spPr>
        <p:txBody>
          <a:bodyPr>
            <a:normAutofit/>
          </a:bodyPr>
          <a:lstStyle/>
          <a:p>
            <a:r>
              <a:rPr lang="cs-CZ" sz="3600" b="1"/>
              <a:t>Role a aktivity národního screeningového centra</a:t>
            </a:r>
            <a:endParaRPr lang="cs-CZ" b="1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3305D48-6405-E7FD-2C6D-DF742BC26D39}"/>
              </a:ext>
            </a:extLst>
          </p:cNvPr>
          <p:cNvSpPr txBox="1"/>
          <p:nvPr/>
        </p:nvSpPr>
        <p:spPr>
          <a:xfrm rot="19662652">
            <a:off x="88340" y="3851937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Plnohodnotně pracuje funkční NSC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3886B30-0098-B249-06DC-2D434E7038E2}"/>
              </a:ext>
            </a:extLst>
          </p:cNvPr>
          <p:cNvSpPr txBox="1"/>
          <p:nvPr/>
        </p:nvSpPr>
        <p:spPr>
          <a:xfrm rot="19662652">
            <a:off x="2288616" y="3851937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Podpora běžících programů prevence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336DD33-2168-63BF-8EBC-E37FC524AFD9}"/>
              </a:ext>
            </a:extLst>
          </p:cNvPr>
          <p:cNvSpPr txBox="1"/>
          <p:nvPr/>
        </p:nvSpPr>
        <p:spPr>
          <a:xfrm rot="19662652">
            <a:off x="4565092" y="3851935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Nové programy screeningu a prevence</a:t>
            </a:r>
          </a:p>
        </p:txBody>
      </p:sp>
    </p:spTree>
    <p:extLst>
      <p:ext uri="{BB962C8B-B14F-4D97-AF65-F5344CB8AC3E}">
        <p14:creationId xmlns:p14="http://schemas.microsoft.com/office/powerpoint/2010/main" val="95454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845F1D-01C0-45DA-5E52-F94730B96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567" y="171726"/>
            <a:ext cx="10515600" cy="538364"/>
          </a:xfrm>
        </p:spPr>
        <p:txBody>
          <a:bodyPr/>
          <a:lstStyle/>
          <a:p>
            <a:pPr algn="ctr"/>
            <a:r>
              <a:rPr lang="cs-CZ" sz="2800">
                <a:solidFill>
                  <a:srgbClr val="2C2F79"/>
                </a:solidFill>
              </a:rPr>
              <a:t>Dlouhodobé onkologické screeningy jsou nadále silně podporovány. Úspěchem je klesající mortalita tří </a:t>
            </a:r>
            <a:r>
              <a:rPr lang="cs-CZ" sz="2800" err="1">
                <a:solidFill>
                  <a:srgbClr val="2C2F79"/>
                </a:solidFill>
              </a:rPr>
              <a:t>preventabilních</a:t>
            </a:r>
            <a:r>
              <a:rPr lang="cs-CZ" sz="2800">
                <a:solidFill>
                  <a:srgbClr val="2C2F79"/>
                </a:solidFill>
              </a:rPr>
              <a:t> nádorů. 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220CAC5-E263-298C-17A1-0DBC3CC9F8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58582" y="1985321"/>
          <a:ext cx="3732571" cy="3542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2AC73BDC-94AA-4D10-DA98-8F891A5A95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49082" y="2044945"/>
          <a:ext cx="3732571" cy="3542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ovéPole 44">
            <a:extLst>
              <a:ext uri="{FF2B5EF4-FFF2-40B4-BE49-F238E27FC236}">
                <a16:creationId xmlns:a16="http://schemas.microsoft.com/office/drawing/2014/main" id="{6D0FB0E6-47C8-60F9-6D7D-5C2B7D094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0549" y="3646797"/>
            <a:ext cx="6399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-24,9 %</a:t>
            </a:r>
          </a:p>
        </p:txBody>
      </p:sp>
      <p:sp>
        <p:nvSpPr>
          <p:cNvPr id="6" name="TextovéPole 45">
            <a:extLst>
              <a:ext uri="{FF2B5EF4-FFF2-40B4-BE49-F238E27FC236}">
                <a16:creationId xmlns:a16="http://schemas.microsoft.com/office/drawing/2014/main" id="{09E63CD6-573D-2124-95B4-B704507BE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0549" y="4575531"/>
            <a:ext cx="6399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-23,6 %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59A3C10B-E725-8414-9048-4B3B0BB9B4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800" y="2044945"/>
          <a:ext cx="3732571" cy="3542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Box 7">
            <a:extLst>
              <a:ext uri="{FF2B5EF4-FFF2-40B4-BE49-F238E27FC236}">
                <a16:creationId xmlns:a16="http://schemas.microsoft.com/office/drawing/2014/main" id="{C7A2182E-4108-6131-CCE1-8ACA8BF3A023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302474" y="3700388"/>
            <a:ext cx="3384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Počet na 100 000 žen</a:t>
            </a:r>
          </a:p>
        </p:txBody>
      </p:sp>
      <p:sp>
        <p:nvSpPr>
          <p:cNvPr id="9" name="TextovéPole 44">
            <a:extLst>
              <a:ext uri="{FF2B5EF4-FFF2-40B4-BE49-F238E27FC236}">
                <a16:creationId xmlns:a16="http://schemas.microsoft.com/office/drawing/2014/main" id="{07F0844E-F71C-F6DE-C86C-65F637E55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3551" y="2342177"/>
            <a:ext cx="5918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+0,5 %</a:t>
            </a:r>
          </a:p>
        </p:txBody>
      </p:sp>
      <p:sp>
        <p:nvSpPr>
          <p:cNvPr id="10" name="TextovéPole 45">
            <a:extLst>
              <a:ext uri="{FF2B5EF4-FFF2-40B4-BE49-F238E27FC236}">
                <a16:creationId xmlns:a16="http://schemas.microsoft.com/office/drawing/2014/main" id="{B0E3469C-23F0-B851-0640-BE8866B03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3267" y="4799648"/>
            <a:ext cx="5629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-8,2 %</a:t>
            </a:r>
          </a:p>
        </p:txBody>
      </p:sp>
      <p:sp>
        <p:nvSpPr>
          <p:cNvPr id="11" name="Zástupný text 5">
            <a:extLst>
              <a:ext uri="{FF2B5EF4-FFF2-40B4-BE49-F238E27FC236}">
                <a16:creationId xmlns:a16="http://schemas.microsoft.com/office/drawing/2014/main" id="{BD7DC4A8-22B5-35E6-3401-6A1BCBF14294}"/>
              </a:ext>
            </a:extLst>
          </p:cNvPr>
          <p:cNvSpPr txBox="1">
            <a:spLocks/>
          </p:cNvSpPr>
          <p:nvPr/>
        </p:nvSpPr>
        <p:spPr>
          <a:xfrm>
            <a:off x="942976" y="1835064"/>
            <a:ext cx="3120414" cy="369333"/>
          </a:xfrm>
          <a:prstGeom prst="rect">
            <a:avLst/>
          </a:prstGeom>
          <a:solidFill>
            <a:srgbClr val="EC5575"/>
          </a:solidFill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Organizovaný program od roku 2002</a:t>
            </a:r>
          </a:p>
        </p:txBody>
      </p:sp>
      <p:sp>
        <p:nvSpPr>
          <p:cNvPr id="12" name="TextovéPole 44">
            <a:extLst>
              <a:ext uri="{FF2B5EF4-FFF2-40B4-BE49-F238E27FC236}">
                <a16:creationId xmlns:a16="http://schemas.microsoft.com/office/drawing/2014/main" id="{20EB5E27-E888-170F-A167-CF8F3BD63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734" y="3966149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-23,7</a:t>
            </a:r>
            <a:r>
              <a:rPr kumimoji="0" lang="cs-CZ" altLang="cs-CZ" sz="12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%</a:t>
            </a:r>
          </a:p>
        </p:txBody>
      </p:sp>
      <p:sp>
        <p:nvSpPr>
          <p:cNvPr id="13" name="TextovéPole 45">
            <a:extLst>
              <a:ext uri="{FF2B5EF4-FFF2-40B4-BE49-F238E27FC236}">
                <a16:creationId xmlns:a16="http://schemas.microsoft.com/office/drawing/2014/main" id="{5817C80D-BF7B-43EC-DDF2-CCD03A06C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734" y="4729362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-20,8 %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43EB752-6969-F44A-A343-40584E024B68}"/>
              </a:ext>
            </a:extLst>
          </p:cNvPr>
          <p:cNvSpPr txBox="1"/>
          <p:nvPr/>
        </p:nvSpPr>
        <p:spPr>
          <a:xfrm>
            <a:off x="804043" y="1230002"/>
            <a:ext cx="34750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ZN nádory prsu u žen </a:t>
            </a:r>
          </a:p>
        </p:txBody>
      </p:sp>
      <p:sp>
        <p:nvSpPr>
          <p:cNvPr id="15" name="Zástupný text 5">
            <a:extLst>
              <a:ext uri="{FF2B5EF4-FFF2-40B4-BE49-F238E27FC236}">
                <a16:creationId xmlns:a16="http://schemas.microsoft.com/office/drawing/2014/main" id="{F64A8E56-1C32-0D4F-F83C-3D4E58331971}"/>
              </a:ext>
            </a:extLst>
          </p:cNvPr>
          <p:cNvSpPr txBox="1">
            <a:spLocks/>
          </p:cNvSpPr>
          <p:nvPr/>
        </p:nvSpPr>
        <p:spPr>
          <a:xfrm>
            <a:off x="4810126" y="1835064"/>
            <a:ext cx="3120414" cy="369333"/>
          </a:xfrm>
          <a:prstGeom prst="rect">
            <a:avLst/>
          </a:prstGeom>
          <a:solidFill>
            <a:srgbClr val="00968E"/>
          </a:solidFill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Organizovaný program od roku 2000</a:t>
            </a:r>
          </a:p>
        </p:txBody>
      </p:sp>
      <p:sp>
        <p:nvSpPr>
          <p:cNvPr id="16" name="Zástupný text 5">
            <a:extLst>
              <a:ext uri="{FF2B5EF4-FFF2-40B4-BE49-F238E27FC236}">
                <a16:creationId xmlns:a16="http://schemas.microsoft.com/office/drawing/2014/main" id="{E28AB8AD-2AF2-0D77-2061-A04A14311A68}"/>
              </a:ext>
            </a:extLst>
          </p:cNvPr>
          <p:cNvSpPr txBox="1">
            <a:spLocks/>
          </p:cNvSpPr>
          <p:nvPr/>
        </p:nvSpPr>
        <p:spPr>
          <a:xfrm>
            <a:off x="8726189" y="1800654"/>
            <a:ext cx="3120414" cy="369333"/>
          </a:xfrm>
          <a:prstGeom prst="rect">
            <a:avLst/>
          </a:prstGeom>
          <a:solidFill>
            <a:srgbClr val="FFC000"/>
          </a:solidFill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Organizovaný program od roku 2008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B545F36-7369-DA57-4FE9-A39726B0AFEF}"/>
              </a:ext>
            </a:extLst>
          </p:cNvPr>
          <p:cNvSpPr txBox="1"/>
          <p:nvPr/>
        </p:nvSpPr>
        <p:spPr>
          <a:xfrm>
            <a:off x="4577832" y="1250103"/>
            <a:ext cx="34750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ZN </a:t>
            </a:r>
            <a:r>
              <a:rPr kumimoji="0" lang="cs-CZ" sz="2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kolorekta</a:t>
            </a:r>
            <a:endParaRPr kumimoji="0" lang="cs-CZ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CAB9ECD7-AF03-3AF6-8F8D-455D34686407}"/>
              </a:ext>
            </a:extLst>
          </p:cNvPr>
          <p:cNvSpPr txBox="1"/>
          <p:nvPr/>
        </p:nvSpPr>
        <p:spPr>
          <a:xfrm>
            <a:off x="8616083" y="1214820"/>
            <a:ext cx="34750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ZN hrdla děložního</a:t>
            </a:r>
          </a:p>
        </p:txBody>
      </p:sp>
      <p:sp>
        <p:nvSpPr>
          <p:cNvPr id="19" name="Text Box 6">
            <a:extLst>
              <a:ext uri="{FF2B5EF4-FFF2-40B4-BE49-F238E27FC236}">
                <a16:creationId xmlns:a16="http://schemas.microsoft.com/office/drawing/2014/main" id="{9A2F00BB-E487-3825-C730-F2064C3C0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872" y="5928210"/>
            <a:ext cx="1425236" cy="276999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incidence</a:t>
            </a:r>
          </a:p>
        </p:txBody>
      </p:sp>
      <p:sp>
        <p:nvSpPr>
          <p:cNvPr id="20" name="Text Box 12">
            <a:extLst>
              <a:ext uri="{FF2B5EF4-FFF2-40B4-BE49-F238E27FC236}">
                <a16:creationId xmlns:a16="http://schemas.microsoft.com/office/drawing/2014/main" id="{B609DE4A-258F-CBEE-A5A5-8BC72F69D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6" y="5928210"/>
            <a:ext cx="1425236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mortalita</a:t>
            </a:r>
          </a:p>
        </p:txBody>
      </p:sp>
      <p:sp>
        <p:nvSpPr>
          <p:cNvPr id="21" name="Text Box 6">
            <a:extLst>
              <a:ext uri="{FF2B5EF4-FFF2-40B4-BE49-F238E27FC236}">
                <a16:creationId xmlns:a16="http://schemas.microsoft.com/office/drawing/2014/main" id="{0ACD26ED-281A-5EF9-8156-D86340667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547" y="5928210"/>
            <a:ext cx="3909500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%: relativní změna mezi roky 2012 - 2021</a:t>
            </a:r>
          </a:p>
        </p:txBody>
      </p:sp>
    </p:spTree>
    <p:extLst>
      <p:ext uri="{BB962C8B-B14F-4D97-AF65-F5344CB8AC3E}">
        <p14:creationId xmlns:p14="http://schemas.microsoft.com/office/powerpoint/2010/main" val="3142176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62DC6-A09C-DF35-227E-27846F656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726219-1996-9C5A-8510-2DABC951B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567" y="279694"/>
            <a:ext cx="10515600" cy="875866"/>
          </a:xfrm>
        </p:spPr>
        <p:txBody>
          <a:bodyPr/>
          <a:lstStyle/>
          <a:p>
            <a:pPr algn="ctr"/>
            <a:r>
              <a:rPr lang="cs-CZ" sz="2800">
                <a:solidFill>
                  <a:srgbClr val="2C2F79"/>
                </a:solidFill>
              </a:rPr>
              <a:t>Počet pozitivních nálezů ve screeningových programech svědčí </a:t>
            </a:r>
            <a:br>
              <a:rPr lang="cs-CZ" sz="2800">
                <a:solidFill>
                  <a:srgbClr val="2C2F79"/>
                </a:solidFill>
              </a:rPr>
            </a:br>
            <a:r>
              <a:rPr lang="cs-CZ" sz="2800">
                <a:solidFill>
                  <a:srgbClr val="2C2F79"/>
                </a:solidFill>
              </a:rPr>
              <a:t>o záchraně velkého množství lidských životů </a:t>
            </a:r>
          </a:p>
        </p:txBody>
      </p:sp>
      <p:sp>
        <p:nvSpPr>
          <p:cNvPr id="23" name="Nadpis 1">
            <a:extLst>
              <a:ext uri="{FF2B5EF4-FFF2-40B4-BE49-F238E27FC236}">
                <a16:creationId xmlns:a16="http://schemas.microsoft.com/office/drawing/2014/main" id="{14B1A056-81CD-4320-AF10-6EBC7D36C28C}"/>
              </a:ext>
            </a:extLst>
          </p:cNvPr>
          <p:cNvSpPr txBox="1">
            <a:spLocks/>
          </p:cNvSpPr>
          <p:nvPr/>
        </p:nvSpPr>
        <p:spPr>
          <a:xfrm>
            <a:off x="2760828" y="1283793"/>
            <a:ext cx="7116702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all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Záchyty ve screeningu karcinomu </a:t>
            </a:r>
            <a:r>
              <a:rPr kumimoji="0" lang="cs-CZ" sz="2400" b="1" i="0" u="sng" strike="noStrike" kern="1200" cap="all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prsu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1F990119-7204-AD0C-883B-A66FF63A5C8A}"/>
              </a:ext>
            </a:extLst>
          </p:cNvPr>
          <p:cNvSpPr txBox="1">
            <a:spLocks/>
          </p:cNvSpPr>
          <p:nvPr/>
        </p:nvSpPr>
        <p:spPr>
          <a:xfrm>
            <a:off x="6434903" y="2196009"/>
            <a:ext cx="4914565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Registr screeningu karcinomu prsu</a:t>
            </a:r>
            <a:r>
              <a:rPr kumimoji="0" lang="cs-CZ" sz="13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endParaRPr kumimoji="0" lang="cs-CZ" sz="13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3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2019–2023</a:t>
            </a:r>
          </a:p>
        </p:txBody>
      </p:sp>
      <p:graphicFrame>
        <p:nvGraphicFramePr>
          <p:cNvPr id="28" name="Zástupný obsah 6">
            <a:extLst>
              <a:ext uri="{FF2B5EF4-FFF2-40B4-BE49-F238E27FC236}">
                <a16:creationId xmlns:a16="http://schemas.microsoft.com/office/drawing/2014/main" id="{01E74D67-99B9-9B92-41D5-948FF409669F}"/>
              </a:ext>
            </a:extLst>
          </p:cNvPr>
          <p:cNvGraphicFramePr>
            <a:graphicFrameLocks/>
          </p:cNvGraphicFramePr>
          <p:nvPr/>
        </p:nvGraphicFramePr>
        <p:xfrm>
          <a:off x="4731821" y="2978327"/>
          <a:ext cx="6617647" cy="2595880"/>
        </p:xfrm>
        <a:graphic>
          <a:graphicData uri="http://schemas.openxmlformats.org/drawingml/2006/table">
            <a:tbl>
              <a:tblPr firstRow="1" bandRow="1"/>
              <a:tblGrid>
                <a:gridCol w="1852941">
                  <a:extLst>
                    <a:ext uri="{9D8B030D-6E8A-4147-A177-3AD203B41FA5}">
                      <a16:colId xmlns:a16="http://schemas.microsoft.com/office/drawing/2014/main" val="3511230237"/>
                    </a:ext>
                  </a:extLst>
                </a:gridCol>
                <a:gridCol w="2382353">
                  <a:extLst>
                    <a:ext uri="{9D8B030D-6E8A-4147-A177-3AD203B41FA5}">
                      <a16:colId xmlns:a16="http://schemas.microsoft.com/office/drawing/2014/main" val="3454082676"/>
                    </a:ext>
                  </a:extLst>
                </a:gridCol>
                <a:gridCol w="2382353">
                  <a:extLst>
                    <a:ext uri="{9D8B030D-6E8A-4147-A177-3AD203B41FA5}">
                      <a16:colId xmlns:a16="http://schemas.microsoft.com/office/drawing/2014/main" val="252383365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cs-CZ" sz="1600">
                          <a:latin typeface="+mn-lt"/>
                        </a:rPr>
                        <a:t>Rok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cs-CZ" sz="1600">
                          <a:latin typeface="+mn-lt"/>
                        </a:rPr>
                        <a:t>Počet karcinomů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cs-CZ" sz="1600">
                          <a:latin typeface="+mn-lt"/>
                        </a:rPr>
                        <a:t>Z toho karcinomy in </a:t>
                      </a:r>
                      <a:r>
                        <a:rPr lang="cs-CZ" sz="1600" err="1">
                          <a:latin typeface="+mn-lt"/>
                        </a:rPr>
                        <a:t>situ</a:t>
                      </a:r>
                      <a:endParaRPr lang="cs-CZ" sz="16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25103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6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4 199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459 (10,9 %)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97231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6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3 972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448 (11,3 %)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81246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6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2021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4 608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507 (11,0 %)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2787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6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4 681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520 (11,1 %)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82993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6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4 954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rtl="0" fontAlgn="b"/>
                      <a:r>
                        <a:rPr lang="cs-CZ" sz="16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591 (11,9 %)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39794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22 414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2 525 (11,3 %)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433826"/>
                  </a:ext>
                </a:extLst>
              </a:tr>
            </a:tbl>
          </a:graphicData>
        </a:graphic>
      </p:graphicFrame>
      <p:sp>
        <p:nvSpPr>
          <p:cNvPr id="29" name="TextovéPole 28">
            <a:extLst>
              <a:ext uri="{FF2B5EF4-FFF2-40B4-BE49-F238E27FC236}">
                <a16:creationId xmlns:a16="http://schemas.microsoft.com/office/drawing/2014/main" id="{E726139E-AE14-7EBC-5A77-69B14D24B74B}"/>
              </a:ext>
            </a:extLst>
          </p:cNvPr>
          <p:cNvSpPr txBox="1"/>
          <p:nvPr/>
        </p:nvSpPr>
        <p:spPr>
          <a:xfrm rot="19662652">
            <a:off x="377752" y="3452193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Podpora běžících programů prevence</a:t>
            </a:r>
          </a:p>
        </p:txBody>
      </p:sp>
    </p:spTree>
    <p:extLst>
      <p:ext uri="{BB962C8B-B14F-4D97-AF65-F5344CB8AC3E}">
        <p14:creationId xmlns:p14="http://schemas.microsoft.com/office/powerpoint/2010/main" val="230475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97175-3688-AEB9-03F7-E942A5F64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F9F8BA-97AE-804F-D66A-F1D89E841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567" y="279694"/>
            <a:ext cx="10515600" cy="875866"/>
          </a:xfrm>
        </p:spPr>
        <p:txBody>
          <a:bodyPr/>
          <a:lstStyle/>
          <a:p>
            <a:pPr algn="ctr"/>
            <a:r>
              <a:rPr lang="cs-CZ" sz="2800">
                <a:solidFill>
                  <a:srgbClr val="2C2F79"/>
                </a:solidFill>
              </a:rPr>
              <a:t>Počet pozitivních nálezů ve screeningových programech svědčí </a:t>
            </a:r>
            <a:br>
              <a:rPr lang="cs-CZ" sz="2800">
                <a:solidFill>
                  <a:srgbClr val="2C2F79"/>
                </a:solidFill>
              </a:rPr>
            </a:br>
            <a:r>
              <a:rPr lang="cs-CZ" sz="2800">
                <a:solidFill>
                  <a:srgbClr val="2C2F79"/>
                </a:solidFill>
              </a:rPr>
              <a:t>o záchraně velkého množství lidských životů </a:t>
            </a:r>
          </a:p>
        </p:txBody>
      </p:sp>
      <p:sp>
        <p:nvSpPr>
          <p:cNvPr id="23" name="Nadpis 1">
            <a:extLst>
              <a:ext uri="{FF2B5EF4-FFF2-40B4-BE49-F238E27FC236}">
                <a16:creationId xmlns:a16="http://schemas.microsoft.com/office/drawing/2014/main" id="{8A49AE20-ABE3-D6E6-7283-4D8E7B75ED4D}"/>
              </a:ext>
            </a:extLst>
          </p:cNvPr>
          <p:cNvSpPr txBox="1">
            <a:spLocks/>
          </p:cNvSpPr>
          <p:nvPr/>
        </p:nvSpPr>
        <p:spPr>
          <a:xfrm>
            <a:off x="1683077" y="1283793"/>
            <a:ext cx="9264580" cy="72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all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Záchyty ve screeningu </a:t>
            </a:r>
            <a:r>
              <a:rPr kumimoji="0" lang="cs-CZ" sz="2400" b="1" i="0" u="sng" strike="noStrike" kern="1200" cap="all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kolorektálního</a:t>
            </a:r>
            <a:r>
              <a:rPr kumimoji="0" lang="cs-CZ" sz="2400" b="1" i="0" u="none" strike="noStrike" kern="1200" cap="all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karcinomu</a:t>
            </a:r>
            <a:endParaRPr kumimoji="0" lang="cs-CZ" sz="2400" b="1" i="0" u="sng" strike="noStrike" kern="1200" cap="all" spc="0" normalizeH="0" baseline="0" noProof="0">
              <a:ln>
                <a:noFill/>
              </a:ln>
              <a:solidFill>
                <a:srgbClr val="2C2F79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A30D2C91-CF89-61E2-3571-8072936265FF}"/>
              </a:ext>
            </a:extLst>
          </p:cNvPr>
          <p:cNvSpPr txBox="1"/>
          <p:nvPr/>
        </p:nvSpPr>
        <p:spPr>
          <a:xfrm rot="19662652">
            <a:off x="377752" y="3452193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Podpora běžících programů prevence</a:t>
            </a:r>
          </a:p>
        </p:txBody>
      </p:sp>
      <p:graphicFrame>
        <p:nvGraphicFramePr>
          <p:cNvPr id="5" name="Zástupný obsah 6">
            <a:extLst>
              <a:ext uri="{FF2B5EF4-FFF2-40B4-BE49-F238E27FC236}">
                <a16:creationId xmlns:a16="http://schemas.microsoft.com/office/drawing/2014/main" id="{62C1EC9E-022C-594C-7C0E-DAAD2678C79A}"/>
              </a:ext>
            </a:extLst>
          </p:cNvPr>
          <p:cNvGraphicFramePr>
            <a:graphicFrameLocks/>
          </p:cNvGraphicFramePr>
          <p:nvPr/>
        </p:nvGraphicFramePr>
        <p:xfrm>
          <a:off x="4546996" y="2872978"/>
          <a:ext cx="6679017" cy="2595880"/>
        </p:xfrm>
        <a:graphic>
          <a:graphicData uri="http://schemas.openxmlformats.org/drawingml/2006/table">
            <a:tbl>
              <a:tblPr firstRow="1" bandRow="1"/>
              <a:tblGrid>
                <a:gridCol w="1870125">
                  <a:extLst>
                    <a:ext uri="{9D8B030D-6E8A-4147-A177-3AD203B41FA5}">
                      <a16:colId xmlns:a16="http://schemas.microsoft.com/office/drawing/2014/main" val="3511230237"/>
                    </a:ext>
                  </a:extLst>
                </a:gridCol>
                <a:gridCol w="2404446">
                  <a:extLst>
                    <a:ext uri="{9D8B030D-6E8A-4147-A177-3AD203B41FA5}">
                      <a16:colId xmlns:a16="http://schemas.microsoft.com/office/drawing/2014/main" val="233686982"/>
                    </a:ext>
                  </a:extLst>
                </a:gridCol>
                <a:gridCol w="2404446">
                  <a:extLst>
                    <a:ext uri="{9D8B030D-6E8A-4147-A177-3AD203B41FA5}">
                      <a16:colId xmlns:a16="http://schemas.microsoft.com/office/drawing/2014/main" val="3454082676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cs-CZ" sz="1800">
                          <a:latin typeface="+mn-lt"/>
                        </a:rPr>
                        <a:t>Rok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cs-CZ" sz="1800">
                          <a:latin typeface="+mn-lt"/>
                        </a:rPr>
                        <a:t>Počet adenomů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cs-CZ" sz="1800">
                          <a:latin typeface="+mn-lt"/>
                        </a:rPr>
                        <a:t>Počet karcinomů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25103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cs-CZ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13 750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886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97231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cs-CZ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15 581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940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81246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2021</a:t>
                      </a:r>
                      <a:endParaRPr lang="cs-CZ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18 125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988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2787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cs-CZ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19 342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972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82993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  <a:endParaRPr lang="cs-CZ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22 617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1 004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39794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89 415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2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4 790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2F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433826"/>
                  </a:ext>
                </a:extLst>
              </a:tr>
            </a:tbl>
          </a:graphicData>
        </a:graphic>
      </p:graphicFrame>
      <p:sp>
        <p:nvSpPr>
          <p:cNvPr id="6" name="Zástupný text 11">
            <a:extLst>
              <a:ext uri="{FF2B5EF4-FFF2-40B4-BE49-F238E27FC236}">
                <a16:creationId xmlns:a16="http://schemas.microsoft.com/office/drawing/2014/main" id="{99C638FC-F330-96B0-C564-2B09EA193C75}"/>
              </a:ext>
            </a:extLst>
          </p:cNvPr>
          <p:cNvSpPr txBox="1">
            <a:spLocks/>
          </p:cNvSpPr>
          <p:nvPr/>
        </p:nvSpPr>
        <p:spPr>
          <a:xfrm>
            <a:off x="6508672" y="2152977"/>
            <a:ext cx="4717341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</a:t>
            </a:r>
            <a:r>
              <a:rPr kumimoji="0" lang="cs-CZ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Registr preventivních kolonoskopií</a:t>
            </a:r>
            <a:r>
              <a:rPr kumimoji="0" lang="cs-CZ" sz="13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3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2019–2023</a:t>
            </a:r>
          </a:p>
        </p:txBody>
      </p:sp>
    </p:spTree>
    <p:extLst>
      <p:ext uri="{BB962C8B-B14F-4D97-AF65-F5344CB8AC3E}">
        <p14:creationId xmlns:p14="http://schemas.microsoft.com/office/powerpoint/2010/main" val="2579249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FF54D-A818-5CB8-5669-D37837D5D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CFE2E1-D757-2138-5068-754353E7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08" y="222501"/>
            <a:ext cx="11459261" cy="875866"/>
          </a:xfrm>
        </p:spPr>
        <p:txBody>
          <a:bodyPr/>
          <a:lstStyle/>
          <a:p>
            <a:pPr algn="ctr"/>
            <a:r>
              <a:rPr lang="cs-CZ" sz="2800">
                <a:solidFill>
                  <a:srgbClr val="2C2F79"/>
                </a:solidFill>
              </a:rPr>
              <a:t>Screeningové programy jsou vybaveny novým systémem sledování dostupnosti péče, výkonnosti a kvality. Nedostatky sítě se průběžné řeší </a:t>
            </a:r>
            <a:br>
              <a:rPr lang="cs-CZ" sz="2800">
                <a:solidFill>
                  <a:srgbClr val="2C2F79"/>
                </a:solidFill>
              </a:rPr>
            </a:br>
            <a:r>
              <a:rPr lang="cs-CZ" sz="2800">
                <a:solidFill>
                  <a:srgbClr val="2C2F79"/>
                </a:solidFill>
              </a:rPr>
              <a:t>ve spolupráci se samosprávami. </a:t>
            </a:r>
          </a:p>
        </p:txBody>
      </p:sp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FD003135-2BF2-13A7-7C6E-3C87FCE994B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6313446" y="3400548"/>
          <a:ext cx="5878554" cy="2721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86">
            <a:extLst>
              <a:ext uri="{FF2B5EF4-FFF2-40B4-BE49-F238E27FC236}">
                <a16:creationId xmlns:a16="http://schemas.microsoft.com/office/drawing/2014/main" id="{485F9D44-4409-0307-3602-BD4781BB0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749" y="2454715"/>
            <a:ext cx="4876820" cy="65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rgbClr val="5F3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rgbClr val="5F3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5F3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Zdroj: www.mamo.cz, ÚZIS ČR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73 mamografických screeningových center v roce 2023 </a:t>
            </a:r>
          </a:p>
        </p:txBody>
      </p:sp>
      <p:sp>
        <p:nvSpPr>
          <p:cNvPr id="13" name="Nadpis 4">
            <a:extLst>
              <a:ext uri="{FF2B5EF4-FFF2-40B4-BE49-F238E27FC236}">
                <a16:creationId xmlns:a16="http://schemas.microsoft.com/office/drawing/2014/main" id="{DCFDBE3E-8930-384C-4432-556370C2E6E2}"/>
              </a:ext>
            </a:extLst>
          </p:cNvPr>
          <p:cNvSpPr txBox="1">
            <a:spLocks/>
          </p:cNvSpPr>
          <p:nvPr/>
        </p:nvSpPr>
        <p:spPr>
          <a:xfrm>
            <a:off x="1034209" y="1563718"/>
            <a:ext cx="9802034" cy="720000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all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Síť 73 mamografických screeningových center dle kraje</a:t>
            </a:r>
          </a:p>
        </p:txBody>
      </p:sp>
      <p:pic>
        <p:nvPicPr>
          <p:cNvPr id="14" name="Obrázek 13" descr="Obsah obrázku text, mapa, atlas, diagram&#10;&#10;Popis byl vytvořen automaticky">
            <a:extLst>
              <a:ext uri="{FF2B5EF4-FFF2-40B4-BE49-F238E27FC236}">
                <a16:creationId xmlns:a16="http://schemas.microsoft.com/office/drawing/2014/main" id="{78EC7F35-BE7C-7862-26CA-C2F298EFB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38554"/>
            <a:ext cx="6313446" cy="4465871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9A7D3E2D-B69D-EF61-E958-0B9A9E27DD95}"/>
              </a:ext>
            </a:extLst>
          </p:cNvPr>
          <p:cNvSpPr txBox="1"/>
          <p:nvPr/>
        </p:nvSpPr>
        <p:spPr>
          <a:xfrm>
            <a:off x="8373035" y="3276191"/>
            <a:ext cx="2842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mamografických center v krajích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A311D1C-9555-129F-60A8-A0E3495DFCC6}"/>
              </a:ext>
            </a:extLst>
          </p:cNvPr>
          <p:cNvSpPr txBox="1"/>
          <p:nvPr/>
        </p:nvSpPr>
        <p:spPr>
          <a:xfrm>
            <a:off x="926839" y="2207749"/>
            <a:ext cx="3701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Dojezdová vzdálenost do mamografických center</a:t>
            </a:r>
          </a:p>
        </p:txBody>
      </p:sp>
    </p:spTree>
    <p:extLst>
      <p:ext uri="{BB962C8B-B14F-4D97-AF65-F5344CB8AC3E}">
        <p14:creationId xmlns:p14="http://schemas.microsoft.com/office/powerpoint/2010/main" val="1309087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DAE36-FB25-FB19-8E7C-DE825D63E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84FE2A-B8D5-214C-88D2-1CD475735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08" y="222501"/>
            <a:ext cx="11459261" cy="875866"/>
          </a:xfrm>
        </p:spPr>
        <p:txBody>
          <a:bodyPr/>
          <a:lstStyle/>
          <a:p>
            <a:pPr algn="ctr"/>
            <a:r>
              <a:rPr lang="cs-CZ" sz="2800">
                <a:solidFill>
                  <a:srgbClr val="2C2F79"/>
                </a:solidFill>
              </a:rPr>
              <a:t>Je posilována komunikace s laickou veřejností, screeningy mají své vlastní portály, jsou publikována otevřená data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702B6E1-DA6D-4563-2E19-C14D227E8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788" y="2825708"/>
            <a:ext cx="5596198" cy="177851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10AB2B3D-26C2-DF0C-B393-A10C3D3B9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88" y="4775973"/>
            <a:ext cx="5596198" cy="171919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6308B81-A325-9015-7482-84B7E556D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5788" y="1127955"/>
            <a:ext cx="5596198" cy="151563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201DAC7-2A71-8FD5-CB17-8419BF58D2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98" y="4736540"/>
            <a:ext cx="6146865" cy="201694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342F47D-F41C-CAE8-88A8-CB1E3A899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98" y="2844758"/>
            <a:ext cx="6167775" cy="171919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FB67E00-5D01-7C5B-8DA7-B388CA6E9546}"/>
              </a:ext>
            </a:extLst>
          </p:cNvPr>
          <p:cNvSpPr txBox="1"/>
          <p:nvPr/>
        </p:nvSpPr>
        <p:spPr>
          <a:xfrm rot="20662875">
            <a:off x="574113" y="1545039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Zcela nový screening,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 1.1. 2024</a:t>
            </a:r>
          </a:p>
        </p:txBody>
      </p:sp>
      <p:sp>
        <p:nvSpPr>
          <p:cNvPr id="9" name="Šipka: dolů 8">
            <a:extLst>
              <a:ext uri="{FF2B5EF4-FFF2-40B4-BE49-F238E27FC236}">
                <a16:creationId xmlns:a16="http://schemas.microsoft.com/office/drawing/2014/main" id="{147A3F55-89EA-1856-9206-D07D1620CA2A}"/>
              </a:ext>
            </a:extLst>
          </p:cNvPr>
          <p:cNvSpPr/>
          <p:nvPr/>
        </p:nvSpPr>
        <p:spPr>
          <a:xfrm>
            <a:off x="2676525" y="2314005"/>
            <a:ext cx="742950" cy="607523"/>
          </a:xfrm>
          <a:prstGeom prst="downArrow">
            <a:avLst/>
          </a:prstGeom>
          <a:solidFill>
            <a:srgbClr val="93653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38A0469-C4BD-6820-35CF-3B8454142743}"/>
              </a:ext>
            </a:extLst>
          </p:cNvPr>
          <p:cNvSpPr txBox="1"/>
          <p:nvPr/>
        </p:nvSpPr>
        <p:spPr>
          <a:xfrm>
            <a:off x="896803" y="5094703"/>
            <a:ext cx="3089050" cy="369332"/>
          </a:xfrm>
          <a:prstGeom prst="rect">
            <a:avLst/>
          </a:prstGeom>
          <a:solidFill>
            <a:srgbClr val="33679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www.prevenceproplice.cz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70FC411C-C0AE-6158-AB32-9BBD99413908}"/>
              </a:ext>
            </a:extLst>
          </p:cNvPr>
          <p:cNvSpPr txBox="1"/>
          <p:nvPr/>
        </p:nvSpPr>
        <p:spPr>
          <a:xfrm>
            <a:off x="827510" y="3190845"/>
            <a:ext cx="3089050" cy="369332"/>
          </a:xfrm>
          <a:prstGeom prst="rect">
            <a:avLst/>
          </a:prstGeom>
          <a:solidFill>
            <a:srgbClr val="936535"/>
          </a:solidFill>
          <a:ln>
            <a:solidFill>
              <a:srgbClr val="93653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www.prostascreening.cz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C7DEB4B-05A7-B809-C71F-12174F3F3E77}"/>
              </a:ext>
            </a:extLst>
          </p:cNvPr>
          <p:cNvSpPr txBox="1"/>
          <p:nvPr/>
        </p:nvSpPr>
        <p:spPr>
          <a:xfrm>
            <a:off x="6420418" y="1518681"/>
            <a:ext cx="3089050" cy="369332"/>
          </a:xfrm>
          <a:prstGeom prst="rect">
            <a:avLst/>
          </a:prstGeom>
          <a:solidFill>
            <a:srgbClr val="F0567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www.mamo.cz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DF3532BA-3929-53C2-D662-508A6393E4E1}"/>
              </a:ext>
            </a:extLst>
          </p:cNvPr>
          <p:cNvSpPr txBox="1"/>
          <p:nvPr/>
        </p:nvSpPr>
        <p:spPr>
          <a:xfrm>
            <a:off x="6420418" y="3216671"/>
            <a:ext cx="3089050" cy="369332"/>
          </a:xfrm>
          <a:prstGeom prst="rect">
            <a:avLst/>
          </a:prstGeom>
          <a:solidFill>
            <a:srgbClr val="00978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www.kolorektum.cz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F298BE3C-69DF-317A-0F0D-AA1E30B76BEE}"/>
              </a:ext>
            </a:extLst>
          </p:cNvPr>
          <p:cNvSpPr txBox="1"/>
          <p:nvPr/>
        </p:nvSpPr>
        <p:spPr>
          <a:xfrm>
            <a:off x="6419966" y="5193866"/>
            <a:ext cx="3089050" cy="369332"/>
          </a:xfrm>
          <a:prstGeom prst="rect">
            <a:avLst/>
          </a:prstGeom>
          <a:solidFill>
            <a:srgbClr val="EB690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www.cervix.cz</a:t>
            </a:r>
          </a:p>
        </p:txBody>
      </p:sp>
    </p:spTree>
    <p:extLst>
      <p:ext uri="{BB962C8B-B14F-4D97-AF65-F5344CB8AC3E}">
        <p14:creationId xmlns:p14="http://schemas.microsoft.com/office/powerpoint/2010/main" val="1867428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C2A921-EE3B-C5E6-3514-5DBE4E63AC9C}"/>
              </a:ext>
            </a:extLst>
          </p:cNvPr>
          <p:cNvSpPr txBox="1">
            <a:spLocks/>
          </p:cNvSpPr>
          <p:nvPr/>
        </p:nvSpPr>
        <p:spPr>
          <a:xfrm>
            <a:off x="192420" y="469386"/>
            <a:ext cx="11666483" cy="8505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3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V ČR je od 1.1 2024 zahájen plošný, plně hrazený, screening zhoubných nádorů prostaty</a:t>
            </a:r>
          </a:p>
        </p:txBody>
      </p:sp>
      <p:sp>
        <p:nvSpPr>
          <p:cNvPr id="6" name="Zástupný obsah 1">
            <a:extLst>
              <a:ext uri="{FF2B5EF4-FFF2-40B4-BE49-F238E27FC236}">
                <a16:creationId xmlns:a16="http://schemas.microsoft.com/office/drawing/2014/main" id="{F7F28B9E-1EA0-B60D-A7F1-41F64F9D3AA1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84996" y="1734207"/>
            <a:ext cx="11076340" cy="2093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Praktický lékař nebo urolog 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nabídne účast v programu, poučí muže, odebere vzorek krve na vyšetření prostatického specifického antigenu (PSA)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Urolog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 certifikátem České urologické společnosti provede komplexní vyšetření a případně muže odešle na vyšetření magnetickou rezonancí (MRI)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Vyšetření MRI je poskytováno pouze na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radiologických pracovištích s osvědčením vydaným MZ ČR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2C2F79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Fúzní biopsie je poskytována pouze na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urologických pracovištích s osvědčením vydaným MZ ČR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2C2F79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3E10B15-D872-8940-74F1-D067195AA3CC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547915" y="3646532"/>
          <a:ext cx="8734665" cy="3171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Grafický objekt 8">
            <a:extLst>
              <a:ext uri="{FF2B5EF4-FFF2-40B4-BE49-F238E27FC236}">
                <a16:creationId xmlns:a16="http://schemas.microsoft.com/office/drawing/2014/main" id="{58FD7B1C-A65E-FF45-63E5-2AFB4934503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11155" y="5648572"/>
            <a:ext cx="3850181" cy="85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23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C2A921-EE3B-C5E6-3514-5DBE4E63AC9C}"/>
              </a:ext>
            </a:extLst>
          </p:cNvPr>
          <p:cNvSpPr txBox="1">
            <a:spLocks/>
          </p:cNvSpPr>
          <p:nvPr/>
        </p:nvSpPr>
        <p:spPr>
          <a:xfrm>
            <a:off x="262758" y="358854"/>
            <a:ext cx="11666483" cy="13753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3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Program screeningu nádorů prostaty je dobře připraven, kontrolován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 nabízí plnou dostupnost ve všech regionech ČR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B544CC9E-A920-02D7-5BBE-C49C29C80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3901"/>
            <a:ext cx="5563238" cy="352360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46821D90-6E74-7FAB-D83E-ECCD9BD11797}"/>
              </a:ext>
            </a:extLst>
          </p:cNvPr>
          <p:cNvSpPr txBox="1"/>
          <p:nvPr/>
        </p:nvSpPr>
        <p:spPr>
          <a:xfrm>
            <a:off x="1134330" y="2085180"/>
            <a:ext cx="4002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Urologické ambulance s certifikací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FC1BF94-82D6-86DD-09DD-5B5BCA180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708" y="2169168"/>
            <a:ext cx="3428292" cy="2309435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61A189A7-242E-ECFB-E4EC-4C874410F533}"/>
              </a:ext>
            </a:extLst>
          </p:cNvPr>
          <p:cNvSpPr txBox="1"/>
          <p:nvPr/>
        </p:nvSpPr>
        <p:spPr>
          <a:xfrm>
            <a:off x="10211508" y="2088150"/>
            <a:ext cx="2173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Bioptická pracoviště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F2E0E5E-2B8A-ABAB-19AD-5719FD58E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310" y="2332248"/>
            <a:ext cx="3428292" cy="214635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4AF6F3AC-5571-2ECD-ED3F-862B99D8BE3D}"/>
              </a:ext>
            </a:extLst>
          </p:cNvPr>
          <p:cNvSpPr txBox="1"/>
          <p:nvPr/>
        </p:nvSpPr>
        <p:spPr>
          <a:xfrm>
            <a:off x="6851456" y="2126056"/>
            <a:ext cx="2534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Radiologická pracoviště</a:t>
            </a:r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C2D63A83-B171-8AF7-5180-5C39EB5F1290}"/>
              </a:ext>
            </a:extLst>
          </p:cNvPr>
          <p:cNvGraphicFramePr>
            <a:graphicFrameLocks noGrp="1"/>
          </p:cNvGraphicFramePr>
          <p:nvPr/>
        </p:nvGraphicFramePr>
        <p:xfrm>
          <a:off x="5633216" y="4913564"/>
          <a:ext cx="6453681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6545">
                  <a:extLst>
                    <a:ext uri="{9D8B030D-6E8A-4147-A177-3AD203B41FA5}">
                      <a16:colId xmlns:a16="http://schemas.microsoft.com/office/drawing/2014/main" val="2179620041"/>
                    </a:ext>
                  </a:extLst>
                </a:gridCol>
                <a:gridCol w="937136">
                  <a:extLst>
                    <a:ext uri="{9D8B030D-6E8A-4147-A177-3AD203B41FA5}">
                      <a16:colId xmlns:a16="http://schemas.microsoft.com/office/drawing/2014/main" val="194721435"/>
                    </a:ext>
                  </a:extLst>
                </a:gridCol>
              </a:tblGrid>
              <a:tr h="260903">
                <a:tc gridSpan="2">
                  <a:txBody>
                    <a:bodyPr/>
                    <a:lstStyle/>
                    <a:p>
                      <a:r>
                        <a:rPr lang="cs-CZ" sz="2200"/>
                        <a:t>Zapojená pracoviště do programu časného záchytu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262166"/>
                  </a:ext>
                </a:extLst>
              </a:tr>
              <a:tr h="246407">
                <a:tc>
                  <a:txBody>
                    <a:bodyPr/>
                    <a:lstStyle/>
                    <a:p>
                      <a:r>
                        <a:rPr lang="cs-CZ" sz="2200"/>
                        <a:t>Urologické ambulance s certifikací ČUS ČLS JEP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200" b="1"/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150184"/>
                  </a:ext>
                </a:extLst>
              </a:tr>
              <a:tr h="246407">
                <a:tc>
                  <a:txBody>
                    <a:bodyPr/>
                    <a:lstStyle/>
                    <a:p>
                      <a:r>
                        <a:rPr lang="cs-CZ" sz="2200"/>
                        <a:t>Radiologická pracoviště s osvědčením MZ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200" b="1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842363"/>
                  </a:ext>
                </a:extLst>
              </a:tr>
              <a:tr h="246407">
                <a:tc>
                  <a:txBody>
                    <a:bodyPr/>
                    <a:lstStyle/>
                    <a:p>
                      <a:r>
                        <a:rPr lang="cs-CZ" sz="2200"/>
                        <a:t>Bioptická pracoviště s osvědčením MZ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200" b="1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73607"/>
                  </a:ext>
                </a:extLst>
              </a:tr>
            </a:tbl>
          </a:graphicData>
        </a:graphic>
      </p:graphicFrame>
      <p:sp>
        <p:nvSpPr>
          <p:cNvPr id="13" name="Zástupný obsah 6">
            <a:extLst>
              <a:ext uri="{FF2B5EF4-FFF2-40B4-BE49-F238E27FC236}">
                <a16:creationId xmlns:a16="http://schemas.microsoft.com/office/drawing/2014/main" id="{0D1B8F75-477A-E68D-39C1-DE8EA88BC17F}"/>
              </a:ext>
            </a:extLst>
          </p:cNvPr>
          <p:cNvSpPr txBox="1">
            <a:spLocks/>
          </p:cNvSpPr>
          <p:nvPr/>
        </p:nvSpPr>
        <p:spPr>
          <a:xfrm>
            <a:off x="503084" y="6266441"/>
            <a:ext cx="2278535" cy="2707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Údaje k srpnu 2024</a:t>
            </a:r>
            <a:endParaRPr kumimoji="0" lang="cs-CZ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987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7494-D976-9FDC-19E2-FCB5C81AA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96E3E7-FEB6-ABAE-08CC-A4E052F16111}"/>
              </a:ext>
            </a:extLst>
          </p:cNvPr>
          <p:cNvSpPr txBox="1">
            <a:spLocks/>
          </p:cNvSpPr>
          <p:nvPr/>
        </p:nvSpPr>
        <p:spPr>
          <a:xfrm>
            <a:off x="0" y="192936"/>
            <a:ext cx="11666483" cy="13753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3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Výběr z běžících projektů prevence,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které jsou v různé fázi pilotování a implementace </a:t>
            </a:r>
          </a:p>
        </p:txBody>
      </p:sp>
      <p:sp>
        <p:nvSpPr>
          <p:cNvPr id="21" name="Zástupný obsah 1">
            <a:extLst>
              <a:ext uri="{FF2B5EF4-FFF2-40B4-BE49-F238E27FC236}">
                <a16:creationId xmlns:a16="http://schemas.microsoft.com/office/drawing/2014/main" id="{B6BE5481-2182-913C-93E1-3E62F1419B27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892391" y="1520876"/>
            <a:ext cx="10407217" cy="52010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Časný záchyt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hepatitidy C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 osob užívajících drogy injekčně – spuštěn od 1/2023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Časný záchyt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malnutrice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u onkologických pacientů a osob nad 65 let – spuštěn od 4/2023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Časný záchyt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hyperaktivního močového měchýře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eliminace negativního dopadu na kvalitu života – spuštěn od 9/2023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Časný záchyt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kožních nádorů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pomocí telemedicínského nástroje v primární péči – spuštěn od 10/2023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Časný záchyt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chronické tromboembolické plicní hypertenze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 nemocných po prodělané akutní plicní embolii – spuštěn od 12/2023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Národní program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prevence obezity dětí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– BE FIT 24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– spuštěn od 1/2024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Časný záchyt a prevence zdravotních komplikací u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předčasně narozených dětí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– spuštěn od 3/2024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Kombinovaný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screening v prvním trimestru těhotenství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– spuštěn od 5/2024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Inovativní podpůrný nástroj pro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individualizaci preventivní péče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 České republice v oblasti vážných onemocnění – spuštěn od 7/2024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2" name="Grafický objekt 21" descr="Těhotná žena obrys">
            <a:extLst>
              <a:ext uri="{FF2B5EF4-FFF2-40B4-BE49-F238E27FC236}">
                <a16:creationId xmlns:a16="http://schemas.microsoft.com/office/drawing/2014/main" id="{EA01E41F-29C8-5D01-6C0D-FBE2AC8579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253" y="5458466"/>
            <a:ext cx="426412" cy="426412"/>
          </a:xfrm>
          <a:prstGeom prst="rect">
            <a:avLst/>
          </a:prstGeom>
        </p:spPr>
      </p:pic>
      <p:pic>
        <p:nvPicPr>
          <p:cNvPr id="23" name="Grafický objekt 22" descr="Žena s dítětem obrys">
            <a:extLst>
              <a:ext uri="{FF2B5EF4-FFF2-40B4-BE49-F238E27FC236}">
                <a16:creationId xmlns:a16="http://schemas.microsoft.com/office/drawing/2014/main" id="{F013FB39-B68F-8F93-0F46-22A4FBC5E23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318" y="4826892"/>
            <a:ext cx="508282" cy="508282"/>
          </a:xfrm>
          <a:prstGeom prst="rect">
            <a:avLst/>
          </a:prstGeom>
        </p:spPr>
      </p:pic>
      <p:pic>
        <p:nvPicPr>
          <p:cNvPr id="24" name="Grafický objekt 23" descr="Školačka obrys">
            <a:extLst>
              <a:ext uri="{FF2B5EF4-FFF2-40B4-BE49-F238E27FC236}">
                <a16:creationId xmlns:a16="http://schemas.microsoft.com/office/drawing/2014/main" id="{B8E0C243-F6D3-9334-D340-7D4E36E797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318" y="4249898"/>
            <a:ext cx="508282" cy="508282"/>
          </a:xfrm>
          <a:prstGeom prst="rect">
            <a:avLst/>
          </a:prstGeom>
        </p:spPr>
      </p:pic>
      <p:pic>
        <p:nvPicPr>
          <p:cNvPr id="25" name="Grafický objekt 24" descr="Jehla obrys">
            <a:extLst>
              <a:ext uri="{FF2B5EF4-FFF2-40B4-BE49-F238E27FC236}">
                <a16:creationId xmlns:a16="http://schemas.microsoft.com/office/drawing/2014/main" id="{328D24E7-F1AE-E821-0695-4710DFE821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3802" y="1349426"/>
            <a:ext cx="500781" cy="500781"/>
          </a:xfrm>
          <a:prstGeom prst="rect">
            <a:avLst/>
          </a:prstGeom>
        </p:spPr>
      </p:pic>
      <p:pic>
        <p:nvPicPr>
          <p:cNvPr id="26" name="Grafický objekt 25" descr="Muž a žena obrys">
            <a:extLst>
              <a:ext uri="{FF2B5EF4-FFF2-40B4-BE49-F238E27FC236}">
                <a16:creationId xmlns:a16="http://schemas.microsoft.com/office/drawing/2014/main" id="{A2FB7F03-2399-4E0F-DFC1-8E6E4C2508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7576" y="2375392"/>
            <a:ext cx="487007" cy="487007"/>
          </a:xfrm>
          <a:prstGeom prst="rect">
            <a:avLst/>
          </a:prstGeom>
        </p:spPr>
      </p:pic>
      <p:pic>
        <p:nvPicPr>
          <p:cNvPr id="27" name="Grafický objekt 26" descr="Plíce obrys">
            <a:extLst>
              <a:ext uri="{FF2B5EF4-FFF2-40B4-BE49-F238E27FC236}">
                <a16:creationId xmlns:a16="http://schemas.microsoft.com/office/drawing/2014/main" id="{5225C891-F426-8C21-2B87-864506FCAA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0068" y="3687470"/>
            <a:ext cx="500782" cy="500782"/>
          </a:xfrm>
          <a:prstGeom prst="rect">
            <a:avLst/>
          </a:prstGeom>
        </p:spPr>
      </p:pic>
      <p:pic>
        <p:nvPicPr>
          <p:cNvPr id="28" name="Grafický objekt 27" descr="Netrpělivý obrys">
            <a:extLst>
              <a:ext uri="{FF2B5EF4-FFF2-40B4-BE49-F238E27FC236}">
                <a16:creationId xmlns:a16="http://schemas.microsoft.com/office/drawing/2014/main" id="{13E9A379-09E6-CCB5-4B6C-18FCF7DD30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6939" y="1761714"/>
            <a:ext cx="508282" cy="508282"/>
          </a:xfrm>
          <a:prstGeom prst="rect">
            <a:avLst/>
          </a:prstGeom>
        </p:spPr>
      </p:pic>
      <p:pic>
        <p:nvPicPr>
          <p:cNvPr id="29" name="Grafický objekt 28" descr="Muž a žena obrys">
            <a:extLst>
              <a:ext uri="{FF2B5EF4-FFF2-40B4-BE49-F238E27FC236}">
                <a16:creationId xmlns:a16="http://schemas.microsoft.com/office/drawing/2014/main" id="{8D8A1A56-53E8-2D8A-F63A-8F4DC13856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6939" y="2987316"/>
            <a:ext cx="487007" cy="487007"/>
          </a:xfrm>
          <a:prstGeom prst="rect">
            <a:avLst/>
          </a:prstGeom>
        </p:spPr>
      </p:pic>
      <p:pic>
        <p:nvPicPr>
          <p:cNvPr id="30" name="Grafický objekt 29" descr="Lékař samčího pohlaví se souvislou výplní">
            <a:extLst>
              <a:ext uri="{FF2B5EF4-FFF2-40B4-BE49-F238E27FC236}">
                <a16:creationId xmlns:a16="http://schemas.microsoft.com/office/drawing/2014/main" id="{13CDE423-580D-151B-EB7C-625B51843F9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46318" y="5931401"/>
            <a:ext cx="543888" cy="543888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D6F9904-CB65-CC4D-DCE5-0EE59DE08BC8}"/>
              </a:ext>
            </a:extLst>
          </p:cNvPr>
          <p:cNvSpPr txBox="1"/>
          <p:nvPr/>
        </p:nvSpPr>
        <p:spPr>
          <a:xfrm rot="1402463">
            <a:off x="10080547" y="841188"/>
            <a:ext cx="190437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Více na www.nsc.cz</a:t>
            </a:r>
          </a:p>
        </p:txBody>
      </p:sp>
    </p:spTree>
    <p:extLst>
      <p:ext uri="{BB962C8B-B14F-4D97-AF65-F5344CB8AC3E}">
        <p14:creationId xmlns:p14="http://schemas.microsoft.com/office/powerpoint/2010/main" val="3691521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9124460-4958-1C92-EB17-9200E62F16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83543" y="2658026"/>
            <a:ext cx="2820914" cy="258607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600" b="1">
                <a:solidFill>
                  <a:schemeClr val="accent1"/>
                </a:solidFill>
              </a:rPr>
              <a:t>1000 d</a:t>
            </a:r>
            <a:r>
              <a:rPr lang="en-GB" sz="1600" b="1" err="1">
                <a:solidFill>
                  <a:schemeClr val="accent1"/>
                </a:solidFill>
              </a:rPr>
              <a:t>ětí</a:t>
            </a:r>
            <a:r>
              <a:rPr lang="en-GB" sz="1600" b="1">
                <a:solidFill>
                  <a:schemeClr val="accent1"/>
                </a:solidFill>
              </a:rPr>
              <a:t> s </a:t>
            </a:r>
            <a:r>
              <a:rPr lang="en-GB" sz="1600" b="1" err="1">
                <a:solidFill>
                  <a:schemeClr val="accent1"/>
                </a:solidFill>
              </a:rPr>
              <a:t>nadváhou</a:t>
            </a:r>
            <a:r>
              <a:rPr lang="cs-CZ" sz="1600" b="1">
                <a:solidFill>
                  <a:schemeClr val="accent1"/>
                </a:solidFill>
              </a:rPr>
              <a:t> ve věku 6-11 let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600" b="1">
                <a:solidFill>
                  <a:schemeClr val="accent1"/>
                </a:solidFill>
              </a:rPr>
              <a:t>Cíl:</a:t>
            </a:r>
            <a:r>
              <a:rPr lang="en-GB" sz="1600" b="1">
                <a:solidFill>
                  <a:schemeClr val="accent1"/>
                </a:solidFill>
              </a:rPr>
              <a:t> </a:t>
            </a:r>
            <a:r>
              <a:rPr lang="en-GB" sz="1600" err="1"/>
              <a:t>zvýšení</a:t>
            </a:r>
            <a:r>
              <a:rPr lang="en-GB" sz="1600"/>
              <a:t> </a:t>
            </a:r>
            <a:r>
              <a:rPr lang="en-GB" sz="1600" err="1"/>
              <a:t>pohybové</a:t>
            </a:r>
            <a:r>
              <a:rPr lang="en-GB" sz="1600"/>
              <a:t> </a:t>
            </a:r>
            <a:r>
              <a:rPr lang="en-GB" sz="1600" err="1"/>
              <a:t>aktivity</a:t>
            </a:r>
            <a:r>
              <a:rPr lang="en-GB" sz="1600"/>
              <a:t> a </a:t>
            </a:r>
            <a:r>
              <a:rPr lang="en-GB" sz="1600" err="1"/>
              <a:t>redukce</a:t>
            </a:r>
            <a:r>
              <a:rPr lang="en-GB" sz="1600"/>
              <a:t> BMI</a:t>
            </a:r>
            <a:r>
              <a:rPr lang="cs-CZ" sz="1600"/>
              <a:t> během 1 roku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600"/>
              <a:t>Spolupráce se 100 PLDD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cs-CZ" sz="1600"/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cs-CZ" sz="1600"/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cs-CZ" sz="1600"/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cs-CZ" sz="160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F6C8D27-4270-8F87-6055-AB6B7F52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510" y="449158"/>
            <a:ext cx="9802034" cy="720000"/>
          </a:xfrm>
        </p:spPr>
        <p:txBody>
          <a:bodyPr>
            <a:normAutofit fontScale="90000"/>
          </a:bodyPr>
          <a:lstStyle/>
          <a:p>
            <a:r>
              <a:rPr lang="en-US"/>
              <a:t>Národní program prevence obezity dětí </a:t>
            </a:r>
            <a:br>
              <a:rPr lang="cs-CZ"/>
            </a:br>
            <a:r>
              <a:rPr lang="en-US"/>
              <a:t>BE FIT 24 </a:t>
            </a:r>
            <a:r>
              <a:rPr lang="cs-CZ"/>
              <a:t>(</a:t>
            </a:r>
            <a:r>
              <a:rPr lang="en-US"/>
              <a:t>1.1. 2024 - 31. 12. 2026</a:t>
            </a:r>
            <a:r>
              <a:rPr lang="cs-CZ"/>
              <a:t>)</a:t>
            </a:r>
            <a:endParaRPr lang="en-GB"/>
          </a:p>
        </p:txBody>
      </p:sp>
      <p:pic>
        <p:nvPicPr>
          <p:cNvPr id="4" name="Obrázek 3" descr="Obsah obrázku Písmo, Grafika, typografie, design&#10;&#10;Popis byl vytvořen automaticky">
            <a:extLst>
              <a:ext uri="{FF2B5EF4-FFF2-40B4-BE49-F238E27FC236}">
                <a16:creationId xmlns:a16="http://schemas.microsoft.com/office/drawing/2014/main" id="{E49548B8-79A9-B80C-E13B-4D0DD1044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930" y="309687"/>
            <a:ext cx="2137144" cy="1421091"/>
          </a:xfrm>
          <a:prstGeom prst="rect">
            <a:avLst/>
          </a:prstGeom>
        </p:spPr>
      </p:pic>
      <p:sp>
        <p:nvSpPr>
          <p:cNvPr id="5" name="Zástupný text 1">
            <a:extLst>
              <a:ext uri="{FF2B5EF4-FFF2-40B4-BE49-F238E27FC236}">
                <a16:creationId xmlns:a16="http://schemas.microsoft.com/office/drawing/2014/main" id="{0B58B87B-110B-3B21-9ABC-30543CAE6F31}"/>
              </a:ext>
            </a:extLst>
          </p:cNvPr>
          <p:cNvSpPr txBox="1">
            <a:spLocks/>
          </p:cNvSpPr>
          <p:nvPr/>
        </p:nvSpPr>
        <p:spPr>
          <a:xfrm>
            <a:off x="6591426" y="6068182"/>
            <a:ext cx="4868737" cy="480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9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„</a:t>
            </a:r>
            <a:r>
              <a:rPr kumimoji="0" lang="cs-CZ" sz="2400" b="1" i="1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Život je pohyb a pohyb je život“</a:t>
            </a:r>
          </a:p>
        </p:txBody>
      </p:sp>
      <p:pic>
        <p:nvPicPr>
          <p:cNvPr id="8" name="Obrázek 7" descr="Obsah obrázku text, Mobilní telefon, snímek obrazovky, přístroj&#10;&#10;Popis byl vytvořen automaticky">
            <a:extLst>
              <a:ext uri="{FF2B5EF4-FFF2-40B4-BE49-F238E27FC236}">
                <a16:creationId xmlns:a16="http://schemas.microsoft.com/office/drawing/2014/main" id="{3BE7903F-4C55-5F11-DE4F-1BB1B0E2F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089" y="1783719"/>
            <a:ext cx="2000911" cy="3557175"/>
          </a:xfrm>
          <a:prstGeom prst="rect">
            <a:avLst/>
          </a:prstGeom>
        </p:spPr>
      </p:pic>
      <p:pic>
        <p:nvPicPr>
          <p:cNvPr id="7" name="Obrázek 6" descr="Obsah obrázku text, snímek obrazovky, přístroj, multimédia&#10;&#10;Popis byl vytvořen automaticky">
            <a:extLst>
              <a:ext uri="{FF2B5EF4-FFF2-40B4-BE49-F238E27FC236}">
                <a16:creationId xmlns:a16="http://schemas.microsoft.com/office/drawing/2014/main" id="{19BF0798-D6E6-E953-C84B-8A90C9990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6721" y="2458066"/>
            <a:ext cx="2000911" cy="3557174"/>
          </a:xfrm>
          <a:prstGeom prst="rect">
            <a:avLst/>
          </a:prstGeom>
        </p:spPr>
      </p:pic>
      <p:pic>
        <p:nvPicPr>
          <p:cNvPr id="10" name="Obrázek 9" descr="Obsah obrázku diagram, skica, text, řada/pruh&#10;&#10;Popis byl vytvořen automaticky">
            <a:extLst>
              <a:ext uri="{FF2B5EF4-FFF2-40B4-BE49-F238E27FC236}">
                <a16:creationId xmlns:a16="http://schemas.microsoft.com/office/drawing/2014/main" id="{CD397729-37EB-8D93-B460-1D9330F52F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169" t="14744" r="19603" b="14863"/>
          <a:stretch/>
        </p:blipFill>
        <p:spPr>
          <a:xfrm>
            <a:off x="2465262" y="1426881"/>
            <a:ext cx="6295101" cy="4513213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CEA782F6-F530-850C-075F-A26318F4A988}"/>
              </a:ext>
            </a:extLst>
          </p:cNvPr>
          <p:cNvSpPr txBox="1"/>
          <p:nvPr/>
        </p:nvSpPr>
        <p:spPr>
          <a:xfrm>
            <a:off x="183543" y="5670586"/>
            <a:ext cx="5855378" cy="10794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Spolupráce s odbornými společnostmi</a:t>
            </a:r>
          </a:p>
          <a:p>
            <a:pPr marL="457200" marR="0" lvl="1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Česká lékařská komora,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Česká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obezitologická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společnost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ČLS JEP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,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Odborná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společnost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praktických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dětských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lékařů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ČLS JEP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Sdružení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praktických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lékařů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děti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dorost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Zdravotní výbor Senátu ČR,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Společnost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výživu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, S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polečnost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STOB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CZ </a:t>
            </a:r>
            <a:r>
              <a:rPr kumimoji="0" lang="cs-CZ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CZ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Pedagogická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akulta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UK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ČVUT Praha</a:t>
            </a:r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Obrázek 5" descr="Obsah obrázku text, kreslené, Mobilní telefon, snímek obrazovky&#10;&#10;Popis byl vytvořen automaticky">
            <a:extLst>
              <a:ext uri="{FF2B5EF4-FFF2-40B4-BE49-F238E27FC236}">
                <a16:creationId xmlns:a16="http://schemas.microsoft.com/office/drawing/2014/main" id="{DB479F94-8521-62A3-218C-8CAF9EEC76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2869" y="1134770"/>
            <a:ext cx="1713663" cy="3046512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59563EBA-2751-C601-9C36-2455C2C330E4}"/>
              </a:ext>
            </a:extLst>
          </p:cNvPr>
          <p:cNvSpPr txBox="1"/>
          <p:nvPr/>
        </p:nvSpPr>
        <p:spPr>
          <a:xfrm>
            <a:off x="164564" y="1272634"/>
            <a:ext cx="3267075" cy="369332"/>
          </a:xfrm>
          <a:prstGeom prst="rect">
            <a:avLst/>
          </a:prstGeom>
          <a:solidFill>
            <a:srgbClr val="2C2F7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https://www.nzip.cz/bf24</a:t>
            </a:r>
          </a:p>
        </p:txBody>
      </p:sp>
    </p:spTree>
    <p:extLst>
      <p:ext uri="{BB962C8B-B14F-4D97-AF65-F5344CB8AC3E}">
        <p14:creationId xmlns:p14="http://schemas.microsoft.com/office/powerpoint/2010/main" val="817704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CF7174EE-4FF1-8B4B-A1E3-11B23D2D7E7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9628" y="1347295"/>
            <a:ext cx="11633420" cy="4428000"/>
          </a:xfrm>
        </p:spPr>
        <p:txBody>
          <a:bodyPr>
            <a:normAutofit/>
          </a:bodyPr>
          <a:lstStyle/>
          <a:p>
            <a:r>
              <a:rPr lang="cs-CZ" sz="2200" b="1">
                <a:solidFill>
                  <a:srgbClr val="2C2F79"/>
                </a:solidFill>
              </a:rPr>
              <a:t>Časný záchyt výdutě břišní aorty </a:t>
            </a:r>
            <a:r>
              <a:rPr lang="cs-CZ" sz="1700"/>
              <a:t>pomocí ultrazvukového  vyšetření břicha (rychlé, bezbolestné vyšetření bez škodlivého záření).</a:t>
            </a:r>
          </a:p>
          <a:p>
            <a:r>
              <a:rPr lang="cs-CZ" sz="1700"/>
              <a:t>Neodhalená výduť (rozšíření břišní aorty o více než 50 %) je obvykle bezpříznaková, její ruptura je až v 94 % fatální.</a:t>
            </a:r>
          </a:p>
          <a:p>
            <a:r>
              <a:rPr lang="cs-CZ" sz="1700"/>
              <a:t>Cílová skupina screeningového programu jsou muži ve věku 65 – 67let.</a:t>
            </a:r>
          </a:p>
          <a:p>
            <a:r>
              <a:rPr lang="cs-CZ" sz="1700"/>
              <a:t>Oslovování osob z cílové skupiny probíhá u praktického lékaře -&gt; při souhlasu pacienta následuje vyšetření na  akreditovaných pracovištích radiologie/</a:t>
            </a:r>
            <a:r>
              <a:rPr lang="cs-CZ" sz="1700" err="1"/>
              <a:t>angiologie</a:t>
            </a:r>
            <a:r>
              <a:rPr lang="cs-CZ" sz="1700"/>
              <a:t> -&gt; a v případě pozitivního záchytu probíhá léčba či dispenzarizace v Kardiovaskulárních centrech.</a:t>
            </a:r>
          </a:p>
          <a:p>
            <a:r>
              <a:rPr lang="cs-CZ" sz="1700" b="1"/>
              <a:t>Odborná záštita: </a:t>
            </a:r>
            <a:r>
              <a:rPr lang="cs-CZ" sz="1700"/>
              <a:t>Komise MZ složená ze zástupců odborných společností ČLS JEP; </a:t>
            </a:r>
            <a:r>
              <a:rPr lang="cs-CZ" sz="1700" b="1"/>
              <a:t>koordinace: </a:t>
            </a:r>
            <a:r>
              <a:rPr lang="cs-CZ" sz="1700"/>
              <a:t>NSC ÚZIS.</a:t>
            </a:r>
          </a:p>
          <a:p>
            <a:endParaRPr lang="cs-CZ" sz="170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55D1E03-878B-9A41-31BD-ED39DF6B7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436" y="479474"/>
            <a:ext cx="6556029" cy="720000"/>
          </a:xfrm>
        </p:spPr>
        <p:txBody>
          <a:bodyPr>
            <a:normAutofit/>
          </a:bodyPr>
          <a:lstStyle/>
          <a:p>
            <a:r>
              <a:rPr lang="cs-CZ"/>
              <a:t>Screening </a:t>
            </a:r>
            <a:r>
              <a:rPr lang="cs-CZ" err="1"/>
              <a:t>aaa</a:t>
            </a:r>
            <a:endParaRPr lang="cs-CZ"/>
          </a:p>
        </p:txBody>
      </p:sp>
      <p:pic>
        <p:nvPicPr>
          <p:cNvPr id="4" name="Obrázek 3" descr="Obsah obrázku Písmo, text, Grafika, typografie&#10;&#10;Popis byl vytvořen automaticky">
            <a:extLst>
              <a:ext uri="{FF2B5EF4-FFF2-40B4-BE49-F238E27FC236}">
                <a16:creationId xmlns:a16="http://schemas.microsoft.com/office/drawing/2014/main" id="{9CD4D975-DFF9-32B0-B17E-071C7A0195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10" y="529941"/>
            <a:ext cx="3379153" cy="619883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A4F4BBF-2F9F-C125-9CB5-78E02802182A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279290" y="3982431"/>
          <a:ext cx="11633420" cy="2818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ovéPole 7">
            <a:extLst>
              <a:ext uri="{FF2B5EF4-FFF2-40B4-BE49-F238E27FC236}">
                <a16:creationId xmlns:a16="http://schemas.microsoft.com/office/drawing/2014/main" id="{B0FF7A90-4D68-5551-348A-D432BDBF1443}"/>
              </a:ext>
            </a:extLst>
          </p:cNvPr>
          <p:cNvSpPr txBox="1"/>
          <p:nvPr/>
        </p:nvSpPr>
        <p:spPr>
          <a:xfrm>
            <a:off x="3724275" y="5952223"/>
            <a:ext cx="6943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>
                <a:ln>
                  <a:noFill/>
                </a:ln>
                <a:solidFill>
                  <a:srgbClr val="822E2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SPUŠTĚNÍ OD 1. 1. 2025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72762A8-5C1B-5A52-E704-B48F97DB9761}"/>
              </a:ext>
            </a:extLst>
          </p:cNvPr>
          <p:cNvSpPr txBox="1"/>
          <p:nvPr/>
        </p:nvSpPr>
        <p:spPr>
          <a:xfrm>
            <a:off x="4438650" y="627295"/>
            <a:ext cx="3314700" cy="369332"/>
          </a:xfrm>
          <a:prstGeom prst="rect">
            <a:avLst/>
          </a:prstGeom>
          <a:solidFill>
            <a:srgbClr val="822E2E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  <a:hlinkClick r:id="rId9" tooltip="http://www.ZachranSiAortu.cz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www.ZachranSiAortu.cz</a:t>
            </a:r>
            <a:endParaRPr kumimoji="0" lang="cs-CZ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914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5">
            <a:extLst>
              <a:ext uri="{FF2B5EF4-FFF2-40B4-BE49-F238E27FC236}">
                <a16:creationId xmlns:a16="http://schemas.microsoft.com/office/drawing/2014/main" id="{B1B97ECA-962F-47C8-04D9-E523450EA867}"/>
              </a:ext>
            </a:extLst>
          </p:cNvPr>
          <p:cNvSpPr txBox="1">
            <a:spLocks/>
          </p:cNvSpPr>
          <p:nvPr/>
        </p:nvSpPr>
        <p:spPr>
          <a:xfrm>
            <a:off x="144408" y="1836750"/>
            <a:ext cx="7866117" cy="2266122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cap="all" baseline="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all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aktivity národního INSTITUTU KVALITY A EXCELENCE ZDRAVOTNICTVÍ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1805270E-8B1F-1362-F2C3-804F39767212}"/>
              </a:ext>
            </a:extLst>
          </p:cNvPr>
          <p:cNvSpPr txBox="1"/>
          <p:nvPr/>
        </p:nvSpPr>
        <p:spPr>
          <a:xfrm rot="19662652">
            <a:off x="88340" y="4385337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Hodnocení kvality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zpřístupňování dat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D2BE34DE-549E-DCBC-D1F4-4C353F2E6AF4}"/>
              </a:ext>
            </a:extLst>
          </p:cNvPr>
          <p:cNvSpPr txBox="1"/>
          <p:nvPr/>
        </p:nvSpPr>
        <p:spPr>
          <a:xfrm rot="19662652">
            <a:off x="2288616" y="4385337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Centralizace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dostupnost péče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A7657B2D-1732-8620-5C1B-C446797D0A61}"/>
              </a:ext>
            </a:extLst>
          </p:cNvPr>
          <p:cNvSpPr txBox="1"/>
          <p:nvPr/>
        </p:nvSpPr>
        <p:spPr>
          <a:xfrm rot="19662652">
            <a:off x="4565092" y="4385335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Mezinárodní garance tvorby DP/OD</a:t>
            </a:r>
          </a:p>
        </p:txBody>
      </p:sp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9917BCB1-E8CF-E2C5-2472-F0EF25AE9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63781" y="2697159"/>
            <a:ext cx="3240000" cy="545307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/>
        </p:nvSpPr>
        <p:spPr>
          <a:xfrm>
            <a:off x="4010399" y="6282557"/>
            <a:ext cx="3204317" cy="430887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https://nikez.mzcr.cz/</a:t>
            </a:r>
          </a:p>
        </p:txBody>
      </p:sp>
    </p:spTree>
    <p:extLst>
      <p:ext uri="{BB962C8B-B14F-4D97-AF65-F5344CB8AC3E}">
        <p14:creationId xmlns:p14="http://schemas.microsoft.com/office/powerpoint/2010/main" val="3336946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334CC4-E180-25B7-FF9E-83E4CE446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199" y="209599"/>
            <a:ext cx="11460162" cy="1256323"/>
          </a:xfrm>
        </p:spPr>
        <p:txBody>
          <a:bodyPr>
            <a:normAutofit/>
          </a:bodyPr>
          <a:lstStyle/>
          <a:p>
            <a:r>
              <a:rPr lang="cs-CZ" sz="3000"/>
              <a:t>Podpora kvality péče: vybrané projekty 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3EC24F56-6AE9-8F7F-33EA-AAA274A949C9}"/>
              </a:ext>
            </a:extLst>
          </p:cNvPr>
          <p:cNvSpPr txBox="1">
            <a:spLocks/>
          </p:cNvSpPr>
          <p:nvPr/>
        </p:nvSpPr>
        <p:spPr>
          <a:xfrm>
            <a:off x="322715" y="1522187"/>
            <a:ext cx="11546570" cy="894582"/>
          </a:xfrm>
          <a:prstGeom prst="rect">
            <a:avLst/>
          </a:prstGeom>
          <a:solidFill>
            <a:srgbClr val="2C2F7A"/>
          </a:solidFill>
        </p:spPr>
        <p:txBody>
          <a:bodyPr vert="horz" lIns="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Publikace dat o počtech operací v nemocnicích </a:t>
            </a:r>
            <a:endParaRPr kumimoji="0" lang="en-GB" sz="4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9D6AFAB-8873-84C2-D17E-E6A43427D846}"/>
              </a:ext>
            </a:extLst>
          </p:cNvPr>
          <p:cNvSpPr txBox="1"/>
          <p:nvPr/>
        </p:nvSpPr>
        <p:spPr>
          <a:xfrm>
            <a:off x="360315" y="2578613"/>
            <a:ext cx="475287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Plně automatizovaný elektronický systém centralizující data o produkci nemocnic akutní lůžkové péče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Sběr dat vychází z administrativních záznamů zdravotních pojišťoven a nijak nezatěžuje nemocnice a jejich personál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Publikováno v podobě otevřených dat </a:t>
            </a:r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5D4E708E-1617-EA1E-5F4B-68B9493484D6}"/>
              </a:ext>
            </a:extLst>
          </p:cNvPr>
          <p:cNvCxnSpPr>
            <a:cxnSpLocks/>
          </p:cNvCxnSpPr>
          <p:nvPr/>
        </p:nvCxnSpPr>
        <p:spPr>
          <a:xfrm flipV="1">
            <a:off x="5315578" y="2856246"/>
            <a:ext cx="1715412" cy="142435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9320F688-6989-BD5D-B395-6E4B323A7C5C}"/>
              </a:ext>
            </a:extLst>
          </p:cNvPr>
          <p:cNvCxnSpPr>
            <a:cxnSpLocks/>
          </p:cNvCxnSpPr>
          <p:nvPr/>
        </p:nvCxnSpPr>
        <p:spPr>
          <a:xfrm>
            <a:off x="5314246" y="4501664"/>
            <a:ext cx="1639213" cy="157398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E1C0B088-400E-4BCB-85AD-E4409E71F938}"/>
              </a:ext>
            </a:extLst>
          </p:cNvPr>
          <p:cNvSpPr txBox="1"/>
          <p:nvPr/>
        </p:nvSpPr>
        <p:spPr>
          <a:xfrm>
            <a:off x="7091280" y="3096540"/>
            <a:ext cx="43953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Plné zveřejnění dat o počtech výkonů (operací) v nemocnicích ČR zvýší informovanost pacientů a veřejnosti a usnadní jejich orientaci zejména u plánovaných operací. </a:t>
            </a:r>
          </a:p>
        </p:txBody>
      </p:sp>
      <p:sp>
        <p:nvSpPr>
          <p:cNvPr id="13" name="Šipka: dolů 12">
            <a:extLst>
              <a:ext uri="{FF2B5EF4-FFF2-40B4-BE49-F238E27FC236}">
                <a16:creationId xmlns:a16="http://schemas.microsoft.com/office/drawing/2014/main" id="{843B98C1-F90E-209B-A30C-CB3DF64A1CFB}"/>
              </a:ext>
            </a:extLst>
          </p:cNvPr>
          <p:cNvSpPr/>
          <p:nvPr/>
        </p:nvSpPr>
        <p:spPr>
          <a:xfrm>
            <a:off x="5187880" y="5774196"/>
            <a:ext cx="984737" cy="67324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0394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FEED3BB-B9CF-9D41-1947-16C16EEF950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0145" y="861472"/>
          <a:ext cx="11448000" cy="2340000"/>
        </p:xfrm>
        <a:graphic>
          <a:graphicData uri="http://schemas.openxmlformats.org/drawingml/2006/table">
            <a:tbl>
              <a:tblPr/>
              <a:tblGrid>
                <a:gridCol w="1008000">
                  <a:extLst>
                    <a:ext uri="{9D8B030D-6E8A-4147-A177-3AD203B41FA5}">
                      <a16:colId xmlns:a16="http://schemas.microsoft.com/office/drawing/2014/main" val="7961853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1164563145"/>
                    </a:ext>
                  </a:extLst>
                </a:gridCol>
                <a:gridCol w="9072000">
                  <a:extLst>
                    <a:ext uri="{9D8B030D-6E8A-4147-A177-3AD203B41FA5}">
                      <a16:colId xmlns:a16="http://schemas.microsoft.com/office/drawing/2014/main" val="208573717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  <a:cs typeface="Calibri"/>
                        </a:rPr>
                        <a:t>ID výstupu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A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  <a:cs typeface="Calibri"/>
                        </a:rPr>
                        <a:t>Typ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A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  <a:cs typeface="Calibri"/>
                        </a:rPr>
                        <a:t>Název výstupu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902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NR-04-51</a:t>
                      </a:r>
                    </a:p>
                  </a:txBody>
                  <a:tcPr marL="36000" marR="5372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Datové souhrny</a:t>
                      </a:r>
                    </a:p>
                  </a:txBody>
                  <a:tcPr marL="36000" marR="5372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7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Počty kritických zdravotních výkonů dle zdravotnických zařízení akutní lůžkové péče</a:t>
                      </a:r>
                    </a:p>
                  </a:txBody>
                  <a:tcPr marL="36000" marR="5372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4889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NR-04-52</a:t>
                      </a:r>
                    </a:p>
                  </a:txBody>
                  <a:tcPr marL="36000" marR="5372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Datové souhrny</a:t>
                      </a:r>
                    </a:p>
                  </a:txBody>
                  <a:tcPr marL="36000" marR="5372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7B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Počet hospitalizačních případů a ošetřovacích dní dle zdravotnických zařízení lůžkové péče a jejich typu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753254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NR-31-06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Datové souhrny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7B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Počet ošetřovacích dnů za rok 2021 dle IČZ a CZ-DRG verze 3.0 revize 1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93783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NR-31-07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Datové souhrny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7B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Počet ošetřovacích dnů za rok 2022 dle IČZ a CZ-DRG verze 4.0 revize 1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65655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NR-31-08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Datové souhrny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7B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Počet ošetřovacích dnů za rok 2023 dle IČZ a CZ-DRG verze 5.0 revize 1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6897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NR-31-09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Datové souhrny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7B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Počet hospitalizačních případů za rok 2021 dle IČZ a CZ-DRG verze 3.0 revize 1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61645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NR-31-10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Datové souhrny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7B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Počet hospitalizačních případů za rok 2022 dle IČZ a CZ-DRG verze 4.0 revize 1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84908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NR-31-11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Datové souhrny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7B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Počet hospitalizačních případů za rok 2023 dle IČZ a CZ-DRG verze 5.0 revize 1</a:t>
                      </a:r>
                    </a:p>
                  </a:txBody>
                  <a:tcPr marL="36000" marR="0" marT="10800" marB="108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56259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5C80D78-9091-2B3D-7D02-5E846769AB0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16296" y="106128"/>
            <a:ext cx="11535409" cy="538364"/>
          </a:xfrm>
        </p:spPr>
        <p:txBody>
          <a:bodyPr/>
          <a:lstStyle/>
          <a:p>
            <a:r>
              <a:rPr lang="cs-CZ">
                <a:solidFill>
                  <a:srgbClr val="2C2F79"/>
                </a:solidFill>
              </a:rPr>
              <a:t>Příklad: otevřená data o počtech výkonů a další datové souhrny poskytovatelů </a:t>
            </a:r>
            <a:br>
              <a:rPr lang="cs-CZ">
                <a:solidFill>
                  <a:srgbClr val="2C2F79"/>
                </a:solidFill>
              </a:rPr>
            </a:br>
            <a:r>
              <a:rPr lang="cs-CZ">
                <a:solidFill>
                  <a:srgbClr val="2C2F79"/>
                </a:solidFill>
              </a:rPr>
              <a:t>akutní lůžkové péče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93A08C5-8B33-696A-5D40-BDB8E1136BB9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72591" y="4478622"/>
            <a:ext cx="11397554" cy="147471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454B92B-B1A8-D8E2-9E5A-DFDC1D71FB4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10198" y="6462645"/>
            <a:ext cx="84675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EFA7B3"/>
                </a:highligh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Datový souhrn</a:t>
            </a: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– strukturovaný tabulkový výstup, formát </a:t>
            </a:r>
            <a:r>
              <a:rPr kumimoji="0" lang="cs-CZ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xlsx</a:t>
            </a: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308FE85-8537-5C51-8264-21CE6BDE95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72590" y="3338220"/>
            <a:ext cx="1153541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V datovém souhrnu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NR-04-51 je k dispozici četnost kritických zdravotních výkonů hrazených z veřejného pojištění od roku 2010 až do posledního uzavřeného roku na úrovni jednotlivých zdravotnických zařízení akutní lůžkové péče.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 tooltip="https://www.nzip.cz/data/2078-kriticke-zdravotni-vykony-zdravotnicka-zarizeni-alp-nrhzs"/>
              </a:rPr>
              <a:t>https://www.nzip.cz/data/2078-kriticke-zdravotni-vykony-zdravotnicka-zarizeni-alp-nrhzs</a:t>
            </a:r>
            <a:endParaRPr kumimoji="0" lang="cs-CZ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Datový souhrn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NR-04-52 přináší základní údaje o ukončených hospitalizačních případech z dat Národního registru hrazených zdravotních služeb (NRHZS) na základě vykázané zdravotní péče, data jsou stratifikována dle charakteristik zdravotnického zařízení a charakteristik hospitalizačního případu.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Datové souhrny NR-31-06 až NR-31-08 umožňují hodnotit počet ošetřovacích dnů vykázaných u hospitalizačních případů s datem ukončení v daném kalendářním roce v jednotlivých zdravotnických zařízeních (identifikovaných dle IČZ). Hlavním cílem je umožnit porovnání produkce vyjádřené ošetřovacími dny dle klasifikace CZ-DRG mezi jednotlivými poskytovateli akutní lůžkové péče (ALP).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 tooltip="https://www.nzip.cz/data/2079-hospitalizani-pripady-osetrovaci-dny-zdravotnicka-zarizeni-nrhzs"/>
              </a:rPr>
              <a:t>https://www.nzip.cz/data/2079-hospitalizani-pripady-osetrovaci-dny-zdravotnicka-zarizeni-nrhzs</a:t>
            </a:r>
            <a:endParaRPr kumimoji="0" lang="cs-CZ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Datové souhrny NR-31-09 až NR-31-11 umožňují hodnotit četnost hospitalizačních případů realizovaných (ve smyslu s datem ukončení v rámci kalendářního roku) v daném kalendářním roce v jednotlivých zdravotnických zařízeních (identifikovaných dle IČZ). Hlavním cílem je umožnit porovnání produkce vyjádřené hospitalizačními případy dle klasifikace CZ-DRG mezi jednotlivými poskytovateli akutní lůžkové péče (ALP). </a:t>
            </a:r>
            <a:r>
              <a:rPr kumimoji="0" lang="cs-CZ" sz="1600" b="1" i="0" u="sng" strike="noStrike" kern="1200" cap="none" spc="0" normalizeH="0" baseline="0" noProof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+mn-cs"/>
                <a:hlinkClick r:id="rId9"/>
              </a:rPr>
              <a:t>https://www.nzip.cz/data/2081-hospitalizacni-pripady-icz-cz-drg</a:t>
            </a:r>
            <a:endParaRPr kumimoji="0" lang="cs-CZ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7599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0B4BF61-53E5-5F8A-9822-CDF97290DB1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90522" y="1652169"/>
            <a:ext cx="10612437" cy="1312274"/>
          </a:xfrm>
          <a:solidFill>
            <a:srgbClr val="C000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>
                <a:solidFill>
                  <a:schemeClr val="bg1"/>
                </a:solidFill>
              </a:rPr>
              <a:t>Mezinárodní spolupráce, založení českých center </a:t>
            </a:r>
            <a:r>
              <a:rPr lang="cs-CZ" sz="2800" b="1" err="1">
                <a:solidFill>
                  <a:schemeClr val="bg1"/>
                </a:solidFill>
              </a:rPr>
              <a:t>Cochrane</a:t>
            </a:r>
            <a:r>
              <a:rPr lang="cs-CZ" sz="2800" b="1">
                <a:solidFill>
                  <a:schemeClr val="bg1"/>
                </a:solidFill>
              </a:rPr>
              <a:t>, Grade a JBI. Nová resortní metodika tvorby DP/OD                    s mezinárodní garancí.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17B0B89-3D8E-96EE-D256-9295DB8C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200" y="494249"/>
            <a:ext cx="9802034" cy="720000"/>
          </a:xfrm>
        </p:spPr>
        <p:txBody>
          <a:bodyPr>
            <a:noAutofit/>
          </a:bodyPr>
          <a:lstStyle/>
          <a:p>
            <a:r>
              <a:rPr lang="cs-CZ" sz="2800"/>
              <a:t>VÝZNAMNÉ KROKY V POSÍLENÍ MEDICÍNY </a:t>
            </a:r>
            <a:br>
              <a:rPr lang="cs-CZ" sz="2800"/>
            </a:br>
            <a:r>
              <a:rPr lang="cs-CZ" sz="2800"/>
              <a:t>ZALOŽENÉ NA DŮKAZECH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4332B45-FBBE-38D7-932D-6B7737E343D6}"/>
              </a:ext>
            </a:extLst>
          </p:cNvPr>
          <p:cNvSpPr txBox="1"/>
          <p:nvPr/>
        </p:nvSpPr>
        <p:spPr>
          <a:xfrm>
            <a:off x="590522" y="3224430"/>
            <a:ext cx="1041238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Mezinárodní spolupráce je základním předpokladem rozvoje medicíny založené na důkazech v ČR. Většina doporučených postupů je buď mezinárodně sdílena nebo adoptována na podmínky daného státu. Založení českých poboček center </a:t>
            </a:r>
            <a:r>
              <a:rPr kumimoji="0" lang="cs-CZ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Cochrane</a:t>
            </a:r>
            <a:r>
              <a:rPr kumimoji="0" lang="cs-CZ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Grade a JBI zařadilo české zdravotnictví do nejprestižnější mezinárodní komunity.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Pod garancí předních mezinárodních expertů byla mimo jiné vytvořena nová resortní metodika tvorby a aktualizace doporučených postupů a operativních doporučení. </a:t>
            </a:r>
          </a:p>
        </p:txBody>
      </p:sp>
    </p:spTree>
    <p:extLst>
      <p:ext uri="{BB962C8B-B14F-4D97-AF65-F5344CB8AC3E}">
        <p14:creationId xmlns:p14="http://schemas.microsoft.com/office/powerpoint/2010/main" val="33952866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B3775129-7573-4602-AF00-9249BAE72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78" y="1480186"/>
            <a:ext cx="9802034" cy="720000"/>
          </a:xfrm>
        </p:spPr>
        <p:txBody>
          <a:bodyPr/>
          <a:lstStyle/>
          <a:p>
            <a:pPr algn="ctr"/>
            <a:r>
              <a:rPr lang="cs-CZ">
                <a:solidFill>
                  <a:srgbClr val="C00000"/>
                </a:solidFill>
              </a:rPr>
              <a:t>Nově založená významná mezinárodní centra v ČR</a:t>
            </a:r>
          </a:p>
        </p:txBody>
      </p:sp>
      <p:sp>
        <p:nvSpPr>
          <p:cNvPr id="5" name="Šipka: doprava se zářezem 4">
            <a:extLst>
              <a:ext uri="{FF2B5EF4-FFF2-40B4-BE49-F238E27FC236}">
                <a16:creationId xmlns:a16="http://schemas.microsoft.com/office/drawing/2014/main" id="{85122A85-6278-F11C-5462-7140EC30EB47}"/>
              </a:ext>
            </a:extLst>
          </p:cNvPr>
          <p:cNvSpPr/>
          <p:nvPr/>
        </p:nvSpPr>
        <p:spPr>
          <a:xfrm rot="7608053">
            <a:off x="1258352" y="2611631"/>
            <a:ext cx="2215299" cy="121041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Šipka: doprava se zářezem 5">
            <a:extLst>
              <a:ext uri="{FF2B5EF4-FFF2-40B4-BE49-F238E27FC236}">
                <a16:creationId xmlns:a16="http://schemas.microsoft.com/office/drawing/2014/main" id="{D1B0BC28-B55D-5F3F-B8A2-F9B439160936}"/>
              </a:ext>
            </a:extLst>
          </p:cNvPr>
          <p:cNvSpPr/>
          <p:nvPr/>
        </p:nvSpPr>
        <p:spPr>
          <a:xfrm rot="6274504">
            <a:off x="3552146" y="2833218"/>
            <a:ext cx="2215299" cy="121041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Šipka: doprava se zářezem 6">
            <a:extLst>
              <a:ext uri="{FF2B5EF4-FFF2-40B4-BE49-F238E27FC236}">
                <a16:creationId xmlns:a16="http://schemas.microsoft.com/office/drawing/2014/main" id="{C916A28C-3A62-17FC-9FE9-09945A4203D2}"/>
              </a:ext>
            </a:extLst>
          </p:cNvPr>
          <p:cNvSpPr/>
          <p:nvPr/>
        </p:nvSpPr>
        <p:spPr>
          <a:xfrm rot="3835030">
            <a:off x="8271200" y="2690624"/>
            <a:ext cx="2215299" cy="121041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Šipka: doprava se zářezem 8">
            <a:extLst>
              <a:ext uri="{FF2B5EF4-FFF2-40B4-BE49-F238E27FC236}">
                <a16:creationId xmlns:a16="http://schemas.microsoft.com/office/drawing/2014/main" id="{1FEC4595-A318-3876-58D3-E934CA5C7DCB}"/>
              </a:ext>
            </a:extLst>
          </p:cNvPr>
          <p:cNvSpPr/>
          <p:nvPr/>
        </p:nvSpPr>
        <p:spPr>
          <a:xfrm rot="4590537">
            <a:off x="5943473" y="2753442"/>
            <a:ext cx="2215299" cy="121041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Obrázek 5" descr="cochrane_logo">
            <a:extLst>
              <a:ext uri="{FF2B5EF4-FFF2-40B4-BE49-F238E27FC236}">
                <a16:creationId xmlns:a16="http://schemas.microsoft.com/office/drawing/2014/main" id="{096F64CA-5AB1-D88F-D747-6D4C2C359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61" y="4821269"/>
            <a:ext cx="2502917" cy="80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144D660-BB41-5AC2-6F13-5445B22A6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8" y="4821269"/>
            <a:ext cx="1443472" cy="765745"/>
          </a:xfrm>
          <a:prstGeom prst="rect">
            <a:avLst/>
          </a:prstGeom>
        </p:spPr>
      </p:pic>
      <p:pic>
        <p:nvPicPr>
          <p:cNvPr id="12" name="Obrázek 11" descr="Obsah obrázku text, Písmo, logo, Grafika&#10;&#10;Popis byl vytvořen automaticky">
            <a:extLst>
              <a:ext uri="{FF2B5EF4-FFF2-40B4-BE49-F238E27FC236}">
                <a16:creationId xmlns:a16="http://schemas.microsoft.com/office/drawing/2014/main" id="{C0688531-4D12-23CE-D5E8-98FAE24396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095" y="4942855"/>
            <a:ext cx="3082388" cy="666148"/>
          </a:xfrm>
          <a:prstGeom prst="rect">
            <a:avLst/>
          </a:prstGeom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99345992-9ECB-803B-C2C5-ADC6139D5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4279" y="4726844"/>
            <a:ext cx="870290" cy="860170"/>
          </a:xfrm>
          <a:prstGeom prst="rect">
            <a:avLst/>
          </a:prstGeom>
        </p:spPr>
      </p:pic>
      <p:sp>
        <p:nvSpPr>
          <p:cNvPr id="2" name="Nadpis 2">
            <a:extLst>
              <a:ext uri="{FF2B5EF4-FFF2-40B4-BE49-F238E27FC236}">
                <a16:creationId xmlns:a16="http://schemas.microsoft.com/office/drawing/2014/main" id="{9D6D6ED9-395A-B6CD-DE94-4ED516F94787}"/>
              </a:ext>
            </a:extLst>
          </p:cNvPr>
          <p:cNvSpPr txBox="1">
            <a:spLocks/>
          </p:cNvSpPr>
          <p:nvPr/>
        </p:nvSpPr>
        <p:spPr>
          <a:xfrm>
            <a:off x="1370119" y="494453"/>
            <a:ext cx="9802034" cy="720000"/>
          </a:xfrm>
          <a:prstGeom prst="rect">
            <a:avLst/>
          </a:prstGeom>
        </p:spPr>
        <p:txBody>
          <a:bodyPr vert="horz" lIns="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all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ZÁSADNÍ POSUN V MEZINÁRODNÍ GARANCI TVORBY DOPORUČENÝCH POSTUPŮ V </a:t>
            </a:r>
            <a:r>
              <a:rPr kumimoji="0" lang="cs-CZ" sz="2400" b="1" i="0" u="none" strike="noStrike" kern="1200" cap="all" spc="0" normalizeH="0" baseline="0" noProof="0" err="1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Čr</a:t>
            </a:r>
            <a:r>
              <a:rPr kumimoji="0" lang="cs-CZ" sz="2400" b="1" i="0" u="none" strike="noStrike" kern="1200" cap="all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</a:p>
        </p:txBody>
      </p:sp>
      <p:sp>
        <p:nvSpPr>
          <p:cNvPr id="4" name="Nadpis 2">
            <a:extLst>
              <a:ext uri="{FF2B5EF4-FFF2-40B4-BE49-F238E27FC236}">
                <a16:creationId xmlns:a16="http://schemas.microsoft.com/office/drawing/2014/main" id="{14FF2244-B980-61F3-E8C8-838D6F677395}"/>
              </a:ext>
            </a:extLst>
          </p:cNvPr>
          <p:cNvSpPr txBox="1">
            <a:spLocks/>
          </p:cNvSpPr>
          <p:nvPr/>
        </p:nvSpPr>
        <p:spPr>
          <a:xfrm>
            <a:off x="1217875" y="5897888"/>
            <a:ext cx="9802034" cy="72000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all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*SD souhrn důkazů nový publikovaný výstup</a:t>
            </a:r>
          </a:p>
        </p:txBody>
      </p:sp>
    </p:spTree>
    <p:extLst>
      <p:ext uri="{BB962C8B-B14F-4D97-AF65-F5344CB8AC3E}">
        <p14:creationId xmlns:p14="http://schemas.microsoft.com/office/powerpoint/2010/main" val="2050865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88752AEC-B527-C692-4936-7B14FD32C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1407" y="272955"/>
            <a:ext cx="6069013" cy="1591757"/>
          </a:xfrm>
        </p:spPr>
        <p:txBody>
          <a:bodyPr anchor="ctr">
            <a:normAutofit/>
          </a:bodyPr>
          <a:lstStyle/>
          <a:p>
            <a:r>
              <a:rPr lang="cs-CZ" sz="2600"/>
              <a:t>MEZINÁRODNÍ KONGRES</a:t>
            </a:r>
            <a:br>
              <a:rPr lang="cs-CZ" sz="2600"/>
            </a:br>
            <a:r>
              <a:rPr lang="cs-CZ" sz="2600" err="1"/>
              <a:t>Global</a:t>
            </a:r>
            <a:r>
              <a:rPr lang="cs-CZ" sz="2600"/>
              <a:t> Evidence Summit 2024</a:t>
            </a:r>
            <a:br>
              <a:rPr lang="cs-CZ" sz="2600"/>
            </a:br>
            <a:r>
              <a:rPr lang="cs-CZ" sz="2600"/>
              <a:t>PRAGUE, SEPTEMBER 10 – 14, 2024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F4C31C3A-269B-65EF-1D03-18456FF51B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" t="3484" r="5271" b="5923"/>
          <a:stretch/>
        </p:blipFill>
        <p:spPr bwMode="auto">
          <a:xfrm>
            <a:off x="71580" y="557277"/>
            <a:ext cx="2872740" cy="19729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55090F30-7481-6F2B-6F61-7B014E1975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20" y="1068834"/>
            <a:ext cx="2894330" cy="1928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 descr="Obsah obrázku osoba, počítač, oblečení, interiér&#10;&#10;Popis byl vytvořen automaticky">
            <a:extLst>
              <a:ext uri="{FF2B5EF4-FFF2-40B4-BE49-F238E27FC236}">
                <a16:creationId xmlns:a16="http://schemas.microsoft.com/office/drawing/2014/main" id="{42B226F1-BBBD-FD29-A519-A6BCEB4CE7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552" y="4846766"/>
            <a:ext cx="2538730" cy="1691640"/>
          </a:xfrm>
          <a:prstGeom prst="rect">
            <a:avLst/>
          </a:prstGeom>
        </p:spPr>
      </p:pic>
      <p:pic>
        <p:nvPicPr>
          <p:cNvPr id="9" name="Obrázek 8" descr="Obsah obrázku osoba, oblečení, mikrofon, Lidská tvář&#10;&#10;Popis byl vytvořen automaticky">
            <a:extLst>
              <a:ext uri="{FF2B5EF4-FFF2-40B4-BE49-F238E27FC236}">
                <a16:creationId xmlns:a16="http://schemas.microsoft.com/office/drawing/2014/main" id="{A4AA4748-2E48-21D9-A6A9-3E8FDA9B5B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" y="4503167"/>
            <a:ext cx="2560320" cy="170688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BA8D35A-706E-B029-3C12-0F97A7F2A9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52" y="2530222"/>
            <a:ext cx="3129266" cy="208629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ástupný text 7">
            <a:extLst>
              <a:ext uri="{FF2B5EF4-FFF2-40B4-BE49-F238E27FC236}">
                <a16:creationId xmlns:a16="http://schemas.microsoft.com/office/drawing/2014/main" id="{9ADD3893-5DA2-95D8-01A4-2E22292E0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3185" y="1864712"/>
            <a:ext cx="5085197" cy="2067128"/>
          </a:xfrm>
        </p:spPr>
        <p:txBody>
          <a:bodyPr>
            <a:normAutofit/>
          </a:bodyPr>
          <a:lstStyle/>
          <a:p>
            <a:r>
              <a:rPr lang="cs-CZ" sz="2200" b="1"/>
              <a:t>Celkem 1844 delegátů</a:t>
            </a:r>
          </a:p>
          <a:p>
            <a:r>
              <a:rPr lang="cs-CZ" sz="2200" b="1"/>
              <a:t>71 zemí</a:t>
            </a:r>
          </a:p>
          <a:p>
            <a:r>
              <a:rPr lang="cs-CZ" sz="2200" b="1" cap="none"/>
              <a:t>Celkem obdrženo 2086 abstraktů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32F62EC-9D88-1C5F-A752-805B3995E1E5}"/>
              </a:ext>
            </a:extLst>
          </p:cNvPr>
          <p:cNvSpPr txBox="1"/>
          <p:nvPr/>
        </p:nvSpPr>
        <p:spPr>
          <a:xfrm rot="20342828">
            <a:off x="6655089" y="4269703"/>
            <a:ext cx="4059534" cy="89255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Prezentace Národní koncepce DP/OD ČR </a:t>
            </a:r>
          </a:p>
        </p:txBody>
      </p:sp>
    </p:spTree>
    <p:extLst>
      <p:ext uri="{BB962C8B-B14F-4D97-AF65-F5344CB8AC3E}">
        <p14:creationId xmlns:p14="http://schemas.microsoft.com/office/powerpoint/2010/main" val="3566637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7">
            <a:extLst>
              <a:ext uri="{FF2B5EF4-FFF2-40B4-BE49-F238E27FC236}">
                <a16:creationId xmlns:a16="http://schemas.microsoft.com/office/drawing/2014/main" id="{1DAB5D73-5D7A-9560-5B10-416F864312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3485" y="1219199"/>
            <a:ext cx="6479623" cy="488266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1800" b="1" kern="0" cap="none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Slavnostní zahájení konference:</a:t>
            </a:r>
            <a:endParaRPr lang="cs-CZ" sz="1800" kern="100" cap="none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1800" kern="0" cap="none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Ministr zdravotnictví ČR Vlastimil Válek</a:t>
            </a:r>
            <a:endParaRPr lang="cs-CZ" sz="1800" kern="100" cap="none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1800" kern="0" cap="none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Sir Jeremy </a:t>
            </a:r>
            <a:r>
              <a:rPr lang="cs-CZ" sz="1800" kern="0" cap="none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Farrar</a:t>
            </a:r>
            <a:r>
              <a:rPr lang="cs-CZ" sz="1800" kern="0" cap="none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(WHO)</a:t>
            </a:r>
            <a:endParaRPr lang="cs-CZ" sz="1800" kern="100" cap="none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1800" kern="0" cap="none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Zsófia</a:t>
            </a:r>
            <a:r>
              <a:rPr lang="cs-CZ" sz="1800" kern="0" cap="none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800" kern="0" cap="none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Pusztai</a:t>
            </a:r>
            <a:r>
              <a:rPr lang="cs-CZ" sz="1800" kern="0" cap="none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(WHO ČR)</a:t>
            </a:r>
            <a:endParaRPr lang="cs-CZ" sz="1800" kern="100" cap="none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88752AEC-B527-C692-4936-7B14FD32C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910253"/>
            <a:ext cx="3438462" cy="1485901"/>
          </a:xfrm>
        </p:spPr>
        <p:txBody>
          <a:bodyPr>
            <a:normAutofit fontScale="90000"/>
          </a:bodyPr>
          <a:lstStyle/>
          <a:p>
            <a:r>
              <a:rPr lang="cs-CZ"/>
              <a:t>2. NÁRODNÍ </a:t>
            </a:r>
            <a:r>
              <a:rPr lang="cs-CZ" sz="2400"/>
              <a:t>Konference NIKEZ</a:t>
            </a:r>
            <a:br>
              <a:rPr lang="cs-CZ" sz="2400"/>
            </a:br>
            <a:r>
              <a:rPr lang="cs-CZ" sz="2400" i="1" ker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Praha, </a:t>
            </a:r>
            <a:br>
              <a:rPr lang="cs-CZ" sz="2400" i="1" ker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i="1" ker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O2 universum, </a:t>
            </a:r>
            <a:br>
              <a:rPr lang="cs-CZ" sz="2400" i="1" ker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i="1" ker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9.–10. září 2024</a:t>
            </a:r>
            <a:br>
              <a:rPr lang="cs-CZ" sz="2400" kern="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cs-CZ" sz="2400"/>
            </a:br>
            <a:endParaRPr lang="cs-CZ"/>
          </a:p>
        </p:txBody>
      </p:sp>
      <p:pic>
        <p:nvPicPr>
          <p:cNvPr id="2050" name="Picture 2" descr="Konference NIKEZ 2024">
            <a:extLst>
              <a:ext uri="{FF2B5EF4-FFF2-40B4-BE49-F238E27FC236}">
                <a16:creationId xmlns:a16="http://schemas.microsoft.com/office/drawing/2014/main" id="{0B670899-22B7-8A9A-42BF-339C50211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553" y="0"/>
            <a:ext cx="190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onference NIKEZ 2024">
            <a:extLst>
              <a:ext uri="{FF2B5EF4-FFF2-40B4-BE49-F238E27FC236}">
                <a16:creationId xmlns:a16="http://schemas.microsoft.com/office/drawing/2014/main" id="{CA69973C-FB13-82CF-0AF4-56EADA322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264" y="119249"/>
            <a:ext cx="3153249" cy="209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Konference NIKEZ 2024">
            <a:extLst>
              <a:ext uri="{FF2B5EF4-FFF2-40B4-BE49-F238E27FC236}">
                <a16:creationId xmlns:a16="http://schemas.microsoft.com/office/drawing/2014/main" id="{FFF16F14-211D-81F7-E03F-58FECC3CF8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" t="74223"/>
          <a:stretch/>
        </p:blipFill>
        <p:spPr bwMode="auto">
          <a:xfrm>
            <a:off x="1503485" y="5090247"/>
            <a:ext cx="10652733" cy="176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text 7">
            <a:extLst>
              <a:ext uri="{FF2B5EF4-FFF2-40B4-BE49-F238E27FC236}">
                <a16:creationId xmlns:a16="http://schemas.microsoft.com/office/drawing/2014/main" id="{6AE26513-135F-3B94-A004-A4C0A8813F8E}"/>
              </a:ext>
            </a:extLst>
          </p:cNvPr>
          <p:cNvSpPr txBox="1">
            <a:spLocks/>
          </p:cNvSpPr>
          <p:nvPr/>
        </p:nvSpPr>
        <p:spPr>
          <a:xfrm>
            <a:off x="0" y="2039315"/>
            <a:ext cx="6479623" cy="567983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Druhý blok:</a:t>
            </a:r>
            <a:endParaRPr kumimoji="0" lang="cs-CZ" sz="1800" b="0" i="0" u="none" strike="noStrike" kern="100" cap="none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Cíle NIKEZ</a:t>
            </a:r>
            <a:endParaRPr kumimoji="0" lang="cs-CZ" sz="1800" b="0" i="0" u="none" strike="noStrike" kern="100" cap="none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Úspěchy v managementu indikátorů kvality</a:t>
            </a:r>
            <a:endParaRPr kumimoji="0" lang="cs-CZ" sz="1800" b="0" i="0" u="none" strike="noStrike" kern="100" cap="none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Třetí blok:</a:t>
            </a:r>
            <a:endParaRPr kumimoji="0" lang="cs-CZ" sz="1800" b="0" i="0" u="none" strike="noStrike" kern="100" cap="none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Tvorba doporučených postupů</a:t>
            </a:r>
            <a:endParaRPr kumimoji="0" lang="cs-CZ" sz="1800" b="0" i="0" u="none" strike="noStrike" kern="100" cap="none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Využití otevřených dat ke zlepšení kvality péče</a:t>
            </a:r>
            <a:endParaRPr kumimoji="0" lang="cs-CZ" sz="1800" b="0" i="0" u="none" strike="noStrike" kern="100" cap="none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Závěrečný blok:</a:t>
            </a:r>
            <a:endParaRPr kumimoji="0" lang="cs-CZ" sz="1800" b="0" i="0" u="none" strike="noStrike" kern="100" cap="none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Doporučené postupy a operativní doporučení v právním systému</a:t>
            </a:r>
            <a:endParaRPr kumimoji="0" lang="cs-CZ" sz="1800" b="0" i="0" u="none" strike="noStrike" kern="100" cap="none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Implementace doporučení do legislativní praxe</a:t>
            </a:r>
            <a:endParaRPr kumimoji="0" lang="cs-CZ" sz="1800" b="0" i="0" u="none" strike="noStrike" kern="100" cap="none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3600" b="0" i="0" u="none" strike="noStrike" kern="1200" cap="all" spc="0" normalizeH="0" baseline="0" noProof="0">
              <a:ln>
                <a:noFill/>
              </a:ln>
              <a:solidFill>
                <a:srgbClr val="2C2F7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F27091C-F06C-0A96-F64B-929ACD6F4C82}"/>
              </a:ext>
            </a:extLst>
          </p:cNvPr>
          <p:cNvSpPr txBox="1"/>
          <p:nvPr/>
        </p:nvSpPr>
        <p:spPr>
          <a:xfrm>
            <a:off x="1153683" y="440232"/>
            <a:ext cx="4942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Národní konference NIKEZ jako součást GES 2024</a:t>
            </a:r>
          </a:p>
        </p:txBody>
      </p:sp>
    </p:spTree>
    <p:extLst>
      <p:ext uri="{BB962C8B-B14F-4D97-AF65-F5344CB8AC3E}">
        <p14:creationId xmlns:p14="http://schemas.microsoft.com/office/powerpoint/2010/main" val="3759715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DCCCB084-46B6-16C4-CDD4-6991FCCD0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10" t="6310" r="2932" b="82463"/>
          <a:stretch/>
        </p:blipFill>
        <p:spPr>
          <a:xfrm>
            <a:off x="7517675" y="5502970"/>
            <a:ext cx="1839341" cy="123685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13ED831-2DB9-0574-1398-8DC321369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C00000"/>
                </a:solidFill>
              </a:rPr>
              <a:t>Recenzní posudky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DC4646-9707-32E3-0C2F-029466C8B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392" y="1598064"/>
            <a:ext cx="6281771" cy="4523335"/>
          </a:xfrm>
        </p:spPr>
        <p:txBody>
          <a:bodyPr>
            <a:normAutofit/>
          </a:bodyPr>
          <a:lstStyle/>
          <a:p>
            <a:r>
              <a:rPr lang="cs-CZ"/>
              <a:t>Recenzenti: </a:t>
            </a:r>
          </a:p>
          <a:p>
            <a:pPr lvl="1"/>
            <a:r>
              <a:rPr lang="cs-CZ" b="1"/>
              <a:t>prof. Zachary </a:t>
            </a:r>
            <a:r>
              <a:rPr lang="cs-CZ" b="1" err="1"/>
              <a:t>Munn</a:t>
            </a:r>
            <a:endParaRPr lang="cs-CZ" b="1"/>
          </a:p>
          <a:p>
            <a:pPr lvl="1"/>
            <a:r>
              <a:rPr lang="cs-CZ"/>
              <a:t> Dr. Marge </a:t>
            </a:r>
            <a:r>
              <a:rPr lang="cs-CZ" err="1"/>
              <a:t>Reinap</a:t>
            </a:r>
            <a:r>
              <a:rPr lang="cs-CZ"/>
              <a:t> </a:t>
            </a:r>
          </a:p>
          <a:p>
            <a:pPr lvl="1"/>
            <a:r>
              <a:rPr lang="cs-CZ" i="1"/>
              <a:t>prof. Holger J. </a:t>
            </a:r>
            <a:r>
              <a:rPr lang="cs-CZ" i="1" err="1"/>
              <a:t>Schünemann</a:t>
            </a:r>
            <a:r>
              <a:rPr lang="cs-CZ" i="1"/>
              <a:t> </a:t>
            </a:r>
          </a:p>
          <a:p>
            <a:pPr lvl="1"/>
            <a:endParaRPr lang="cs-CZ"/>
          </a:p>
          <a:p>
            <a:pPr marL="457200" lvl="1" indent="0">
              <a:buNone/>
            </a:pPr>
            <a:endParaRPr lang="cs-CZ"/>
          </a:p>
          <a:p>
            <a:pPr marL="444500" lvl="1" indent="0" algn="ctr">
              <a:buNone/>
              <a:tabLst>
                <a:tab pos="5922963" algn="l"/>
                <a:tab pos="6102350" algn="l"/>
              </a:tabLst>
            </a:pPr>
            <a:r>
              <a:rPr lang="cs-CZ" i="1">
                <a:solidFill>
                  <a:schemeClr val="accent1"/>
                </a:solidFill>
              </a:rPr>
              <a:t>„Tato metodika poskytuje vysoce strukturovaný, efektivní a přizpůsobitelný rámec pro Českou republiku. Její důraz na vědecky podložené praktiky, schopnosti rychlé reakce a rovnost, v kombinaci s inovativním využitím přístupu GRADE-ADOLOPMENT, z ní činí potřebný a zásadní nástroj pro zajištění vysoce kvalitní zdravotní péče po celé zemi.“</a:t>
            </a:r>
          </a:p>
          <a:p>
            <a:pPr marL="179388" lvl="1" indent="0">
              <a:buNone/>
            </a:pPr>
            <a:r>
              <a:rPr lang="cs-CZ"/>
              <a:t>				prof. Zachary </a:t>
            </a:r>
            <a:r>
              <a:rPr lang="cs-CZ" err="1"/>
              <a:t>Munn</a:t>
            </a:r>
            <a:endParaRPr lang="cs-CZ"/>
          </a:p>
          <a:p>
            <a:pPr marL="179388" lvl="1" indent="0">
              <a:buNone/>
            </a:pPr>
            <a:endParaRPr lang="cs-CZ" i="1"/>
          </a:p>
        </p:txBody>
      </p:sp>
      <p:pic>
        <p:nvPicPr>
          <p:cNvPr id="12" name="Zástupný symbol obrázku 11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CFA4D644-84F2-D8E0-A4C9-0747D4702AB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l="-5495" r="-5495"/>
          <a:stretch/>
        </p:blipFill>
        <p:spPr>
          <a:xfrm>
            <a:off x="339810" y="983181"/>
            <a:ext cx="4656087" cy="5753099"/>
          </a:xfrm>
          <a:ln>
            <a:solidFill>
              <a:schemeClr val="accent1"/>
            </a:solidFill>
          </a:ln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0E598168-ACBE-210F-6CB2-EAE67602E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626" y="771321"/>
            <a:ext cx="1932042" cy="25785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Nadpis 6">
            <a:extLst>
              <a:ext uri="{FF2B5EF4-FFF2-40B4-BE49-F238E27FC236}">
                <a16:creationId xmlns:a16="http://schemas.microsoft.com/office/drawing/2014/main" id="{3CDFF8B1-2287-5C2A-76B0-0411FB404D54}"/>
              </a:ext>
            </a:extLst>
          </p:cNvPr>
          <p:cNvSpPr txBox="1">
            <a:spLocks/>
          </p:cNvSpPr>
          <p:nvPr/>
        </p:nvSpPr>
        <p:spPr>
          <a:xfrm>
            <a:off x="277376" y="314966"/>
            <a:ext cx="980203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>
                <a:ln>
                  <a:noFill/>
                </a:ln>
                <a:solidFill>
                  <a:srgbClr val="2C2F7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Nová resortní metodika byla mezinárodně recenzována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57CD07D-731F-BE8E-D387-998D87965A04}"/>
              </a:ext>
            </a:extLst>
          </p:cNvPr>
          <p:cNvSpPr txBox="1"/>
          <p:nvPr/>
        </p:nvSpPr>
        <p:spPr>
          <a:xfrm rot="20342828">
            <a:off x="2259772" y="5272199"/>
            <a:ext cx="3493158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Mezinárodně etablovaná metodika tvorby DP/OD</a:t>
            </a:r>
          </a:p>
        </p:txBody>
      </p:sp>
    </p:spTree>
    <p:extLst>
      <p:ext uri="{BB962C8B-B14F-4D97-AF65-F5344CB8AC3E}">
        <p14:creationId xmlns:p14="http://schemas.microsoft.com/office/powerpoint/2010/main" val="2147112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D39C2D-1ECC-6AE7-4DA6-5002F902A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775" y="475199"/>
            <a:ext cx="9802034" cy="720000"/>
          </a:xfrm>
        </p:spPr>
        <p:txBody>
          <a:bodyPr/>
          <a:lstStyle/>
          <a:p>
            <a:r>
              <a:rPr lang="cs-CZ"/>
              <a:t>Centrální evidence NIKEZ</a:t>
            </a:r>
          </a:p>
        </p:txBody>
      </p:sp>
      <p:pic>
        <p:nvPicPr>
          <p:cNvPr id="6" name="Zástupný objekt grafu 5">
            <a:extLst>
              <a:ext uri="{FF2B5EF4-FFF2-40B4-BE49-F238E27FC236}">
                <a16:creationId xmlns:a16="http://schemas.microsoft.com/office/drawing/2014/main" id="{D7B3D94B-A790-9CDC-2005-E23FAC6FD309}"/>
              </a:ext>
            </a:extLst>
          </p:cNvPr>
          <p:cNvPicPr>
            <a:picLocks noGrp="1" noChangeAspect="1"/>
          </p:cNvPicPr>
          <p:nvPr>
            <p:ph type="chart" sz="quarter" idx="14"/>
          </p:nvPr>
        </p:nvPicPr>
        <p:blipFill>
          <a:blip r:embed="rId2"/>
          <a:stretch>
            <a:fillRect/>
          </a:stretch>
        </p:blipFill>
        <p:spPr>
          <a:xfrm>
            <a:off x="884485" y="2244553"/>
            <a:ext cx="10114527" cy="4566978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7B841C53-FB66-1893-BB94-093A829CD757}"/>
              </a:ext>
            </a:extLst>
          </p:cNvPr>
          <p:cNvSpPr/>
          <p:nvPr/>
        </p:nvSpPr>
        <p:spPr>
          <a:xfrm>
            <a:off x="2418461" y="2770162"/>
            <a:ext cx="1563880" cy="110561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1115ED6-B254-6638-569C-E3E146EA2957}"/>
              </a:ext>
            </a:extLst>
          </p:cNvPr>
          <p:cNvSpPr txBox="1"/>
          <p:nvPr/>
        </p:nvSpPr>
        <p:spPr>
          <a:xfrm>
            <a:off x="1125685" y="1195199"/>
            <a:ext cx="8643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Databáze DP/OD/SD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Komplexní systém pro přihlášené uživatele s funkcemi prospektivní registrace DP/OD a následného schválení dokončených DP/OD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7046BA0E-BE29-8BA7-ACD8-CE90EDC5EA72}"/>
              </a:ext>
            </a:extLst>
          </p:cNvPr>
          <p:cNvSpPr/>
          <p:nvPr/>
        </p:nvSpPr>
        <p:spPr>
          <a:xfrm>
            <a:off x="3200401" y="2125849"/>
            <a:ext cx="677166" cy="56415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677635F-5C75-3512-2A05-9D75DC9294B4}"/>
              </a:ext>
            </a:extLst>
          </p:cNvPr>
          <p:cNvSpPr txBox="1"/>
          <p:nvPr/>
        </p:nvSpPr>
        <p:spPr>
          <a:xfrm rot="1060990">
            <a:off x="7580669" y="712764"/>
            <a:ext cx="4377027" cy="89255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Plná elektronizace tvorby a publikace DP/OD</a:t>
            </a:r>
          </a:p>
        </p:txBody>
      </p:sp>
    </p:spTree>
    <p:extLst>
      <p:ext uri="{BB962C8B-B14F-4D97-AF65-F5344CB8AC3E}">
        <p14:creationId xmlns:p14="http://schemas.microsoft.com/office/powerpoint/2010/main" val="22277814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472C12-1B55-D0FB-DB30-39AC3FA949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0363" y="1825163"/>
            <a:ext cx="5364160" cy="4428000"/>
          </a:xfrm>
        </p:spPr>
        <p:txBody>
          <a:bodyPr>
            <a:normAutofit/>
          </a:bodyPr>
          <a:lstStyle/>
          <a:p>
            <a:r>
              <a:rPr lang="cs-CZ"/>
              <a:t>Doporučené postupy</a:t>
            </a:r>
          </a:p>
          <a:p>
            <a:r>
              <a:rPr lang="cs-CZ"/>
              <a:t>Operativní doporučení</a:t>
            </a:r>
          </a:p>
          <a:p>
            <a:r>
              <a:rPr lang="cs-CZ"/>
              <a:t>Souhrny důkazů</a:t>
            </a:r>
          </a:p>
          <a:p>
            <a:r>
              <a:rPr lang="cs-CZ"/>
              <a:t>Schválené k tvorbě, rozpracované, ve stavu veřejné oponentury</a:t>
            </a:r>
            <a:br>
              <a:rPr lang="cs-CZ"/>
            </a:br>
            <a:r>
              <a:rPr lang="cs-CZ"/>
              <a:t>a dokončené</a:t>
            </a:r>
          </a:p>
          <a:p>
            <a:r>
              <a:rPr lang="cs-CZ"/>
              <a:t>Možnosti filtrace a vyhledávání</a:t>
            </a:r>
          </a:p>
          <a:p>
            <a:endParaRPr lang="cs-CZ"/>
          </a:p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EA0EFAF-1041-EC13-84F7-A2C0E76895C0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6008349" y="728662"/>
            <a:ext cx="5518489" cy="5654139"/>
          </a:xfrm>
          <a:prstGeom prst="rect">
            <a:avLst/>
          </a:prstGeom>
        </p:spPr>
      </p:pic>
      <p:sp>
        <p:nvSpPr>
          <p:cNvPr id="4" name="Nadpis 2">
            <a:extLst>
              <a:ext uri="{FF2B5EF4-FFF2-40B4-BE49-F238E27FC236}">
                <a16:creationId xmlns:a16="http://schemas.microsoft.com/office/drawing/2014/main" id="{BA733BA4-0BF2-5105-DCA4-EF374B658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611" y="344100"/>
            <a:ext cx="4609350" cy="1315501"/>
          </a:xfrm>
        </p:spPr>
        <p:txBody>
          <a:bodyPr>
            <a:normAutofit/>
          </a:bodyPr>
          <a:lstStyle/>
          <a:p>
            <a:r>
              <a:rPr lang="cs-CZ" cap="none"/>
              <a:t>Centrální evidence publikuje DP/OD v jednotné a  strukturované podobě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D85BE85-3B43-D617-A306-1A09B1AA533F}"/>
              </a:ext>
            </a:extLst>
          </p:cNvPr>
          <p:cNvSpPr txBox="1"/>
          <p:nvPr/>
        </p:nvSpPr>
        <p:spPr>
          <a:xfrm rot="1060990">
            <a:off x="7620862" y="2390837"/>
            <a:ext cx="4377027" cy="89255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Plná elektronizace tvorby a publikace DP/OD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BDAC1AB-729C-5299-3F8C-FA5CFEF2D718}"/>
              </a:ext>
            </a:extLst>
          </p:cNvPr>
          <p:cNvSpPr txBox="1"/>
          <p:nvPr/>
        </p:nvSpPr>
        <p:spPr>
          <a:xfrm>
            <a:off x="538370" y="5324958"/>
            <a:ext cx="496677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3"/>
              </a:rPr>
              <a:t>https://nikez.mzcr.cz/cs/postupy-doporuceni/centralni-evidence</a:t>
            </a:r>
            <a:r>
              <a:rPr kumimoji="0" lang="cs-CZ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3927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6A3C1CB9-630C-FEA4-543F-8529CD819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200" y="456149"/>
            <a:ext cx="9326004" cy="720000"/>
          </a:xfrm>
        </p:spPr>
        <p:txBody>
          <a:bodyPr>
            <a:noAutofit/>
          </a:bodyPr>
          <a:lstStyle/>
          <a:p>
            <a:r>
              <a:rPr lang="cs-CZ"/>
              <a:t>Nově Dokončená operativní doporučení publikovaná v Centrální Evidenci</a:t>
            </a:r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3D95C6AA-1034-7611-341E-C6D349FB4E93}"/>
              </a:ext>
            </a:extLst>
          </p:cNvPr>
          <p:cNvGraphicFramePr>
            <a:graphicFrameLocks noGrp="1"/>
          </p:cNvGraphicFramePr>
          <p:nvPr/>
        </p:nvGraphicFramePr>
        <p:xfrm>
          <a:off x="505838" y="1322962"/>
          <a:ext cx="11031165" cy="487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810">
                  <a:extLst>
                    <a:ext uri="{9D8B030D-6E8A-4147-A177-3AD203B41FA5}">
                      <a16:colId xmlns:a16="http://schemas.microsoft.com/office/drawing/2014/main" val="1057419214"/>
                    </a:ext>
                  </a:extLst>
                </a:gridCol>
                <a:gridCol w="6545390">
                  <a:extLst>
                    <a:ext uri="{9D8B030D-6E8A-4147-A177-3AD203B41FA5}">
                      <a16:colId xmlns:a16="http://schemas.microsoft.com/office/drawing/2014/main" val="3752881035"/>
                    </a:ext>
                  </a:extLst>
                </a:gridCol>
                <a:gridCol w="837810">
                  <a:extLst>
                    <a:ext uri="{9D8B030D-6E8A-4147-A177-3AD203B41FA5}">
                      <a16:colId xmlns:a16="http://schemas.microsoft.com/office/drawing/2014/main" val="1790301947"/>
                    </a:ext>
                  </a:extLst>
                </a:gridCol>
                <a:gridCol w="1274170">
                  <a:extLst>
                    <a:ext uri="{9D8B030D-6E8A-4147-A177-3AD203B41FA5}">
                      <a16:colId xmlns:a16="http://schemas.microsoft.com/office/drawing/2014/main" val="1962710025"/>
                    </a:ext>
                  </a:extLst>
                </a:gridCol>
                <a:gridCol w="1535985">
                  <a:extLst>
                    <a:ext uri="{9D8B030D-6E8A-4147-A177-3AD203B41FA5}">
                      <a16:colId xmlns:a16="http://schemas.microsoft.com/office/drawing/2014/main" val="1671842185"/>
                    </a:ext>
                  </a:extLst>
                </a:gridCol>
              </a:tblGrid>
              <a:tr h="4860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00" b="1" u="none" strike="noStrike">
                          <a:effectLst/>
                        </a:rPr>
                        <a:t>Typ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1" u="none" strike="noStrike">
                          <a:effectLst/>
                        </a:rPr>
                        <a:t>Název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00" b="1" u="none" strike="noStrike">
                          <a:effectLst/>
                        </a:rPr>
                        <a:t>Garant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00" b="1" u="none" strike="noStrike">
                          <a:effectLst/>
                        </a:rPr>
                        <a:t>Datum dokončení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00" b="1" u="none" strike="noStrike">
                          <a:effectLst/>
                        </a:rPr>
                        <a:t>Stav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85686865"/>
                  </a:ext>
                </a:extLst>
              </a:tr>
              <a:tr h="533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u="sng" strike="noStrike">
                          <a:effectLst/>
                          <a:hlinkClick r:id="rId2"/>
                        </a:rPr>
                        <a:t>Účinnost vysokoprůtokové nosní kyslíkové terapie (HFNO) v porovnání s neinvazivní plicní ventilací (NIV)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Černý V.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01.08.2024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Dokončený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794442"/>
                  </a:ext>
                </a:extLst>
              </a:tr>
              <a:tr h="533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u="sng" strike="noStrike">
                          <a:effectLst/>
                          <a:hlinkClick r:id="rId3"/>
                        </a:rPr>
                        <a:t>Účinnost vysokoprůtokové nosní kyslíkové terapie (HFNO) v porovnání se standardní kyslíkovou terapií (COT)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Černý V.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01.08.2024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Dokončený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55451454"/>
                  </a:ext>
                </a:extLst>
              </a:tr>
              <a:tr h="533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u="sng" strike="noStrike">
                          <a:effectLst/>
                          <a:hlinkClick r:id="rId4"/>
                        </a:rPr>
                        <a:t>Účinnost vysokoprůtokové nosní kyslíkové terapie (HFNO) v porovnání se standardní kyslíkovou terapií (COT) po operaci a extubaci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Černý V.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01.08.2024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Dokončený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35254253"/>
                  </a:ext>
                </a:extLst>
              </a:tr>
              <a:tr h="28648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u="sng" strike="noStrike">
                          <a:effectLst/>
                          <a:hlinkClick r:id="rId5"/>
                        </a:rPr>
                        <a:t>Celoplošný novorozenecký screening pulzní oxymetrií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Kantor L.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15.12.2024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Dokončený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47488412"/>
                  </a:ext>
                </a:extLst>
              </a:tr>
              <a:tr h="28648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u="sng" strike="noStrike">
                          <a:effectLst/>
                          <a:hlinkClick r:id="rId6"/>
                        </a:rPr>
                        <a:t>Věková hranice pro ukončení screeningu karcinomu prostaty v ČR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Babjuk M.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31.08.2024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Dokončený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62591520"/>
                  </a:ext>
                </a:extLst>
              </a:tr>
              <a:tr h="533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u="sng" strike="noStrike">
                          <a:effectLst/>
                          <a:hlinkClick r:id="rId7"/>
                        </a:rPr>
                        <a:t>Časný záchyt karcinomu prostaty u mužů bez přítomnosti rizikových faktorů v ČR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Babjuk M.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31.08.2024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Dokončený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92884825"/>
                  </a:ext>
                </a:extLst>
              </a:tr>
              <a:tr h="28648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u="sng" strike="noStrike">
                          <a:effectLst/>
                          <a:hlinkClick r:id="rId8"/>
                        </a:rPr>
                        <a:t>Časný záchyt karcinomu prostaty u mužů s rizikovými faktory v ČR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Babjuk M.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31.08.2024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Dokončený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71435181"/>
                  </a:ext>
                </a:extLst>
              </a:tr>
              <a:tr h="533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u="sng" strike="noStrike">
                          <a:effectLst/>
                          <a:hlinkClick r:id="rId9"/>
                        </a:rPr>
                        <a:t>Postup pro časný záchyt karcinomu prostaty s naměřenou hodnotou hladiny PSA &gt; 3 nebo ≤ 3 u asymptomatických mužů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Babjuk M.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31.08.2024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Dokončený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2758830"/>
                  </a:ext>
                </a:extLst>
              </a:tr>
              <a:tr h="28648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u="sng" strike="noStrike">
                          <a:effectLst/>
                          <a:hlinkClick r:id="rId10"/>
                        </a:rPr>
                        <a:t>Screening karcinomu prostaty u LUTS (</a:t>
                      </a:r>
                      <a:r>
                        <a:rPr lang="cs-CZ" sz="1200" b="1" u="sng" strike="noStrike" err="1">
                          <a:effectLst/>
                          <a:hlinkClick r:id="rId10"/>
                        </a:rPr>
                        <a:t>lower</a:t>
                      </a:r>
                      <a:r>
                        <a:rPr lang="cs-CZ" sz="1200" b="1" u="sng" strike="noStrike">
                          <a:effectLst/>
                          <a:hlinkClick r:id="rId10"/>
                        </a:rPr>
                        <a:t> </a:t>
                      </a:r>
                      <a:r>
                        <a:rPr lang="cs-CZ" sz="1200" b="1" u="sng" strike="noStrike" err="1">
                          <a:effectLst/>
                          <a:hlinkClick r:id="rId10"/>
                        </a:rPr>
                        <a:t>urinary</a:t>
                      </a:r>
                      <a:r>
                        <a:rPr lang="cs-CZ" sz="1200" b="1" u="sng" strike="noStrike">
                          <a:effectLst/>
                          <a:hlinkClick r:id="rId10"/>
                        </a:rPr>
                        <a:t> </a:t>
                      </a:r>
                      <a:r>
                        <a:rPr lang="cs-CZ" sz="1200" b="1" u="sng" strike="noStrike" err="1">
                          <a:effectLst/>
                          <a:hlinkClick r:id="rId10"/>
                        </a:rPr>
                        <a:t>tract</a:t>
                      </a:r>
                      <a:r>
                        <a:rPr lang="cs-CZ" sz="1200" b="1" u="sng" strike="noStrike">
                          <a:effectLst/>
                          <a:hlinkClick r:id="rId10"/>
                        </a:rPr>
                        <a:t> </a:t>
                      </a:r>
                      <a:r>
                        <a:rPr lang="cs-CZ" sz="1200" b="1" u="sng" strike="noStrike" err="1">
                          <a:effectLst/>
                          <a:hlinkClick r:id="rId10"/>
                        </a:rPr>
                        <a:t>symptoms</a:t>
                      </a:r>
                      <a:r>
                        <a:rPr lang="cs-CZ" sz="1200" b="1" u="sng" strike="noStrike">
                          <a:effectLst/>
                          <a:hlinkClick r:id="rId10"/>
                        </a:rPr>
                        <a:t>) v ČR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Babjuk M.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31.08.2024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050" b="1" u="none" strike="noStrike">
                          <a:effectLst/>
                        </a:rPr>
                        <a:t>Dokončený</a:t>
                      </a:r>
                      <a:endParaRPr lang="cs-CZ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40260823"/>
                  </a:ext>
                </a:extLst>
              </a:tr>
              <a:tr h="57297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u="none" strike="noStrike">
                          <a:effectLst/>
                        </a:rPr>
                        <a:t>OD</a:t>
                      </a:r>
                      <a:endParaRPr lang="cs-CZ" sz="1050" b="1" i="0" u="none" strike="noStrike">
                        <a:solidFill>
                          <a:srgbClr val="001E3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sng" strike="noStrike">
                          <a:effectLst/>
                          <a:hlinkClick r:id="rId11"/>
                        </a:rPr>
                        <a:t>2 operativní doporučení na téma: Vymezení kompetencí při indikaci vyšetření hladiny PSA</a:t>
                      </a:r>
                      <a:endParaRPr lang="cs-CZ" sz="1200" b="1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50" b="1" u="none" strike="noStrike" err="1">
                          <a:effectLst/>
                        </a:rPr>
                        <a:t>Babjuk</a:t>
                      </a:r>
                      <a:r>
                        <a:rPr lang="cs-CZ" sz="1050" b="1" u="none" strike="noStrike">
                          <a:effectLst/>
                        </a:rPr>
                        <a:t> M.</a:t>
                      </a:r>
                      <a:endParaRPr lang="cs-CZ" sz="1050" b="1" i="0" u="none" strike="noStrike">
                        <a:solidFill>
                          <a:srgbClr val="001E3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50" b="1" u="none" strike="noStrike">
                          <a:effectLst/>
                        </a:rPr>
                        <a:t>05.12.2024</a:t>
                      </a:r>
                      <a:endParaRPr lang="cs-CZ" sz="1050" b="1" i="0" u="none" strike="noStrike">
                        <a:solidFill>
                          <a:srgbClr val="001E3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50" b="1" u="none" strike="noStrike">
                          <a:effectLst/>
                        </a:rPr>
                        <a:t>Dokončený*</a:t>
                      </a:r>
                      <a:endParaRPr lang="cs-CZ" sz="1050" b="1" i="0" u="none" strike="noStrike">
                        <a:solidFill>
                          <a:srgbClr val="001E3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97428895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18C7B57F-1BE8-653D-1138-7C7EC0CA1A75}"/>
              </a:ext>
            </a:extLst>
          </p:cNvPr>
          <p:cNvSpPr txBox="1"/>
          <p:nvPr/>
        </p:nvSpPr>
        <p:spPr>
          <a:xfrm>
            <a:off x="0" y="62732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Poznámka: uvedená doporučení jsou dokončena po zapracované veřejné oponentuře, 2 operativní doporučení na téma: Vymezení kompetencí při indikací vyšetření hladiny PSA jsou dokončena v první verzi před odbornou a veřejnou oponenturou</a:t>
            </a:r>
          </a:p>
        </p:txBody>
      </p:sp>
    </p:spTree>
    <p:extLst>
      <p:ext uri="{BB962C8B-B14F-4D97-AF65-F5344CB8AC3E}">
        <p14:creationId xmlns:p14="http://schemas.microsoft.com/office/powerpoint/2010/main" val="9686668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6A3C1CB9-630C-FEA4-543F-8529CD819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475199"/>
            <a:ext cx="8143160" cy="720000"/>
          </a:xfrm>
        </p:spPr>
        <p:txBody>
          <a:bodyPr vert="horz" lIns="0" tIns="45720" rIns="91440" bIns="45720" rtlCol="0" anchor="ctr">
            <a:noAutofit/>
          </a:bodyPr>
          <a:lstStyle/>
          <a:p>
            <a:r>
              <a:rPr lang="cs-CZ" sz="2600" b="1" i="0" kern="1200" cap="all" baseline="0">
                <a:latin typeface="+mj-lt"/>
                <a:ea typeface="+mj-ea"/>
                <a:cs typeface="+mj-cs"/>
              </a:rPr>
              <a:t>Nově Dokončené souhrny důkazů publikované v centrální evidenci</a:t>
            </a:r>
          </a:p>
        </p:txBody>
      </p:sp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8D631941-A782-7ABA-C8EF-410905CA00B1}"/>
              </a:ext>
            </a:extLst>
          </p:cNvPr>
          <p:cNvGraphicFramePr>
            <a:graphicFrameLocks noGrp="1"/>
          </p:cNvGraphicFramePr>
          <p:nvPr/>
        </p:nvGraphicFramePr>
        <p:xfrm>
          <a:off x="350196" y="1671638"/>
          <a:ext cx="11585642" cy="3863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308">
                  <a:extLst>
                    <a:ext uri="{9D8B030D-6E8A-4147-A177-3AD203B41FA5}">
                      <a16:colId xmlns:a16="http://schemas.microsoft.com/office/drawing/2014/main" val="3932432775"/>
                    </a:ext>
                  </a:extLst>
                </a:gridCol>
                <a:gridCol w="6337373">
                  <a:extLst>
                    <a:ext uri="{9D8B030D-6E8A-4147-A177-3AD203B41FA5}">
                      <a16:colId xmlns:a16="http://schemas.microsoft.com/office/drawing/2014/main" val="1472729967"/>
                    </a:ext>
                  </a:extLst>
                </a:gridCol>
                <a:gridCol w="1467059">
                  <a:extLst>
                    <a:ext uri="{9D8B030D-6E8A-4147-A177-3AD203B41FA5}">
                      <a16:colId xmlns:a16="http://schemas.microsoft.com/office/drawing/2014/main" val="307879792"/>
                    </a:ext>
                  </a:extLst>
                </a:gridCol>
                <a:gridCol w="1404172">
                  <a:extLst>
                    <a:ext uri="{9D8B030D-6E8A-4147-A177-3AD203B41FA5}">
                      <a16:colId xmlns:a16="http://schemas.microsoft.com/office/drawing/2014/main" val="2888377843"/>
                    </a:ext>
                  </a:extLst>
                </a:gridCol>
                <a:gridCol w="1608730">
                  <a:extLst>
                    <a:ext uri="{9D8B030D-6E8A-4147-A177-3AD203B41FA5}">
                      <a16:colId xmlns:a16="http://schemas.microsoft.com/office/drawing/2014/main" val="2786075223"/>
                    </a:ext>
                  </a:extLst>
                </a:gridCol>
              </a:tblGrid>
              <a:tr h="51467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none" strike="noStrike">
                          <a:effectLst/>
                        </a:rPr>
                        <a:t>Typ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none" strike="noStrike">
                          <a:effectLst/>
                        </a:rPr>
                        <a:t>Název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none" strike="noStrike">
                          <a:effectLst/>
                        </a:rPr>
                        <a:t>Garant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none" strike="noStrike">
                          <a:effectLst/>
                        </a:rPr>
                        <a:t>Datum dokončení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none" strike="noStrike">
                          <a:effectLst/>
                        </a:rPr>
                        <a:t>Stav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1520160020"/>
                  </a:ext>
                </a:extLst>
              </a:tr>
              <a:tr h="28992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sng" strike="noStrike">
                          <a:effectLst/>
                          <a:hlinkClick r:id="rId2"/>
                        </a:rPr>
                        <a:t>Časný záchyt karcinomu prostaty v ČR</a:t>
                      </a:r>
                      <a:endParaRPr lang="cs-CZ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 err="1">
                          <a:effectLst/>
                        </a:rPr>
                        <a:t>Babjuk</a:t>
                      </a:r>
                      <a:r>
                        <a:rPr lang="cs-CZ" sz="1600" b="1" u="none" strike="noStrike">
                          <a:effectLst/>
                        </a:rPr>
                        <a:t> M.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31.08.2024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1027070634"/>
                  </a:ext>
                </a:extLst>
              </a:tr>
              <a:tr h="28992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sng" strike="noStrike">
                          <a:effectLst/>
                          <a:hlinkClick r:id="rId3"/>
                        </a:rPr>
                        <a:t>Celoplošný novorozenecký screening pulzní </a:t>
                      </a:r>
                      <a:r>
                        <a:rPr lang="cs-CZ" sz="1600" u="sng" strike="noStrike" err="1">
                          <a:effectLst/>
                          <a:hlinkClick r:id="rId3"/>
                        </a:rPr>
                        <a:t>oxymetrií</a:t>
                      </a:r>
                      <a:endParaRPr lang="cs-CZ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Kantor L.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15.09.2024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3172414970"/>
                  </a:ext>
                </a:extLst>
              </a:tr>
              <a:tr h="51467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sng" strike="noStrike">
                          <a:effectLst/>
                          <a:hlinkClick r:id="rId4"/>
                        </a:rPr>
                        <a:t>Distanční medicína u pacientů s pokročilým srdečním selháním</a:t>
                      </a:r>
                      <a:endParaRPr lang="cs-CZ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Táborský M.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15.12.2024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3872094493"/>
                  </a:ext>
                </a:extLst>
              </a:tr>
              <a:tr h="28992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600" u="sng" strike="noStrike">
                          <a:effectLst/>
                          <a:hlinkClick r:id="rId5"/>
                        </a:rPr>
                        <a:t>Nutnost pobytu na JIP u pacientů s CMP a TIA</a:t>
                      </a:r>
                      <a:endParaRPr lang="pl-PL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600" b="1" u="none" strike="noStrike">
                          <a:effectLst/>
                        </a:rPr>
                        <a:t>Volný O. 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21.07.2024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4175288703"/>
                  </a:ext>
                </a:extLst>
              </a:tr>
              <a:tr h="28992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sng" strike="noStrike">
                          <a:effectLst/>
                          <a:hlinkClick r:id="rId6"/>
                        </a:rPr>
                        <a:t>Screening / včasný záchyt poruch funkce štítné žlázy v těhotenství</a:t>
                      </a:r>
                      <a:endParaRPr lang="cs-CZ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Jiskra J.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03.07.2024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3260851816"/>
                  </a:ext>
                </a:extLst>
              </a:tr>
              <a:tr h="28992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sng" strike="noStrike">
                          <a:effectLst/>
                          <a:hlinkClick r:id="rId7"/>
                        </a:rPr>
                        <a:t>Screening sluchu dospělých od 50 let věku</a:t>
                      </a:r>
                      <a:endParaRPr lang="cs-CZ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Chrobok V.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11.10.2024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3457960136"/>
                  </a:ext>
                </a:extLst>
              </a:tr>
              <a:tr h="51467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sng" strike="noStrike">
                          <a:effectLst/>
                          <a:hlinkClick r:id="rId8"/>
                        </a:rPr>
                        <a:t>Splňuje hipoterapie definici zdravotní služby hrazené z veřejného zdravotního pojištění podle § 13 zákona č. 48/1997 Sb.?</a:t>
                      </a:r>
                      <a:endParaRPr lang="cs-CZ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Janatová M.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15.12.2024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1520062917"/>
                  </a:ext>
                </a:extLst>
              </a:tr>
              <a:tr h="28992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sng" strike="noStrike">
                          <a:effectLst/>
                          <a:hlinkClick r:id="rId9"/>
                        </a:rPr>
                        <a:t>Syndrom vyhoření jako nemoc z povolání</a:t>
                      </a:r>
                      <a:endParaRPr lang="cs-CZ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Lipšová V.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15.10.2024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1181083325"/>
                  </a:ext>
                </a:extLst>
              </a:tr>
              <a:tr h="28992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sng" strike="noStrike">
                          <a:effectLst/>
                          <a:hlinkClick r:id="rId10"/>
                        </a:rPr>
                        <a:t>Vymezení kompetencí při indikaci vyšetření hladiny PSA</a:t>
                      </a:r>
                      <a:endParaRPr lang="cs-CZ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Babjuk M.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30.09.2024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2375522123"/>
                  </a:ext>
                </a:extLst>
              </a:tr>
              <a:tr h="28992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>
                          <a:effectLst/>
                        </a:rPr>
                        <a:t>SD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u="sng" strike="noStrike">
                          <a:effectLst/>
                          <a:hlinkClick r:id="rId11"/>
                        </a:rPr>
                        <a:t>Vysokoprůtoková nosní kyslíková terapie (HFNO) v ČR</a:t>
                      </a:r>
                      <a:endParaRPr lang="cs-CZ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Černý V.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30.09.2024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1" u="none" strike="noStrike">
                          <a:effectLst/>
                        </a:rPr>
                        <a:t>Dokončený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157" marR="10157" marT="10157" marB="0" anchor="ctr"/>
                </a:tc>
                <a:extLst>
                  <a:ext uri="{0D108BD9-81ED-4DB2-BD59-A6C34878D82A}">
                    <a16:rowId xmlns:a16="http://schemas.microsoft.com/office/drawing/2014/main" val="1562016810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63E99B39-9FE7-5928-F560-29260A1E833F}"/>
              </a:ext>
            </a:extLst>
          </p:cNvPr>
          <p:cNvSpPr txBox="1"/>
          <p:nvPr/>
        </p:nvSpPr>
        <p:spPr>
          <a:xfrm>
            <a:off x="350196" y="5688313"/>
            <a:ext cx="6169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12"/>
              </a:rPr>
              <a:t>https://nikez.mzcr.cz/cs/postupy-doporuceni/doporucene-postupy-operativni-doporuceni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11783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F7A7C-8D87-5B1F-B219-8CB83463F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3049D67F-0BEE-2FB9-32D0-49FC6A02E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475199"/>
            <a:ext cx="8796303" cy="720000"/>
          </a:xfrm>
        </p:spPr>
        <p:txBody>
          <a:bodyPr vert="horz" lIns="0" tIns="45720" rIns="91440" bIns="45720" rtlCol="0" anchor="ctr">
            <a:noAutofit/>
          </a:bodyPr>
          <a:lstStyle/>
          <a:p>
            <a:r>
              <a:rPr lang="cs-CZ" sz="2800" b="1" i="0" kern="1200" cap="all" baseline="0">
                <a:latin typeface="+mj-lt"/>
                <a:ea typeface="+mj-ea"/>
                <a:cs typeface="+mj-cs"/>
              </a:rPr>
              <a:t>Harmonogram dalších publikací DP/OD pro rok 2025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EE4DAFA-1097-E14D-D1A0-8E0957D07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778" y="1623923"/>
            <a:ext cx="8122813" cy="5078327"/>
          </a:xfrm>
          <a:prstGeom prst="rect">
            <a:avLst/>
          </a:prstGeom>
        </p:spPr>
      </p:pic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1BC13333-2A2C-EE9D-307A-B8B85DD5A088}"/>
              </a:ext>
            </a:extLst>
          </p:cNvPr>
          <p:cNvCxnSpPr>
            <a:cxnSpLocks/>
          </p:cNvCxnSpPr>
          <p:nvPr/>
        </p:nvCxnSpPr>
        <p:spPr>
          <a:xfrm>
            <a:off x="653141" y="2335955"/>
            <a:ext cx="0" cy="436629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ovéPole 6">
            <a:extLst>
              <a:ext uri="{FF2B5EF4-FFF2-40B4-BE49-F238E27FC236}">
                <a16:creationId xmlns:a16="http://schemas.microsoft.com/office/drawing/2014/main" id="{059A4FB5-04C2-FABB-0990-9EEC3B3FDA0D}"/>
              </a:ext>
            </a:extLst>
          </p:cNvPr>
          <p:cNvSpPr txBox="1"/>
          <p:nvPr/>
        </p:nvSpPr>
        <p:spPr>
          <a:xfrm rot="16200000">
            <a:off x="-722281" y="3160197"/>
            <a:ext cx="2110149" cy="461665"/>
          </a:xfrm>
          <a:prstGeom prst="rect">
            <a:avLst/>
          </a:prstGeom>
          <a:solidFill>
            <a:srgbClr val="2C2F7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2025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CA0C2A87-F59B-A41D-4D2A-29A6691A8798}"/>
              </a:ext>
            </a:extLst>
          </p:cNvPr>
          <p:cNvCxnSpPr>
            <a:cxnSpLocks/>
          </p:cNvCxnSpPr>
          <p:nvPr/>
        </p:nvCxnSpPr>
        <p:spPr>
          <a:xfrm>
            <a:off x="653141" y="3391029"/>
            <a:ext cx="13665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DDEE2A13-F4C9-FF32-F21D-9D33B58ACC13}"/>
              </a:ext>
            </a:extLst>
          </p:cNvPr>
          <p:cNvSpPr txBox="1"/>
          <p:nvPr/>
        </p:nvSpPr>
        <p:spPr>
          <a:xfrm>
            <a:off x="2068366" y="3160196"/>
            <a:ext cx="1699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78 DP/OD 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E84B6521-0F9E-415D-1294-D42F09D4C5F1}"/>
              </a:ext>
            </a:extLst>
          </p:cNvPr>
          <p:cNvSpPr txBox="1"/>
          <p:nvPr/>
        </p:nvSpPr>
        <p:spPr>
          <a:xfrm>
            <a:off x="781257" y="2959238"/>
            <a:ext cx="1197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březen</a:t>
            </a:r>
          </a:p>
        </p:txBody>
      </p: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174BCAF1-AED1-34D9-4E04-C971E30E258E}"/>
              </a:ext>
            </a:extLst>
          </p:cNvPr>
          <p:cNvCxnSpPr>
            <a:cxnSpLocks/>
          </p:cNvCxnSpPr>
          <p:nvPr/>
        </p:nvCxnSpPr>
        <p:spPr>
          <a:xfrm>
            <a:off x="653141" y="4674066"/>
            <a:ext cx="13665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2A591BC1-725D-8D31-6920-AB156120EC4E}"/>
              </a:ext>
            </a:extLst>
          </p:cNvPr>
          <p:cNvSpPr txBox="1"/>
          <p:nvPr/>
        </p:nvSpPr>
        <p:spPr>
          <a:xfrm>
            <a:off x="2068366" y="4443233"/>
            <a:ext cx="1599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42 DP/OD 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05072D56-7E8B-3788-6668-B79AAE0B6CB3}"/>
              </a:ext>
            </a:extLst>
          </p:cNvPr>
          <p:cNvSpPr txBox="1"/>
          <p:nvPr/>
        </p:nvSpPr>
        <p:spPr>
          <a:xfrm>
            <a:off x="781257" y="4242275"/>
            <a:ext cx="1197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červen</a:t>
            </a:r>
          </a:p>
        </p:txBody>
      </p: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E6BBB8D9-2D47-1877-DA9A-6D53B4C352E1}"/>
              </a:ext>
            </a:extLst>
          </p:cNvPr>
          <p:cNvCxnSpPr>
            <a:cxnSpLocks/>
          </p:cNvCxnSpPr>
          <p:nvPr/>
        </p:nvCxnSpPr>
        <p:spPr>
          <a:xfrm>
            <a:off x="653141" y="5902499"/>
            <a:ext cx="13665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8D5C78F6-E1E4-A4D2-9AAD-50236647ECEE}"/>
              </a:ext>
            </a:extLst>
          </p:cNvPr>
          <p:cNvSpPr txBox="1"/>
          <p:nvPr/>
        </p:nvSpPr>
        <p:spPr>
          <a:xfrm>
            <a:off x="2068366" y="5671666"/>
            <a:ext cx="1599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39 DP/OD 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ECAFB766-5E53-3405-1479-92BDEFECE4CC}"/>
              </a:ext>
            </a:extLst>
          </p:cNvPr>
          <p:cNvSpPr txBox="1"/>
          <p:nvPr/>
        </p:nvSpPr>
        <p:spPr>
          <a:xfrm>
            <a:off x="781257" y="5462852"/>
            <a:ext cx="1197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listopad</a:t>
            </a:r>
          </a:p>
        </p:txBody>
      </p:sp>
    </p:spTree>
    <p:extLst>
      <p:ext uri="{BB962C8B-B14F-4D97-AF65-F5344CB8AC3E}">
        <p14:creationId xmlns:p14="http://schemas.microsoft.com/office/powerpoint/2010/main" val="31450454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1C3A1-B5EF-D087-2B54-114F3B821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5">
            <a:extLst>
              <a:ext uri="{FF2B5EF4-FFF2-40B4-BE49-F238E27FC236}">
                <a16:creationId xmlns:a16="http://schemas.microsoft.com/office/drawing/2014/main" id="{6B3354D7-92F1-97D9-4C6B-6D32EA30612F}"/>
              </a:ext>
            </a:extLst>
          </p:cNvPr>
          <p:cNvSpPr txBox="1">
            <a:spLocks/>
          </p:cNvSpPr>
          <p:nvPr/>
        </p:nvSpPr>
        <p:spPr>
          <a:xfrm>
            <a:off x="504705" y="1810253"/>
            <a:ext cx="7430995" cy="2266122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cap="all" baseline="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all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NOVÉ DATOVÉ zpravodajství NZIS a ELEKTRONIZACE AGEND 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7EB78D1B-DD6A-410D-C4E4-815826F8459F}"/>
              </a:ext>
            </a:extLst>
          </p:cNvPr>
          <p:cNvSpPr txBox="1"/>
          <p:nvPr/>
        </p:nvSpPr>
        <p:spPr>
          <a:xfrm rot="19662652">
            <a:off x="59765" y="4128162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Resortní koncepce otevírání dat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1647C006-BF1A-CDFC-9CBD-D79EC7B90F6F}"/>
              </a:ext>
            </a:extLst>
          </p:cNvPr>
          <p:cNvSpPr txBox="1"/>
          <p:nvPr/>
        </p:nvSpPr>
        <p:spPr>
          <a:xfrm rot="19662652">
            <a:off x="2260041" y="4128162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Centrální evidence očkování, </a:t>
            </a:r>
            <a:r>
              <a:rPr kumimoji="0" lang="cs-CZ" sz="2400" b="1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EZKarta</a:t>
            </a:r>
            <a:endParaRPr kumimoji="0" lang="cs-CZ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B5CD14F2-5FDE-1A58-CDF2-485E6FE1FF36}"/>
              </a:ext>
            </a:extLst>
          </p:cNvPr>
          <p:cNvSpPr txBox="1"/>
          <p:nvPr/>
        </p:nvSpPr>
        <p:spPr>
          <a:xfrm rot="19662652">
            <a:off x="4536517" y="4128160"/>
            <a:ext cx="35958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Propojování sociálně zdravotních dat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9419061-10AA-2BF7-81E8-05242B785A0B}"/>
              </a:ext>
            </a:extLst>
          </p:cNvPr>
          <p:cNvSpPr txBox="1"/>
          <p:nvPr/>
        </p:nvSpPr>
        <p:spPr>
          <a:xfrm>
            <a:off x="8448675" y="2343150"/>
            <a:ext cx="3483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Národní zdravotnický informační portál </a:t>
            </a:r>
          </a:p>
        </p:txBody>
      </p:sp>
    </p:spTree>
    <p:extLst>
      <p:ext uri="{BB962C8B-B14F-4D97-AF65-F5344CB8AC3E}">
        <p14:creationId xmlns:p14="http://schemas.microsoft.com/office/powerpoint/2010/main" val="31081653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84EF649-52DD-499D-BA7E-1B081188D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09" y="203702"/>
            <a:ext cx="11761577" cy="1030012"/>
          </a:xfrm>
        </p:spPr>
        <p:txBody>
          <a:bodyPr>
            <a:normAutofit/>
          </a:bodyPr>
          <a:lstStyle/>
          <a:p>
            <a:pPr algn="ctr"/>
            <a:r>
              <a:rPr lang="cs-CZ" sz="3200" b="1">
                <a:solidFill>
                  <a:srgbClr val="2C2F7A"/>
                </a:solidFill>
                <a:latin typeface="+mn-lt"/>
              </a:rPr>
              <a:t>Nové datové zpravodajství </a:t>
            </a:r>
            <a:br>
              <a:rPr lang="cs-CZ" sz="3200" b="1">
                <a:solidFill>
                  <a:srgbClr val="2C2F7A"/>
                </a:solidFill>
                <a:latin typeface="+mn-lt"/>
              </a:rPr>
            </a:br>
            <a:r>
              <a:rPr lang="cs-CZ" sz="3200" b="1">
                <a:solidFill>
                  <a:srgbClr val="2C2F7A"/>
                </a:solidFill>
                <a:latin typeface="+mn-lt"/>
              </a:rPr>
              <a:t>Národního zdravotnického informačního systému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F153589-3461-1C2A-5FBE-28A83A873B70}"/>
              </a:ext>
            </a:extLst>
          </p:cNvPr>
          <p:cNvSpPr txBox="1"/>
          <p:nvPr/>
        </p:nvSpPr>
        <p:spPr>
          <a:xfrm>
            <a:off x="7050538" y="2463872"/>
            <a:ext cx="471240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Plně dostupné on-line datové zpravodajství </a:t>
            </a: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Národním zdravotnickém informačním portálu </a:t>
            </a: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https://www.nzip.cz/agendy-a-datove-zdroje-nzis</a:t>
            </a: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cs-CZ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10B3F547-ECF4-C2A2-E953-AF17AF338E44}"/>
              </a:ext>
            </a:extLst>
          </p:cNvPr>
          <p:cNvSpPr/>
          <p:nvPr/>
        </p:nvSpPr>
        <p:spPr>
          <a:xfrm rot="10800000">
            <a:off x="6233984" y="3135168"/>
            <a:ext cx="558978" cy="62310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D210D7C-633F-D2ED-9DF5-94F3ECD27E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84" t="14359" r="19231" b="27180"/>
          <a:stretch/>
        </p:blipFill>
        <p:spPr>
          <a:xfrm>
            <a:off x="212709" y="1422761"/>
            <a:ext cx="5763699" cy="3014044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9623C05B-701E-D809-55B0-E41421E36BAD}"/>
              </a:ext>
            </a:extLst>
          </p:cNvPr>
          <p:cNvSpPr/>
          <p:nvPr/>
        </p:nvSpPr>
        <p:spPr>
          <a:xfrm>
            <a:off x="4632290" y="3205699"/>
            <a:ext cx="1461207" cy="48204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3492B78-05C6-0856-C99E-B6417EFE697F}"/>
              </a:ext>
            </a:extLst>
          </p:cNvPr>
          <p:cNvSpPr txBox="1"/>
          <p:nvPr/>
        </p:nvSpPr>
        <p:spPr>
          <a:xfrm>
            <a:off x="212709" y="4932074"/>
            <a:ext cx="52736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Celkem 61 agend se stovkami datových výstupů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5A76209-E44E-CEF3-736B-6DDE859688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033" t="49007" r="48136" b="25104"/>
          <a:stretch/>
        </p:blipFill>
        <p:spPr>
          <a:xfrm>
            <a:off x="5486400" y="4301537"/>
            <a:ext cx="6621476" cy="18968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965543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8B5929D-DE3E-9C4F-5B09-D06FB30DFC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92" t="21685" r="29945" b="48603"/>
          <a:stretch/>
        </p:blipFill>
        <p:spPr>
          <a:xfrm>
            <a:off x="4060668" y="659864"/>
            <a:ext cx="3930749" cy="155077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9F20303-2FDE-1DD6-DF2B-D9E9C46D8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42" y="141076"/>
            <a:ext cx="11595358" cy="523137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2C2F79"/>
                </a:solidFill>
              </a:rPr>
              <a:t>Ukázka výstupů: Národní kardiologický informační systém</a:t>
            </a:r>
          </a:p>
        </p:txBody>
      </p:sp>
      <p:sp>
        <p:nvSpPr>
          <p:cNvPr id="8" name="TextovéPole 8">
            <a:extLst>
              <a:ext uri="{FF2B5EF4-FFF2-40B4-BE49-F238E27FC236}">
                <a16:creationId xmlns:a16="http://schemas.microsoft.com/office/drawing/2014/main" id="{234E0F41-2889-84C8-4E50-9B9168BF5A91}"/>
              </a:ext>
            </a:extLst>
          </p:cNvPr>
          <p:cNvSpPr txBox="1">
            <a:spLocks noChangeAspect="1"/>
          </p:cNvSpPr>
          <p:nvPr/>
        </p:nvSpPr>
        <p:spPr>
          <a:xfrm>
            <a:off x="114591" y="550244"/>
            <a:ext cx="29571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https://www.nzip.cz/nkis</a:t>
            </a: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0626B04-4103-FA61-DEFB-316A464122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852"/>
          <a:stretch/>
        </p:blipFill>
        <p:spPr>
          <a:xfrm>
            <a:off x="2460272" y="2097049"/>
            <a:ext cx="7832802" cy="3791928"/>
          </a:xfrm>
          <a:prstGeom prst="rect">
            <a:avLst/>
          </a:prstGeom>
        </p:spPr>
      </p:pic>
      <p:sp>
        <p:nvSpPr>
          <p:cNvPr id="13" name="TextovéPole 1">
            <a:extLst>
              <a:ext uri="{FF2B5EF4-FFF2-40B4-BE49-F238E27FC236}">
                <a16:creationId xmlns:a16="http://schemas.microsoft.com/office/drawing/2014/main" id="{D17EC584-732D-E67C-8EC5-198E36465176}"/>
              </a:ext>
            </a:extLst>
          </p:cNvPr>
          <p:cNvSpPr txBox="1"/>
          <p:nvPr/>
        </p:nvSpPr>
        <p:spPr>
          <a:xfrm>
            <a:off x="71503" y="1223920"/>
            <a:ext cx="2236691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Úvodní informace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Koncepce</a:t>
            </a: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26677E1C-DA79-BCAB-1021-965F3CB7C739}"/>
              </a:ext>
            </a:extLst>
          </p:cNvPr>
          <p:cNvCxnSpPr>
            <a:cxnSpLocks/>
          </p:cNvCxnSpPr>
          <p:nvPr/>
        </p:nvCxnSpPr>
        <p:spPr>
          <a:xfrm flipH="1" flipV="1">
            <a:off x="2308194" y="1516307"/>
            <a:ext cx="763543" cy="10524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Přímá spojnice se šipkou 13">
            <a:extLst>
              <a:ext uri="{FF2B5EF4-FFF2-40B4-BE49-F238E27FC236}">
                <a16:creationId xmlns:a16="http://schemas.microsoft.com/office/drawing/2014/main" id="{83BA1255-9741-6380-0A98-C0119BF5E35E}"/>
              </a:ext>
            </a:extLst>
          </p:cNvPr>
          <p:cNvCxnSpPr>
            <a:cxnSpLocks/>
          </p:cNvCxnSpPr>
          <p:nvPr/>
        </p:nvCxnSpPr>
        <p:spPr>
          <a:xfrm flipH="1" flipV="1">
            <a:off x="2308194" y="1516306"/>
            <a:ext cx="3568823" cy="10524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TextovéPole 1">
            <a:extLst>
              <a:ext uri="{FF2B5EF4-FFF2-40B4-BE49-F238E27FC236}">
                <a16:creationId xmlns:a16="http://schemas.microsoft.com/office/drawing/2014/main" id="{AA6A360C-44F1-29A1-00FA-01FBCC71B119}"/>
              </a:ext>
            </a:extLst>
          </p:cNvPr>
          <p:cNvSpPr txBox="1"/>
          <p:nvPr/>
        </p:nvSpPr>
        <p:spPr>
          <a:xfrm>
            <a:off x="9915392" y="4574900"/>
            <a:ext cx="2236691" cy="10772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Informace a odkaz na samostatný portál regionálního zpravodajství PZÚ</a:t>
            </a:r>
          </a:p>
        </p:txBody>
      </p:sp>
      <p:cxnSp>
        <p:nvCxnSpPr>
          <p:cNvPr id="23" name="Přímá spojnice se šipkou 13">
            <a:extLst>
              <a:ext uri="{FF2B5EF4-FFF2-40B4-BE49-F238E27FC236}">
                <a16:creationId xmlns:a16="http://schemas.microsoft.com/office/drawing/2014/main" id="{F530729C-7F19-E3E8-DF6A-0C12697A739C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9282532" y="4859167"/>
            <a:ext cx="632860" cy="2543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ovéPole 1">
            <a:extLst>
              <a:ext uri="{FF2B5EF4-FFF2-40B4-BE49-F238E27FC236}">
                <a16:creationId xmlns:a16="http://schemas.microsoft.com/office/drawing/2014/main" id="{72E2595F-4D8F-402B-537F-77358C07C29C}"/>
              </a:ext>
            </a:extLst>
          </p:cNvPr>
          <p:cNvSpPr txBox="1"/>
          <p:nvPr/>
        </p:nvSpPr>
        <p:spPr>
          <a:xfrm>
            <a:off x="9883805" y="3068545"/>
            <a:ext cx="2236691" cy="1323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Analytický souhrn dat NKIS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ČR v mezinárodním srovnání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Systém CZ-DRG</a:t>
            </a:r>
          </a:p>
        </p:txBody>
      </p:sp>
      <p:cxnSp>
        <p:nvCxnSpPr>
          <p:cNvPr id="27" name="Přímá spojnice se šipkou 13">
            <a:extLst>
              <a:ext uri="{FF2B5EF4-FFF2-40B4-BE49-F238E27FC236}">
                <a16:creationId xmlns:a16="http://schemas.microsoft.com/office/drawing/2014/main" id="{F2DF104A-6ADA-4474-678D-8DA5A60A23F1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9312676" y="3730265"/>
            <a:ext cx="571129" cy="152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9" name="TextovéPole 1">
            <a:extLst>
              <a:ext uri="{FF2B5EF4-FFF2-40B4-BE49-F238E27FC236}">
                <a16:creationId xmlns:a16="http://schemas.microsoft.com/office/drawing/2014/main" id="{92C0A8E3-AFC8-B92B-8CD0-E293A1FA424B}"/>
              </a:ext>
            </a:extLst>
          </p:cNvPr>
          <p:cNvSpPr txBox="1"/>
          <p:nvPr/>
        </p:nvSpPr>
        <p:spPr>
          <a:xfrm>
            <a:off x="114591" y="6008997"/>
            <a:ext cx="2236691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Standardní ročenky</a:t>
            </a:r>
          </a:p>
        </p:txBody>
      </p:sp>
      <p:cxnSp>
        <p:nvCxnSpPr>
          <p:cNvPr id="30" name="Přímá spojnice se šipkou 13">
            <a:extLst>
              <a:ext uri="{FF2B5EF4-FFF2-40B4-BE49-F238E27FC236}">
                <a16:creationId xmlns:a16="http://schemas.microsoft.com/office/drawing/2014/main" id="{C70620A1-F21B-E4F4-8F0F-401BFF3478ED}"/>
              </a:ext>
            </a:extLst>
          </p:cNvPr>
          <p:cNvCxnSpPr>
            <a:cxnSpLocks/>
            <a:endCxn id="29" idx="3"/>
          </p:cNvCxnSpPr>
          <p:nvPr/>
        </p:nvCxnSpPr>
        <p:spPr>
          <a:xfrm flipH="1">
            <a:off x="2351282" y="5533870"/>
            <a:ext cx="720455" cy="6444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3" name="TextovéPole 1">
            <a:extLst>
              <a:ext uri="{FF2B5EF4-FFF2-40B4-BE49-F238E27FC236}">
                <a16:creationId xmlns:a16="http://schemas.microsoft.com/office/drawing/2014/main" id="{8ED87476-3C9E-B678-3ABF-F96700617AE6}"/>
              </a:ext>
            </a:extLst>
          </p:cNvPr>
          <p:cNvSpPr txBox="1"/>
          <p:nvPr/>
        </p:nvSpPr>
        <p:spPr>
          <a:xfrm>
            <a:off x="147542" y="3077932"/>
            <a:ext cx="2236691" cy="830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Metodika otevírání dat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Otevřená data (sady)</a:t>
            </a:r>
          </a:p>
        </p:txBody>
      </p:sp>
      <p:cxnSp>
        <p:nvCxnSpPr>
          <p:cNvPr id="34" name="Přímá spojnice se šipkou 13">
            <a:extLst>
              <a:ext uri="{FF2B5EF4-FFF2-40B4-BE49-F238E27FC236}">
                <a16:creationId xmlns:a16="http://schemas.microsoft.com/office/drawing/2014/main" id="{416EF690-324F-1087-FB65-3EC6C00479D8}"/>
              </a:ext>
            </a:extLst>
          </p:cNvPr>
          <p:cNvCxnSpPr>
            <a:cxnSpLocks/>
            <a:endCxn id="33" idx="3"/>
          </p:cNvCxnSpPr>
          <p:nvPr/>
        </p:nvCxnSpPr>
        <p:spPr>
          <a:xfrm flipH="1" flipV="1">
            <a:off x="2384233" y="3493431"/>
            <a:ext cx="687504" cy="4540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7" name="TextovéPole 1">
            <a:extLst>
              <a:ext uri="{FF2B5EF4-FFF2-40B4-BE49-F238E27FC236}">
                <a16:creationId xmlns:a16="http://schemas.microsoft.com/office/drawing/2014/main" id="{105203E3-8F96-3FBF-C3C7-9C3112005495}"/>
              </a:ext>
            </a:extLst>
          </p:cNvPr>
          <p:cNvSpPr txBox="1"/>
          <p:nvPr/>
        </p:nvSpPr>
        <p:spPr>
          <a:xfrm>
            <a:off x="114591" y="4603485"/>
            <a:ext cx="2236691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Datové souhrny</a:t>
            </a:r>
          </a:p>
        </p:txBody>
      </p:sp>
      <p:cxnSp>
        <p:nvCxnSpPr>
          <p:cNvPr id="38" name="Přímá spojnice se šipkou 13">
            <a:extLst>
              <a:ext uri="{FF2B5EF4-FFF2-40B4-BE49-F238E27FC236}">
                <a16:creationId xmlns:a16="http://schemas.microsoft.com/office/drawing/2014/main" id="{D9FFFF77-B1DB-301F-D3E3-46E86134FCD6}"/>
              </a:ext>
            </a:extLst>
          </p:cNvPr>
          <p:cNvCxnSpPr>
            <a:cxnSpLocks/>
            <a:endCxn id="37" idx="3"/>
          </p:cNvCxnSpPr>
          <p:nvPr/>
        </p:nvCxnSpPr>
        <p:spPr>
          <a:xfrm flipH="1">
            <a:off x="2351282" y="4269710"/>
            <a:ext cx="3277161" cy="5030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4" name="TextovéPole 1">
            <a:extLst>
              <a:ext uri="{FF2B5EF4-FFF2-40B4-BE49-F238E27FC236}">
                <a16:creationId xmlns:a16="http://schemas.microsoft.com/office/drawing/2014/main" id="{0725F6B9-119C-D7AA-6CBE-6706BF3FB2FD}"/>
              </a:ext>
            </a:extLst>
          </p:cNvPr>
          <p:cNvSpPr txBox="1"/>
          <p:nvPr/>
        </p:nvSpPr>
        <p:spPr>
          <a:xfrm>
            <a:off x="3391752" y="5970030"/>
            <a:ext cx="5728513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Vyhledávání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poskytovatelů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zdravotní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péče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kardiologii</a:t>
            </a: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Interaktivní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poskytovatelů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zdravotní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péče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kardiologii</a:t>
            </a: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5" name="Přímá spojnice se šipkou 13">
            <a:extLst>
              <a:ext uri="{FF2B5EF4-FFF2-40B4-BE49-F238E27FC236}">
                <a16:creationId xmlns:a16="http://schemas.microsoft.com/office/drawing/2014/main" id="{C98A761F-7D8E-E12E-AAFC-032781DD5089}"/>
              </a:ext>
            </a:extLst>
          </p:cNvPr>
          <p:cNvCxnSpPr>
            <a:cxnSpLocks/>
            <a:endCxn id="44" idx="0"/>
          </p:cNvCxnSpPr>
          <p:nvPr/>
        </p:nvCxnSpPr>
        <p:spPr>
          <a:xfrm flipH="1">
            <a:off x="6256009" y="5188260"/>
            <a:ext cx="1059191" cy="78177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F9C43355-6F31-0271-8AAB-D6043C2B3C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36069" y="1154985"/>
            <a:ext cx="1159931" cy="353313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072F76CA-8CF6-2B19-DC03-2757E84FD7E2}"/>
              </a:ext>
            </a:extLst>
          </p:cNvPr>
          <p:cNvSpPr txBox="1"/>
          <p:nvPr/>
        </p:nvSpPr>
        <p:spPr>
          <a:xfrm rot="1546512">
            <a:off x="8555899" y="1318577"/>
            <a:ext cx="3323747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Národní kardiovaskulární plán</a:t>
            </a:r>
          </a:p>
        </p:txBody>
      </p:sp>
    </p:spTree>
    <p:extLst>
      <p:ext uri="{BB962C8B-B14F-4D97-AF65-F5344CB8AC3E}">
        <p14:creationId xmlns:p14="http://schemas.microsoft.com/office/powerpoint/2010/main" val="18479321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">
            <a:extLst>
              <a:ext uri="{FF2B5EF4-FFF2-40B4-BE49-F238E27FC236}">
                <a16:creationId xmlns:a16="http://schemas.microsoft.com/office/drawing/2014/main" id="{27936774-4243-0EC7-76EC-E58D41760B81}"/>
              </a:ext>
            </a:extLst>
          </p:cNvPr>
          <p:cNvSpPr txBox="1">
            <a:spLocks/>
          </p:cNvSpPr>
          <p:nvPr/>
        </p:nvSpPr>
        <p:spPr>
          <a:xfrm>
            <a:off x="174102" y="204531"/>
            <a:ext cx="9629084" cy="892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22728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Ukázka výstupů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Národní registr reprodukčního zdraví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698D24ED-D818-8F09-595E-1D24409E4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89" y="1245996"/>
            <a:ext cx="11159621" cy="5562074"/>
          </a:xfrm>
          <a:prstGeom prst="rect">
            <a:avLst/>
          </a:prstGeom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9D339CB7-C472-978C-D1CD-9BF583EC0C7C}"/>
              </a:ext>
            </a:extLst>
          </p:cNvPr>
          <p:cNvSpPr txBox="1">
            <a:spLocks noChangeAspect="1"/>
          </p:cNvSpPr>
          <p:nvPr/>
        </p:nvSpPr>
        <p:spPr>
          <a:xfrm>
            <a:off x="7711608" y="389419"/>
            <a:ext cx="4039575" cy="523220"/>
          </a:xfrm>
          <a:prstGeom prst="rect">
            <a:avLst/>
          </a:prstGeom>
          <a:solidFill>
            <a:srgbClr val="FF339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https://www.nzip.cz/nrrz</a:t>
            </a: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cs-CZ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ABF6FAB1-8A3A-385F-E7EC-881DB3FA1BCA}"/>
              </a:ext>
            </a:extLst>
          </p:cNvPr>
          <p:cNvSpPr txBox="1"/>
          <p:nvPr/>
        </p:nvSpPr>
        <p:spPr>
          <a:xfrm rot="19814307">
            <a:off x="394190" y="1801794"/>
            <a:ext cx="323395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Stabilizovaný systém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D0F1F9F7-7ED7-0629-539A-F800ECA165B1}"/>
              </a:ext>
            </a:extLst>
          </p:cNvPr>
          <p:cNvSpPr txBox="1"/>
          <p:nvPr/>
        </p:nvSpPr>
        <p:spPr>
          <a:xfrm rot="19814307">
            <a:off x="3159160" y="1801792"/>
            <a:ext cx="323395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Datové zpravodajství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7C685994-090E-B5F7-6534-C34981F4221F}"/>
              </a:ext>
            </a:extLst>
          </p:cNvPr>
          <p:cNvSpPr txBox="1"/>
          <p:nvPr/>
        </p:nvSpPr>
        <p:spPr>
          <a:xfrm rot="19814307">
            <a:off x="6011447" y="1869735"/>
            <a:ext cx="323395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Otevřená data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A86EC475-074F-C1AD-66A9-4896CAF359DB}"/>
              </a:ext>
            </a:extLst>
          </p:cNvPr>
          <p:cNvSpPr txBox="1"/>
          <p:nvPr/>
        </p:nvSpPr>
        <p:spPr>
          <a:xfrm rot="19814307">
            <a:off x="8615929" y="1869735"/>
            <a:ext cx="323395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Systém podpory kvality</a:t>
            </a:r>
          </a:p>
        </p:txBody>
      </p:sp>
    </p:spTree>
    <p:extLst>
      <p:ext uri="{BB962C8B-B14F-4D97-AF65-F5344CB8AC3E}">
        <p14:creationId xmlns:p14="http://schemas.microsoft.com/office/powerpoint/2010/main" val="37442876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F3E95BF4-D33A-47EB-B7AE-A860F948836D}"/>
              </a:ext>
            </a:extLst>
          </p:cNvPr>
          <p:cNvSpPr txBox="1"/>
          <p:nvPr/>
        </p:nvSpPr>
        <p:spPr>
          <a:xfrm>
            <a:off x="762523" y="266822"/>
            <a:ext cx="1130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srgbClr val="2C2F7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Vybrané novinky v elektronizaci agend </a:t>
            </a:r>
          </a:p>
        </p:txBody>
      </p:sp>
      <p:sp>
        <p:nvSpPr>
          <p:cNvPr id="14" name="Podnadpis 2">
            <a:extLst>
              <a:ext uri="{FF2B5EF4-FFF2-40B4-BE49-F238E27FC236}">
                <a16:creationId xmlns:a16="http://schemas.microsoft.com/office/drawing/2014/main" id="{65AFF97A-F43A-A2B5-DCC5-8AE045B2779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490897" y="848775"/>
            <a:ext cx="9497707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„Real </a:t>
            </a:r>
            <a:r>
              <a:rPr kumimoji="0" lang="cs-CZ" sz="3200" b="1" i="0" u="none" strike="noStrike" kern="1200" cap="none" spc="0" normalizeH="0" baseline="0" noProof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time</a:t>
            </a:r>
            <a:r>
              <a:rPr kumimoji="0" lang="cs-CZ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“ systémy pro centralizaci a sdílení dat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1E1B319-F969-0509-522C-99EB1FD9DA9C}"/>
              </a:ext>
            </a:extLst>
          </p:cNvPr>
          <p:cNvSpPr txBox="1"/>
          <p:nvPr/>
        </p:nvSpPr>
        <p:spPr>
          <a:xfrm>
            <a:off x="341866" y="2162350"/>
            <a:ext cx="76666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Nová centrální evidence očkování je ….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plně automatizovaná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funkční </a:t>
            </a:r>
            <a:r>
              <a:rPr kumimoji="0" lang="cs-CZ" sz="3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reálném čase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plošně implementovaná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určená pro všechna očkování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zpětně kontrolovatelná proti NZIS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68E5C529-5D2B-E5F9-BC70-0E4FC62A6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2377" y="1957596"/>
            <a:ext cx="2463170" cy="4711318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09F61A9F-4118-07CC-CE17-89B7BF8A4B8A}"/>
              </a:ext>
            </a:extLst>
          </p:cNvPr>
          <p:cNvSpPr txBox="1"/>
          <p:nvPr/>
        </p:nvSpPr>
        <p:spPr>
          <a:xfrm>
            <a:off x="144763" y="5712830"/>
            <a:ext cx="11540784" cy="461665"/>
          </a:xfrm>
          <a:prstGeom prst="rect">
            <a:avLst/>
          </a:prstGeom>
          <a:solidFill>
            <a:srgbClr val="2363A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Celkově EZK obsahuje &gt;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mil dávek očkování od r. 2010 do současnosti</a:t>
            </a:r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86964276-A9FF-8270-8832-DFD3C4EA3E14}"/>
              </a:ext>
            </a:extLst>
          </p:cNvPr>
          <p:cNvSpPr/>
          <p:nvPr/>
        </p:nvSpPr>
        <p:spPr>
          <a:xfrm>
            <a:off x="7184571" y="3195376"/>
            <a:ext cx="1919236" cy="1633250"/>
          </a:xfrm>
          <a:prstGeom prst="rightArrow">
            <a:avLst/>
          </a:prstGeom>
          <a:solidFill>
            <a:srgbClr val="2363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EF0736C-1C45-31CA-87A4-2B32DCE3C7BA}"/>
              </a:ext>
            </a:extLst>
          </p:cNvPr>
          <p:cNvSpPr txBox="1"/>
          <p:nvPr/>
        </p:nvSpPr>
        <p:spPr>
          <a:xfrm>
            <a:off x="7310176" y="3722209"/>
            <a:ext cx="1668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EZKarta</a:t>
            </a:r>
            <a:endParaRPr kumimoji="0" lang="cs-CZ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5356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F9C418A-8B03-4E7B-9E56-C7003C2C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463F575-80C5-401E-7A74-108035A9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0D12EA4-26FF-0D77-9EA3-E9AE1CB8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57B2D49-8B71-1FB7-06E3-AF426133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505C787A-A486-7757-8DF2-C27F316B6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8F376E0B-CEF2-6D28-EA9C-F60F6C6BA069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E3D0961D-39EC-7EA0-D9E1-FB967CBC8E9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D75A5DA-A0D9-B1F8-DED1-429EB7E1F70D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5CEE89A2-DC4B-3296-AB7A-709A6CA1C703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32FBA836-2767-6668-C875-E97D8A2EFF5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01788BF-E037-93F2-64A6-35182BEB57CD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5EDE2356-E8CE-51CD-D3BE-CFFD939751C3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F7082ADC-516F-0B99-DEBA-D67B1769F47E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8F96BC15-5BC1-9C87-1A01-8CFD41421709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829D42-EC1E-13DF-D4DE-CE370F010075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CF5D1FD6-5221-BBAF-8618-DF1691A8E8C5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DD3E07E8-056E-CAF8-A404-2C82C93FC4FE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7F9B236B-A291-7DC2-541A-2003185BD96A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3CA86787-EFE0-5C7D-4BAC-215AA42FDE1A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2B7ABFB-1CC5-461E-23F4-3843D2AE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1FFF0BD8-2F1F-D5AD-3348-F50B0D1B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F52499D5-55F2-7F31-006C-1FAAE6570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26BD68AC-027D-CBA9-10E6-8F42438D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2C2F79"/>
                </a:solidFill>
              </a:rPr>
              <a:t>Funkce propojení systémů v režimu „</a:t>
            </a:r>
            <a:r>
              <a:rPr lang="cs-CZ" err="1">
                <a:solidFill>
                  <a:srgbClr val="2C2F79"/>
                </a:solidFill>
              </a:rPr>
              <a:t>real</a:t>
            </a:r>
            <a:r>
              <a:rPr lang="cs-CZ">
                <a:solidFill>
                  <a:srgbClr val="2C2F79"/>
                </a:solidFill>
              </a:rPr>
              <a:t> </a:t>
            </a:r>
            <a:r>
              <a:rPr lang="cs-CZ" err="1">
                <a:solidFill>
                  <a:srgbClr val="2C2F79"/>
                </a:solidFill>
              </a:rPr>
              <a:t>time</a:t>
            </a:r>
            <a:r>
              <a:rPr lang="cs-CZ">
                <a:solidFill>
                  <a:srgbClr val="2C2F79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2717669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32819-0998-246A-A677-C23AA6F71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0">
            <a:extLst>
              <a:ext uri="{FF2B5EF4-FFF2-40B4-BE49-F238E27FC236}">
                <a16:creationId xmlns:a16="http://schemas.microsoft.com/office/drawing/2014/main" id="{9238A7A0-E524-3F24-7DF4-957A18F57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39851B3C-E900-FD64-6064-6A4821F00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878D0F8-296A-519B-B090-66A4AC799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BE5A47DD-5EE4-C1D1-2684-496C94AAB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10F86F1D-4480-B768-7F01-8247520C4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02F9CF3-6B9C-8A0F-E015-ED89529E9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7151FEB4-5E72-AF74-ED69-47B2DDEFC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23EA5B3-2111-0FA6-9148-993441E8F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77C63CC5-AEF8-6E63-B911-3A21257CE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755E8CEB-835B-CA74-F5CA-FF0FA26B3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D46B1390-E3C4-09D6-2EB0-4F610F0B8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395B489C-FC93-C537-8FB4-2EA7A5603F2E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1B255E91-C13E-9D43-DB04-6F358D470215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3D831DF3-BBC3-B005-F0D6-8BA0707B08DB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3E02191E-27FC-FFF0-2966-63D7B1E868F8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879F8969-1694-60EE-1B9F-04FD51835E0C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442E4077-39F6-322C-FC6C-090B021CACA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1F345C6F-7945-ACB4-B145-C06529C8A574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F8DF26D3-71B0-9221-0848-8B99AF834FF4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2AB737B1-14DD-DACF-5841-D5FC6A66C8F9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4B2A0EC4-9D1E-7A81-2870-5CE879983265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F79B9FEE-2840-0F59-B8C7-3CC6D0072636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70058FA2-9527-E7AF-CD07-368FC3F28879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3664F7E3-0110-8B4A-E4B5-9829EC7C5FF0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F89AC5B6-F8C1-1B0F-136C-5CB38CF619A0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96344358-AC95-4C01-9A21-F60A4AE8EFC9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4EB50152-3E61-D504-1773-50663E6DD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1E82A13B-5CCD-1754-48A2-E4FA4F672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298AC487-0FF4-2BA9-9A1A-49BE84A0C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47078E72-FA87-2A5C-0B09-BE00340FA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B9DE8D88-7B37-8CD6-065D-B444AB91D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4EE8D143-B59E-F555-F0F3-28D7CB29C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/>
          <a:p>
            <a:r>
              <a:rPr lang="cs-CZ"/>
              <a:t>Funkce propojení systémů v režimu „</a:t>
            </a:r>
            <a:r>
              <a:rPr lang="cs-CZ" err="1"/>
              <a:t>real</a:t>
            </a:r>
            <a:r>
              <a:rPr lang="cs-CZ"/>
              <a:t> </a:t>
            </a:r>
            <a:r>
              <a:rPr lang="cs-CZ" err="1"/>
              <a:t>time</a:t>
            </a:r>
            <a:r>
              <a:rPr lang="cs-CZ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5868883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7150" y="3612536"/>
            <a:ext cx="1340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eRecept</a:t>
            </a:r>
          </a:p>
        </p:txBody>
      </p:sp>
      <p:pic>
        <p:nvPicPr>
          <p:cNvPr id="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70" y="2475066"/>
            <a:ext cx="864063" cy="106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0">
            <a:extLst>
              <a:ext uri="{FF2B5EF4-FFF2-40B4-BE49-F238E27FC236}">
                <a16:creationId xmlns:a16="http://schemas.microsoft.com/office/drawing/2014/main" id="{BF2AF383-09E5-44AE-8717-751DD185D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8061" y="2461803"/>
            <a:ext cx="2396429" cy="646331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Lékový záznam</a:t>
            </a:r>
            <a:b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(+ správa souhlasů)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Šipka doprava 23"/>
          <p:cNvSpPr/>
          <p:nvPr/>
        </p:nvSpPr>
        <p:spPr>
          <a:xfrm>
            <a:off x="4099627" y="3218637"/>
            <a:ext cx="3577523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F9C418A-8B03-4E7B-9E56-C7003C2C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5BCF2E69-B97D-F6E7-DAF8-EE087A286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463F575-80C5-401E-7A74-108035A9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0D12EA4-26FF-0D77-9EA3-E9AE1CB8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57B2D49-8B71-1FB7-06E3-AF426133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505C787A-A486-7757-8DF2-C27F316B6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8F376E0B-CEF2-6D28-EA9C-F60F6C6BA069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E3D0961D-39EC-7EA0-D9E1-FB967CBC8E9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Šipka doprava 23">
            <a:extLst>
              <a:ext uri="{FF2B5EF4-FFF2-40B4-BE49-F238E27FC236}">
                <a16:creationId xmlns:a16="http://schemas.microsoft.com/office/drawing/2014/main" id="{7C28FBDE-1D3F-1429-29F4-7482E34C742B}"/>
              </a:ext>
            </a:extLst>
          </p:cNvPr>
          <p:cNvSpPr/>
          <p:nvPr/>
        </p:nvSpPr>
        <p:spPr>
          <a:xfrm rot="7027138">
            <a:off x="6481120" y="4380467"/>
            <a:ext cx="1515327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C88E1993-AC41-3F71-0C69-08DFF6DEDEFC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D75A5DA-A0D9-B1F8-DED1-429EB7E1F70D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5CEE89A2-DC4B-3296-AB7A-709A6CA1C703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32FBA836-2767-6668-C875-E97D8A2EFF5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01788BF-E037-93F2-64A6-35182BEB57CD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5EDE2356-E8CE-51CD-D3BE-CFFD939751C3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F7082ADC-516F-0B99-DEBA-D67B1769F47E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8F96BC15-5BC1-9C87-1A01-8CFD41421709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829D42-EC1E-13DF-D4DE-CE370F010075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CF5D1FD6-5221-BBAF-8618-DF1691A8E8C5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DD3E07E8-056E-CAF8-A404-2C82C93FC4FE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7F9B236B-A291-7DC2-541A-2003185BD96A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3CA86787-EFE0-5C7D-4BAC-215AA42FDE1A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2B7ABFB-1CC5-461E-23F4-3843D2AE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5587733C-9953-A067-DD4C-425D2B2B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4EE6B32B-1EEF-7F97-B8CB-97B8A04A0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1FFF0BD8-2F1F-D5AD-3348-F50B0D1B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F52499D5-55F2-7F31-006C-1FAAE6570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26BD68AC-027D-CBA9-10E6-8F42438D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/>
          <a:p>
            <a:r>
              <a:rPr lang="cs-CZ"/>
              <a:t>Funkce propojení systémů v režimu „</a:t>
            </a:r>
            <a:r>
              <a:rPr lang="cs-CZ" err="1"/>
              <a:t>real</a:t>
            </a:r>
            <a:r>
              <a:rPr lang="cs-CZ"/>
              <a:t> </a:t>
            </a:r>
            <a:r>
              <a:rPr lang="cs-CZ" err="1"/>
              <a:t>time</a:t>
            </a:r>
            <a:r>
              <a:rPr lang="cs-CZ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007746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7150" y="3612536"/>
            <a:ext cx="1340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eRecept</a:t>
            </a:r>
          </a:p>
        </p:txBody>
      </p:sp>
      <p:pic>
        <p:nvPicPr>
          <p:cNvPr id="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70" y="2475066"/>
            <a:ext cx="864063" cy="106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0">
            <a:extLst>
              <a:ext uri="{FF2B5EF4-FFF2-40B4-BE49-F238E27FC236}">
                <a16:creationId xmlns:a16="http://schemas.microsoft.com/office/drawing/2014/main" id="{BF2AF383-09E5-44AE-8717-751DD185D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8061" y="2461803"/>
            <a:ext cx="2396429" cy="646331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Lékový záznam</a:t>
            </a:r>
            <a:b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(+ správa souhlasů)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Šipka doprava 23"/>
          <p:cNvSpPr/>
          <p:nvPr/>
        </p:nvSpPr>
        <p:spPr>
          <a:xfrm>
            <a:off x="4099627" y="3218637"/>
            <a:ext cx="3577523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F9C418A-8B03-4E7B-9E56-C7003C2C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5BCF2E69-B97D-F6E7-DAF8-EE087A286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463F575-80C5-401E-7A74-108035A9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0D12EA4-26FF-0D77-9EA3-E9AE1CB8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1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91220F74-07BC-2381-87FC-9013DEB6C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1" y="3958839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20">
            <a:extLst>
              <a:ext uri="{FF2B5EF4-FFF2-40B4-BE49-F238E27FC236}">
                <a16:creationId xmlns:a16="http://schemas.microsoft.com/office/drawing/2014/main" id="{F97EE0B7-D4AA-2E43-DE0B-2113042B0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361" y="4966095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NZIS</a:t>
            </a:r>
          </a:p>
        </p:txBody>
      </p:sp>
      <p:sp>
        <p:nvSpPr>
          <p:cNvPr id="14" name="Šipka: obousměrná svislá 13">
            <a:extLst>
              <a:ext uri="{FF2B5EF4-FFF2-40B4-BE49-F238E27FC236}">
                <a16:creationId xmlns:a16="http://schemas.microsoft.com/office/drawing/2014/main" id="{033E4BCB-D94D-563A-1FF8-A5787941178D}"/>
              </a:ext>
            </a:extLst>
          </p:cNvPr>
          <p:cNvSpPr/>
          <p:nvPr/>
        </p:nvSpPr>
        <p:spPr>
          <a:xfrm rot="2916197">
            <a:off x="1944814" y="3809754"/>
            <a:ext cx="285698" cy="1370405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57B2D49-8B71-1FB7-06E3-AF426133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505C787A-A486-7757-8DF2-C27F316B6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sp>
        <p:nvSpPr>
          <p:cNvPr id="21" name="Šipka: ohnutá 20">
            <a:extLst>
              <a:ext uri="{FF2B5EF4-FFF2-40B4-BE49-F238E27FC236}">
                <a16:creationId xmlns:a16="http://schemas.microsoft.com/office/drawing/2014/main" id="{AF80995D-B168-73AE-E359-6C5897EB7A31}"/>
              </a:ext>
            </a:extLst>
          </p:cNvPr>
          <p:cNvSpPr/>
          <p:nvPr/>
        </p:nvSpPr>
        <p:spPr>
          <a:xfrm rot="10800000" flipH="1">
            <a:off x="1490104" y="6099186"/>
            <a:ext cx="3778090" cy="64568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8F376E0B-CEF2-6D28-EA9C-F60F6C6BA069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E3D0961D-39EC-7EA0-D9E1-FB967CBC8E9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Šipka: obousměrná svislá 40">
            <a:extLst>
              <a:ext uri="{FF2B5EF4-FFF2-40B4-BE49-F238E27FC236}">
                <a16:creationId xmlns:a16="http://schemas.microsoft.com/office/drawing/2014/main" id="{64926285-6E2B-216C-EC26-7BF94D362605}"/>
              </a:ext>
            </a:extLst>
          </p:cNvPr>
          <p:cNvSpPr/>
          <p:nvPr/>
        </p:nvSpPr>
        <p:spPr>
          <a:xfrm rot="5400000">
            <a:off x="2000775" y="4834879"/>
            <a:ext cx="277662" cy="115810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Šipka doprava 23">
            <a:extLst>
              <a:ext uri="{FF2B5EF4-FFF2-40B4-BE49-F238E27FC236}">
                <a16:creationId xmlns:a16="http://schemas.microsoft.com/office/drawing/2014/main" id="{7C28FBDE-1D3F-1429-29F4-7482E34C742B}"/>
              </a:ext>
            </a:extLst>
          </p:cNvPr>
          <p:cNvSpPr/>
          <p:nvPr/>
        </p:nvSpPr>
        <p:spPr>
          <a:xfrm rot="7027138">
            <a:off x="6481120" y="4380467"/>
            <a:ext cx="1515327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C88E1993-AC41-3F71-0C69-08DFF6DEDEFC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Přímá spojnice se šipkou 45">
            <a:extLst>
              <a:ext uri="{FF2B5EF4-FFF2-40B4-BE49-F238E27FC236}">
                <a16:creationId xmlns:a16="http://schemas.microsoft.com/office/drawing/2014/main" id="{CE25AE3D-1CDB-5AB7-0CE4-8E602E61034F}"/>
              </a:ext>
            </a:extLst>
          </p:cNvPr>
          <p:cNvCxnSpPr>
            <a:cxnSpLocks/>
          </p:cNvCxnSpPr>
          <p:nvPr/>
        </p:nvCxnSpPr>
        <p:spPr>
          <a:xfrm flipH="1" flipV="1">
            <a:off x="646640" y="1056295"/>
            <a:ext cx="4921" cy="276757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73AECA25-5DA6-5D88-2DDD-50B68687410D}"/>
              </a:ext>
            </a:extLst>
          </p:cNvPr>
          <p:cNvCxnSpPr>
            <a:cxnSpLocks/>
          </p:cNvCxnSpPr>
          <p:nvPr/>
        </p:nvCxnSpPr>
        <p:spPr>
          <a:xfrm flipV="1">
            <a:off x="669569" y="950183"/>
            <a:ext cx="4464712" cy="9097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D75A5DA-A0D9-B1F8-DED1-429EB7E1F70D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5CEE89A2-DC4B-3296-AB7A-709A6CA1C703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32FBA836-2767-6668-C875-E97D8A2EFF5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01788BF-E037-93F2-64A6-35182BEB57CD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5EDE2356-E8CE-51CD-D3BE-CFFD939751C3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F7082ADC-516F-0B99-DEBA-D67B1769F47E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8F96BC15-5BC1-9C87-1A01-8CFD41421709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829D42-EC1E-13DF-D4DE-CE370F010075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CF5D1FD6-5221-BBAF-8618-DF1691A8E8C5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DD3E07E8-056E-CAF8-A404-2C82C93FC4FE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7F9B236B-A291-7DC2-541A-2003185BD96A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3CA86787-EFE0-5C7D-4BAC-215AA42FDE1A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2B7ABFB-1CC5-461E-23F4-3843D2AE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5587733C-9953-A067-DD4C-425D2B2B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4EE6B32B-1EEF-7F97-B8CB-97B8A04A0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1FFF0BD8-2F1F-D5AD-3348-F50B0D1B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F52499D5-55F2-7F31-006C-1FAAE6570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2" name="Text Box 20">
            <a:extLst>
              <a:ext uri="{FF2B5EF4-FFF2-40B4-BE49-F238E27FC236}">
                <a16:creationId xmlns:a16="http://schemas.microsoft.com/office/drawing/2014/main" id="{F3D19702-AFBA-632C-5FB1-37ADDAE2D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299" y="5896981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NZIP.cz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otevřená data</a:t>
            </a:r>
          </a:p>
        </p:txBody>
      </p:sp>
      <p:pic>
        <p:nvPicPr>
          <p:cNvPr id="23" name="Grafický objekt 22" descr="Internet se souvislou výplní">
            <a:extLst>
              <a:ext uri="{FF2B5EF4-FFF2-40B4-BE49-F238E27FC236}">
                <a16:creationId xmlns:a16="http://schemas.microsoft.com/office/drawing/2014/main" id="{DA0184DC-2570-5AE2-6E8D-B35CF83FB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447" y="5200114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26BD68AC-027D-CBA9-10E6-8F42438D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/>
          <a:p>
            <a:r>
              <a:rPr lang="cs-CZ"/>
              <a:t>Funkce propojení systémů v režimu „</a:t>
            </a:r>
            <a:r>
              <a:rPr lang="cs-CZ" err="1"/>
              <a:t>real</a:t>
            </a:r>
            <a:r>
              <a:rPr lang="cs-CZ"/>
              <a:t> </a:t>
            </a:r>
            <a:r>
              <a:rPr lang="cs-CZ" err="1"/>
              <a:t>time</a:t>
            </a:r>
            <a:r>
              <a:rPr lang="cs-CZ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8912683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D0F27C6-B6B8-F5C4-A7DA-DFEE86F0139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317" t="783" r="752" b="20938"/>
          <a:stretch/>
        </p:blipFill>
        <p:spPr>
          <a:xfrm>
            <a:off x="3332513" y="1903058"/>
            <a:ext cx="8056358" cy="3560671"/>
          </a:xfrm>
          <a:ln w="12700">
            <a:solidFill>
              <a:schemeClr val="tx1"/>
            </a:solidFill>
          </a:ln>
        </p:spPr>
      </p:pic>
      <p:pic>
        <p:nvPicPr>
          <p:cNvPr id="5122" name="Picture 2" descr="Informační linka 1221 – Ministerstvo zdravotnictví">
            <a:extLst>
              <a:ext uri="{FF2B5EF4-FFF2-40B4-BE49-F238E27FC236}">
                <a16:creationId xmlns:a16="http://schemas.microsoft.com/office/drawing/2014/main" id="{120DEAAF-234F-7095-4517-D765C8BCC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431" y="6070630"/>
            <a:ext cx="1216047" cy="78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0433C02-95CD-393B-C716-9E57E3160EA9}"/>
              </a:ext>
            </a:extLst>
          </p:cNvPr>
          <p:cNvSpPr txBox="1">
            <a:spLocks/>
          </p:cNvSpPr>
          <p:nvPr/>
        </p:nvSpPr>
        <p:spPr>
          <a:xfrm>
            <a:off x="3222350" y="5542882"/>
            <a:ext cx="7278353" cy="1055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případě potíží nebo dotazů k aplikaci </a:t>
            </a:r>
            <a:r>
              <a:rPr kumimoji="0" lang="cs-CZ" sz="2000" b="0" i="0" u="none" strike="noStrike" kern="1200" cap="none" spc="0" normalizeH="0" baseline="0" noProof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EZKarta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k dispozici také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informační linka MZ: 1221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A203CD9-F38C-DEC3-9FC9-FE20A4916E16}"/>
              </a:ext>
            </a:extLst>
          </p:cNvPr>
          <p:cNvSpPr txBox="1">
            <a:spLocks/>
          </p:cNvSpPr>
          <p:nvPr/>
        </p:nvSpPr>
        <p:spPr>
          <a:xfrm>
            <a:off x="3222350" y="1082391"/>
            <a:ext cx="7379258" cy="1055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Více informací o aplikaci EZKarta a jejím používání na </a:t>
            </a:r>
            <a:r>
              <a:rPr kumimoji="0" lang="cs-CZ" sz="2000" b="1" i="0" u="sng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https://www.nzip.cz/ezkarta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CCD1A2C4-1139-B0FE-501C-22D4A4C01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5" y="4127852"/>
            <a:ext cx="2201662" cy="220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5573B2EB-21E0-ADCC-E868-F82D283AE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5" y="1082391"/>
            <a:ext cx="2201662" cy="220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5468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2"/>
  <p:tag name="SLIDEFAB_EXPORTMOD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heme/theme1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Motiv Office">
  <a:themeElements>
    <a:clrScheme name="ÚZI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2F79"/>
      </a:accent1>
      <a:accent2>
        <a:srgbClr val="93A8CD"/>
      </a:accent2>
      <a:accent3>
        <a:srgbClr val="E32328"/>
      </a:accent3>
      <a:accent4>
        <a:srgbClr val="BBC747"/>
      </a:accent4>
      <a:accent5>
        <a:srgbClr val="7B3C8E"/>
      </a:accent5>
      <a:accent6>
        <a:srgbClr val="E6B03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Motiv Office">
  <a:themeElements>
    <a:clrScheme name="ONK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A8CA"/>
      </a:accent1>
      <a:accent2>
        <a:srgbClr val="D7D6BA"/>
      </a:accent2>
      <a:accent3>
        <a:srgbClr val="BF7405"/>
      </a:accent3>
      <a:accent4>
        <a:srgbClr val="E4E2DD"/>
      </a:accent4>
      <a:accent5>
        <a:srgbClr val="5B9BD5"/>
      </a:accent5>
      <a:accent6>
        <a:srgbClr val="FDE5C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R_ONKOLOG_PREZENTACE.pptx" id="{90C89F52-0AEE-48DE-B355-FC3D07728393}" vid="{7AE0C2B2-CAA5-4C40-996D-704F95FB501F}"/>
    </a:ext>
  </a:extLst>
</a:theme>
</file>

<file path=ppt/theme/theme6.xml><?xml version="1.0" encoding="utf-8"?>
<a:theme xmlns:a="http://schemas.openxmlformats.org/drawingml/2006/main" name="10_Motiv Office">
  <a:themeElements>
    <a:clrScheme name="UZIS-202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2F7A"/>
      </a:accent1>
      <a:accent2>
        <a:srgbClr val="93A8CD"/>
      </a:accent2>
      <a:accent3>
        <a:srgbClr val="DA2B47"/>
      </a:accent3>
      <a:accent4>
        <a:srgbClr val="BBC747"/>
      </a:accent4>
      <a:accent5>
        <a:srgbClr val="7B3C8E"/>
      </a:accent5>
      <a:accent6>
        <a:srgbClr val="E6B03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kez-prezentace.potx" id="{40404480-7819-4DE8-8445-B1E4C88A4453}" vid="{7F1F1124-C64A-4514-A008-31F1505955CE}"/>
    </a:ext>
  </a:extLst>
</a:theme>
</file>

<file path=ppt/theme/theme7.xml><?xml version="1.0" encoding="utf-8"?>
<a:theme xmlns:a="http://schemas.openxmlformats.org/drawingml/2006/main" name="3_Motiv Office">
  <a:themeElements>
    <a:clrScheme name="UZIS-202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2F7A"/>
      </a:accent1>
      <a:accent2>
        <a:srgbClr val="93A8CD"/>
      </a:accent2>
      <a:accent3>
        <a:srgbClr val="DA2B47"/>
      </a:accent3>
      <a:accent4>
        <a:srgbClr val="BBC747"/>
      </a:accent4>
      <a:accent5>
        <a:srgbClr val="7B3C8E"/>
      </a:accent5>
      <a:accent6>
        <a:srgbClr val="E6B03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sc-prezentace-cz.pptx" id="{51392DF6-9C5D-41B7-A72A-2D016CF2D798}" vid="{11C299F8-A47A-4F49-BCCF-7C9A9D6BD188}"/>
    </a:ext>
  </a:extLst>
</a:theme>
</file>

<file path=ppt/theme/theme8.xml><?xml version="1.0" encoding="utf-8"?>
<a:theme xmlns:a="http://schemas.openxmlformats.org/drawingml/2006/main" name="7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Motiv Office">
  <a:themeElements>
    <a:clrScheme name="NR REPRODUKT ZDRAV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5097F"/>
      </a:accent1>
      <a:accent2>
        <a:srgbClr val="413789"/>
      </a:accent2>
      <a:accent3>
        <a:srgbClr val="CBDC38"/>
      </a:accent3>
      <a:accent4>
        <a:srgbClr val="0B73B5"/>
      </a:accent4>
      <a:accent5>
        <a:srgbClr val="FFC221"/>
      </a:accent5>
      <a:accent6>
        <a:srgbClr val="7671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Motiv Office">
  <a:themeElements>
    <a:clrScheme name="VACC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B2925"/>
      </a:accent1>
      <a:accent2>
        <a:srgbClr val="14377B"/>
      </a:accent2>
      <a:accent3>
        <a:srgbClr val="DB7925"/>
      </a:accent3>
      <a:accent4>
        <a:srgbClr val="178084"/>
      </a:accent4>
      <a:accent5>
        <a:srgbClr val="B9990D"/>
      </a:accent5>
      <a:accent6>
        <a:srgbClr val="1DAC2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6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NCEZ - šablona - negativ" id="{55A6B1BC-B60F-49D7-AB2A-2DB69C12DE6C}" vid="{C7971EEF-E641-47AF-B47D-F748744A232C}"/>
    </a:ext>
  </a:extLst>
</a:theme>
</file>

<file path=ppt/theme/theme1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UZIS-2023">
    <a:dk1>
      <a:srgbClr val="000000"/>
    </a:dk1>
    <a:lt1>
      <a:srgbClr val="FFFFFF"/>
    </a:lt1>
    <a:dk2>
      <a:srgbClr val="44546A"/>
    </a:dk2>
    <a:lt2>
      <a:srgbClr val="E7E6E6"/>
    </a:lt2>
    <a:accent1>
      <a:srgbClr val="2C2F7A"/>
    </a:accent1>
    <a:accent2>
      <a:srgbClr val="93A8CD"/>
    </a:accent2>
    <a:accent3>
      <a:srgbClr val="DA2B47"/>
    </a:accent3>
    <a:accent4>
      <a:srgbClr val="BBC747"/>
    </a:accent4>
    <a:accent5>
      <a:srgbClr val="7B3C8E"/>
    </a:accent5>
    <a:accent6>
      <a:srgbClr val="E6B03C"/>
    </a:accent6>
    <a:hlink>
      <a:srgbClr val="0563C1"/>
    </a:hlink>
    <a:folHlink>
      <a:srgbClr val="954F72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700204-262a-425a-ae04-b9ca9c5c8bcf">
      <Terms xmlns="http://schemas.microsoft.com/office/infopath/2007/PartnerControls"/>
    </lcf76f155ced4ddcb4097134ff3c332f>
    <TaxCatchAll xmlns="d6e22fb5-63d1-4ef2-a325-8174ca86b54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407BE289197E64BB131B0993216D2C1" ma:contentTypeVersion="10" ma:contentTypeDescription="Vytvoří nový dokument" ma:contentTypeScope="" ma:versionID="9173acebfa3c513f6a8e60bfa2611507">
  <xsd:schema xmlns:xsd="http://www.w3.org/2001/XMLSchema" xmlns:xs="http://www.w3.org/2001/XMLSchema" xmlns:p="http://schemas.microsoft.com/office/2006/metadata/properties" xmlns:ns2="84700204-262a-425a-ae04-b9ca9c5c8bcf" xmlns:ns3="d6e22fb5-63d1-4ef2-a325-8174ca86b54f" targetNamespace="http://schemas.microsoft.com/office/2006/metadata/properties" ma:root="true" ma:fieldsID="bc978dab826accb273db4a9c86021554" ns2:_="" ns3:_="">
    <xsd:import namespace="84700204-262a-425a-ae04-b9ca9c5c8bcf"/>
    <xsd:import namespace="d6e22fb5-63d1-4ef2-a325-8174ca86b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00204-262a-425a-ae04-b9ca9c5c8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e22fb5-63d1-4ef2-a325-8174ca86b5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2b81338-bf32-49b4-a028-a5893881a8fe}" ma:internalName="TaxCatchAll" ma:showField="CatchAllData" ma:web="d6e22fb5-63d1-4ef2-a325-8174ca86b5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CE48BE-0229-459F-BC4A-9F6BAD64C9E5}">
  <ds:schemaRefs>
    <ds:schemaRef ds:uri="1b17005a-0466-4288-8aca-3fd0287c9b58"/>
    <ds:schemaRef ds:uri="84700204-262a-425a-ae04-b9ca9c5c8bcf"/>
    <ds:schemaRef ds:uri="d6e22fb5-63d1-4ef2-a325-8174ca86b54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F94E199-C6A9-45EA-AAAC-8A93A1E3D0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F99A62-3229-4E79-807D-B8652B26A147}">
  <ds:schemaRefs>
    <ds:schemaRef ds:uri="84700204-262a-425a-ae04-b9ca9c5c8bcf"/>
    <ds:schemaRef ds:uri="d6e22fb5-63d1-4ef2-a325-8174ca86b5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4958</Words>
  <Application>Microsoft Office PowerPoint</Application>
  <PresentationFormat>Širokoúhlá obrazovka</PresentationFormat>
  <Paragraphs>675</Paragraphs>
  <Slides>55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13</vt:i4>
      </vt:variant>
      <vt:variant>
        <vt:lpstr>Nadpisy snímků</vt:lpstr>
      </vt:variant>
      <vt:variant>
        <vt:i4>55</vt:i4>
      </vt:variant>
    </vt:vector>
  </HeadingPairs>
  <TitlesOfParts>
    <vt:vector size="78" baseType="lpstr">
      <vt:lpstr>Arial</vt:lpstr>
      <vt:lpstr>Arial,Sans-Serif</vt:lpstr>
      <vt:lpstr>Calibri</vt:lpstr>
      <vt:lpstr>Calibri Light</vt:lpstr>
      <vt:lpstr>Garamond</vt:lpstr>
      <vt:lpstr>GillSans</vt:lpstr>
      <vt:lpstr>Segoe UI</vt:lpstr>
      <vt:lpstr>Times New Roman</vt:lpstr>
      <vt:lpstr>Wingdings</vt:lpstr>
      <vt:lpstr>Wingdings,Sans-Serif</vt:lpstr>
      <vt:lpstr>sablona_prezentace</vt:lpstr>
      <vt:lpstr>Motiv Office</vt:lpstr>
      <vt:lpstr>4_Motiv Office</vt:lpstr>
      <vt:lpstr>8_Motiv Office</vt:lpstr>
      <vt:lpstr>9_Motiv Office</vt:lpstr>
      <vt:lpstr>10_Motiv Office</vt:lpstr>
      <vt:lpstr>3_Motiv Office</vt:lpstr>
      <vt:lpstr>7_Motiv Office</vt:lpstr>
      <vt:lpstr>11_Motiv Office</vt:lpstr>
      <vt:lpstr>5_Motiv Office</vt:lpstr>
      <vt:lpstr>2_Motiv Office</vt:lpstr>
      <vt:lpstr>12_Motiv Office</vt:lpstr>
      <vt:lpstr>16_Motiv Office</vt:lpstr>
      <vt:lpstr>Bilanční tisková konference k činnosti Ministerstva zdravotnictví v roce 2024</vt:lpstr>
      <vt:lpstr>Kroky na podporu prevence a hlavní úspěchy letošního roku + lehký výhled na rok následující  Klíčové reformy Ministerstva zdravotnictví</vt:lpstr>
      <vt:lpstr>Další kroky Ministerstva zdravotnictví</vt:lpstr>
      <vt:lpstr>Řešení dostupnosti léčiv</vt:lpstr>
      <vt:lpstr>Řešení dostupnosti léčiv</vt:lpstr>
      <vt:lpstr>Řešení dostupnosti léčiv na evropské úrovni</vt:lpstr>
      <vt:lpstr>Změna systému sledování započitatelných doplatků</vt:lpstr>
      <vt:lpstr>Konec preskripčního omezení L léčiv (od 1. 7. 2024)</vt:lpstr>
      <vt:lpstr>Plnění prosincové dohody</vt:lpstr>
      <vt:lpstr>Plnění prosincové dohody</vt:lpstr>
      <vt:lpstr>Zákon o sociálně zdravotním pomezí </vt:lpstr>
      <vt:lpstr>Podpora paliativní péče </vt:lpstr>
      <vt:lpstr>Zákon o ochraně veřejného zdraví</vt:lpstr>
      <vt:lpstr>Zákon o ochraně veřejného zdraví_2</vt:lpstr>
      <vt:lpstr>Rada vlády pro veřejné zdraví </vt:lpstr>
      <vt:lpstr>MPS pro institucionální stravování</vt:lpstr>
      <vt:lpstr>MPS pro rozvoj pohybových aktivit</vt:lpstr>
      <vt:lpstr>Hygienická služba - Povodně 2024_1</vt:lpstr>
      <vt:lpstr>Hygienická služba - Povodně 2024_2</vt:lpstr>
      <vt:lpstr>Očkování </vt:lpstr>
      <vt:lpstr>Prezentace aplikace PowerPoint</vt:lpstr>
      <vt:lpstr>Role a aktivity národního screeningového centra</vt:lpstr>
      <vt:lpstr>Dlouhodobé onkologické screeningy jsou nadále silně podporovány. Úspěchem je klesající mortalita tří preventabilních nádorů. </vt:lpstr>
      <vt:lpstr>Počet pozitivních nálezů ve screeningových programech svědčí  o záchraně velkého množství lidských životů </vt:lpstr>
      <vt:lpstr>Počet pozitivních nálezů ve screeningových programech svědčí  o záchraně velkého množství lidských životů </vt:lpstr>
      <vt:lpstr>Screeningové programy jsou vybaveny novým systémem sledování dostupnosti péče, výkonnosti a kvality. Nedostatky sítě se průběžné řeší  ve spolupráci se samosprávami. </vt:lpstr>
      <vt:lpstr>Je posilována komunikace s laickou veřejností, screeningy mají své vlastní portály, jsou publikována otevřená data </vt:lpstr>
      <vt:lpstr>Prezentace aplikace PowerPoint</vt:lpstr>
      <vt:lpstr>Prezentace aplikace PowerPoint</vt:lpstr>
      <vt:lpstr>Prezentace aplikace PowerPoint</vt:lpstr>
      <vt:lpstr>Národní program prevence obezity dětí  BE FIT 24 (1.1. 2024 - 31. 12. 2026)</vt:lpstr>
      <vt:lpstr>Screening aaa</vt:lpstr>
      <vt:lpstr>Prezentace aplikace PowerPoint</vt:lpstr>
      <vt:lpstr>Podpora kvality péče: vybrané projekty </vt:lpstr>
      <vt:lpstr>Příklad: otevřená data o počtech výkonů a další datové souhrny poskytovatelů  akutní lůžkové péče</vt:lpstr>
      <vt:lpstr>VÝZNAMNÉ KROKY V POSÍLENÍ MEDICÍNY  ZALOŽENÉ NA DŮKAZECH </vt:lpstr>
      <vt:lpstr>Nově založená významná mezinárodní centra v ČR</vt:lpstr>
      <vt:lpstr>MEZINÁRODNÍ KONGRES Global Evidence Summit 2024 PRAGUE, SEPTEMBER 10 – 14, 2024</vt:lpstr>
      <vt:lpstr>2. NÁRODNÍ Konference NIKEZ Praha,  O2 universum,  9.–10. září 2024  </vt:lpstr>
      <vt:lpstr>Recenzní posudky</vt:lpstr>
      <vt:lpstr>Centrální evidence NIKEZ</vt:lpstr>
      <vt:lpstr>Centrální evidence publikuje DP/OD v jednotné a  strukturované podobě</vt:lpstr>
      <vt:lpstr>Nově Dokončená operativní doporučení publikovaná v Centrální Evidenci</vt:lpstr>
      <vt:lpstr>Nově Dokončené souhrny důkazů publikované v centrální evidenci</vt:lpstr>
      <vt:lpstr>Harmonogram dalších publikací DP/OD pro rok 2025 </vt:lpstr>
      <vt:lpstr>Prezentace aplikace PowerPoint</vt:lpstr>
      <vt:lpstr>Nové datové zpravodajství  Národního zdravotnického informačního systému </vt:lpstr>
      <vt:lpstr>Ukázka výstupů: Národní kardiologický informační systém</vt:lpstr>
      <vt:lpstr>Prezentace aplikace PowerPoint</vt:lpstr>
      <vt:lpstr>Prezentace aplikace PowerPoint</vt:lpstr>
      <vt:lpstr>Funkce propojení systémů v režimu „real time“</vt:lpstr>
      <vt:lpstr>Funkce propojení systémů v režimu „real time“</vt:lpstr>
      <vt:lpstr>Funkce propojení systémů v režimu „real time“</vt:lpstr>
      <vt:lpstr>Funkce propojení systémů v režimu „real time“</vt:lpstr>
      <vt:lpstr>Prezentace aplikace PowerPoint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Novela zákona o léčivech č. 456/2023 Sb.</dc:title>
  <dc:creator>Novotný Martin, Mgr.</dc:creator>
  <cp:lastModifiedBy>Jana Dobra</cp:lastModifiedBy>
  <cp:revision>5</cp:revision>
  <cp:lastPrinted>2024-07-23T09:59:01Z</cp:lastPrinted>
  <dcterms:created xsi:type="dcterms:W3CDTF">2024-05-27T11:17:18Z</dcterms:created>
  <dcterms:modified xsi:type="dcterms:W3CDTF">2024-12-18T12:00:26Z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0x0101007407BE289197E64BB131B0993216D2C1</vt:lpwstr>
  </property>
  <property fmtid="{D5CDD505-2E9C-101B-9397-08002B2CF9AE}" pid="3" name="MediaServiceImageTags">
    <vt:lpwstr/>
  </property>
</Properties>
</file>