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311" r:id="rId5"/>
    <p:sldId id="916" r:id="rId6"/>
    <p:sldId id="915" r:id="rId7"/>
    <p:sldId id="929" r:id="rId8"/>
    <p:sldId id="332" r:id="rId9"/>
    <p:sldId id="333" r:id="rId10"/>
    <p:sldId id="923" r:id="rId11"/>
    <p:sldId id="924" r:id="rId12"/>
    <p:sldId id="927" r:id="rId13"/>
    <p:sldId id="926" r:id="rId14"/>
    <p:sldId id="928" r:id="rId15"/>
    <p:sldId id="930" r:id="rId16"/>
    <p:sldId id="334" r:id="rId17"/>
    <p:sldId id="343" r:id="rId18"/>
    <p:sldId id="922" r:id="rId19"/>
    <p:sldId id="344" r:id="rId20"/>
    <p:sldId id="337" r:id="rId21"/>
    <p:sldId id="339" r:id="rId22"/>
    <p:sldId id="919" r:id="rId23"/>
    <p:sldId id="323" r:id="rId24"/>
  </p:sldIdLst>
  <p:sldSz cx="12192000" cy="6858000"/>
  <p:notesSz cx="6797675" cy="992663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46FB67-4AE6-0AE1-649E-67FC2C3A9931}" v="12" dt="2024-07-22T12:18:20.335"/>
    <p1510:client id="{5D065C1C-07B6-CB5A-E61E-C92C2EBC5734}" v="5" dt="2024-07-22T15:25:15.015"/>
    <p1510:client id="{6D320EFA-03EE-9D0F-5A02-A4524D408FBE}" v="167" dt="2024-07-23T08:09:43.516"/>
    <p1510:client id="{90CE90B1-B525-5149-D7AE-2028762F0C67}" v="2087" dt="2024-07-22T14:47:11.019"/>
    <p1510:client id="{BD29AE1E-547E-4F0E-9EBF-DF786ADDAB39}" v="1518" vWet="1520" dt="2024-07-22T13:28:01.596"/>
    <p1510:client id="{E1B1821B-612A-2781-6FCB-E9B63DA1BD1F}" v="2" dt="2024-07-22T15:35:58.525"/>
    <p1510:client id="{E3268734-52B9-4B13-8E96-1D1ADC2D712E}" v="2184" dt="2024-07-22T13:37:43.4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62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3B200F1-B43E-4BC1-B3CC-2170CD95B06B}" type="datetimeFigureOut">
              <a:rPr lang="cs-CZ" smtClean="0"/>
              <a:t>23.07.2024</a:t>
            </a:fld>
            <a:endParaRPr lang="cs-CZ"/>
          </a:p>
        </p:txBody>
      </p:sp>
      <p:sp>
        <p:nvSpPr>
          <p:cNvPr id="4" name="Zástupný symbol pro obrázek snímk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357E366-1E37-4550-A8B8-AEEF67987589}" type="slidenum">
              <a:rPr lang="cs-CZ" smtClean="0"/>
              <a:t>‹#›</a:t>
            </a:fld>
            <a:endParaRPr lang="cs-CZ"/>
          </a:p>
        </p:txBody>
      </p:sp>
    </p:spTree>
    <p:extLst>
      <p:ext uri="{BB962C8B-B14F-4D97-AF65-F5344CB8AC3E}">
        <p14:creationId xmlns:p14="http://schemas.microsoft.com/office/powerpoint/2010/main" val="645223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4" name="Rectangle 8"/>
          <p:cNvSpPr>
            <a:spLocks noChangeArrowheads="1"/>
          </p:cNvSpPr>
          <p:nvPr/>
        </p:nvSpPr>
        <p:spPr bwMode="auto">
          <a:xfrm>
            <a:off x="-16933" y="1968500"/>
            <a:ext cx="12208933" cy="48895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sz="3400">
              <a:solidFill>
                <a:srgbClr val="003D61"/>
              </a:solidFill>
              <a:latin typeface="Garamond" pitchFamily="18" charset="0"/>
            </a:endParaRPr>
          </a:p>
        </p:txBody>
      </p:sp>
      <p:pic>
        <p:nvPicPr>
          <p:cNvPr id="5" name="Picture 9" descr="logo_mz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600" y="682626"/>
            <a:ext cx="8983133"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pp_titul_podtis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9138"/>
            <a:ext cx="1083733" cy="486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3090" name="Rectangle 2"/>
          <p:cNvSpPr>
            <a:spLocks noGrp="1" noChangeArrowheads="1"/>
          </p:cNvSpPr>
          <p:nvPr>
            <p:ph type="ctrTitle"/>
          </p:nvPr>
        </p:nvSpPr>
        <p:spPr>
          <a:xfrm>
            <a:off x="1644651" y="2463800"/>
            <a:ext cx="9059333" cy="2189163"/>
          </a:xfrm>
        </p:spPr>
        <p:txBody>
          <a:bodyPr anchor="t"/>
          <a:lstStyle>
            <a:lvl1pPr>
              <a:defRPr/>
            </a:lvl1pPr>
          </a:lstStyle>
          <a:p>
            <a:r>
              <a:rPr lang="cs-CZ"/>
              <a:t>KLEPNUTÍM LZE UPRAVIT STYL PŘEDLOHY NADPISŮ.</a:t>
            </a:r>
          </a:p>
        </p:txBody>
      </p:sp>
      <p:sp>
        <p:nvSpPr>
          <p:cNvPr id="473091" name="Rectangle 3"/>
          <p:cNvSpPr>
            <a:spLocks noGrp="1" noChangeArrowheads="1"/>
          </p:cNvSpPr>
          <p:nvPr>
            <p:ph type="subTitle" idx="1"/>
          </p:nvPr>
        </p:nvSpPr>
        <p:spPr>
          <a:xfrm>
            <a:off x="1644651" y="4857751"/>
            <a:ext cx="9059333" cy="1235075"/>
          </a:xfrm>
        </p:spPr>
        <p:txBody>
          <a:bodyPr/>
          <a:lstStyle>
            <a:lvl1pPr>
              <a:defRPr sz="1600" b="0">
                <a:solidFill>
                  <a:schemeClr val="bg1"/>
                </a:solidFill>
              </a:defRPr>
            </a:lvl1pPr>
          </a:lstStyle>
          <a:p>
            <a:r>
              <a:rPr lang="cs-CZ"/>
              <a:t>Klepnutím lze upravit styl předlohy podnadpisů.</a:t>
            </a:r>
          </a:p>
        </p:txBody>
      </p:sp>
      <p:sp>
        <p:nvSpPr>
          <p:cNvPr id="7" name="Rectangle 4"/>
          <p:cNvSpPr>
            <a:spLocks noGrp="1" noChangeArrowheads="1"/>
          </p:cNvSpPr>
          <p:nvPr>
            <p:ph type="dt" sz="half" idx="10"/>
          </p:nvPr>
        </p:nvSpPr>
        <p:spPr>
          <a:xfrm>
            <a:off x="1627717" y="6245225"/>
            <a:ext cx="1826683" cy="476250"/>
          </a:xfrm>
        </p:spPr>
        <p:txBody>
          <a:bodyPr/>
          <a:lstStyle>
            <a:lvl1pPr fontAlgn="auto">
              <a:spcBef>
                <a:spcPts val="0"/>
              </a:spcBef>
              <a:spcAft>
                <a:spcPts val="0"/>
              </a:spcAft>
              <a:defRPr>
                <a:solidFill>
                  <a:srgbClr val="FFFFFF"/>
                </a:solidFill>
                <a:latin typeface="Arial" charset="0"/>
              </a:defRPr>
            </a:lvl1pPr>
          </a:lstStyle>
          <a:p>
            <a:pPr>
              <a:defRPr/>
            </a:pPr>
            <a:endParaRPr lang="cs-CZ"/>
          </a:p>
        </p:txBody>
      </p:sp>
      <p:sp>
        <p:nvSpPr>
          <p:cNvPr id="8" name="Rectangle 5"/>
          <p:cNvSpPr>
            <a:spLocks noGrp="1" noChangeArrowheads="1"/>
          </p:cNvSpPr>
          <p:nvPr>
            <p:ph type="ftr" sz="quarter" idx="11"/>
          </p:nvPr>
        </p:nvSpPr>
        <p:spPr>
          <a:xfrm>
            <a:off x="3888317" y="6245225"/>
            <a:ext cx="3860800" cy="476250"/>
          </a:xfrm>
        </p:spPr>
        <p:txBody>
          <a:bodyPr/>
          <a:lstStyle>
            <a:lvl1pPr fontAlgn="auto">
              <a:spcBef>
                <a:spcPts val="0"/>
              </a:spcBef>
              <a:spcAft>
                <a:spcPts val="0"/>
              </a:spcAft>
              <a:defRPr>
                <a:solidFill>
                  <a:srgbClr val="FFFFFF"/>
                </a:solidFill>
              </a:defRPr>
            </a:lvl1pPr>
          </a:lstStyle>
          <a:p>
            <a:pPr>
              <a:defRPr/>
            </a:pPr>
            <a:endParaRPr lang="cs-CZ"/>
          </a:p>
        </p:txBody>
      </p:sp>
      <p:sp>
        <p:nvSpPr>
          <p:cNvPr id="9" name="Rectangle 6"/>
          <p:cNvSpPr>
            <a:spLocks noGrp="1" noChangeArrowheads="1"/>
          </p:cNvSpPr>
          <p:nvPr>
            <p:ph type="sldNum" sz="quarter" idx="12"/>
          </p:nvPr>
        </p:nvSpPr>
        <p:spPr/>
        <p:txBody>
          <a:bodyPr/>
          <a:lstStyle>
            <a:lvl1pPr fontAlgn="auto">
              <a:spcBef>
                <a:spcPts val="0"/>
              </a:spcBef>
              <a:spcAft>
                <a:spcPts val="0"/>
              </a:spcAft>
              <a:defRPr>
                <a:solidFill>
                  <a:srgbClr val="FFFFFF"/>
                </a:solidFill>
              </a:defRPr>
            </a:lvl1pPr>
          </a:lstStyle>
          <a:p>
            <a:pPr>
              <a:defRPr/>
            </a:pPr>
            <a:fld id="{0E11A425-13E0-4968-A5C7-A50DBA409936}" type="slidenum">
              <a:rPr lang="cs-CZ"/>
              <a:pPr>
                <a:defRPr/>
              </a:pPr>
              <a:t>‹#›</a:t>
            </a:fld>
            <a:endParaRPr lang="cs-CZ"/>
          </a:p>
        </p:txBody>
      </p:sp>
    </p:spTree>
    <p:extLst>
      <p:ext uri="{BB962C8B-B14F-4D97-AF65-F5344CB8AC3E}">
        <p14:creationId xmlns:p14="http://schemas.microsoft.com/office/powerpoint/2010/main" val="993324811"/>
      </p:ext>
    </p:extLst>
  </p:cSld>
  <p:clrMapOvr>
    <a:masterClrMapping/>
  </p:clrMapOvr>
  <p:transition>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BE9E75DB-73CE-4652-BAF2-BAB3859495CD}" type="slidenum">
              <a:rPr lang="cs-CZ"/>
              <a:pPr>
                <a:defRPr/>
              </a:pPr>
              <a:t>‹#›</a:t>
            </a:fld>
            <a:endParaRPr lang="cs-CZ"/>
          </a:p>
        </p:txBody>
      </p:sp>
    </p:spTree>
    <p:extLst>
      <p:ext uri="{BB962C8B-B14F-4D97-AF65-F5344CB8AC3E}">
        <p14:creationId xmlns:p14="http://schemas.microsoft.com/office/powerpoint/2010/main" val="2160367934"/>
      </p:ext>
    </p:extLst>
  </p:cSld>
  <p:clrMapOvr>
    <a:masterClrMapping/>
  </p:clrMapOvr>
  <p:transition>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963084" y="4406901"/>
            <a:ext cx="103632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9C7596D2-434F-4DB9-8247-CCD1250957E4}" type="slidenum">
              <a:rPr lang="cs-CZ"/>
              <a:pPr>
                <a:defRPr/>
              </a:pPr>
              <a:t>‹#›</a:t>
            </a:fld>
            <a:endParaRPr lang="cs-CZ"/>
          </a:p>
        </p:txBody>
      </p:sp>
    </p:spTree>
    <p:extLst>
      <p:ext uri="{BB962C8B-B14F-4D97-AF65-F5344CB8AC3E}">
        <p14:creationId xmlns:p14="http://schemas.microsoft.com/office/powerpoint/2010/main" val="3097584392"/>
      </p:ext>
    </p:extLst>
  </p:cSld>
  <p:clrMapOvr>
    <a:masterClrMapping/>
  </p:clrMapOvr>
  <p:transition>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1644651" y="1600201"/>
            <a:ext cx="442806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275917" y="1600201"/>
            <a:ext cx="442806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2C67F21A-C1E9-4FA3-AC87-856A31EE3CB1}" type="slidenum">
              <a:rPr lang="cs-CZ"/>
              <a:pPr>
                <a:defRPr/>
              </a:pPr>
              <a:t>‹#›</a:t>
            </a:fld>
            <a:endParaRPr lang="cs-CZ"/>
          </a:p>
        </p:txBody>
      </p:sp>
    </p:spTree>
    <p:extLst>
      <p:ext uri="{BB962C8B-B14F-4D97-AF65-F5344CB8AC3E}">
        <p14:creationId xmlns:p14="http://schemas.microsoft.com/office/powerpoint/2010/main" val="113650198"/>
      </p:ext>
    </p:extLst>
  </p:cSld>
  <p:clrMapOvr>
    <a:masterClrMapping/>
  </p:clrMapOvr>
  <p:transition>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609600" y="274638"/>
            <a:ext cx="10972800" cy="1143000"/>
          </a:xfrm>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9"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795B2EB4-6AB5-4535-A4D6-0D68FB1566A2}" type="slidenum">
              <a:rPr lang="cs-CZ"/>
              <a:pPr>
                <a:defRPr/>
              </a:pPr>
              <a:t>‹#›</a:t>
            </a:fld>
            <a:endParaRPr lang="cs-CZ"/>
          </a:p>
        </p:txBody>
      </p:sp>
    </p:spTree>
    <p:extLst>
      <p:ext uri="{BB962C8B-B14F-4D97-AF65-F5344CB8AC3E}">
        <p14:creationId xmlns:p14="http://schemas.microsoft.com/office/powerpoint/2010/main" val="2437367119"/>
      </p:ext>
    </p:extLst>
  </p:cSld>
  <p:clrMapOvr>
    <a:masterClrMapping/>
  </p:clrMapOvr>
  <p:transition>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5"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D0BB3F50-27B6-4489-914C-4A6DC109A06C}" type="slidenum">
              <a:rPr lang="cs-CZ"/>
              <a:pPr>
                <a:defRPr/>
              </a:pPr>
              <a:t>‹#›</a:t>
            </a:fld>
            <a:endParaRPr lang="cs-CZ"/>
          </a:p>
        </p:txBody>
      </p:sp>
    </p:spTree>
    <p:extLst>
      <p:ext uri="{BB962C8B-B14F-4D97-AF65-F5344CB8AC3E}">
        <p14:creationId xmlns:p14="http://schemas.microsoft.com/office/powerpoint/2010/main" val="3037677163"/>
      </p:ext>
    </p:extLst>
  </p:cSld>
  <p:clrMapOvr>
    <a:masterClrMapping/>
  </p:clrMapOvr>
  <p:transition>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AC6BAA2D-AD7D-412A-B902-4FA0516E617A}" type="slidenum">
              <a:rPr lang="cs-CZ"/>
              <a:pPr>
                <a:defRPr/>
              </a:pPr>
              <a:t>‹#›</a:t>
            </a:fld>
            <a:endParaRPr lang="cs-CZ"/>
          </a:p>
        </p:txBody>
      </p:sp>
    </p:spTree>
    <p:extLst>
      <p:ext uri="{BB962C8B-B14F-4D97-AF65-F5344CB8AC3E}">
        <p14:creationId xmlns:p14="http://schemas.microsoft.com/office/powerpoint/2010/main" val="1263503074"/>
      </p:ext>
    </p:extLst>
  </p:cSld>
  <p:clrMapOvr>
    <a:masterClrMapping/>
  </p:clrMapOvr>
  <p:transition>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09601" y="273050"/>
            <a:ext cx="4011084"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25AC9510-E34B-4EC7-A9AD-55639C6FE1C9}" type="slidenum">
              <a:rPr lang="cs-CZ"/>
              <a:pPr>
                <a:defRPr/>
              </a:pPr>
              <a:t>‹#›</a:t>
            </a:fld>
            <a:endParaRPr lang="cs-CZ"/>
          </a:p>
        </p:txBody>
      </p:sp>
    </p:spTree>
    <p:extLst>
      <p:ext uri="{BB962C8B-B14F-4D97-AF65-F5344CB8AC3E}">
        <p14:creationId xmlns:p14="http://schemas.microsoft.com/office/powerpoint/2010/main" val="173388095"/>
      </p:ext>
    </p:extLst>
  </p:cSld>
  <p:clrMapOvr>
    <a:masterClrMapping/>
  </p:clrMapOvr>
  <p:transition>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389717" y="4800600"/>
            <a:ext cx="73152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E0E696D1-4A57-44FA-A4AF-1CBCAF03C208}" type="slidenum">
              <a:rPr lang="cs-CZ"/>
              <a:pPr>
                <a:defRPr/>
              </a:pPr>
              <a:t>‹#›</a:t>
            </a:fld>
            <a:endParaRPr lang="cs-CZ"/>
          </a:p>
        </p:txBody>
      </p:sp>
    </p:spTree>
    <p:extLst>
      <p:ext uri="{BB962C8B-B14F-4D97-AF65-F5344CB8AC3E}">
        <p14:creationId xmlns:p14="http://schemas.microsoft.com/office/powerpoint/2010/main" val="1836455147"/>
      </p:ext>
    </p:extLst>
  </p:cSld>
  <p:clrMapOvr>
    <a:masterClrMapping/>
  </p:clrMapOvr>
  <p:transition>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F3C95631-9C44-4173-BF8B-AC063FAF2072}" type="slidenum">
              <a:rPr lang="cs-CZ"/>
              <a:pPr>
                <a:defRPr/>
              </a:pPr>
              <a:t>‹#›</a:t>
            </a:fld>
            <a:endParaRPr lang="cs-CZ"/>
          </a:p>
        </p:txBody>
      </p:sp>
    </p:spTree>
    <p:extLst>
      <p:ext uri="{BB962C8B-B14F-4D97-AF65-F5344CB8AC3E}">
        <p14:creationId xmlns:p14="http://schemas.microsoft.com/office/powerpoint/2010/main" val="1783111474"/>
      </p:ext>
    </p:extLst>
  </p:cSld>
  <p:clrMapOvr>
    <a:masterClrMapping/>
  </p:clrMapOvr>
  <p:transition>
    <p:zoom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439152" y="1"/>
            <a:ext cx="2264833" cy="6126163"/>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1644651" y="1"/>
            <a:ext cx="6591300" cy="6126163"/>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E35B24D4-598E-475E-B259-E7522C23FD60}" type="slidenum">
              <a:rPr lang="cs-CZ"/>
              <a:pPr>
                <a:defRPr/>
              </a:pPr>
              <a:t>‹#›</a:t>
            </a:fld>
            <a:endParaRPr lang="cs-CZ"/>
          </a:p>
        </p:txBody>
      </p:sp>
    </p:spTree>
    <p:extLst>
      <p:ext uri="{BB962C8B-B14F-4D97-AF65-F5344CB8AC3E}">
        <p14:creationId xmlns:p14="http://schemas.microsoft.com/office/powerpoint/2010/main" val="2316714902"/>
      </p:ext>
    </p:extLst>
  </p:cSld>
  <p:clrMapOvr>
    <a:masterClrMapping/>
  </p:clrMapOvr>
  <p:transition>
    <p:zoom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914400" y="2130426"/>
            <a:ext cx="10363200" cy="1470025"/>
          </a:xfrm>
        </p:spPr>
        <p:txBody>
          <a:bodyPr/>
          <a:lstStyle/>
          <a:p>
            <a:r>
              <a:rPr lang="cs-CZ"/>
              <a:t>Klepnutím lze upravit styl předlohy nadpisů.</a:t>
            </a:r>
          </a:p>
        </p:txBody>
      </p:sp>
      <p:sp>
        <p:nvSpPr>
          <p:cNvPr id="3" name="Podnadpis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cs-CZ"/>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cs-CZ"/>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D2FF45D8-973D-4B0B-8813-173A52B56440}" type="slidenum">
              <a:rPr lang="cs-CZ"/>
              <a:pPr>
                <a:defRPr/>
              </a:pPr>
              <a:t>‹#›</a:t>
            </a:fld>
            <a:endParaRPr lang="cs-CZ"/>
          </a:p>
        </p:txBody>
      </p:sp>
    </p:spTree>
    <p:extLst>
      <p:ext uri="{BB962C8B-B14F-4D97-AF65-F5344CB8AC3E}">
        <p14:creationId xmlns:p14="http://schemas.microsoft.com/office/powerpoint/2010/main" val="377724791"/>
      </p:ext>
    </p:extLst>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9"/>
          <p:cNvSpPr>
            <a:spLocks noChangeArrowheads="1"/>
          </p:cNvSpPr>
          <p:nvPr/>
        </p:nvSpPr>
        <p:spPr bwMode="auto">
          <a:xfrm>
            <a:off x="4234" y="0"/>
            <a:ext cx="10699751" cy="10795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cs-CZ">
              <a:solidFill>
                <a:srgbClr val="FFFFFF"/>
              </a:solidFill>
              <a:latin typeface="Garamond" pitchFamily="18" charset="0"/>
            </a:endParaRPr>
          </a:p>
        </p:txBody>
      </p:sp>
      <p:sp>
        <p:nvSpPr>
          <p:cNvPr id="2051" name="Rectangle 2"/>
          <p:cNvSpPr>
            <a:spLocks noGrp="1" noChangeArrowheads="1"/>
          </p:cNvSpPr>
          <p:nvPr>
            <p:ph type="title"/>
          </p:nvPr>
        </p:nvSpPr>
        <p:spPr bwMode="auto">
          <a:xfrm>
            <a:off x="1644651" y="1"/>
            <a:ext cx="9059333"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cs-CZ"/>
              <a:t>KLEPNUTÍM LZE UPRAVIT STYL</a:t>
            </a:r>
            <a:r>
              <a:rPr lang="en-US"/>
              <a:t> </a:t>
            </a:r>
            <a:br>
              <a:rPr lang="cs-CZ"/>
            </a:br>
            <a:r>
              <a:rPr lang="cs-CZ"/>
              <a:t>PŘEDLOHY NADPISŮ.</a:t>
            </a:r>
          </a:p>
        </p:txBody>
      </p:sp>
      <p:sp>
        <p:nvSpPr>
          <p:cNvPr id="2052" name="Rectangle 3"/>
          <p:cNvSpPr>
            <a:spLocks noGrp="1" noChangeArrowheads="1"/>
          </p:cNvSpPr>
          <p:nvPr>
            <p:ph type="body" idx="1"/>
          </p:nvPr>
        </p:nvSpPr>
        <p:spPr bwMode="auto">
          <a:xfrm>
            <a:off x="1644651" y="1600201"/>
            <a:ext cx="905933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t>KLEPNUTÍM LZE UPRAVIT STYLY TEXTU.</a:t>
            </a:r>
          </a:p>
          <a:p>
            <a:pPr lvl="1"/>
            <a:r>
              <a:rPr lang="cs-CZ"/>
              <a:t>DRUHÁ ÚROVEŇ</a:t>
            </a:r>
          </a:p>
          <a:p>
            <a:pPr lvl="2"/>
            <a:r>
              <a:rPr lang="cs-CZ"/>
              <a:t>Třetí úroveň</a:t>
            </a:r>
          </a:p>
          <a:p>
            <a:pPr lvl="3"/>
            <a:r>
              <a:rPr lang="cs-CZ"/>
              <a:t>Čtvrtá úroveň</a:t>
            </a:r>
          </a:p>
          <a:p>
            <a:pPr lvl="4"/>
            <a:r>
              <a:rPr lang="cs-CZ"/>
              <a:t>Pátá úroveň</a:t>
            </a:r>
          </a:p>
        </p:txBody>
      </p:sp>
      <p:sp>
        <p:nvSpPr>
          <p:cNvPr id="335876" name="Rectangle 4"/>
          <p:cNvSpPr>
            <a:spLocks noGrp="1" noChangeArrowheads="1"/>
          </p:cNvSpPr>
          <p:nvPr>
            <p:ph type="dt" sz="half" idx="2"/>
          </p:nvPr>
        </p:nvSpPr>
        <p:spPr bwMode="auto">
          <a:xfrm>
            <a:off x="1644651" y="6245225"/>
            <a:ext cx="1828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rgbClr val="003D61"/>
                </a:solidFill>
                <a:latin typeface="+mn-lt"/>
              </a:defRPr>
            </a:lvl1pPr>
          </a:lstStyle>
          <a:p>
            <a:pPr>
              <a:defRPr/>
            </a:pPr>
            <a:endParaRPr lang="cs-CZ"/>
          </a:p>
        </p:txBody>
      </p:sp>
      <p:sp>
        <p:nvSpPr>
          <p:cNvPr id="335877" name="Rectangle 5"/>
          <p:cNvSpPr>
            <a:spLocks noGrp="1" noChangeArrowheads="1"/>
          </p:cNvSpPr>
          <p:nvPr>
            <p:ph type="ftr" sz="quarter" idx="3"/>
          </p:nvPr>
        </p:nvSpPr>
        <p:spPr bwMode="auto">
          <a:xfrm>
            <a:off x="3886200" y="6237288"/>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3D61"/>
                </a:solidFill>
                <a:latin typeface="+mn-lt"/>
              </a:defRPr>
            </a:lvl1pPr>
          </a:lstStyle>
          <a:p>
            <a:pPr>
              <a:defRPr/>
            </a:pPr>
            <a:endParaRPr lang="cs-CZ"/>
          </a:p>
        </p:txBody>
      </p:sp>
      <p:sp>
        <p:nvSpPr>
          <p:cNvPr id="335878" name="Rectangle 6"/>
          <p:cNvSpPr>
            <a:spLocks noGrp="1" noChangeArrowheads="1"/>
          </p:cNvSpPr>
          <p:nvPr>
            <p:ph type="sldNum" sz="quarter" idx="4"/>
          </p:nvPr>
        </p:nvSpPr>
        <p:spPr bwMode="auto">
          <a:xfrm>
            <a:off x="8276167" y="6245225"/>
            <a:ext cx="2446867"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3D61"/>
                </a:solidFill>
                <a:latin typeface="+mn-lt"/>
              </a:defRPr>
            </a:lvl1pPr>
          </a:lstStyle>
          <a:p>
            <a:pPr>
              <a:defRPr/>
            </a:pPr>
            <a:fld id="{73D76E56-D905-4025-803D-190A14F41E84}" type="slidenum">
              <a:rPr lang="cs-CZ"/>
              <a:pPr>
                <a:defRPr/>
              </a:pPr>
              <a:t>‹#›</a:t>
            </a:fld>
            <a:endParaRPr lang="cs-CZ"/>
          </a:p>
        </p:txBody>
      </p:sp>
      <p:sp>
        <p:nvSpPr>
          <p:cNvPr id="2056" name="Rectangle 8"/>
          <p:cNvSpPr>
            <a:spLocks noChangeArrowheads="1"/>
          </p:cNvSpPr>
          <p:nvPr/>
        </p:nvSpPr>
        <p:spPr bwMode="auto">
          <a:xfrm>
            <a:off x="11504085" y="558800"/>
            <a:ext cx="696383" cy="522288"/>
          </a:xfrm>
          <a:prstGeom prst="rect">
            <a:avLst/>
          </a:prstGeom>
          <a:solidFill>
            <a:srgbClr val="D3114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sz="3400">
              <a:solidFill>
                <a:srgbClr val="003D61"/>
              </a:solidFill>
              <a:latin typeface="Garamond" pitchFamily="18" charset="0"/>
            </a:endParaRPr>
          </a:p>
        </p:txBody>
      </p:sp>
      <p:sp>
        <p:nvSpPr>
          <p:cNvPr id="2057" name="Rectangle 10"/>
          <p:cNvSpPr>
            <a:spLocks noChangeArrowheads="1"/>
          </p:cNvSpPr>
          <p:nvPr/>
        </p:nvSpPr>
        <p:spPr bwMode="auto">
          <a:xfrm>
            <a:off x="11495618" y="0"/>
            <a:ext cx="696383" cy="5222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sz="3400">
              <a:solidFill>
                <a:srgbClr val="003D61"/>
              </a:solidFill>
              <a:latin typeface="Garamond" pitchFamily="18" charset="0"/>
            </a:endParaRPr>
          </a:p>
        </p:txBody>
      </p:sp>
      <p:sp>
        <p:nvSpPr>
          <p:cNvPr id="2058" name="Rectangle 11"/>
          <p:cNvSpPr>
            <a:spLocks noChangeArrowheads="1"/>
          </p:cNvSpPr>
          <p:nvPr/>
        </p:nvSpPr>
        <p:spPr bwMode="auto">
          <a:xfrm>
            <a:off x="10754785" y="558800"/>
            <a:ext cx="696383" cy="52228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sz="3400">
              <a:solidFill>
                <a:srgbClr val="003D61"/>
              </a:solidFill>
              <a:latin typeface="Garamond" pitchFamily="18" charset="0"/>
            </a:endParaRPr>
          </a:p>
        </p:txBody>
      </p:sp>
      <p:sp>
        <p:nvSpPr>
          <p:cNvPr id="2059" name="Rectangle 12"/>
          <p:cNvSpPr>
            <a:spLocks noChangeArrowheads="1"/>
          </p:cNvSpPr>
          <p:nvPr/>
        </p:nvSpPr>
        <p:spPr bwMode="auto">
          <a:xfrm>
            <a:off x="10754785" y="0"/>
            <a:ext cx="696383" cy="5222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sz="3400">
              <a:solidFill>
                <a:srgbClr val="003D61"/>
              </a:solidFill>
              <a:latin typeface="Garamond" pitchFamily="18" charset="0"/>
            </a:endParaRPr>
          </a:p>
        </p:txBody>
      </p:sp>
      <p:pic>
        <p:nvPicPr>
          <p:cNvPr id="2060" name="Picture 15" descr="pp_podtisk"/>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1341438"/>
            <a:ext cx="1189567"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652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zoom dir="in"/>
  </p:transition>
  <p:hf sldNum="0" hdr="0" ftr="0" dt="0"/>
  <p:txStyles>
    <p:titleStyle>
      <a:lvl1pPr algn="l" rtl="0" eaLnBrk="0" fontAlgn="base" hangingPunct="0">
        <a:spcBef>
          <a:spcPct val="0"/>
        </a:spcBef>
        <a:spcAft>
          <a:spcPct val="0"/>
        </a:spcAft>
        <a:tabLst>
          <a:tab pos="0" algn="l"/>
        </a:tabLst>
        <a:defRPr sz="2000" b="1">
          <a:solidFill>
            <a:schemeClr val="bg1"/>
          </a:solidFill>
          <a:latin typeface="+mj-lt"/>
          <a:ea typeface="+mj-ea"/>
          <a:cs typeface="+mj-cs"/>
        </a:defRPr>
      </a:lvl1pPr>
      <a:lvl2pPr algn="l" rtl="0" eaLnBrk="0" fontAlgn="base" hangingPunct="0">
        <a:spcBef>
          <a:spcPct val="0"/>
        </a:spcBef>
        <a:spcAft>
          <a:spcPct val="0"/>
        </a:spcAft>
        <a:tabLst>
          <a:tab pos="0" algn="l"/>
        </a:tabLst>
        <a:defRPr sz="2000" b="1">
          <a:solidFill>
            <a:schemeClr val="bg1"/>
          </a:solidFill>
          <a:latin typeface="GillSans" pitchFamily="34" charset="0"/>
        </a:defRPr>
      </a:lvl2pPr>
      <a:lvl3pPr algn="l" rtl="0" eaLnBrk="0" fontAlgn="base" hangingPunct="0">
        <a:spcBef>
          <a:spcPct val="0"/>
        </a:spcBef>
        <a:spcAft>
          <a:spcPct val="0"/>
        </a:spcAft>
        <a:tabLst>
          <a:tab pos="0" algn="l"/>
        </a:tabLst>
        <a:defRPr sz="2000" b="1">
          <a:solidFill>
            <a:schemeClr val="bg1"/>
          </a:solidFill>
          <a:latin typeface="GillSans" pitchFamily="34" charset="0"/>
        </a:defRPr>
      </a:lvl3pPr>
      <a:lvl4pPr algn="l" rtl="0" eaLnBrk="0" fontAlgn="base" hangingPunct="0">
        <a:spcBef>
          <a:spcPct val="0"/>
        </a:spcBef>
        <a:spcAft>
          <a:spcPct val="0"/>
        </a:spcAft>
        <a:tabLst>
          <a:tab pos="0" algn="l"/>
        </a:tabLst>
        <a:defRPr sz="2000" b="1">
          <a:solidFill>
            <a:schemeClr val="bg1"/>
          </a:solidFill>
          <a:latin typeface="GillSans" pitchFamily="34" charset="0"/>
        </a:defRPr>
      </a:lvl4pPr>
      <a:lvl5pPr algn="l" rtl="0" eaLnBrk="0" fontAlgn="base" hangingPunct="0">
        <a:spcBef>
          <a:spcPct val="0"/>
        </a:spcBef>
        <a:spcAft>
          <a:spcPct val="0"/>
        </a:spcAft>
        <a:tabLst>
          <a:tab pos="0" algn="l"/>
        </a:tabLst>
        <a:defRPr sz="2000" b="1">
          <a:solidFill>
            <a:schemeClr val="bg1"/>
          </a:solidFill>
          <a:latin typeface="GillSans" pitchFamily="34" charset="0"/>
        </a:defRPr>
      </a:lvl5pPr>
      <a:lvl6pPr marL="457200" algn="l" rtl="0" fontAlgn="base">
        <a:spcBef>
          <a:spcPct val="0"/>
        </a:spcBef>
        <a:spcAft>
          <a:spcPct val="0"/>
        </a:spcAft>
        <a:tabLst>
          <a:tab pos="0" algn="l"/>
        </a:tabLst>
        <a:defRPr sz="2000" b="1">
          <a:solidFill>
            <a:schemeClr val="bg1"/>
          </a:solidFill>
          <a:latin typeface="GillSans" pitchFamily="34" charset="0"/>
        </a:defRPr>
      </a:lvl6pPr>
      <a:lvl7pPr marL="914400" algn="l" rtl="0" fontAlgn="base">
        <a:spcBef>
          <a:spcPct val="0"/>
        </a:spcBef>
        <a:spcAft>
          <a:spcPct val="0"/>
        </a:spcAft>
        <a:tabLst>
          <a:tab pos="0" algn="l"/>
        </a:tabLst>
        <a:defRPr sz="2000" b="1">
          <a:solidFill>
            <a:schemeClr val="bg1"/>
          </a:solidFill>
          <a:latin typeface="GillSans" pitchFamily="34" charset="0"/>
        </a:defRPr>
      </a:lvl7pPr>
      <a:lvl8pPr marL="1371600" algn="l" rtl="0" fontAlgn="base">
        <a:spcBef>
          <a:spcPct val="0"/>
        </a:spcBef>
        <a:spcAft>
          <a:spcPct val="0"/>
        </a:spcAft>
        <a:tabLst>
          <a:tab pos="0" algn="l"/>
        </a:tabLst>
        <a:defRPr sz="2000" b="1">
          <a:solidFill>
            <a:schemeClr val="bg1"/>
          </a:solidFill>
          <a:latin typeface="GillSans" pitchFamily="34" charset="0"/>
        </a:defRPr>
      </a:lvl8pPr>
      <a:lvl9pPr marL="1828800" algn="l" rtl="0" fontAlgn="base">
        <a:spcBef>
          <a:spcPct val="0"/>
        </a:spcBef>
        <a:spcAft>
          <a:spcPct val="0"/>
        </a:spcAft>
        <a:tabLst>
          <a:tab pos="0" algn="l"/>
        </a:tabLst>
        <a:defRPr sz="2000" b="1">
          <a:solidFill>
            <a:schemeClr val="bg1"/>
          </a:solidFill>
          <a:latin typeface="GillSans" pitchFamily="34" charset="0"/>
        </a:defRPr>
      </a:lvl9pPr>
    </p:titleStyle>
    <p:bodyStyle>
      <a:lvl1pPr marL="342900" indent="-342900" algn="l" rtl="0" eaLnBrk="0" fontAlgn="base" hangingPunct="0">
        <a:spcBef>
          <a:spcPct val="20000"/>
        </a:spcBef>
        <a:spcAft>
          <a:spcPct val="0"/>
        </a:spcAft>
        <a:buFont typeface="Wingdings" pitchFamily="2" charset="2"/>
        <a:buChar char="•"/>
        <a:defRPr sz="2000" b="1">
          <a:solidFill>
            <a:schemeClr val="tx1"/>
          </a:solidFill>
          <a:latin typeface="+mn-lt"/>
          <a:ea typeface="+mn-ea"/>
          <a:cs typeface="+mn-cs"/>
        </a:defRPr>
      </a:lvl1pPr>
      <a:lvl2pPr marL="742950" indent="-200025" algn="l" rtl="0" eaLnBrk="0" fontAlgn="base" hangingPunct="0">
        <a:spcBef>
          <a:spcPct val="20000"/>
        </a:spcBef>
        <a:spcAft>
          <a:spcPct val="0"/>
        </a:spcAft>
        <a:buFont typeface="Wingdings" pitchFamily="2" charset="2"/>
        <a:buChar char="–"/>
        <a:defRPr sz="2000">
          <a:solidFill>
            <a:schemeClr val="tx1"/>
          </a:solidFill>
          <a:latin typeface="+mn-lt"/>
        </a:defRPr>
      </a:lvl2pPr>
      <a:lvl3pPr marL="1150938" indent="-228600" algn="l" rtl="0" eaLnBrk="0" fontAlgn="base" hangingPunct="0">
        <a:spcBef>
          <a:spcPct val="20000"/>
        </a:spcBef>
        <a:spcAft>
          <a:spcPct val="0"/>
        </a:spcAft>
        <a:buFont typeface="Wingdings" pitchFamily="2" charset="2"/>
        <a:buChar char="•"/>
        <a:defRPr sz="2000" b="1">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Font typeface="Wingdings" pitchFamily="2" charset="2"/>
        <a:buChar char="§"/>
        <a:defRPr sz="2000">
          <a:solidFill>
            <a:schemeClr val="bg2"/>
          </a:solidFill>
          <a:latin typeface="+mn-lt"/>
        </a:defRPr>
      </a:lvl5pPr>
      <a:lvl6pPr marL="2514600" indent="-228600" algn="l" rtl="0" fontAlgn="base">
        <a:spcBef>
          <a:spcPct val="20000"/>
        </a:spcBef>
        <a:spcAft>
          <a:spcPct val="0"/>
        </a:spcAft>
        <a:buClr>
          <a:schemeClr val="tx1"/>
        </a:buClr>
        <a:buFont typeface="Wingdings" pitchFamily="2" charset="2"/>
        <a:buChar char="§"/>
        <a:defRPr sz="2000">
          <a:solidFill>
            <a:schemeClr val="bg2"/>
          </a:solidFill>
          <a:latin typeface="+mn-lt"/>
        </a:defRPr>
      </a:lvl6pPr>
      <a:lvl7pPr marL="2971800" indent="-228600" algn="l" rtl="0" fontAlgn="base">
        <a:spcBef>
          <a:spcPct val="20000"/>
        </a:spcBef>
        <a:spcAft>
          <a:spcPct val="0"/>
        </a:spcAft>
        <a:buClr>
          <a:schemeClr val="tx1"/>
        </a:buClr>
        <a:buFont typeface="Wingdings" pitchFamily="2" charset="2"/>
        <a:buChar char="§"/>
        <a:defRPr sz="2000">
          <a:solidFill>
            <a:schemeClr val="bg2"/>
          </a:solidFill>
          <a:latin typeface="+mn-lt"/>
        </a:defRPr>
      </a:lvl7pPr>
      <a:lvl8pPr marL="3429000" indent="-228600" algn="l" rtl="0" fontAlgn="base">
        <a:spcBef>
          <a:spcPct val="20000"/>
        </a:spcBef>
        <a:spcAft>
          <a:spcPct val="0"/>
        </a:spcAft>
        <a:buClr>
          <a:schemeClr val="tx1"/>
        </a:buClr>
        <a:buFont typeface="Wingdings" pitchFamily="2" charset="2"/>
        <a:buChar char="§"/>
        <a:defRPr sz="2000">
          <a:solidFill>
            <a:schemeClr val="bg2"/>
          </a:solidFill>
          <a:latin typeface="+mn-lt"/>
        </a:defRPr>
      </a:lvl8pPr>
      <a:lvl9pPr marL="3886200" indent="-228600" algn="l" rtl="0" fontAlgn="base">
        <a:spcBef>
          <a:spcPct val="20000"/>
        </a:spcBef>
        <a:spcAft>
          <a:spcPct val="0"/>
        </a:spcAft>
        <a:buClr>
          <a:schemeClr val="tx1"/>
        </a:buClr>
        <a:buFont typeface="Wingdings" pitchFamily="2" charset="2"/>
        <a:buChar char="§"/>
        <a:defRPr sz="2000">
          <a:solidFill>
            <a:schemeClr val="bg2"/>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4BC4855-7337-9E2A-0B98-A6625C916FFC}"/>
              </a:ext>
            </a:extLst>
          </p:cNvPr>
          <p:cNvSpPr>
            <a:spLocks noGrp="1"/>
          </p:cNvSpPr>
          <p:nvPr>
            <p:ph type="ctrTitle"/>
          </p:nvPr>
        </p:nvSpPr>
        <p:spPr>
          <a:xfrm>
            <a:off x="2207568" y="2708920"/>
            <a:ext cx="7776863" cy="2189163"/>
          </a:xfrm>
        </p:spPr>
        <p:txBody>
          <a:bodyPr/>
          <a:lstStyle/>
          <a:p>
            <a:pPr algn="ctr">
              <a:spcBef>
                <a:spcPct val="0"/>
              </a:spcBef>
              <a:buFont typeface="Wingdings" panose="05000000000000000000" pitchFamily="2" charset="2"/>
              <a:buNone/>
              <a:defRPr/>
            </a:pPr>
            <a:r>
              <a:rPr lang="cs-CZ" sz="3200" dirty="0">
                <a:effectLst/>
                <a:latin typeface="Arial"/>
                <a:ea typeface="Calibri" panose="020F0502020204030204" pitchFamily="34" charset="0"/>
                <a:cs typeface="Arial"/>
              </a:rPr>
              <a:t>Novela zákona č. 373/2011 Sb., </a:t>
            </a:r>
            <a:br>
              <a:rPr lang="cs-CZ" sz="3200" dirty="0">
                <a:effectLst/>
                <a:latin typeface="Arial"/>
                <a:ea typeface="Calibri" panose="020F0502020204030204" pitchFamily="34" charset="0"/>
              </a:rPr>
            </a:br>
            <a:r>
              <a:rPr lang="cs-CZ" sz="3200" dirty="0">
                <a:effectLst/>
                <a:latin typeface="Arial"/>
                <a:ea typeface="Calibri" panose="020F0502020204030204" pitchFamily="34" charset="0"/>
                <a:cs typeface="Arial"/>
              </a:rPr>
              <a:t>o specifických zdravotních službách, ve znění pozdějších předpisů</a:t>
            </a:r>
            <a:endParaRPr lang="cs-CZ" altLang="cs-CZ" sz="4800" dirty="0">
              <a:solidFill>
                <a:schemeClr val="tx2"/>
              </a:solidFill>
              <a:latin typeface="Arial"/>
              <a:cs typeface="Arial"/>
            </a:endParaRPr>
          </a:p>
        </p:txBody>
      </p:sp>
      <p:sp>
        <p:nvSpPr>
          <p:cNvPr id="5" name="TextovéPole 4">
            <a:extLst>
              <a:ext uri="{FF2B5EF4-FFF2-40B4-BE49-F238E27FC236}">
                <a16:creationId xmlns:a16="http://schemas.microsoft.com/office/drawing/2014/main" id="{E055346D-3DCF-27DA-53B3-978DC508F90E}"/>
              </a:ext>
            </a:extLst>
          </p:cNvPr>
          <p:cNvSpPr txBox="1"/>
          <p:nvPr/>
        </p:nvSpPr>
        <p:spPr>
          <a:xfrm>
            <a:off x="2616483" y="5925236"/>
            <a:ext cx="9937104" cy="319446"/>
          </a:xfrm>
          <a:prstGeom prst="rect">
            <a:avLst/>
          </a:prstGeom>
          <a:noFill/>
        </p:spPr>
        <p:txBody>
          <a:bodyPr wrap="square">
            <a:spAutoFit/>
          </a:bodyPr>
          <a:lstStyle/>
          <a:p>
            <a:pPr marL="0" marR="0" lvl="0" indent="0" algn="l" defTabSz="914400" rtl="0" eaLnBrk="1" fontAlgn="base" latinLnBrk="0" hangingPunct="1">
              <a:lnSpc>
                <a:spcPct val="80000"/>
              </a:lnSpc>
              <a:spcBef>
                <a:spcPct val="0"/>
              </a:spcBef>
              <a:spcAft>
                <a:spcPct val="0"/>
              </a:spcAft>
              <a:buClrTx/>
              <a:buSzTx/>
              <a:buFont typeface="Wingdings" panose="05000000000000000000" pitchFamily="2" charset="2"/>
              <a:buNone/>
              <a:tabLst/>
              <a:defRPr/>
            </a:pPr>
            <a:r>
              <a:rPr kumimoji="0" lang="cs-CZ" altLang="cs-CZ" sz="1800" b="0" i="0" u="none" strike="noStrike" kern="1200" cap="none" spc="0" normalizeH="0" baseline="0" noProof="0">
                <a:ln>
                  <a:noFill/>
                </a:ln>
                <a:solidFill>
                  <a:srgbClr val="FFFFFF"/>
                </a:solidFill>
                <a:effectLst/>
                <a:uLnTx/>
                <a:uFillTx/>
                <a:latin typeface="GillSans"/>
                <a:ea typeface="+mn-ea"/>
                <a:cs typeface="+mn-cs"/>
              </a:rPr>
              <a:t>							Praha </a:t>
            </a:r>
            <a:r>
              <a:rPr lang="cs-CZ" altLang="cs-CZ">
                <a:solidFill>
                  <a:srgbClr val="FFFFFF"/>
                </a:solidFill>
                <a:latin typeface="GillSans"/>
              </a:rPr>
              <a:t>23</a:t>
            </a:r>
            <a:r>
              <a:rPr kumimoji="0" lang="cs-CZ" altLang="cs-CZ" sz="1800" b="0" i="0" u="none" strike="noStrike" kern="1200" cap="none" spc="0" normalizeH="0" baseline="0" noProof="0">
                <a:ln>
                  <a:noFill/>
                </a:ln>
                <a:solidFill>
                  <a:srgbClr val="FFFFFF"/>
                </a:solidFill>
                <a:effectLst/>
                <a:uLnTx/>
                <a:uFillTx/>
                <a:latin typeface="GillSans"/>
                <a:ea typeface="+mn-ea"/>
                <a:cs typeface="+mn-cs"/>
              </a:rPr>
              <a:t>. 7. 2024</a:t>
            </a:r>
          </a:p>
        </p:txBody>
      </p:sp>
      <p:sp>
        <p:nvSpPr>
          <p:cNvPr id="2" name="TextovéPole 1">
            <a:extLst>
              <a:ext uri="{FF2B5EF4-FFF2-40B4-BE49-F238E27FC236}">
                <a16:creationId xmlns:a16="http://schemas.microsoft.com/office/drawing/2014/main" id="{DFB664D1-782C-9A9E-4005-C76D5AC0A0F9}"/>
              </a:ext>
            </a:extLst>
          </p:cNvPr>
          <p:cNvSpPr txBox="1"/>
          <p:nvPr/>
        </p:nvSpPr>
        <p:spPr>
          <a:xfrm>
            <a:off x="4798956" y="4578637"/>
            <a:ext cx="9937104" cy="319446"/>
          </a:xfrm>
          <a:prstGeom prst="rect">
            <a:avLst/>
          </a:prstGeom>
          <a:noFill/>
        </p:spPr>
        <p:txBody>
          <a:bodyPr wrap="square" lIns="91440" tIns="45720" rIns="91440" bIns="45720" anchor="t">
            <a:spAutoFit/>
          </a:bodyPr>
          <a:lstStyle/>
          <a:p>
            <a:pPr>
              <a:lnSpc>
                <a:spcPct val="80000"/>
              </a:lnSpc>
              <a:spcBef>
                <a:spcPct val="0"/>
              </a:spcBef>
              <a:spcAft>
                <a:spcPct val="0"/>
              </a:spcAft>
              <a:defRPr/>
            </a:pPr>
            <a:r>
              <a:rPr lang="cs-CZ" altLang="cs-CZ" dirty="0">
                <a:solidFill>
                  <a:srgbClr val="FFFFFF"/>
                </a:solidFill>
                <a:latin typeface="Arial"/>
                <a:cs typeface="Arial"/>
              </a:rPr>
              <a:t>Setkání s novináři</a:t>
            </a:r>
            <a:endParaRPr lang="cs-CZ">
              <a:latin typeface="Arial"/>
              <a:cs typeface="Arial"/>
            </a:endParaRPr>
          </a:p>
        </p:txBody>
      </p:sp>
    </p:spTree>
    <p:extLst>
      <p:ext uri="{BB962C8B-B14F-4D97-AF65-F5344CB8AC3E}">
        <p14:creationId xmlns:p14="http://schemas.microsoft.com/office/powerpoint/2010/main" val="3368460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C82CC0-75B3-B990-1266-857B681309F2}"/>
              </a:ext>
            </a:extLst>
          </p:cNvPr>
          <p:cNvSpPr>
            <a:spLocks noGrp="1"/>
          </p:cNvSpPr>
          <p:nvPr>
            <p:ph type="title"/>
          </p:nvPr>
        </p:nvSpPr>
        <p:spPr/>
        <p:txBody>
          <a:bodyPr/>
          <a:lstStyle/>
          <a:p>
            <a:r>
              <a:rPr lang="cs-CZ" sz="2000" dirty="0">
                <a:effectLst/>
                <a:latin typeface="Arial"/>
                <a:ea typeface="Calibri" panose="020F0502020204030204" pitchFamily="34" charset="0"/>
                <a:cs typeface="Arial"/>
              </a:rPr>
              <a:t>Novela zákona č. 373/2011 Sb., o specifických zdravotních službác</a:t>
            </a:r>
            <a:r>
              <a:rPr lang="cs-CZ" sz="2000" dirty="0">
                <a:latin typeface="Arial"/>
                <a:ea typeface="Calibri" panose="020F0502020204030204" pitchFamily="34" charset="0"/>
                <a:cs typeface="Arial"/>
              </a:rPr>
              <a:t>h, ve znění pozdějších předpisů</a:t>
            </a:r>
            <a:endParaRPr lang="cs-CZ" dirty="0">
              <a:latin typeface="Arial"/>
              <a:cs typeface="Arial"/>
            </a:endParaRPr>
          </a:p>
        </p:txBody>
      </p:sp>
      <p:sp>
        <p:nvSpPr>
          <p:cNvPr id="3" name="Zástupný obsah 2">
            <a:extLst>
              <a:ext uri="{FF2B5EF4-FFF2-40B4-BE49-F238E27FC236}">
                <a16:creationId xmlns:a16="http://schemas.microsoft.com/office/drawing/2014/main" id="{2FF1EA9D-FC87-121D-9EBA-B81DA61AB92F}"/>
              </a:ext>
            </a:extLst>
          </p:cNvPr>
          <p:cNvSpPr>
            <a:spLocks noGrp="1"/>
          </p:cNvSpPr>
          <p:nvPr>
            <p:ph idx="1"/>
          </p:nvPr>
        </p:nvSpPr>
        <p:spPr>
          <a:xfrm>
            <a:off x="1204857" y="1340143"/>
            <a:ext cx="10261127" cy="4771769"/>
          </a:xfrm>
        </p:spPr>
        <p:txBody>
          <a:bodyPr/>
          <a:lstStyle/>
          <a:p>
            <a:pPr marL="400050" lvl="1" indent="0" algn="just">
              <a:buNone/>
            </a:pPr>
            <a:r>
              <a:rPr lang="cs-CZ" sz="1800" b="0" dirty="0">
                <a:latin typeface="Arial"/>
                <a:cs typeface="Arial"/>
              </a:rPr>
              <a:t>Novelizace tohoto zákona reaguje na aktuální potřebu sjednocení a implementaci odborných a aplikačních poznatků z praxe v částech zákona upravujících </a:t>
            </a:r>
            <a:endParaRPr lang="cs-CZ" sz="1800" b="0" dirty="0">
              <a:latin typeface="Arial" panose="020B0604020202020204" pitchFamily="34" charset="0"/>
              <a:cs typeface="Arial"/>
            </a:endParaRPr>
          </a:p>
          <a:p>
            <a:pPr marL="0" indent="0" algn="just" rtl="0" fontAlgn="base">
              <a:buNone/>
            </a:pPr>
            <a:endParaRPr lang="cs-CZ" sz="1800" b="0" dirty="0">
              <a:latin typeface="Arial" panose="020B0604020202020204" pitchFamily="34" charset="0"/>
              <a:cs typeface="Arial"/>
            </a:endParaRPr>
          </a:p>
          <a:p>
            <a:pPr lvl="1" algn="just">
              <a:buFont typeface="Courier New" panose="020B0604020202020204" pitchFamily="34" charset="0"/>
              <a:buChar char="o"/>
            </a:pPr>
            <a:r>
              <a:rPr lang="cs-CZ" sz="1800" b="0" dirty="0">
                <a:latin typeface="Arial"/>
                <a:cs typeface="Arial"/>
              </a:rPr>
              <a:t>asistovanou reprodukci, </a:t>
            </a:r>
            <a:endParaRPr lang="cs-CZ" sz="1800" b="0" dirty="0">
              <a:latin typeface="Arial" panose="020B0604020202020204" pitchFamily="34" charset="0"/>
              <a:cs typeface="Arial"/>
            </a:endParaRPr>
          </a:p>
          <a:p>
            <a:pPr lvl="1" algn="just">
              <a:buFont typeface="Courier New" panose="020B0604020202020204" pitchFamily="34" charset="0"/>
              <a:buChar char="o"/>
            </a:pPr>
            <a:r>
              <a:rPr lang="cs-CZ" sz="1800" b="0" dirty="0">
                <a:latin typeface="Arial"/>
                <a:cs typeface="Arial"/>
              </a:rPr>
              <a:t>genetické vyšetření, </a:t>
            </a:r>
            <a:endParaRPr lang="cs-CZ" sz="1800" b="0" dirty="0">
              <a:latin typeface="Arial" panose="020B0604020202020204" pitchFamily="34" charset="0"/>
              <a:cs typeface="Arial"/>
            </a:endParaRPr>
          </a:p>
          <a:p>
            <a:pPr lvl="1" algn="just">
              <a:buFont typeface="Courier New" panose="020B0604020202020204" pitchFamily="34" charset="0"/>
              <a:buChar char="o"/>
            </a:pPr>
            <a:r>
              <a:rPr lang="cs-CZ" sz="1800" b="0" dirty="0">
                <a:latin typeface="Arial"/>
                <a:cs typeface="Arial"/>
              </a:rPr>
              <a:t>posudkovou péči a lékařské posudky, posuzování zdravotní způsobilosti ke vzdělávání, k tělesné výchově a sportu, pracovnělékařské služby, posuzování zdravotní způsobilosti osoby ucházející se o zaměstnání, povolení k uznávání nemocí z povolání, </a:t>
            </a:r>
            <a:endParaRPr lang="cs-CZ" sz="1800" b="0" dirty="0">
              <a:latin typeface="Arial" panose="020B0604020202020204" pitchFamily="34" charset="0"/>
              <a:cs typeface="Arial"/>
            </a:endParaRPr>
          </a:p>
          <a:p>
            <a:pPr lvl="1" algn="just">
              <a:buFont typeface="Courier New" panose="020B0604020202020204" pitchFamily="34" charset="0"/>
              <a:buChar char="o"/>
            </a:pPr>
            <a:r>
              <a:rPr lang="cs-CZ" sz="1800" b="0" dirty="0">
                <a:latin typeface="Arial"/>
                <a:cs typeface="Arial"/>
              </a:rPr>
              <a:t>lékařské ozáření, klinické audity, </a:t>
            </a:r>
            <a:endParaRPr lang="cs-CZ" sz="1800" b="0" dirty="0">
              <a:latin typeface="Arial" panose="020B0604020202020204" pitchFamily="34" charset="0"/>
              <a:cs typeface="Arial"/>
            </a:endParaRPr>
          </a:p>
          <a:p>
            <a:pPr lvl="1" algn="just">
              <a:buFont typeface="Courier New" panose="020B0604020202020204" pitchFamily="34" charset="0"/>
              <a:buChar char="o"/>
            </a:pPr>
            <a:r>
              <a:rPr lang="cs-CZ" sz="1800" b="0" dirty="0">
                <a:latin typeface="Arial"/>
                <a:cs typeface="Arial"/>
              </a:rPr>
              <a:t>ochranné léčení, </a:t>
            </a:r>
            <a:endParaRPr lang="cs-CZ" sz="1800" b="0" dirty="0">
              <a:latin typeface="Arial" panose="020B0604020202020204" pitchFamily="34" charset="0"/>
              <a:cs typeface="Arial"/>
            </a:endParaRPr>
          </a:p>
          <a:p>
            <a:pPr lvl="1" algn="just">
              <a:buFont typeface="Courier New" panose="020B0604020202020204" pitchFamily="34" charset="0"/>
              <a:buChar char="o"/>
            </a:pPr>
            <a:r>
              <a:rPr lang="cs-CZ" sz="1800" b="0" dirty="0">
                <a:latin typeface="Arial"/>
                <a:cs typeface="Arial"/>
              </a:rPr>
              <a:t>vymezení protialkoholní a </a:t>
            </a:r>
            <a:r>
              <a:rPr lang="cs-CZ" sz="1800" b="0" dirty="0" err="1">
                <a:latin typeface="Arial"/>
                <a:cs typeface="Arial"/>
              </a:rPr>
              <a:t>protitoxikomanické</a:t>
            </a:r>
            <a:r>
              <a:rPr lang="cs-CZ" sz="1800" b="0" dirty="0">
                <a:latin typeface="Arial"/>
                <a:cs typeface="Arial"/>
              </a:rPr>
              <a:t> záchytné služby </a:t>
            </a:r>
            <a:endParaRPr lang="cs-CZ" sz="1800" b="0" dirty="0">
              <a:latin typeface="Arial" panose="020B0604020202020204" pitchFamily="34" charset="0"/>
              <a:cs typeface="Arial"/>
            </a:endParaRPr>
          </a:p>
          <a:p>
            <a:pPr lvl="1" algn="just" rtl="0" fontAlgn="base">
              <a:buFont typeface="Courier New" panose="020B0604020202020204" pitchFamily="34" charset="0"/>
              <a:buChar char="o"/>
            </a:pPr>
            <a:r>
              <a:rPr lang="cs-CZ" sz="1800" b="0" dirty="0">
                <a:latin typeface="Arial"/>
                <a:cs typeface="Arial"/>
              </a:rPr>
              <a:t>a přestupky. </a:t>
            </a:r>
          </a:p>
          <a:p>
            <a:pPr algn="just" rtl="0" fontAlgn="base">
              <a:buFont typeface="Arial" panose="020B0604020202020204" pitchFamily="34" charset="0"/>
              <a:buChar char="•"/>
            </a:pPr>
            <a:endParaRPr lang="cs-CZ" sz="1800" b="0" dirty="0">
              <a:latin typeface="Arial" panose="020B0604020202020204" pitchFamily="34" charset="0"/>
              <a:cs typeface="Arial"/>
            </a:endParaRPr>
          </a:p>
          <a:p>
            <a:pPr marL="400050" lvl="1" indent="0" algn="just" rtl="0" fontAlgn="base">
              <a:buNone/>
            </a:pPr>
            <a:r>
              <a:rPr lang="cs-CZ" sz="1800" b="0" dirty="0">
                <a:latin typeface="Arial"/>
                <a:cs typeface="Arial"/>
              </a:rPr>
              <a:t>Návrh novely zákona je transpozičním předpisem ve vztahu k řadě evropských směrnic, kdy navrhované změny vstupují do transpozičních ustanovení, a bylo potřeba je zohlednit. </a:t>
            </a:r>
          </a:p>
          <a:p>
            <a:pPr marL="0" indent="0" algn="just" rtl="0" fontAlgn="base">
              <a:buNone/>
            </a:pPr>
            <a:endParaRPr lang="cs-CZ" sz="12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2518009120"/>
      </p:ext>
    </p:extLst>
  </p:cSld>
  <p:clrMapOvr>
    <a:masterClrMapping/>
  </p:clrMapOvr>
  <p:transition>
    <p:zoom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a:xfrm>
            <a:off x="1644651" y="0"/>
            <a:ext cx="9059333" cy="1052513"/>
          </a:xfrm>
        </p:spPr>
        <p:txBody>
          <a:bodyPr/>
          <a:lstStyle/>
          <a:p>
            <a:pPr algn="just">
              <a:lnSpc>
                <a:spcPct val="107000"/>
              </a:lnSpc>
              <a:spcAft>
                <a:spcPts val="800"/>
              </a:spcAft>
            </a:pPr>
            <a:r>
              <a:rPr lang="cs-CZ" kern="100" dirty="0">
                <a:latin typeface="Arial"/>
                <a:cs typeface="Times New Roman"/>
              </a:rPr>
              <a:t>Asistovaná reprodukce</a:t>
            </a: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317356" y="1367544"/>
            <a:ext cx="10159066" cy="5006594"/>
          </a:xfrm>
        </p:spPr>
        <p:txBody>
          <a:bodyPr/>
          <a:lstStyle/>
          <a:p>
            <a:pPr lvl="1" algn="just">
              <a:lnSpc>
                <a:spcPct val="107000"/>
              </a:lnSpc>
              <a:spcBef>
                <a:spcPts val="1200"/>
              </a:spcBef>
              <a:spcAft>
                <a:spcPts val="800"/>
              </a:spcAft>
              <a:buFont typeface="Courier New" panose="05050102010706020507" pitchFamily="18" charset="2"/>
              <a:buChar char="o"/>
            </a:pPr>
            <a:r>
              <a:rPr lang="cs-CZ" sz="1800" b="0" dirty="0">
                <a:latin typeface="Arial"/>
                <a:cs typeface="Arial"/>
              </a:rPr>
              <a:t>Novelou zákona dochází k úpravě výše náhrady za účelně, hospodárně </a:t>
            </a:r>
            <a:br>
              <a:rPr lang="cs-CZ" sz="1800" b="0" dirty="0">
                <a:latin typeface="Arial" panose="020B0604020202020204" pitchFamily="34" charset="0"/>
                <a:ea typeface="+mn-ea"/>
                <a:cs typeface="+mn-cs"/>
              </a:rPr>
            </a:br>
            <a:r>
              <a:rPr lang="cs-CZ" sz="1800" b="0" dirty="0">
                <a:latin typeface="Arial"/>
                <a:cs typeface="Arial"/>
              </a:rPr>
              <a:t>a prokazatelně vynaložené výdaje spojené s darováním zárodečných buněk. </a:t>
            </a:r>
            <a:endParaRPr lang="en-US" sz="1800" b="0">
              <a:latin typeface="Arial"/>
              <a:cs typeface="Arial"/>
            </a:endParaRPr>
          </a:p>
          <a:p>
            <a:pPr lvl="1" algn="just">
              <a:lnSpc>
                <a:spcPct val="107000"/>
              </a:lnSpc>
              <a:spcBef>
                <a:spcPts val="1200"/>
              </a:spcBef>
              <a:spcAft>
                <a:spcPts val="800"/>
              </a:spcAft>
              <a:buFont typeface="Courier New" panose="05050102010706020507" pitchFamily="18" charset="2"/>
              <a:buChar char="o"/>
            </a:pPr>
            <a:r>
              <a:rPr lang="cs-CZ" sz="1800" b="0" dirty="0">
                <a:latin typeface="Arial"/>
                <a:cs typeface="Arial"/>
              </a:rPr>
              <a:t>Novelou zákona upravujeme novou povinnost dotčeným poskytovatelům zdravotních služeb, aby úhrada účelně, hospodárně, prokazatelných výdajů spojených s darováním zárodečných buněk, včetně jiných srovnatelných výhod spojených s darováním zárodečných buněk, nepřesáhla za jedno darování částku uvedenou v novém prováděcím právním předpise. (Zavádíme tak úhradu těchto výdajů pro muže a ženy, neboť v současné době dochází k velkým finančním rozdílům v jejich úhradě mezi jednotlivými centry asistované reprodukce.)</a:t>
            </a:r>
          </a:p>
          <a:p>
            <a:pPr lvl="1" algn="just">
              <a:lnSpc>
                <a:spcPct val="107000"/>
              </a:lnSpc>
              <a:spcBef>
                <a:spcPts val="1200"/>
              </a:spcBef>
              <a:spcAft>
                <a:spcPts val="800"/>
              </a:spcAft>
              <a:buFont typeface="Courier New" panose="05050102010706020507" pitchFamily="18" charset="2"/>
              <a:buChar char="o"/>
            </a:pPr>
            <a:r>
              <a:rPr lang="cs-CZ" sz="1800" b="0" dirty="0">
                <a:latin typeface="Arial"/>
                <a:cs typeface="Arial"/>
              </a:rPr>
              <a:t>Omezuje počet darování zárodečných buněk v centrech asistované reprodukce u dárkyně vajíček na šest odběrů za celý život. Omezení počtu šesti odběrů vajíček za život ženy vychází z doporučení Americké společnosti pro reprodukční medicínu (</a:t>
            </a:r>
            <a:r>
              <a:rPr lang="cs-CZ" sz="1800" b="0" err="1">
                <a:latin typeface="Arial"/>
                <a:cs typeface="Arial"/>
              </a:rPr>
              <a:t>American</a:t>
            </a:r>
            <a:r>
              <a:rPr lang="cs-CZ" sz="1800" b="0" dirty="0">
                <a:latin typeface="Arial"/>
                <a:cs typeface="Arial"/>
              </a:rPr>
              <a:t> Society </a:t>
            </a:r>
            <a:r>
              <a:rPr lang="cs-CZ" sz="1800" b="0" err="1">
                <a:latin typeface="Arial"/>
                <a:cs typeface="Arial"/>
              </a:rPr>
              <a:t>for</a:t>
            </a:r>
            <a:r>
              <a:rPr lang="cs-CZ" sz="1800" b="0" dirty="0">
                <a:latin typeface="Arial"/>
                <a:cs typeface="Arial"/>
              </a:rPr>
              <a:t> </a:t>
            </a:r>
            <a:r>
              <a:rPr lang="cs-CZ" sz="1800" b="0" err="1">
                <a:latin typeface="Arial"/>
                <a:cs typeface="Arial"/>
              </a:rPr>
              <a:t>Reproductive</a:t>
            </a:r>
            <a:r>
              <a:rPr lang="cs-CZ" sz="1800" b="0" dirty="0">
                <a:latin typeface="Arial"/>
                <a:cs typeface="Arial"/>
              </a:rPr>
              <a:t> </a:t>
            </a:r>
            <a:r>
              <a:rPr lang="cs-CZ" sz="1800" b="0" err="1">
                <a:latin typeface="Arial"/>
                <a:cs typeface="Arial"/>
              </a:rPr>
              <a:t>Medicine</a:t>
            </a:r>
            <a:r>
              <a:rPr lang="cs-CZ" sz="1800" b="0" dirty="0">
                <a:latin typeface="Arial"/>
                <a:cs typeface="Arial"/>
              </a:rPr>
              <a:t>), která nedoporučuje dárkyni vajíček darovat vajíčka více než šestkrát za život.</a:t>
            </a:r>
            <a:endParaRPr lang="cs-CZ" b="0">
              <a:latin typeface="GillSans"/>
              <a:cs typeface="Arial"/>
            </a:endParaRPr>
          </a:p>
          <a:p>
            <a:pPr marL="0" indent="0" algn="just">
              <a:lnSpc>
                <a:spcPct val="107000"/>
              </a:lnSpc>
              <a:spcBef>
                <a:spcPts val="1200"/>
              </a:spcBef>
              <a:spcAft>
                <a:spcPts val="800"/>
              </a:spcAft>
              <a:buNone/>
            </a:pPr>
            <a:r>
              <a:rPr lang="cs-CZ" sz="1800" b="0" dirty="0">
                <a:latin typeface="Arial"/>
                <a:cs typeface="Arial"/>
              </a:rPr>
              <a:t>   </a:t>
            </a:r>
            <a:endParaRPr lang="cs-CZ" altLang="cs-CZ" sz="2400" dirty="0">
              <a:latin typeface="Arial"/>
              <a:cs typeface="Arial"/>
            </a:endParaRPr>
          </a:p>
          <a:p>
            <a:endParaRPr lang="cs-CZ" sz="2400"/>
          </a:p>
        </p:txBody>
      </p:sp>
    </p:spTree>
    <p:extLst>
      <p:ext uri="{BB962C8B-B14F-4D97-AF65-F5344CB8AC3E}">
        <p14:creationId xmlns:p14="http://schemas.microsoft.com/office/powerpoint/2010/main" val="1184510107"/>
      </p:ext>
    </p:extLst>
  </p:cSld>
  <p:clrMapOvr>
    <a:masterClrMapping/>
  </p:clrMapOvr>
  <p:transition>
    <p:zoom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4395A38-E9BD-1CED-523C-9F5FDC8CBE25}"/>
              </a:ext>
            </a:extLst>
          </p:cNvPr>
          <p:cNvSpPr>
            <a:spLocks noGrp="1"/>
          </p:cNvSpPr>
          <p:nvPr>
            <p:ph type="title"/>
          </p:nvPr>
        </p:nvSpPr>
        <p:spPr/>
        <p:txBody>
          <a:bodyPr/>
          <a:lstStyle/>
          <a:p>
            <a:r>
              <a:rPr lang="cs-CZ" dirty="0">
                <a:latin typeface="Arial"/>
                <a:cs typeface="Arial"/>
              </a:rPr>
              <a:t>Asistovaná reprodukce</a:t>
            </a:r>
          </a:p>
        </p:txBody>
      </p:sp>
      <p:sp>
        <p:nvSpPr>
          <p:cNvPr id="3" name="Zástupný obsah 2">
            <a:extLst>
              <a:ext uri="{FF2B5EF4-FFF2-40B4-BE49-F238E27FC236}">
                <a16:creationId xmlns:a16="http://schemas.microsoft.com/office/drawing/2014/main" id="{22BEBDBE-370A-E20B-1BC6-685FDFD151A2}"/>
              </a:ext>
            </a:extLst>
          </p:cNvPr>
          <p:cNvSpPr>
            <a:spLocks noGrp="1"/>
          </p:cNvSpPr>
          <p:nvPr>
            <p:ph idx="1"/>
          </p:nvPr>
        </p:nvSpPr>
        <p:spPr>
          <a:xfrm>
            <a:off x="1355617" y="1328929"/>
            <a:ext cx="10110367" cy="4797236"/>
          </a:xfrm>
        </p:spPr>
        <p:txBody>
          <a:bodyPr/>
          <a:lstStyle/>
          <a:p>
            <a:pPr marL="685800" lvl="1" indent="-285750" algn="just">
              <a:buFont typeface="Courier New" pitchFamily="2" charset="2"/>
              <a:buChar char="o"/>
            </a:pPr>
            <a:r>
              <a:rPr lang="cs-CZ" sz="1800" b="0" dirty="0">
                <a:solidFill>
                  <a:srgbClr val="003D61"/>
                </a:solidFill>
                <a:latin typeface="Arial"/>
                <a:cs typeface="Arial"/>
              </a:rPr>
              <a:t>Novela zákona v oblasti asistované reprodukce reaguje na novelu zákona č. 372/2011Sb., o zdravotních službách a podmínkách jejich poskytování (zákon o zdravotních službách), ve znění pozdějších předpisů, ve které byl doplněn národní registr reprodukčního zdraví o odběr gamet a vyloučení z dárcovství gamet.</a:t>
            </a:r>
            <a:endParaRPr lang="cs-CZ" b="1" dirty="0">
              <a:solidFill>
                <a:srgbClr val="003D61"/>
              </a:solidFill>
              <a:latin typeface="GillSans"/>
              <a:cs typeface="Arial"/>
            </a:endParaRPr>
          </a:p>
          <a:p>
            <a:pPr marL="685800" lvl="1" indent="-285750" algn="just">
              <a:buFont typeface="Courier New" pitchFamily="2" charset="2"/>
              <a:buChar char="o"/>
            </a:pPr>
            <a:endParaRPr lang="cs-CZ" sz="1800" dirty="0">
              <a:solidFill>
                <a:srgbClr val="003D61"/>
              </a:solidFill>
              <a:latin typeface="Arial"/>
              <a:cs typeface="Arial"/>
            </a:endParaRPr>
          </a:p>
          <a:p>
            <a:pPr marL="685800" lvl="1" indent="-285750" algn="just">
              <a:buFont typeface="Courier New" pitchFamily="2" charset="2"/>
              <a:buChar char="o"/>
            </a:pPr>
            <a:r>
              <a:rPr lang="cs-CZ" sz="1800" b="0" dirty="0">
                <a:solidFill>
                  <a:srgbClr val="003D61"/>
                </a:solidFill>
                <a:latin typeface="Arial"/>
                <a:cs typeface="Arial"/>
              </a:rPr>
              <a:t>Sněmovní tisk 512 -&gt; Zákon doručen prezidentovi k podepsání dne 12. 7. 2024.</a:t>
            </a:r>
            <a:endParaRPr lang="cs-CZ" b="1" dirty="0">
              <a:solidFill>
                <a:srgbClr val="003D61"/>
              </a:solidFill>
              <a:latin typeface="GillSans"/>
              <a:cs typeface="Arial"/>
            </a:endParaRPr>
          </a:p>
          <a:p>
            <a:pPr>
              <a:buFont typeface="Wingdings" pitchFamily="2" charset="2"/>
              <a:buChar char="•"/>
            </a:pPr>
            <a:endParaRPr lang="cs-CZ" dirty="0"/>
          </a:p>
        </p:txBody>
      </p:sp>
    </p:spTree>
    <p:extLst>
      <p:ext uri="{BB962C8B-B14F-4D97-AF65-F5344CB8AC3E}">
        <p14:creationId xmlns:p14="http://schemas.microsoft.com/office/powerpoint/2010/main" val="1338971870"/>
      </p:ext>
    </p:extLst>
  </p:cSld>
  <p:clrMapOvr>
    <a:masterClrMapping/>
  </p:clrMapOvr>
  <p:transition>
    <p:zoom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p:txBody>
          <a:bodyPr/>
          <a:lstStyle/>
          <a:p>
            <a:pPr algn="just">
              <a:lnSpc>
                <a:spcPct val="107000"/>
              </a:lnSpc>
              <a:spcAft>
                <a:spcPts val="800"/>
              </a:spcAft>
            </a:pPr>
            <a:r>
              <a:rPr lang="cs-CZ" kern="100" dirty="0">
                <a:latin typeface="Arial"/>
                <a:cs typeface="Times New Roman"/>
              </a:rPr>
              <a:t>Genetické vyšetření </a:t>
            </a: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162373" y="1353313"/>
            <a:ext cx="10334926" cy="4757354"/>
          </a:xfrm>
        </p:spPr>
        <p:txBody>
          <a:bodyPr/>
          <a:lstStyle/>
          <a:p>
            <a:pPr lvl="1" indent="-285750" algn="just">
              <a:lnSpc>
                <a:spcPct val="107000"/>
              </a:lnSpc>
              <a:spcBef>
                <a:spcPts val="1200"/>
              </a:spcBef>
              <a:spcAft>
                <a:spcPts val="800"/>
              </a:spcAft>
              <a:buFont typeface="Courier New" panose="05050102010706020507" pitchFamily="18" charset="2"/>
              <a:buChar char="o"/>
            </a:pPr>
            <a:r>
              <a:rPr lang="cs-CZ" sz="1800" b="0" dirty="0">
                <a:latin typeface="Arial"/>
                <a:cs typeface="Arial"/>
              </a:rPr>
              <a:t>Novelou zákona dojde především k upřesnění terminologie v oblasti genetického vyšetření, např. to, že určení otcovství není genetickým vyšetřením a není tedy u tohoto vyšetření potřeba poskytovat klinické vyšetření lékařem v oboru lékařská genetika nebo klinická genetika. (Určení otcovství si i nadále platí každý sám.)</a:t>
            </a:r>
            <a:endParaRPr lang="cs-CZ" b="1" dirty="0"/>
          </a:p>
          <a:p>
            <a:pPr lvl="1" indent="-285750" algn="just">
              <a:lnSpc>
                <a:spcPct val="107000"/>
              </a:lnSpc>
              <a:spcBef>
                <a:spcPts val="1200"/>
              </a:spcBef>
              <a:spcAft>
                <a:spcPts val="800"/>
              </a:spcAft>
              <a:buFont typeface="Courier New" panose="05050102010706020507" pitchFamily="18" charset="2"/>
              <a:buChar char="o"/>
            </a:pPr>
            <a:r>
              <a:rPr lang="cs-CZ" sz="1800" b="0" dirty="0">
                <a:latin typeface="Arial"/>
                <a:cs typeface="Arial"/>
              </a:rPr>
              <a:t>Další terminologickou úpravou je upřesnění významu novorozeneckého laboratorního screeningu jakožto součástí preventivní péče, kterou garantuje stát.</a:t>
            </a:r>
            <a:endParaRPr lang="cs-CZ" sz="1800" b="0" dirty="0">
              <a:solidFill>
                <a:srgbClr val="FF0000"/>
              </a:solidFill>
              <a:latin typeface="Arial"/>
              <a:cs typeface="Arial"/>
            </a:endParaRPr>
          </a:p>
          <a:p>
            <a:pPr lvl="1" indent="-285750" algn="just">
              <a:lnSpc>
                <a:spcPct val="107000"/>
              </a:lnSpc>
              <a:spcBef>
                <a:spcPts val="1200"/>
              </a:spcBef>
              <a:spcAft>
                <a:spcPts val="800"/>
              </a:spcAft>
              <a:buFont typeface="Courier New" panose="05050102010706020507" pitchFamily="18" charset="2"/>
              <a:buChar char="o"/>
            </a:pPr>
            <a:r>
              <a:rPr lang="cs-CZ" sz="1800" b="0" dirty="0">
                <a:latin typeface="Arial"/>
                <a:cs typeface="Arial"/>
              </a:rPr>
              <a:t>Návrhem novely zákona dojde také k jednoznačné specifikaci toho, že vyšetření dárkyně vajíček a dárce spermií, je považováno za genetické vyšetření.</a:t>
            </a:r>
          </a:p>
        </p:txBody>
      </p:sp>
    </p:spTree>
    <p:extLst>
      <p:ext uri="{BB962C8B-B14F-4D97-AF65-F5344CB8AC3E}">
        <p14:creationId xmlns:p14="http://schemas.microsoft.com/office/powerpoint/2010/main" val="3858077199"/>
      </p:ext>
    </p:extLst>
  </p:cSld>
  <p:clrMapOvr>
    <a:masterClrMapping/>
  </p:clrMapOvr>
  <p:transition>
    <p:zoom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p:txBody>
          <a:bodyPr/>
          <a:lstStyle/>
          <a:p>
            <a:pPr lvl="0" algn="just">
              <a:lnSpc>
                <a:spcPct val="107000"/>
              </a:lnSpc>
            </a:pPr>
            <a:r>
              <a:rPr lang="cs-CZ" kern="100" dirty="0">
                <a:latin typeface="Arial"/>
                <a:ea typeface="Calibri" panose="020F0502020204030204" pitchFamily="34" charset="0"/>
                <a:cs typeface="Times New Roman"/>
              </a:rPr>
              <a:t>Posudková péče: způsobilost ke vzdělávání</a:t>
            </a:r>
            <a:endParaRPr lang="cs-CZ" kern="100" dirty="0">
              <a:effectLst/>
              <a:latin typeface="Arial"/>
              <a:ea typeface="Calibri" panose="020F0502020204030204" pitchFamily="34" charset="0"/>
              <a:cs typeface="Times New Roman"/>
            </a:endParaRP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116531" y="1270535"/>
            <a:ext cx="10358408" cy="5428648"/>
          </a:xfrm>
        </p:spPr>
        <p:txBody>
          <a:bodyPr/>
          <a:lstStyle/>
          <a:p>
            <a:pPr marL="400050" lvl="1" indent="0" algn="just">
              <a:lnSpc>
                <a:spcPct val="107000"/>
              </a:lnSpc>
              <a:spcBef>
                <a:spcPts val="1200"/>
              </a:spcBef>
              <a:spcAft>
                <a:spcPts val="800"/>
              </a:spcAft>
              <a:buNone/>
            </a:pPr>
            <a:r>
              <a:rPr lang="cs-CZ" sz="1800" u="sng" dirty="0">
                <a:effectLst/>
                <a:latin typeface="Arial"/>
                <a:ea typeface="Calibri" panose="020F0502020204030204" pitchFamily="34" charset="0"/>
                <a:cs typeface="Arial"/>
              </a:rPr>
              <a:t>Posuzování zdravotní způsobilosti ke vzdělávání</a:t>
            </a:r>
            <a:endParaRPr lang="cs-CZ" sz="1800" u="sng" dirty="0">
              <a:solidFill>
                <a:srgbClr val="FF0000"/>
              </a:solidFill>
              <a:latin typeface="Arial"/>
              <a:ea typeface="Calibri" panose="020F0502020204030204" pitchFamily="34" charset="0"/>
              <a:cs typeface="Arial"/>
            </a:endParaRPr>
          </a:p>
          <a:p>
            <a:pPr lvl="1" indent="-285750" algn="just">
              <a:lnSpc>
                <a:spcPct val="107000"/>
              </a:lnSpc>
              <a:spcBef>
                <a:spcPts val="1200"/>
              </a:spcBef>
              <a:spcAft>
                <a:spcPts val="800"/>
              </a:spcAft>
              <a:buFont typeface="Courier New" panose="020B0604020202020204" pitchFamily="34" charset="0"/>
              <a:buChar char="o"/>
            </a:pPr>
            <a:r>
              <a:rPr lang="cs-CZ" sz="1800" b="0" dirty="0">
                <a:latin typeface="Arial"/>
                <a:ea typeface="Calibri" panose="020F0502020204030204" pitchFamily="34" charset="0"/>
                <a:cs typeface="Arial"/>
              </a:rPr>
              <a:t>s</a:t>
            </a:r>
            <a:r>
              <a:rPr lang="cs-CZ" sz="1800" b="0" dirty="0">
                <a:effectLst/>
                <a:latin typeface="Arial"/>
                <a:ea typeface="Calibri" panose="020F0502020204030204" pitchFamily="34" charset="0"/>
                <a:cs typeface="Arial"/>
              </a:rPr>
              <a:t>oučasný stav – podle </a:t>
            </a:r>
            <a:r>
              <a:rPr lang="cs-CZ" sz="1800" b="0" dirty="0">
                <a:latin typeface="Arial"/>
                <a:ea typeface="Calibri" panose="020F0502020204030204" pitchFamily="34" charset="0"/>
                <a:cs typeface="Arial"/>
              </a:rPr>
              <a:t>NV 211/2010 Sb., o soustavě oborů v základním, středním a vyšším odborném vzdělávání, je </a:t>
            </a:r>
            <a:r>
              <a:rPr lang="cs-CZ" sz="1800" b="0" dirty="0">
                <a:effectLst/>
                <a:latin typeface="Arial"/>
                <a:ea typeface="Calibri" panose="020F0502020204030204" pitchFamily="34" charset="0"/>
                <a:cs typeface="Arial"/>
              </a:rPr>
              <a:t>posouzení zdravotní způsobilosti ke studiu vyžadováno i u oborů bez zdravotního omezení</a:t>
            </a:r>
            <a:endParaRPr lang="cs-CZ" sz="1800" b="0" dirty="0">
              <a:latin typeface="Arial"/>
              <a:ea typeface="Calibri" panose="020F0502020204030204" pitchFamily="34" charset="0"/>
              <a:cs typeface="Arial"/>
            </a:endParaRPr>
          </a:p>
          <a:p>
            <a:pPr lvl="1" indent="-285750" algn="just">
              <a:lnSpc>
                <a:spcPct val="107000"/>
              </a:lnSpc>
              <a:spcBef>
                <a:spcPts val="1200"/>
              </a:spcBef>
              <a:spcAft>
                <a:spcPts val="800"/>
              </a:spcAft>
              <a:buFont typeface="Courier New" panose="020B0604020202020204" pitchFamily="34" charset="0"/>
              <a:buChar char="o"/>
            </a:pPr>
            <a:r>
              <a:rPr lang="cs-CZ" sz="1800" b="0" dirty="0">
                <a:latin typeface="Arial"/>
                <a:ea typeface="Calibri" panose="020F0502020204030204" pitchFamily="34" charset="0"/>
                <a:cs typeface="Arial"/>
              </a:rPr>
              <a:t>nová právní úprava – pokud není stanoveno zdravotní omezení, není povinnost provádět posuzování zdravotní způsobilosti ke vzdělávání; a v případech, kde je to možné, sloučit posuzování zdravotní způsobilosti ke vzdělávání a k praktické přípravě</a:t>
            </a:r>
          </a:p>
          <a:p>
            <a:pPr lvl="1" indent="-285750" algn="just">
              <a:lnSpc>
                <a:spcPct val="107000"/>
              </a:lnSpc>
              <a:spcBef>
                <a:spcPts val="1200"/>
              </a:spcBef>
              <a:spcAft>
                <a:spcPts val="800"/>
              </a:spcAft>
              <a:buFont typeface="Courier New" panose="020B0604020202020204" pitchFamily="34" charset="0"/>
              <a:buChar char="o"/>
            </a:pPr>
            <a:r>
              <a:rPr lang="cs-CZ" sz="1800" b="0" dirty="0">
                <a:latin typeface="Arial"/>
                <a:ea typeface="Calibri" panose="020F0502020204030204" pitchFamily="34" charset="0"/>
                <a:cs typeface="Arial"/>
              </a:rPr>
              <a:t>výjimka – praxe při výkonu práce rizikové nebo v profesním riziku</a:t>
            </a:r>
          </a:p>
          <a:p>
            <a:pPr marL="0" indent="0" algn="just">
              <a:lnSpc>
                <a:spcPct val="107000"/>
              </a:lnSpc>
              <a:spcBef>
                <a:spcPts val="1200"/>
              </a:spcBef>
              <a:spcAft>
                <a:spcPts val="800"/>
              </a:spcAft>
              <a:buNone/>
            </a:pPr>
            <a:endParaRPr lang="cs-CZ" sz="1800" b="0">
              <a:latin typeface="Arial" panose="020B0604020202020204" pitchFamily="34" charset="0"/>
              <a:ea typeface="Calibri" panose="020F0502020204030204" pitchFamily="34" charset="0"/>
              <a:cs typeface="Arial" panose="020B0604020202020204" pitchFamily="34" charset="0"/>
            </a:endParaRPr>
          </a:p>
          <a:p>
            <a:pPr marL="400050" lvl="1" indent="0" algn="just">
              <a:lnSpc>
                <a:spcPct val="107000"/>
              </a:lnSpc>
              <a:spcBef>
                <a:spcPts val="1200"/>
              </a:spcBef>
              <a:spcAft>
                <a:spcPts val="800"/>
              </a:spcAft>
              <a:buNone/>
            </a:pPr>
            <a:r>
              <a:rPr lang="cs-CZ" sz="1800" b="0" u="sng" dirty="0">
                <a:latin typeface="Arial"/>
                <a:ea typeface="Calibri" panose="020F0502020204030204" pitchFamily="34" charset="0"/>
                <a:cs typeface="Arial"/>
              </a:rPr>
              <a:t>Cíl:</a:t>
            </a:r>
            <a:r>
              <a:rPr lang="cs-CZ" sz="1800" b="0" dirty="0">
                <a:latin typeface="Arial"/>
                <a:ea typeface="Calibri" panose="020F0502020204030204" pitchFamily="34" charset="0"/>
                <a:cs typeface="Arial"/>
              </a:rPr>
              <a:t> snížení administrativní zátěže praktických lékařů pro děti a dorost, finanční úspora rodičů za výpisy ze zdravotnické dokumentace</a:t>
            </a:r>
          </a:p>
          <a:p>
            <a:pPr marL="0" indent="0" algn="just">
              <a:lnSpc>
                <a:spcPct val="107000"/>
              </a:lnSpc>
              <a:spcBef>
                <a:spcPts val="1200"/>
              </a:spcBef>
              <a:spcAft>
                <a:spcPts val="800"/>
              </a:spcAft>
              <a:buNone/>
            </a:pPr>
            <a:endParaRPr lang="cs-CZ" sz="1800" b="0">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1200"/>
              </a:spcBef>
              <a:spcAft>
                <a:spcPts val="800"/>
              </a:spcAft>
              <a:buNone/>
            </a:pPr>
            <a:endParaRPr lang="cs-CZ" sz="1800" b="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1200"/>
              </a:spcBef>
              <a:spcAft>
                <a:spcPts val="800"/>
              </a:spcAft>
              <a:buNone/>
            </a:pPr>
            <a:endParaRPr lang="cs-CZ" sz="1800" b="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1200"/>
              </a:spcBef>
              <a:spcAft>
                <a:spcPts val="800"/>
              </a:spcAft>
              <a:buNone/>
            </a:pPr>
            <a:endParaRPr lang="cs-CZ" sz="1800" b="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1200"/>
              </a:spcBef>
              <a:spcAft>
                <a:spcPts val="800"/>
              </a:spcAft>
              <a:buFont typeface="Symbol" panose="05050102010706020507" pitchFamily="18" charset="2"/>
              <a:buChar char=""/>
            </a:pPr>
            <a:endParaRPr lang="cs-CZ" sz="1800" b="0">
              <a:latin typeface="Arial" panose="020B0604020202020204" pitchFamily="34" charset="0"/>
            </a:endParaRPr>
          </a:p>
          <a:p>
            <a:pPr marL="0" indent="0" algn="just">
              <a:buFont typeface="Wingdings" panose="05000000000000000000" pitchFamily="2" charset="2"/>
              <a:buNone/>
              <a:defRPr/>
            </a:pPr>
            <a:endParaRPr lang="cs-CZ" altLang="cs-CZ" sz="2400" b="0">
              <a:cs typeface="Arial" panose="020B0604020202020204" pitchFamily="34" charset="0"/>
            </a:endParaRPr>
          </a:p>
          <a:p>
            <a:pPr algn="just">
              <a:buFont typeface="Wingdings" panose="05000000000000000000" pitchFamily="2" charset="2"/>
              <a:buChar char="§"/>
              <a:defRPr/>
            </a:pPr>
            <a:endParaRPr lang="cs-CZ" altLang="cs-CZ" b="0">
              <a:cs typeface="Arial" panose="020B0604020202020204" pitchFamily="34" charset="0"/>
            </a:endParaRPr>
          </a:p>
          <a:p>
            <a:pPr algn="just">
              <a:buFont typeface="Wingdings" panose="05000000000000000000" pitchFamily="2" charset="2"/>
              <a:buChar char="§"/>
              <a:defRPr/>
            </a:pPr>
            <a:endParaRPr lang="cs-CZ" altLang="cs-CZ" b="0">
              <a:cs typeface="Arial" panose="020B0604020202020204" pitchFamily="34" charset="0"/>
            </a:endParaRPr>
          </a:p>
          <a:p>
            <a:endParaRPr lang="cs-CZ" sz="2400"/>
          </a:p>
        </p:txBody>
      </p:sp>
    </p:spTree>
    <p:extLst>
      <p:ext uri="{BB962C8B-B14F-4D97-AF65-F5344CB8AC3E}">
        <p14:creationId xmlns:p14="http://schemas.microsoft.com/office/powerpoint/2010/main" val="3712127499"/>
      </p:ext>
    </p:extLst>
  </p:cSld>
  <p:clrMapOvr>
    <a:masterClrMapping/>
  </p:clrMapOvr>
  <p:transition>
    <p:zoom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p:txBody>
          <a:bodyPr/>
          <a:lstStyle/>
          <a:p>
            <a:pPr lvl="0" algn="just">
              <a:lnSpc>
                <a:spcPct val="107000"/>
              </a:lnSpc>
            </a:pPr>
            <a:r>
              <a:rPr lang="cs-CZ" kern="100" dirty="0">
                <a:latin typeface="Arial"/>
                <a:ea typeface="Calibri" panose="020F0502020204030204" pitchFamily="34" charset="0"/>
                <a:cs typeface="Times New Roman"/>
              </a:rPr>
              <a:t>Posudková péče: způsobilost k </a:t>
            </a:r>
            <a:r>
              <a:rPr lang="cs-CZ" b="1" kern="100" dirty="0">
                <a:effectLst/>
                <a:latin typeface="Arial"/>
                <a:ea typeface="Calibri" panose="020F0502020204030204" pitchFamily="34" charset="0"/>
                <a:cs typeface="Times New Roman"/>
              </a:rPr>
              <a:t>tělesné výchově a sportu</a:t>
            </a:r>
            <a:endParaRPr lang="cs-CZ" kern="100" dirty="0">
              <a:effectLst/>
              <a:latin typeface="Arial"/>
              <a:ea typeface="Calibri" panose="020F0502020204030204" pitchFamily="34" charset="0"/>
              <a:cs typeface="Times New Roman"/>
            </a:endParaRP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116531" y="1270535"/>
            <a:ext cx="10337532" cy="5428648"/>
          </a:xfrm>
        </p:spPr>
        <p:txBody>
          <a:bodyPr/>
          <a:lstStyle/>
          <a:p>
            <a:pPr marL="400050" lvl="1" indent="0" algn="just">
              <a:lnSpc>
                <a:spcPct val="107000"/>
              </a:lnSpc>
              <a:spcBef>
                <a:spcPts val="1200"/>
              </a:spcBef>
              <a:spcAft>
                <a:spcPts val="800"/>
              </a:spcAft>
              <a:buNone/>
            </a:pPr>
            <a:r>
              <a:rPr lang="cs-CZ" sz="1800" u="sng" dirty="0">
                <a:effectLst/>
                <a:latin typeface="Arial"/>
                <a:ea typeface="Calibri" panose="020F0502020204030204" pitchFamily="34" charset="0"/>
                <a:cs typeface="Arial"/>
              </a:rPr>
              <a:t>Posuzování zdravotní způsobilosti ke </a:t>
            </a:r>
            <a:r>
              <a:rPr lang="cs-CZ" sz="1800" u="sng" dirty="0">
                <a:latin typeface="Arial"/>
                <a:ea typeface="Calibri" panose="020F0502020204030204" pitchFamily="34" charset="0"/>
                <a:cs typeface="Arial"/>
              </a:rPr>
              <a:t>sportu </a:t>
            </a:r>
            <a:endParaRPr lang="cs-CZ" dirty="0"/>
          </a:p>
          <a:p>
            <a:pPr lvl="1" indent="-285750" algn="just">
              <a:lnSpc>
                <a:spcPct val="107000"/>
              </a:lnSpc>
              <a:spcBef>
                <a:spcPts val="1200"/>
              </a:spcBef>
              <a:spcAft>
                <a:spcPts val="800"/>
              </a:spcAft>
              <a:buFont typeface="Courier New" panose="020B0604020202020204" pitchFamily="34" charset="0"/>
              <a:buChar char="o"/>
            </a:pPr>
            <a:r>
              <a:rPr lang="cs-CZ" sz="1800" b="0" dirty="0">
                <a:latin typeface="Arial"/>
                <a:ea typeface="Calibri" panose="020F0502020204030204" pitchFamily="34" charset="0"/>
                <a:cs typeface="Arial"/>
              </a:rPr>
              <a:t>s</a:t>
            </a:r>
            <a:r>
              <a:rPr lang="cs-CZ" sz="1800" b="0" dirty="0">
                <a:effectLst/>
                <a:latin typeface="Arial"/>
                <a:ea typeface="Calibri" panose="020F0502020204030204" pitchFamily="34" charset="0"/>
                <a:cs typeface="Arial"/>
              </a:rPr>
              <a:t>oučasný </a:t>
            </a:r>
            <a:r>
              <a:rPr lang="cs-CZ" sz="1800" b="0" dirty="0">
                <a:latin typeface="Arial"/>
                <a:ea typeface="Calibri" panose="020F0502020204030204" pitchFamily="34" charset="0"/>
                <a:cs typeface="Arial"/>
              </a:rPr>
              <a:t>stav – neprofesionální sportovci, kteří např. chodí 1x týdně do oddílu, musí mít každoročně posudek; není tak rozlišována úroveň prováděného sportu</a:t>
            </a:r>
            <a:endParaRPr lang="cs-CZ" sz="1800" b="0" dirty="0">
              <a:effectLst/>
              <a:latin typeface="Arial"/>
              <a:ea typeface="Calibri" panose="020F0502020204030204" pitchFamily="34" charset="0"/>
              <a:cs typeface="Arial"/>
            </a:endParaRPr>
          </a:p>
          <a:p>
            <a:pPr lvl="1" indent="-285750" algn="just">
              <a:lnSpc>
                <a:spcPct val="107000"/>
              </a:lnSpc>
              <a:spcBef>
                <a:spcPts val="1200"/>
              </a:spcBef>
              <a:spcAft>
                <a:spcPts val="800"/>
              </a:spcAft>
              <a:buFont typeface="Courier New" panose="020B0604020202020204" pitchFamily="34" charset="0"/>
              <a:buChar char="o"/>
            </a:pPr>
            <a:r>
              <a:rPr lang="cs-CZ" sz="1800" b="0" dirty="0">
                <a:latin typeface="Arial"/>
                <a:ea typeface="Calibri" panose="020F0502020204030204" pitchFamily="34" charset="0"/>
                <a:cs typeface="Arial"/>
              </a:rPr>
              <a:t>nová právní úprava – p</a:t>
            </a:r>
            <a:r>
              <a:rPr lang="cs-CZ" sz="1800" b="0" dirty="0">
                <a:effectLst/>
                <a:latin typeface="Arial"/>
                <a:ea typeface="Calibri" panose="020F0502020204030204" pitchFamily="34" charset="0"/>
                <a:cs typeface="Arial"/>
              </a:rPr>
              <a:t>osuzování zdravotní způsobilosti pouze pro „sportovní profesionály“, osoby, které své „sportovní služby a činnosti“ poskytují prostřednictvím výkonu své podnikatelské činnosti</a:t>
            </a:r>
          </a:p>
          <a:p>
            <a:pPr marL="0" indent="0" algn="just">
              <a:lnSpc>
                <a:spcPct val="107000"/>
              </a:lnSpc>
              <a:spcBef>
                <a:spcPts val="1200"/>
              </a:spcBef>
              <a:spcAft>
                <a:spcPts val="800"/>
              </a:spcAft>
              <a:buNone/>
            </a:pPr>
            <a:endParaRPr lang="cs-CZ" sz="1800" b="0" dirty="0">
              <a:latin typeface="Arial" panose="020B0604020202020204" pitchFamily="34" charset="0"/>
              <a:ea typeface="Calibri" panose="020F0502020204030204" pitchFamily="34" charset="0"/>
              <a:cs typeface="Arial" panose="020B0604020202020204" pitchFamily="34" charset="0"/>
            </a:endParaRPr>
          </a:p>
          <a:p>
            <a:pPr marL="400050" lvl="1" indent="0" algn="just">
              <a:lnSpc>
                <a:spcPct val="107000"/>
              </a:lnSpc>
              <a:spcBef>
                <a:spcPts val="1200"/>
              </a:spcBef>
              <a:spcAft>
                <a:spcPts val="800"/>
              </a:spcAft>
              <a:buNone/>
            </a:pPr>
            <a:r>
              <a:rPr lang="cs-CZ" sz="1800" b="0" u="sng" dirty="0">
                <a:latin typeface="Arial"/>
                <a:ea typeface="Calibri" panose="020F0502020204030204" pitchFamily="34" charset="0"/>
                <a:cs typeface="Arial"/>
              </a:rPr>
              <a:t>Cíl:</a:t>
            </a:r>
            <a:r>
              <a:rPr lang="cs-CZ" sz="1800" b="0" dirty="0">
                <a:latin typeface="Arial"/>
                <a:ea typeface="Calibri" panose="020F0502020204030204" pitchFamily="34" charset="0"/>
                <a:cs typeface="Arial"/>
              </a:rPr>
              <a:t> zrušení posuzování zdravotní způsobilosti u „neprofesionálů“, provádění posuzování zdravotní způsobilosti u sportovců, u kterých je to nezbytné</a:t>
            </a:r>
            <a:endParaRPr lang="cs-CZ" sz="1800" b="0" dirty="0">
              <a:effectLst/>
              <a:latin typeface="Arial"/>
              <a:ea typeface="Calibri" panose="020F0502020204030204" pitchFamily="34" charset="0"/>
              <a:cs typeface="Arial"/>
            </a:endParaRPr>
          </a:p>
          <a:p>
            <a:pPr marL="0" indent="0" algn="just">
              <a:lnSpc>
                <a:spcPct val="107000"/>
              </a:lnSpc>
              <a:spcBef>
                <a:spcPts val="1200"/>
              </a:spcBef>
              <a:spcAft>
                <a:spcPts val="800"/>
              </a:spcAft>
              <a:buNone/>
            </a:pP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1200"/>
              </a:spcBef>
              <a:spcAft>
                <a:spcPts val="800"/>
              </a:spcAft>
              <a:buNone/>
            </a:pP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1200"/>
              </a:spcBef>
              <a:spcAft>
                <a:spcPts val="800"/>
              </a:spcAft>
              <a:buFont typeface="Symbol" panose="05050102010706020507" pitchFamily="18" charset="2"/>
              <a:buChar char=""/>
            </a:pPr>
            <a:endParaRPr lang="cs-CZ" sz="1800" b="0" dirty="0">
              <a:latin typeface="Arial" panose="020B0604020202020204" pitchFamily="34" charset="0"/>
            </a:endParaRPr>
          </a:p>
          <a:p>
            <a:pPr marL="0" indent="0" algn="just">
              <a:buFont typeface="Wingdings" panose="05000000000000000000" pitchFamily="2" charset="2"/>
              <a:buNone/>
              <a:defRPr/>
            </a:pPr>
            <a:endParaRPr lang="cs-CZ" altLang="cs-CZ" sz="2400" b="0" dirty="0">
              <a:cs typeface="Arial" panose="020B0604020202020204" pitchFamily="34" charset="0"/>
            </a:endParaRPr>
          </a:p>
          <a:p>
            <a:pPr algn="just">
              <a:buFont typeface="Wingdings" panose="05000000000000000000" pitchFamily="2" charset="2"/>
              <a:buChar char="§"/>
              <a:defRPr/>
            </a:pPr>
            <a:endParaRPr lang="cs-CZ" altLang="cs-CZ" b="0" dirty="0">
              <a:cs typeface="Arial" panose="020B0604020202020204" pitchFamily="34" charset="0"/>
            </a:endParaRPr>
          </a:p>
          <a:p>
            <a:pPr algn="just">
              <a:buFont typeface="Wingdings" panose="05000000000000000000" pitchFamily="2" charset="2"/>
              <a:buChar char="§"/>
              <a:defRPr/>
            </a:pPr>
            <a:endParaRPr lang="cs-CZ" altLang="cs-CZ" b="0" dirty="0">
              <a:cs typeface="Arial" panose="020B0604020202020204" pitchFamily="34" charset="0"/>
            </a:endParaRPr>
          </a:p>
          <a:p>
            <a:endParaRPr lang="cs-CZ" sz="2400" dirty="0"/>
          </a:p>
        </p:txBody>
      </p:sp>
    </p:spTree>
    <p:extLst>
      <p:ext uri="{BB962C8B-B14F-4D97-AF65-F5344CB8AC3E}">
        <p14:creationId xmlns:p14="http://schemas.microsoft.com/office/powerpoint/2010/main" val="894901971"/>
      </p:ext>
    </p:extLst>
  </p:cSld>
  <p:clrMapOvr>
    <a:masterClrMapping/>
  </p:clrMapOvr>
  <p:transition>
    <p:zoom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p:txBody>
          <a:bodyPr/>
          <a:lstStyle/>
          <a:p>
            <a:pPr lvl="0" algn="just">
              <a:lnSpc>
                <a:spcPct val="107000"/>
              </a:lnSpc>
            </a:pPr>
            <a:r>
              <a:rPr lang="cs-CZ" b="1" kern="100" dirty="0">
                <a:effectLst/>
                <a:latin typeface="Arial"/>
                <a:ea typeface="Calibri" panose="020F0502020204030204" pitchFamily="34" charset="0"/>
                <a:cs typeface="Times New Roman"/>
              </a:rPr>
              <a:t>Posudková péče: zdr</a:t>
            </a:r>
            <a:r>
              <a:rPr lang="cs-CZ" kern="100" dirty="0">
                <a:latin typeface="Arial"/>
                <a:ea typeface="Calibri" panose="020F0502020204030204" pitchFamily="34" charset="0"/>
                <a:cs typeface="Times New Roman"/>
              </a:rPr>
              <a:t>avotní způsobilost</a:t>
            </a:r>
            <a:r>
              <a:rPr lang="cs-CZ" b="1" kern="100" dirty="0">
                <a:effectLst/>
                <a:latin typeface="Arial"/>
                <a:ea typeface="Calibri" panose="020F0502020204030204" pitchFamily="34" charset="0"/>
                <a:cs typeface="Times New Roman"/>
              </a:rPr>
              <a:t> uchazečů o zaměstnání</a:t>
            </a:r>
            <a:endParaRPr lang="cs-CZ" kern="100" dirty="0">
              <a:effectLst/>
              <a:latin typeface="Arial"/>
              <a:ea typeface="Calibri" panose="020F0502020204030204" pitchFamily="34" charset="0"/>
              <a:cs typeface="Times New Roman"/>
            </a:endParaRP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116531" y="1270535"/>
            <a:ext cx="10337532" cy="5428648"/>
          </a:xfrm>
        </p:spPr>
        <p:txBody>
          <a:bodyPr/>
          <a:lstStyle/>
          <a:p>
            <a:pPr lvl="1" indent="-285750" algn="just">
              <a:lnSpc>
                <a:spcPct val="107000"/>
              </a:lnSpc>
              <a:spcBef>
                <a:spcPts val="1200"/>
              </a:spcBef>
              <a:spcAft>
                <a:spcPts val="800"/>
              </a:spcAft>
              <a:buFont typeface="Courier New" panose="020B0604020202020204" pitchFamily="34" charset="0"/>
              <a:buChar char="o"/>
            </a:pPr>
            <a:r>
              <a:rPr lang="cs-CZ" sz="1800" b="0" dirty="0">
                <a:latin typeface="Arial"/>
                <a:ea typeface="Calibri" panose="020F0502020204030204" pitchFamily="34" charset="0"/>
                <a:cs typeface="Arial"/>
              </a:rPr>
              <a:t>s</a:t>
            </a:r>
            <a:r>
              <a:rPr lang="cs-CZ" sz="1800" b="0" dirty="0">
                <a:effectLst/>
                <a:latin typeface="Arial"/>
                <a:ea typeface="Calibri" panose="020F0502020204030204" pitchFamily="34" charset="0"/>
                <a:cs typeface="Arial"/>
              </a:rPr>
              <a:t>oučasný stav – všichni bez ohledu na kategorii práce musí mít vstupní lékařskou prohlídku</a:t>
            </a:r>
            <a:r>
              <a:rPr lang="cs-CZ" sz="1800" dirty="0">
                <a:latin typeface="Arial"/>
                <a:ea typeface="Calibri" panose="020F0502020204030204" pitchFamily="34" charset="0"/>
                <a:cs typeface="Arial"/>
              </a:rPr>
              <a:t> </a:t>
            </a:r>
            <a:endParaRPr lang="cs-CZ" sz="1800" b="0" dirty="0">
              <a:latin typeface="Arial" panose="020B0604020202020204" pitchFamily="34" charset="0"/>
              <a:ea typeface="Calibri" panose="020F0502020204030204" pitchFamily="34" charset="0"/>
              <a:cs typeface="Arial" panose="020B0604020202020204" pitchFamily="34" charset="0"/>
            </a:endParaRPr>
          </a:p>
          <a:p>
            <a:pPr lvl="1" indent="-285750" algn="just">
              <a:lnSpc>
                <a:spcPct val="107000"/>
              </a:lnSpc>
              <a:spcBef>
                <a:spcPts val="1200"/>
              </a:spcBef>
              <a:spcAft>
                <a:spcPts val="800"/>
              </a:spcAft>
              <a:buFont typeface="Courier New" panose="020B0604020202020204" pitchFamily="34" charset="0"/>
              <a:buChar char="o"/>
            </a:pPr>
            <a:r>
              <a:rPr lang="cs-CZ" sz="1800" b="0" dirty="0">
                <a:latin typeface="Arial"/>
                <a:ea typeface="Calibri" panose="020F0502020204030204" pitchFamily="34" charset="0"/>
                <a:cs typeface="Arial"/>
              </a:rPr>
              <a:t>n</a:t>
            </a:r>
            <a:r>
              <a:rPr lang="cs-CZ" sz="1800" b="0" dirty="0">
                <a:effectLst/>
                <a:latin typeface="Arial"/>
                <a:ea typeface="Calibri" panose="020F0502020204030204" pitchFamily="34" charset="0"/>
                <a:cs typeface="Arial"/>
              </a:rPr>
              <a:t>ová právní úprava – zrušení povinnosti provádět pracovnělékařské prohlídky u těch prací, jež jsou zařazeny v kategorii první a jejíž součástí není činnost, jež by upravovala zdravotní způsobilost podle prováděcího právního předpisu, nebo jiného právního předpisu</a:t>
            </a:r>
            <a:r>
              <a:rPr lang="cs-CZ" sz="1800" dirty="0">
                <a:latin typeface="Arial"/>
                <a:ea typeface="Calibri" panose="020F0502020204030204" pitchFamily="34" charset="0"/>
                <a:cs typeface="Arial"/>
              </a:rPr>
              <a:t> </a:t>
            </a:r>
            <a:endParaRPr lang="cs-CZ" sz="1800" b="0" dirty="0">
              <a:latin typeface="Arial" panose="020B0604020202020204" pitchFamily="34" charset="0"/>
              <a:ea typeface="Calibri" panose="020F0502020204030204" pitchFamily="34" charset="0"/>
              <a:cs typeface="Arial" panose="020B0604020202020204" pitchFamily="34" charset="0"/>
            </a:endParaRPr>
          </a:p>
          <a:p>
            <a:pPr lvl="1" indent="-285750" algn="just">
              <a:lnSpc>
                <a:spcPct val="107000"/>
              </a:lnSpc>
              <a:spcBef>
                <a:spcPts val="1200"/>
              </a:spcBef>
              <a:spcAft>
                <a:spcPts val="800"/>
              </a:spcAft>
              <a:buFont typeface="Courier New" panose="020B0604020202020204" pitchFamily="34" charset="0"/>
              <a:buChar char="o"/>
            </a:pPr>
            <a:r>
              <a:rPr lang="cs-CZ" sz="1800" b="0" dirty="0">
                <a:latin typeface="Arial"/>
                <a:ea typeface="Calibri" panose="020F0502020204030204" pitchFamily="34" charset="0"/>
                <a:cs typeface="Arial"/>
              </a:rPr>
              <a:t>zaměstnavatel i uchazeč o zaměstnání však provedení vstupní lékařské prohlídky mohou vyžadovat</a:t>
            </a:r>
          </a:p>
          <a:p>
            <a:pPr marL="0" indent="0" algn="just">
              <a:lnSpc>
                <a:spcPct val="107000"/>
              </a:lnSpc>
              <a:spcBef>
                <a:spcPts val="1200"/>
              </a:spcBef>
              <a:spcAft>
                <a:spcPts val="800"/>
              </a:spcAft>
              <a:buNone/>
            </a:pPr>
            <a:endParaRPr lang="cs-CZ" sz="1800" b="0" dirty="0">
              <a:latin typeface="Arial" panose="020B0604020202020204" pitchFamily="34" charset="0"/>
              <a:ea typeface="Calibri" panose="020F0502020204030204" pitchFamily="34" charset="0"/>
              <a:cs typeface="Arial" panose="020B0604020202020204" pitchFamily="34" charset="0"/>
            </a:endParaRPr>
          </a:p>
          <a:p>
            <a:pPr marL="400050" lvl="1" indent="0" algn="just">
              <a:lnSpc>
                <a:spcPct val="107000"/>
              </a:lnSpc>
              <a:spcBef>
                <a:spcPts val="1200"/>
              </a:spcBef>
              <a:spcAft>
                <a:spcPts val="800"/>
              </a:spcAft>
              <a:buNone/>
            </a:pPr>
            <a:r>
              <a:rPr lang="cs-CZ" sz="1800" b="0" u="sng" dirty="0">
                <a:effectLst/>
                <a:latin typeface="Arial"/>
                <a:ea typeface="Calibri" panose="020F0502020204030204" pitchFamily="34" charset="0"/>
                <a:cs typeface="Arial"/>
              </a:rPr>
              <a:t>Cíl:</a:t>
            </a:r>
            <a:r>
              <a:rPr lang="cs-CZ" sz="1800" dirty="0">
                <a:latin typeface="Arial"/>
                <a:ea typeface="Calibri" panose="020F0502020204030204" pitchFamily="34" charset="0"/>
                <a:cs typeface="Arial"/>
              </a:rPr>
              <a:t> </a:t>
            </a:r>
            <a:r>
              <a:rPr lang="cs-CZ" sz="1800" b="0" dirty="0">
                <a:effectLst/>
                <a:latin typeface="Arial"/>
                <a:ea typeface="Calibri" panose="020F0502020204030204" pitchFamily="34" charset="0"/>
                <a:cs typeface="Arial"/>
              </a:rPr>
              <a:t>snížení administrativní zátěže na straně zaměstnavatelů i na straně posuzujících poskytovatelů, tedy registrujících poskytovatelů posuzované osoby (provádění posuzování či vydávajících výpis ze zdravotnické dokumentace) či poskytovatelů pracovnělékařských služeb.</a:t>
            </a:r>
          </a:p>
          <a:p>
            <a:pPr marL="0" indent="0" algn="just">
              <a:lnSpc>
                <a:spcPct val="107000"/>
              </a:lnSpc>
              <a:spcBef>
                <a:spcPts val="1200"/>
              </a:spcBef>
              <a:spcAft>
                <a:spcPts val="800"/>
              </a:spcAft>
              <a:buNone/>
            </a:pP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1200"/>
              </a:spcBef>
              <a:spcAft>
                <a:spcPts val="800"/>
              </a:spcAft>
              <a:buNone/>
            </a:pP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1200"/>
              </a:spcBef>
              <a:spcAft>
                <a:spcPts val="800"/>
              </a:spcAft>
              <a:buNone/>
            </a:pP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1200"/>
              </a:spcBef>
              <a:spcAft>
                <a:spcPts val="800"/>
              </a:spcAft>
              <a:buFont typeface="Symbol" panose="05050102010706020507" pitchFamily="18" charset="2"/>
              <a:buChar char=""/>
            </a:pPr>
            <a:endParaRPr lang="cs-CZ" sz="1800" b="0" dirty="0">
              <a:latin typeface="Arial" panose="020B0604020202020204" pitchFamily="34" charset="0"/>
            </a:endParaRPr>
          </a:p>
          <a:p>
            <a:pPr marL="0" indent="0" algn="just">
              <a:buFont typeface="Wingdings" panose="05000000000000000000" pitchFamily="2" charset="2"/>
              <a:buNone/>
              <a:defRPr/>
            </a:pPr>
            <a:endParaRPr lang="cs-CZ" altLang="cs-CZ" sz="2400" b="0" dirty="0">
              <a:cs typeface="Arial" panose="020B0604020202020204" pitchFamily="34" charset="0"/>
            </a:endParaRPr>
          </a:p>
          <a:p>
            <a:pPr algn="just">
              <a:buFont typeface="Wingdings" panose="05000000000000000000" pitchFamily="2" charset="2"/>
              <a:buChar char="§"/>
              <a:defRPr/>
            </a:pPr>
            <a:endParaRPr lang="cs-CZ" altLang="cs-CZ" b="0" dirty="0">
              <a:cs typeface="Arial" panose="020B0604020202020204" pitchFamily="34" charset="0"/>
            </a:endParaRPr>
          </a:p>
          <a:p>
            <a:pPr algn="just">
              <a:buFont typeface="Wingdings" panose="05000000000000000000" pitchFamily="2" charset="2"/>
              <a:buChar char="§"/>
              <a:defRPr/>
            </a:pPr>
            <a:endParaRPr lang="cs-CZ" altLang="cs-CZ" b="0" dirty="0">
              <a:cs typeface="Arial" panose="020B0604020202020204" pitchFamily="34" charset="0"/>
            </a:endParaRPr>
          </a:p>
          <a:p>
            <a:endParaRPr lang="cs-CZ" sz="2400" dirty="0"/>
          </a:p>
        </p:txBody>
      </p:sp>
    </p:spTree>
    <p:extLst>
      <p:ext uri="{BB962C8B-B14F-4D97-AF65-F5344CB8AC3E}">
        <p14:creationId xmlns:p14="http://schemas.microsoft.com/office/powerpoint/2010/main" val="1486517215"/>
      </p:ext>
    </p:extLst>
  </p:cSld>
  <p:clrMapOvr>
    <a:masterClrMapping/>
  </p:clrMapOvr>
  <p:transition>
    <p:zoom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AF538E-FF32-3DBB-DCC3-CF3E796B0943}"/>
              </a:ext>
            </a:extLst>
          </p:cNvPr>
          <p:cNvSpPr>
            <a:spLocks noGrp="1"/>
          </p:cNvSpPr>
          <p:nvPr>
            <p:ph type="title"/>
          </p:nvPr>
        </p:nvSpPr>
        <p:spPr/>
        <p:txBody>
          <a:bodyPr/>
          <a:lstStyle/>
          <a:p>
            <a:br>
              <a:rPr lang="cs-CZ" dirty="0"/>
            </a:br>
            <a:r>
              <a:rPr lang="cs-CZ" dirty="0">
                <a:latin typeface="Arial"/>
                <a:cs typeface="Arial"/>
              </a:rPr>
              <a:t>Hlavní přínosy</a:t>
            </a:r>
            <a:br>
              <a:rPr lang="cs-CZ" dirty="0">
                <a:latin typeface="Arial"/>
              </a:rPr>
            </a:br>
            <a:endParaRPr lang="cs-CZ">
              <a:solidFill>
                <a:srgbClr val="FF0000"/>
              </a:solidFill>
            </a:endParaRPr>
          </a:p>
        </p:txBody>
      </p:sp>
      <p:sp>
        <p:nvSpPr>
          <p:cNvPr id="3" name="Zástupný obsah 2">
            <a:extLst>
              <a:ext uri="{FF2B5EF4-FFF2-40B4-BE49-F238E27FC236}">
                <a16:creationId xmlns:a16="http://schemas.microsoft.com/office/drawing/2014/main" id="{78C8A018-A017-BB32-B89F-98DA67EF9A0B}"/>
              </a:ext>
            </a:extLst>
          </p:cNvPr>
          <p:cNvSpPr>
            <a:spLocks noGrp="1"/>
          </p:cNvSpPr>
          <p:nvPr>
            <p:ph idx="1"/>
          </p:nvPr>
        </p:nvSpPr>
        <p:spPr/>
        <p:txBody>
          <a:bodyPr/>
          <a:lstStyle/>
          <a:p>
            <a:pPr lvl="1">
              <a:lnSpc>
                <a:spcPct val="200000"/>
              </a:lnSpc>
              <a:buFont typeface="Wingdings" panose="05000000000000000000" pitchFamily="2" charset="2"/>
              <a:buChar char="Ø"/>
            </a:pPr>
            <a:r>
              <a:rPr lang="cs-CZ" dirty="0">
                <a:latin typeface="Arial"/>
                <a:cs typeface="Arial"/>
              </a:rPr>
              <a:t> Snížení administrativní zátěže</a:t>
            </a:r>
            <a:endParaRPr lang="cs-CZ" dirty="0"/>
          </a:p>
          <a:p>
            <a:pPr lvl="1">
              <a:lnSpc>
                <a:spcPct val="200000"/>
              </a:lnSpc>
              <a:buFont typeface="Wingdings" panose="05000000000000000000" pitchFamily="2" charset="2"/>
              <a:buChar char="Ø"/>
            </a:pPr>
            <a:r>
              <a:rPr lang="cs-CZ" dirty="0">
                <a:latin typeface="Arial"/>
                <a:cs typeface="Arial"/>
              </a:rPr>
              <a:t> Snížení časové zátěže</a:t>
            </a:r>
          </a:p>
          <a:p>
            <a:pPr lvl="1">
              <a:lnSpc>
                <a:spcPct val="200000"/>
              </a:lnSpc>
              <a:buFont typeface="Wingdings" panose="05000000000000000000" pitchFamily="2" charset="2"/>
              <a:buChar char="Ø"/>
            </a:pPr>
            <a:r>
              <a:rPr lang="cs-CZ" dirty="0">
                <a:latin typeface="Arial"/>
                <a:cs typeface="Arial"/>
              </a:rPr>
              <a:t> Snížení finanční zátěže</a:t>
            </a:r>
          </a:p>
        </p:txBody>
      </p:sp>
    </p:spTree>
    <p:extLst>
      <p:ext uri="{BB962C8B-B14F-4D97-AF65-F5344CB8AC3E}">
        <p14:creationId xmlns:p14="http://schemas.microsoft.com/office/powerpoint/2010/main" val="1999023102"/>
      </p:ext>
    </p:extLst>
  </p:cSld>
  <p:clrMapOvr>
    <a:masterClrMapping/>
  </p:clrMapOvr>
  <p:transition>
    <p:zoom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p:txBody>
          <a:bodyPr/>
          <a:lstStyle/>
          <a:p>
            <a:pPr lvl="0" algn="just">
              <a:lnSpc>
                <a:spcPct val="107000"/>
              </a:lnSpc>
            </a:pPr>
            <a:r>
              <a:rPr lang="cs-CZ" b="1" kern="100" dirty="0">
                <a:effectLst/>
                <a:latin typeface="Arial"/>
                <a:ea typeface="Calibri" panose="020F0502020204030204" pitchFamily="34" charset="0"/>
                <a:cs typeface="Times New Roman"/>
              </a:rPr>
              <a:t>Programy podpory zdraví</a:t>
            </a: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116531" y="1270535"/>
            <a:ext cx="10337532" cy="5428648"/>
          </a:xfrm>
        </p:spPr>
        <p:txBody>
          <a:bodyPr/>
          <a:lstStyle/>
          <a:p>
            <a:pPr marL="400050" lvl="1" indent="0" algn="just">
              <a:lnSpc>
                <a:spcPct val="107000"/>
              </a:lnSpc>
              <a:spcBef>
                <a:spcPts val="1200"/>
              </a:spcBef>
              <a:spcAft>
                <a:spcPts val="800"/>
              </a:spcAft>
              <a:buNone/>
            </a:pPr>
            <a:r>
              <a:rPr lang="cs-CZ" sz="1800" b="0" dirty="0">
                <a:effectLst/>
                <a:latin typeface="Arial"/>
                <a:ea typeface="Calibri" panose="020F0502020204030204" pitchFamily="34" charset="0"/>
                <a:cs typeface="Arial"/>
              </a:rPr>
              <a:t>Legislativní úprava představuje nový koncept, jež prolíná interakci pracovních a civilizačních rizik.</a:t>
            </a:r>
            <a:endParaRPr lang="cs-CZ" dirty="0">
              <a:latin typeface="Arial"/>
              <a:cs typeface="Arial"/>
            </a:endParaRPr>
          </a:p>
          <a:p>
            <a:pPr lvl="1" algn="just">
              <a:lnSpc>
                <a:spcPct val="107000"/>
              </a:lnSpc>
              <a:spcBef>
                <a:spcPts val="1200"/>
              </a:spcBef>
              <a:spcAft>
                <a:spcPts val="800"/>
              </a:spcAft>
              <a:buFont typeface="Courier New" panose="020B0604020202020204" pitchFamily="34" charset="0"/>
              <a:buChar char="o"/>
            </a:pPr>
            <a:r>
              <a:rPr lang="cs-CZ" sz="1800" b="0" dirty="0">
                <a:latin typeface="Arial"/>
                <a:ea typeface="Calibri" panose="020F0502020204030204" pitchFamily="34" charset="0"/>
                <a:cs typeface="Arial"/>
              </a:rPr>
              <a:t>dobrovolné pro zaměstnavatele, zaměstnanec je může využívat</a:t>
            </a:r>
            <a:r>
              <a:rPr lang="cs-CZ" sz="1800" dirty="0">
                <a:latin typeface="Arial"/>
                <a:ea typeface="Calibri" panose="020F0502020204030204" pitchFamily="34" charset="0"/>
                <a:cs typeface="Arial"/>
              </a:rPr>
              <a:t> </a:t>
            </a: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lvl="1" algn="just">
              <a:lnSpc>
                <a:spcPct val="107000"/>
              </a:lnSpc>
              <a:spcBef>
                <a:spcPts val="1200"/>
              </a:spcBef>
              <a:spcAft>
                <a:spcPts val="800"/>
              </a:spcAft>
              <a:buFont typeface="Courier New" panose="020B0604020202020204" pitchFamily="34" charset="0"/>
              <a:buChar char="o"/>
            </a:pPr>
            <a:r>
              <a:rPr lang="cs-CZ" sz="1800" b="0" i="1" dirty="0">
                <a:latin typeface="Arial"/>
                <a:ea typeface="Calibri" panose="020F0502020204030204" pitchFamily="34" charset="0"/>
                <a:cs typeface="Arial"/>
              </a:rPr>
              <a:t>Příklad: řidič z povolání, který má zejména sedavou práci na směny, častěji trpí kardiovaskulárními nemocemi, má zvýšené riziko infarktu a obezity.</a:t>
            </a:r>
            <a:r>
              <a:rPr lang="cs-CZ" sz="1800" i="1" dirty="0">
                <a:latin typeface="Arial"/>
                <a:ea typeface="Calibri" panose="020F0502020204030204" pitchFamily="34" charset="0"/>
                <a:cs typeface="Arial"/>
              </a:rPr>
              <a:t> </a:t>
            </a:r>
            <a:endParaRPr lang="cs-CZ" sz="1800" i="1" dirty="0">
              <a:latin typeface="Arial" panose="020B0604020202020204" pitchFamily="34" charset="0"/>
              <a:ea typeface="Calibri" panose="020F0502020204030204" pitchFamily="34" charset="0"/>
              <a:cs typeface="Arial" panose="020B0604020202020204" pitchFamily="34" charset="0"/>
            </a:endParaRPr>
          </a:p>
          <a:p>
            <a:pPr marL="542925" lvl="1" indent="0" algn="just">
              <a:lnSpc>
                <a:spcPct val="107000"/>
              </a:lnSpc>
              <a:spcBef>
                <a:spcPts val="1200"/>
              </a:spcBef>
              <a:spcAft>
                <a:spcPts val="800"/>
              </a:spcAft>
              <a:buNone/>
            </a:pPr>
            <a:r>
              <a:rPr lang="cs-CZ" sz="1800" b="0" u="sng" dirty="0">
                <a:effectLst/>
                <a:latin typeface="Arial"/>
                <a:ea typeface="Calibri" panose="020F0502020204030204" pitchFamily="34" charset="0"/>
                <a:cs typeface="Arial"/>
              </a:rPr>
              <a:t>Cíl:</a:t>
            </a:r>
            <a:r>
              <a:rPr lang="cs-CZ" sz="1800" b="0" dirty="0">
                <a:effectLst/>
                <a:latin typeface="Arial"/>
                <a:ea typeface="Calibri" panose="020F0502020204030204" pitchFamily="34" charset="0"/>
                <a:cs typeface="Arial"/>
              </a:rPr>
              <a:t> motivovat a umožnit zaměstnavatelům uskutečňovat programy, vycházející z analýzy konkrétních pracovišť a zaměstnanců se zaměřením na minimalizaci výskytu a rozvoje negativních dopadů pracovního zatížení, podpory prevence a celkovou podporu zdraví a rozvoj zdravotní gramotnosti a odpovědnosti zaměstnanců za vlastní zdraví. </a:t>
            </a:r>
            <a:r>
              <a:rPr lang="cs-CZ" sz="1800" b="0" dirty="0">
                <a:latin typeface="Arial"/>
                <a:ea typeface="Calibri" panose="020F0502020204030204" pitchFamily="34" charset="0"/>
                <a:cs typeface="Arial"/>
              </a:rPr>
              <a:t>Z</a:t>
            </a:r>
            <a:r>
              <a:rPr lang="cs-CZ" sz="1800" b="0" dirty="0">
                <a:effectLst/>
                <a:latin typeface="Arial"/>
                <a:ea typeface="Calibri" panose="020F0502020204030204" pitchFamily="34" charset="0"/>
                <a:cs typeface="Arial"/>
              </a:rPr>
              <a:t>aměstnavatel bude mít mandát k větší a efektivnější motivaci zaměstnanců k využívání stávajících nástrojů prevence (např. screeningové programy) a absolvování preventivních prohlídek.</a:t>
            </a:r>
            <a:endParaRPr lang="cs-CZ" sz="1800" dirty="0">
              <a:latin typeface="Arial" panose="020B0604020202020204" pitchFamily="34" charset="0"/>
              <a:ea typeface="Calibri" panose="020F0502020204030204" pitchFamily="34" charset="0"/>
              <a:cs typeface="Arial" panose="020B0604020202020204" pitchFamily="34" charset="0"/>
            </a:endParaRPr>
          </a:p>
          <a:p>
            <a:pPr marL="542925" lvl="1" indent="0" algn="just">
              <a:lnSpc>
                <a:spcPct val="107000"/>
              </a:lnSpc>
              <a:spcBef>
                <a:spcPts val="1200"/>
              </a:spcBef>
              <a:spcAft>
                <a:spcPts val="800"/>
              </a:spcAft>
              <a:buNone/>
            </a:pPr>
            <a:r>
              <a:rPr lang="cs-CZ" sz="1800" b="0" dirty="0">
                <a:effectLst/>
                <a:latin typeface="Arial"/>
                <a:ea typeface="Calibri" panose="020F0502020204030204" pitchFamily="34" charset="0"/>
                <a:cs typeface="Arial"/>
              </a:rPr>
              <a:t>Příklady programů: podpora očkování, podpora a zlepšení kondice pohybového aparátu,</a:t>
            </a:r>
            <a:r>
              <a:rPr lang="cs-CZ" sz="1800" b="0" dirty="0">
                <a:latin typeface="Arial"/>
                <a:ea typeface="Calibri" panose="020F0502020204030204" pitchFamily="34" charset="0"/>
                <a:cs typeface="Arial"/>
              </a:rPr>
              <a:t> </a:t>
            </a:r>
            <a:r>
              <a:rPr lang="cs-CZ" sz="1800" b="0" dirty="0">
                <a:effectLst/>
                <a:latin typeface="Arial"/>
                <a:ea typeface="Calibri" panose="020F0502020204030204" pitchFamily="34" charset="0"/>
                <a:cs typeface="Arial"/>
              </a:rPr>
              <a:t>podpora duševního zdraví zaměstnanců</a:t>
            </a:r>
            <a:r>
              <a:rPr lang="cs-CZ" sz="1800" b="0" dirty="0">
                <a:latin typeface="Arial"/>
                <a:ea typeface="Calibri" panose="020F0502020204030204" pitchFamily="34" charset="0"/>
                <a:cs typeface="Arial"/>
              </a:rPr>
              <a:t> </a:t>
            </a: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1200"/>
              </a:spcBef>
              <a:spcAft>
                <a:spcPts val="800"/>
              </a:spcAft>
              <a:buNone/>
            </a:pP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1200"/>
              </a:spcBef>
              <a:spcAft>
                <a:spcPts val="800"/>
              </a:spcAft>
              <a:buNone/>
            </a:pP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1200"/>
              </a:spcBef>
              <a:spcAft>
                <a:spcPts val="800"/>
              </a:spcAft>
              <a:buNone/>
            </a:pPr>
            <a:endParaRPr lang="cs-CZ" sz="1800" b="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1200"/>
              </a:spcBef>
              <a:spcAft>
                <a:spcPts val="800"/>
              </a:spcAft>
              <a:buFont typeface="Symbol" panose="05050102010706020507" pitchFamily="18" charset="2"/>
              <a:buChar char=""/>
            </a:pPr>
            <a:endParaRPr lang="cs-CZ" sz="1800" b="0" dirty="0">
              <a:latin typeface="Arial" panose="020B0604020202020204" pitchFamily="34" charset="0"/>
            </a:endParaRPr>
          </a:p>
          <a:p>
            <a:pPr marL="0" indent="0" algn="just">
              <a:buFont typeface="Wingdings" panose="05000000000000000000" pitchFamily="2" charset="2"/>
              <a:buNone/>
              <a:defRPr/>
            </a:pPr>
            <a:endParaRPr lang="cs-CZ" altLang="cs-CZ" sz="2400" b="0" dirty="0">
              <a:cs typeface="Arial" panose="020B0604020202020204" pitchFamily="34" charset="0"/>
            </a:endParaRPr>
          </a:p>
          <a:p>
            <a:pPr algn="just">
              <a:buFont typeface="Wingdings" panose="05000000000000000000" pitchFamily="2" charset="2"/>
              <a:buChar char="§"/>
              <a:defRPr/>
            </a:pPr>
            <a:endParaRPr lang="cs-CZ" altLang="cs-CZ" b="0" dirty="0">
              <a:cs typeface="Arial" panose="020B0604020202020204" pitchFamily="34" charset="0"/>
            </a:endParaRPr>
          </a:p>
          <a:p>
            <a:pPr algn="just">
              <a:buFont typeface="Wingdings" panose="05000000000000000000" pitchFamily="2" charset="2"/>
              <a:buChar char="§"/>
              <a:defRPr/>
            </a:pPr>
            <a:endParaRPr lang="cs-CZ" altLang="cs-CZ" b="0" dirty="0">
              <a:cs typeface="Arial" panose="020B0604020202020204" pitchFamily="34" charset="0"/>
            </a:endParaRPr>
          </a:p>
          <a:p>
            <a:endParaRPr lang="cs-CZ" sz="2400" dirty="0"/>
          </a:p>
        </p:txBody>
      </p:sp>
    </p:spTree>
    <p:extLst>
      <p:ext uri="{BB962C8B-B14F-4D97-AF65-F5344CB8AC3E}">
        <p14:creationId xmlns:p14="http://schemas.microsoft.com/office/powerpoint/2010/main" val="2609667052"/>
      </p:ext>
    </p:extLst>
  </p:cSld>
  <p:clrMapOvr>
    <a:masterClrMapping/>
  </p:clrMapOvr>
  <p:transition>
    <p:zoom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F54BE49-B7AA-C673-FEFE-2FE85C43C689}"/>
              </a:ext>
            </a:extLst>
          </p:cNvPr>
          <p:cNvSpPr>
            <a:spLocks noGrp="1"/>
          </p:cNvSpPr>
          <p:nvPr>
            <p:ph type="title"/>
          </p:nvPr>
        </p:nvSpPr>
        <p:spPr/>
        <p:txBody>
          <a:bodyPr/>
          <a:lstStyle/>
          <a:p>
            <a:pPr marL="0" indent="0">
              <a:buNone/>
            </a:pPr>
            <a:r>
              <a:rPr lang="cs-CZ" dirty="0">
                <a:latin typeface="Arial"/>
                <a:cs typeface="Arial"/>
              </a:rPr>
              <a:t>Přínosy programů podpory zdraví</a:t>
            </a:r>
          </a:p>
        </p:txBody>
      </p:sp>
      <p:sp>
        <p:nvSpPr>
          <p:cNvPr id="3" name="Zástupný obsah 2">
            <a:extLst>
              <a:ext uri="{FF2B5EF4-FFF2-40B4-BE49-F238E27FC236}">
                <a16:creationId xmlns:a16="http://schemas.microsoft.com/office/drawing/2014/main" id="{D3D4FA6F-B300-E6AB-4F1F-C44E7481CC53}"/>
              </a:ext>
            </a:extLst>
          </p:cNvPr>
          <p:cNvSpPr>
            <a:spLocks noGrp="1"/>
          </p:cNvSpPr>
          <p:nvPr>
            <p:ph idx="1"/>
          </p:nvPr>
        </p:nvSpPr>
        <p:spPr>
          <a:xfrm>
            <a:off x="1644651" y="1600201"/>
            <a:ext cx="9821333" cy="4525963"/>
          </a:xfrm>
        </p:spPr>
        <p:txBody>
          <a:bodyPr/>
          <a:lstStyle/>
          <a:p>
            <a:pPr marL="742950" lvl="1" indent="-285750">
              <a:spcBef>
                <a:spcPts val="1200"/>
              </a:spcBef>
              <a:spcAft>
                <a:spcPts val="800"/>
              </a:spcAft>
              <a:buFont typeface="Courier New" panose="02070309020205020404" pitchFamily="49" charset="0"/>
              <a:buChar char="o"/>
            </a:pPr>
            <a:r>
              <a:rPr lang="cs-CZ" sz="1800" u="sng" dirty="0">
                <a:solidFill>
                  <a:srgbClr val="002060"/>
                </a:solidFill>
                <a:effectLst/>
                <a:latin typeface="Arial" panose="020B0604020202020204" pitchFamily="34" charset="0"/>
                <a:ea typeface="Calibri" panose="020F0502020204030204" pitchFamily="34" charset="0"/>
              </a:rPr>
              <a:t>pro zaměstnance</a:t>
            </a:r>
            <a:r>
              <a:rPr lang="cs-CZ" sz="1800" dirty="0">
                <a:solidFill>
                  <a:srgbClr val="002060"/>
                </a:solidFill>
                <a:effectLst/>
                <a:latin typeface="Arial" panose="020B0604020202020204" pitchFamily="34" charset="0"/>
                <a:ea typeface="Calibri" panose="020F0502020204030204" pitchFamily="34" charset="0"/>
              </a:rPr>
              <a:t>: prodloužení délky dožití ve zdraví, péče o své zdraví, včasný záchyt </a:t>
            </a:r>
            <a:r>
              <a:rPr lang="cs-CZ" sz="1800" dirty="0" err="1">
                <a:solidFill>
                  <a:srgbClr val="002060"/>
                </a:solidFill>
                <a:effectLst/>
                <a:latin typeface="Arial" panose="020B0604020202020204" pitchFamily="34" charset="0"/>
                <a:ea typeface="Calibri" panose="020F0502020204030204" pitchFamily="34" charset="0"/>
              </a:rPr>
              <a:t>preventabilních</a:t>
            </a:r>
            <a:r>
              <a:rPr lang="cs-CZ" sz="1800" dirty="0">
                <a:solidFill>
                  <a:srgbClr val="002060"/>
                </a:solidFill>
                <a:effectLst/>
                <a:latin typeface="Arial" panose="020B0604020202020204" pitchFamily="34" charset="0"/>
                <a:ea typeface="Calibri" panose="020F0502020204030204" pitchFamily="34" charset="0"/>
              </a:rPr>
              <a:t> onemocnění, možné včasné odhalení již vzniklých nemocí, rozvoj zdravotní gramotnosti;</a:t>
            </a:r>
            <a:endParaRPr lang="cs-CZ" sz="1800" dirty="0">
              <a:solidFill>
                <a:srgbClr val="002060"/>
              </a:solidFill>
              <a:effectLst/>
              <a:latin typeface="Calibri" panose="020F0502020204030204" pitchFamily="34" charset="0"/>
              <a:ea typeface="Calibri" panose="020F0502020204030204" pitchFamily="34" charset="0"/>
            </a:endParaRPr>
          </a:p>
          <a:p>
            <a:pPr marL="742950" lvl="1" indent="-285750">
              <a:spcBef>
                <a:spcPts val="1200"/>
              </a:spcBef>
              <a:spcAft>
                <a:spcPts val="800"/>
              </a:spcAft>
              <a:buFont typeface="Courier New" panose="02070309020205020404" pitchFamily="49" charset="0"/>
              <a:buChar char="o"/>
            </a:pPr>
            <a:r>
              <a:rPr lang="cs-CZ" sz="1800" u="sng" dirty="0">
                <a:solidFill>
                  <a:srgbClr val="002060"/>
                </a:solidFill>
                <a:effectLst/>
                <a:latin typeface="Arial" panose="020B0604020202020204" pitchFamily="34" charset="0"/>
                <a:ea typeface="Calibri" panose="020F0502020204030204" pitchFamily="34" charset="0"/>
              </a:rPr>
              <a:t>pro zaměstnavatele:</a:t>
            </a:r>
            <a:r>
              <a:rPr lang="cs-CZ" sz="1800" dirty="0">
                <a:solidFill>
                  <a:srgbClr val="002060"/>
                </a:solidFill>
                <a:effectLst/>
                <a:latin typeface="Arial" panose="020B0604020202020204" pitchFamily="34" charset="0"/>
                <a:ea typeface="Calibri" panose="020F0502020204030204" pitchFamily="34" charset="0"/>
              </a:rPr>
              <a:t> systematické zmírňování a minimalizace negativního dopadu pracovního prostředí na zdraví zaměstnanců, dlouhotrvající práceschopnost zaměstnanců a snížení nemocnosti u zaměstnanců, snížení nákladů na pracovní neschopnosti, atraktivnost pracovního prostředí, daňově uznatelná položka;</a:t>
            </a:r>
          </a:p>
          <a:p>
            <a:pPr marL="742950" lvl="1" indent="-285750">
              <a:spcBef>
                <a:spcPts val="1200"/>
              </a:spcBef>
              <a:spcAft>
                <a:spcPts val="800"/>
              </a:spcAft>
              <a:buFont typeface="Courier New" panose="02070309020205020404" pitchFamily="49" charset="0"/>
              <a:buChar char="o"/>
            </a:pPr>
            <a:r>
              <a:rPr lang="cs-CZ" sz="1800" u="sng" dirty="0">
                <a:solidFill>
                  <a:srgbClr val="002060"/>
                </a:solidFill>
                <a:effectLst/>
                <a:latin typeface="Arial" panose="020B0604020202020204" pitchFamily="34" charset="0"/>
                <a:ea typeface="Calibri" panose="020F0502020204030204" pitchFamily="34" charset="0"/>
              </a:rPr>
              <a:t>pro pojišťovny:</a:t>
            </a:r>
            <a:r>
              <a:rPr lang="cs-CZ" sz="1800" dirty="0">
                <a:solidFill>
                  <a:srgbClr val="002060"/>
                </a:solidFill>
                <a:effectLst/>
                <a:latin typeface="Arial" panose="020B0604020202020204" pitchFamily="34" charset="0"/>
                <a:ea typeface="Calibri" panose="020F0502020204030204" pitchFamily="34" charset="0"/>
              </a:rPr>
              <a:t> snížení nákladů na nemocenskou, případné léčení;</a:t>
            </a:r>
            <a:endParaRPr lang="cs-CZ" sz="1800" dirty="0">
              <a:solidFill>
                <a:srgbClr val="002060"/>
              </a:solidFill>
              <a:effectLst/>
              <a:latin typeface="Calibri" panose="020F0502020204030204" pitchFamily="34" charset="0"/>
              <a:ea typeface="Calibri" panose="020F0502020204030204" pitchFamily="34" charset="0"/>
            </a:endParaRPr>
          </a:p>
          <a:p>
            <a:pPr marL="742950" lvl="1" indent="-285750">
              <a:spcBef>
                <a:spcPts val="1200"/>
              </a:spcBef>
              <a:spcAft>
                <a:spcPts val="800"/>
              </a:spcAft>
              <a:buFont typeface="Courier New" panose="02070309020205020404" pitchFamily="49" charset="0"/>
              <a:buChar char="o"/>
            </a:pPr>
            <a:r>
              <a:rPr lang="cs-CZ" sz="1800" u="sng" dirty="0">
                <a:solidFill>
                  <a:srgbClr val="002060"/>
                </a:solidFill>
                <a:effectLst/>
                <a:latin typeface="Arial" panose="020B0604020202020204" pitchFamily="34" charset="0"/>
                <a:ea typeface="Calibri" panose="020F0502020204030204" pitchFamily="34" charset="0"/>
              </a:rPr>
              <a:t>pro stát</a:t>
            </a:r>
            <a:r>
              <a:rPr lang="cs-CZ" sz="1800" dirty="0">
                <a:solidFill>
                  <a:srgbClr val="002060"/>
                </a:solidFill>
                <a:effectLst/>
                <a:latin typeface="Arial" panose="020B0604020202020204" pitchFamily="34" charset="0"/>
                <a:ea typeface="Calibri" panose="020F0502020204030204" pitchFamily="34" charset="0"/>
              </a:rPr>
              <a:t>: ekonomický růst (zvýšená produktivita práce způsobená sníženou nemocností). </a:t>
            </a:r>
            <a:endParaRPr lang="cs-CZ" sz="1800" dirty="0">
              <a:solidFill>
                <a:srgbClr val="002060"/>
              </a:solidFill>
              <a:effectLst/>
              <a:latin typeface="Calibri" panose="020F0502020204030204" pitchFamily="34" charset="0"/>
              <a:ea typeface="Calibri" panose="020F0502020204030204" pitchFamily="34" charset="0"/>
            </a:endParaRPr>
          </a:p>
          <a:p>
            <a:endParaRPr lang="cs-CZ" dirty="0"/>
          </a:p>
          <a:p>
            <a:endParaRPr lang="cs-CZ" dirty="0"/>
          </a:p>
        </p:txBody>
      </p:sp>
    </p:spTree>
    <p:extLst>
      <p:ext uri="{BB962C8B-B14F-4D97-AF65-F5344CB8AC3E}">
        <p14:creationId xmlns:p14="http://schemas.microsoft.com/office/powerpoint/2010/main" val="3450459636"/>
      </p:ext>
    </p:extLst>
  </p:cSld>
  <p:clrMapOvr>
    <a:masterClrMapping/>
  </p:clrMapOvr>
  <p:transition>
    <p:zoom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F54BE49-B7AA-C673-FEFE-2FE85C43C689}"/>
              </a:ext>
            </a:extLst>
          </p:cNvPr>
          <p:cNvSpPr>
            <a:spLocks noGrp="1"/>
          </p:cNvSpPr>
          <p:nvPr>
            <p:ph type="title"/>
          </p:nvPr>
        </p:nvSpPr>
        <p:spPr/>
        <p:txBody>
          <a:bodyPr/>
          <a:lstStyle/>
          <a:p>
            <a:pPr marL="0" indent="0">
              <a:buNone/>
            </a:pPr>
            <a:br>
              <a:rPr lang="cs-CZ" dirty="0"/>
            </a:br>
            <a:r>
              <a:rPr lang="cs-CZ" dirty="0">
                <a:latin typeface="Arial"/>
                <a:cs typeface="Arial"/>
              </a:rPr>
              <a:t>Novela zákona č. 258/2000 Sb., o ochraně veřejného zdraví a o změně některých souvisejících zákonů, ve znění pozdějších předpisů </a:t>
            </a:r>
            <a:br>
              <a:rPr lang="cs-CZ" sz="2400" dirty="0"/>
            </a:br>
            <a:endParaRPr lang="cs-CZ"/>
          </a:p>
        </p:txBody>
      </p:sp>
      <p:sp>
        <p:nvSpPr>
          <p:cNvPr id="3" name="Zástupný obsah 2">
            <a:extLst>
              <a:ext uri="{FF2B5EF4-FFF2-40B4-BE49-F238E27FC236}">
                <a16:creationId xmlns:a16="http://schemas.microsoft.com/office/drawing/2014/main" id="{D3D4FA6F-B300-E6AB-4F1F-C44E7481CC53}"/>
              </a:ext>
            </a:extLst>
          </p:cNvPr>
          <p:cNvSpPr>
            <a:spLocks noGrp="1"/>
          </p:cNvSpPr>
          <p:nvPr>
            <p:ph idx="1"/>
          </p:nvPr>
        </p:nvSpPr>
        <p:spPr>
          <a:xfrm>
            <a:off x="1317073" y="1367407"/>
            <a:ext cx="10138473" cy="4758758"/>
          </a:xfrm>
        </p:spPr>
        <p:txBody>
          <a:bodyPr/>
          <a:lstStyle/>
          <a:p>
            <a:pPr marL="400050" lvl="1" indent="0">
              <a:buNone/>
            </a:pPr>
            <a:r>
              <a:rPr lang="cs-CZ" sz="1800" b="0" u="sng" dirty="0">
                <a:latin typeface="Arial" panose="020B0604020202020204" pitchFamily="34" charset="0"/>
                <a:cs typeface="Arial" panose="020B0604020202020204" pitchFamily="34" charset="0"/>
              </a:rPr>
              <a:t>Cíl:</a:t>
            </a:r>
            <a:r>
              <a:rPr lang="cs-CZ" sz="1800" b="0" dirty="0">
                <a:latin typeface="Arial" panose="020B0604020202020204" pitchFamily="34" charset="0"/>
                <a:cs typeface="Arial" panose="020B0604020202020204" pitchFamily="34" charset="0"/>
              </a:rPr>
              <a:t> zjednodušení postupů a snížení zbytných povinností</a:t>
            </a:r>
            <a:endParaRPr lang="cs-CZ" dirty="0"/>
          </a:p>
          <a:p>
            <a:pPr marL="0" indent="0">
              <a:buNone/>
            </a:pPr>
            <a:endParaRPr lang="cs-CZ" sz="1800" b="0" dirty="0">
              <a:latin typeface="Arial" panose="020B0604020202020204" pitchFamily="34" charset="0"/>
              <a:cs typeface="Arial" panose="020B0604020202020204" pitchFamily="34" charset="0"/>
            </a:endParaRPr>
          </a:p>
          <a:p>
            <a:pPr lvl="1" indent="-342900">
              <a:buFont typeface="Courier New" panose="020B0604020202020204" pitchFamily="34" charset="0"/>
              <a:buChar char="o"/>
            </a:pPr>
            <a:r>
              <a:rPr lang="cs-CZ" sz="1800" b="0" dirty="0">
                <a:latin typeface="Arial" panose="020B0604020202020204" pitchFamily="34" charset="0"/>
                <a:cs typeface="Arial" panose="020B0604020202020204" pitchFamily="34" charset="0"/>
              </a:rPr>
              <a:t>zrušena povinnost předkládat vypracovaný provozní řád u činností epidemiologicky závažných orgánům ochrany veřejného zdraví ke schválení (není ale zrušena povinnost jej vypracovat)</a:t>
            </a:r>
          </a:p>
          <a:p>
            <a:pPr marL="400050" lvl="1" indent="0">
              <a:buNone/>
            </a:pPr>
            <a:endParaRPr lang="cs-CZ" sz="1800" b="0" dirty="0">
              <a:latin typeface="Arial" panose="020B0604020202020204" pitchFamily="34" charset="0"/>
              <a:cs typeface="Arial" panose="020B0604020202020204" pitchFamily="34" charset="0"/>
            </a:endParaRPr>
          </a:p>
          <a:p>
            <a:pPr lvl="1" indent="-342900">
              <a:buFont typeface="Courier New" panose="020B0604020202020204" pitchFamily="34" charset="0"/>
              <a:buChar char="o"/>
            </a:pPr>
            <a:r>
              <a:rPr lang="cs-CZ" sz="1800" b="0" dirty="0">
                <a:latin typeface="Arial" panose="020B0604020202020204" pitchFamily="34" charset="0"/>
                <a:cs typeface="Arial" panose="020B0604020202020204" pitchFamily="34" charset="0"/>
              </a:rPr>
              <a:t>zavedena ohlašovací povinnost pro provozovatele zahajující provoz služby, změnu nebo ukončení provozu vůči orgánům ochrany veřejného zdraví</a:t>
            </a:r>
          </a:p>
          <a:p>
            <a:pPr lvl="1" indent="-342900">
              <a:buFont typeface="Courier New" panose="020B0604020202020204" pitchFamily="34" charset="0"/>
              <a:buChar char="o"/>
            </a:pPr>
            <a:endParaRPr lang="cs-CZ" sz="1800" b="0" dirty="0">
              <a:latin typeface="Arial" panose="020B0604020202020204" pitchFamily="34" charset="0"/>
              <a:cs typeface="Arial" panose="020B0604020202020204" pitchFamily="34" charset="0"/>
            </a:endParaRPr>
          </a:p>
          <a:p>
            <a:pPr lvl="1" indent="-342900">
              <a:buFont typeface="Courier New" panose="020B0604020202020204" pitchFamily="34" charset="0"/>
              <a:buChar char="o"/>
            </a:pPr>
            <a:r>
              <a:rPr lang="cs-CZ" sz="1800" b="0" dirty="0">
                <a:latin typeface="Arial" panose="020B0604020202020204" pitchFamily="34" charset="0"/>
                <a:cs typeface="Arial" panose="020B0604020202020204" pitchFamily="34" charset="0"/>
              </a:rPr>
              <a:t>rozšířen okruh lékařů, kteří mohou provádět očkování proti žluté zimnici (lékař se specializovanou způsobilostí v oboru pracovní lékařství po absolvování kurzu) </a:t>
            </a:r>
          </a:p>
          <a:p>
            <a:pPr marL="0" indent="0">
              <a:buNone/>
            </a:pPr>
            <a:endParaRPr lang="cs-CZ" sz="1800" b="0" dirty="0">
              <a:latin typeface="Arial" panose="020B0604020202020204" pitchFamily="34" charset="0"/>
              <a:cs typeface="Arial" panose="020B0604020202020204" pitchFamily="34" charset="0"/>
            </a:endParaRPr>
          </a:p>
          <a:p>
            <a:pPr marL="0" indent="0">
              <a:buNone/>
            </a:pPr>
            <a:endParaRPr lang="cs-CZ" dirty="0"/>
          </a:p>
        </p:txBody>
      </p:sp>
    </p:spTree>
    <p:extLst>
      <p:ext uri="{BB962C8B-B14F-4D97-AF65-F5344CB8AC3E}">
        <p14:creationId xmlns:p14="http://schemas.microsoft.com/office/powerpoint/2010/main" val="3416062514"/>
      </p:ext>
    </p:extLst>
  </p:cSld>
  <p:clrMapOvr>
    <a:masterClrMapping/>
  </p:clrMapOvr>
  <p:transition>
    <p:zoom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a:xfrm>
            <a:off x="1644651" y="8710"/>
            <a:ext cx="9059333" cy="1052513"/>
          </a:xfrm>
        </p:spPr>
        <p:txBody>
          <a:bodyPr/>
          <a:lstStyle/>
          <a:p>
            <a:pPr algn="just">
              <a:lnSpc>
                <a:spcPct val="107000"/>
              </a:lnSpc>
              <a:spcAft>
                <a:spcPts val="800"/>
              </a:spcAft>
            </a:pPr>
            <a:r>
              <a:rPr lang="cs-CZ" kern="100" dirty="0">
                <a:latin typeface="Arial"/>
                <a:cs typeface="Times New Roman"/>
              </a:rPr>
              <a:t>Lékařské ozáření, klinické audity</a:t>
            </a: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212112" y="1413653"/>
            <a:ext cx="10264310" cy="5214555"/>
          </a:xfrm>
        </p:spPr>
        <p:txBody>
          <a:bodyPr/>
          <a:lstStyle/>
          <a:p>
            <a:pPr lvl="1" indent="-342900" algn="just">
              <a:lnSpc>
                <a:spcPct val="107000"/>
              </a:lnSpc>
              <a:spcBef>
                <a:spcPts val="1200"/>
              </a:spcBef>
              <a:spcAft>
                <a:spcPts val="800"/>
              </a:spcAft>
              <a:buFont typeface="Courier New" panose="05050102010706020507" pitchFamily="18" charset="2"/>
              <a:buChar char="o"/>
            </a:pPr>
            <a:r>
              <a:rPr lang="cs-CZ" sz="1800" b="0" dirty="0">
                <a:latin typeface="Arial"/>
                <a:cs typeface="Arial"/>
              </a:rPr>
              <a:t>V oblasti lékařského ozáření a klinických auditů jde převážně o technickou novelu zákona, která vychází z transpozice směrnice Rady 2013/59/Euratom ze dne 5. prosince 2013, kterou se stanoví základní bezpečnostní standardy ochrany před nebezpečím vystavení ionizujícímu záření a zrušují se směrnice 89/618/Euratom, 90/641/Euratom, 96/29/Euratom, 97/43/Euratom a 2003/122/Euratom. </a:t>
            </a:r>
            <a:endParaRPr lang="cs-CZ" dirty="0"/>
          </a:p>
          <a:p>
            <a:pPr lvl="1" indent="-342900" algn="just">
              <a:lnSpc>
                <a:spcPct val="107000"/>
              </a:lnSpc>
              <a:spcBef>
                <a:spcPts val="1200"/>
              </a:spcBef>
              <a:spcAft>
                <a:spcPts val="800"/>
              </a:spcAft>
              <a:buFont typeface="Courier New" panose="05050102010706020507" pitchFamily="18" charset="2"/>
              <a:buChar char="o"/>
            </a:pPr>
            <a:r>
              <a:rPr lang="cs-CZ" sz="1800" b="0" dirty="0">
                <a:latin typeface="Arial"/>
                <a:ea typeface="Calibri" panose="020F0502020204030204" pitchFamily="34" charset="0"/>
                <a:cs typeface="Arial"/>
              </a:rPr>
              <a:t>Cílem</a:t>
            </a:r>
            <a:r>
              <a:rPr lang="cs-CZ" sz="1800" b="0" dirty="0">
                <a:effectLst/>
                <a:latin typeface="Arial"/>
                <a:ea typeface="Calibri" panose="020F0502020204030204" pitchFamily="34" charset="0"/>
                <a:cs typeface="Arial"/>
              </a:rPr>
              <a:t> je prodloužení nejzazší lhůty k aktualizaci národních radiologických standardů z pěti na deset let </a:t>
            </a:r>
            <a:r>
              <a:rPr lang="cs-CZ" sz="1800" b="0" dirty="0">
                <a:latin typeface="Arial"/>
                <a:ea typeface="Calibri" panose="020F0502020204030204" pitchFamily="34" charset="0"/>
                <a:cs typeface="Arial"/>
              </a:rPr>
              <a:t>a </a:t>
            </a:r>
            <a:r>
              <a:rPr lang="cs-CZ" sz="1800" b="0" dirty="0">
                <a:effectLst/>
                <a:latin typeface="Arial"/>
                <a:ea typeface="Calibri" panose="020F0502020204030204" pitchFamily="34" charset="0"/>
                <a:cs typeface="Arial"/>
              </a:rPr>
              <a:t>vypuštění povinnosti zpracovat místní radiologické standardy </a:t>
            </a:r>
            <a:br>
              <a:rPr lang="cs-CZ" sz="1800" b="0" dirty="0">
                <a:effectLst/>
                <a:latin typeface="Arial" panose="020B0604020202020204" pitchFamily="34" charset="0"/>
                <a:ea typeface="Calibri" panose="020F0502020204030204" pitchFamily="34" charset="0"/>
                <a:cs typeface="+mn-cs"/>
              </a:rPr>
            </a:br>
            <a:r>
              <a:rPr lang="cs-CZ" sz="1800" b="0" dirty="0">
                <a:effectLst/>
                <a:latin typeface="Arial"/>
                <a:ea typeface="Calibri" panose="020F0502020204030204" pitchFamily="34" charset="0"/>
                <a:cs typeface="Arial"/>
              </a:rPr>
              <a:t>pro provádění lékařského ozáření v rámci zubní radiodiagnostiky a kostní denzitometrie.</a:t>
            </a:r>
          </a:p>
          <a:p>
            <a:pPr lvl="1" indent="-342900" algn="just">
              <a:lnSpc>
                <a:spcPct val="107000"/>
              </a:lnSpc>
              <a:spcBef>
                <a:spcPts val="1200"/>
              </a:spcBef>
              <a:spcAft>
                <a:spcPts val="800"/>
              </a:spcAft>
              <a:buFont typeface="Courier New" panose="05050102010706020507" pitchFamily="18" charset="2"/>
              <a:buChar char="o"/>
            </a:pPr>
            <a:r>
              <a:rPr lang="cs-CZ" sz="1800" b="0" dirty="0">
                <a:effectLst/>
                <a:latin typeface="Arial"/>
                <a:ea typeface="Calibri" panose="020F0502020204030204" pitchFamily="34" charset="0"/>
                <a:cs typeface="Arial"/>
              </a:rPr>
              <a:t>Dojde k úpravě frekvence požadovaných klinických auditů; dosavadní požadavek provádění interního klinického auditu nejméně jedenkrát za rok a externího klinického auditu nejméně jedenkrát za 5 let by se měl uplatnit jenom pro nejrizikovější oblasti lékařského ozáření prováděné v oboru radiační onkologie nebo v rámci poskytování léčebné péče v oboru nukleární medicíny.</a:t>
            </a:r>
            <a:r>
              <a:rPr lang="cs-CZ" sz="1800" b="0" dirty="0">
                <a:latin typeface="Arial"/>
                <a:ea typeface="Calibri" panose="020F0502020204030204" pitchFamily="34" charset="0"/>
                <a:cs typeface="Arial"/>
              </a:rPr>
              <a:t> Nová </a:t>
            </a:r>
            <a:r>
              <a:rPr lang="cs-CZ" sz="1800" b="0" dirty="0">
                <a:latin typeface="Arial"/>
                <a:cs typeface="Arial"/>
              </a:rPr>
              <a:t>úprava znamená snížení byrokracie.</a:t>
            </a:r>
          </a:p>
          <a:p>
            <a:pPr marL="342900" lvl="0" indent="-342900" algn="just">
              <a:lnSpc>
                <a:spcPct val="107000"/>
              </a:lnSpc>
              <a:spcBef>
                <a:spcPts val="1200"/>
              </a:spcBef>
              <a:spcAft>
                <a:spcPts val="800"/>
              </a:spcAft>
              <a:buFont typeface="Symbol" panose="05050102010706020507" pitchFamily="18" charset="2"/>
              <a:buChar char=""/>
            </a:pPr>
            <a:endParaRPr lang="cs-CZ" sz="1800" b="0" dirty="0">
              <a:solidFill>
                <a:srgbClr val="002060"/>
              </a:solidFill>
              <a:effectLst/>
              <a:latin typeface="Calibri" panose="020F0502020204030204" pitchFamily="34" charset="0"/>
              <a:ea typeface="Calibri" panose="020F0502020204030204" pitchFamily="34" charset="0"/>
            </a:endParaRPr>
          </a:p>
          <a:p>
            <a:pPr lvl="0" algn="just">
              <a:lnSpc>
                <a:spcPct val="107000"/>
              </a:lnSpc>
              <a:spcAft>
                <a:spcPts val="800"/>
              </a:spcAft>
              <a:buFont typeface="Wingdings" panose="05000000000000000000" pitchFamily="2" charset="2"/>
              <a:buChar char="§"/>
            </a:pPr>
            <a:endParaRPr lang="cs-CZ" sz="1800" kern="100" dirty="0">
              <a:effectLst/>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Calibri" panose="020F0502020204030204" pitchFamily="34" charset="0"/>
              <a:buChar char="-"/>
            </a:pPr>
            <a:endParaRPr lang="cs-CZ"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 typeface="Wingdings" panose="05000000000000000000" pitchFamily="2" charset="2"/>
              <a:buChar char="§"/>
              <a:defRPr/>
            </a:pPr>
            <a:endParaRPr lang="cs-CZ" altLang="cs-CZ" b="0" dirty="0">
              <a:cs typeface="Arial" panose="020B0604020202020204" pitchFamily="34" charset="0"/>
            </a:endParaRPr>
          </a:p>
          <a:p>
            <a:pPr algn="just">
              <a:buFont typeface="Wingdings" panose="05000000000000000000" pitchFamily="2" charset="2"/>
              <a:buChar char="§"/>
              <a:defRPr/>
            </a:pPr>
            <a:endParaRPr lang="cs-CZ" altLang="cs-CZ" b="0" dirty="0">
              <a:cs typeface="Arial" panose="020B0604020202020204" pitchFamily="34" charset="0"/>
            </a:endParaRPr>
          </a:p>
          <a:p>
            <a:endParaRPr lang="cs-CZ" sz="2400" dirty="0"/>
          </a:p>
        </p:txBody>
      </p:sp>
    </p:spTree>
    <p:extLst>
      <p:ext uri="{BB962C8B-B14F-4D97-AF65-F5344CB8AC3E}">
        <p14:creationId xmlns:p14="http://schemas.microsoft.com/office/powerpoint/2010/main" val="1551880365"/>
      </p:ext>
    </p:extLst>
  </p:cSld>
  <p:clrMapOvr>
    <a:masterClrMapping/>
  </p:clrMapOvr>
  <p:transition>
    <p:zoom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p:txBody>
          <a:bodyPr/>
          <a:lstStyle/>
          <a:p>
            <a:pPr algn="just">
              <a:lnSpc>
                <a:spcPct val="107000"/>
              </a:lnSpc>
            </a:pPr>
            <a:r>
              <a:rPr lang="cs-CZ" kern="100" dirty="0">
                <a:latin typeface="Arial"/>
                <a:cs typeface="Times New Roman"/>
              </a:rPr>
              <a:t>Ochranné léčení</a:t>
            </a:r>
            <a:endParaRPr lang="cs-CZ" kern="100" dirty="0">
              <a:solidFill>
                <a:srgbClr val="FF0000"/>
              </a:solidFill>
              <a:latin typeface="Arial"/>
              <a:cs typeface="Times New Roman"/>
            </a:endParaRP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147034" y="1349993"/>
            <a:ext cx="10266759" cy="5366602"/>
          </a:xfrm>
        </p:spPr>
        <p:txBody>
          <a:bodyPr/>
          <a:lstStyle/>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Poskytovatel zdravotních služeb ambulantní péče soudu hlásí každou absenci osoby s nařízenou ambulantní ochrannou léčbou, pokud se tato osoba řádně a s odůvodněním neomluvila, či toto neučinil její zákonný zástupce nebo opatrovník (jednoznačné hlášení po  první neomluvené absenci). </a:t>
            </a:r>
            <a:endParaRPr lang="cs-CZ" dirty="0"/>
          </a:p>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Je nezbytné specifikovat důvod ochranného léčení, vyplývající ze zdravotního stavu osoby s nařízeným ochranným léčením. Je nutné nastavit systém, který bude zaměřen na hodnocení těchto rizik. Ochranné léčení se bude více zaměřovat na hodnocení, zda se podařilo eliminovat rizika, nikoli to, jestli stav nadále trvá.</a:t>
            </a:r>
          </a:p>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Je nutné doplnit další komunikační prostředky, které poskytovatel zajišťující ochranné léčení mimo výkon trestu odnětí svobody formou lůžkové péče může výjimečně pacientovi zakázat (doplněn přístup k elektronické komunikaci). </a:t>
            </a:r>
          </a:p>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Zpřesnění ustanovení upravující problematiku eskorty Policií ČR pacienta k soudu, která je nařizována a zajišťována soudem, nikoliv poskytovatelem. Dojde k úspoře finančních  prostředků a časového fondu poskytovatelů zdravotních služeb., kteří na to nemají ani potřebné nástroje.</a:t>
            </a:r>
          </a:p>
        </p:txBody>
      </p:sp>
    </p:spTree>
    <p:extLst>
      <p:ext uri="{BB962C8B-B14F-4D97-AF65-F5344CB8AC3E}">
        <p14:creationId xmlns:p14="http://schemas.microsoft.com/office/powerpoint/2010/main" val="2548533128"/>
      </p:ext>
    </p:extLst>
  </p:cSld>
  <p:clrMapOvr>
    <a:masterClrMapping/>
  </p:clrMapOvr>
  <p:transition>
    <p:zoom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0C9813B-75B7-D210-22CC-B2FFEB491FF7}"/>
              </a:ext>
            </a:extLst>
          </p:cNvPr>
          <p:cNvSpPr>
            <a:spLocks noGrp="1"/>
          </p:cNvSpPr>
          <p:nvPr>
            <p:ph type="title"/>
          </p:nvPr>
        </p:nvSpPr>
        <p:spPr/>
        <p:txBody>
          <a:bodyPr/>
          <a:lstStyle/>
          <a:p>
            <a:r>
              <a:rPr lang="cs-CZ" kern="100" dirty="0">
                <a:latin typeface="Arial"/>
                <a:cs typeface="Times New Roman"/>
              </a:rPr>
              <a:t>Ochranné léčení</a:t>
            </a:r>
            <a:endParaRPr lang="cs-CZ" kern="100">
              <a:solidFill>
                <a:srgbClr val="FF0000"/>
              </a:solidFill>
              <a:latin typeface="Arial"/>
              <a:cs typeface="Times New Roman"/>
            </a:endParaRPr>
          </a:p>
        </p:txBody>
      </p:sp>
      <p:sp>
        <p:nvSpPr>
          <p:cNvPr id="3" name="Zástupný obsah 2">
            <a:extLst>
              <a:ext uri="{FF2B5EF4-FFF2-40B4-BE49-F238E27FC236}">
                <a16:creationId xmlns:a16="http://schemas.microsoft.com/office/drawing/2014/main" id="{E2D1ABF2-D7E2-D4D4-CD83-100163BA3EF4}"/>
              </a:ext>
            </a:extLst>
          </p:cNvPr>
          <p:cNvSpPr>
            <a:spLocks noGrp="1"/>
          </p:cNvSpPr>
          <p:nvPr>
            <p:ph idx="1"/>
          </p:nvPr>
        </p:nvSpPr>
        <p:spPr>
          <a:xfrm>
            <a:off x="1203422" y="1318161"/>
            <a:ext cx="10212134" cy="5280380"/>
          </a:xfrm>
        </p:spPr>
        <p:txBody>
          <a:bodyPr/>
          <a:lstStyle/>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Dojde k úpravě ustanovení, které se týká podání informace pacientovi o předpokládané době léčení a možnostech změny formy zdravotní péče při příjmu, neboť změnu formy péče nařizuje soud, není tedy v kompetenci poskytovatele služeb informovat osobu se soudně nařízeným ochranným léčením o možnostech a podmínkách změny formy zdravotní péče. Informace o době léčby se odráží od úspěšnosti léčby, účinnosti léků, diagnostiky a postoje nemocného. O ukončení ochranného léčení opět rozhoduje soud, a i zde toto není možné vložit do kompetence zdravotnických pracovníků, respektive poskytovatele zdravotních služeb.   </a:t>
            </a:r>
            <a:endParaRPr lang="cs-CZ" dirty="0"/>
          </a:p>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Dojde ke zrušení faktické povinnosti vymáhání nákladů za ochranné léčení u osob v ochranném léčení, které nejsou účastníci veřejného zdravotního pojištění, neboť nelze tyto náklady vymoci reálně. S ohledem na efektivitu procesu dochází novelou zákona ke srovnání legislativy s aplikační praxí. </a:t>
            </a:r>
            <a:r>
              <a:rPr lang="cs-CZ" sz="1800" b="0" kern="1200" dirty="0">
                <a:solidFill>
                  <a:srgbClr val="000000"/>
                </a:solidFill>
                <a:latin typeface="Arial"/>
                <a:cs typeface="Arial"/>
              </a:rPr>
              <a:t>Přínosem této změny bude úspora administrativních a personálních nákladů státu. </a:t>
            </a:r>
          </a:p>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Právní úprava je doplněna o konkrétní podmínky pro výkon dozoru státního zastupitelství nad dodržováním právních předpisů v místech, kde se vykonává ústavní ochranné léčení. </a:t>
            </a:r>
          </a:p>
          <a:p>
            <a:pPr algn="just">
              <a:lnSpc>
                <a:spcPct val="107000"/>
              </a:lnSpc>
              <a:spcBef>
                <a:spcPts val="1200"/>
              </a:spcBef>
              <a:spcAft>
                <a:spcPts val="800"/>
              </a:spcAft>
              <a:buFont typeface="Symbol" panose="05050102010706020507" pitchFamily="18" charset="2"/>
              <a:buChar char=""/>
            </a:pPr>
            <a:endParaRPr lang="cs-CZ" sz="1800" b="0" kern="1200" dirty="0">
              <a:solidFill>
                <a:srgbClr val="002060"/>
              </a:solidFill>
              <a:latin typeface="Arial" panose="020B0604020202020204" pitchFamily="34" charset="0"/>
              <a:cs typeface="Arial"/>
            </a:endParaRPr>
          </a:p>
          <a:p>
            <a:endParaRPr lang="cs-CZ" dirty="0"/>
          </a:p>
        </p:txBody>
      </p:sp>
    </p:spTree>
    <p:extLst>
      <p:ext uri="{BB962C8B-B14F-4D97-AF65-F5344CB8AC3E}">
        <p14:creationId xmlns:p14="http://schemas.microsoft.com/office/powerpoint/2010/main" val="3323190424"/>
      </p:ext>
    </p:extLst>
  </p:cSld>
  <p:clrMapOvr>
    <a:masterClrMapping/>
  </p:clrMapOvr>
  <p:transition>
    <p:zoom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a:xfrm>
            <a:off x="1566333" y="0"/>
            <a:ext cx="9059333" cy="1052513"/>
          </a:xfrm>
        </p:spPr>
        <p:txBody>
          <a:bodyPr/>
          <a:lstStyle/>
          <a:p>
            <a:pPr algn="just">
              <a:lnSpc>
                <a:spcPct val="107000"/>
              </a:lnSpc>
            </a:pPr>
            <a:r>
              <a:rPr lang="cs-CZ" kern="100" dirty="0">
                <a:latin typeface="Arial"/>
                <a:cs typeface="Times New Roman"/>
              </a:rPr>
              <a:t>Vymezení protialkoholní a </a:t>
            </a:r>
            <a:r>
              <a:rPr lang="cs-CZ" kern="100" err="1">
                <a:latin typeface="Arial"/>
                <a:cs typeface="Times New Roman"/>
              </a:rPr>
              <a:t>protitoxikomanické</a:t>
            </a:r>
            <a:r>
              <a:rPr lang="cs-CZ" kern="100" dirty="0">
                <a:latin typeface="Arial"/>
                <a:cs typeface="Times New Roman"/>
              </a:rPr>
              <a:t> záchytné služby</a:t>
            </a:r>
            <a:endParaRPr lang="cs-CZ" kern="100">
              <a:solidFill>
                <a:srgbClr val="FF0000"/>
              </a:solidFill>
              <a:latin typeface="Arial"/>
              <a:cs typeface="Times New Roman"/>
            </a:endParaRP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180215" y="1266174"/>
            <a:ext cx="10289665" cy="5444974"/>
          </a:xfrm>
        </p:spPr>
        <p:txBody>
          <a:bodyPr/>
          <a:lstStyle/>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Změny v novele zákona v oblasti záchytných stanic vycházejí z podnětů a požadavků Asociace záchytných služeb ČR, tedy z praxe. Dojde k bližší specifikaci poskytovaní zdravotních služeb záchytné stanice s ohledem na současnou aplikační praxi, neboť Současná právní úprava nejednoznačně definuje vymezení protialkoholní </a:t>
            </a:r>
            <a:br>
              <a:rPr lang="cs-CZ" sz="1800" b="0" kern="1200" dirty="0">
                <a:latin typeface="Arial" panose="020B0604020202020204" pitchFamily="34" charset="0"/>
                <a:ea typeface="+mn-ea"/>
                <a:cs typeface="+mn-cs"/>
              </a:rPr>
            </a:br>
            <a:r>
              <a:rPr lang="cs-CZ" sz="1800" b="0" kern="1200" dirty="0">
                <a:solidFill>
                  <a:srgbClr val="002060"/>
                </a:solidFill>
                <a:latin typeface="Arial"/>
                <a:cs typeface="Arial"/>
              </a:rPr>
              <a:t>a </a:t>
            </a:r>
            <a:r>
              <a:rPr lang="cs-CZ" sz="1800" b="0" kern="1200" dirty="0" err="1">
                <a:solidFill>
                  <a:srgbClr val="002060"/>
                </a:solidFill>
                <a:latin typeface="Arial"/>
                <a:cs typeface="Arial"/>
              </a:rPr>
              <a:t>protitoxikomanické</a:t>
            </a:r>
            <a:r>
              <a:rPr lang="cs-CZ" sz="1800" b="0" kern="1200" dirty="0">
                <a:solidFill>
                  <a:srgbClr val="002060"/>
                </a:solidFill>
                <a:latin typeface="Arial"/>
                <a:cs typeface="Arial"/>
              </a:rPr>
              <a:t> záchytné služby a zcela nespecifikuje rozsah její činnosti.</a:t>
            </a:r>
            <a:endParaRPr lang="cs-CZ" dirty="0"/>
          </a:p>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Formulační zpřesnění pojmu „akutní intoxikace“, který byl nahrazen pojmem „užití alkoholu nebo jiné návykové látky; stav bezprostředně související s užitím alkoholu </a:t>
            </a:r>
            <a:br>
              <a:rPr lang="cs-CZ" sz="1800" b="0" kern="1200" dirty="0">
                <a:latin typeface="Arial" panose="020B0604020202020204" pitchFamily="34" charset="0"/>
                <a:ea typeface="+mn-ea"/>
                <a:cs typeface="+mn-cs"/>
              </a:rPr>
            </a:br>
            <a:r>
              <a:rPr lang="cs-CZ" sz="1800" b="0" kern="1200" dirty="0">
                <a:solidFill>
                  <a:srgbClr val="002060"/>
                </a:solidFill>
                <a:latin typeface="Arial"/>
                <a:cs typeface="Arial"/>
              </a:rPr>
              <a:t>nebo jiné návykové látky“.  </a:t>
            </a:r>
          </a:p>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Došlo k upřesnění pobytu a tedy podmínek, za kterých je možné umístit osobu </a:t>
            </a:r>
            <a:br>
              <a:rPr lang="cs-CZ" sz="1800" b="0" kern="1200" dirty="0">
                <a:latin typeface="Arial" panose="020B0604020202020204" pitchFamily="34" charset="0"/>
                <a:ea typeface="+mn-ea"/>
                <a:cs typeface="+mn-cs"/>
              </a:rPr>
            </a:br>
            <a:r>
              <a:rPr lang="cs-CZ" sz="1800" b="0" kern="1200" dirty="0">
                <a:solidFill>
                  <a:srgbClr val="002060"/>
                </a:solidFill>
                <a:latin typeface="Arial"/>
                <a:cs typeface="Arial"/>
              </a:rPr>
              <a:t>na záchytné stanici, konkrétně, že osoba je povinna strpět součinnost Policie ČR, Vojenské policie a Vězeňské služby, při jejím pobytu na záchytné stanici; </a:t>
            </a:r>
            <a:br>
              <a:rPr lang="cs-CZ" sz="1800" b="0" kern="1200" dirty="0">
                <a:latin typeface="Arial" panose="020B0604020202020204" pitchFamily="34" charset="0"/>
                <a:ea typeface="+mn-ea"/>
                <a:cs typeface="+mn-cs"/>
              </a:rPr>
            </a:br>
            <a:r>
              <a:rPr lang="cs-CZ" sz="1800" b="0" kern="1200" dirty="0">
                <a:solidFill>
                  <a:srgbClr val="002060"/>
                </a:solidFill>
                <a:latin typeface="Arial"/>
                <a:cs typeface="Arial"/>
              </a:rPr>
              <a:t>že není dle § 38 odst. 1 písm. b) zákona o zdravotních službách vyžadován souhlas s pobytem umístěné osoby na záchytné stanici a upřesnění činností zdravotnických pracovníků na záchytné službě.   </a:t>
            </a:r>
          </a:p>
          <a:p>
            <a:pPr algn="just">
              <a:lnSpc>
                <a:spcPct val="107000"/>
              </a:lnSpc>
              <a:spcBef>
                <a:spcPts val="1200"/>
              </a:spcBef>
              <a:spcAft>
                <a:spcPts val="800"/>
              </a:spcAft>
              <a:buFont typeface="Symbol" panose="05050102010706020507" pitchFamily="18" charset="2"/>
              <a:buChar char=""/>
            </a:pPr>
            <a:endParaRPr lang="cs-CZ" sz="18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571500" lvl="0" indent="0" algn="just">
              <a:lnSpc>
                <a:spcPct val="107000"/>
              </a:lnSpc>
              <a:spcBef>
                <a:spcPts val="1200"/>
              </a:spcBef>
              <a:spcAft>
                <a:spcPts val="800"/>
              </a:spcAft>
              <a:buNone/>
            </a:pPr>
            <a:endParaRPr lang="cs-CZ" sz="1800" b="0" kern="12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9860321"/>
      </p:ext>
    </p:extLst>
  </p:cSld>
  <p:clrMapOvr>
    <a:masterClrMapping/>
  </p:clrMapOvr>
  <p:transition>
    <p:zoom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p:txBody>
          <a:bodyPr/>
          <a:lstStyle/>
          <a:p>
            <a:pPr algn="just">
              <a:lnSpc>
                <a:spcPct val="107000"/>
              </a:lnSpc>
            </a:pPr>
            <a:r>
              <a:rPr lang="cs-CZ" kern="100" dirty="0">
                <a:latin typeface="Arial"/>
                <a:cs typeface="Times New Roman"/>
              </a:rPr>
              <a:t>Přestupky</a:t>
            </a: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201479" y="1287051"/>
            <a:ext cx="10274943" cy="4839113"/>
          </a:xfrm>
        </p:spPr>
        <p:txBody>
          <a:bodyPr/>
          <a:lstStyle/>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Z důvodu úpravy nové povinnosti pro poskytovatele zdravotních služeb bylo potřebné nastavit i problematiku přestupků souvisejících s náhradou účelně (prokazatelně) vynaložených výdajů v souvislosti s darováním zárodečných buněk, pokud by danou povinnost poskytovatelé zdravotních služeb porušili.  </a:t>
            </a:r>
            <a:endParaRPr lang="cs-CZ" dirty="0"/>
          </a:p>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Pokud poskytovatel zdravotních služeb poruší nově navrženou zákonnou povinnost (uhradí vyšší finanční částku za náhradu účelně (prokazatelně) vynaložených výdajů v souvislosti s darováním zárodečných buněk nebo provede odběr vajíčka v souvislosti s darováním vajíček ženě, která již více než 6 krát za život darovala vajíčka), dopustí se tím přestupku.</a:t>
            </a:r>
            <a:endParaRPr lang="cs-CZ" sz="1800" b="0" kern="1200" dirty="0">
              <a:solidFill>
                <a:srgbClr val="002060"/>
              </a:solidFill>
              <a:latin typeface="Arial" panose="020B0604020202020204" pitchFamily="34" charset="0"/>
              <a:cs typeface="Arial"/>
            </a:endParaRPr>
          </a:p>
          <a:p>
            <a:pPr lvl="1" indent="-342900" algn="just">
              <a:lnSpc>
                <a:spcPct val="107000"/>
              </a:lnSpc>
              <a:spcBef>
                <a:spcPts val="1200"/>
              </a:spcBef>
              <a:spcAft>
                <a:spcPts val="800"/>
              </a:spcAft>
              <a:buFont typeface="Courier New" panose="05050102010706020507" pitchFamily="18" charset="2"/>
              <a:buChar char="o"/>
            </a:pPr>
            <a:r>
              <a:rPr lang="cs-CZ" sz="1800" b="0" kern="1200" dirty="0">
                <a:solidFill>
                  <a:srgbClr val="002060"/>
                </a:solidFill>
                <a:latin typeface="Arial"/>
                <a:cs typeface="Arial"/>
              </a:rPr>
              <a:t>Výše pokuty přestupku je stanovena na částku 500 000 Kč. </a:t>
            </a:r>
            <a:endParaRPr lang="cs-CZ" sz="1800" b="0" kern="1200" dirty="0">
              <a:solidFill>
                <a:srgbClr val="002060"/>
              </a:solidFill>
              <a:latin typeface="Arial" panose="020B0604020202020204" pitchFamily="34" charset="0"/>
              <a:cs typeface="Arial"/>
            </a:endParaRPr>
          </a:p>
          <a:p>
            <a:endParaRPr lang="cs-CZ" dirty="0">
              <a:solidFill>
                <a:srgbClr val="003D61"/>
              </a:solidFill>
              <a:latin typeface="GillSans"/>
              <a:cs typeface="Arial"/>
            </a:endParaRPr>
          </a:p>
        </p:txBody>
      </p:sp>
    </p:spTree>
    <p:extLst>
      <p:ext uri="{BB962C8B-B14F-4D97-AF65-F5344CB8AC3E}">
        <p14:creationId xmlns:p14="http://schemas.microsoft.com/office/powerpoint/2010/main" val="225042406"/>
      </p:ext>
    </p:extLst>
  </p:cSld>
  <p:clrMapOvr>
    <a:masterClrMapping/>
  </p:clrMapOvr>
  <p:transition>
    <p:zoom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1A0C5-BBA3-E3ED-148F-D7A4A68144C7}"/>
              </a:ext>
            </a:extLst>
          </p:cNvPr>
          <p:cNvSpPr>
            <a:spLocks noGrp="1"/>
          </p:cNvSpPr>
          <p:nvPr>
            <p:ph type="title"/>
          </p:nvPr>
        </p:nvSpPr>
        <p:spPr/>
        <p:txBody>
          <a:bodyPr/>
          <a:lstStyle/>
          <a:p>
            <a:pPr lvl="0" algn="just">
              <a:lnSpc>
                <a:spcPct val="107000"/>
              </a:lnSpc>
            </a:pPr>
            <a:r>
              <a:rPr lang="cs-CZ" kern="100" dirty="0">
                <a:latin typeface="Arial"/>
                <a:ea typeface="Calibri" panose="020F0502020204030204" pitchFamily="34" charset="0"/>
                <a:cs typeface="Times New Roman"/>
              </a:rPr>
              <a:t>D</a:t>
            </a:r>
            <a:r>
              <a:rPr lang="cs-CZ" b="1" kern="100" dirty="0">
                <a:effectLst/>
                <a:latin typeface="Arial"/>
                <a:ea typeface="Calibri" panose="020F0502020204030204" pitchFamily="34" charset="0"/>
                <a:cs typeface="Times New Roman"/>
              </a:rPr>
              <a:t>oprovodné novely právních předpisů</a:t>
            </a:r>
            <a:endParaRPr lang="cs-CZ" kern="100" dirty="0">
              <a:effectLst/>
              <a:latin typeface="Arial"/>
              <a:ea typeface="Calibri" panose="020F0502020204030204" pitchFamily="34" charset="0"/>
              <a:cs typeface="Times New Roman"/>
            </a:endParaRPr>
          </a:p>
        </p:txBody>
      </p:sp>
      <p:sp>
        <p:nvSpPr>
          <p:cNvPr id="3" name="Zástupný obsah 2">
            <a:extLst>
              <a:ext uri="{FF2B5EF4-FFF2-40B4-BE49-F238E27FC236}">
                <a16:creationId xmlns:a16="http://schemas.microsoft.com/office/drawing/2014/main" id="{A8CDC7B4-E137-96A2-F9AE-38B2B703118A}"/>
              </a:ext>
            </a:extLst>
          </p:cNvPr>
          <p:cNvSpPr>
            <a:spLocks noGrp="1"/>
          </p:cNvSpPr>
          <p:nvPr>
            <p:ph idx="1"/>
          </p:nvPr>
        </p:nvSpPr>
        <p:spPr>
          <a:xfrm>
            <a:off x="1244009" y="1327246"/>
            <a:ext cx="10241917" cy="4798918"/>
          </a:xfrm>
        </p:spPr>
        <p:txBody>
          <a:bodyPr/>
          <a:lstStyle/>
          <a:p>
            <a:pPr lvl="1" indent="-342900" algn="just">
              <a:buFont typeface="Courier New" panose="020B0604020202020204" pitchFamily="34" charset="0"/>
              <a:buChar char="o"/>
            </a:pPr>
            <a:r>
              <a:rPr lang="cs-CZ" sz="1800" b="0" kern="1200" dirty="0">
                <a:solidFill>
                  <a:srgbClr val="002060"/>
                </a:solidFill>
                <a:latin typeface="Arial"/>
                <a:cs typeface="Arial"/>
              </a:rPr>
              <a:t>Novela zákona č. 258/2000 Sb., o ochraně veřejného zdraví a o změně některých souvisejících zákonů, ve znění pozdějších předpisů </a:t>
            </a:r>
            <a:endParaRPr lang="cs-CZ" sz="1800" b="0" kern="1200">
              <a:solidFill>
                <a:srgbClr val="002060"/>
              </a:solidFill>
              <a:latin typeface="Arial" panose="020B0604020202020204" pitchFamily="34" charset="0"/>
              <a:cs typeface="Arial" panose="020B0604020202020204" pitchFamily="34" charset="0"/>
            </a:endParaRPr>
          </a:p>
          <a:p>
            <a:pPr marL="400050" lvl="1" indent="0" algn="just">
              <a:buNone/>
            </a:pPr>
            <a:endParaRPr lang="cs-CZ" sz="1800" b="0" kern="1200">
              <a:solidFill>
                <a:srgbClr val="002060"/>
              </a:solidFill>
              <a:latin typeface="Arial" panose="020B0604020202020204" pitchFamily="34" charset="0"/>
              <a:cs typeface="Arial" panose="020B0604020202020204" pitchFamily="34" charset="0"/>
            </a:endParaRPr>
          </a:p>
          <a:p>
            <a:pPr lvl="1" indent="-342900" algn="just">
              <a:buFont typeface="Courier New" panose="020B0604020202020204" pitchFamily="34" charset="0"/>
              <a:buChar char="o"/>
            </a:pPr>
            <a:r>
              <a:rPr lang="cs-CZ" sz="1800" b="0" kern="1200" dirty="0">
                <a:solidFill>
                  <a:srgbClr val="002060"/>
                </a:solidFill>
                <a:latin typeface="Arial"/>
                <a:cs typeface="Arial"/>
              </a:rPr>
              <a:t>Novela zákona č. 324/2016 Sb., o biocidních přípravcích a účinných látkách a o změně některých souvisejících zákonů (zákon o biocidech), ve znění pozdějších předpisů </a:t>
            </a:r>
          </a:p>
          <a:p>
            <a:pPr marL="400050" lvl="1" indent="0" algn="just">
              <a:buNone/>
            </a:pPr>
            <a:endParaRPr lang="cs-CZ" sz="1800" b="0" kern="1200">
              <a:solidFill>
                <a:srgbClr val="002060"/>
              </a:solidFill>
              <a:latin typeface="Arial" panose="020B0604020202020204" pitchFamily="34" charset="0"/>
              <a:cs typeface="Arial" panose="020B0604020202020204" pitchFamily="34" charset="0"/>
            </a:endParaRPr>
          </a:p>
          <a:p>
            <a:pPr lvl="1" indent="-342900" algn="just">
              <a:buFont typeface="Courier New" panose="020B0604020202020204" pitchFamily="34" charset="0"/>
              <a:buChar char="o"/>
            </a:pPr>
            <a:r>
              <a:rPr lang="cs-CZ" sz="1800" b="0" kern="1200" dirty="0">
                <a:solidFill>
                  <a:srgbClr val="002060"/>
                </a:solidFill>
                <a:latin typeface="Arial"/>
                <a:cs typeface="Arial"/>
              </a:rPr>
              <a:t>Novela zákona č. 585/2004 Sb., o branné povinnosti a jejím zajišťování (branný zákon), ve znění pozdějších předpisů </a:t>
            </a:r>
          </a:p>
          <a:p>
            <a:pPr marL="400050" lvl="1" indent="0" algn="just">
              <a:buNone/>
            </a:pPr>
            <a:endParaRPr lang="cs-CZ" sz="1800" b="0" kern="1200">
              <a:solidFill>
                <a:srgbClr val="002060"/>
              </a:solidFill>
              <a:latin typeface="Arial" panose="020B0604020202020204" pitchFamily="34" charset="0"/>
              <a:cs typeface="Arial" panose="020B0604020202020204" pitchFamily="34" charset="0"/>
            </a:endParaRPr>
          </a:p>
          <a:p>
            <a:pPr lvl="1" indent="-342900" algn="just">
              <a:buFont typeface="Courier New" panose="020B0604020202020204" pitchFamily="34" charset="0"/>
              <a:buChar char="o"/>
            </a:pPr>
            <a:r>
              <a:rPr lang="cs-CZ" sz="1800" b="0" kern="1200" dirty="0">
                <a:solidFill>
                  <a:srgbClr val="002060"/>
                </a:solidFill>
                <a:latin typeface="Arial"/>
                <a:cs typeface="Arial"/>
              </a:rPr>
              <a:t>Novela zákona č. 372/2011 Sb., o zdravotních službách a podmínkách jejich poskytování (zákon o zdravotních službách), ve znění pozdějších předpisů</a:t>
            </a:r>
          </a:p>
          <a:p>
            <a:pPr lvl="1" indent="-342900" algn="just">
              <a:buFont typeface="Courier New" panose="020B0604020202020204" pitchFamily="34" charset="0"/>
              <a:buChar char="o"/>
            </a:pPr>
            <a:endParaRPr lang="cs-CZ" sz="1800" b="0" kern="1200">
              <a:solidFill>
                <a:srgbClr val="002060"/>
              </a:solidFill>
              <a:latin typeface="Arial" panose="020B0604020202020204" pitchFamily="34" charset="0"/>
              <a:cs typeface="Arial"/>
            </a:endParaRPr>
          </a:p>
          <a:p>
            <a:pPr lvl="1" indent="-342900" algn="just">
              <a:buFont typeface="Courier New" panose="020B0604020202020204" pitchFamily="34" charset="0"/>
              <a:buChar char="o"/>
            </a:pPr>
            <a:r>
              <a:rPr lang="cs-CZ" sz="1800" b="0" kern="1200" dirty="0">
                <a:solidFill>
                  <a:srgbClr val="002060"/>
                </a:solidFill>
                <a:latin typeface="Arial"/>
                <a:cs typeface="Arial"/>
              </a:rPr>
              <a:t>Novela zákona č. 40/1995 Sb., o regulaci reklamy a o změně a doplnění zákona č. 468/1991 Sb., o provozování rozhlasového a televizního vysílání, ve znění pozdějších předpisů</a:t>
            </a:r>
          </a:p>
          <a:p>
            <a:pPr lvl="0" algn="just">
              <a:buFont typeface="Arial" panose="020B0604020202020204" pitchFamily="34" charset="0"/>
              <a:buChar char="•"/>
            </a:pPr>
            <a:endParaRPr lang="cs-CZ" sz="1800" b="0" kern="1200">
              <a:solidFill>
                <a:srgbClr val="002060"/>
              </a:solidFill>
              <a:latin typeface="Arial" panose="020B0604020202020204" pitchFamily="34" charset="0"/>
              <a:cs typeface="Arial" panose="020B0604020202020204" pitchFamily="34" charset="0"/>
            </a:endParaRPr>
          </a:p>
          <a:p>
            <a:pPr marL="0" indent="0" algn="just">
              <a:lnSpc>
                <a:spcPct val="107000"/>
              </a:lnSpc>
              <a:spcAft>
                <a:spcPts val="800"/>
              </a:spcAft>
              <a:buNone/>
            </a:pPr>
            <a:endParaRPr lang="cs-CZ" sz="1800" b="0" kern="1200">
              <a:solidFill>
                <a:srgbClr val="002060"/>
              </a:solidFill>
              <a:latin typeface="Arial" panose="020B0604020202020204" pitchFamily="34" charset="0"/>
              <a:cs typeface="Arial" panose="020B0604020202020204" pitchFamily="34" charset="0"/>
            </a:endParaRPr>
          </a:p>
          <a:p>
            <a:pPr algn="just">
              <a:lnSpc>
                <a:spcPct val="107000"/>
              </a:lnSpc>
              <a:spcAft>
                <a:spcPts val="800"/>
              </a:spcAft>
              <a:buFont typeface="Calibri" panose="020F0502020204030204" pitchFamily="34" charset="0"/>
              <a:buChar char="-"/>
            </a:pPr>
            <a:endParaRPr lang="cs-CZ" sz="1800" b="0" kern="1200">
              <a:solidFill>
                <a:srgbClr val="002060"/>
              </a:solidFill>
              <a:latin typeface="Arial" panose="020B0604020202020204" pitchFamily="34" charset="0"/>
              <a:cs typeface="Arial" panose="020B0604020202020204" pitchFamily="34" charset="0"/>
            </a:endParaRPr>
          </a:p>
          <a:p>
            <a:pPr marL="0" indent="0">
              <a:buNone/>
            </a:pPr>
            <a:endParaRPr lang="cs-CZ" sz="1800"/>
          </a:p>
        </p:txBody>
      </p:sp>
    </p:spTree>
    <p:extLst>
      <p:ext uri="{BB962C8B-B14F-4D97-AF65-F5344CB8AC3E}">
        <p14:creationId xmlns:p14="http://schemas.microsoft.com/office/powerpoint/2010/main" val="2020927524"/>
      </p:ext>
    </p:extLst>
  </p:cSld>
  <p:clrMapOvr>
    <a:masterClrMapping/>
  </p:clrMapOvr>
  <p:transition>
    <p:zoom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2356E44-D01B-CAF5-1366-5D5AEB64692E}"/>
              </a:ext>
            </a:extLst>
          </p:cNvPr>
          <p:cNvSpPr>
            <a:spLocks noGrp="1"/>
          </p:cNvSpPr>
          <p:nvPr>
            <p:ph type="title"/>
          </p:nvPr>
        </p:nvSpPr>
        <p:spPr/>
        <p:txBody>
          <a:bodyPr/>
          <a:lstStyle/>
          <a:p>
            <a:r>
              <a:rPr lang="cs-CZ" dirty="0">
                <a:latin typeface="Arial"/>
                <a:cs typeface="Calibri"/>
              </a:rPr>
              <a:t>Poděkování partnerům</a:t>
            </a:r>
          </a:p>
        </p:txBody>
      </p:sp>
      <p:sp>
        <p:nvSpPr>
          <p:cNvPr id="3" name="Zástupný obsah 2">
            <a:extLst>
              <a:ext uri="{FF2B5EF4-FFF2-40B4-BE49-F238E27FC236}">
                <a16:creationId xmlns:a16="http://schemas.microsoft.com/office/drawing/2014/main" id="{8B4951AD-D936-7D97-9725-FA81C715356A}"/>
              </a:ext>
            </a:extLst>
          </p:cNvPr>
          <p:cNvSpPr>
            <a:spLocks noGrp="1"/>
          </p:cNvSpPr>
          <p:nvPr>
            <p:ph idx="1"/>
          </p:nvPr>
        </p:nvSpPr>
        <p:spPr>
          <a:xfrm>
            <a:off x="1237129" y="1360119"/>
            <a:ext cx="10166225" cy="4766045"/>
          </a:xfrm>
        </p:spPr>
        <p:txBody>
          <a:bodyPr/>
          <a:lstStyle/>
          <a:p>
            <a:pPr marL="400050" lvl="1" indent="0" algn="just">
              <a:buNone/>
            </a:pPr>
            <a:r>
              <a:rPr lang="cs-CZ" sz="1800" b="0" kern="1200" dirty="0">
                <a:solidFill>
                  <a:srgbClr val="002060"/>
                </a:solidFill>
                <a:latin typeface="Arial"/>
                <a:cs typeface="Arial"/>
              </a:rPr>
              <a:t>Ministerstvo zdravotnictví by se v rámci přípravy tohoto návrhu neobešlo bez spolupráce s jinými resorty, odbornými subjekty, odbornými společnostmi, profesními komorami a organizacemi, krajskými úřady a dalšími relevantními partnery.</a:t>
            </a:r>
            <a:r>
              <a:rPr lang="cs-CZ" sz="1800" kern="1200" dirty="0">
                <a:solidFill>
                  <a:srgbClr val="002060"/>
                </a:solidFill>
                <a:latin typeface="Arial"/>
                <a:cs typeface="Arial"/>
              </a:rPr>
              <a:t> </a:t>
            </a:r>
            <a:endParaRPr lang="cs-CZ" dirty="0"/>
          </a:p>
          <a:p>
            <a:pPr marL="400050" lvl="1" indent="0" algn="just">
              <a:buNone/>
            </a:pPr>
            <a:endParaRPr lang="cs-CZ" sz="1800" b="0" kern="1200" dirty="0">
              <a:solidFill>
                <a:srgbClr val="002060"/>
              </a:solidFill>
              <a:latin typeface="Arial" panose="020B0604020202020204" pitchFamily="34" charset="0"/>
              <a:cs typeface="Arial" panose="020B0604020202020204" pitchFamily="34" charset="0"/>
            </a:endParaRPr>
          </a:p>
          <a:p>
            <a:pPr marL="400050" lvl="1" indent="0" algn="just">
              <a:buNone/>
            </a:pPr>
            <a:r>
              <a:rPr lang="cs-CZ" sz="1800" b="0" kern="1200" dirty="0">
                <a:solidFill>
                  <a:srgbClr val="002060"/>
                </a:solidFill>
                <a:latin typeface="Arial"/>
                <a:cs typeface="Arial"/>
              </a:rPr>
              <a:t>Ministerstvo zdravotnictví tímto děkuje veškerým partnerům za spolupráci na tomto návrhu.</a:t>
            </a:r>
          </a:p>
          <a:p>
            <a:pPr marL="0" indent="0" algn="just">
              <a:buNone/>
            </a:pPr>
            <a:endParaRPr lang="cs-CZ" sz="1800" b="0" dirty="0"/>
          </a:p>
        </p:txBody>
      </p:sp>
    </p:spTree>
    <p:extLst>
      <p:ext uri="{BB962C8B-B14F-4D97-AF65-F5344CB8AC3E}">
        <p14:creationId xmlns:p14="http://schemas.microsoft.com/office/powerpoint/2010/main" val="3987365339"/>
      </p:ext>
    </p:extLst>
  </p:cSld>
  <p:clrMapOvr>
    <a:masterClrMapping/>
  </p:clrMapOvr>
  <p:transition>
    <p:zoom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4BC4855-7337-9E2A-0B98-A6625C916FFC}"/>
              </a:ext>
            </a:extLst>
          </p:cNvPr>
          <p:cNvSpPr>
            <a:spLocks noGrp="1"/>
          </p:cNvSpPr>
          <p:nvPr>
            <p:ph type="ctrTitle"/>
          </p:nvPr>
        </p:nvSpPr>
        <p:spPr>
          <a:xfrm>
            <a:off x="2698750" y="2852937"/>
            <a:ext cx="6794500" cy="2189163"/>
          </a:xfrm>
        </p:spPr>
        <p:txBody>
          <a:bodyPr/>
          <a:lstStyle/>
          <a:p>
            <a:pPr algn="ctr"/>
            <a:r>
              <a:rPr lang="cs-CZ" sz="4000" dirty="0">
                <a:latin typeface="Arial"/>
                <a:cs typeface="Arial"/>
              </a:rPr>
              <a:t>Děkujeme za pozornost</a:t>
            </a:r>
            <a:r>
              <a:rPr lang="cs-CZ" sz="4000" dirty="0"/>
              <a:t> </a:t>
            </a:r>
            <a:endParaRPr lang="en-US" sz="4000"/>
          </a:p>
        </p:txBody>
      </p:sp>
    </p:spTree>
    <p:extLst>
      <p:ext uri="{BB962C8B-B14F-4D97-AF65-F5344CB8AC3E}">
        <p14:creationId xmlns:p14="http://schemas.microsoft.com/office/powerpoint/2010/main" val="569339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sablona_prezentace">
  <a:themeElements>
    <a:clrScheme name="sablona_prezentace 1">
      <a:dk1>
        <a:srgbClr val="003D61"/>
      </a:dk1>
      <a:lt1>
        <a:srgbClr val="FFFFFF"/>
      </a:lt1>
      <a:dk2>
        <a:srgbClr val="FFFFFF"/>
      </a:dk2>
      <a:lt2>
        <a:srgbClr val="858585"/>
      </a:lt2>
      <a:accent1>
        <a:srgbClr val="FDBB30"/>
      </a:accent1>
      <a:accent2>
        <a:srgbClr val="C2CD23"/>
      </a:accent2>
      <a:accent3>
        <a:srgbClr val="FFFFFF"/>
      </a:accent3>
      <a:accent4>
        <a:srgbClr val="003352"/>
      </a:accent4>
      <a:accent5>
        <a:srgbClr val="FEDAAD"/>
      </a:accent5>
      <a:accent6>
        <a:srgbClr val="B0BA1F"/>
      </a:accent6>
      <a:hlink>
        <a:srgbClr val="003D61"/>
      </a:hlink>
      <a:folHlink>
        <a:srgbClr val="858585"/>
      </a:folHlink>
    </a:clrScheme>
    <a:fontScheme name="sablona_prezentace">
      <a:majorFont>
        <a:latin typeface="GillSans"/>
        <a:ea typeface=""/>
        <a:cs typeface=""/>
      </a:majorFont>
      <a:minorFont>
        <a:latin typeface="GillSans"/>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blona_prezentace 1">
        <a:dk1>
          <a:srgbClr val="003D61"/>
        </a:dk1>
        <a:lt1>
          <a:srgbClr val="FFFFFF"/>
        </a:lt1>
        <a:dk2>
          <a:srgbClr val="FFFFFF"/>
        </a:dk2>
        <a:lt2>
          <a:srgbClr val="858585"/>
        </a:lt2>
        <a:accent1>
          <a:srgbClr val="FDBB30"/>
        </a:accent1>
        <a:accent2>
          <a:srgbClr val="C2CD23"/>
        </a:accent2>
        <a:accent3>
          <a:srgbClr val="FFFFFF"/>
        </a:accent3>
        <a:accent4>
          <a:srgbClr val="003352"/>
        </a:accent4>
        <a:accent5>
          <a:srgbClr val="FEDAAD"/>
        </a:accent5>
        <a:accent6>
          <a:srgbClr val="B0BA1F"/>
        </a:accent6>
        <a:hlink>
          <a:srgbClr val="003D61"/>
        </a:hlink>
        <a:folHlink>
          <a:srgbClr val="85858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8A3446B48B5D74EAF4E004E4E48FB1A" ma:contentTypeVersion="4" ma:contentTypeDescription="Vytvoří nový dokument" ma:contentTypeScope="" ma:versionID="d721a93dcfcf060f62aa05b929f3d519">
  <xsd:schema xmlns:xsd="http://www.w3.org/2001/XMLSchema" xmlns:xs="http://www.w3.org/2001/XMLSchema" xmlns:p="http://schemas.microsoft.com/office/2006/metadata/properties" xmlns:ns2="1b17005a-0466-4288-8aca-3fd0287c9b58" targetNamespace="http://schemas.microsoft.com/office/2006/metadata/properties" ma:root="true" ma:fieldsID="b0112f9d65451987e7c86552b82790bb" ns2:_="">
    <xsd:import namespace="1b17005a-0466-4288-8aca-3fd0287c9b5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17005a-0466-4288-8aca-3fd0287c9b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CE48BE-0229-459F-BC4A-9F6BAD64C9E5}">
  <ds:schemaRefs>
    <ds:schemaRef ds:uri="http://schemas.microsoft.com/office/2006/metadata/properties"/>
    <ds:schemaRef ds:uri="http://purl.org/dc/dcmitype/"/>
    <ds:schemaRef ds:uri="1b17005a-0466-4288-8aca-3fd0287c9b58"/>
    <ds:schemaRef ds:uri="http://schemas.microsoft.com/office/2006/documentManagement/types"/>
    <ds:schemaRef ds:uri="http://www.w3.org/XML/1998/namespace"/>
    <ds:schemaRef ds:uri="http://purl.org/dc/elements/1.1/"/>
    <ds:schemaRef ds:uri="http://schemas.openxmlformats.org/package/2006/metadata/core-properti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DF94E199-C6A9-45EA-AAAC-8A93A1E3D098}">
  <ds:schemaRefs>
    <ds:schemaRef ds:uri="http://schemas.microsoft.com/sharepoint/v3/contenttype/forms"/>
  </ds:schemaRefs>
</ds:datastoreItem>
</file>

<file path=customXml/itemProps3.xml><?xml version="1.0" encoding="utf-8"?>
<ds:datastoreItem xmlns:ds="http://schemas.openxmlformats.org/officeDocument/2006/customXml" ds:itemID="{4CC59BD7-C9E8-4C14-B0BD-26475A091247}">
  <ds:schemaRefs>
    <ds:schemaRef ds:uri="1b17005a-0466-4288-8aca-3fd0287c9b5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33</TotalTime>
  <Words>2075</Words>
  <Application>Microsoft Office PowerPoint</Application>
  <PresentationFormat>Širokoúhlá obrazovka</PresentationFormat>
  <Paragraphs>136</Paragraphs>
  <Slides>20</Slides>
  <Notes>0</Notes>
  <HiddenSlides>0</HiddenSlides>
  <MMClips>0</MMClips>
  <ScaleCrop>false</ScaleCrop>
  <HeadingPairs>
    <vt:vector size="6" baseType="variant">
      <vt:variant>
        <vt:lpstr>Použitá písma</vt:lpstr>
      </vt:variant>
      <vt:variant>
        <vt:i4>8</vt:i4>
      </vt:variant>
      <vt:variant>
        <vt:lpstr>Motiv</vt:lpstr>
      </vt:variant>
      <vt:variant>
        <vt:i4>1</vt:i4>
      </vt:variant>
      <vt:variant>
        <vt:lpstr>Nadpisy snímků</vt:lpstr>
      </vt:variant>
      <vt:variant>
        <vt:i4>20</vt:i4>
      </vt:variant>
    </vt:vector>
  </HeadingPairs>
  <TitlesOfParts>
    <vt:vector size="29" baseType="lpstr">
      <vt:lpstr>Arial</vt:lpstr>
      <vt:lpstr>Calibri</vt:lpstr>
      <vt:lpstr>Courier New</vt:lpstr>
      <vt:lpstr>Garamond</vt:lpstr>
      <vt:lpstr>GillSans</vt:lpstr>
      <vt:lpstr>Segoe UI</vt:lpstr>
      <vt:lpstr>Symbol</vt:lpstr>
      <vt:lpstr>Wingdings</vt:lpstr>
      <vt:lpstr>sablona_prezentace</vt:lpstr>
      <vt:lpstr>Novela zákona č. 373/2011 Sb.,  o specifických zdravotních službách, ve znění pozdějších předpisů</vt:lpstr>
      <vt:lpstr>Novela zákona č. 373/2011 Sb., o specifických zdravotních službách, ve znění pozdějších předpisů</vt:lpstr>
      <vt:lpstr>Asistovaná reprodukce</vt:lpstr>
      <vt:lpstr>Asistovaná reprodukce</vt:lpstr>
      <vt:lpstr>Genetické vyšetření </vt:lpstr>
      <vt:lpstr>Posudková péče: způsobilost ke vzdělávání</vt:lpstr>
      <vt:lpstr>Posudková péče: způsobilost k tělesné výchově a sportu</vt:lpstr>
      <vt:lpstr>Posudková péče: zdravotní způsobilost uchazečů o zaměstnání</vt:lpstr>
      <vt:lpstr> Hlavní přínosy </vt:lpstr>
      <vt:lpstr>Programy podpory zdraví</vt:lpstr>
      <vt:lpstr>Přínosy programů podpory zdraví</vt:lpstr>
      <vt:lpstr> Novela zákona č. 258/2000 Sb., o ochraně veřejného zdraví a o změně některých souvisejících zákonů, ve znění pozdějších předpisů  </vt:lpstr>
      <vt:lpstr>Lékařské ozáření, klinické audity</vt:lpstr>
      <vt:lpstr>Ochranné léčení</vt:lpstr>
      <vt:lpstr>Ochranné léčení</vt:lpstr>
      <vt:lpstr>Vymezení protialkoholní a protitoxikomanické záchytné služby</vt:lpstr>
      <vt:lpstr>Přestupky</vt:lpstr>
      <vt:lpstr>Doprovodné novely právních předpisů</vt:lpstr>
      <vt:lpstr>Poděkování partnerům</vt:lpstr>
      <vt:lpstr>Děkujeme za pozornost </vt:lpstr>
    </vt:vector>
  </TitlesOfParts>
  <Company>Office365 deploy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Novela zákona o léčivech č. 456/2023 Sb.</dc:title>
  <dc:creator>Novotný Martin, Mgr.</dc:creator>
  <cp:lastModifiedBy>Novotný Martin, Mgr.</cp:lastModifiedBy>
  <cp:revision>184</cp:revision>
  <cp:lastPrinted>2024-07-23T09:59:01Z</cp:lastPrinted>
  <dcterms:created xsi:type="dcterms:W3CDTF">2024-05-27T11:17:18Z</dcterms:created>
  <dcterms:modified xsi:type="dcterms:W3CDTF">2024-07-23T12:23:17Z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0x010100F8A3446B48B5D74EAF4E004E4E48FB1A</vt:lpwstr>
  </property>
</Properties>
</file>