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11" r:id="rId2"/>
    <p:sldId id="916" r:id="rId3"/>
    <p:sldId id="915" r:id="rId4"/>
    <p:sldId id="331" r:id="rId5"/>
    <p:sldId id="332" r:id="rId6"/>
    <p:sldId id="333" r:id="rId7"/>
    <p:sldId id="334" r:id="rId8"/>
    <p:sldId id="343" r:id="rId9"/>
    <p:sldId id="344" r:id="rId10"/>
    <p:sldId id="337" r:id="rId11"/>
    <p:sldId id="339" r:id="rId12"/>
    <p:sldId id="340" r:id="rId13"/>
    <p:sldId id="917" r:id="rId14"/>
    <p:sldId id="919" r:id="rId15"/>
    <p:sldId id="323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4" autoAdjust="0"/>
    <p:restoredTop sz="94660"/>
  </p:normalViewPr>
  <p:slideViewPr>
    <p:cSldViewPr snapToGrid="0">
      <p:cViewPr varScale="1">
        <p:scale>
          <a:sx n="60" d="100"/>
          <a:sy n="60" d="100"/>
        </p:scale>
        <p:origin x="48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200F1-B43E-4BC1-B3CC-2170CD95B06B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7E366-1E37-4550-A8B8-AEEF679875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22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pic>
        <p:nvPicPr>
          <p:cNvPr id="5" name="Picture 9" descr="logo_mz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11A425-13E0-4968-A5C7-A50DBA40993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3324811"/>
      </p:ext>
    </p:extLst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9E75DB-73CE-4652-BAF2-BAB3859495C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0367934"/>
      </p:ext>
    </p:extLst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C7596D2-434F-4DB9-8247-CCD1250957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584392"/>
      </p:ext>
    </p:extLst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44651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5917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67F21A-C1E9-4FA3-AC87-856A31EE3C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50198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95B2EB4-6AB5-4535-A4D6-0D68FB1566A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7367119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0BB3F50-27B6-4489-914C-4A6DC109A06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677163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6BAA2D-AD7D-412A-B902-4FA0516E617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503074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5AC9510-E34B-4EC7-A9AD-55639C6FE1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388095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E696D1-4A57-44FA-A4AF-1CBCAF03C20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455147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C95631-9C44-4173-BF8B-AC063FAF20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3111474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439152" y="1"/>
            <a:ext cx="2264833" cy="61261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644651" y="1"/>
            <a:ext cx="6591300" cy="61261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5B24D4-598E-475E-B259-E7522C23FD6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714902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FF45D8-973D-4B0B-8813-173A52B564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24791"/>
      </p:ext>
    </p:extLst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"/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cs-CZ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</a:t>
            </a:r>
            <a:r>
              <a:rPr lang="en-US"/>
              <a:t> </a:t>
            </a:r>
            <a:br>
              <a:rPr lang="cs-CZ"/>
            </a:br>
            <a:r>
              <a:rPr lang="cs-CZ"/>
              <a:t>PŘEDLOHY NADPISŮ.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fld id="{73D76E56-D905-4025-803D-190A14F41E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pic>
        <p:nvPicPr>
          <p:cNvPr id="2060" name="Picture 15" descr="pp_podtis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65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zoom dir="in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BC4855-7337-9E2A-0B98-A6625C916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708920"/>
            <a:ext cx="7776863" cy="2189163"/>
          </a:xfrm>
        </p:spPr>
        <p:txBody>
          <a:bodyPr/>
          <a:lstStyle/>
          <a:p>
            <a:pPr algn="ctr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cs-CZ" sz="3200" dirty="0">
                <a:effectLst/>
                <a:ea typeface="Calibri" panose="020F0502020204030204" pitchFamily="34" charset="0"/>
              </a:rPr>
              <a:t>Novela zákona č. 372/2011 Sb., </a:t>
            </a:r>
            <a:br>
              <a:rPr lang="cs-CZ" sz="3200" dirty="0">
                <a:effectLst/>
                <a:ea typeface="Calibri" panose="020F0502020204030204" pitchFamily="34" charset="0"/>
              </a:rPr>
            </a:br>
            <a:r>
              <a:rPr lang="cs-CZ" sz="3200" dirty="0">
                <a:effectLst/>
                <a:ea typeface="Calibri" panose="020F0502020204030204" pitchFamily="34" charset="0"/>
              </a:rPr>
              <a:t>o zdravotních službách po vypořádání mezirezortního připomínkového řízení</a:t>
            </a:r>
            <a:endParaRPr lang="cs-CZ" altLang="cs-CZ" sz="4800" dirty="0">
              <a:solidFill>
                <a:schemeClr val="tx2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055346D-3DCF-27DA-53B3-978DC508F90E}"/>
              </a:ext>
            </a:extLst>
          </p:cNvPr>
          <p:cNvSpPr txBox="1"/>
          <p:nvPr/>
        </p:nvSpPr>
        <p:spPr>
          <a:xfrm>
            <a:off x="2616483" y="5925236"/>
            <a:ext cx="9937104" cy="31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Sans"/>
                <a:ea typeface="+mn-ea"/>
                <a:cs typeface="+mn-cs"/>
              </a:rPr>
              <a:t>							Praha </a:t>
            </a:r>
            <a:r>
              <a:rPr lang="cs-CZ" altLang="cs-CZ" dirty="0">
                <a:solidFill>
                  <a:srgbClr val="FFFFFF"/>
                </a:solidFill>
                <a:latin typeface="GillSans"/>
              </a:rPr>
              <a:t>25</a:t>
            </a: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Sans"/>
                <a:ea typeface="+mn-ea"/>
                <a:cs typeface="+mn-cs"/>
              </a:rPr>
              <a:t>. </a:t>
            </a:r>
            <a:r>
              <a:rPr lang="cs-CZ" altLang="cs-CZ" dirty="0">
                <a:solidFill>
                  <a:srgbClr val="FFFFFF"/>
                </a:solidFill>
                <a:latin typeface="GillSans"/>
              </a:rPr>
              <a:t>6</a:t>
            </a: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Sans"/>
                <a:ea typeface="+mn-ea"/>
                <a:cs typeface="+mn-cs"/>
              </a:rPr>
              <a:t>. 2024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FB664D1-782C-9A9E-4005-C76D5AC0A0F9}"/>
              </a:ext>
            </a:extLst>
          </p:cNvPr>
          <p:cNvSpPr txBox="1"/>
          <p:nvPr/>
        </p:nvSpPr>
        <p:spPr>
          <a:xfrm>
            <a:off x="4798956" y="4578637"/>
            <a:ext cx="9937104" cy="31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Sans"/>
                <a:ea typeface="+mn-ea"/>
                <a:cs typeface="+mn-cs"/>
              </a:rPr>
              <a:t>SNÍDANĚ S NOVINÁŘI </a:t>
            </a:r>
          </a:p>
        </p:txBody>
      </p:sp>
    </p:spTree>
    <p:extLst>
      <p:ext uri="{BB962C8B-B14F-4D97-AF65-F5344CB8AC3E}">
        <p14:creationId xmlns:p14="http://schemas.microsoft.com/office/powerpoint/2010/main" val="3368460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Novela zákona č. 372/2011 Sb., o zdravotních službác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</a:rPr>
              <a:t>h – hlavní změny 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340143"/>
            <a:ext cx="9059333" cy="4525963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Přesun odpovědností za organizaci a zajištění pohotovostních služeb z krajů na zdravotní pojišťovny, stanovení páteřní sítě lékařské pohotovostní služby.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Posílení ochrany práv pacienta a jeho postavení při poskytování zdravotních služeb.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Ochrana před vybíráním nezákonných úhrad za poskytnutí zdravotní péče;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Posílení postavení opatrovníků, zastupujících členů domácnosti a podpůrců;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Zakotvení specifických </a:t>
            </a:r>
            <a:r>
              <a:rPr lang="cs-CZ" sz="1400" dirty="0">
                <a:cs typeface="Calibri" panose="020F0502020204030204" pitchFamily="34" charset="0"/>
              </a:rPr>
              <a:t>práv pacientů na nichž bylo spácháno domácí nebo sexuální násilí;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400" dirty="0">
                <a:cs typeface="Calibri" panose="020F0502020204030204" pitchFamily="34" charset="0"/>
              </a:rPr>
              <a:t>Posílená ochrana pacientů omezených na svobodě – výjimka z povinné mlčenlivosti v případě oznamování špatného zacházení;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Posílení ochrany dítěte ve zdravotnictví – zákaz nevhodné praxe umísťování dětí soudy do ústavní výchovy do zdravotnických zařízení, posílení kompetencí OSPOD;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400" dirty="0">
                <a:cs typeface="Calibri" panose="020F0502020204030204" pitchFamily="34" charset="0"/>
              </a:rPr>
              <a:t>Zakotvení nemocničních ombudsmanů. </a:t>
            </a:r>
            <a:endParaRPr lang="cs-CZ" sz="1400" b="0" dirty="0"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Zákonné vymezení center komplexní péče o děti poskytující zdravotní péči v prostředí vhodném pro dětské pacienty.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Posílení postavení poskytovatelů zdravotních služeb a zdravotnických pracovníků proti agresivním pacientům – možnost ukončení péče o tyto pacienty.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Zpřístupnění zdravotnické dokumentace pacientům prostřednictvím krajských úřadů v případě náhlé indispozice jejich lékaře.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Zákonné vymezení dobrovolnictví ve zdravotnictví.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400" b="0" dirty="0">
                <a:cs typeface="Calibri" panose="020F0502020204030204" pitchFamily="34" charset="0"/>
              </a:rPr>
              <a:t>Zákonné vymezení duchovní péče ve zdravotnictví. </a:t>
            </a:r>
          </a:p>
        </p:txBody>
      </p:sp>
    </p:spTree>
    <p:extLst>
      <p:ext uri="{BB962C8B-B14F-4D97-AF65-F5344CB8AC3E}">
        <p14:creationId xmlns:p14="http://schemas.microsoft.com/office/powerpoint/2010/main" val="2518009120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651" y="0"/>
            <a:ext cx="9059333" cy="1052513"/>
          </a:xfrm>
        </p:spPr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Pohotovostní služby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Novelou dochází k přesunu odpovědností za organizaci a zajištění pohotovostních služeb z krajů na zdravotní pojišťovny.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Praxe ukázala, že kraje nemají dostatečné kompetence pro zajištění pohotovostních služeb, obecně přitom platí že za dostupnost zdravotních služeb v ČR odpovídají zdravotní pojišťovny, jednalo se tedy o nedůvodnou výjimku z tohoto pravidla.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Pojišťovny by za účelem zajištění sítě pohotovostních služeb měly využívat standardních nástrojů smluvní politiky, včetně individuálních úhradových dodatků v oblastech s ohroženou dostupností.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Pojišťovny mají zároveň nástroje pro motivaci ambulantních lékařů k účasti na LPS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Zároveň je komplexní novelou zákona o zdravotních službách tvořena páteřní síť lékařské pohotovostní služby; pracoviště LPS pro dospělé by měla být součástí urgentních příjmů nemocnic, nemocnice jsou odpovědné za vytvoření vhodných prostor a jejich věcné a technické vybavení, zdravotní pojišťovny odpovídají za zajištění dostupnosti </a:t>
            </a:r>
            <a:r>
              <a:rPr lang="cs-CZ" sz="1800" b="0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služeb LPS.</a:t>
            </a:r>
            <a:endParaRPr lang="cs-CZ" sz="1800" b="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Pracoviště LPS mohou vznikat i nad rámec této páteřní sítě, záleží na posouzení pojišťoven o potřebnosti této péče v území. 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cs-CZ" altLang="cs-CZ" sz="24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184510107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Práva pacientů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500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Návrh posiluje ochranu pacientů vyžadujících podporu při poskytování zdravotních služeb, umožňuje přítomnost podpůrčích osob při poskytování zdravotních služeb a stanoví jim práva, která mohou v zájmu pacienta vykonávat.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500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Pacient bude na základě komplexní novely ZZS lépe informován o ceně poskytovaných zdravotních služeb, tato informace bude více závazná, stejně tak ceník poskytovaných zdravotních služeb: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5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Zákaz požadovat po pacientovi úhradu za již jednou uhrazenou péči z pojištění – možnost pokuty až 1 </a:t>
            </a:r>
            <a:r>
              <a:rPr lang="cs-CZ" sz="1500" kern="1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milion Kč (t</a:t>
            </a:r>
            <a:r>
              <a:rPr lang="cs-CZ" sz="1500" b="0" kern="100">
                <a:ea typeface="Calibri" panose="020F0502020204030204" pitchFamily="34" charset="0"/>
                <a:cs typeface="Calibri" panose="020F0502020204030204" pitchFamily="34" charset="0"/>
              </a:rPr>
              <a:t>ypickým </a:t>
            </a:r>
            <a:r>
              <a:rPr lang="cs-CZ" sz="1500" b="0" kern="100" dirty="0">
                <a:ea typeface="Calibri" panose="020F0502020204030204" pitchFamily="34" charset="0"/>
                <a:cs typeface="Calibri" panose="020F0502020204030204" pitchFamily="34" charset="0"/>
              </a:rPr>
              <a:t>příkladem je poplatek za přijetí </a:t>
            </a:r>
            <a:r>
              <a:rPr lang="cs-CZ" sz="1500" b="0" kern="100">
                <a:ea typeface="Calibri" panose="020F0502020204030204" pitchFamily="34" charset="0"/>
                <a:cs typeface="Calibri" panose="020F0502020204030204" pitchFamily="34" charset="0"/>
              </a:rPr>
              <a:t>do péče);</a:t>
            </a:r>
            <a:endParaRPr lang="cs-CZ" sz="1500" b="0" kern="1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5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Zákaz požadovat dodatečnou úhradu nad rámec toho, o čem byl pacient informován před poskytnutím péče – možnost pokuty až 50 tisíc Kč; 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5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Zákaz podmínit poskytnutí péče koupí zboží/služeb nesouvisejících s touto péčí – možnost pokuty až 1 milion Kč;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500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Ochrana pacientů, na nichž bylo spácháno domácí nebo sexuální násilí – možnost žádat změnu ošetřujícího zdravotnického pracovníka, právo na poskytnutí informací o dostupné sociální, psychologické a právní pomoci.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500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Zvýšená ochrana pacientů hospitalizovaných na základě souhlasu opatrovníka – pokud pacient nesouhlasí, o správnosti hospitalizace rozhodne soud.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cs-CZ" altLang="cs-CZ" sz="15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sz="1500" b="0" dirty="0"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sz="1500" b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10829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cs-CZ" sz="2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3. Centra komplexní péče o děti</a:t>
            </a:r>
            <a:endParaRPr lang="cs-CZ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Speciální zdravotnická zařízení určená dětem s vážným tělesným onemocněním nebo zdravotním postižením.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Malokapacitní zařízení rodinného typu podporující rodiny v péči o děti v jeho domácím prostředí.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Možnost krátkodobé odlehčovací hospitalizace dítěte za účelem odlehčení osob pečujících v domácím prostředí – max. 14 dní v kuse, max 60 dní za každých 12 kalendářních měsíců, 14 dní ročně hrazených z veřejného zdravotního pojištění.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b="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Možnost také hospitalizace dítěte za účelem doléčení dítěte po fázi akutní hospitalizace, s cílem přípravy a zaučení osob blízkých pro péči o dítě v domácím prostředí.</a:t>
            </a:r>
          </a:p>
        </p:txBody>
      </p:sp>
    </p:spTree>
    <p:extLst>
      <p:ext uri="{BB962C8B-B14F-4D97-AF65-F5344CB8AC3E}">
        <p14:creationId xmlns:p14="http://schemas.microsoft.com/office/powerpoint/2010/main" val="3858077199"/>
      </p:ext>
    </p:extLst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</a:pPr>
            <a:r>
              <a:rPr lang="cs-CZ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Ochrana dítěte ve zdravotnictví</a:t>
            </a:r>
            <a:endParaRPr lang="cs-CZ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Bezvýjimečný zákaz umísťování dětí soudem do zdravotnických zařízení za účelem ústavní výchovy.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Návrh vychází ze skute</a:t>
            </a: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čnosti, že z</a:t>
            </a: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dravotnické zařízení není vhodným prostředím pro ústavní výchovu dítěte.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Děti budou v nemocnicích hospitalizovány pouze v případě zdravotní indikace lůžkové péče.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Zároveň posílené pravomoci OSPOD v případě, že hospitalizované dítě po dobu více než dvou týdnů nikdo z osob blízkých nekontaktuje osobně. Oznamovací povinnost poskytovatele </a:t>
            </a:r>
            <a:r>
              <a:rPr lang="cs-CZ" sz="1800" b="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OSPODu</a:t>
            </a: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který zahájí šetření v zájmu dítěte.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Posílené revizní kompetence zdravotních pojišťoven stran dlouhodobých hospitalizací dítěte – minimálně každých 90 dní bude nezbytné přezkoumat účelnost hospitalizace dítěte v centru komplexní péče o děti – zamezení nedůvodně dlouhých hospitalizací.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sz="1800" dirty="0"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cs-CZ" altLang="cs-CZ" sz="2400" b="0" dirty="0"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b="0" dirty="0"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b="0" dirty="0">
              <a:cs typeface="Arial" panose="020B0604020202020204" pitchFamily="34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712127499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cs-CZ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5. Ochrana poskytovatelů zdravotních služeb</a:t>
            </a:r>
            <a:endParaRPr lang="cs-CZ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Možnost ukončení péče o pacienta, který se proti poskytovateli nebo jeho pracovníkům dopustil činu </a:t>
            </a:r>
            <a:r>
              <a:rPr lang="cs-CZ" sz="1800" b="0" kern="100" dirty="0">
                <a:cs typeface="Times New Roman" panose="02020603050405020304" pitchFamily="18" charset="0"/>
              </a:rPr>
              <a:t>povahy</a:t>
            </a: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úmyslného trestného činu, pokud spáchání tohoto činu nebylo způsobeno jeho zdravotním </a:t>
            </a:r>
            <a:r>
              <a:rPr lang="cs-CZ" sz="1800" b="0" kern="100" dirty="0">
                <a:cs typeface="Times New Roman" panose="02020603050405020304" pitchFamily="18" charset="0"/>
              </a:rPr>
              <a:t>stavem</a:t>
            </a: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Jedná se o úpravu zohledňující požadavky profesních komor s ohledem na narůstající počet případů agresivních pacientů, kteří představují riziko pro poskytovatele i jejich zdravotnické pracovníky či zaměstnance.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Právní úprava doteď přímo neumožňuje poskytovatelům ukončit péči o tyto pacienty, předkládaná novela zákona o zdravotních službách to napravuje.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Není nutné, aby pro využití této nové možnosti byl pacient soudem předem odsouzen za </a:t>
            </a: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předmětný trestný čin, ukončit péči o pacienta lze tedy bezprostředně po tom, co k tomuto činu došlo.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Ukončit péči o pacienta ovšem nebude možné v případě, že se pacient tohoto činu dopustil z důvodu svého zdravotního stavu (např. duševní poruchy).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cs-CZ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cs-CZ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b="0" dirty="0"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b="0" dirty="0">
              <a:cs typeface="Arial" panose="020B0604020202020204" pitchFamily="34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551880365"/>
      </p:ext>
    </p:extLst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</a:pPr>
            <a:r>
              <a:rPr lang="cs-CZ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6. Ochrana pacientů omezených na svobodě</a:t>
            </a:r>
            <a:endParaRPr lang="cs-CZ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600201"/>
            <a:ext cx="9059333" cy="4709119"/>
          </a:xfrm>
        </p:spPr>
        <p:txBody>
          <a:bodyPr/>
          <a:lstStyle/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Výluka z lékařského tajemství, pokud jde o skutečnosti, které vypovídají o tom, že pacient, který je osobou omezenou na svobodě, mohl být podroben špatnému zacházení.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Osobou omezenou na svobodě se rozumí: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osoba omezená na svobodě policistou,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 výkonu vazby,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 výkonu trestu odnětí svobody,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 výkonu zabezpečovací detence,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 ochranném léčení ústavním,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 ústavní výchově,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 ochranné výchově,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 zařízení pro zajištění cizinců, 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 azylovém zařízení,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pacient hospitalizovaný bez jeho souhlasu 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nebo osoba, které je poskytována pobytová sociální služba, aniž by byla schopna smlouvu </a:t>
            </a:r>
            <a:b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poskytování této služby vypovědět.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8533128"/>
      </p:ext>
    </p:extLst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333" y="0"/>
            <a:ext cx="9059333" cy="1052513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cs-CZ" sz="2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7. Možnost zpřístupnění zdravotnické dokumentace v případě, </a:t>
            </a:r>
            <a:br>
              <a:rPr lang="cs-CZ" sz="2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že poskytovatel ambulantní péče náhle přeruší činnost</a:t>
            </a:r>
            <a:endParaRPr lang="cs-CZ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600201"/>
            <a:ext cx="9059333" cy="4781127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Např. náhlá závažná nemoc, úraz nebo hospitalizace (dlouhodobá).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Nutnost zpřístupnění zdravotnické dokumentace – nová kompetence krajského úřadu tuto dokumentaci převzít a předat pacientům za účelem poskytnutí péče jiným poskytovatelem.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Krajské úřady dosud mohly převzít zdravotnickou dokumentaci pouze po tom, co poskytovateli zanikne oprávnění k poskytování zdravotních služeb.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Nově budou krajské úřady moct zdravotnickou dokumentaci převzít i v případě, že k zániku oprávnění k poskytování zdravotních služeb ještě nedošlo, ale daný lékař je indisponovaný a zároveň není nikoho, kdo by pacientům zdravotnickou dokumentaci za poskytovatele zpřístupnil. </a:t>
            </a:r>
            <a:endParaRPr lang="cs-CZ" sz="1800" b="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860321"/>
      </p:ext>
    </p:extLst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</a:pPr>
            <a:r>
              <a:rPr lang="cs-CZ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8. Nemocniční ombudsmani</a:t>
            </a:r>
            <a:endParaRPr lang="cs-CZ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Každá z nemocnic bude mít ze zákona povinnost ustavit nemocničního ombudsmana.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Nemocniční ombudsmani slouží primárně pacientům pro lepší řešení jejich stížností či podnětů vůči nemocnici.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Ombudsman by měl zároveň dbát na to, aby práva pacienta byla dodržována, a to v celé jejich šíři.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Klíčové pro řešení stížností je nalezení rovnováhy mezi formalizovanými postupy a postupy, které jsou naplněny hodnotami, jako je důvěra, důstojnost, respekt; k tomu má dopomoct právě institut nemocničního ombudsmana.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Ministerstvo zdravotnictví již v roce 2023 vydalo metodicky pokyn k vyřizování stížnosti s využitím nemocničních ombudsmanů, která je dostupná online ve Věstníku MZ č. 8/2023; legislativní úprava nemocničních ombudsmanů v zákoně o zdravotních službách na tuto metodiku navazuje. </a:t>
            </a:r>
            <a:endParaRPr lang="cs-CZ" sz="1800" b="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042406"/>
      </p:ext>
    </p:extLst>
  </p:cSld>
  <p:clrMapOvr>
    <a:masterClrMapping/>
  </p:clrMapOvr>
  <p:transition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</a:pPr>
            <a:r>
              <a:rPr lang="cs-CZ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9. Dobrovolnictví ve zdravotnictví</a:t>
            </a:r>
            <a:endParaRPr lang="cs-CZ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600" u="sng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Vymezení dobrovolnictví ve zdravotnictví za účelem rozvoje této přínosné oblasti v českém zdravotnictví</a:t>
            </a:r>
            <a:r>
              <a:rPr lang="cs-CZ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za účelem garantování náležité kvality a bezpečí služeb poskytovaných pacientům.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MZ se ve své činnosti pro rozvoj </a:t>
            </a:r>
            <a:r>
              <a:rPr lang="cs-CZ" altLang="cs-CZ" sz="1600" dirty="0">
                <a:cs typeface="Calibri" panose="020F0502020204030204" pitchFamily="34" charset="0"/>
              </a:rPr>
              <a:t>dobrovolnických programů a zapojení dobrovolníků u poskytovatelů zdravotních služeb z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aměřuje 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na zajištění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kvalitního pravidelně aktualizovaného informačního zdroje 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(internetové stránky MZ),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zpracování metodických materiálů 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poskytování metodické podpory 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(zveřejněna komplexní </a:t>
            </a:r>
            <a:r>
              <a:rPr lang="cs-CZ" alt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cs-CZ" altLang="cs-CZ" sz="1600" b="0" i="1" dirty="0">
                <a:ea typeface="Calibri" panose="020F0502020204030204" pitchFamily="34" charset="0"/>
                <a:cs typeface="Calibri" panose="020F0502020204030204" pitchFamily="34" charset="0"/>
              </a:rPr>
              <a:t>Metodika dobrovolnictví ve zdravotnictví“</a:t>
            </a:r>
            <a:r>
              <a:rPr lang="cs-CZ" alt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, související dokument „</a:t>
            </a:r>
            <a:r>
              <a:rPr lang="cs-CZ" altLang="cs-CZ" sz="1600" b="0" i="1" dirty="0">
                <a:ea typeface="Calibri" panose="020F0502020204030204" pitchFamily="34" charset="0"/>
                <a:cs typeface="Calibri" panose="020F0502020204030204" pitchFamily="34" charset="0"/>
              </a:rPr>
              <a:t>Administrativa PDZS</a:t>
            </a:r>
            <a:r>
              <a:rPr lang="cs-CZ" alt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“ a </a:t>
            </a:r>
            <a:r>
              <a:rPr lang="cs-CZ" altLang="cs-CZ" sz="1600" b="0" i="1" dirty="0">
                <a:ea typeface="Calibri" panose="020F0502020204030204" pitchFamily="34" charset="0"/>
                <a:cs typeface="Calibri" panose="020F0502020204030204" pitchFamily="34" charset="0"/>
              </a:rPr>
              <a:t>15 tematických manuálů),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příprava a organizace vzdělávacích aktivit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propagace a medializace dobrovolnictví ve zdravotnictví 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(internetové stránky MZ a sociální sítě),  organizace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setkávání koordinátorů programů dobrovolnictví ve zdravotnictví 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(prostor pro diskuzi, zpětnou vazbu z praxe),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práce s daty</a:t>
            </a:r>
            <a:r>
              <a:rPr lang="cs-CZ" sz="1600" b="0" dirty="0">
                <a:ea typeface="Calibri" panose="020F0502020204030204" pitchFamily="34" charset="0"/>
                <a:cs typeface="Calibri" panose="020F0502020204030204" pitchFamily="34" charset="0"/>
              </a:rPr>
              <a:t> (indikátory) vč. tvorby statistik.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600" kern="100" dirty="0">
                <a:ea typeface="Calibri" panose="020F0502020204030204" pitchFamily="34" charset="0"/>
                <a:cs typeface="Calibri" panose="020F0502020204030204" pitchFamily="34" charset="0"/>
              </a:rPr>
              <a:t>Pravidelně uděluje </a:t>
            </a:r>
            <a:r>
              <a:rPr lang="cs-CZ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Cenu ministra zdravotnictví za rozvoj dobrovolnictví ve zdravotnictví vybranému poskytovateli zdravotních služeb lůžkové péči se zavedeným dobrovolnickým programem.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sz="1600" kern="100" dirty="0">
                <a:ea typeface="Calibri" panose="020F0502020204030204" pitchFamily="34" charset="0"/>
                <a:cs typeface="Calibri" panose="020F0502020204030204" pitchFamily="34" charset="0"/>
              </a:rPr>
              <a:t>Dobrovolnický program na MZ </a:t>
            </a:r>
            <a:r>
              <a:rPr lang="cs-CZ" sz="1600" b="0" kern="100" dirty="0">
                <a:ea typeface="Calibri" panose="020F0502020204030204" pitchFamily="34" charset="0"/>
                <a:cs typeface="Calibri" panose="020F0502020204030204" pitchFamily="34" charset="0"/>
              </a:rPr>
              <a:t>(MZ je členem Asociace společenské odpovědnosti, aktivně podporuje dobrovolnictví ve zdravotnictví a organizuje dobrovolnické akce).</a:t>
            </a:r>
            <a:endParaRPr lang="cs-CZ" sz="1600" kern="1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020927524"/>
      </p:ext>
    </p:extLst>
  </p:cSld>
  <p:clrMapOvr>
    <a:masterClrMapping/>
  </p:clrMapOvr>
  <p:transition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1A0C5-BBA3-E3ED-148F-D7A4A681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</a:pPr>
            <a:r>
              <a:rPr lang="cs-CZ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10. Duchovní péče ve zdravotnictví</a:t>
            </a:r>
            <a:endParaRPr lang="cs-CZ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CDC7B4-E137-96A2-F9AE-38B2B70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Nemocnice svým pacientům budou zajišťovat duchovní péči prostřednictvím nemocničních kaplanů a prostřednictvím vytvoření vhodného prostředí pro výkon duchovní péče v nemocnici.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Nemocniční kaplani budou mít stanoveny požadavky adekvátní teologické, religionistické či filozofické vzdělání a zároveň budou absolventy akreditovaného vzdělávacího program pro nemocniční kaplany.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Poskytovatelé budou dle zákona mít povinnost liturgický průběh duchovní péče určený nemocničním kaplanem, není-li tím ohrožena bezpečnost nebo zdraví pacientů.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800" b="0" kern="100" dirty="0">
                <a:ea typeface="Calibri" panose="020F0502020204030204" pitchFamily="34" charset="0"/>
                <a:cs typeface="Times New Roman" panose="02020603050405020304" pitchFamily="18" charset="0"/>
              </a:rPr>
              <a:t>Poskytování duchovní péče ve zdravotnictví bude samozřejmě možné pouze se souhlasem pacienta coby příjemce této péče. </a:t>
            </a:r>
            <a:endParaRPr lang="cs-CZ" sz="1800" b="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540685457"/>
      </p:ext>
    </p:extLst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356E44-D01B-CAF5-1366-5D5AEB64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latin typeface="+mn-lt"/>
                <a:cs typeface="Calibri" panose="020F0502020204030204" pitchFamily="34" charset="0"/>
              </a:rPr>
              <a:t>Shrnutí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4951AD-D936-7D97-9725-FA81C715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1600" b="0" dirty="0"/>
              <a:t>Novela zákona o zdravotních službách přináší významné benefity pro pacienty: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600" b="0" dirty="0"/>
              <a:t>Pacientům má být nov</a:t>
            </a:r>
            <a:r>
              <a:rPr lang="cs-CZ" sz="1600" dirty="0"/>
              <a:t>ě garantována základní síť lékařské pohotovostní služby, zároveň má být odpovědnost za organizaci a zajištění pohotovostních služeb přesunuta z krajů na zdravotní pojišťovny, které mají více kompetencí k zajištění náležité dostupnosti zdravotních služeb.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600" dirty="0"/>
              <a:t>Návrh posiluje ochranu pacientů před nežádoucí praxí požadování </a:t>
            </a:r>
            <a:r>
              <a:rPr lang="cs-CZ" sz="1600" b="0" dirty="0">
                <a:cs typeface="Calibri" panose="020F0502020204030204" pitchFamily="34" charset="0"/>
              </a:rPr>
              <a:t>nezákonných úhrad.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600" dirty="0">
                <a:cs typeface="Calibri" panose="020F0502020204030204" pitchFamily="34" charset="0"/>
              </a:rPr>
              <a:t>Návrh dále také posiluje ochranu zvláště zranitelných skupin pacientů (dětských pacientů, pacientů s ustanoveným opatrovníkem či podpůrcem, pacientů na nichž bylo spácháno domácí nebo sexuální násilí, pacientů omezených na svobodě).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600" dirty="0">
                <a:cs typeface="Calibri" panose="020F0502020204030204" pitchFamily="34" charset="0"/>
              </a:rPr>
              <a:t>Zakotvením nemocničních ombudsmanů má Ministerstvo zdravotnictví za cíl lépe řešit stížnosti a podněty pacientů již přímo v nemocnicích.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600" dirty="0">
                <a:cs typeface="Calibri" panose="020F0502020204030204" pitchFamily="34" charset="0"/>
              </a:rPr>
              <a:t>Návrhem se rozvíjí i institucionální ukotvení dobrovolnictví a duchovní péče ve zdravotnictví.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600" b="0" dirty="0"/>
              <a:t>Novela zároveň posiluje i ochranu poskytovatelů zdravotních služeb v případě agresivních pacientů.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600" b="0" dirty="0">
                <a:ea typeface="+mn-ea"/>
                <a:cs typeface="+mn-cs"/>
              </a:rPr>
              <a:t>Novela zákona zároveň výrazně odbourává administrativní zát</a:t>
            </a:r>
            <a:r>
              <a:rPr lang="cs-CZ" sz="1600" b="0" dirty="0"/>
              <a:t>ěž dopadající na krajské úřady v podobě odpovědnosti za organizaci a zajištění pohotovostních služeb; tato odpovědnost je přenášena na pojišťovny, které mají k dispozici efektivnější nástroje k zajištění pohotovostních služeb nežli kraje. </a:t>
            </a:r>
            <a:endParaRPr lang="cs-CZ" sz="1600" dirty="0">
              <a:ea typeface="+mn-ea"/>
              <a:cs typeface="+mn-cs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994623701"/>
      </p:ext>
    </p:extLst>
  </p:cSld>
  <p:clrMapOvr>
    <a:masterClrMapping/>
  </p:clrMapOvr>
  <p:transition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356E44-D01B-CAF5-1366-5D5AEB64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cs typeface="Calibri" panose="020F0502020204030204" pitchFamily="34" charset="0"/>
              </a:rPr>
              <a:t>Poděkování partnerům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4951AD-D936-7D97-9725-FA81C715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1800" b="0" dirty="0"/>
              <a:t>Ministerstvo zdravotnictví by se v rámci přípravy tohoto návrhu a jeho projednávání neobešlo bez spolupráce s jinými rezorty, krajskými úřady, profesními komorami a odbornými společnostmi, neziskovým sektorem a dalšími partnery.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800" b="0" dirty="0"/>
              <a:t>Je nezbytné zmínit zejména zásadní podíl na přípravě tohoto návrhu v rozsahu ochrany práv zvláště zranitelných skupin pacientů, který má Zmocněnkyně vlády pro lidská práva, Kancelář veřejného ochránce práv, Ministerstvo spravedlnosti a Ministerstvo práce a sociálních věcí.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800" b="0" dirty="0"/>
              <a:t>Ministerstvo zdravotnictví připravilo úpravu vztahující se ke zvláštním právům pacientů, na nichž bylo spácháno domácí a sexuální násilí na podnět neziskového sektoru (koalice </a:t>
            </a:r>
            <a:r>
              <a:rPr lang="cs-CZ" sz="1800" b="0" dirty="0" err="1"/>
              <a:t>NeNa</a:t>
            </a:r>
            <a:r>
              <a:rPr lang="cs-CZ" sz="1800" b="0" dirty="0"/>
              <a:t> – NE násilí na ženách).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800" b="0" dirty="0"/>
              <a:t>Výsledkem je návrh, na němž byla nalezena široká politická shoda mezi všemi rezortními partnery.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800" b="0" dirty="0"/>
              <a:t>Ministerstvo zdravotnictví tímto děkuje veškerým  partnerům za spolupráci na tomto návrhu.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800" b="0" dirty="0"/>
              <a:t>Návrh komplexní novely zákona o zdravotních službách bude zaslán Legislativní radě vlády v nejbližších dnech a následně bude projedná vládou. </a:t>
            </a:r>
          </a:p>
        </p:txBody>
      </p:sp>
    </p:spTree>
    <p:extLst>
      <p:ext uri="{BB962C8B-B14F-4D97-AF65-F5344CB8AC3E}">
        <p14:creationId xmlns:p14="http://schemas.microsoft.com/office/powerpoint/2010/main" val="3987365339"/>
      </p:ext>
    </p:extLst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BC4855-7337-9E2A-0B98-A6625C916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8750" y="2852937"/>
            <a:ext cx="6794500" cy="2189163"/>
          </a:xfrm>
        </p:spPr>
        <p:txBody>
          <a:bodyPr/>
          <a:lstStyle/>
          <a:p>
            <a:pPr algn="ctr"/>
            <a:r>
              <a:rPr lang="cs-CZ" sz="4000" dirty="0"/>
              <a:t>Děkujeme za pozornost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9339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1902</Words>
  <Application>Microsoft Office PowerPoint</Application>
  <PresentationFormat>Širokoúhlá obrazovka</PresentationFormat>
  <Paragraphs>109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3" baseType="lpstr">
      <vt:lpstr>Arial</vt:lpstr>
      <vt:lpstr>Calibri</vt:lpstr>
      <vt:lpstr>Courier New</vt:lpstr>
      <vt:lpstr>Garamond</vt:lpstr>
      <vt:lpstr>GillSans</vt:lpstr>
      <vt:lpstr>Times New Roman</vt:lpstr>
      <vt:lpstr>Wingdings</vt:lpstr>
      <vt:lpstr>sablona_prezentace</vt:lpstr>
      <vt:lpstr>Novela zákona č. 372/2011 Sb.,  o zdravotních službách po vypořádání mezirezortního připomínkového řízení</vt:lpstr>
      <vt:lpstr>Novela zákona č. 372/2011 Sb., o zdravotních službách – hlavní změny </vt:lpstr>
      <vt:lpstr>1. Pohotovostní služby</vt:lpstr>
      <vt:lpstr>2. Práva pacientů</vt:lpstr>
      <vt:lpstr>3. Centra komplexní péče o děti</vt:lpstr>
      <vt:lpstr>4. Ochrana dítěte ve zdravotnictví</vt:lpstr>
      <vt:lpstr>5. Ochrana poskytovatelů zdravotních služeb</vt:lpstr>
      <vt:lpstr>6. Ochrana pacientů omezených na svobodě</vt:lpstr>
      <vt:lpstr>7. Možnost zpřístupnění zdravotnické dokumentace v případě,  že poskytovatel ambulantní péče náhle přeruší činnost</vt:lpstr>
      <vt:lpstr>8. Nemocniční ombudsmani</vt:lpstr>
      <vt:lpstr>9. Dobrovolnictví ve zdravotnictví</vt:lpstr>
      <vt:lpstr>10. Duchovní péče ve zdravotnictví</vt:lpstr>
      <vt:lpstr>Shrnutí</vt:lpstr>
      <vt:lpstr>Poděkování partnerům</vt:lpstr>
      <vt:lpstr>Děkujeme za pozornost 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Novela zákona o léčivech č. 456/2023 Sb.</dc:title>
  <dc:creator>Novotný Martin, Mgr.</dc:creator>
  <cp:lastModifiedBy>Jana Dobra</cp:lastModifiedBy>
  <cp:revision>15</cp:revision>
  <dcterms:created xsi:type="dcterms:W3CDTF">2024-05-27T11:17:18Z</dcterms:created>
  <dcterms:modified xsi:type="dcterms:W3CDTF">2024-10-16T11:20:25Z</dcterms:modified>
</cp:coreProperties>
</file>